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58" r:id="rId2"/>
    <p:sldId id="265" r:id="rId3"/>
    <p:sldId id="299" r:id="rId4"/>
    <p:sldId id="297" r:id="rId5"/>
    <p:sldId id="307" r:id="rId6"/>
    <p:sldId id="300" r:id="rId7"/>
    <p:sldId id="304" r:id="rId8"/>
    <p:sldId id="301" r:id="rId9"/>
    <p:sldId id="281" r:id="rId10"/>
    <p:sldId id="271" r:id="rId11"/>
    <p:sldId id="305" r:id="rId12"/>
    <p:sldId id="295" r:id="rId13"/>
    <p:sldId id="302" r:id="rId14"/>
    <p:sldId id="273" r:id="rId15"/>
    <p:sldId id="306" r:id="rId16"/>
    <p:sldId id="309" r:id="rId17"/>
    <p:sldId id="283" r:id="rId18"/>
    <p:sldId id="311" r:id="rId19"/>
    <p:sldId id="312" r:id="rId20"/>
    <p:sldId id="313" r:id="rId21"/>
    <p:sldId id="314" r:id="rId22"/>
    <p:sldId id="296" r:id="rId23"/>
    <p:sldId id="303" r:id="rId2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33"/>
    <a:srgbClr val="FFFF99"/>
    <a:srgbClr val="FFCC66"/>
    <a:srgbClr val="714277"/>
    <a:srgbClr val="407777"/>
    <a:srgbClr val="395D77"/>
    <a:srgbClr val="5B636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5591" autoAdjust="0"/>
  </p:normalViewPr>
  <p:slideViewPr>
    <p:cSldViewPr>
      <p:cViewPr varScale="1">
        <p:scale>
          <a:sx n="47" d="100"/>
          <a:sy n="47" d="100"/>
        </p:scale>
        <p:origin x="-18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42" y="251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7212" cy="464820"/>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77827" name="Rectangle 3"/>
          <p:cNvSpPr>
            <a:spLocks noGrp="1" noChangeArrowheads="1"/>
          </p:cNvSpPr>
          <p:nvPr>
            <p:ph type="dt" sz="quarter" idx="1"/>
          </p:nvPr>
        </p:nvSpPr>
        <p:spPr bwMode="auto">
          <a:xfrm>
            <a:off x="3971620" y="0"/>
            <a:ext cx="3037212" cy="464820"/>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A1DEF97D-D37D-4934-9210-EDE083899663}" type="datetime1">
              <a:rPr lang="en-US"/>
              <a:pPr>
                <a:defRPr/>
              </a:pPr>
              <a:t>10/16/2011</a:t>
            </a:fld>
            <a:endParaRPr lang="en-US"/>
          </a:p>
        </p:txBody>
      </p:sp>
      <p:sp>
        <p:nvSpPr>
          <p:cNvPr id="77828" name="Rectangle 4"/>
          <p:cNvSpPr>
            <a:spLocks noGrp="1" noChangeArrowheads="1"/>
          </p:cNvSpPr>
          <p:nvPr>
            <p:ph type="ftr" sz="quarter" idx="2"/>
          </p:nvPr>
        </p:nvSpPr>
        <p:spPr bwMode="auto">
          <a:xfrm>
            <a:off x="0" y="8830016"/>
            <a:ext cx="3037212" cy="464820"/>
          </a:xfrm>
          <a:prstGeom prst="rect">
            <a:avLst/>
          </a:prstGeom>
          <a:noFill/>
          <a:ln w="9525">
            <a:noFill/>
            <a:miter lim="800000"/>
            <a:headEnd/>
            <a:tailEnd/>
          </a:ln>
          <a:effectLst/>
        </p:spPr>
        <p:txBody>
          <a:bodyPr vert="horz" wrap="square" lIns="90270" tIns="45135" rIns="90270" bIns="45135"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77829" name="Rectangle 5"/>
          <p:cNvSpPr>
            <a:spLocks noGrp="1" noChangeArrowheads="1"/>
          </p:cNvSpPr>
          <p:nvPr>
            <p:ph type="sldNum" sz="quarter" idx="3"/>
          </p:nvPr>
        </p:nvSpPr>
        <p:spPr bwMode="auto">
          <a:xfrm>
            <a:off x="3971620" y="8830016"/>
            <a:ext cx="3037212" cy="464820"/>
          </a:xfrm>
          <a:prstGeom prst="rect">
            <a:avLst/>
          </a:prstGeom>
          <a:noFill/>
          <a:ln w="9525">
            <a:noFill/>
            <a:miter lim="800000"/>
            <a:headEnd/>
            <a:tailEnd/>
          </a:ln>
          <a:effectLst/>
        </p:spPr>
        <p:txBody>
          <a:bodyPr vert="horz" wrap="square" lIns="90270" tIns="45135" rIns="90270" bIns="45135" numCol="1" anchor="b"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10761F88-B94C-4561-82FB-59886C654735}" type="slidenum">
              <a:rPr lang="en-US"/>
              <a:pPr>
                <a:defRPr/>
              </a:pPr>
              <a:t>‹N°›</a:t>
            </a:fld>
            <a:endParaRPr lang="en-US"/>
          </a:p>
        </p:txBody>
      </p:sp>
    </p:spTree>
    <p:extLst>
      <p:ext uri="{BB962C8B-B14F-4D97-AF65-F5344CB8AC3E}">
        <p14:creationId xmlns:p14="http://schemas.microsoft.com/office/powerpoint/2010/main" val="96818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212" cy="464820"/>
          </a:xfrm>
          <a:prstGeom prst="rect">
            <a:avLst/>
          </a:prstGeom>
          <a:noFill/>
          <a:ln w="9525">
            <a:noFill/>
            <a:miter lim="800000"/>
            <a:headEnd/>
            <a:tailEnd/>
          </a:ln>
        </p:spPr>
        <p:txBody>
          <a:bodyPr vert="horz" wrap="square" lIns="93158" tIns="46579" rIns="93158" bIns="46579" numCol="1" anchor="t" anchorCtr="0" compatLnSpc="1">
            <a:prstTxWarp prst="textNoShape">
              <a:avLst/>
            </a:prstTxWarp>
          </a:bodyPr>
          <a:lstStyle>
            <a:lvl1pPr defTabSz="930905" eaLnBrk="0" hangingPunct="0">
              <a:defRPr sz="1200">
                <a:latin typeface="Arial" charset="0"/>
                <a:ea typeface="ＭＳ Ｐゴシック" pitchFamily="1" charset="-128"/>
                <a:cs typeface="+mn-cs"/>
              </a:defRPr>
            </a:lvl1pPr>
          </a:lstStyle>
          <a:p>
            <a:pPr>
              <a:defRPr/>
            </a:pPr>
            <a:endParaRPr lang="en-US"/>
          </a:p>
        </p:txBody>
      </p:sp>
      <p:sp>
        <p:nvSpPr>
          <p:cNvPr id="5123" name="Rectangle 3"/>
          <p:cNvSpPr>
            <a:spLocks noGrp="1" noChangeArrowheads="1"/>
          </p:cNvSpPr>
          <p:nvPr>
            <p:ph type="dt" idx="1"/>
          </p:nvPr>
        </p:nvSpPr>
        <p:spPr bwMode="auto">
          <a:xfrm>
            <a:off x="3973190" y="0"/>
            <a:ext cx="3037212" cy="464820"/>
          </a:xfrm>
          <a:prstGeom prst="rect">
            <a:avLst/>
          </a:prstGeom>
          <a:noFill/>
          <a:ln w="9525">
            <a:noFill/>
            <a:miter lim="800000"/>
            <a:headEnd/>
            <a:tailEnd/>
          </a:ln>
        </p:spPr>
        <p:txBody>
          <a:bodyPr vert="horz" wrap="square" lIns="93158" tIns="46579" rIns="93158" bIns="46579" numCol="1" anchor="t" anchorCtr="0" compatLnSpc="1">
            <a:prstTxWarp prst="textNoShape">
              <a:avLst/>
            </a:prstTxWarp>
          </a:bodyPr>
          <a:lstStyle>
            <a:lvl1pPr algn="r" defTabSz="930905" eaLnBrk="0" hangingPunct="0">
              <a:defRPr sz="1200">
                <a:latin typeface="Arial" charset="0"/>
                <a:ea typeface="ＭＳ Ｐゴシック" pitchFamily="1" charset="-128"/>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408" y="4415008"/>
            <a:ext cx="5141588" cy="4184945"/>
          </a:xfrm>
          <a:prstGeom prst="rect">
            <a:avLst/>
          </a:prstGeom>
          <a:noFill/>
          <a:ln w="9525">
            <a:noFill/>
            <a:miter lim="800000"/>
            <a:headEnd/>
            <a:tailEnd/>
          </a:ln>
        </p:spPr>
        <p:txBody>
          <a:bodyPr vert="horz" wrap="square" lIns="93158" tIns="46579" rIns="93158" bIns="465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581"/>
            <a:ext cx="3037212" cy="464820"/>
          </a:xfrm>
          <a:prstGeom prst="rect">
            <a:avLst/>
          </a:prstGeom>
          <a:noFill/>
          <a:ln w="9525">
            <a:noFill/>
            <a:miter lim="800000"/>
            <a:headEnd/>
            <a:tailEnd/>
          </a:ln>
        </p:spPr>
        <p:txBody>
          <a:bodyPr vert="horz" wrap="square" lIns="93158" tIns="46579" rIns="93158" bIns="46579" numCol="1" anchor="b" anchorCtr="0" compatLnSpc="1">
            <a:prstTxWarp prst="textNoShape">
              <a:avLst/>
            </a:prstTxWarp>
          </a:bodyPr>
          <a:lstStyle>
            <a:lvl1pPr defTabSz="930905" eaLnBrk="0" hangingPunct="0">
              <a:defRPr sz="1200">
                <a:latin typeface="Arial" charset="0"/>
                <a:ea typeface="ＭＳ Ｐゴシック" pitchFamily="1"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3190" y="8831581"/>
            <a:ext cx="3037212" cy="464820"/>
          </a:xfrm>
          <a:prstGeom prst="rect">
            <a:avLst/>
          </a:prstGeom>
          <a:noFill/>
          <a:ln w="9525">
            <a:noFill/>
            <a:miter lim="800000"/>
            <a:headEnd/>
            <a:tailEnd/>
          </a:ln>
        </p:spPr>
        <p:txBody>
          <a:bodyPr vert="horz" wrap="square" lIns="93158" tIns="46579" rIns="93158" bIns="46579" numCol="1" anchor="b" anchorCtr="0" compatLnSpc="1">
            <a:prstTxWarp prst="textNoShape">
              <a:avLst/>
            </a:prstTxWarp>
          </a:bodyPr>
          <a:lstStyle>
            <a:lvl1pPr algn="r" defTabSz="930905" eaLnBrk="0" hangingPunct="0">
              <a:defRPr sz="1200">
                <a:latin typeface="Arial" charset="0"/>
                <a:ea typeface="ＭＳ Ｐゴシック" pitchFamily="1" charset="-128"/>
                <a:cs typeface="+mn-cs"/>
              </a:defRPr>
            </a:lvl1pPr>
          </a:lstStyle>
          <a:p>
            <a:pPr>
              <a:defRPr/>
            </a:pPr>
            <a:fld id="{E1718481-1A5B-41C5-93AD-968E598CAC7D}" type="slidenum">
              <a:rPr lang="en-US"/>
              <a:pPr>
                <a:defRPr/>
              </a:pPr>
              <a:t>‹N°›</a:t>
            </a:fld>
            <a:endParaRPr lang="en-US"/>
          </a:p>
        </p:txBody>
      </p:sp>
    </p:spTree>
    <p:extLst>
      <p:ext uri="{BB962C8B-B14F-4D97-AF65-F5344CB8AC3E}">
        <p14:creationId xmlns:p14="http://schemas.microsoft.com/office/powerpoint/2010/main" val="3012222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65" charset="0"/>
        <a:ea typeface="ヒラギノ角ゴ Pro W3" pitchFamily="93" charset="-128"/>
        <a:cs typeface="ヒラギノ角ゴ Pro W3" pitchFamily="-65" charset="-128"/>
      </a:defRPr>
    </a:lvl3pPr>
    <a:lvl4pPr marL="1371600" algn="l" rtl="0" eaLnBrk="0" fontAlgn="base" hangingPunct="0">
      <a:spcBef>
        <a:spcPct val="30000"/>
      </a:spcBef>
      <a:spcAft>
        <a:spcPct val="0"/>
      </a:spcAft>
      <a:defRPr sz="1200" kern="1200">
        <a:solidFill>
          <a:schemeClr val="tx1"/>
        </a:solidFill>
        <a:latin typeface="Arial" pitchFamily="-65" charset="0"/>
        <a:ea typeface="ヒラギノ角ゴ Pro W3" pitchFamily="93" charset="-128"/>
        <a:cs typeface="ヒラギノ角ゴ Pro W3" pitchFamily="-65" charset="-128"/>
      </a:defRPr>
    </a:lvl4pPr>
    <a:lvl5pPr marL="1828800" algn="l" rtl="0" eaLnBrk="0" fontAlgn="base" hangingPunct="0">
      <a:spcBef>
        <a:spcPct val="30000"/>
      </a:spcBef>
      <a:spcAft>
        <a:spcPct val="0"/>
      </a:spcAft>
      <a:defRPr sz="1200" kern="1200">
        <a:solidFill>
          <a:schemeClr val="tx1"/>
        </a:solidFill>
        <a:latin typeface="Arial" pitchFamily="-65" charset="0"/>
        <a:ea typeface="ヒラギノ角ゴ Pro W3" pitchFamily="93" charset="-128"/>
        <a:cs typeface="ヒラギノ角ゴ Pro W3" pitchFamily="-65"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xplorelearning.com/index.cfm?method=cExtAccessSecure.dspResource&amp;ResourceID=630&amp;certificate=authorizer=LearnAlberta&amp;userid=LA373&amp;i=0&amp;expires=2011/07/29+13:36:00&amp;hash=M1t5th1d3DGDzIz7hKRZb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formation.cpfpp.ab.c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xplorelearning.com/index.cfm?method=cExtAccessSecure.dspResource&amp;ResourceID=1004&amp;certificate=authorizer=LearnAlberta&amp;userid=LA373&amp;i=0&amp;expires=2011/07/29+13:11:14&amp;hash=4Ugih7XiNFYxvgRFydFNTw=="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pratiquemath.org/spip/spip.php?article22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mnmfractions.wikispaces.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acit1.epfl.ch/cours_matlab/graphique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pfpp.ab.ca/"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eformation.cpfpp.ab.c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learnalberta.ca/Home.aspx?lang=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82688" y="696913"/>
            <a:ext cx="4352294" cy="3265487"/>
          </a:xfrm>
          <a:ln/>
        </p:spPr>
      </p:sp>
      <p:sp>
        <p:nvSpPr>
          <p:cNvPr id="24579" name="Notes Placeholder 2"/>
          <p:cNvSpPr>
            <a:spLocks noGrp="1"/>
          </p:cNvSpPr>
          <p:nvPr>
            <p:ph type="body" idx="1"/>
          </p:nvPr>
        </p:nvSpPr>
        <p:spPr>
          <a:xfrm>
            <a:off x="914400" y="4267200"/>
            <a:ext cx="5141588" cy="4114800"/>
          </a:xfrm>
          <a:noFill/>
          <a:ln/>
        </p:spPr>
        <p:txBody>
          <a:bodyPr/>
          <a:lstStyle/>
          <a:p>
            <a:pPr eaLnBrk="1" hangingPunct="1"/>
            <a:endParaRPr lang="fr-CA" sz="1100" dirty="0" smtClean="0">
              <a:latin typeface="Arial" pitchFamily="34" charset="0"/>
              <a:ea typeface="ＭＳ Ｐゴシック"/>
              <a:cs typeface="ＭＳ Ｐゴシック"/>
            </a:endParaRPr>
          </a:p>
          <a:p>
            <a:pPr eaLnBrk="1" hangingPunct="1"/>
            <a:r>
              <a:rPr lang="fr-CA" sz="1100" dirty="0" smtClean="0">
                <a:latin typeface="Arial" pitchFamily="34" charset="0"/>
                <a:ea typeface="ＭＳ Ｐゴシック"/>
                <a:cs typeface="ＭＳ Ｐゴシック"/>
              </a:rPr>
              <a:t>Prière</a:t>
            </a:r>
            <a:r>
              <a:rPr lang="en-CA" sz="1100" dirty="0" smtClean="0">
                <a:latin typeface="Arial" pitchFamily="34" charset="0"/>
                <a:ea typeface="ＭＳ Ｐゴシック"/>
                <a:cs typeface="ＭＳ Ｐゴシック"/>
              </a:rPr>
              <a:t> </a:t>
            </a:r>
            <a:r>
              <a:rPr lang="en-CA" sz="1100" dirty="0">
                <a:latin typeface="Arial" pitchFamily="34" charset="0"/>
                <a:ea typeface="ＭＳ Ｐゴシック"/>
                <a:cs typeface="ＭＳ Ｐゴシック"/>
              </a:rPr>
              <a:t>de </a:t>
            </a:r>
            <a:r>
              <a:rPr lang="en-CA" sz="1100" dirty="0" err="1">
                <a:latin typeface="Arial" pitchFamily="34" charset="0"/>
                <a:ea typeface="ＭＳ Ｐゴシック"/>
                <a:cs typeface="ＭＳ Ｐゴシック"/>
              </a:rPr>
              <a:t>personnaliser</a:t>
            </a:r>
            <a:r>
              <a:rPr lang="en-CA" sz="1100" dirty="0">
                <a:latin typeface="Arial" pitchFamily="34" charset="0"/>
                <a:ea typeface="ＭＳ Ｐゴシック"/>
                <a:cs typeface="ＭＳ Ｐゴシック"/>
              </a:rPr>
              <a:t> la page-titre: date, lieu, nom de </a:t>
            </a:r>
            <a:r>
              <a:rPr lang="en-CA" sz="1100" dirty="0" err="1">
                <a:latin typeface="Arial" pitchFamily="34" charset="0"/>
                <a:ea typeface="ＭＳ Ｐゴシック"/>
                <a:cs typeface="ＭＳ Ｐゴシック"/>
              </a:rPr>
              <a:t>l’animateur</a:t>
            </a:r>
            <a:endParaRPr lang="fr-CA" sz="1100" dirty="0">
              <a:latin typeface="Arial" pitchFamily="34" charset="0"/>
              <a:ea typeface="ＭＳ Ｐゴシック"/>
              <a:cs typeface="ＭＳ Ｐゴシック"/>
            </a:endParaRPr>
          </a:p>
          <a:p>
            <a:pPr eaLnBrk="1" hangingPunct="1"/>
            <a:endParaRPr lang="fr-CA" sz="1100" dirty="0">
              <a:latin typeface="Arial" pitchFamily="34" charset="0"/>
              <a:ea typeface="ＭＳ Ｐゴシック"/>
              <a:cs typeface="ＭＳ Ｐゴシック"/>
            </a:endParaRPr>
          </a:p>
          <a:p>
            <a:pPr eaLnBrk="1" hangingPunct="1"/>
            <a:r>
              <a:rPr lang="fr-CA" sz="1100" dirty="0">
                <a:latin typeface="Arial" pitchFamily="34" charset="0"/>
                <a:ea typeface="ＭＳ Ｐゴシック"/>
                <a:cs typeface="ＭＳ Ｐゴシック"/>
              </a:rPr>
              <a:t>Mots de bienvenue</a:t>
            </a:r>
          </a:p>
          <a:p>
            <a:pPr eaLnBrk="1" hangingPunct="1"/>
            <a:r>
              <a:rPr lang="fr-CA" sz="1100" dirty="0">
                <a:latin typeface="Arial" pitchFamily="34" charset="0"/>
                <a:ea typeface="ＭＳ Ｐゴシック"/>
                <a:cs typeface="ＭＳ Ｐゴシック"/>
              </a:rPr>
              <a:t>Introduction de l’animateur</a:t>
            </a:r>
          </a:p>
          <a:p>
            <a:pPr eaLnBrk="1" hangingPunct="1"/>
            <a:r>
              <a:rPr lang="fr-CA" sz="1100" dirty="0">
                <a:latin typeface="Arial" pitchFamily="34" charset="0"/>
                <a:ea typeface="ＭＳ Ｐゴシック"/>
                <a:cs typeface="ＭＳ Ｐゴシック"/>
              </a:rPr>
              <a:t>Introduction des participants: </a:t>
            </a:r>
          </a:p>
          <a:p>
            <a:pPr eaLnBrk="1" hangingPunct="1"/>
            <a:r>
              <a:rPr lang="en-CA" sz="1100" dirty="0">
                <a:latin typeface="Arial" pitchFamily="34" charset="0"/>
                <a:ea typeface="ＭＳ Ｐゴシック"/>
                <a:cs typeface="ＭＳ Ｐゴシック"/>
              </a:rPr>
              <a:t>Qui </a:t>
            </a:r>
            <a:r>
              <a:rPr lang="en-CA" sz="1100" dirty="0" err="1">
                <a:latin typeface="Arial" pitchFamily="34" charset="0"/>
                <a:ea typeface="ＭＳ Ｐゴシック"/>
                <a:cs typeface="ＭＳ Ｐゴシック"/>
              </a:rPr>
              <a:t>êtes-vous</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Où</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travaillez-vous</a:t>
            </a:r>
            <a:r>
              <a:rPr lang="en-CA" sz="1100" dirty="0">
                <a:latin typeface="Arial" pitchFamily="34" charset="0"/>
                <a:ea typeface="ＭＳ Ｐゴシック"/>
                <a:cs typeface="ＭＳ Ｐゴシック"/>
              </a:rPr>
              <a:t>?  </a:t>
            </a:r>
            <a:r>
              <a:rPr lang="fr-CA" sz="1100" dirty="0">
                <a:latin typeface="Arial" pitchFamily="34" charset="0"/>
                <a:ea typeface="ＭＳ Ｐゴシック"/>
                <a:cs typeface="ＭＳ Ｐゴシック"/>
              </a:rPr>
              <a:t>Qui a déjà utilisé les Gizmos en classe?  Quel est votre accès à un tableau interactif? À des portables?</a:t>
            </a:r>
          </a:p>
          <a:p>
            <a:pPr eaLnBrk="1" hangingPunct="1"/>
            <a:endParaRPr lang="en-CA" sz="1100" dirty="0">
              <a:latin typeface="Arial" pitchFamily="34" charset="0"/>
              <a:ea typeface="ＭＳ Ｐゴシック"/>
              <a:cs typeface="ＭＳ Ｐゴシック"/>
            </a:endParaRPr>
          </a:p>
          <a:p>
            <a:pPr eaLnBrk="1" hangingPunct="1"/>
            <a:r>
              <a:rPr lang="en-CA" sz="1100" dirty="0" err="1">
                <a:latin typeface="Arial" pitchFamily="34" charset="0"/>
                <a:ea typeface="ＭＳ Ｐゴシック"/>
                <a:cs typeface="ＭＳ Ｐゴシック"/>
              </a:rPr>
              <a:t>S’il</a:t>
            </a:r>
            <a:r>
              <a:rPr lang="en-CA" sz="1100" dirty="0">
                <a:latin typeface="Arial" pitchFamily="34" charset="0"/>
                <a:ea typeface="ＭＳ Ｐゴシック"/>
                <a:cs typeface="ＭＳ Ｐゴシック"/>
              </a:rPr>
              <a:t> y a des participants qui </a:t>
            </a:r>
            <a:r>
              <a:rPr lang="en-CA" sz="1100" dirty="0" err="1">
                <a:latin typeface="Arial" pitchFamily="34" charset="0"/>
                <a:ea typeface="ＭＳ Ｐゴシック"/>
                <a:cs typeface="ＭＳ Ｐゴシック"/>
              </a:rPr>
              <a:t>n’ont</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jamais</a:t>
            </a:r>
            <a:r>
              <a:rPr lang="en-CA" sz="1100" dirty="0">
                <a:latin typeface="Arial" pitchFamily="34" charset="0"/>
                <a:ea typeface="ＭＳ Ｐゴシック"/>
                <a:cs typeface="ＭＳ Ｐゴシック"/>
              </a:rPr>
              <a:t> vu un Gizmo, </a:t>
            </a:r>
            <a:r>
              <a:rPr lang="en-CA" sz="1100" dirty="0" err="1">
                <a:latin typeface="Arial" pitchFamily="34" charset="0"/>
                <a:ea typeface="ＭＳ Ｐゴシック"/>
                <a:cs typeface="ＭＳ Ｐゴシック"/>
              </a:rPr>
              <a:t>cliquer</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sur</a:t>
            </a:r>
            <a:r>
              <a:rPr lang="en-CA" sz="1100" dirty="0">
                <a:latin typeface="Arial" pitchFamily="34" charset="0"/>
                <a:ea typeface="ＭＳ Ｐゴシック"/>
                <a:cs typeface="ＭＳ Ｐゴシック"/>
              </a:rPr>
              <a:t> le logo du CPFPP et le Gizmo </a:t>
            </a:r>
            <a:r>
              <a:rPr lang="en-CA" sz="1100" i="1" dirty="0">
                <a:latin typeface="Arial" pitchFamily="34" charset="0"/>
                <a:ea typeface="ＭＳ Ｐゴシック"/>
                <a:cs typeface="ＭＳ Ｐゴシック"/>
              </a:rPr>
              <a:t>Cannonball Clowns </a:t>
            </a:r>
            <a:r>
              <a:rPr lang="en-CA" sz="1100" dirty="0" err="1">
                <a:latin typeface="Arial" pitchFamily="34" charset="0"/>
                <a:ea typeface="ＭＳ Ｐゴシック"/>
                <a:cs typeface="ＭＳ Ｐゴシック"/>
              </a:rPr>
              <a:t>apparaîtra</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Ceci</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permettra</a:t>
            </a:r>
            <a:r>
              <a:rPr lang="en-CA" sz="1100" dirty="0">
                <a:latin typeface="Arial" pitchFamily="34" charset="0"/>
                <a:ea typeface="ＭＳ Ｐゴシック"/>
                <a:cs typeface="ＭＳ Ｐゴシック"/>
              </a:rPr>
              <a:t> à </a:t>
            </a:r>
            <a:r>
              <a:rPr lang="en-CA" sz="1100" dirty="0" err="1">
                <a:latin typeface="Arial" pitchFamily="34" charset="0"/>
                <a:ea typeface="ＭＳ Ｐゴシック"/>
                <a:cs typeface="ＭＳ Ｐゴシック"/>
              </a:rPr>
              <a:t>tous</a:t>
            </a:r>
            <a:r>
              <a:rPr lang="en-CA" sz="1100" dirty="0">
                <a:latin typeface="Arial" pitchFamily="34" charset="0"/>
                <a:ea typeface="ＭＳ Ｐゴシック"/>
                <a:cs typeface="ＭＳ Ｐゴシック"/>
              </a:rPr>
              <a:t> les participants </a:t>
            </a:r>
            <a:r>
              <a:rPr lang="en-CA" sz="1100" dirty="0" err="1">
                <a:latin typeface="Arial" pitchFamily="34" charset="0"/>
                <a:ea typeface="ＭＳ Ｐゴシック"/>
                <a:cs typeface="ＭＳ Ｐゴシック"/>
              </a:rPr>
              <a:t>d’avoir</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une</a:t>
            </a:r>
            <a:r>
              <a:rPr lang="en-CA" sz="1100" dirty="0">
                <a:latin typeface="Arial" pitchFamily="34" charset="0"/>
                <a:ea typeface="ＭＳ Ｐゴシック"/>
                <a:cs typeface="ＭＳ Ｐゴシック"/>
              </a:rPr>
              <a:t> idée </a:t>
            </a:r>
            <a:r>
              <a:rPr lang="en-CA" sz="1100" dirty="0" err="1">
                <a:latin typeface="Arial" pitchFamily="34" charset="0"/>
                <a:ea typeface="ＭＳ Ｐゴシック"/>
                <a:cs typeface="ＭＳ Ｐゴシック"/>
              </a:rPr>
              <a:t>globale</a:t>
            </a:r>
            <a:r>
              <a:rPr lang="en-CA" sz="1100" dirty="0">
                <a:latin typeface="Arial" pitchFamily="34" charset="0"/>
                <a:ea typeface="ＭＳ Ｐゴシック"/>
                <a:cs typeface="ＭＳ Ｐゴシック"/>
              </a:rPr>
              <a:t> des Gizmos.  </a:t>
            </a:r>
            <a:endParaRPr lang="en-CA" sz="1100" dirty="0" smtClean="0">
              <a:latin typeface="Arial" pitchFamily="34" charset="0"/>
              <a:ea typeface="ＭＳ Ｐゴシック"/>
              <a:cs typeface="ＭＳ Ｐゴシック"/>
            </a:endParaRPr>
          </a:p>
          <a:p>
            <a:pPr eaLnBrk="1" hangingPunct="1"/>
            <a:endParaRPr lang="en-CA" sz="1100" dirty="0">
              <a:latin typeface="Arial" pitchFamily="34" charset="0"/>
              <a:ea typeface="ＭＳ Ｐゴシック"/>
              <a:cs typeface="ＭＳ Ｐゴシック"/>
            </a:endParaRPr>
          </a:p>
          <a:p>
            <a:pPr eaLnBrk="1" hangingPunct="1"/>
            <a:r>
              <a:rPr lang="en-US" sz="1100" dirty="0">
                <a:latin typeface="Arial" pitchFamily="34" charset="0"/>
                <a:ea typeface="ＭＳ Ｐゴシック"/>
                <a:cs typeface="ＭＳ Ｐゴシック"/>
              </a:rPr>
              <a:t>On </a:t>
            </a:r>
            <a:r>
              <a:rPr lang="en-US" sz="1100" dirty="0" err="1">
                <a:latin typeface="Arial" pitchFamily="34" charset="0"/>
                <a:ea typeface="ＭＳ Ｐゴシック"/>
                <a:cs typeface="ＭＳ Ｐゴシック"/>
              </a:rPr>
              <a:t>peut</a:t>
            </a:r>
            <a:r>
              <a:rPr lang="en-US" sz="1100" dirty="0">
                <a:latin typeface="Arial" pitchFamily="34" charset="0"/>
                <a:ea typeface="ＭＳ Ｐゴシック"/>
                <a:cs typeface="ＭＳ Ｐゴシック"/>
              </a:rPr>
              <a:t> </a:t>
            </a:r>
            <a:r>
              <a:rPr lang="en-US" sz="1100" dirty="0" err="1">
                <a:latin typeface="Arial" pitchFamily="34" charset="0"/>
                <a:ea typeface="ＭＳ Ｐゴシック"/>
                <a:cs typeface="ＭＳ Ｐゴシック"/>
              </a:rPr>
              <a:t>aussi</a:t>
            </a:r>
            <a:r>
              <a:rPr lang="en-US" sz="1100" dirty="0">
                <a:latin typeface="Arial" pitchFamily="34" charset="0"/>
                <a:ea typeface="ＭＳ Ｐゴシック"/>
                <a:cs typeface="ＭＳ Ｐゴシック"/>
              </a:rPr>
              <a:t> </a:t>
            </a:r>
            <a:r>
              <a:rPr lang="en-US" sz="1100" dirty="0" err="1">
                <a:latin typeface="Arial" pitchFamily="34" charset="0"/>
                <a:ea typeface="ＭＳ Ｐゴシック"/>
                <a:cs typeface="ＭＳ Ｐゴシック"/>
              </a:rPr>
              <a:t>trouver</a:t>
            </a:r>
            <a:r>
              <a:rPr lang="en-US" sz="1100" dirty="0">
                <a:latin typeface="Arial" pitchFamily="34" charset="0"/>
                <a:ea typeface="ＭＳ Ｐゴシック"/>
                <a:cs typeface="ＭＳ Ｐゴシック"/>
              </a:rPr>
              <a:t> le Gizmo </a:t>
            </a:r>
            <a:r>
              <a:rPr lang="en-US" sz="1100" i="1" dirty="0">
                <a:latin typeface="Arial" pitchFamily="34" charset="0"/>
                <a:ea typeface="ＭＳ Ｐゴシック"/>
                <a:cs typeface="ＭＳ Ｐゴシック"/>
              </a:rPr>
              <a:t>Cannonball Clowns </a:t>
            </a:r>
            <a:r>
              <a:rPr lang="en-US" sz="1100" dirty="0">
                <a:latin typeface="Arial" pitchFamily="34" charset="0"/>
                <a:ea typeface="ＭＳ Ｐゴシック"/>
                <a:cs typeface="ＭＳ Ｐゴシック"/>
              </a:rPr>
              <a:t>avec le lien </a:t>
            </a:r>
            <a:r>
              <a:rPr lang="en-US" sz="1100" dirty="0" err="1">
                <a:latin typeface="Arial" pitchFamily="34" charset="0"/>
                <a:ea typeface="ＭＳ Ｐゴシック"/>
                <a:cs typeface="ＭＳ Ｐゴシック"/>
              </a:rPr>
              <a:t>suivant</a:t>
            </a:r>
            <a:r>
              <a:rPr lang="en-US" sz="1100" dirty="0">
                <a:latin typeface="Arial" pitchFamily="34" charset="0"/>
                <a:ea typeface="ＭＳ Ｐゴシック"/>
                <a:cs typeface="ＭＳ Ｐゴシック"/>
              </a:rPr>
              <a:t>:</a:t>
            </a:r>
          </a:p>
          <a:p>
            <a:pPr defTabSz="914308" eaLnBrk="1" hangingPunct="1">
              <a:defRPr/>
            </a:pPr>
            <a:r>
              <a:rPr lang="fr-CA" sz="1100" dirty="0">
                <a:latin typeface="Arial" pitchFamily="34" charset="0"/>
                <a:ea typeface="ＭＳ Ｐゴシック"/>
                <a:cs typeface="ＭＳ Ｐゴシック"/>
              </a:rPr>
              <a:t>http://</a:t>
            </a:r>
            <a:r>
              <a:rPr lang="fr-CA" sz="1100" dirty="0" smtClean="0">
                <a:latin typeface="Arial" pitchFamily="34" charset="0"/>
                <a:ea typeface="ＭＳ Ｐゴシック"/>
                <a:cs typeface="ＭＳ Ｐゴシック"/>
              </a:rPr>
              <a:t>www.explorelearning.com/index.cfm?method=cExtAccessSecure.dspResource&amp;ResourceID=1025&amp;certificate=authorizer%3DLearnAlberta%26userid%3DLA373%26i%3D0%26expires%3D2011%252F09%252F27%2B20%253A27%253A54%26hash%3D%252B5ZDv2Gk%252F3lBHfAiSXPOww%253D%253D </a:t>
            </a:r>
            <a:endParaRPr lang="fr-CA" sz="1100" dirty="0">
              <a:latin typeface="Arial" pitchFamily="34" charset="0"/>
              <a:ea typeface="ＭＳ Ｐゴシック"/>
              <a:cs typeface="ＭＳ Ｐゴシック"/>
            </a:endParaRPr>
          </a:p>
          <a:p>
            <a:pPr eaLnBrk="1" hangingPunct="1"/>
            <a:endParaRPr lang="en-CA" sz="1100" dirty="0" smtClean="0">
              <a:latin typeface="Arial" pitchFamily="34" charset="0"/>
              <a:ea typeface="ＭＳ Ｐゴシック"/>
              <a:cs typeface="ＭＳ Ｐゴシック"/>
            </a:endParaRPr>
          </a:p>
          <a:p>
            <a:pPr eaLnBrk="1" hangingPunct="1"/>
            <a:endParaRPr lang="en-CA" sz="1100" dirty="0">
              <a:latin typeface="Arial" pitchFamily="34" charset="0"/>
              <a:ea typeface="ＭＳ Ｐゴシック"/>
              <a:cs typeface="ＭＳ Ｐゴシック"/>
            </a:endParaRPr>
          </a:p>
          <a:p>
            <a:pPr eaLnBrk="1" hangingPunct="1"/>
            <a:endParaRPr lang="en-CA" sz="1100" dirty="0" smtClean="0">
              <a:latin typeface="Arial" pitchFamily="34" charset="0"/>
              <a:ea typeface="ＭＳ Ｐゴシック"/>
              <a:cs typeface="ＭＳ Ｐゴシック"/>
            </a:endParaRPr>
          </a:p>
          <a:p>
            <a:pPr eaLnBrk="1" hangingPunct="1"/>
            <a:endParaRPr lang="en-CA" sz="1100" dirty="0">
              <a:latin typeface="Arial" pitchFamily="34" charset="0"/>
              <a:ea typeface="ＭＳ Ｐゴシック"/>
              <a:cs typeface="ＭＳ Ｐゴシック"/>
            </a:endParaRPr>
          </a:p>
          <a:p>
            <a:pPr eaLnBrk="1" hangingPunct="1"/>
            <a:endParaRPr lang="en-CA" sz="1100" dirty="0" smtClean="0">
              <a:latin typeface="Arial" pitchFamily="34" charset="0"/>
              <a:ea typeface="ＭＳ Ｐゴシック"/>
              <a:cs typeface="ＭＳ Ｐゴシック"/>
            </a:endParaRPr>
          </a:p>
          <a:p>
            <a:pPr eaLnBrk="1" hangingPunct="1"/>
            <a:endParaRPr lang="en-CA" sz="1100" dirty="0">
              <a:latin typeface="Arial" pitchFamily="34" charset="0"/>
              <a:ea typeface="ＭＳ Ｐゴシック"/>
              <a:cs typeface="ＭＳ Ｐゴシック"/>
            </a:endParaRPr>
          </a:p>
          <a:p>
            <a:pPr eaLnBrk="1" hangingPunct="1"/>
            <a:endParaRPr lang="en-CA" sz="1100" dirty="0">
              <a:latin typeface="Arial" pitchFamily="34" charset="0"/>
              <a:ea typeface="ＭＳ Ｐゴシック"/>
              <a:cs typeface="ＭＳ Ｐゴシック"/>
            </a:endParaRPr>
          </a:p>
          <a:p>
            <a:pPr eaLnBrk="1" hangingPunct="1"/>
            <a:r>
              <a:rPr lang="en-CA" sz="1100" dirty="0">
                <a:latin typeface="Arial" pitchFamily="34" charset="0"/>
                <a:ea typeface="ＭＳ Ｐゴシック"/>
                <a:cs typeface="ＭＳ Ｐゴシック"/>
              </a:rPr>
              <a:t>À </a:t>
            </a:r>
            <a:r>
              <a:rPr lang="en-CA" sz="1100" dirty="0" err="1">
                <a:latin typeface="Arial" pitchFamily="34" charset="0"/>
                <a:ea typeface="ＭＳ Ｐゴシック"/>
                <a:cs typeface="ＭＳ Ｐゴシック"/>
              </a:rPr>
              <a:t>couvrir</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dans</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ce</a:t>
            </a:r>
            <a:r>
              <a:rPr lang="en-CA" sz="1100" dirty="0">
                <a:latin typeface="Arial" pitchFamily="34" charset="0"/>
                <a:ea typeface="ＭＳ Ｐゴシック"/>
                <a:cs typeface="ＭＳ Ｐゴシック"/>
              </a:rPr>
              <a:t> Gizmo:</a:t>
            </a:r>
          </a:p>
          <a:p>
            <a:pPr eaLnBrk="1" hangingPunct="1"/>
            <a:r>
              <a:rPr lang="en-CA" sz="1100" dirty="0">
                <a:latin typeface="Arial" pitchFamily="34" charset="0"/>
                <a:ea typeface="ＭＳ Ｐゴシック"/>
                <a:cs typeface="ＭＳ Ｐゴシック"/>
              </a:rPr>
              <a:t>Le concept de </a:t>
            </a:r>
            <a:r>
              <a:rPr lang="en-CA" sz="1100" dirty="0" err="1">
                <a:latin typeface="Arial" pitchFamily="34" charset="0"/>
                <a:ea typeface="ＭＳ Ｐゴシック"/>
                <a:cs typeface="ＭＳ Ｐゴシック"/>
              </a:rPr>
              <a:t>mesures</a:t>
            </a:r>
            <a:endParaRPr lang="en-CA" sz="1100" dirty="0">
              <a:latin typeface="Arial" pitchFamily="34" charset="0"/>
              <a:ea typeface="ＭＳ Ｐゴシック"/>
              <a:cs typeface="ＭＳ Ｐゴシック"/>
            </a:endParaRPr>
          </a:p>
          <a:p>
            <a:pPr eaLnBrk="1" hangingPunct="1"/>
            <a:r>
              <a:rPr lang="en-CA" sz="1100" dirty="0">
                <a:latin typeface="Arial" pitchFamily="34" charset="0"/>
                <a:ea typeface="ＭＳ Ｐゴシック"/>
                <a:cs typeface="ＭＳ Ｐゴシック"/>
              </a:rPr>
              <a:t>Le concept </a:t>
            </a:r>
            <a:r>
              <a:rPr lang="en-CA" sz="1100" dirty="0" err="1">
                <a:latin typeface="Arial" pitchFamily="34" charset="0"/>
                <a:ea typeface="ＭＳ Ｐゴシック"/>
                <a:cs typeface="ＭＳ Ｐゴシック"/>
              </a:rPr>
              <a:t>d’estimation</a:t>
            </a:r>
            <a:endParaRPr lang="en-CA" sz="1100" dirty="0">
              <a:latin typeface="Arial" pitchFamily="34" charset="0"/>
              <a:ea typeface="ＭＳ Ｐゴシック"/>
              <a:cs typeface="ＭＳ Ｐゴシック"/>
            </a:endParaRPr>
          </a:p>
          <a:p>
            <a:pPr eaLnBrk="1" hangingPunct="1"/>
            <a:r>
              <a:rPr lang="en-CA" sz="1100" dirty="0">
                <a:latin typeface="Arial" pitchFamily="34" charset="0"/>
                <a:ea typeface="ＭＳ Ｐゴシック"/>
                <a:cs typeface="ＭＳ Ｐゴシック"/>
              </a:rPr>
              <a:t>Le concept de conversion (cm, m, km) (les </a:t>
            </a:r>
            <a:r>
              <a:rPr lang="en-CA" sz="1100" dirty="0" err="1">
                <a:latin typeface="Arial" pitchFamily="34" charset="0"/>
                <a:ea typeface="ＭＳ Ｐゴシック"/>
                <a:cs typeface="ＭＳ Ｐゴシック"/>
              </a:rPr>
              <a:t>unités</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impériales</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sont</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couvertes</a:t>
            </a:r>
            <a:r>
              <a:rPr lang="en-CA" sz="1100" dirty="0">
                <a:latin typeface="Arial" pitchFamily="34" charset="0"/>
                <a:ea typeface="ＭＳ Ｐゴシック"/>
                <a:cs typeface="ＭＳ Ｐゴシック"/>
              </a:rPr>
              <a:t> en Math 10C)</a:t>
            </a:r>
          </a:p>
          <a:p>
            <a:pPr eaLnBrk="1" hangingPunct="1"/>
            <a:r>
              <a:rPr lang="en-CA" sz="1100" dirty="0">
                <a:latin typeface="Arial" pitchFamily="34" charset="0"/>
                <a:ea typeface="ＭＳ Ｐゴシック"/>
                <a:cs typeface="ＭＳ Ｐゴシック"/>
              </a:rPr>
              <a:t>Les </a:t>
            </a:r>
            <a:r>
              <a:rPr lang="en-CA" sz="1100" dirty="0" err="1">
                <a:latin typeface="Arial" pitchFamily="34" charset="0"/>
                <a:ea typeface="ＭＳ Ｐゴシック"/>
                <a:cs typeface="ＭＳ Ｐゴシック"/>
              </a:rPr>
              <a:t>différents</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scénarios</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offerts</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dans</a:t>
            </a:r>
            <a:r>
              <a:rPr lang="en-CA" sz="1100" dirty="0">
                <a:latin typeface="Arial" pitchFamily="34" charset="0"/>
                <a:ea typeface="ＭＳ Ｐゴシック"/>
                <a:cs typeface="ＭＳ Ｐゴシック"/>
              </a:rPr>
              <a:t> le menu en haut à gauche</a:t>
            </a:r>
          </a:p>
          <a:p>
            <a:pPr eaLnBrk="1" hangingPunct="1"/>
            <a:r>
              <a:rPr lang="en-CA" sz="1100" dirty="0" err="1">
                <a:latin typeface="Arial" pitchFamily="34" charset="0"/>
                <a:ea typeface="ＭＳ Ｐゴシック"/>
                <a:cs typeface="ＭＳ Ｐゴシック"/>
              </a:rPr>
              <a:t>Faites</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participer</a:t>
            </a:r>
            <a:r>
              <a:rPr lang="en-CA" sz="1100" dirty="0">
                <a:latin typeface="Arial" pitchFamily="34" charset="0"/>
                <a:ea typeface="ＭＳ Ｐゴシック"/>
                <a:cs typeface="ＭＳ Ｐゴシック"/>
              </a:rPr>
              <a:t> tout le monde!</a:t>
            </a:r>
          </a:p>
          <a:p>
            <a:pPr eaLnBrk="1" hangingPunct="1"/>
            <a:endParaRPr lang="en-CA" sz="1100" dirty="0">
              <a:latin typeface="Arial" pitchFamily="34" charset="0"/>
              <a:ea typeface="ＭＳ Ｐゴシック"/>
              <a:cs typeface="ＭＳ Ｐゴシック"/>
            </a:endParaRPr>
          </a:p>
          <a:p>
            <a:pPr eaLnBrk="1" hangingPunct="1"/>
            <a:r>
              <a:rPr lang="en-CA" sz="1100" dirty="0" smtClean="0">
                <a:latin typeface="Arial" pitchFamily="34" charset="0"/>
                <a:ea typeface="ＭＳ Ｐゴシック"/>
                <a:cs typeface="ＭＳ Ｐゴシック"/>
              </a:rPr>
              <a:t>Pour </a:t>
            </a:r>
            <a:r>
              <a:rPr lang="en-CA" sz="1100" dirty="0" err="1">
                <a:latin typeface="Arial" pitchFamily="34" charset="0"/>
                <a:ea typeface="ＭＳ Ｐゴシック"/>
                <a:cs typeface="ＭＳ Ｐゴシック"/>
              </a:rPr>
              <a:t>donner</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cette</a:t>
            </a:r>
            <a:r>
              <a:rPr lang="en-CA" sz="1100" dirty="0">
                <a:latin typeface="Arial" pitchFamily="34" charset="0"/>
                <a:ea typeface="ＭＳ Ｐゴシック"/>
                <a:cs typeface="ＭＳ Ｐゴシック"/>
              </a:rPr>
              <a:t> formation, </a:t>
            </a:r>
            <a:r>
              <a:rPr lang="en-CA" sz="1100" dirty="0" err="1">
                <a:latin typeface="Arial" pitchFamily="34" charset="0"/>
                <a:ea typeface="ＭＳ Ｐゴシック"/>
                <a:cs typeface="ＭＳ Ｐゴシック"/>
              </a:rPr>
              <a:t>prévoir</a:t>
            </a:r>
            <a:r>
              <a:rPr lang="en-CA" sz="1100" dirty="0">
                <a:latin typeface="Arial" pitchFamily="34" charset="0"/>
                <a:ea typeface="ＭＳ Ｐゴシック"/>
                <a:cs typeface="ＭＳ Ｐゴシック"/>
              </a:rPr>
              <a:t>:</a:t>
            </a:r>
          </a:p>
          <a:p>
            <a:pPr eaLnBrk="1" hangingPunct="1"/>
            <a:r>
              <a:rPr lang="en-CA" sz="1100" dirty="0" err="1">
                <a:latin typeface="Arial" pitchFamily="34" charset="0"/>
                <a:ea typeface="ＭＳ Ｐゴシック"/>
                <a:cs typeface="ＭＳ Ｐゴシック"/>
              </a:rPr>
              <a:t>Matériel</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nécessaire</a:t>
            </a:r>
            <a:r>
              <a:rPr lang="en-CA" sz="1100" dirty="0">
                <a:latin typeface="Arial" pitchFamily="34" charset="0"/>
                <a:ea typeface="ＭＳ Ｐゴシック"/>
                <a:cs typeface="ＭＳ Ｐゴシック"/>
              </a:rPr>
              <a:t> pour </a:t>
            </a:r>
            <a:r>
              <a:rPr lang="en-CA" sz="1100" dirty="0" err="1">
                <a:latin typeface="Arial" pitchFamily="34" charset="0"/>
                <a:ea typeface="ＭＳ Ｐゴシック"/>
                <a:cs typeface="ＭＳ Ｐゴシック"/>
              </a:rPr>
              <a:t>l’animateur</a:t>
            </a:r>
            <a:r>
              <a:rPr lang="en-CA" sz="1100" dirty="0">
                <a:latin typeface="Arial" pitchFamily="34" charset="0"/>
                <a:ea typeface="ＭＳ Ｐゴシック"/>
                <a:cs typeface="ＭＳ Ｐゴシック"/>
              </a:rPr>
              <a:t>:</a:t>
            </a:r>
          </a:p>
          <a:p>
            <a:pPr marL="171433" indent="-171433" eaLnBrk="1" hangingPunct="1">
              <a:buFontTx/>
              <a:buChar char="-"/>
            </a:pPr>
            <a:r>
              <a:rPr lang="en-CA" sz="1100" dirty="0">
                <a:latin typeface="Arial" pitchFamily="34" charset="0"/>
                <a:ea typeface="ＭＳ Ｐゴシック"/>
                <a:cs typeface="ＭＳ Ｐゴシック"/>
              </a:rPr>
              <a:t>Un </a:t>
            </a:r>
            <a:r>
              <a:rPr lang="en-CA" sz="1100" dirty="0" err="1">
                <a:latin typeface="Arial" pitchFamily="34" charset="0"/>
                <a:ea typeface="ＭＳ Ｐゴシック"/>
                <a:cs typeface="ＭＳ Ｐゴシック"/>
              </a:rPr>
              <a:t>ordinateur</a:t>
            </a:r>
            <a:endParaRPr lang="en-CA" sz="1100" dirty="0">
              <a:latin typeface="Arial" pitchFamily="34" charset="0"/>
              <a:ea typeface="ＭＳ Ｐゴシック"/>
              <a:cs typeface="ＭＳ Ｐゴシック"/>
            </a:endParaRPr>
          </a:p>
          <a:p>
            <a:pPr marL="171433" indent="-171433" eaLnBrk="1" hangingPunct="1">
              <a:buFontTx/>
              <a:buChar char="-"/>
            </a:pPr>
            <a:r>
              <a:rPr lang="en-CA" sz="1100" dirty="0" err="1">
                <a:latin typeface="Arial" pitchFamily="34" charset="0"/>
                <a:ea typeface="ＭＳ Ｐゴシック"/>
                <a:cs typeface="ＭＳ Ｐゴシック"/>
              </a:rPr>
              <a:t>Accès</a:t>
            </a:r>
            <a:r>
              <a:rPr lang="en-CA" sz="1100" dirty="0">
                <a:latin typeface="Arial" pitchFamily="34" charset="0"/>
                <a:ea typeface="ＭＳ Ｐゴシック"/>
                <a:cs typeface="ＭＳ Ｐゴシック"/>
              </a:rPr>
              <a:t> à internet</a:t>
            </a:r>
          </a:p>
          <a:p>
            <a:pPr marL="171433" indent="-171433" eaLnBrk="1" hangingPunct="1">
              <a:buFontTx/>
              <a:buChar char="-"/>
            </a:pPr>
            <a:r>
              <a:rPr lang="en-CA" sz="1100" dirty="0">
                <a:latin typeface="Arial" pitchFamily="34" charset="0"/>
                <a:ea typeface="ＭＳ Ｐゴシック"/>
                <a:cs typeface="ＭＳ Ｐゴシック"/>
              </a:rPr>
              <a:t>Un tableau </a:t>
            </a:r>
            <a:r>
              <a:rPr lang="en-CA" sz="1100" dirty="0" err="1">
                <a:latin typeface="Arial" pitchFamily="34" charset="0"/>
                <a:ea typeface="ＭＳ Ｐゴシック"/>
                <a:cs typeface="ＭＳ Ｐゴシック"/>
              </a:rPr>
              <a:t>interactif</a:t>
            </a:r>
            <a:r>
              <a:rPr lang="en-CA" sz="1100" dirty="0">
                <a:latin typeface="Arial" pitchFamily="34" charset="0"/>
                <a:ea typeface="ＭＳ Ｐゴシック"/>
                <a:cs typeface="ＭＳ Ｐゴシック"/>
              </a:rPr>
              <a:t> (tableau et </a:t>
            </a:r>
            <a:r>
              <a:rPr lang="en-CA" sz="1100" dirty="0" err="1">
                <a:latin typeface="Arial" pitchFamily="34" charset="0"/>
                <a:ea typeface="ＭＳ Ｐゴシック"/>
                <a:cs typeface="ＭＳ Ｐゴシック"/>
              </a:rPr>
              <a:t>projecteur</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ou</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Mimio</a:t>
            </a:r>
            <a:r>
              <a:rPr lang="en-CA" sz="1100" dirty="0">
                <a:latin typeface="Arial" pitchFamily="34" charset="0"/>
                <a:ea typeface="ＭＳ Ｐゴシック"/>
                <a:cs typeface="ＭＳ Ｐゴシック"/>
              </a:rPr>
              <a:t> et </a:t>
            </a:r>
            <a:r>
              <a:rPr lang="en-CA" sz="1100" dirty="0" err="1">
                <a:latin typeface="Arial" pitchFamily="34" charset="0"/>
                <a:ea typeface="ＭＳ Ｐゴシック"/>
                <a:cs typeface="ＭＳ Ｐゴシック"/>
              </a:rPr>
              <a:t>projecteur</a:t>
            </a:r>
            <a:endParaRPr lang="en-CA" sz="1100" dirty="0">
              <a:latin typeface="Arial" pitchFamily="34" charset="0"/>
              <a:ea typeface="ＭＳ Ｐゴシック"/>
              <a:cs typeface="ＭＳ Ｐゴシック"/>
            </a:endParaRPr>
          </a:p>
          <a:p>
            <a:pPr marL="171433" indent="-171433" eaLnBrk="1" hangingPunct="1">
              <a:buFontTx/>
              <a:buChar char="-"/>
            </a:pPr>
            <a:r>
              <a:rPr lang="en-CA" sz="1100" dirty="0" err="1">
                <a:latin typeface="Arial" pitchFamily="34" charset="0"/>
                <a:ea typeface="ＭＳ Ｐゴシック"/>
                <a:cs typeface="ＭＳ Ｐゴシック"/>
              </a:rPr>
              <a:t>Prévoir</a:t>
            </a:r>
            <a:r>
              <a:rPr lang="en-CA" sz="1100" dirty="0">
                <a:latin typeface="Arial" pitchFamily="34" charset="0"/>
                <a:ea typeface="ＭＳ Ｐゴシック"/>
                <a:cs typeface="ＭＳ Ｐゴシック"/>
              </a:rPr>
              <a:t> des </a:t>
            </a:r>
            <a:r>
              <a:rPr lang="en-CA" sz="1100" dirty="0" err="1">
                <a:latin typeface="Arial" pitchFamily="34" charset="0"/>
                <a:ea typeface="ＭＳ Ｐゴシック"/>
                <a:cs typeface="ＭＳ Ｐゴシック"/>
              </a:rPr>
              <a:t>cordes</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électriques</a:t>
            </a:r>
            <a:r>
              <a:rPr lang="en-CA" sz="1100" dirty="0">
                <a:latin typeface="Arial" pitchFamily="34" charset="0"/>
                <a:ea typeface="ＭＳ Ｐゴシック"/>
                <a:cs typeface="ＭＳ Ｐゴシック"/>
              </a:rPr>
              <a:t>, </a:t>
            </a:r>
            <a:r>
              <a:rPr lang="en-CA" sz="1100" dirty="0" err="1">
                <a:latin typeface="Arial" pitchFamily="34" charset="0"/>
                <a:ea typeface="ＭＳ Ｐゴシック"/>
                <a:cs typeface="ＭＳ Ｐゴシック"/>
              </a:rPr>
              <a:t>juste</a:t>
            </a:r>
            <a:r>
              <a:rPr lang="en-CA" sz="1100" dirty="0">
                <a:latin typeface="Arial" pitchFamily="34" charset="0"/>
                <a:ea typeface="ＭＳ Ｐゴシック"/>
                <a:cs typeface="ＭＳ Ｐゴシック"/>
              </a:rPr>
              <a:t> au </a:t>
            </a:r>
            <a:r>
              <a:rPr lang="en-CA" sz="1100" dirty="0" err="1">
                <a:latin typeface="Arial" pitchFamily="34" charset="0"/>
                <a:ea typeface="ＭＳ Ｐゴシック"/>
                <a:cs typeface="ＭＳ Ｐゴシック"/>
              </a:rPr>
              <a:t>cas</a:t>
            </a:r>
            <a:endParaRPr lang="en-CA" sz="1100" dirty="0">
              <a:latin typeface="Arial" pitchFamily="34" charset="0"/>
              <a:ea typeface="ＭＳ Ｐゴシック"/>
              <a:cs typeface="ＭＳ Ｐゴシック"/>
            </a:endParaRPr>
          </a:p>
          <a:p>
            <a:pPr eaLnBrk="1" hangingPunct="1"/>
            <a:endParaRPr lang="fr-CA" sz="1100" dirty="0">
              <a:latin typeface="Arial" pitchFamily="34" charset="0"/>
              <a:ea typeface="ＭＳ Ｐゴシック"/>
              <a:cs typeface="ＭＳ Ｐゴシック"/>
            </a:endParaRPr>
          </a:p>
          <a:p>
            <a:pPr eaLnBrk="1" hangingPunct="1">
              <a:buFontTx/>
              <a:buNone/>
            </a:pPr>
            <a:r>
              <a:rPr lang="en-US" sz="1100" dirty="0" err="1">
                <a:latin typeface="Arial" pitchFamily="34" charset="0"/>
                <a:ea typeface="ＭＳ Ｐゴシック"/>
                <a:cs typeface="ＭＳ Ｐゴシック"/>
              </a:rPr>
              <a:t>Matériel</a:t>
            </a:r>
            <a:r>
              <a:rPr lang="en-US" sz="1100" dirty="0">
                <a:latin typeface="Arial" pitchFamily="34" charset="0"/>
                <a:ea typeface="ＭＳ Ｐゴシック"/>
                <a:cs typeface="ＭＳ Ｐゴシック"/>
              </a:rPr>
              <a:t> </a:t>
            </a:r>
            <a:r>
              <a:rPr lang="en-US" sz="1100" dirty="0" err="1">
                <a:latin typeface="Arial" pitchFamily="34" charset="0"/>
                <a:ea typeface="ＭＳ Ｐゴシック"/>
                <a:cs typeface="ＭＳ Ｐゴシック"/>
              </a:rPr>
              <a:t>nécessaire</a:t>
            </a:r>
            <a:r>
              <a:rPr lang="en-US" sz="1100" dirty="0">
                <a:latin typeface="Arial" pitchFamily="34" charset="0"/>
                <a:ea typeface="ＭＳ Ｐゴシック"/>
                <a:cs typeface="ＭＳ Ｐゴシック"/>
              </a:rPr>
              <a:t> pour </a:t>
            </a:r>
            <a:r>
              <a:rPr lang="en-US" sz="1100" dirty="0" err="1">
                <a:latin typeface="Arial" pitchFamily="34" charset="0"/>
                <a:ea typeface="ＭＳ Ｐゴシック"/>
                <a:cs typeface="ＭＳ Ｐゴシック"/>
              </a:rPr>
              <a:t>chaque</a:t>
            </a:r>
            <a:r>
              <a:rPr lang="en-US" sz="1100" dirty="0">
                <a:latin typeface="Arial" pitchFamily="34" charset="0"/>
                <a:ea typeface="ＭＳ Ｐゴシック"/>
                <a:cs typeface="ＭＳ Ｐゴシック"/>
              </a:rPr>
              <a:t> participant:</a:t>
            </a:r>
          </a:p>
          <a:p>
            <a:pPr marL="171433" indent="-171433" eaLnBrk="1" hangingPunct="1">
              <a:buFontTx/>
              <a:buChar char="-"/>
            </a:pPr>
            <a:r>
              <a:rPr lang="en-US" sz="1100" dirty="0">
                <a:latin typeface="Arial" pitchFamily="34" charset="0"/>
                <a:ea typeface="ＭＳ Ｐゴシック"/>
                <a:cs typeface="ＭＳ Ｐゴシック"/>
              </a:rPr>
              <a:t>Un </a:t>
            </a:r>
            <a:r>
              <a:rPr lang="en-US" sz="1100" dirty="0" err="1">
                <a:latin typeface="Arial" pitchFamily="34" charset="0"/>
                <a:ea typeface="ＭＳ Ｐゴシック"/>
                <a:cs typeface="ＭＳ Ｐゴシック"/>
              </a:rPr>
              <a:t>ordinateur</a:t>
            </a:r>
            <a:endParaRPr lang="en-US" sz="1100" dirty="0">
              <a:latin typeface="Arial" pitchFamily="34" charset="0"/>
              <a:ea typeface="ＭＳ Ｐゴシック"/>
              <a:cs typeface="ＭＳ Ｐゴシック"/>
            </a:endParaRPr>
          </a:p>
          <a:p>
            <a:pPr marL="171433" indent="-171433" eaLnBrk="1" hangingPunct="1">
              <a:buFontTx/>
              <a:buChar char="-"/>
            </a:pPr>
            <a:r>
              <a:rPr lang="en-US" sz="1100" dirty="0" err="1">
                <a:latin typeface="Arial" pitchFamily="34" charset="0"/>
                <a:ea typeface="ＭＳ Ｐゴシック"/>
                <a:cs typeface="ＭＳ Ｐゴシック"/>
              </a:rPr>
              <a:t>Accès</a:t>
            </a:r>
            <a:r>
              <a:rPr lang="en-US" sz="1100" dirty="0">
                <a:latin typeface="Arial" pitchFamily="34" charset="0"/>
                <a:ea typeface="ＭＳ Ｐゴシック"/>
                <a:cs typeface="ＭＳ Ｐゴシック"/>
              </a:rPr>
              <a:t> à internet</a:t>
            </a:r>
          </a:p>
          <a:p>
            <a:pPr marL="171433" indent="-171433" eaLnBrk="1" hangingPunct="1">
              <a:buFontTx/>
              <a:buChar char="-"/>
            </a:pPr>
            <a:r>
              <a:rPr lang="en-US" sz="1100" dirty="0" err="1">
                <a:latin typeface="Arial" pitchFamily="34" charset="0"/>
                <a:ea typeface="ＭＳ Ｐゴシック"/>
                <a:cs typeface="ＭＳ Ｐゴシック"/>
              </a:rPr>
              <a:t>Programme</a:t>
            </a:r>
            <a:r>
              <a:rPr lang="en-US" sz="1100" dirty="0">
                <a:latin typeface="Arial" pitchFamily="34" charset="0"/>
                <a:ea typeface="ＭＳ Ｐゴシック"/>
                <a:cs typeface="ＭＳ Ｐゴシック"/>
              </a:rPr>
              <a:t> </a:t>
            </a:r>
            <a:r>
              <a:rPr lang="en-US" sz="1100" dirty="0" err="1">
                <a:latin typeface="Arial" pitchFamily="34" charset="0"/>
                <a:ea typeface="ＭＳ Ｐゴシック"/>
                <a:cs typeface="ＭＳ Ｐゴシック"/>
              </a:rPr>
              <a:t>d’études</a:t>
            </a:r>
            <a:r>
              <a:rPr lang="en-US" sz="1100" dirty="0">
                <a:latin typeface="Arial" pitchFamily="34" charset="0"/>
                <a:ea typeface="ＭＳ Ｐゴシック"/>
                <a:cs typeface="ＭＳ Ｐゴシック"/>
              </a:rPr>
              <a:t> de </a:t>
            </a:r>
            <a:r>
              <a:rPr lang="en-US" sz="1100" dirty="0" err="1">
                <a:latin typeface="Arial" pitchFamily="34" charset="0"/>
                <a:ea typeface="ＭＳ Ｐゴシック"/>
                <a:cs typeface="ＭＳ Ｐゴシック"/>
              </a:rPr>
              <a:t>l’Alberta</a:t>
            </a:r>
            <a:endParaRPr lang="en-US" sz="1100" dirty="0">
              <a:latin typeface="Arial" pitchFamily="34" charset="0"/>
              <a:ea typeface="ＭＳ Ｐゴシック"/>
              <a:cs typeface="ＭＳ Ｐゴシック"/>
            </a:endParaRPr>
          </a:p>
          <a:p>
            <a:pPr marL="171433" indent="-171433" eaLnBrk="1" hangingPunct="1">
              <a:buFontTx/>
              <a:buChar char="-"/>
            </a:pPr>
            <a:r>
              <a:rPr lang="en-US" sz="1100" dirty="0">
                <a:latin typeface="Arial" pitchFamily="34" charset="0"/>
                <a:ea typeface="ＭＳ Ｐゴシック"/>
                <a:cs typeface="ＭＳ Ｐゴシック"/>
              </a:rPr>
              <a:t>Nom </a:t>
            </a:r>
            <a:r>
              <a:rPr lang="en-US" sz="1100" dirty="0" err="1">
                <a:latin typeface="Arial" pitchFamily="34" charset="0"/>
                <a:ea typeface="ＭＳ Ｐゴシック"/>
                <a:cs typeface="ＭＳ Ｐゴシック"/>
              </a:rPr>
              <a:t>d’utilisateur</a:t>
            </a:r>
            <a:r>
              <a:rPr lang="en-US" sz="1100" dirty="0">
                <a:latin typeface="Arial" pitchFamily="34" charset="0"/>
                <a:ea typeface="ＭＳ Ｐゴシック"/>
                <a:cs typeface="ＭＳ Ｐゴシック"/>
              </a:rPr>
              <a:t> et mot de </a:t>
            </a:r>
            <a:r>
              <a:rPr lang="en-US" sz="1100" dirty="0" err="1">
                <a:latin typeface="Arial" pitchFamily="34" charset="0"/>
                <a:ea typeface="ＭＳ Ｐゴシック"/>
                <a:cs typeface="ＭＳ Ｐゴシック"/>
              </a:rPr>
              <a:t>passe</a:t>
            </a:r>
            <a:r>
              <a:rPr lang="en-US" sz="1100" dirty="0">
                <a:latin typeface="Arial" pitchFamily="34" charset="0"/>
                <a:ea typeface="ＭＳ Ｐゴシック"/>
                <a:cs typeface="ＭＳ Ｐゴシック"/>
              </a:rPr>
              <a:t> de </a:t>
            </a:r>
            <a:r>
              <a:rPr lang="en-US" sz="1100" dirty="0" err="1">
                <a:latin typeface="Arial" pitchFamily="34" charset="0"/>
                <a:ea typeface="ＭＳ Ｐゴシック"/>
                <a:cs typeface="ＭＳ Ｐゴシック"/>
              </a:rPr>
              <a:t>LearnAlberta</a:t>
            </a:r>
            <a:endParaRPr lang="en-US" sz="1100" dirty="0">
              <a:latin typeface="Arial" pitchFamily="34" charset="0"/>
              <a:ea typeface="ＭＳ Ｐゴシック"/>
              <a:cs typeface="ＭＳ Ｐゴシック"/>
            </a:endParaRPr>
          </a:p>
          <a:p>
            <a:pPr eaLnBrk="1" hangingPunct="1"/>
            <a:r>
              <a:rPr lang="en-US" sz="1100" dirty="0">
                <a:latin typeface="Arial" pitchFamily="34" charset="0"/>
                <a:ea typeface="ＭＳ Ｐゴシック"/>
                <a:cs typeface="ＭＳ Ｐゴシック"/>
              </a:rPr>
              <a:t>	</a:t>
            </a:r>
            <a:r>
              <a:rPr lang="en-US" sz="1100" dirty="0" err="1">
                <a:latin typeface="Arial" pitchFamily="34" charset="0"/>
                <a:ea typeface="ＭＳ Ｐゴシック"/>
                <a:cs typeface="ＭＳ Ｐゴシック"/>
              </a:rPr>
              <a:t>exemple</a:t>
            </a:r>
            <a:r>
              <a:rPr lang="en-US" sz="1100" dirty="0">
                <a:latin typeface="Arial" pitchFamily="34" charset="0"/>
                <a:ea typeface="ＭＳ Ｐゴシック"/>
                <a:cs typeface="ＭＳ Ｐゴシック"/>
              </a:rPr>
              <a:t>:  Nom </a:t>
            </a:r>
            <a:r>
              <a:rPr lang="en-US" sz="1100" dirty="0" err="1">
                <a:latin typeface="Arial" pitchFamily="34" charset="0"/>
                <a:ea typeface="ＭＳ Ｐゴシック"/>
                <a:cs typeface="ＭＳ Ｐゴシック"/>
              </a:rPr>
              <a:t>d’utilisateur</a:t>
            </a:r>
            <a:r>
              <a:rPr lang="en-US" sz="1100" dirty="0">
                <a:latin typeface="Arial" pitchFamily="34" charset="0"/>
                <a:ea typeface="ＭＳ Ｐゴシック"/>
                <a:cs typeface="ＭＳ Ｐゴシック"/>
              </a:rPr>
              <a:t>: LA373</a:t>
            </a:r>
          </a:p>
          <a:p>
            <a:pPr eaLnBrk="1" hangingPunct="1"/>
            <a:r>
              <a:rPr lang="en-US" sz="1100" dirty="0">
                <a:latin typeface="Arial" pitchFamily="34" charset="0"/>
                <a:ea typeface="ＭＳ Ｐゴシック"/>
                <a:cs typeface="ＭＳ Ｐゴシック"/>
              </a:rPr>
              <a:t>	                 Mot de </a:t>
            </a:r>
            <a:r>
              <a:rPr lang="en-US" sz="1100" dirty="0" err="1">
                <a:latin typeface="Arial" pitchFamily="34" charset="0"/>
                <a:ea typeface="ＭＳ Ｐゴシック"/>
                <a:cs typeface="ＭＳ Ｐゴシック"/>
              </a:rPr>
              <a:t>passe</a:t>
            </a:r>
            <a:r>
              <a:rPr lang="en-US" sz="1100" dirty="0">
                <a:latin typeface="Arial" pitchFamily="34" charset="0"/>
                <a:ea typeface="ＭＳ Ｐゴシック"/>
                <a:cs typeface="ＭＳ Ｐゴシック"/>
              </a:rPr>
              <a:t>: 2146</a:t>
            </a:r>
          </a:p>
          <a:p>
            <a:pPr marL="171433" indent="-171433" eaLnBrk="1" hangingPunct="1">
              <a:buFontTx/>
              <a:buChar char="-"/>
            </a:pPr>
            <a:endParaRPr lang="en-US" dirty="0" smtClean="0">
              <a:latin typeface="Arial" pitchFamily="34" charset="0"/>
              <a:ea typeface="ＭＳ Ｐゴシック"/>
              <a:cs typeface="ＭＳ Ｐゴシック"/>
            </a:endParaRPr>
          </a:p>
        </p:txBody>
      </p:sp>
      <p:sp>
        <p:nvSpPr>
          <p:cNvPr id="24580" name="Slide Number Placeholder 3"/>
          <p:cNvSpPr>
            <a:spLocks noGrp="1"/>
          </p:cNvSpPr>
          <p:nvPr>
            <p:ph type="sldNum" sz="quarter" idx="5"/>
          </p:nvPr>
        </p:nvSpPr>
        <p:spPr>
          <a:noFill/>
        </p:spPr>
        <p:txBody>
          <a:bodyPr/>
          <a:lstStyle/>
          <a:p>
            <a:fld id="{2CA68DCD-2C1E-4D97-A24C-D1B924589515}" type="slidenum">
              <a:rPr lang="en-US" smtClean="0">
                <a:latin typeface="Arial" pitchFamily="34" charset="0"/>
                <a:ea typeface="ＭＳ Ｐゴシック"/>
                <a:cs typeface="ＭＳ Ｐゴシック"/>
              </a:rPr>
              <a:pPr/>
              <a:t>1</a:t>
            </a:fld>
            <a:endParaRPr lang="en-US" dirty="0" smtClean="0">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r>
              <a:rPr lang="en-CA" dirty="0" smtClean="0"/>
              <a:t>Le logo du CPFPP </a:t>
            </a:r>
            <a:r>
              <a:rPr lang="en-CA" dirty="0" err="1" smtClean="0"/>
              <a:t>est</a:t>
            </a:r>
            <a:r>
              <a:rPr lang="en-CA" dirty="0" smtClean="0"/>
              <a:t> en </a:t>
            </a:r>
            <a:r>
              <a:rPr lang="en-CA" dirty="0" err="1" smtClean="0"/>
              <a:t>hyperlien</a:t>
            </a:r>
            <a:r>
              <a:rPr lang="en-CA" dirty="0" smtClean="0"/>
              <a:t> avec LearnAlberta.ca</a:t>
            </a:r>
          </a:p>
          <a:p>
            <a:endParaRPr lang="en-CA" dirty="0" smtClean="0"/>
          </a:p>
          <a:p>
            <a:r>
              <a:rPr lang="fr-CA" dirty="0" smtClean="0"/>
              <a:t>LearnAlberta.ca est gratuit pour tous les résidents de l’Alberta,</a:t>
            </a:r>
            <a:r>
              <a:rPr lang="fr-CA" baseline="0" dirty="0" smtClean="0"/>
              <a:t> soient les enseignants, les parents et les enfants.</a:t>
            </a:r>
            <a:endParaRPr lang="fr-CA" dirty="0" smtClean="0"/>
          </a:p>
          <a:p>
            <a:endParaRPr lang="fr-CA" dirty="0" smtClean="0"/>
          </a:p>
          <a:p>
            <a:r>
              <a:rPr lang="fr-CA" dirty="0" smtClean="0"/>
              <a:t>Le processus d’inscription des enseignants et des élèves ne prend que quelques secondes.   Un des bénéfices est que les inscrits peuvent y accéder à partir de la classe et de la maison.  Certains Gizmos pourraient être suggérés comme révision à un examen, par exemple.</a:t>
            </a:r>
          </a:p>
          <a:p>
            <a:endParaRPr lang="en-CA" dirty="0" smtClean="0"/>
          </a:p>
          <a:p>
            <a:r>
              <a:rPr lang="en-CA" dirty="0" err="1" smtClean="0"/>
              <a:t>Dans</a:t>
            </a:r>
            <a:r>
              <a:rPr lang="en-CA" dirty="0" smtClean="0"/>
              <a:t> le </a:t>
            </a:r>
            <a:r>
              <a:rPr lang="en-CA" dirty="0" err="1" smtClean="0"/>
              <a:t>cas</a:t>
            </a:r>
            <a:r>
              <a:rPr lang="en-CA" dirty="0" smtClean="0"/>
              <a:t> </a:t>
            </a:r>
            <a:r>
              <a:rPr lang="en-CA" dirty="0" err="1" smtClean="0"/>
              <a:t>où</a:t>
            </a:r>
            <a:r>
              <a:rPr lang="en-CA" dirty="0" smtClean="0"/>
              <a:t> on</a:t>
            </a:r>
            <a:r>
              <a:rPr lang="en-CA" baseline="0" dirty="0" smtClean="0"/>
              <a:t> ne </a:t>
            </a:r>
            <a:r>
              <a:rPr lang="en-CA" baseline="0" dirty="0" err="1" smtClean="0"/>
              <a:t>désire</a:t>
            </a:r>
            <a:r>
              <a:rPr lang="en-CA" baseline="0" dirty="0" smtClean="0"/>
              <a:t> pas </a:t>
            </a:r>
            <a:r>
              <a:rPr lang="en-CA" baseline="0" dirty="0" err="1" smtClean="0"/>
              <a:t>inscrire</a:t>
            </a:r>
            <a:r>
              <a:rPr lang="en-CA" baseline="0" dirty="0" smtClean="0"/>
              <a:t> les </a:t>
            </a:r>
            <a:r>
              <a:rPr lang="en-CA" baseline="0" dirty="0" err="1" smtClean="0"/>
              <a:t>élèves</a:t>
            </a:r>
            <a:r>
              <a:rPr lang="en-CA" baseline="0" dirty="0" smtClean="0"/>
              <a:t> </a:t>
            </a:r>
            <a:r>
              <a:rPr lang="en-CA" baseline="0" dirty="0" err="1" smtClean="0"/>
              <a:t>formellement</a:t>
            </a:r>
            <a:r>
              <a:rPr lang="en-CA" baseline="0" dirty="0" smtClean="0"/>
              <a:t>, les </a:t>
            </a:r>
            <a:r>
              <a:rPr lang="en-CA" baseline="0" dirty="0" err="1" smtClean="0"/>
              <a:t>élèves</a:t>
            </a:r>
            <a:r>
              <a:rPr lang="en-CA" baseline="0" dirty="0" smtClean="0"/>
              <a:t> </a:t>
            </a:r>
            <a:r>
              <a:rPr lang="en-CA" baseline="0" dirty="0" err="1" smtClean="0"/>
              <a:t>peuvent</a:t>
            </a:r>
            <a:r>
              <a:rPr lang="en-CA" baseline="0" dirty="0" smtClean="0"/>
              <a:t> utiliser le nom </a:t>
            </a:r>
            <a:r>
              <a:rPr lang="en-CA" baseline="0" dirty="0" err="1" smtClean="0"/>
              <a:t>d’utilisateur</a:t>
            </a:r>
            <a:r>
              <a:rPr lang="en-CA" baseline="0" dirty="0" smtClean="0"/>
              <a:t> et le mot de </a:t>
            </a:r>
            <a:r>
              <a:rPr lang="en-CA" baseline="0" dirty="0" err="1" smtClean="0"/>
              <a:t>passe</a:t>
            </a:r>
            <a:r>
              <a:rPr lang="en-CA" baseline="0" dirty="0" smtClean="0"/>
              <a:t> de </a:t>
            </a:r>
            <a:r>
              <a:rPr lang="en-CA" baseline="0" dirty="0" err="1" smtClean="0"/>
              <a:t>l’école</a:t>
            </a:r>
            <a:r>
              <a:rPr lang="en-CA" baseline="0" dirty="0" smtClean="0"/>
              <a:t>.</a:t>
            </a:r>
          </a:p>
          <a:p>
            <a:r>
              <a:rPr lang="en-CA" baseline="0" dirty="0" err="1" smtClean="0"/>
              <a:t>Exemple</a:t>
            </a:r>
            <a:r>
              <a:rPr lang="en-CA" baseline="0" dirty="0" smtClean="0"/>
              <a:t> pour le CSSA:  </a:t>
            </a:r>
          </a:p>
          <a:p>
            <a:r>
              <a:rPr lang="en-CA" baseline="0" dirty="0" smtClean="0"/>
              <a:t>nom </a:t>
            </a:r>
            <a:r>
              <a:rPr lang="en-CA" baseline="0" dirty="0" err="1" smtClean="0"/>
              <a:t>d’utilisateur</a:t>
            </a:r>
            <a:r>
              <a:rPr lang="en-CA" baseline="0" dirty="0" smtClean="0"/>
              <a:t>: LA373   (</a:t>
            </a:r>
            <a:r>
              <a:rPr lang="en-CA" baseline="0" dirty="0" err="1" smtClean="0"/>
              <a:t>c’est</a:t>
            </a:r>
            <a:r>
              <a:rPr lang="en-CA" baseline="0" dirty="0" smtClean="0"/>
              <a:t> le nom</a:t>
            </a:r>
            <a:r>
              <a:rPr lang="en-CA" dirty="0" smtClean="0"/>
              <a:t> </a:t>
            </a:r>
            <a:r>
              <a:rPr lang="en-CA" dirty="0" err="1" smtClean="0"/>
              <a:t>d’utilisateur</a:t>
            </a:r>
            <a:r>
              <a:rPr lang="en-CA" dirty="0" smtClean="0"/>
              <a:t> pour </a:t>
            </a:r>
            <a:r>
              <a:rPr lang="en-CA" dirty="0" err="1" smtClean="0"/>
              <a:t>toutes</a:t>
            </a:r>
            <a:r>
              <a:rPr lang="en-CA" dirty="0" smtClean="0"/>
              <a:t> les </a:t>
            </a:r>
            <a:r>
              <a:rPr lang="en-CA" dirty="0" err="1" smtClean="0"/>
              <a:t>écoles</a:t>
            </a:r>
            <a:r>
              <a:rPr lang="en-CA" dirty="0" smtClean="0"/>
              <a:t> du CSSA)</a:t>
            </a:r>
            <a:endParaRPr lang="en-CA" baseline="0" dirty="0" smtClean="0"/>
          </a:p>
          <a:p>
            <a:r>
              <a:rPr lang="en-CA" baseline="0" dirty="0" smtClean="0"/>
              <a:t>Mot de </a:t>
            </a:r>
            <a:r>
              <a:rPr lang="en-CA" baseline="0" dirty="0" err="1" smtClean="0"/>
              <a:t>passe</a:t>
            </a:r>
            <a:r>
              <a:rPr lang="en-CA" baseline="0" dirty="0" smtClean="0"/>
              <a:t>:  2146. </a:t>
            </a:r>
            <a:r>
              <a:rPr lang="en-CA" baseline="0" dirty="0" err="1" smtClean="0"/>
              <a:t>Ce</a:t>
            </a:r>
            <a:r>
              <a:rPr lang="en-CA" baseline="0" dirty="0" smtClean="0"/>
              <a:t> mot de </a:t>
            </a:r>
            <a:r>
              <a:rPr lang="en-CA" baseline="0" dirty="0" err="1" smtClean="0"/>
              <a:t>passe</a:t>
            </a:r>
            <a:r>
              <a:rPr lang="en-CA" baseline="0" dirty="0" smtClean="0"/>
              <a:t> </a:t>
            </a:r>
            <a:r>
              <a:rPr lang="en-CA" baseline="0" dirty="0" err="1" smtClean="0"/>
              <a:t>est</a:t>
            </a:r>
            <a:r>
              <a:rPr lang="en-CA" baseline="0" dirty="0" smtClean="0"/>
              <a:t> pour les </a:t>
            </a:r>
            <a:r>
              <a:rPr lang="en-CA" baseline="0" dirty="0" err="1" smtClean="0"/>
              <a:t>enseignants</a:t>
            </a:r>
            <a:r>
              <a:rPr lang="en-CA" baseline="0" dirty="0" smtClean="0"/>
              <a:t> </a:t>
            </a:r>
            <a:r>
              <a:rPr lang="en-CA" baseline="0" dirty="0" err="1" smtClean="0"/>
              <a:t>d’une</a:t>
            </a:r>
            <a:r>
              <a:rPr lang="en-CA" baseline="0" dirty="0" smtClean="0"/>
              <a:t> </a:t>
            </a:r>
            <a:r>
              <a:rPr lang="en-CA" baseline="0" dirty="0" err="1" smtClean="0"/>
              <a:t>école</a:t>
            </a:r>
            <a:r>
              <a:rPr lang="en-CA" baseline="0" dirty="0" smtClean="0"/>
              <a:t> </a:t>
            </a:r>
            <a:r>
              <a:rPr lang="en-CA" baseline="0" dirty="0" err="1" smtClean="0"/>
              <a:t>spécifique</a:t>
            </a:r>
            <a:r>
              <a:rPr lang="en-CA" baseline="0" dirty="0" smtClean="0"/>
              <a:t>.</a:t>
            </a:r>
          </a:p>
          <a:p>
            <a:r>
              <a:rPr lang="en-CA" baseline="0" dirty="0" err="1" smtClean="0"/>
              <a:t>Exemple</a:t>
            </a:r>
            <a:r>
              <a:rPr lang="en-CA" baseline="0" dirty="0" smtClean="0"/>
              <a:t> pour </a:t>
            </a:r>
            <a:r>
              <a:rPr lang="en-CA" baseline="0" dirty="0" err="1" smtClean="0"/>
              <a:t>l’école</a:t>
            </a:r>
            <a:r>
              <a:rPr lang="en-CA" baseline="0" dirty="0" smtClean="0"/>
              <a:t> Voyageur:</a:t>
            </a:r>
          </a:p>
          <a:p>
            <a:r>
              <a:rPr lang="en-CA" baseline="0" dirty="0" smtClean="0"/>
              <a:t>nom </a:t>
            </a:r>
            <a:r>
              <a:rPr lang="en-CA" baseline="0" dirty="0" err="1" smtClean="0"/>
              <a:t>d’utilisateur</a:t>
            </a:r>
            <a:r>
              <a:rPr lang="en-CA" baseline="0" dirty="0" smtClean="0"/>
              <a:t>: LA368</a:t>
            </a:r>
            <a:endParaRPr lang="fr-CA" dirty="0" smtClean="0"/>
          </a:p>
          <a:p>
            <a:r>
              <a:rPr lang="en-CA" baseline="0" dirty="0" smtClean="0"/>
              <a:t>Mot de </a:t>
            </a:r>
            <a:r>
              <a:rPr lang="en-CA" baseline="0" dirty="0" err="1" smtClean="0"/>
              <a:t>passe</a:t>
            </a:r>
            <a:r>
              <a:rPr lang="en-CA" baseline="0" dirty="0" smtClean="0"/>
              <a:t>: 4815</a:t>
            </a:r>
          </a:p>
          <a:p>
            <a:endParaRPr lang="fr-CA" dirty="0" smtClean="0"/>
          </a:p>
          <a:p>
            <a:r>
              <a:rPr lang="fr-CA" dirty="0" smtClean="0"/>
              <a:t>**  Il est important de prévoir que les élèves inscrits oublieront  leur mot de passe.  Il y a un mécanisme de récupération du mot de passe intégré dans LearnAlberta.ca.  Cependant, ceci peut représenter une perte de temps durant la période de maths.  Il est donc recommandé que l’enseignant obtienne le nom d’utilisateur et le mot de passe de ses élèves et les garde en sécurité.</a:t>
            </a:r>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89088" y="696913"/>
            <a:ext cx="3844925" cy="2884487"/>
          </a:xfrm>
        </p:spPr>
      </p:sp>
      <p:sp>
        <p:nvSpPr>
          <p:cNvPr id="3" name="Espace réservé des commentaires 2"/>
          <p:cNvSpPr>
            <a:spLocks noGrp="1"/>
          </p:cNvSpPr>
          <p:nvPr>
            <p:ph type="body" idx="1"/>
          </p:nvPr>
        </p:nvSpPr>
        <p:spPr>
          <a:xfrm>
            <a:off x="914400" y="3733801"/>
            <a:ext cx="5141588" cy="5410200"/>
          </a:xfrm>
        </p:spPr>
        <p:txBody>
          <a:bodyPr/>
          <a:lstStyle/>
          <a:p>
            <a:r>
              <a:rPr lang="en-CA" dirty="0" smtClean="0"/>
              <a:t>Gizmo: Graphing</a:t>
            </a:r>
            <a:r>
              <a:rPr lang="en-CA" baseline="0" dirty="0" smtClean="0"/>
              <a:t> Skills</a:t>
            </a:r>
          </a:p>
          <a:p>
            <a:endParaRPr lang="en-CA" baseline="0" dirty="0" smtClean="0"/>
          </a:p>
          <a:p>
            <a:r>
              <a:rPr lang="fr-CA" dirty="0"/>
              <a:t>Le logo du CPFPP est en hyperlien.  Cliquez sur le logo pour faire apparaître le Gizmo ou utilisez le lien suivant:</a:t>
            </a:r>
            <a:endParaRPr lang="en-CA" baseline="0" dirty="0" smtClean="0"/>
          </a:p>
          <a:p>
            <a:r>
              <a:rPr lang="en-CA" sz="1000" dirty="0">
                <a:hlinkClick r:id="rId3"/>
              </a:rPr>
              <a:t>http://www.explorelearning.com/index.cfm?method=cExtAccessSecure.dspResource&amp;ResourceID=630&amp;certificate=authorizer%3DLearnAlberta%26userid%3DLA373%26i%3D0%26expires%3D2011%252F07%252F29%2B13%253A36%253A00%26hash%3DM1t5th1d3DGDzIz7hKRZbA%253D%253D</a:t>
            </a:r>
            <a:r>
              <a:rPr lang="en-CA" sz="1000" dirty="0"/>
              <a:t> </a:t>
            </a:r>
          </a:p>
          <a:p>
            <a:endParaRPr lang="en-CA" baseline="0" dirty="0" smtClean="0"/>
          </a:p>
          <a:p>
            <a:r>
              <a:rPr lang="fr-CA" baseline="0" dirty="0" smtClean="0"/>
              <a:t>Passer plusieurs minutes sur ce </a:t>
            </a:r>
            <a:r>
              <a:rPr lang="fr-CA" dirty="0" smtClean="0"/>
              <a:t>troisième</a:t>
            </a:r>
            <a:r>
              <a:rPr lang="fr-CA" baseline="0" dirty="0" smtClean="0"/>
              <a:t> Gizmo afin de voir tout ce qu’on peut faire. Cette visite officielle de </a:t>
            </a:r>
            <a:r>
              <a:rPr lang="fr-CA" baseline="0" dirty="0" err="1" smtClean="0"/>
              <a:t>Graphing</a:t>
            </a:r>
            <a:r>
              <a:rPr lang="fr-CA" baseline="0" dirty="0" smtClean="0"/>
              <a:t> </a:t>
            </a:r>
            <a:r>
              <a:rPr lang="fr-CA" baseline="0" dirty="0" err="1" smtClean="0"/>
              <a:t>Skills</a:t>
            </a:r>
            <a:r>
              <a:rPr lang="fr-CA" baseline="0" dirty="0" smtClean="0"/>
              <a:t> est pour souligner les différents boutons </a:t>
            </a:r>
            <a:r>
              <a:rPr lang="fr-CA" b="1" baseline="0" dirty="0" smtClean="0"/>
              <a:t>et non </a:t>
            </a:r>
            <a:r>
              <a:rPr lang="fr-CA" baseline="0" dirty="0" smtClean="0"/>
              <a:t>les concepts mathématiques</a:t>
            </a:r>
            <a:r>
              <a:rPr lang="fr-CA" dirty="0" smtClean="0"/>
              <a:t>.  Toutefois, les enseignants montreront de l’intérêt à comprendre ce Gizmo avant de jouer avec les différentes options:</a:t>
            </a:r>
            <a:endParaRPr lang="fr-CA" baseline="0" dirty="0" smtClean="0"/>
          </a:p>
          <a:p>
            <a:pPr marL="171433" indent="-171433">
              <a:buFontTx/>
              <a:buChar char="-"/>
            </a:pPr>
            <a:r>
              <a:rPr lang="fr-CA" baseline="0" noProof="0" dirty="0" smtClean="0"/>
              <a:t>appareil-photo (les 2): </a:t>
            </a:r>
            <a:r>
              <a:rPr lang="fr-CA" dirty="0" err="1" smtClean="0"/>
              <a:t>screenshot</a:t>
            </a:r>
            <a:r>
              <a:rPr lang="fr-CA" dirty="0" smtClean="0"/>
              <a:t> vs </a:t>
            </a:r>
            <a:r>
              <a:rPr lang="fr-CA" dirty="0" err="1" smtClean="0"/>
              <a:t>snapshot</a:t>
            </a:r>
            <a:endParaRPr lang="fr-CA" dirty="0" smtClean="0"/>
          </a:p>
          <a:p>
            <a:pPr marL="171433" indent="-171433">
              <a:buFontTx/>
              <a:buChar char="-"/>
            </a:pPr>
            <a:r>
              <a:rPr lang="fr-CA" noProof="0" dirty="0" smtClean="0"/>
              <a:t>Le bouton Export</a:t>
            </a:r>
            <a:endParaRPr lang="fr-CA" baseline="0" noProof="0" dirty="0" smtClean="0"/>
          </a:p>
          <a:p>
            <a:pPr marL="171433" indent="-171433">
              <a:buFontTx/>
              <a:buChar char="-"/>
            </a:pPr>
            <a:r>
              <a:rPr lang="fr-CA" baseline="0" noProof="0" dirty="0" smtClean="0"/>
              <a:t>Les flèches</a:t>
            </a:r>
          </a:p>
          <a:p>
            <a:pPr marL="171433" indent="-171433">
              <a:buFontTx/>
              <a:buChar char="-"/>
            </a:pPr>
            <a:r>
              <a:rPr lang="en-CA" baseline="0" dirty="0" err="1" smtClean="0"/>
              <a:t>L’option</a:t>
            </a:r>
            <a:r>
              <a:rPr lang="en-CA" baseline="0" dirty="0" smtClean="0"/>
              <a:t> de son</a:t>
            </a:r>
          </a:p>
          <a:p>
            <a:pPr marL="171433" indent="-171433">
              <a:buFontTx/>
              <a:buChar char="-"/>
            </a:pPr>
            <a:r>
              <a:rPr lang="fr-CA" baseline="0" noProof="0" dirty="0" smtClean="0"/>
              <a:t>Le vidéo de démonstration</a:t>
            </a:r>
          </a:p>
          <a:p>
            <a:pPr marL="171433" indent="-171433">
              <a:buFontTx/>
              <a:buChar char="-"/>
            </a:pPr>
            <a:r>
              <a:rPr lang="fr-CA" dirty="0" smtClean="0"/>
              <a:t>Les questions d’évaluation qui suivent</a:t>
            </a:r>
            <a:endParaRPr lang="fr-CA" baseline="0" noProof="0" dirty="0" smtClean="0"/>
          </a:p>
          <a:p>
            <a:endParaRPr lang="fr-CA" baseline="0" dirty="0" smtClean="0"/>
          </a:p>
          <a:p>
            <a:r>
              <a:rPr lang="fr-CA" baseline="0" dirty="0" smtClean="0"/>
              <a:t>Inviter des participants au tableau interactif afin de leur donner la chance d’essayer des choses.  Ces visites au tableau permettront aux participants d’essayer les différents boutons et de parler des concepts mathématiques en même temps.</a:t>
            </a:r>
          </a:p>
          <a:p>
            <a:endParaRPr lang="fr-CA" baseline="0" dirty="0" smtClean="0"/>
          </a:p>
          <a:p>
            <a:pPr>
              <a:buFontTx/>
              <a:buNone/>
            </a:pPr>
            <a:endParaRPr lang="en-CA" dirty="0" smtClean="0"/>
          </a:p>
          <a:p>
            <a:endParaRPr lang="en-CA" baseline="0" dirty="0" smtClean="0"/>
          </a:p>
          <a:p>
            <a:endParaRPr lang="en-CA" baseline="0" dirty="0" smtClean="0"/>
          </a:p>
          <a:p>
            <a:endParaRPr lang="en-CA" baseline="0" dirty="0" smtClean="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11</a:t>
            </a:fld>
            <a:endParaRPr lang="en-US"/>
          </a:p>
        </p:txBody>
      </p:sp>
    </p:spTree>
    <p:extLst>
      <p:ext uri="{BB962C8B-B14F-4D97-AF65-F5344CB8AC3E}">
        <p14:creationId xmlns:p14="http://schemas.microsoft.com/office/powerpoint/2010/main" val="414459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14308">
              <a:defRPr/>
            </a:pPr>
            <a:r>
              <a:rPr lang="fr-CA" dirty="0"/>
              <a:t>Le logo du CPFPP est en hyperlien.  Cliquez sur le logo pour faire apparaître eFormation ou utilisez le lien suivant:</a:t>
            </a:r>
          </a:p>
          <a:p>
            <a:pPr defTabSz="914308">
              <a:defRPr/>
            </a:pPr>
            <a:r>
              <a:rPr lang="en-CA" baseline="0" dirty="0" smtClean="0">
                <a:hlinkClick r:id="rId3"/>
              </a:rPr>
              <a:t>http://eformation.cpfpp.ab.ca/</a:t>
            </a:r>
            <a:r>
              <a:rPr lang="en-CA" baseline="0" dirty="0" smtClean="0"/>
              <a:t> </a:t>
            </a:r>
          </a:p>
          <a:p>
            <a:pPr defTabSz="914308">
              <a:defRPr/>
            </a:pPr>
            <a:endParaRPr lang="en-CA" baseline="0" dirty="0" smtClean="0"/>
          </a:p>
          <a:p>
            <a:pPr>
              <a:defRPr/>
            </a:pPr>
            <a:r>
              <a:rPr lang="en-CA" baseline="0" dirty="0" smtClean="0"/>
              <a:t>Tout </a:t>
            </a:r>
            <a:r>
              <a:rPr lang="en-CA" baseline="0" dirty="0" err="1" smtClean="0"/>
              <a:t>enseignant</a:t>
            </a:r>
            <a:r>
              <a:rPr lang="en-CA" baseline="0" dirty="0" smtClean="0"/>
              <a:t> </a:t>
            </a:r>
            <a:r>
              <a:rPr lang="en-CA" baseline="0" dirty="0" err="1" smtClean="0"/>
              <a:t>désireux</a:t>
            </a:r>
            <a:r>
              <a:rPr lang="en-CA" baseline="0" dirty="0" smtClean="0"/>
              <a:t> </a:t>
            </a:r>
            <a:r>
              <a:rPr lang="en-CA" baseline="0" dirty="0" err="1" smtClean="0"/>
              <a:t>d’accéder</a:t>
            </a:r>
            <a:r>
              <a:rPr lang="en-CA" baseline="0" dirty="0" smtClean="0"/>
              <a:t> aux documents</a:t>
            </a:r>
            <a:r>
              <a:rPr lang="en-CA" dirty="0" smtClean="0"/>
              <a:t> </a:t>
            </a:r>
            <a:r>
              <a:rPr lang="en-CA" dirty="0" err="1" smtClean="0"/>
              <a:t>accompagnateurs</a:t>
            </a:r>
            <a:r>
              <a:rPr lang="en-CA" dirty="0" smtClean="0"/>
              <a:t> </a:t>
            </a:r>
            <a:r>
              <a:rPr lang="en-CA" dirty="0"/>
              <a:t>en </a:t>
            </a:r>
            <a:r>
              <a:rPr lang="en-CA" dirty="0" err="1"/>
              <a:t>français</a:t>
            </a:r>
            <a:r>
              <a:rPr lang="en-CA" dirty="0"/>
              <a:t> </a:t>
            </a:r>
            <a:r>
              <a:rPr lang="en-CA" dirty="0" smtClean="0"/>
              <a:t>de</a:t>
            </a:r>
            <a:r>
              <a:rPr lang="en-CA" baseline="0" dirty="0" smtClean="0"/>
              <a:t> Gizmos </a:t>
            </a:r>
            <a:r>
              <a:rPr lang="en-CA" baseline="0" dirty="0" err="1" smtClean="0"/>
              <a:t>dans</a:t>
            </a:r>
            <a:r>
              <a:rPr lang="en-CA" baseline="0" dirty="0" smtClean="0"/>
              <a:t> eFormation </a:t>
            </a:r>
            <a:r>
              <a:rPr lang="en-CA" baseline="0" dirty="0" err="1" smtClean="0"/>
              <a:t>doit</a:t>
            </a:r>
            <a:r>
              <a:rPr lang="en-CA" baseline="0" dirty="0" smtClean="0"/>
              <a:t> </a:t>
            </a:r>
            <a:r>
              <a:rPr lang="en-CA" baseline="0" dirty="0" err="1" smtClean="0"/>
              <a:t>obtenir</a:t>
            </a:r>
            <a:r>
              <a:rPr lang="en-CA" baseline="0" dirty="0" smtClean="0"/>
              <a:t> un nom </a:t>
            </a:r>
            <a:r>
              <a:rPr lang="en-CA" baseline="0" dirty="0" err="1" smtClean="0"/>
              <a:t>d’utilisateur</a:t>
            </a:r>
            <a:r>
              <a:rPr lang="en-CA" baseline="0" dirty="0" smtClean="0"/>
              <a:t> et un mot de </a:t>
            </a:r>
            <a:r>
              <a:rPr lang="en-CA" baseline="0" dirty="0" err="1" smtClean="0"/>
              <a:t>passe</a:t>
            </a:r>
            <a:r>
              <a:rPr lang="en-CA" baseline="0" dirty="0" smtClean="0"/>
              <a:t> en passant par Jean Larouche à jlarouche@cpfpp.ab.ca</a:t>
            </a:r>
            <a:endParaRPr lang="fr-CA" dirty="0" smtClean="0"/>
          </a:p>
          <a:p>
            <a:endParaRPr lang="fr-CA" dirty="0" smtClean="0"/>
          </a:p>
          <a:p>
            <a:r>
              <a:rPr lang="fr-CA" dirty="0" smtClean="0"/>
              <a:t>C’est dans eFormation que les enseignants peuvent trouver la version française</a:t>
            </a:r>
            <a:r>
              <a:rPr lang="fr-CA" baseline="0" dirty="0" smtClean="0"/>
              <a:t> des</a:t>
            </a:r>
            <a:r>
              <a:rPr lang="fr-CA" dirty="0" smtClean="0"/>
              <a:t> documents accompagnateur de </a:t>
            </a:r>
            <a:r>
              <a:rPr lang="fr-CA" baseline="0" dirty="0" smtClean="0"/>
              <a:t>quelques Gizmos.  D’autres sont à venir.</a:t>
            </a:r>
          </a:p>
          <a:p>
            <a:endParaRPr lang="fr-CA" dirty="0" smtClean="0"/>
          </a:p>
          <a:p>
            <a:r>
              <a:rPr lang="fr-CA" dirty="0" smtClean="0"/>
              <a:t>Si les participants découvrent un Gizmo qui leur plaît et qui n’est pas encore traduit, ils peuvent en faire la demande au CPFPP.</a:t>
            </a:r>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1100" y="696913"/>
            <a:ext cx="3744913" cy="2808287"/>
          </a:xfrm>
        </p:spPr>
      </p:sp>
      <p:sp>
        <p:nvSpPr>
          <p:cNvPr id="3" name="Espace réservé des commentaires 2"/>
          <p:cNvSpPr>
            <a:spLocks noGrp="1"/>
          </p:cNvSpPr>
          <p:nvPr>
            <p:ph type="body" idx="1"/>
          </p:nvPr>
        </p:nvSpPr>
        <p:spPr>
          <a:xfrm>
            <a:off x="914400" y="3962401"/>
            <a:ext cx="5141588" cy="4184945"/>
          </a:xfrm>
        </p:spPr>
        <p:txBody>
          <a:bodyPr>
            <a:normAutofit/>
          </a:bodyPr>
          <a:lstStyle/>
          <a:p>
            <a:pPr defTabSz="914308">
              <a:defRPr/>
            </a:pPr>
            <a:r>
              <a:rPr lang="en-CA" dirty="0" smtClean="0"/>
              <a:t>Gizmo:  Fraction Garden</a:t>
            </a:r>
          </a:p>
          <a:p>
            <a:pPr defTabSz="914308">
              <a:defRPr/>
            </a:pPr>
            <a:endParaRPr lang="fr-CA" dirty="0" smtClean="0"/>
          </a:p>
          <a:p>
            <a:pPr defTabSz="914308">
              <a:defRPr/>
            </a:pPr>
            <a:r>
              <a:rPr lang="fr-CA" dirty="0" smtClean="0"/>
              <a:t>Le logo</a:t>
            </a:r>
            <a:r>
              <a:rPr lang="fr-CA" baseline="0" dirty="0" smtClean="0"/>
              <a:t> du CPFPP</a:t>
            </a:r>
            <a:r>
              <a:rPr lang="fr-CA" dirty="0" smtClean="0"/>
              <a:t> </a:t>
            </a:r>
            <a:r>
              <a:rPr lang="fr-CA" baseline="0" dirty="0" smtClean="0"/>
              <a:t>est en hyperlien.  Cliquez dessus pour faire apparaître le Gizmo ou utilisez le lien suivant: </a:t>
            </a:r>
            <a:r>
              <a:rPr lang="fr-CA" sz="1000" dirty="0">
                <a:hlinkClick r:id="rId3"/>
              </a:rPr>
              <a:t>http://www.explorelearning.com/index.cfm?method=cExtAccessSecure.dspResource&amp;ResourceID=1004&amp;certificate=authorizer%3DLearnAlberta%26userid%3DLA373%26i%3D0%26expires%3D2011%252F07%252F29%2B13%253A11%253A14%26hash%3D4Ugih7XiNFYxvgRFydFNTw%253D%253D</a:t>
            </a:r>
            <a:r>
              <a:rPr lang="fr-CA" sz="1000" dirty="0"/>
              <a:t>  </a:t>
            </a:r>
          </a:p>
          <a:p>
            <a:pPr defTabSz="914308">
              <a:defRPr/>
            </a:pPr>
            <a:endParaRPr lang="fr-CA" dirty="0" smtClean="0"/>
          </a:p>
          <a:p>
            <a:pPr>
              <a:buFontTx/>
              <a:buNone/>
            </a:pPr>
            <a:r>
              <a:rPr lang="en-CA" dirty="0" smtClean="0"/>
              <a:t>Sans trop </a:t>
            </a:r>
            <a:r>
              <a:rPr lang="en-CA" dirty="0" err="1" smtClean="0"/>
              <a:t>expliquer</a:t>
            </a:r>
            <a:r>
              <a:rPr lang="en-CA" dirty="0" smtClean="0"/>
              <a:t> </a:t>
            </a:r>
            <a:r>
              <a:rPr lang="en-CA" dirty="0" err="1" smtClean="0"/>
              <a:t>ce</a:t>
            </a:r>
            <a:r>
              <a:rPr lang="en-CA" dirty="0" smtClean="0"/>
              <a:t> </a:t>
            </a:r>
            <a:r>
              <a:rPr lang="en-CA" dirty="0" err="1" smtClean="0"/>
              <a:t>que</a:t>
            </a:r>
            <a:r>
              <a:rPr lang="en-CA" dirty="0" smtClean="0"/>
              <a:t> </a:t>
            </a:r>
            <a:r>
              <a:rPr lang="en-CA" dirty="0" err="1" smtClean="0"/>
              <a:t>ce</a:t>
            </a:r>
            <a:r>
              <a:rPr lang="en-CA" dirty="0" smtClean="0"/>
              <a:t> Gizmo </a:t>
            </a:r>
            <a:r>
              <a:rPr lang="en-CA" dirty="0" err="1" smtClean="0"/>
              <a:t>peut</a:t>
            </a:r>
            <a:r>
              <a:rPr lang="en-CA" dirty="0" smtClean="0"/>
              <a:t> faire, explorer les notions </a:t>
            </a:r>
            <a:r>
              <a:rPr lang="en-CA" dirty="0" err="1" smtClean="0"/>
              <a:t>mathématiques</a:t>
            </a:r>
            <a:r>
              <a:rPr lang="en-CA" dirty="0" smtClean="0"/>
              <a:t> en grand </a:t>
            </a:r>
            <a:r>
              <a:rPr lang="en-CA" dirty="0" err="1" smtClean="0"/>
              <a:t>groupe</a:t>
            </a:r>
            <a:r>
              <a:rPr lang="en-CA" dirty="0" smtClean="0"/>
              <a:t> avec le document:  </a:t>
            </a:r>
            <a:r>
              <a:rPr lang="en-CA" dirty="0" err="1" smtClean="0"/>
              <a:t>Activité</a:t>
            </a:r>
            <a:r>
              <a:rPr lang="en-CA" baseline="0" dirty="0" smtClean="0"/>
              <a:t> Fraction Garden.  Les questions qui y </a:t>
            </a:r>
            <a:r>
              <a:rPr lang="en-CA" baseline="0" dirty="0" err="1" smtClean="0"/>
              <a:t>apparaissent</a:t>
            </a:r>
            <a:r>
              <a:rPr lang="en-CA" baseline="0" dirty="0" smtClean="0"/>
              <a:t> </a:t>
            </a:r>
            <a:r>
              <a:rPr lang="en-CA" baseline="0" dirty="0" err="1" smtClean="0"/>
              <a:t>sont</a:t>
            </a:r>
            <a:r>
              <a:rPr lang="en-CA" baseline="0" dirty="0" smtClean="0"/>
              <a:t> un bon </a:t>
            </a:r>
            <a:r>
              <a:rPr lang="en-CA" baseline="0" dirty="0" err="1" smtClean="0"/>
              <a:t>exemple</a:t>
            </a:r>
            <a:r>
              <a:rPr lang="en-CA" baseline="0" dirty="0" smtClean="0"/>
              <a:t> de questions </a:t>
            </a:r>
            <a:r>
              <a:rPr lang="en-CA" baseline="0" dirty="0" err="1" smtClean="0"/>
              <a:t>ouvertes</a:t>
            </a:r>
            <a:r>
              <a:rPr lang="en-CA" dirty="0"/>
              <a:t>.</a:t>
            </a:r>
            <a:endParaRPr lang="en-CA" dirty="0" smtClean="0"/>
          </a:p>
          <a:p>
            <a:pPr>
              <a:buFontTx/>
              <a:buNone/>
            </a:pPr>
            <a:endParaRPr lang="en-CA" dirty="0" smtClean="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dirty="0" smtClean="0"/>
              <a:t>La </a:t>
            </a:r>
            <a:r>
              <a:rPr lang="en-CA" dirty="0" err="1" smtClean="0"/>
              <a:t>période</a:t>
            </a:r>
            <a:r>
              <a:rPr lang="en-CA" baseline="0" dirty="0" smtClean="0"/>
              <a:t> </a:t>
            </a:r>
            <a:r>
              <a:rPr lang="en-CA" baseline="0" dirty="0" err="1" smtClean="0"/>
              <a:t>d’exploration</a:t>
            </a:r>
            <a:r>
              <a:rPr lang="en-CA" baseline="0" dirty="0" smtClean="0"/>
              <a:t> </a:t>
            </a:r>
            <a:r>
              <a:rPr lang="en-CA" baseline="0" dirty="0" err="1" smtClean="0"/>
              <a:t>peut</a:t>
            </a:r>
            <a:r>
              <a:rPr lang="en-CA" baseline="0" dirty="0" smtClean="0"/>
              <a:t> se faire </a:t>
            </a:r>
            <a:r>
              <a:rPr lang="en-CA" baseline="0" dirty="0" err="1" smtClean="0"/>
              <a:t>seul</a:t>
            </a:r>
            <a:r>
              <a:rPr lang="en-CA" baseline="0" dirty="0" smtClean="0"/>
              <a:t> </a:t>
            </a:r>
            <a:r>
              <a:rPr lang="en-CA" baseline="0" dirty="0" err="1" smtClean="0"/>
              <a:t>ou</a:t>
            </a:r>
            <a:r>
              <a:rPr lang="en-CA" baseline="0" dirty="0" smtClean="0"/>
              <a:t>, </a:t>
            </a:r>
            <a:r>
              <a:rPr lang="en-CA" baseline="0" dirty="0" err="1" smtClean="0"/>
              <a:t>préférablement</a:t>
            </a:r>
            <a:r>
              <a:rPr lang="en-CA" baseline="0" dirty="0" smtClean="0"/>
              <a:t>, en </a:t>
            </a:r>
            <a:r>
              <a:rPr lang="en-CA" baseline="0" dirty="0" err="1" smtClean="0"/>
              <a:t>équipe</a:t>
            </a:r>
            <a:r>
              <a:rPr lang="en-CA" baseline="0" dirty="0" smtClean="0"/>
              <a:t> de </a:t>
            </a:r>
            <a:r>
              <a:rPr lang="en-CA" baseline="0" dirty="0" err="1" smtClean="0"/>
              <a:t>deux</a:t>
            </a:r>
            <a:r>
              <a:rPr lang="en-CA" baseline="0" dirty="0" smtClean="0"/>
              <a:t> </a:t>
            </a:r>
            <a:r>
              <a:rPr lang="en-CA" baseline="0" dirty="0" err="1" smtClean="0"/>
              <a:t>personnes</a:t>
            </a:r>
            <a:r>
              <a:rPr lang="en-CA" baseline="0" dirty="0" smtClean="0"/>
              <a:t>.  Le travail </a:t>
            </a:r>
            <a:r>
              <a:rPr lang="en-CA" baseline="0" dirty="0" err="1" smtClean="0"/>
              <a:t>d’équipe</a:t>
            </a:r>
            <a:r>
              <a:rPr lang="en-CA" baseline="0" dirty="0" smtClean="0"/>
              <a:t> </a:t>
            </a:r>
            <a:r>
              <a:rPr lang="en-CA" baseline="0" dirty="0" err="1" smtClean="0"/>
              <a:t>est</a:t>
            </a:r>
            <a:r>
              <a:rPr lang="en-CA" baseline="0" dirty="0" smtClean="0"/>
              <a:t> </a:t>
            </a:r>
            <a:r>
              <a:rPr lang="en-CA" baseline="0" dirty="0" err="1" smtClean="0"/>
              <a:t>encouragé</a:t>
            </a:r>
            <a:r>
              <a:rPr lang="en-CA" baseline="0" dirty="0" smtClean="0"/>
              <a:t> </a:t>
            </a:r>
            <a:r>
              <a:rPr lang="en-CA" baseline="0" dirty="0" err="1" smtClean="0"/>
              <a:t>s’il</a:t>
            </a:r>
            <a:r>
              <a:rPr lang="en-CA" baseline="0" dirty="0" smtClean="0"/>
              <a:t> </a:t>
            </a:r>
            <a:r>
              <a:rPr lang="en-CA" baseline="0" dirty="0" err="1" smtClean="0"/>
              <a:t>est</a:t>
            </a:r>
            <a:r>
              <a:rPr lang="en-CA" baseline="0" dirty="0" smtClean="0"/>
              <a:t> possible de </a:t>
            </a:r>
            <a:r>
              <a:rPr lang="en-CA" baseline="0" dirty="0" err="1" smtClean="0"/>
              <a:t>trouver</a:t>
            </a:r>
            <a:r>
              <a:rPr lang="en-CA" baseline="0" dirty="0" smtClean="0"/>
              <a:t> un </a:t>
            </a:r>
            <a:r>
              <a:rPr lang="en-CA" baseline="0" dirty="0" err="1" smtClean="0"/>
              <a:t>partenaire</a:t>
            </a:r>
            <a:r>
              <a:rPr lang="en-CA" baseline="0" dirty="0" smtClean="0"/>
              <a:t> compatible (qui </a:t>
            </a:r>
            <a:r>
              <a:rPr lang="en-CA" baseline="0" dirty="0" err="1" smtClean="0"/>
              <a:t>enseigne</a:t>
            </a:r>
            <a:r>
              <a:rPr lang="en-CA" baseline="0" dirty="0" smtClean="0"/>
              <a:t> le </a:t>
            </a:r>
            <a:r>
              <a:rPr lang="en-CA" baseline="0" dirty="0" err="1" smtClean="0"/>
              <a:t>même</a:t>
            </a:r>
            <a:r>
              <a:rPr lang="en-CA" baseline="0" dirty="0" smtClean="0"/>
              <a:t> </a:t>
            </a:r>
            <a:r>
              <a:rPr lang="en-CA" baseline="0" dirty="0" err="1" smtClean="0"/>
              <a:t>niveau</a:t>
            </a:r>
            <a:r>
              <a:rPr lang="en-CA" baseline="0" dirty="0" smtClean="0"/>
              <a:t> </a:t>
            </a:r>
            <a:r>
              <a:rPr lang="en-CA" baseline="0" dirty="0" err="1" smtClean="0"/>
              <a:t>ou</a:t>
            </a:r>
            <a:r>
              <a:rPr lang="en-CA" baseline="0" dirty="0" smtClean="0"/>
              <a:t> qui </a:t>
            </a:r>
            <a:r>
              <a:rPr lang="en-CA" baseline="0" dirty="0" err="1" smtClean="0"/>
              <a:t>veut</a:t>
            </a:r>
            <a:r>
              <a:rPr lang="en-CA" baseline="0" dirty="0" smtClean="0"/>
              <a:t> </a:t>
            </a:r>
            <a:r>
              <a:rPr lang="en-CA" baseline="0" dirty="0" err="1" smtClean="0"/>
              <a:t>travailler</a:t>
            </a:r>
            <a:r>
              <a:rPr lang="en-CA" baseline="0" dirty="0" smtClean="0"/>
              <a:t> </a:t>
            </a:r>
            <a:r>
              <a:rPr lang="en-CA" baseline="0" dirty="0" err="1" smtClean="0"/>
              <a:t>dans</a:t>
            </a:r>
            <a:r>
              <a:rPr lang="en-CA" baseline="0" dirty="0" smtClean="0"/>
              <a:t> le </a:t>
            </a:r>
            <a:r>
              <a:rPr lang="en-CA" baseline="0" dirty="0" err="1" smtClean="0"/>
              <a:t>même</a:t>
            </a:r>
            <a:r>
              <a:rPr lang="en-CA" baseline="0" dirty="0" smtClean="0"/>
              <a:t> </a:t>
            </a:r>
            <a:r>
              <a:rPr lang="en-CA" baseline="0" dirty="0" err="1" smtClean="0"/>
              <a:t>domaine</a:t>
            </a:r>
            <a:r>
              <a:rPr lang="en-CA" baseline="0" dirty="0" smtClean="0"/>
              <a:t>).</a:t>
            </a:r>
          </a:p>
          <a:p>
            <a:endParaRPr lang="en-CA" baseline="0" dirty="0" smtClean="0"/>
          </a:p>
          <a:p>
            <a:r>
              <a:rPr lang="en-CA" baseline="0" dirty="0" smtClean="0"/>
              <a:t>La </a:t>
            </a:r>
            <a:r>
              <a:rPr lang="en-CA" baseline="0" dirty="0" err="1" smtClean="0"/>
              <a:t>période</a:t>
            </a:r>
            <a:r>
              <a:rPr lang="en-CA" baseline="0" dirty="0" smtClean="0"/>
              <a:t> de travail </a:t>
            </a:r>
            <a:r>
              <a:rPr lang="en-CA" baseline="0" dirty="0" err="1" smtClean="0"/>
              <a:t>devrait</a:t>
            </a:r>
            <a:r>
              <a:rPr lang="en-CA" baseline="0" dirty="0" smtClean="0"/>
              <a:t> </a:t>
            </a:r>
            <a:r>
              <a:rPr lang="en-CA" baseline="0" dirty="0" err="1" smtClean="0"/>
              <a:t>être</a:t>
            </a:r>
            <a:r>
              <a:rPr lang="en-CA" baseline="0" dirty="0" smtClean="0"/>
              <a:t> au </a:t>
            </a:r>
            <a:r>
              <a:rPr lang="en-CA" baseline="0" dirty="0" err="1" smtClean="0"/>
              <a:t>moins</a:t>
            </a:r>
            <a:r>
              <a:rPr lang="en-CA" baseline="0" dirty="0" smtClean="0"/>
              <a:t> 45 minutes.</a:t>
            </a:r>
          </a:p>
          <a:p>
            <a:endParaRPr lang="en-CA" baseline="0" dirty="0" smtClean="0"/>
          </a:p>
          <a:p>
            <a:r>
              <a:rPr lang="en-CA" baseline="0" dirty="0" smtClean="0"/>
              <a:t>Il </a:t>
            </a:r>
            <a:r>
              <a:rPr lang="en-CA" baseline="0" dirty="0" err="1" smtClean="0"/>
              <a:t>est</a:t>
            </a:r>
            <a:r>
              <a:rPr lang="en-CA" baseline="0" dirty="0" smtClean="0"/>
              <a:t> </a:t>
            </a:r>
            <a:r>
              <a:rPr lang="en-CA" baseline="0" dirty="0" err="1" smtClean="0"/>
              <a:t>fortement</a:t>
            </a:r>
            <a:r>
              <a:rPr lang="en-CA" baseline="0" dirty="0" smtClean="0"/>
              <a:t> </a:t>
            </a:r>
            <a:r>
              <a:rPr lang="en-CA" baseline="0" dirty="0" err="1" smtClean="0"/>
              <a:t>encouragé</a:t>
            </a:r>
            <a:r>
              <a:rPr lang="en-CA" baseline="0" dirty="0" smtClean="0"/>
              <a:t> </a:t>
            </a:r>
            <a:r>
              <a:rPr lang="en-CA" baseline="0" dirty="0" err="1" smtClean="0"/>
              <a:t>que</a:t>
            </a:r>
            <a:r>
              <a:rPr lang="en-CA" baseline="0" dirty="0" smtClean="0"/>
              <a:t> les participants </a:t>
            </a:r>
            <a:r>
              <a:rPr lang="en-CA" baseline="0" dirty="0" err="1" smtClean="0"/>
              <a:t>essaient</a:t>
            </a:r>
            <a:r>
              <a:rPr lang="en-CA" baseline="0" dirty="0" smtClean="0"/>
              <a:t> les Gizmos </a:t>
            </a:r>
            <a:r>
              <a:rPr lang="en-CA" baseline="0" dirty="0" err="1" smtClean="0"/>
              <a:t>sur</a:t>
            </a:r>
            <a:r>
              <a:rPr lang="en-CA" baseline="0" dirty="0" smtClean="0"/>
              <a:t> un tableau </a:t>
            </a:r>
            <a:r>
              <a:rPr lang="en-CA" baseline="0" dirty="0" err="1" smtClean="0"/>
              <a:t>interactif</a:t>
            </a:r>
            <a:r>
              <a:rPr lang="en-CA" baseline="0" dirty="0" smtClean="0"/>
              <a:t>.  </a:t>
            </a:r>
            <a:r>
              <a:rPr lang="en-CA" baseline="0" dirty="0" err="1" smtClean="0"/>
              <a:t>C’est</a:t>
            </a:r>
            <a:r>
              <a:rPr lang="en-CA" baseline="0" dirty="0" smtClean="0"/>
              <a:t> </a:t>
            </a:r>
            <a:r>
              <a:rPr lang="en-CA" baseline="0" dirty="0" err="1" smtClean="0"/>
              <a:t>bien</a:t>
            </a:r>
            <a:r>
              <a:rPr lang="en-CA" baseline="0" dirty="0" smtClean="0"/>
              <a:t> </a:t>
            </a:r>
            <a:r>
              <a:rPr lang="en-CA" baseline="0" dirty="0" err="1" smtClean="0"/>
              <a:t>différent</a:t>
            </a:r>
            <a:r>
              <a:rPr lang="en-CA" baseline="0" dirty="0" smtClean="0"/>
              <a:t> </a:t>
            </a:r>
            <a:r>
              <a:rPr lang="en-CA" baseline="0" dirty="0" err="1" smtClean="0"/>
              <a:t>que</a:t>
            </a:r>
            <a:r>
              <a:rPr lang="en-CA" baseline="0" dirty="0" smtClean="0"/>
              <a:t> de les essayer </a:t>
            </a:r>
            <a:r>
              <a:rPr lang="en-CA" baseline="0" dirty="0" err="1" smtClean="0"/>
              <a:t>sur</a:t>
            </a:r>
            <a:r>
              <a:rPr lang="en-CA" baseline="0" dirty="0" smtClean="0"/>
              <a:t> un </a:t>
            </a:r>
            <a:r>
              <a:rPr lang="en-CA" baseline="0" dirty="0" err="1" smtClean="0"/>
              <a:t>écran</a:t>
            </a:r>
            <a:r>
              <a:rPr lang="en-CA" baseline="0" dirty="0" smtClean="0"/>
              <a:t> </a:t>
            </a:r>
            <a:r>
              <a:rPr lang="en-CA" baseline="0" dirty="0" err="1" smtClean="0"/>
              <a:t>d’ordinateur</a:t>
            </a:r>
            <a:r>
              <a:rPr lang="en-CA" baseline="0" dirty="0" smtClean="0"/>
              <a:t>.  Au </a:t>
            </a:r>
            <a:r>
              <a:rPr lang="en-CA" baseline="0" dirty="0" err="1" smtClean="0"/>
              <a:t>besoin</a:t>
            </a:r>
            <a:r>
              <a:rPr lang="en-CA" baseline="0" dirty="0" smtClean="0"/>
              <a:t>,</a:t>
            </a:r>
            <a:r>
              <a:rPr lang="en-CA" dirty="0" smtClean="0"/>
              <a:t> </a:t>
            </a:r>
            <a:r>
              <a:rPr lang="en-CA" dirty="0" err="1" smtClean="0"/>
              <a:t>faites</a:t>
            </a:r>
            <a:r>
              <a:rPr lang="en-CA" dirty="0" smtClean="0"/>
              <a:t> </a:t>
            </a:r>
            <a:r>
              <a:rPr lang="en-CA" dirty="0" err="1" smtClean="0"/>
              <a:t>une</a:t>
            </a:r>
            <a:r>
              <a:rPr lang="en-CA" dirty="0" smtClean="0"/>
              <a:t> petite </a:t>
            </a:r>
            <a:r>
              <a:rPr lang="en-CA" dirty="0" err="1" smtClean="0"/>
              <a:t>horaire</a:t>
            </a:r>
            <a:r>
              <a:rPr lang="en-CA" dirty="0" smtClean="0"/>
              <a:t> qui </a:t>
            </a:r>
            <a:r>
              <a:rPr lang="en-CA" dirty="0" err="1" smtClean="0"/>
              <a:t>permettra</a:t>
            </a:r>
            <a:r>
              <a:rPr lang="en-CA" dirty="0" smtClean="0"/>
              <a:t> à </a:t>
            </a:r>
            <a:r>
              <a:rPr lang="en-CA" dirty="0" err="1" smtClean="0"/>
              <a:t>chaque</a:t>
            </a:r>
            <a:r>
              <a:rPr lang="en-CA" dirty="0" smtClean="0"/>
              <a:t> </a:t>
            </a:r>
            <a:r>
              <a:rPr lang="en-CA" dirty="0" err="1" smtClean="0"/>
              <a:t>équipe</a:t>
            </a:r>
            <a:r>
              <a:rPr lang="en-CA" dirty="0" smtClean="0"/>
              <a:t> </a:t>
            </a:r>
            <a:r>
              <a:rPr lang="en-CA" dirty="0" err="1" smtClean="0"/>
              <a:t>d’essayer</a:t>
            </a:r>
            <a:r>
              <a:rPr lang="en-CA" dirty="0" smtClean="0"/>
              <a:t> un Gizmo au tableau </a:t>
            </a:r>
            <a:r>
              <a:rPr lang="en-CA" dirty="0" err="1" smtClean="0"/>
              <a:t>interactif</a:t>
            </a:r>
            <a:r>
              <a:rPr lang="en-CA" dirty="0"/>
              <a:t> </a:t>
            </a:r>
            <a:r>
              <a:rPr lang="en-CA" dirty="0" err="1" smtClean="0"/>
              <a:t>durant</a:t>
            </a:r>
            <a:r>
              <a:rPr lang="en-CA" dirty="0" smtClean="0"/>
              <a:t> </a:t>
            </a:r>
            <a:r>
              <a:rPr lang="en-CA" dirty="0" err="1" smtClean="0"/>
              <a:t>cette</a:t>
            </a:r>
            <a:r>
              <a:rPr lang="en-CA" dirty="0" smtClean="0"/>
              <a:t> </a:t>
            </a:r>
            <a:r>
              <a:rPr lang="en-CA" dirty="0" err="1" smtClean="0"/>
              <a:t>période</a:t>
            </a:r>
            <a:r>
              <a:rPr lang="en-CA" dirty="0" smtClean="0"/>
              <a:t> </a:t>
            </a:r>
            <a:r>
              <a:rPr lang="en-CA" dirty="0" err="1" smtClean="0"/>
              <a:t>d’exploration</a:t>
            </a:r>
            <a:r>
              <a:rPr lang="en-CA" dirty="0" smtClean="0"/>
              <a:t>.</a:t>
            </a:r>
            <a:endParaRPr lang="en-CA" baseline="0" dirty="0" smtClean="0"/>
          </a:p>
          <a:p>
            <a:endParaRPr lang="en-CA" baseline="0" dirty="0" smtClean="0"/>
          </a:p>
          <a:p>
            <a:r>
              <a:rPr lang="en-CA" baseline="0" dirty="0" err="1" smtClean="0"/>
              <a:t>Prévenir</a:t>
            </a:r>
            <a:r>
              <a:rPr lang="en-CA" baseline="0" dirty="0" smtClean="0"/>
              <a:t> les participants </a:t>
            </a:r>
            <a:r>
              <a:rPr lang="en-CA" baseline="0" dirty="0" err="1" smtClean="0"/>
              <a:t>qu’ils</a:t>
            </a:r>
            <a:r>
              <a:rPr lang="en-CA" baseline="0" dirty="0" smtClean="0"/>
              <a:t> </a:t>
            </a:r>
            <a:r>
              <a:rPr lang="en-CA" baseline="0" dirty="0" err="1" smtClean="0"/>
              <a:t>devront</a:t>
            </a:r>
            <a:r>
              <a:rPr lang="en-CA" baseline="0" dirty="0" smtClean="0"/>
              <a:t> </a:t>
            </a:r>
            <a:r>
              <a:rPr lang="en-CA" baseline="0" dirty="0" err="1" smtClean="0"/>
              <a:t>présenter</a:t>
            </a:r>
            <a:r>
              <a:rPr lang="en-CA" baseline="0" dirty="0" smtClean="0"/>
              <a:t> un Gizmo de </a:t>
            </a:r>
            <a:r>
              <a:rPr lang="en-CA" baseline="0" dirty="0" err="1" smtClean="0"/>
              <a:t>leur</a:t>
            </a:r>
            <a:r>
              <a:rPr lang="en-CA" baseline="0" dirty="0" smtClean="0"/>
              <a:t> </a:t>
            </a:r>
            <a:r>
              <a:rPr lang="en-CA" baseline="0" dirty="0" err="1" smtClean="0"/>
              <a:t>choix</a:t>
            </a:r>
            <a:r>
              <a:rPr lang="en-CA" baseline="0" dirty="0" smtClean="0"/>
              <a:t> au </a:t>
            </a:r>
            <a:r>
              <a:rPr lang="en-CA" baseline="0" dirty="0" err="1" smtClean="0"/>
              <a:t>reste</a:t>
            </a:r>
            <a:r>
              <a:rPr lang="en-CA" baseline="0" dirty="0" smtClean="0"/>
              <a:t> des participants.</a:t>
            </a:r>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Au retour en grand groupe:</a:t>
            </a:r>
          </a:p>
          <a:p>
            <a:r>
              <a:rPr lang="en-CA" dirty="0" err="1" smtClean="0"/>
              <a:t>Chaque</a:t>
            </a:r>
            <a:r>
              <a:rPr lang="en-CA" baseline="0" dirty="0" smtClean="0"/>
              <a:t> </a:t>
            </a:r>
            <a:r>
              <a:rPr lang="en-CA" baseline="0" dirty="0" err="1" smtClean="0"/>
              <a:t>groupe</a:t>
            </a:r>
            <a:r>
              <a:rPr lang="en-CA" baseline="0" dirty="0" smtClean="0"/>
              <a:t> </a:t>
            </a:r>
            <a:r>
              <a:rPr lang="en-CA" baseline="0" dirty="0" err="1" smtClean="0"/>
              <a:t>présente</a:t>
            </a:r>
            <a:r>
              <a:rPr lang="en-CA" baseline="0" dirty="0" smtClean="0"/>
              <a:t> un Gizmo </a:t>
            </a:r>
            <a:r>
              <a:rPr lang="en-CA" baseline="0" dirty="0" err="1" smtClean="0"/>
              <a:t>qu’ils</a:t>
            </a:r>
            <a:r>
              <a:rPr lang="en-CA" baseline="0" dirty="0" smtClean="0"/>
              <a:t> </a:t>
            </a:r>
            <a:r>
              <a:rPr lang="en-CA" baseline="0" dirty="0" err="1" smtClean="0"/>
              <a:t>ont</a:t>
            </a:r>
            <a:r>
              <a:rPr lang="en-CA" baseline="0" dirty="0" smtClean="0"/>
              <a:t> </a:t>
            </a:r>
            <a:r>
              <a:rPr lang="en-CA" baseline="0" dirty="0" err="1" smtClean="0"/>
              <a:t>aimé</a:t>
            </a:r>
            <a:r>
              <a:rPr lang="en-CA" baseline="0" dirty="0" smtClean="0"/>
              <a:t> pour </a:t>
            </a:r>
            <a:r>
              <a:rPr lang="en-CA" baseline="0" dirty="0" err="1" smtClean="0"/>
              <a:t>montrer</a:t>
            </a:r>
            <a:r>
              <a:rPr lang="en-CA" baseline="0" dirty="0" smtClean="0"/>
              <a:t> comment </a:t>
            </a:r>
            <a:r>
              <a:rPr lang="en-CA" baseline="0" dirty="0" err="1" smtClean="0"/>
              <a:t>ils</a:t>
            </a:r>
            <a:r>
              <a:rPr lang="en-CA" baseline="0" dirty="0" smtClean="0"/>
              <a:t> </a:t>
            </a:r>
            <a:r>
              <a:rPr lang="en-CA" baseline="0" dirty="0" err="1" smtClean="0"/>
              <a:t>prévoient</a:t>
            </a:r>
            <a:r>
              <a:rPr lang="en-CA" baseline="0" dirty="0" smtClean="0"/>
              <a:t> </a:t>
            </a:r>
            <a:r>
              <a:rPr lang="en-CA" baseline="0" dirty="0" err="1" smtClean="0"/>
              <a:t>l’utiliser</a:t>
            </a:r>
            <a:r>
              <a:rPr lang="en-CA" baseline="0" dirty="0" smtClean="0"/>
              <a:t>:</a:t>
            </a:r>
          </a:p>
          <a:p>
            <a:pPr marL="171433" indent="-171433">
              <a:buFontTx/>
              <a:buChar char="-"/>
            </a:pPr>
            <a:r>
              <a:rPr lang="en-CA" baseline="0" dirty="0" err="1" smtClean="0"/>
              <a:t>Année</a:t>
            </a:r>
            <a:endParaRPr lang="en-CA" baseline="0" dirty="0" smtClean="0"/>
          </a:p>
          <a:p>
            <a:pPr marL="171433" indent="-171433">
              <a:buFontTx/>
              <a:buChar char="-"/>
            </a:pPr>
            <a:r>
              <a:rPr lang="en-CA" baseline="0" dirty="0" smtClean="0"/>
              <a:t>RAS</a:t>
            </a:r>
          </a:p>
          <a:p>
            <a:pPr marL="171433" indent="-171433">
              <a:buFontTx/>
              <a:buChar char="-"/>
            </a:pPr>
            <a:r>
              <a:rPr lang="en-CA" baseline="0" dirty="0" smtClean="0"/>
              <a:t>Progression</a:t>
            </a:r>
          </a:p>
          <a:p>
            <a:pPr marL="171433" indent="-171433">
              <a:buFontTx/>
              <a:buChar char="-"/>
            </a:pPr>
            <a:r>
              <a:rPr lang="en-CA" baseline="0" dirty="0" err="1" smtClean="0"/>
              <a:t>Différenciation</a:t>
            </a:r>
            <a:r>
              <a:rPr lang="en-CA" baseline="0" dirty="0" smtClean="0"/>
              <a:t> (</a:t>
            </a:r>
            <a:r>
              <a:rPr lang="en-CA" baseline="0" dirty="0" err="1" smtClean="0"/>
              <a:t>si</a:t>
            </a:r>
            <a:r>
              <a:rPr lang="en-CA" baseline="0" dirty="0" smtClean="0"/>
              <a:t> possible)</a:t>
            </a:r>
          </a:p>
          <a:p>
            <a:pPr marL="171433" indent="-171433">
              <a:buFontTx/>
              <a:buChar char="-"/>
            </a:pPr>
            <a:r>
              <a:rPr lang="en-CA" baseline="0" dirty="0" err="1" smtClean="0"/>
              <a:t>Évaluation</a:t>
            </a:r>
            <a:endParaRPr lang="en-CA" baseline="0" dirty="0" smtClean="0"/>
          </a:p>
          <a:p>
            <a:pPr marL="171433" indent="-171433">
              <a:buFontTx/>
              <a:buChar char="-"/>
            </a:pPr>
            <a:endParaRPr lang="en-CA" baseline="0" dirty="0" smtClean="0"/>
          </a:p>
          <a:p>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baseline="0" dirty="0" err="1" smtClean="0"/>
              <a:t>Chaque</a:t>
            </a:r>
            <a:r>
              <a:rPr lang="en-CA" baseline="0" dirty="0" smtClean="0"/>
              <a:t> </a:t>
            </a:r>
            <a:r>
              <a:rPr lang="en-CA" baseline="0" dirty="0" err="1" smtClean="0"/>
              <a:t>groupe</a:t>
            </a:r>
            <a:r>
              <a:rPr lang="en-CA" baseline="0" dirty="0" smtClean="0"/>
              <a:t> </a:t>
            </a:r>
            <a:r>
              <a:rPr lang="en-CA" baseline="0" dirty="0" err="1" smtClean="0"/>
              <a:t>présente</a:t>
            </a:r>
            <a:r>
              <a:rPr lang="en-CA" baseline="0" dirty="0" smtClean="0"/>
              <a:t>:</a:t>
            </a:r>
          </a:p>
          <a:p>
            <a:endParaRPr lang="en-CA" baseline="0" dirty="0" smtClean="0"/>
          </a:p>
          <a:p>
            <a:pPr marL="171433" indent="-171433">
              <a:buFontTx/>
              <a:buChar char="-"/>
            </a:pPr>
            <a:r>
              <a:rPr lang="en-CA" baseline="0" dirty="0" err="1" smtClean="0"/>
              <a:t>Année</a:t>
            </a:r>
            <a:endParaRPr lang="en-CA" baseline="0" dirty="0" smtClean="0"/>
          </a:p>
          <a:p>
            <a:pPr marL="171433" indent="-171433">
              <a:buFontTx/>
              <a:buChar char="-"/>
            </a:pPr>
            <a:r>
              <a:rPr lang="en-CA" baseline="0" dirty="0" smtClean="0"/>
              <a:t>RAS</a:t>
            </a:r>
          </a:p>
          <a:p>
            <a:pPr marL="171433" indent="-171433">
              <a:buFontTx/>
              <a:buChar char="-"/>
            </a:pPr>
            <a:r>
              <a:rPr lang="en-CA" baseline="0" dirty="0" smtClean="0"/>
              <a:t>Progression</a:t>
            </a:r>
          </a:p>
          <a:p>
            <a:pPr marL="171433" indent="-171433">
              <a:buFontTx/>
              <a:buChar char="-"/>
            </a:pPr>
            <a:r>
              <a:rPr lang="en-CA" baseline="0" dirty="0" err="1" smtClean="0"/>
              <a:t>Différenciation</a:t>
            </a:r>
            <a:endParaRPr lang="en-CA" baseline="0" dirty="0" smtClean="0"/>
          </a:p>
          <a:p>
            <a:pPr marL="171433" indent="-171433">
              <a:buFontTx/>
              <a:buChar char="-"/>
            </a:pPr>
            <a:r>
              <a:rPr lang="en-CA" baseline="0" dirty="0" err="1" smtClean="0"/>
              <a:t>Évaluation</a:t>
            </a:r>
            <a:endParaRPr lang="en-CA" baseline="0" dirty="0" smtClean="0"/>
          </a:p>
          <a:p>
            <a:pPr marL="171433" indent="-171433">
              <a:buFontTx/>
              <a:buChar char="-"/>
            </a:pPr>
            <a:endParaRPr lang="en-CA" baseline="0" dirty="0" smtClean="0"/>
          </a:p>
          <a:p>
            <a:r>
              <a:rPr lang="fr-CA" dirty="0" smtClean="0"/>
              <a:t>Les présentations ne devraient être qu’un survol s’il y a beaucoup d’équipes.</a:t>
            </a:r>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r>
              <a:rPr lang="fr-CA" dirty="0" smtClean="0"/>
              <a:t>La différenciation – un rappel</a:t>
            </a:r>
          </a:p>
          <a:p>
            <a:endParaRPr lang="fr-CA" sz="900" dirty="0" smtClean="0"/>
          </a:p>
          <a:p>
            <a:r>
              <a:rPr lang="fr-CA" sz="1100" b="1" noProof="0" dirty="0" smtClean="0"/>
              <a:t>L’approche</a:t>
            </a:r>
            <a:r>
              <a:rPr lang="fr-CA" sz="1100" noProof="0" dirty="0" smtClean="0"/>
              <a:t> (nommé</a:t>
            </a:r>
            <a:r>
              <a:rPr lang="fr-CA" sz="1100" baseline="0" noProof="0" dirty="0" smtClean="0"/>
              <a:t> aussi le processus):</a:t>
            </a:r>
          </a:p>
          <a:p>
            <a:r>
              <a:rPr lang="fr-CA" sz="1100" noProof="0" dirty="0" smtClean="0"/>
              <a:t>Différencier le processus, c’est varier les façons dont va se faire l’apprentissage des élèves. Le processus correspond à la possibilité qu’ont les élèves de comprendre le contenu au moyen de cheminements différents (Caron, 2003).</a:t>
            </a:r>
          </a:p>
          <a:p>
            <a:endParaRPr lang="fr-CA" sz="1100" noProof="0" dirty="0" smtClean="0"/>
          </a:p>
          <a:p>
            <a:r>
              <a:rPr lang="fr-CA" sz="1100" b="1" noProof="0" dirty="0" smtClean="0"/>
              <a:t>Le contenu:</a:t>
            </a:r>
          </a:p>
          <a:p>
            <a:r>
              <a:rPr lang="fr-CA" sz="1100" noProof="0" dirty="0" smtClean="0"/>
              <a:t>Lorsqu’un enseignant différencie les contenus, il peut différencier le matériel didactique, le sujet ou le niveau de difficulté. Il est important, en différenciant le contenu, de bien comprendre le programme d’études que l’on différencie afin de connaître les concepts ou les objectifs essentiels de celui-ci.</a:t>
            </a:r>
          </a:p>
          <a:p>
            <a:r>
              <a:rPr lang="fr-CA" sz="1100" dirty="0"/>
              <a:t>Tiré de </a:t>
            </a:r>
            <a:r>
              <a:rPr lang="fr-CA" sz="1100" i="1" dirty="0"/>
              <a:t>L’inclusion en immersion</a:t>
            </a:r>
            <a:r>
              <a:rPr lang="fr-CA" sz="1100" dirty="0"/>
              <a:t>, p. 8 (2007)</a:t>
            </a:r>
          </a:p>
          <a:p>
            <a:endParaRPr lang="fr-CA" sz="1100" dirty="0"/>
          </a:p>
          <a:p>
            <a:r>
              <a:rPr lang="fr-CA" sz="1100" b="1" dirty="0" smtClean="0"/>
              <a:t>Le produit </a:t>
            </a:r>
            <a:r>
              <a:rPr lang="fr-CA" sz="1100" dirty="0" smtClean="0"/>
              <a:t>(nommé aussi les productions):</a:t>
            </a:r>
          </a:p>
          <a:p>
            <a:r>
              <a:rPr lang="fr-CA" sz="1100" dirty="0" smtClean="0"/>
              <a:t>L’enseignant peut aussi différencier les productions en modifiant la longueur de la tâche ou en fournissant une liste de possibilités de productions et permettre à chaque élève de choisir le mode de représentation qu’il ou elle préfère. </a:t>
            </a:r>
          </a:p>
          <a:p>
            <a:pPr defTabSz="931680">
              <a:defRPr/>
            </a:pPr>
            <a:r>
              <a:rPr lang="fr-CA" sz="1100" dirty="0"/>
              <a:t>Tiré de </a:t>
            </a:r>
            <a:r>
              <a:rPr lang="fr-CA" sz="1100" i="1" dirty="0"/>
              <a:t>L’inclusion en immersion</a:t>
            </a:r>
            <a:r>
              <a:rPr lang="fr-CA" sz="1100" dirty="0"/>
              <a:t>, p. 9 (2007)</a:t>
            </a:r>
          </a:p>
          <a:p>
            <a:pPr defTabSz="931680">
              <a:defRPr/>
            </a:pPr>
            <a:endParaRPr lang="fr-CA" sz="1100" dirty="0" smtClean="0"/>
          </a:p>
          <a:p>
            <a:pPr defTabSz="931680">
              <a:defRPr/>
            </a:pPr>
            <a:endParaRPr lang="fr-CA" sz="1100" b="1" dirty="0" smtClean="0"/>
          </a:p>
          <a:p>
            <a:pPr defTabSz="931680">
              <a:defRPr/>
            </a:pPr>
            <a:endParaRPr lang="fr-CA" sz="1100" b="1" dirty="0" smtClean="0"/>
          </a:p>
          <a:p>
            <a:pPr defTabSz="931680">
              <a:defRPr/>
            </a:pPr>
            <a:endParaRPr lang="fr-CA" sz="1100" b="1" dirty="0"/>
          </a:p>
          <a:p>
            <a:pPr defTabSz="931680">
              <a:defRPr/>
            </a:pPr>
            <a:endParaRPr lang="fr-CA" sz="1100" b="1" dirty="0" smtClean="0"/>
          </a:p>
          <a:p>
            <a:pPr defTabSz="931680">
              <a:defRPr/>
            </a:pPr>
            <a:r>
              <a:rPr lang="fr-CA" sz="1100" b="1" dirty="0" smtClean="0"/>
              <a:t>La structure :</a:t>
            </a:r>
          </a:p>
          <a:p>
            <a:pPr defTabSz="931680">
              <a:defRPr/>
            </a:pPr>
            <a:r>
              <a:rPr lang="fr-CA" sz="1100" dirty="0" smtClean="0"/>
              <a:t>Pour différencier les structures, l’enseignant peut réfléchir non seulement à l’aménagement de la classe, mais aussi à la formation des groupes à l’intérieur de cette classe. </a:t>
            </a:r>
          </a:p>
          <a:p>
            <a:pPr defTabSz="931680">
              <a:defRPr/>
            </a:pPr>
            <a:r>
              <a:rPr lang="fr-CA" sz="1100" dirty="0"/>
              <a:t>Tiré de </a:t>
            </a:r>
            <a:r>
              <a:rPr lang="fr-CA" sz="1100" i="1" dirty="0"/>
              <a:t>L’inclusion en immersion</a:t>
            </a:r>
            <a:r>
              <a:rPr lang="fr-CA" sz="1100" dirty="0"/>
              <a:t>, p. 9 (2007)</a:t>
            </a:r>
          </a:p>
          <a:p>
            <a:endParaRPr lang="fr-CA" sz="1100" noProof="0" dirty="0" smtClean="0"/>
          </a:p>
          <a:p>
            <a:r>
              <a:rPr lang="fr-CA" sz="1100" b="1" noProof="0" dirty="0" smtClean="0"/>
              <a:t>L’évaluation:</a:t>
            </a:r>
          </a:p>
          <a:p>
            <a:r>
              <a:rPr lang="fr-CA" sz="1100" noProof="0" dirty="0" smtClean="0"/>
              <a:t>Selon Caron, l’enseignant peut différencier l’évaluation en variant les modalités. Il peut également jouer sur les critères et les seuils de réussite. Pour bien différencier les évaluations, il faut s’assurer de bien connaître les élèves de la classe et leur niveau de rendement actuel.</a:t>
            </a:r>
          </a:p>
          <a:p>
            <a:pPr defTabSz="931680">
              <a:defRPr/>
            </a:pPr>
            <a:r>
              <a:rPr lang="fr-CA" sz="1100" dirty="0"/>
              <a:t>Tiré de </a:t>
            </a:r>
            <a:r>
              <a:rPr lang="fr-CA" sz="1100" i="1" dirty="0"/>
              <a:t>L’inclusion en immersion</a:t>
            </a:r>
            <a:r>
              <a:rPr lang="fr-CA" sz="1100" dirty="0"/>
              <a:t>, p. 10 (2007)</a:t>
            </a:r>
          </a:p>
          <a:p>
            <a:endParaRPr lang="fr-CA" sz="1100" dirty="0" smtClean="0"/>
          </a:p>
          <a:p>
            <a:r>
              <a:rPr lang="fr-CA" sz="1100" b="1" dirty="0" smtClean="0"/>
              <a:t>Les Gizmos </a:t>
            </a:r>
            <a:r>
              <a:rPr lang="fr-CA" sz="1100" dirty="0" smtClean="0"/>
              <a:t>se</a:t>
            </a:r>
            <a:r>
              <a:rPr lang="fr-CA" sz="1100" baseline="0" dirty="0" smtClean="0"/>
              <a:t> prêtent bien à la différenciation en favorisant une approche variée, en offrant un contenu ajustable tout en suggérant une structure qui correspond aux besoins des élèves selon la disponibilité de la technologie à l’école.</a:t>
            </a:r>
          </a:p>
          <a:p>
            <a:endParaRPr lang="fr-CA" sz="1100" baseline="0" dirty="0" smtClean="0"/>
          </a:p>
          <a:p>
            <a:r>
              <a:rPr lang="en-US" sz="1100" dirty="0" smtClean="0"/>
              <a:t>Tomlinson notes that good teaching includes offering students a range of learning tasks developed along eight differentiations: (1) concrete to abstract, (2) simple to complex, (3) basic to transformational, (4) fewer facets to multi-facets, (5) smaller leaps to greater leaps, (6) more structured to more open, (7) less independence to greater independence, and (8) slower to quicker.</a:t>
            </a:r>
          </a:p>
          <a:p>
            <a:r>
              <a:rPr lang="en-US" sz="1100" dirty="0" smtClean="0"/>
              <a:t>(</a:t>
            </a:r>
            <a:r>
              <a:rPr lang="en-US" sz="1100" i="1" dirty="0" smtClean="0"/>
              <a:t>Differentiated Instruction: A Research Brief for Practitioners University of Alberta, </a:t>
            </a:r>
            <a:r>
              <a:rPr lang="en-US" sz="1100" dirty="0" smtClean="0"/>
              <a:t>2004)</a:t>
            </a:r>
            <a:endParaRPr lang="fr-CA" sz="1100"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914400" y="4419600"/>
            <a:ext cx="5141588" cy="4184945"/>
          </a:xfrm>
        </p:spPr>
        <p:txBody>
          <a:bodyPr>
            <a:normAutofit/>
          </a:bodyPr>
          <a:lstStyle/>
          <a:p>
            <a:r>
              <a:rPr lang="fr-CA" dirty="0" smtClean="0"/>
              <a:t>Image: </a:t>
            </a:r>
            <a:r>
              <a:rPr lang="fr-CA" dirty="0" smtClean="0">
                <a:hlinkClick r:id="rId3"/>
              </a:rPr>
              <a:t>http://www.pratiquemath.org/spip/spip.php?article229</a:t>
            </a:r>
            <a:r>
              <a:rPr lang="fr-CA" dirty="0" smtClean="0"/>
              <a:t>  </a:t>
            </a:r>
          </a:p>
          <a:p>
            <a:endParaRPr lang="fr-CA" dirty="0" smtClean="0"/>
          </a:p>
          <a:p>
            <a:r>
              <a:rPr lang="fr-CA" dirty="0"/>
              <a:t>Voir les questions dans le document: Activité Différenciation Quel </a:t>
            </a:r>
            <a:r>
              <a:rPr lang="fr-CA" dirty="0" smtClean="0"/>
              <a:t>Gizmo  Périmètre, aire et volume</a:t>
            </a:r>
            <a:endParaRPr lang="fr-CA" dirty="0"/>
          </a:p>
          <a:p>
            <a:endParaRPr lang="fr-CA" dirty="0"/>
          </a:p>
          <a:p>
            <a:endParaRPr lang="fr-CA" dirty="0"/>
          </a:p>
          <a:p>
            <a:r>
              <a:rPr lang="fr-CA" dirty="0"/>
              <a:t>Les documents d’appui sont:</a:t>
            </a:r>
          </a:p>
          <a:p>
            <a:r>
              <a:rPr lang="fr-CA" dirty="0"/>
              <a:t>A. Gizmos traitant </a:t>
            </a:r>
            <a:r>
              <a:rPr lang="fr-CA" dirty="0" smtClean="0"/>
              <a:t>du périmètre, de l’aire et du volume LISTE</a:t>
            </a:r>
            <a:endParaRPr lang="fr-CA" dirty="0"/>
          </a:p>
          <a:p>
            <a:pPr marL="628587" lvl="1" indent="-171433">
              <a:buFontTx/>
              <a:buChar char="-"/>
            </a:pPr>
            <a:r>
              <a:rPr lang="fr-CA" dirty="0"/>
              <a:t>Ce document cite tous les Gizmos qui traitent de </a:t>
            </a:r>
            <a:r>
              <a:rPr lang="fr-CA" dirty="0" smtClean="0"/>
              <a:t>ces sujets </a:t>
            </a:r>
            <a:r>
              <a:rPr lang="fr-CA" dirty="0"/>
              <a:t>et l’année scolaire qui correspond</a:t>
            </a:r>
          </a:p>
          <a:p>
            <a:pPr lvl="0">
              <a:defRPr/>
            </a:pPr>
            <a:r>
              <a:rPr lang="fr-CA" dirty="0">
                <a:solidFill>
                  <a:srgbClr val="000000"/>
                </a:solidFill>
              </a:rPr>
              <a:t>B. Gizmos traitant des fractions TABLEAU</a:t>
            </a:r>
          </a:p>
          <a:p>
            <a:pPr lvl="0">
              <a:defRPr/>
            </a:pPr>
            <a:r>
              <a:rPr lang="fr-CA" dirty="0"/>
              <a:t>          -  Ce document cite tous les Gizmos qui traitent de </a:t>
            </a:r>
            <a:r>
              <a:rPr lang="fr-CA" dirty="0" smtClean="0"/>
              <a:t>ces sujets </a:t>
            </a:r>
            <a:r>
              <a:rPr lang="fr-CA" dirty="0"/>
              <a:t>et l’année scolaire qui correspond sous forme de tableau</a:t>
            </a:r>
          </a:p>
          <a:p>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2688" y="696913"/>
            <a:ext cx="4649787" cy="3486150"/>
          </a:xfrm>
          <a:ln/>
        </p:spPr>
      </p:sp>
      <p:sp>
        <p:nvSpPr>
          <p:cNvPr id="25603" name="Rectangle 3"/>
          <p:cNvSpPr>
            <a:spLocks noGrp="1"/>
          </p:cNvSpPr>
          <p:nvPr>
            <p:ph type="body" idx="1"/>
          </p:nvPr>
        </p:nvSpPr>
        <p:spPr>
          <a:xfrm>
            <a:off x="700413" y="4415008"/>
            <a:ext cx="5609576" cy="4184945"/>
          </a:xfrm>
          <a:noFill/>
          <a:ln/>
        </p:spPr>
        <p:txBody>
          <a:bodyPr/>
          <a:lstStyle/>
          <a:p>
            <a:r>
              <a:rPr lang="fr-CA" dirty="0" smtClean="0">
                <a:latin typeface="Arial" pitchFamily="34" charset="0"/>
                <a:ea typeface="ＭＳ Ｐゴシック"/>
                <a:cs typeface="ＭＳ Ｐゴシック"/>
              </a:rPr>
              <a:t>Le programme suggéré sur cette diapo est pour une durée d’environ 5:30.  </a:t>
            </a:r>
          </a:p>
          <a:p>
            <a:endParaRPr lang="en-CA" dirty="0" smtClean="0">
              <a:latin typeface="Arial" pitchFamily="34" charset="0"/>
              <a:ea typeface="ＭＳ Ｐゴシック"/>
              <a:cs typeface="ＭＳ Ｐゴシック"/>
            </a:endParaRPr>
          </a:p>
          <a:p>
            <a:r>
              <a:rPr lang="fr-CA" dirty="0" smtClean="0">
                <a:latin typeface="Arial" pitchFamily="34" charset="0"/>
                <a:ea typeface="ＭＳ Ｐゴシック"/>
                <a:cs typeface="ＭＳ Ｐゴシック"/>
              </a:rPr>
              <a:t>En cas de formation</a:t>
            </a:r>
            <a:r>
              <a:rPr lang="fr-CA" baseline="0" dirty="0" smtClean="0">
                <a:latin typeface="Arial" pitchFamily="34" charset="0"/>
                <a:ea typeface="ＭＳ Ｐゴシック"/>
                <a:cs typeface="ＭＳ Ｐゴシック"/>
              </a:rPr>
              <a:t> écourtée</a:t>
            </a:r>
            <a:r>
              <a:rPr lang="fr-CA" dirty="0" smtClean="0">
                <a:latin typeface="Arial" pitchFamily="34" charset="0"/>
                <a:ea typeface="ＭＳ Ｐゴシック"/>
                <a:cs typeface="ＭＳ Ｐゴシック"/>
              </a:rPr>
              <a:t>, </a:t>
            </a:r>
            <a:r>
              <a:rPr lang="fr-CA" baseline="0" dirty="0" smtClean="0">
                <a:latin typeface="Arial" pitchFamily="34" charset="0"/>
                <a:ea typeface="ＭＳ Ｐゴシック"/>
                <a:cs typeface="ＭＳ Ｐゴシック"/>
              </a:rPr>
              <a:t>on peut </a:t>
            </a:r>
          </a:p>
          <a:p>
            <a:r>
              <a:rPr lang="fr-CA" dirty="0" smtClean="0">
                <a:latin typeface="Arial" pitchFamily="34" charset="0"/>
                <a:ea typeface="ＭＳ Ｐゴシック"/>
                <a:cs typeface="ＭＳ Ｐゴシック"/>
              </a:rPr>
              <a:t>- </a:t>
            </a:r>
            <a:r>
              <a:rPr lang="fr-CA" baseline="0" dirty="0" smtClean="0">
                <a:latin typeface="Arial" pitchFamily="34" charset="0"/>
                <a:ea typeface="ＭＳ Ｐゴシック"/>
                <a:cs typeface="ＭＳ Ｐゴシック"/>
              </a:rPr>
              <a:t>éliminer la médiathèque</a:t>
            </a:r>
          </a:p>
          <a:p>
            <a:r>
              <a:rPr lang="fr-CA" dirty="0" smtClean="0">
                <a:latin typeface="Arial" pitchFamily="34" charset="0"/>
                <a:ea typeface="ＭＳ Ｐゴシック"/>
                <a:cs typeface="ＭＳ Ｐゴシック"/>
              </a:rPr>
              <a:t>- </a:t>
            </a:r>
            <a:r>
              <a:rPr lang="fr-CA" baseline="0" dirty="0" smtClean="0">
                <a:latin typeface="Arial" pitchFamily="34" charset="0"/>
                <a:ea typeface="ＭＳ Ｐゴシック"/>
                <a:cs typeface="ＭＳ Ｐゴシック"/>
              </a:rPr>
              <a:t>raccourcir la période d’exploration.</a:t>
            </a:r>
          </a:p>
          <a:p>
            <a:r>
              <a:rPr lang="en-CA" baseline="0" dirty="0" smtClean="0">
                <a:latin typeface="Arial" pitchFamily="34" charset="0"/>
                <a:ea typeface="ＭＳ Ｐゴシック"/>
                <a:cs typeface="ＭＳ Ｐゴシック"/>
              </a:rPr>
              <a:t/>
            </a:r>
            <a:br>
              <a:rPr lang="en-CA" baseline="0" dirty="0" smtClean="0">
                <a:latin typeface="Arial" pitchFamily="34" charset="0"/>
                <a:ea typeface="ＭＳ Ｐゴシック"/>
                <a:cs typeface="ＭＳ Ｐゴシック"/>
              </a:rPr>
            </a:br>
            <a:r>
              <a:rPr lang="fr-CA" baseline="0" dirty="0" smtClean="0">
                <a:latin typeface="Arial" pitchFamily="34" charset="0"/>
                <a:ea typeface="ＭＳ Ｐゴシック"/>
                <a:cs typeface="ＭＳ Ｐゴシック"/>
              </a:rPr>
              <a:t>En cas de formation allongée, on peut </a:t>
            </a:r>
          </a:p>
          <a:p>
            <a:r>
              <a:rPr lang="fr-CA" dirty="0" smtClean="0">
                <a:latin typeface="Arial" pitchFamily="34" charset="0"/>
                <a:ea typeface="ＭＳ Ｐゴシック"/>
                <a:cs typeface="ＭＳ Ｐゴシック"/>
              </a:rPr>
              <a:t>- allonger la période d’exploration en ajoutant l’option d’aller visiter des Gizmos de sciences</a:t>
            </a:r>
          </a:p>
          <a:p>
            <a:r>
              <a:rPr lang="en-CA" dirty="0" smtClean="0">
                <a:latin typeface="Arial" pitchFamily="34" charset="0"/>
                <a:ea typeface="ＭＳ Ｐゴシック"/>
                <a:cs typeface="ＭＳ Ｐゴシック"/>
              </a:rPr>
              <a:t>- </a:t>
            </a:r>
            <a:r>
              <a:rPr lang="fr-CA" dirty="0" smtClean="0">
                <a:latin typeface="Arial" pitchFamily="34" charset="0"/>
                <a:ea typeface="ＭＳ Ｐゴシック"/>
                <a:cs typeface="ＭＳ Ｐゴシック"/>
              </a:rPr>
              <a:t>a</a:t>
            </a:r>
            <a:r>
              <a:rPr lang="fr-CA" baseline="0" dirty="0" smtClean="0">
                <a:latin typeface="Arial" pitchFamily="34" charset="0"/>
                <a:ea typeface="ＭＳ Ｐゴシック"/>
                <a:cs typeface="ＭＳ Ｐゴシック"/>
              </a:rPr>
              <a:t>jouter l’option de préparer des documents Word à l’aide de l’option Caméra, soit une feuille d’exercice, un quiz, un document d’exploration, etc.</a:t>
            </a:r>
            <a:endParaRPr lang="fr-CA" dirty="0" smtClean="0">
              <a:latin typeface="Arial" pitchFamily="34" charset="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Image:  </a:t>
            </a:r>
            <a:r>
              <a:rPr lang="fr-CA" dirty="0" smtClean="0">
                <a:hlinkClick r:id="rId3"/>
              </a:rPr>
              <a:t>http://mnmfractions.wikispaces.com/</a:t>
            </a:r>
            <a:r>
              <a:rPr lang="fr-CA" dirty="0" smtClean="0"/>
              <a:t>  </a:t>
            </a:r>
          </a:p>
          <a:p>
            <a:endParaRPr lang="fr-CA" dirty="0" smtClean="0"/>
          </a:p>
          <a:p>
            <a:r>
              <a:rPr lang="fr-CA" dirty="0" smtClean="0"/>
              <a:t>Voir les questions dans le document:</a:t>
            </a:r>
            <a:r>
              <a:rPr lang="fr-CA" baseline="0" dirty="0" smtClean="0"/>
              <a:t> Activité Différenciation Quel Gizmo</a:t>
            </a:r>
            <a:r>
              <a:rPr lang="fr-CA" dirty="0" smtClean="0"/>
              <a:t>  L</a:t>
            </a:r>
            <a:r>
              <a:rPr lang="fr-CA" baseline="0" dirty="0" smtClean="0"/>
              <a:t>es fractions</a:t>
            </a:r>
            <a:endParaRPr lang="fr-CA" dirty="0" smtClean="0"/>
          </a:p>
          <a:p>
            <a:endParaRPr lang="fr-CA" dirty="0" smtClean="0"/>
          </a:p>
          <a:p>
            <a:endParaRPr lang="fr-CA" dirty="0" smtClean="0"/>
          </a:p>
          <a:p>
            <a:r>
              <a:rPr lang="fr-CA" baseline="0" dirty="0" smtClean="0"/>
              <a:t>Les documents d’appui sont:</a:t>
            </a:r>
          </a:p>
          <a:p>
            <a:r>
              <a:rPr lang="fr-CA" baseline="0" dirty="0" smtClean="0"/>
              <a:t>A. Gizmos traitant des fractions LISTE</a:t>
            </a:r>
          </a:p>
          <a:p>
            <a:pPr marL="628587" lvl="1" indent="-171433">
              <a:buFontTx/>
              <a:buChar char="-"/>
            </a:pPr>
            <a:r>
              <a:rPr lang="fr-CA" baseline="0" dirty="0" smtClean="0"/>
              <a:t>Ce document cite tous les Gizmos qui traitent de fractions et l’année scolaire qui correspond</a:t>
            </a:r>
          </a:p>
          <a:p>
            <a:pPr defTabSz="914308">
              <a:defRPr/>
            </a:pPr>
            <a:r>
              <a:rPr lang="fr-CA" dirty="0">
                <a:solidFill>
                  <a:srgbClr val="000000"/>
                </a:solidFill>
              </a:rPr>
              <a:t>B. Gizmos traitant des fractions TABLEAU</a:t>
            </a:r>
          </a:p>
          <a:p>
            <a:pPr defTabSz="914308">
              <a:defRPr/>
            </a:pPr>
            <a:r>
              <a:rPr lang="fr-CA" baseline="0" dirty="0" smtClean="0"/>
              <a:t>          -  Ce document cite tous les Gizmos qui traitent de fractions et</a:t>
            </a:r>
          </a:p>
          <a:p>
            <a:pPr defTabSz="914308">
              <a:defRPr/>
            </a:pPr>
            <a:r>
              <a:rPr lang="fr-CA" baseline="0" dirty="0" smtClean="0"/>
              <a:t>              l’année scolaire qui correspond sous forme de tableau</a:t>
            </a:r>
          </a:p>
          <a:p>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Image:  </a:t>
            </a:r>
            <a:r>
              <a:rPr lang="fr-CA" dirty="0" smtClean="0">
                <a:hlinkClick r:id="rId3"/>
              </a:rPr>
              <a:t>http://enacit1.epfl.ch/cours_matlab/graphiques.html</a:t>
            </a:r>
            <a:r>
              <a:rPr lang="fr-CA" dirty="0" smtClean="0"/>
              <a:t> </a:t>
            </a:r>
          </a:p>
          <a:p>
            <a:endParaRPr lang="fr-CA" dirty="0" smtClean="0"/>
          </a:p>
          <a:p>
            <a:r>
              <a:rPr lang="fr-CA" dirty="0" smtClean="0"/>
              <a:t>Voir les questions dans le document:</a:t>
            </a:r>
            <a:r>
              <a:rPr lang="fr-CA" baseline="0" dirty="0" smtClean="0"/>
              <a:t> Activité Différenciation Quel Gizmo</a:t>
            </a:r>
            <a:r>
              <a:rPr lang="fr-CA" dirty="0" smtClean="0"/>
              <a:t>  L</a:t>
            </a:r>
            <a:r>
              <a:rPr lang="fr-CA" baseline="0" dirty="0" smtClean="0"/>
              <a:t>es fractions</a:t>
            </a:r>
            <a:endParaRPr lang="fr-CA" dirty="0" smtClean="0"/>
          </a:p>
          <a:p>
            <a:endParaRPr lang="fr-CA" dirty="0" smtClean="0"/>
          </a:p>
          <a:p>
            <a:endParaRPr lang="fr-CA" dirty="0" smtClean="0"/>
          </a:p>
          <a:p>
            <a:r>
              <a:rPr lang="fr-CA" baseline="0" dirty="0" smtClean="0"/>
              <a:t>Les documents d’appui sont:</a:t>
            </a:r>
          </a:p>
          <a:p>
            <a:pPr marL="228326" indent="-228326">
              <a:buAutoNum type="alphaUcPeriod"/>
            </a:pPr>
            <a:r>
              <a:rPr lang="fr-CA" baseline="0" dirty="0" smtClean="0"/>
              <a:t>Gizmos traitant des graphiques LISTE</a:t>
            </a:r>
          </a:p>
          <a:p>
            <a:pPr marL="0" lvl="1" defTabSz="913303"/>
            <a:r>
              <a:rPr lang="fr-CA" baseline="0" dirty="0" smtClean="0"/>
              <a:t>	Ce document cite tous les Gizmos qui traitent de graphiques et l’année scolaire qui correspond</a:t>
            </a:r>
          </a:p>
          <a:p>
            <a:pPr marL="228326" indent="-228326">
              <a:buAutoNum type="alphaUcPeriod"/>
            </a:pPr>
            <a:r>
              <a:rPr lang="fr-CA" baseline="0" dirty="0" smtClean="0"/>
              <a:t>Gizmos traitant des graphiques TABLEAU</a:t>
            </a:r>
          </a:p>
          <a:p>
            <a:pPr marL="456651" lvl="1" defTabSz="913303"/>
            <a:r>
              <a:rPr lang="fr-CA" baseline="0" dirty="0" smtClean="0"/>
              <a:t>	Ce document cite tous les Gizmos qui traitent de fractions et l’année scolaire qui correspond sous forme de tableau</a:t>
            </a:r>
          </a:p>
          <a:p>
            <a:pPr marL="228326" indent="-228326">
              <a:buAutoNum type="alphaUcPeriod"/>
            </a:pPr>
            <a:r>
              <a:rPr lang="fr-CA" baseline="0" dirty="0" smtClean="0"/>
              <a:t>Graphiques – concepts</a:t>
            </a:r>
          </a:p>
          <a:p>
            <a:pPr marL="228326" indent="-228326">
              <a:buAutoNum type="alphaUcPeriod"/>
            </a:pPr>
            <a:r>
              <a:rPr lang="fr-CA" baseline="0" dirty="0" smtClean="0"/>
              <a:t>Graphiques – </a:t>
            </a:r>
            <a:r>
              <a:rPr lang="fr-CA" baseline="0" dirty="0" err="1" smtClean="0"/>
              <a:t>prog</a:t>
            </a:r>
            <a:r>
              <a:rPr lang="fr-CA" baseline="0" dirty="0" smtClean="0"/>
              <a:t> d’études</a:t>
            </a:r>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hlinkClick r:id="rId3"/>
              </a:rPr>
              <a:t>www.cpfpp.ab.ca</a:t>
            </a:r>
            <a:r>
              <a:rPr lang="fr-CA" dirty="0" smtClean="0"/>
              <a:t> </a:t>
            </a:r>
          </a:p>
          <a:p>
            <a:r>
              <a:rPr lang="fr-CA" dirty="0">
                <a:hlinkClick r:id="rId4"/>
              </a:rPr>
              <a:t>http://eformation.cpfpp.ab.ca</a:t>
            </a:r>
            <a:r>
              <a:rPr lang="fr-CA" dirty="0" smtClean="0">
                <a:hlinkClick r:id="rId4"/>
              </a:rPr>
              <a:t>/</a:t>
            </a:r>
            <a:r>
              <a:rPr lang="fr-CA" dirty="0" smtClean="0"/>
              <a:t> </a:t>
            </a:r>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noProof="0" dirty="0" smtClean="0"/>
              <a:t>Et les moins jeunes...</a:t>
            </a:r>
          </a:p>
          <a:p>
            <a:endParaRPr lang="fr-CA" noProof="0" dirty="0" smtClean="0"/>
          </a:p>
          <a:p>
            <a:r>
              <a:rPr lang="fr-CA" noProof="0" dirty="0" err="1" smtClean="0"/>
              <a:t>Explorelearning</a:t>
            </a:r>
            <a:r>
              <a:rPr lang="fr-CA" baseline="0" noProof="0" dirty="0" smtClean="0"/>
              <a:t> est la compagnie (américaine) qui les crée et qui les met à la disposition des enseignants pour un certain montant d’argent (environ 750$ US par année) directement sur leur site (www.explorelearning.com).  </a:t>
            </a:r>
          </a:p>
          <a:p>
            <a:endParaRPr lang="fr-CA" baseline="0" noProof="0" dirty="0" smtClean="0"/>
          </a:p>
          <a:p>
            <a:r>
              <a:rPr lang="fr-CA" baseline="0" noProof="0" dirty="0" err="1" smtClean="0"/>
              <a:t>Explorelearning</a:t>
            </a:r>
            <a:r>
              <a:rPr lang="fr-CA" baseline="0" noProof="0" dirty="0" smtClean="0"/>
              <a:t> offre deux types de Gizmos, mathématiques et sciences.  Le public cible est de la 3</a:t>
            </a:r>
            <a:r>
              <a:rPr lang="fr-CA" baseline="30000" noProof="0" dirty="0" smtClean="0"/>
              <a:t>e</a:t>
            </a:r>
            <a:r>
              <a:rPr lang="fr-CA" baseline="0" noProof="0" dirty="0" smtClean="0"/>
              <a:t> à la 12</a:t>
            </a:r>
            <a:r>
              <a:rPr lang="fr-CA" baseline="30000" noProof="0" dirty="0" smtClean="0"/>
              <a:t>e</a:t>
            </a:r>
            <a:r>
              <a:rPr lang="fr-CA" baseline="0" noProof="0" dirty="0" smtClean="0"/>
              <a:t> année.  Toutefois, certains Gizmos peuvent être utilisés pour rencontrer des RAS en 2</a:t>
            </a:r>
            <a:r>
              <a:rPr lang="fr-CA" baseline="30000" noProof="0" dirty="0" smtClean="0"/>
              <a:t>e</a:t>
            </a:r>
            <a:r>
              <a:rPr lang="fr-CA" baseline="0" noProof="0" dirty="0" smtClean="0"/>
              <a:t> année (selon le programme d’études 2007 de l’Alberta).</a:t>
            </a:r>
          </a:p>
          <a:p>
            <a:endParaRPr lang="fr-CA" baseline="0" noProof="0" dirty="0" smtClean="0"/>
          </a:p>
          <a:p>
            <a:r>
              <a:rPr lang="fr-CA" baseline="0" noProof="0" dirty="0" smtClean="0"/>
              <a:t>En Alberta, on accède aux Gizmos gratuitement en passant par LearnAlberta.ca.  Les Gizmos de sciences sont accessibles depuis 2009.  Les Gizmos de maths sont accessibles depuis avril 2011 grâce au travail et à la détermination des consultants de ARPDC, plus particulièrement du CPFPP.</a:t>
            </a:r>
          </a:p>
          <a:p>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noProof="0" dirty="0" smtClean="0"/>
              <a:t>On peut utiliser les Gizmos à toutes les sauces.</a:t>
            </a:r>
          </a:p>
          <a:p>
            <a:endParaRPr lang="fr-CA" noProof="0" dirty="0" smtClean="0"/>
          </a:p>
          <a:p>
            <a:r>
              <a:rPr lang="fr-CA" noProof="0" dirty="0" smtClean="0"/>
              <a:t>Certains</a:t>
            </a:r>
            <a:r>
              <a:rPr lang="fr-CA" baseline="0" noProof="0" dirty="0" smtClean="0"/>
              <a:t> </a:t>
            </a:r>
            <a:r>
              <a:rPr lang="fr-CA" dirty="0" err="1"/>
              <a:t>G</a:t>
            </a:r>
            <a:r>
              <a:rPr lang="fr-CA" baseline="0" noProof="0" dirty="0" err="1" smtClean="0"/>
              <a:t>izmos</a:t>
            </a:r>
            <a:r>
              <a:rPr lang="fr-CA" baseline="0" noProof="0" dirty="0" smtClean="0"/>
              <a:t> se prêtent mieux pour découvrir des concepts, certains pour pratiquer/réviser les concepts, certains pour approfondir les concepts.  </a:t>
            </a:r>
          </a:p>
          <a:p>
            <a:endParaRPr lang="fr-CA" baseline="0" noProof="0" dirty="0" smtClean="0"/>
          </a:p>
          <a:p>
            <a:r>
              <a:rPr lang="fr-CA" baseline="0" noProof="0" dirty="0" smtClean="0"/>
              <a:t>En ce qui concerne la différenciation, elle est rendue possible grâce à des options présentes</a:t>
            </a:r>
            <a:r>
              <a:rPr lang="fr-CA" noProof="0" dirty="0" smtClean="0"/>
              <a:t> dans le</a:t>
            </a:r>
            <a:r>
              <a:rPr lang="fr-CA" baseline="0" noProof="0" dirty="0" smtClean="0"/>
              <a:t> Gizmo lui-même ou en utilisant un ou des Gizmos différents pour mieux convenir aux besoins différents.</a:t>
            </a:r>
            <a:endParaRPr lang="fr-CA" noProof="0"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noProof="0" dirty="0" smtClean="0"/>
              <a:t>La technologie risque</a:t>
            </a:r>
            <a:r>
              <a:rPr lang="fr-CA" baseline="0" noProof="0" dirty="0" smtClean="0"/>
              <a:t> de dicter comment un enseignant va procéder.  Toutefois, l’approche préconisée par le programme d’études de mathématiques de l’Alberta 2007 suggère la découverte, les stratégies personnelles et l’échange.  </a:t>
            </a:r>
          </a:p>
          <a:p>
            <a:endParaRPr lang="fr-CA" baseline="0" noProof="0" dirty="0" smtClean="0"/>
          </a:p>
          <a:p>
            <a:r>
              <a:rPr lang="fr-CA" baseline="0" noProof="0" dirty="0" smtClean="0"/>
              <a:t>Conséquemment, les Gizmos devraient être utilisés d’abord sur une tableau interactif afin que tous les élèves bénéficient des interactions/interventions de leurs pairs.  Cette leçon</a:t>
            </a:r>
            <a:r>
              <a:rPr lang="fr-CA" noProof="0" dirty="0" smtClean="0"/>
              <a:t> est donc menée par l’enseignant utilisant un questionnement approprié pour soulever l’intérêt et la découverte.</a:t>
            </a:r>
            <a:endParaRPr lang="fr-CA" baseline="0" noProof="0" dirty="0" smtClean="0"/>
          </a:p>
          <a:p>
            <a:endParaRPr lang="fr-CA" baseline="0" noProof="0" dirty="0" smtClean="0"/>
          </a:p>
          <a:p>
            <a:r>
              <a:rPr lang="fr-CA" baseline="0" noProof="0" dirty="0" smtClean="0"/>
              <a:t>Ensuite, il est suggéré de mettre les élèves au travail afin d’essayer par eux-mêmes.  De ce cas, il est préférable de mettre les élèves deux par deux sur des portables.  Le travail individuel suscite rarement la découverte.</a:t>
            </a:r>
            <a:endParaRPr lang="fr-CA" noProof="0"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Ici, les participants n’ont peut-être pas besoin d’être convaincus des avantages énormes de l’utilisation des Gizmos.  Toutefois, il faut prendre conscience qu’ils se sont inscrits pour différentes raisons:</a:t>
            </a:r>
          </a:p>
          <a:p>
            <a:pPr marL="171433" indent="-171433">
              <a:buFontTx/>
              <a:buChar char="-"/>
            </a:pPr>
            <a:r>
              <a:rPr lang="fr-CA" dirty="0" smtClean="0"/>
              <a:t>ils ont peut-être déjà une certaine conviction que les Gizmos peuvent bénéficier leurs élèves</a:t>
            </a:r>
          </a:p>
          <a:p>
            <a:pPr marL="171433" indent="-171433">
              <a:buFontTx/>
              <a:buChar char="-"/>
            </a:pPr>
            <a:r>
              <a:rPr lang="fr-CA" dirty="0" smtClean="0"/>
              <a:t>ils</a:t>
            </a:r>
            <a:r>
              <a:rPr lang="fr-CA" baseline="0" dirty="0" smtClean="0"/>
              <a:t> sentent le besoin de communiquer les concepts mathématiques de façon plus engageante et ils</a:t>
            </a:r>
            <a:r>
              <a:rPr lang="fr-CA" dirty="0" smtClean="0"/>
              <a:t> croient que les Gizmos pourraient les aider</a:t>
            </a:r>
            <a:endParaRPr lang="fr-CA" baseline="0" dirty="0" smtClean="0"/>
          </a:p>
          <a:p>
            <a:pPr marL="171433" indent="-171433">
              <a:buFontTx/>
              <a:buChar char="-"/>
            </a:pPr>
            <a:r>
              <a:rPr lang="fr-CA" dirty="0"/>
              <a:t>i</a:t>
            </a:r>
            <a:r>
              <a:rPr lang="fr-CA" baseline="0" dirty="0" smtClean="0"/>
              <a:t>ls ont une tableau interactif et ils cherchent à mieux les utiliser ou à les utiliser plus intelligemment</a:t>
            </a:r>
            <a:endParaRPr lang="fr-CA" dirty="0" smtClean="0"/>
          </a:p>
          <a:p>
            <a:endParaRPr lang="fr-CA" dirty="0" smtClean="0"/>
          </a:p>
          <a:p>
            <a:r>
              <a:rPr lang="fr-CA" dirty="0" smtClean="0"/>
              <a:t>La formation servira à leur montrer la puissance des Gizmos.  Cette puissance est atteinte quand les Gizmos sont utilisés à leur plein potentiel (en utilisant les différentes fonctions intégrées, en utilisant les documents accompagnateurs) et à des sauces variées.</a:t>
            </a:r>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Compound Independent </a:t>
            </a:r>
            <a:r>
              <a:rPr lang="fr-CA" dirty="0" err="1"/>
              <a:t>Events</a:t>
            </a:r>
            <a:endParaRPr lang="fr-CA" dirty="0"/>
          </a:p>
          <a:p>
            <a:endParaRPr lang="fr-CA" dirty="0"/>
          </a:p>
          <a:p>
            <a:r>
              <a:rPr lang="fr-CA" dirty="0"/>
              <a:t>Le logo du CPFPP est en hyperlien.  Cliquez sur le logo pour faire apparaître le Gizmo ou utilisez le lien suivant:</a:t>
            </a:r>
            <a:br>
              <a:rPr lang="fr-CA" dirty="0"/>
            </a:br>
            <a:r>
              <a:rPr lang="fr-CA" dirty="0" smtClean="0"/>
              <a:t>http://www.explorelearning.com/index.cfm?method=cExtAccessSecure.dspResource&amp;ResourceID=211&amp;certificate=authorizer%3DLearnAlberta%26userid%3DLA373%26i%3D0%26expires%3D2011%252F07%252F29%2B13%253A29%253A24%26hash%3D3DZ9ymNO%252F%252FM6TbCfiurlZQ%253D%253D </a:t>
            </a:r>
          </a:p>
          <a:p>
            <a:r>
              <a:rPr lang="fr-CA" baseline="0" dirty="0" smtClean="0"/>
              <a:t> </a:t>
            </a:r>
          </a:p>
          <a:p>
            <a:r>
              <a:rPr lang="fr-CA" baseline="0" dirty="0" smtClean="0"/>
              <a:t>Passer plusieurs minutes sur ce Gizmo afin d’essayer les différentes options et les concepts mathématiques offerts par la manipulation des billes.</a:t>
            </a:r>
          </a:p>
          <a:p>
            <a:r>
              <a:rPr lang="en-CA" dirty="0" smtClean="0"/>
              <a:t>Les participants </a:t>
            </a:r>
            <a:r>
              <a:rPr lang="en-CA" dirty="0" err="1" smtClean="0"/>
              <a:t>savent</a:t>
            </a:r>
            <a:r>
              <a:rPr lang="en-CA" dirty="0" smtClean="0"/>
              <a:t> </a:t>
            </a:r>
            <a:r>
              <a:rPr lang="en-CA" dirty="0" err="1" smtClean="0"/>
              <a:t>qu’en</a:t>
            </a:r>
            <a:r>
              <a:rPr lang="en-CA" dirty="0" smtClean="0"/>
              <a:t> </a:t>
            </a:r>
            <a:r>
              <a:rPr lang="en-CA" dirty="0" err="1" smtClean="0"/>
              <a:t>probabilité</a:t>
            </a:r>
            <a:r>
              <a:rPr lang="en-CA" dirty="0" smtClean="0"/>
              <a:t>, </a:t>
            </a:r>
            <a:r>
              <a:rPr lang="en-CA" dirty="0" err="1" smtClean="0"/>
              <a:t>il</a:t>
            </a:r>
            <a:r>
              <a:rPr lang="en-CA" dirty="0" smtClean="0"/>
              <a:t> </a:t>
            </a:r>
            <a:r>
              <a:rPr lang="en-CA" dirty="0" err="1" smtClean="0"/>
              <a:t>est</a:t>
            </a:r>
            <a:r>
              <a:rPr lang="en-CA" dirty="0" smtClean="0"/>
              <a:t> important de faire beaucoup </a:t>
            </a:r>
            <a:r>
              <a:rPr lang="en-CA" dirty="0" err="1" smtClean="0"/>
              <a:t>d’essais</a:t>
            </a:r>
            <a:r>
              <a:rPr lang="en-CA" dirty="0" smtClean="0"/>
              <a:t> </a:t>
            </a:r>
            <a:r>
              <a:rPr lang="en-CA" dirty="0" err="1" smtClean="0"/>
              <a:t>mais</a:t>
            </a:r>
            <a:r>
              <a:rPr lang="en-CA" dirty="0" smtClean="0"/>
              <a:t> les </a:t>
            </a:r>
            <a:r>
              <a:rPr lang="en-CA" dirty="0" err="1" smtClean="0"/>
              <a:t>contraintes</a:t>
            </a:r>
            <a:r>
              <a:rPr lang="en-CA" dirty="0" smtClean="0"/>
              <a:t> de temps ne le </a:t>
            </a:r>
            <a:r>
              <a:rPr lang="en-CA" dirty="0" err="1" smtClean="0"/>
              <a:t>permettent</a:t>
            </a:r>
            <a:r>
              <a:rPr lang="en-CA" dirty="0" smtClean="0"/>
              <a:t> pas.  </a:t>
            </a:r>
            <a:r>
              <a:rPr lang="en-CA" dirty="0" err="1" smtClean="0"/>
              <a:t>Donc</a:t>
            </a:r>
            <a:r>
              <a:rPr lang="en-CA" dirty="0" smtClean="0"/>
              <a:t>, </a:t>
            </a:r>
            <a:r>
              <a:rPr lang="en-CA" dirty="0" err="1" smtClean="0"/>
              <a:t>ce</a:t>
            </a:r>
            <a:r>
              <a:rPr lang="en-CA" dirty="0" smtClean="0"/>
              <a:t> Gizmo </a:t>
            </a:r>
            <a:r>
              <a:rPr lang="en-CA" dirty="0" err="1" smtClean="0"/>
              <a:t>élimine</a:t>
            </a:r>
            <a:r>
              <a:rPr lang="en-CA" dirty="0" smtClean="0"/>
              <a:t> </a:t>
            </a:r>
            <a:r>
              <a:rPr lang="en-CA" dirty="0" err="1" smtClean="0"/>
              <a:t>cet</a:t>
            </a:r>
            <a:r>
              <a:rPr lang="en-CA" dirty="0" smtClean="0"/>
              <a:t> obstacle.</a:t>
            </a:r>
          </a:p>
          <a:p>
            <a:r>
              <a:rPr lang="en-CA" dirty="0" err="1" smtClean="0"/>
              <a:t>Ici</a:t>
            </a:r>
            <a:r>
              <a:rPr lang="en-CA" dirty="0" smtClean="0"/>
              <a:t>, </a:t>
            </a:r>
            <a:r>
              <a:rPr lang="en-CA" dirty="0" err="1" smtClean="0"/>
              <a:t>vous</a:t>
            </a:r>
            <a:r>
              <a:rPr lang="en-CA" dirty="0" smtClean="0"/>
              <a:t> </a:t>
            </a:r>
            <a:r>
              <a:rPr lang="en-CA" dirty="0" err="1" smtClean="0"/>
              <a:t>pouvez</a:t>
            </a:r>
            <a:r>
              <a:rPr lang="en-CA" dirty="0" smtClean="0"/>
              <a:t> </a:t>
            </a:r>
            <a:r>
              <a:rPr lang="en-CA" dirty="0" err="1" smtClean="0"/>
              <a:t>entamer</a:t>
            </a:r>
            <a:r>
              <a:rPr lang="en-CA" dirty="0" smtClean="0"/>
              <a:t> (</a:t>
            </a:r>
            <a:r>
              <a:rPr lang="en-CA" dirty="0" err="1" smtClean="0"/>
              <a:t>si</a:t>
            </a:r>
            <a:r>
              <a:rPr lang="en-CA" dirty="0" smtClean="0"/>
              <a:t> </a:t>
            </a:r>
            <a:r>
              <a:rPr lang="en-CA" dirty="0" err="1" smtClean="0"/>
              <a:t>ce</a:t>
            </a:r>
            <a:r>
              <a:rPr lang="en-CA" dirty="0" smtClean="0"/>
              <a:t> </a:t>
            </a:r>
            <a:r>
              <a:rPr lang="en-CA" dirty="0" err="1" smtClean="0"/>
              <a:t>n’est</a:t>
            </a:r>
            <a:r>
              <a:rPr lang="en-CA" dirty="0" smtClean="0"/>
              <a:t> pas déjà fait) le concept </a:t>
            </a:r>
            <a:r>
              <a:rPr lang="en-CA" dirty="0" err="1" smtClean="0"/>
              <a:t>d’enrichissement</a:t>
            </a:r>
            <a:r>
              <a:rPr lang="en-CA" dirty="0"/>
              <a:t> </a:t>
            </a:r>
            <a:r>
              <a:rPr lang="en-CA" dirty="0" err="1" smtClean="0"/>
              <a:t>étant</a:t>
            </a:r>
            <a:r>
              <a:rPr lang="en-CA" dirty="0" smtClean="0"/>
              <a:t> </a:t>
            </a:r>
            <a:r>
              <a:rPr lang="en-CA" dirty="0" err="1" smtClean="0"/>
              <a:t>donné</a:t>
            </a:r>
            <a:r>
              <a:rPr lang="en-CA" dirty="0" smtClean="0"/>
              <a:t> </a:t>
            </a:r>
            <a:r>
              <a:rPr lang="en-CA" dirty="0" err="1" smtClean="0"/>
              <a:t>que</a:t>
            </a:r>
            <a:r>
              <a:rPr lang="en-CA" dirty="0" smtClean="0"/>
              <a:t> le Gizmo </a:t>
            </a:r>
            <a:r>
              <a:rPr lang="en-CA" dirty="0" err="1" smtClean="0"/>
              <a:t>permet</a:t>
            </a:r>
            <a:r>
              <a:rPr lang="en-CA" dirty="0" smtClean="0"/>
              <a:t> de </a:t>
            </a:r>
            <a:r>
              <a:rPr lang="en-CA" dirty="0" err="1" smtClean="0"/>
              <a:t>choisir</a:t>
            </a:r>
            <a:r>
              <a:rPr lang="en-CA" dirty="0" smtClean="0"/>
              <a:t> le </a:t>
            </a:r>
            <a:r>
              <a:rPr lang="en-CA" dirty="0" err="1" smtClean="0"/>
              <a:t>remettre</a:t>
            </a:r>
            <a:r>
              <a:rPr lang="en-CA" dirty="0" smtClean="0"/>
              <a:t> les </a:t>
            </a:r>
            <a:r>
              <a:rPr lang="en-CA" dirty="0" err="1" smtClean="0"/>
              <a:t>billes</a:t>
            </a:r>
            <a:r>
              <a:rPr lang="en-CA" dirty="0" smtClean="0"/>
              <a:t> après </a:t>
            </a:r>
            <a:r>
              <a:rPr lang="en-CA" dirty="0" err="1" smtClean="0"/>
              <a:t>chaque</a:t>
            </a:r>
            <a:r>
              <a:rPr lang="en-CA" dirty="0" smtClean="0"/>
              <a:t> </a:t>
            </a:r>
            <a:r>
              <a:rPr lang="en-CA" dirty="0" err="1" smtClean="0"/>
              <a:t>tirage</a:t>
            </a:r>
            <a:r>
              <a:rPr lang="en-CA" dirty="0" smtClean="0"/>
              <a:t> </a:t>
            </a:r>
            <a:r>
              <a:rPr lang="en-CA" dirty="0" err="1" smtClean="0"/>
              <a:t>ou</a:t>
            </a:r>
            <a:r>
              <a:rPr lang="en-CA" dirty="0" smtClean="0"/>
              <a:t> non.</a:t>
            </a:r>
          </a:p>
          <a:p>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CA" dirty="0" smtClean="0"/>
              <a:t>Le titre </a:t>
            </a:r>
            <a:r>
              <a:rPr lang="fr-CA" i="1" dirty="0" smtClean="0"/>
              <a:t>LearnAlberta.ca</a:t>
            </a:r>
            <a:r>
              <a:rPr lang="fr-CA" baseline="0" dirty="0" smtClean="0"/>
              <a:t> et le logo du CPFPP sont en hyperlien.  Cliquez sur l’un ou l’autre pour aller sur le site de </a:t>
            </a:r>
            <a:r>
              <a:rPr lang="fr-CA" baseline="0" dirty="0" err="1" smtClean="0"/>
              <a:t>LearnAlberta</a:t>
            </a:r>
            <a:r>
              <a:rPr lang="fr-CA" baseline="0" dirty="0" smtClean="0"/>
              <a:t> ou utilisez le lien suivant:</a:t>
            </a:r>
          </a:p>
          <a:p>
            <a:r>
              <a:rPr lang="fr-CA" dirty="0">
                <a:hlinkClick r:id="rId3"/>
              </a:rPr>
              <a:t>http://</a:t>
            </a:r>
            <a:r>
              <a:rPr lang="fr-CA" dirty="0" smtClean="0">
                <a:hlinkClick r:id="rId3"/>
              </a:rPr>
              <a:t>www.learnalberta.ca/Home.aspx?lang=en</a:t>
            </a:r>
            <a:r>
              <a:rPr lang="fr-CA" dirty="0" smtClean="0"/>
              <a:t> </a:t>
            </a:r>
          </a:p>
          <a:p>
            <a:endParaRPr lang="fr-CA" baseline="0" dirty="0" smtClean="0"/>
          </a:p>
          <a:p>
            <a:r>
              <a:rPr lang="fr-CA" dirty="0" smtClean="0"/>
              <a:t>Cette diapo permet de rejoindre deux objectifs:</a:t>
            </a:r>
          </a:p>
          <a:p>
            <a:endParaRPr lang="fr-CA" dirty="0" smtClean="0"/>
          </a:p>
          <a:p>
            <a:pPr>
              <a:buFontTx/>
              <a:buChar char="-"/>
            </a:pPr>
            <a:r>
              <a:rPr lang="fr-CA" dirty="0" smtClean="0"/>
              <a:t>Comment</a:t>
            </a:r>
            <a:r>
              <a:rPr lang="fr-CA" baseline="0" dirty="0" smtClean="0"/>
              <a:t> trouver les Gizmos sur </a:t>
            </a:r>
            <a:r>
              <a:rPr lang="fr-CA" dirty="0" smtClean="0"/>
              <a:t>LearnAlberta.ca</a:t>
            </a:r>
          </a:p>
          <a:p>
            <a:pPr lvl="1">
              <a:buFontTx/>
              <a:buChar char="-"/>
            </a:pPr>
            <a:r>
              <a:rPr lang="fr-CA" dirty="0" smtClean="0"/>
              <a:t>Trouver une ressource par titre (Cette option est rarement utilisée</a:t>
            </a:r>
            <a:r>
              <a:rPr lang="fr-CA" baseline="0" dirty="0" smtClean="0"/>
              <a:t> car peu d’enseignants connaissent les titres exacts.)</a:t>
            </a:r>
            <a:endParaRPr lang="fr-CA" dirty="0" smtClean="0"/>
          </a:p>
          <a:p>
            <a:pPr lvl="1">
              <a:buFontTx/>
              <a:buChar char="-"/>
            </a:pPr>
            <a:r>
              <a:rPr lang="fr-CA" dirty="0" smtClean="0"/>
              <a:t>Trouver une ressource par sujet et année scolaire</a:t>
            </a:r>
          </a:p>
          <a:p>
            <a:pPr lvl="1">
              <a:buFontTx/>
              <a:buChar char="-"/>
            </a:pPr>
            <a:r>
              <a:rPr lang="fr-CA" dirty="0" smtClean="0"/>
              <a:t>Trouver une ressource à partir d’un RAS dans le programme d’études**</a:t>
            </a:r>
          </a:p>
          <a:p>
            <a:r>
              <a:rPr lang="fr-CA" b="1" dirty="0" smtClean="0">
                <a:solidFill>
                  <a:schemeClr val="accent6">
                    <a:lumMod val="60000"/>
                    <a:lumOff val="40000"/>
                  </a:schemeClr>
                </a:solidFill>
              </a:rPr>
              <a:t>Faite une démonstration de chacun des cas.</a:t>
            </a:r>
          </a:p>
          <a:p>
            <a:endParaRPr lang="fr-CA" dirty="0" smtClean="0"/>
          </a:p>
          <a:p>
            <a:pPr>
              <a:buFontTx/>
              <a:buChar char="-"/>
            </a:pPr>
            <a:r>
              <a:rPr lang="fr-CA" dirty="0" smtClean="0"/>
              <a:t>Comment utiliser la médiathèque</a:t>
            </a:r>
          </a:p>
          <a:p>
            <a:pPr lvl="1">
              <a:buFontTx/>
              <a:buChar char="-"/>
            </a:pPr>
            <a:r>
              <a:rPr lang="fr-CA" dirty="0" smtClean="0"/>
              <a:t>La médiathèque est</a:t>
            </a:r>
            <a:r>
              <a:rPr lang="fr-CA" baseline="0" dirty="0" smtClean="0"/>
              <a:t> vraiment une liste de favoris</a:t>
            </a:r>
          </a:p>
          <a:p>
            <a:r>
              <a:rPr lang="en-CA" b="1" dirty="0" err="1" smtClean="0">
                <a:solidFill>
                  <a:schemeClr val="accent6">
                    <a:lumMod val="60000"/>
                    <a:lumOff val="40000"/>
                  </a:schemeClr>
                </a:solidFill>
              </a:rPr>
              <a:t>Faites</a:t>
            </a:r>
            <a:r>
              <a:rPr lang="en-CA" b="1" dirty="0" smtClean="0">
                <a:solidFill>
                  <a:schemeClr val="accent6">
                    <a:lumMod val="60000"/>
                    <a:lumOff val="40000"/>
                  </a:schemeClr>
                </a:solidFill>
              </a:rPr>
              <a:t> </a:t>
            </a:r>
            <a:r>
              <a:rPr lang="en-CA" b="1" dirty="0" err="1" smtClean="0">
                <a:solidFill>
                  <a:schemeClr val="accent6">
                    <a:lumMod val="60000"/>
                    <a:lumOff val="40000"/>
                  </a:schemeClr>
                </a:solidFill>
              </a:rPr>
              <a:t>une</a:t>
            </a:r>
            <a:r>
              <a:rPr lang="en-CA" b="1" dirty="0" smtClean="0">
                <a:solidFill>
                  <a:schemeClr val="accent6">
                    <a:lumMod val="60000"/>
                    <a:lumOff val="40000"/>
                  </a:schemeClr>
                </a:solidFill>
              </a:rPr>
              <a:t> </a:t>
            </a:r>
            <a:r>
              <a:rPr lang="en-CA" b="1" dirty="0" err="1" smtClean="0">
                <a:solidFill>
                  <a:schemeClr val="accent6">
                    <a:lumMod val="60000"/>
                    <a:lumOff val="40000"/>
                  </a:schemeClr>
                </a:solidFill>
              </a:rPr>
              <a:t>démonstration</a:t>
            </a:r>
            <a:r>
              <a:rPr lang="en-CA" b="1" dirty="0" smtClean="0">
                <a:solidFill>
                  <a:schemeClr val="accent6">
                    <a:lumMod val="60000"/>
                    <a:lumOff val="40000"/>
                  </a:schemeClr>
                </a:solidFill>
              </a:rPr>
              <a:t> avec </a:t>
            </a:r>
            <a:r>
              <a:rPr lang="en-CA" b="1" dirty="0" err="1" smtClean="0">
                <a:solidFill>
                  <a:schemeClr val="accent6">
                    <a:lumMod val="60000"/>
                    <a:lumOff val="40000"/>
                  </a:schemeClr>
                </a:solidFill>
              </a:rPr>
              <a:t>votre</a:t>
            </a:r>
            <a:r>
              <a:rPr lang="en-CA" b="1" dirty="0" smtClean="0">
                <a:solidFill>
                  <a:schemeClr val="accent6">
                    <a:lumMod val="60000"/>
                    <a:lumOff val="40000"/>
                  </a:schemeClr>
                </a:solidFill>
              </a:rPr>
              <a:t> </a:t>
            </a:r>
            <a:r>
              <a:rPr lang="en-CA" b="1" dirty="0" err="1" smtClean="0">
                <a:solidFill>
                  <a:schemeClr val="accent6">
                    <a:lumMod val="60000"/>
                    <a:lumOff val="40000"/>
                  </a:schemeClr>
                </a:solidFill>
              </a:rPr>
              <a:t>propre</a:t>
            </a:r>
            <a:r>
              <a:rPr lang="en-CA" b="1" dirty="0" smtClean="0">
                <a:solidFill>
                  <a:schemeClr val="accent6">
                    <a:lumMod val="60000"/>
                    <a:lumOff val="40000"/>
                  </a:schemeClr>
                </a:solidFill>
              </a:rPr>
              <a:t> login.</a:t>
            </a:r>
          </a:p>
          <a:p>
            <a:endParaRPr lang="en-CA" dirty="0" smtClean="0"/>
          </a:p>
          <a:p>
            <a:pPr marL="0" lvl="1"/>
            <a:r>
              <a:rPr lang="fr-CA" i="1" dirty="0" smtClean="0"/>
              <a:t>** Les Gizmos n’apparaissent pas dans le programme d’études en français.  Il faut passer par le programme d’études en anglais.</a:t>
            </a:r>
          </a:p>
          <a:p>
            <a:endParaRPr lang="fr-CA" dirty="0"/>
          </a:p>
        </p:txBody>
      </p:sp>
      <p:sp>
        <p:nvSpPr>
          <p:cNvPr id="4" name="Espace réservé du numéro de diapositive 3"/>
          <p:cNvSpPr>
            <a:spLocks noGrp="1"/>
          </p:cNvSpPr>
          <p:nvPr>
            <p:ph type="sldNum" sz="quarter" idx="10"/>
          </p:nvPr>
        </p:nvSpPr>
        <p:spPr/>
        <p:txBody>
          <a:bodyPr/>
          <a:lstStyle/>
          <a:p>
            <a:pPr>
              <a:defRPr/>
            </a:pPr>
            <a:fld id="{E1718481-1A5B-41C5-93AD-968E598CAC7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PT-back panel.jpg"/>
          <p:cNvPicPr>
            <a:picLocks noChangeAspect="1"/>
          </p:cNvPicPr>
          <p:nvPr userDrawn="1"/>
        </p:nvPicPr>
        <p:blipFill>
          <a:blip r:embed="rId12"/>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Lst>
  <p:transition spd="med"/>
  <p:txStyles>
    <p:titleStyle>
      <a:lvl1pPr algn="ctr" rtl="0" eaLnBrk="0" fontAlgn="base" hangingPunct="0">
        <a:spcBef>
          <a:spcPct val="0"/>
        </a:spcBef>
        <a:spcAft>
          <a:spcPct val="0"/>
        </a:spcAft>
        <a:defRPr sz="4400">
          <a:solidFill>
            <a:srgbClr val="363636"/>
          </a:solidFill>
          <a:latin typeface="+mj-lt"/>
          <a:ea typeface="+mj-ea"/>
          <a:cs typeface="+mj-cs"/>
        </a:defRPr>
      </a:lvl1pPr>
      <a:lvl2pPr algn="ctr" rtl="0" eaLnBrk="0" fontAlgn="base" hangingPunct="0">
        <a:spcBef>
          <a:spcPct val="0"/>
        </a:spcBef>
        <a:spcAft>
          <a:spcPct val="0"/>
        </a:spcAft>
        <a:defRPr sz="4400">
          <a:solidFill>
            <a:srgbClr val="363636"/>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rgbClr val="363636"/>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rgbClr val="363636"/>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rgbClr val="363636"/>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rgbClr val="363636"/>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rgbClr val="363636"/>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rgbClr val="363636"/>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rgbClr val="363636"/>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rgbClr val="363636"/>
          </a:solidFill>
          <a:latin typeface="+mn-lt"/>
          <a:ea typeface="+mn-ea"/>
          <a:cs typeface="+mn-cs"/>
        </a:defRPr>
      </a:lvl1pPr>
      <a:lvl2pPr marL="742950" indent="-285750" algn="l" rtl="0" eaLnBrk="0" fontAlgn="base" hangingPunct="0">
        <a:spcBef>
          <a:spcPct val="20000"/>
        </a:spcBef>
        <a:spcAft>
          <a:spcPct val="0"/>
        </a:spcAft>
        <a:buChar char="–"/>
        <a:defRPr sz="2800">
          <a:solidFill>
            <a:srgbClr val="5B6368"/>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rgbClr val="395D77"/>
          </a:solidFill>
          <a:latin typeface="+mn-lt"/>
          <a:ea typeface="ヒラギノ角ゴ Pro W3" pitchFamily="93" charset="-128"/>
          <a:cs typeface="ヒラギノ角ゴ Pro W3" pitchFamily="-65" charset="-128"/>
        </a:defRPr>
      </a:lvl3pPr>
      <a:lvl4pPr marL="1600200" indent="-228600" algn="l" rtl="0" eaLnBrk="0" fontAlgn="base" hangingPunct="0">
        <a:spcBef>
          <a:spcPct val="20000"/>
        </a:spcBef>
        <a:spcAft>
          <a:spcPct val="0"/>
        </a:spcAft>
        <a:buChar char="–"/>
        <a:defRPr sz="2000">
          <a:solidFill>
            <a:srgbClr val="407777"/>
          </a:solidFill>
          <a:latin typeface="+mn-lt"/>
          <a:ea typeface="ヒラギノ角ゴ Pro W3" pitchFamily="93" charset="-128"/>
          <a:cs typeface="ヒラギノ角ゴ Pro W3" pitchFamily="-65" charset="-128"/>
        </a:defRPr>
      </a:lvl4pPr>
      <a:lvl5pPr marL="2057400" indent="-228600" algn="l" rtl="0" eaLnBrk="0" fontAlgn="base" hangingPunct="0">
        <a:spcBef>
          <a:spcPct val="20000"/>
        </a:spcBef>
        <a:spcAft>
          <a:spcPct val="0"/>
        </a:spcAft>
        <a:buChar char="»"/>
        <a:defRPr sz="2000">
          <a:solidFill>
            <a:srgbClr val="714277"/>
          </a:solidFill>
          <a:latin typeface="+mn-lt"/>
          <a:ea typeface="ヒラギノ角ゴ Pro W3" pitchFamily="93" charset="-128"/>
          <a:cs typeface="ヒラギノ角ゴ Pro W3" pitchFamily="-65" charset="-128"/>
        </a:defRPr>
      </a:lvl5pPr>
      <a:lvl6pPr marL="2514600" indent="-228600" algn="l" rtl="0" fontAlgn="base">
        <a:spcBef>
          <a:spcPct val="20000"/>
        </a:spcBef>
        <a:spcAft>
          <a:spcPct val="0"/>
        </a:spcAft>
        <a:buChar char="»"/>
        <a:defRPr sz="2000">
          <a:solidFill>
            <a:srgbClr val="714277"/>
          </a:solidFill>
          <a:latin typeface="+mn-lt"/>
          <a:ea typeface="+mn-ea"/>
        </a:defRPr>
      </a:lvl6pPr>
      <a:lvl7pPr marL="2971800" indent="-228600" algn="l" rtl="0" fontAlgn="base">
        <a:spcBef>
          <a:spcPct val="20000"/>
        </a:spcBef>
        <a:spcAft>
          <a:spcPct val="0"/>
        </a:spcAft>
        <a:buChar char="»"/>
        <a:defRPr sz="2000">
          <a:solidFill>
            <a:srgbClr val="714277"/>
          </a:solidFill>
          <a:latin typeface="+mn-lt"/>
          <a:ea typeface="+mn-ea"/>
        </a:defRPr>
      </a:lvl7pPr>
      <a:lvl8pPr marL="3429000" indent="-228600" algn="l" rtl="0" fontAlgn="base">
        <a:spcBef>
          <a:spcPct val="20000"/>
        </a:spcBef>
        <a:spcAft>
          <a:spcPct val="0"/>
        </a:spcAft>
        <a:buChar char="»"/>
        <a:defRPr sz="2000">
          <a:solidFill>
            <a:srgbClr val="714277"/>
          </a:solidFill>
          <a:latin typeface="+mn-lt"/>
          <a:ea typeface="+mn-ea"/>
        </a:defRPr>
      </a:lvl8pPr>
      <a:lvl9pPr marL="3886200" indent="-228600" algn="l" rtl="0" fontAlgn="base">
        <a:spcBef>
          <a:spcPct val="20000"/>
        </a:spcBef>
        <a:spcAft>
          <a:spcPct val="0"/>
        </a:spcAft>
        <a:buChar char="»"/>
        <a:defRPr sz="2000">
          <a:solidFill>
            <a:srgbClr val="714277"/>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explorelearning.com/index.cfm?method=cExtAccessSecure.dspResource&amp;ResourceID=1025&amp;certificate=authorizer=LearnAlberta&amp;userid=LA373&amp;i=0&amp;expires=2011/09/27+20:27:54&amp;hash=+5ZDv2Gk/3lBHfAiSXPOw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learnalberta.ca/LanguageSelection.aspx?lang=e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explorelearning.com/index.cfm?method=cExtAccessSecure.dspResource&amp;ResourceID=630&amp;certificate=authorizer=LearnAlberta&amp;userid=LA373&amp;i=0&amp;expires=2011/07/29+13:36:00&amp;hash=M1t5th1d3DGDzIz7hKRZb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eformation.cpfpp.ab.c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explorelearning.com/index.cfm?method=cExtAccessSecure.dspResource&amp;ResourceID=1004&amp;certificate=authorizer=LearnAlberta&amp;userid=LA373&amp;i=0&amp;expires=2011/07/29+13:11:14&amp;hash=4Ugih7XiNFYxvgRFydFNT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xplorelearning.com/index.cfm?method=cExtAccessSecure.dspResource&amp;ResourceID=211&amp;certificate=authorizer=LearnAlberta&amp;userid=LA373&amp;i=0&amp;expires=2011/07/29+13:29:24&amp;hash=3DZ9ymNO//M6TbCfiurlZ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learnalberta.ca/LanguageSelection.aspx?lang=fr"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574675" y="-203200"/>
            <a:ext cx="184150" cy="457200"/>
          </a:xfrm>
          <a:prstGeom prst="rect">
            <a:avLst/>
          </a:prstGeom>
          <a:noFill/>
          <a:ln w="9525">
            <a:noFill/>
            <a:miter lim="800000"/>
            <a:headEnd/>
            <a:tailEnd/>
          </a:ln>
        </p:spPr>
        <p:txBody>
          <a:bodyPr wrap="none">
            <a:spAutoFit/>
          </a:bodyPr>
          <a:lstStyle/>
          <a:p>
            <a:pPr eaLnBrk="0" hangingPunct="0"/>
            <a:endParaRPr lang="en-US" dirty="0"/>
          </a:p>
        </p:txBody>
      </p:sp>
      <p:pic>
        <p:nvPicPr>
          <p:cNvPr id="3075" name="Picture 4" descr="PPT-panel1.jpg"/>
          <p:cNvPicPr>
            <a:picLocks noChangeAspect="1"/>
          </p:cNvPicPr>
          <p:nvPr/>
        </p:nvPicPr>
        <p:blipFill>
          <a:blip r:embed="rId3"/>
          <a:srcRect/>
          <a:stretch>
            <a:fillRect/>
          </a:stretch>
        </p:blipFill>
        <p:spPr bwMode="auto">
          <a:xfrm>
            <a:off x="0" y="0"/>
            <a:ext cx="9144000" cy="6858000"/>
          </a:xfrm>
          <a:prstGeom prst="rect">
            <a:avLst/>
          </a:prstGeom>
          <a:noFill/>
          <a:ln w="9525" cmpd="dbl">
            <a:solidFill>
              <a:schemeClr val="tx1"/>
            </a:solidFill>
            <a:miter lim="800000"/>
            <a:headEnd/>
            <a:tailEnd/>
          </a:ln>
        </p:spPr>
      </p:pic>
      <p:sp>
        <p:nvSpPr>
          <p:cNvPr id="3076" name="Text Box 4"/>
          <p:cNvSpPr txBox="1">
            <a:spLocks noChangeArrowheads="1"/>
          </p:cNvSpPr>
          <p:nvPr/>
        </p:nvSpPr>
        <p:spPr bwMode="auto">
          <a:xfrm>
            <a:off x="4495800" y="2209800"/>
            <a:ext cx="4495800" cy="738188"/>
          </a:xfrm>
          <a:prstGeom prst="rect">
            <a:avLst/>
          </a:prstGeom>
          <a:noFill/>
          <a:ln w="9525">
            <a:noFill/>
            <a:miter lim="800000"/>
            <a:headEnd/>
            <a:tailEnd/>
          </a:ln>
        </p:spPr>
        <p:txBody>
          <a:bodyPr>
            <a:spAutoFit/>
          </a:bodyPr>
          <a:lstStyle/>
          <a:p>
            <a:pPr algn="ctr" eaLnBrk="0" hangingPunct="0"/>
            <a:r>
              <a:rPr lang="en-US" i="1" dirty="0">
                <a:solidFill>
                  <a:srgbClr val="FFCC00"/>
                </a:solidFill>
                <a:latin typeface="Verdana" pitchFamily="34" charset="0"/>
              </a:rPr>
              <a:t>              </a:t>
            </a:r>
          </a:p>
          <a:p>
            <a:pPr eaLnBrk="0" hangingPunct="0">
              <a:lnSpc>
                <a:spcPct val="90000"/>
              </a:lnSpc>
            </a:pPr>
            <a:endParaRPr lang="en-US" sz="2000" i="1" dirty="0">
              <a:solidFill>
                <a:srgbClr val="FFCC00"/>
              </a:solidFill>
              <a:latin typeface="Verdana" pitchFamily="34" charset="0"/>
            </a:endParaRPr>
          </a:p>
        </p:txBody>
      </p:sp>
      <p:sp>
        <p:nvSpPr>
          <p:cNvPr id="5" name="ZoneTexte 4"/>
          <p:cNvSpPr txBox="1"/>
          <p:nvPr/>
        </p:nvSpPr>
        <p:spPr>
          <a:xfrm>
            <a:off x="1600200" y="6396335"/>
            <a:ext cx="5715000" cy="461665"/>
          </a:xfrm>
          <a:prstGeom prst="rect">
            <a:avLst/>
          </a:prstGeom>
          <a:noFill/>
        </p:spPr>
        <p:txBody>
          <a:bodyPr wrap="square" rtlCol="0">
            <a:spAutoFit/>
          </a:bodyPr>
          <a:lstStyle/>
          <a:p>
            <a:pPr algn="ctr"/>
            <a:r>
              <a:rPr lang="en-CA" b="1" dirty="0" smtClean="0">
                <a:solidFill>
                  <a:schemeClr val="accent2">
                    <a:lumMod val="75000"/>
                  </a:schemeClr>
                </a:solidFill>
              </a:rPr>
              <a:t>Par (</a:t>
            </a:r>
            <a:r>
              <a:rPr lang="en-CA" b="1" dirty="0" err="1" smtClean="0">
                <a:solidFill>
                  <a:schemeClr val="accent2">
                    <a:lumMod val="75000"/>
                  </a:schemeClr>
                </a:solidFill>
              </a:rPr>
              <a:t>animateur</a:t>
            </a:r>
            <a:r>
              <a:rPr lang="en-CA" b="1" dirty="0" smtClean="0">
                <a:solidFill>
                  <a:schemeClr val="accent2">
                    <a:lumMod val="75000"/>
                  </a:schemeClr>
                </a:solidFill>
              </a:rPr>
              <a:t>)</a:t>
            </a:r>
            <a:endParaRPr lang="fr-CA" b="1" dirty="0">
              <a:solidFill>
                <a:schemeClr val="accent2">
                  <a:lumMod val="75000"/>
                </a:schemeClr>
              </a:solidFill>
            </a:endParaRPr>
          </a:p>
        </p:txBody>
      </p:sp>
      <p:sp>
        <p:nvSpPr>
          <p:cNvPr id="6" name="ZoneTexte 5"/>
          <p:cNvSpPr txBox="1"/>
          <p:nvPr/>
        </p:nvSpPr>
        <p:spPr>
          <a:xfrm>
            <a:off x="5372100" y="2438400"/>
            <a:ext cx="3886200" cy="830997"/>
          </a:xfrm>
          <a:prstGeom prst="rect">
            <a:avLst/>
          </a:prstGeom>
          <a:noFill/>
        </p:spPr>
        <p:txBody>
          <a:bodyPr wrap="square" rtlCol="0">
            <a:spAutoFit/>
          </a:bodyPr>
          <a:lstStyle/>
          <a:p>
            <a:r>
              <a:rPr lang="en-CA" b="1" dirty="0" smtClean="0">
                <a:solidFill>
                  <a:schemeClr val="bg1"/>
                </a:solidFill>
              </a:rPr>
              <a:t>Date: </a:t>
            </a:r>
          </a:p>
          <a:p>
            <a:r>
              <a:rPr lang="en-CA" b="1" dirty="0" smtClean="0">
                <a:solidFill>
                  <a:schemeClr val="bg1"/>
                </a:solidFill>
              </a:rPr>
              <a:t>Lieu:</a:t>
            </a:r>
            <a:endParaRPr lang="fr-CA" b="1" dirty="0">
              <a:solidFill>
                <a:schemeClr val="bg1"/>
              </a:solidFill>
            </a:endParaRPr>
          </a:p>
        </p:txBody>
      </p:sp>
      <p:pic>
        <p:nvPicPr>
          <p:cNvPr id="7" name="Picture 2" descr="Consortium09_LOGO (2)">
            <a:hlinkClick r:id="rId4"/>
          </p:cNvPr>
          <p:cNvPicPr>
            <a:picLocks noChangeAspect="1" noChangeArrowheads="1"/>
          </p:cNvPicPr>
          <p:nvPr/>
        </p:nvPicPr>
        <p:blipFill>
          <a:blip r:embed="rId5"/>
          <a:srcRect/>
          <a:stretch>
            <a:fillRect/>
          </a:stretch>
        </p:blipFill>
        <p:spPr bwMode="auto">
          <a:xfrm>
            <a:off x="8077200" y="6515839"/>
            <a:ext cx="1001395" cy="30436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bwMode="auto">
          <a:xfrm>
            <a:off x="0" y="0"/>
            <a:ext cx="9144000" cy="1143000"/>
          </a:xfrm>
          <a:prstGeom prst="rect">
            <a:avLst/>
          </a:prstGeom>
          <a:ln>
            <a:miter lim="800000"/>
            <a:headEnd/>
            <a:tailEnd/>
          </a:ln>
        </p:spPr>
        <p:txBody>
          <a:bodyPr lIns="64291" tIns="32146" rIns="64291" bIns="32146" anchor="ctr"/>
          <a:lstStyle/>
          <a:p>
            <a:pPr marL="25400" eaLnBrk="1" hangingPunct="1">
              <a:defRPr/>
            </a:pPr>
            <a:r>
              <a:rPr lang="en-US" sz="5400" dirty="0" err="1" smtClean="0">
                <a:solidFill>
                  <a:schemeClr val="bg1"/>
                </a:solidFill>
              </a:rPr>
              <a:t>Accès</a:t>
            </a:r>
            <a:r>
              <a:rPr lang="en-US" sz="5400" dirty="0" smtClean="0">
                <a:solidFill>
                  <a:schemeClr val="bg1"/>
                </a:solidFill>
              </a:rPr>
              <a:t> aux </a:t>
            </a:r>
            <a:r>
              <a:rPr lang="en-US" sz="5400" dirty="0" err="1" smtClean="0">
                <a:solidFill>
                  <a:schemeClr val="bg1"/>
                </a:solidFill>
              </a:rPr>
              <a:t>élèves</a:t>
            </a:r>
            <a:endParaRPr lang="en-US" sz="5400" dirty="0" smtClean="0">
              <a:solidFill>
                <a:schemeClr val="bg1"/>
              </a:solidFill>
            </a:endParaRPr>
          </a:p>
        </p:txBody>
      </p:sp>
      <p:cxnSp>
        <p:nvCxnSpPr>
          <p:cNvPr id="19" name="Straight Connector 18"/>
          <p:cNvCxnSpPr/>
          <p:nvPr/>
        </p:nvCxnSpPr>
        <p:spPr bwMode="auto">
          <a:xfrm>
            <a:off x="2438400" y="3456296"/>
            <a:ext cx="762000" cy="0"/>
          </a:xfrm>
          <a:prstGeom prst="line">
            <a:avLst/>
          </a:prstGeom>
          <a:solidFill>
            <a:schemeClr val="accent1"/>
          </a:solidFill>
          <a:ln w="28575" cap="flat" cmpd="sng" algn="ctr">
            <a:solidFill>
              <a:srgbClr val="FF9933"/>
            </a:solidFill>
            <a:prstDash val="solid"/>
            <a:round/>
            <a:headEnd type="none" w="med" len="med"/>
            <a:tailEnd type="none" w="med" len="med"/>
          </a:ln>
          <a:effectLst/>
        </p:spPr>
      </p:cxnSp>
      <p:pic>
        <p:nvPicPr>
          <p:cNvPr id="12" name="Image 11" descr="LearnAlberta_1.png"/>
          <p:cNvPicPr>
            <a:picLocks noChangeAspect="1"/>
          </p:cNvPicPr>
          <p:nvPr/>
        </p:nvPicPr>
        <p:blipFill>
          <a:blip r:embed="rId3"/>
          <a:stretch>
            <a:fillRect/>
          </a:stretch>
        </p:blipFill>
        <p:spPr>
          <a:xfrm>
            <a:off x="0" y="914400"/>
            <a:ext cx="4853123" cy="2905488"/>
          </a:xfrm>
          <a:prstGeom prst="rect">
            <a:avLst/>
          </a:prstGeom>
        </p:spPr>
      </p:pic>
      <p:pic>
        <p:nvPicPr>
          <p:cNvPr id="13" name="Image 12" descr="LearnAlberta_2.png"/>
          <p:cNvPicPr>
            <a:picLocks noChangeAspect="1"/>
          </p:cNvPicPr>
          <p:nvPr/>
        </p:nvPicPr>
        <p:blipFill>
          <a:blip r:embed="rId4"/>
          <a:stretch>
            <a:fillRect/>
          </a:stretch>
        </p:blipFill>
        <p:spPr>
          <a:xfrm>
            <a:off x="1524000" y="2362200"/>
            <a:ext cx="5059680" cy="2743200"/>
          </a:xfrm>
          <a:prstGeom prst="rect">
            <a:avLst/>
          </a:prstGeom>
        </p:spPr>
      </p:pic>
      <p:pic>
        <p:nvPicPr>
          <p:cNvPr id="14" name="Image 13" descr="LearnAlberta_3.png"/>
          <p:cNvPicPr>
            <a:picLocks noChangeAspect="1"/>
          </p:cNvPicPr>
          <p:nvPr/>
        </p:nvPicPr>
        <p:blipFill>
          <a:blip r:embed="rId5"/>
          <a:stretch>
            <a:fillRect/>
          </a:stretch>
        </p:blipFill>
        <p:spPr>
          <a:xfrm>
            <a:off x="4523316" y="3429000"/>
            <a:ext cx="4620684" cy="2995903"/>
          </a:xfrm>
          <a:prstGeom prst="rect">
            <a:avLst/>
          </a:prstGeom>
        </p:spPr>
      </p:pic>
      <p:sp>
        <p:nvSpPr>
          <p:cNvPr id="22" name="Rectangle à coins arrondis 21"/>
          <p:cNvSpPr/>
          <p:nvPr/>
        </p:nvSpPr>
        <p:spPr bwMode="auto">
          <a:xfrm>
            <a:off x="1676400" y="3505200"/>
            <a:ext cx="914400" cy="304800"/>
          </a:xfrm>
          <a:prstGeom prst="roundRect">
            <a:avLst/>
          </a:prstGeom>
          <a:noFill/>
          <a:ln w="57150"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4" name="Rectangle à coins arrondis 23"/>
          <p:cNvSpPr/>
          <p:nvPr/>
        </p:nvSpPr>
        <p:spPr bwMode="auto">
          <a:xfrm>
            <a:off x="3429000" y="1600200"/>
            <a:ext cx="685800" cy="228600"/>
          </a:xfrm>
          <a:prstGeom prst="roundRect">
            <a:avLst/>
          </a:prstGeom>
          <a:noFill/>
          <a:ln w="38100"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26" name="Connecteur droit avec flèche 25"/>
          <p:cNvCxnSpPr/>
          <p:nvPr/>
        </p:nvCxnSpPr>
        <p:spPr bwMode="auto">
          <a:xfrm rot="5400000">
            <a:off x="2057400" y="1981200"/>
            <a:ext cx="1600200" cy="1295400"/>
          </a:xfrm>
          <a:prstGeom prst="straightConnector1">
            <a:avLst/>
          </a:prstGeom>
          <a:solidFill>
            <a:schemeClr val="accent1"/>
          </a:solidFill>
          <a:ln w="38100" cap="flat" cmpd="sng" algn="ctr">
            <a:solidFill>
              <a:srgbClr val="FF9933"/>
            </a:solidFill>
            <a:prstDash val="solid"/>
            <a:round/>
            <a:headEnd type="none" w="med" len="med"/>
            <a:tailEnd type="arrow"/>
          </a:ln>
          <a:effectLst/>
        </p:spPr>
      </p:cxnSp>
      <p:cxnSp>
        <p:nvCxnSpPr>
          <p:cNvPr id="28" name="Connecteur droit avec flèche 27"/>
          <p:cNvCxnSpPr>
            <a:stCxn id="29" idx="3"/>
          </p:cNvCxnSpPr>
          <p:nvPr/>
        </p:nvCxnSpPr>
        <p:spPr bwMode="auto">
          <a:xfrm flipV="1">
            <a:off x="4114800" y="4419600"/>
            <a:ext cx="1295400" cy="533400"/>
          </a:xfrm>
          <a:prstGeom prst="straightConnector1">
            <a:avLst/>
          </a:prstGeom>
          <a:solidFill>
            <a:schemeClr val="accent1"/>
          </a:solidFill>
          <a:ln w="38100" cap="flat" cmpd="sng" algn="ctr">
            <a:solidFill>
              <a:srgbClr val="FF9933"/>
            </a:solidFill>
            <a:prstDash val="solid"/>
            <a:round/>
            <a:headEnd type="none" w="med" len="med"/>
            <a:tailEnd type="arrow"/>
          </a:ln>
          <a:effectLst/>
        </p:spPr>
      </p:cxnSp>
      <p:sp>
        <p:nvSpPr>
          <p:cNvPr id="29" name="Rectangle à coins arrondis 28"/>
          <p:cNvSpPr/>
          <p:nvPr/>
        </p:nvSpPr>
        <p:spPr bwMode="auto">
          <a:xfrm>
            <a:off x="3124200" y="4800600"/>
            <a:ext cx="990600" cy="304800"/>
          </a:xfrm>
          <a:prstGeom prst="roundRect">
            <a:avLst/>
          </a:prstGeom>
          <a:noFill/>
          <a:ln w="57150"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pic>
        <p:nvPicPr>
          <p:cNvPr id="16" name="Picture 2" descr="Consortium09_LOGO (2)">
            <a:hlinkClick r:id="rId6"/>
          </p:cNvPr>
          <p:cNvPicPr>
            <a:picLocks noChangeAspect="1" noChangeArrowheads="1"/>
          </p:cNvPicPr>
          <p:nvPr/>
        </p:nvPicPr>
        <p:blipFill>
          <a:blip r:embed="rId7"/>
          <a:srcRect/>
          <a:stretch>
            <a:fillRect/>
          </a:stretch>
        </p:blipFill>
        <p:spPr bwMode="auto">
          <a:xfrm>
            <a:off x="8001000" y="6457825"/>
            <a:ext cx="1143001" cy="34740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81000" y="685800"/>
            <a:ext cx="8382000" cy="923330"/>
          </a:xfrm>
          <a:prstGeom prst="rect">
            <a:avLst/>
          </a:prstGeom>
          <a:noFill/>
        </p:spPr>
        <p:txBody>
          <a:bodyPr wrap="square" rtlCol="0">
            <a:spAutoFit/>
          </a:bodyPr>
          <a:lstStyle/>
          <a:p>
            <a:pPr algn="ctr"/>
            <a:r>
              <a:rPr lang="en-CA" sz="5400" dirty="0" err="1" smtClean="0">
                <a:solidFill>
                  <a:schemeClr val="bg1"/>
                </a:solidFill>
                <a:latin typeface="+mj-lt"/>
              </a:rPr>
              <a:t>Outils</a:t>
            </a:r>
            <a:r>
              <a:rPr lang="en-CA" sz="5400" dirty="0" smtClean="0">
                <a:solidFill>
                  <a:schemeClr val="bg1"/>
                </a:solidFill>
                <a:latin typeface="+mj-lt"/>
              </a:rPr>
              <a:t> </a:t>
            </a:r>
            <a:r>
              <a:rPr lang="en-CA" sz="5400" dirty="0" err="1" smtClean="0">
                <a:solidFill>
                  <a:schemeClr val="bg1"/>
                </a:solidFill>
                <a:latin typeface="+mj-lt"/>
              </a:rPr>
              <a:t>accompagnateurs</a:t>
            </a:r>
            <a:endParaRPr lang="fr-CA" sz="5400" dirty="0">
              <a:solidFill>
                <a:schemeClr val="bg1"/>
              </a:solidFill>
              <a:latin typeface="+mj-lt"/>
            </a:endParaRPr>
          </a:p>
        </p:txBody>
      </p:sp>
      <p:pic>
        <p:nvPicPr>
          <p:cNvPr id="7" name="Picture 2" descr="Consortium09_LOGO (2)">
            <a:hlinkClick r:id="rId3"/>
          </p:cNvPr>
          <p:cNvPicPr>
            <a:picLocks noChangeAspect="1" noChangeArrowheads="1"/>
          </p:cNvPicPr>
          <p:nvPr/>
        </p:nvPicPr>
        <p:blipFill>
          <a:blip r:embed="rId4"/>
          <a:srcRect/>
          <a:stretch>
            <a:fillRect/>
          </a:stretch>
        </p:blipFill>
        <p:spPr bwMode="auto">
          <a:xfrm>
            <a:off x="8001000" y="6457825"/>
            <a:ext cx="1143001" cy="347408"/>
          </a:xfrm>
          <a:prstGeom prst="rect">
            <a:avLst/>
          </a:prstGeom>
          <a:noFill/>
          <a:ln w="9525">
            <a:noFill/>
            <a:miter lim="800000"/>
            <a:headEnd/>
            <a:tailEnd/>
          </a:ln>
        </p:spPr>
      </p:pic>
      <p:sp>
        <p:nvSpPr>
          <p:cNvPr id="2" name="ZoneTexte 1"/>
          <p:cNvSpPr txBox="1"/>
          <p:nvPr/>
        </p:nvSpPr>
        <p:spPr>
          <a:xfrm rot="5400000">
            <a:off x="7046268" y="2909917"/>
            <a:ext cx="2971800" cy="461665"/>
          </a:xfrm>
          <a:prstGeom prst="rect">
            <a:avLst/>
          </a:prstGeom>
          <a:noFill/>
        </p:spPr>
        <p:txBody>
          <a:bodyPr wrap="square" rtlCol="0">
            <a:spAutoFit/>
          </a:bodyPr>
          <a:lstStyle/>
          <a:p>
            <a:r>
              <a:rPr lang="en-CA" dirty="0" smtClean="0">
                <a:solidFill>
                  <a:schemeClr val="bg1"/>
                </a:solidFill>
              </a:rPr>
              <a:t>Graphing Skills</a:t>
            </a:r>
            <a:endParaRPr lang="fr-CA" dirty="0">
              <a:solidFill>
                <a:schemeClr val="bg1"/>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845" y="1593890"/>
            <a:ext cx="782725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71534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bwMode="auto">
          <a:xfrm>
            <a:off x="0" y="0"/>
            <a:ext cx="9144000" cy="1143000"/>
          </a:xfrm>
          <a:prstGeom prst="rect">
            <a:avLst/>
          </a:prstGeom>
          <a:ln>
            <a:miter lim="800000"/>
            <a:headEnd/>
            <a:tailEnd/>
          </a:ln>
        </p:spPr>
        <p:txBody>
          <a:bodyPr lIns="64291" tIns="32146" rIns="64291" bIns="32146" anchor="ctr"/>
          <a:lstStyle/>
          <a:p>
            <a:pPr marL="25400" eaLnBrk="1" hangingPunct="1">
              <a:defRPr/>
            </a:pPr>
            <a:r>
              <a:rPr lang="en-US" sz="5400" dirty="0" err="1" smtClean="0">
                <a:solidFill>
                  <a:schemeClr val="bg1"/>
                </a:solidFill>
              </a:rPr>
              <a:t>Découvrir</a:t>
            </a:r>
            <a:r>
              <a:rPr lang="en-US" sz="5400" dirty="0" smtClean="0">
                <a:solidFill>
                  <a:schemeClr val="bg1"/>
                </a:solidFill>
              </a:rPr>
              <a:t> eFormation</a:t>
            </a:r>
          </a:p>
        </p:txBody>
      </p:sp>
      <p:sp>
        <p:nvSpPr>
          <p:cNvPr id="3" name="ZoneTexte 2"/>
          <p:cNvSpPr txBox="1"/>
          <p:nvPr/>
        </p:nvSpPr>
        <p:spPr>
          <a:xfrm>
            <a:off x="1219200" y="1676400"/>
            <a:ext cx="3505200" cy="461665"/>
          </a:xfrm>
          <a:prstGeom prst="rect">
            <a:avLst/>
          </a:prstGeom>
          <a:noFill/>
        </p:spPr>
        <p:txBody>
          <a:bodyPr wrap="square" rtlCol="0">
            <a:spAutoFit/>
          </a:bodyPr>
          <a:lstStyle/>
          <a:p>
            <a:r>
              <a:rPr lang="fr-CA" dirty="0" smtClean="0">
                <a:hlinkClick r:id="rId3"/>
              </a:rPr>
              <a:t>eFormation.cpfpp.ab.ca</a:t>
            </a:r>
            <a:endParaRPr lang="fr-CA" dirty="0"/>
          </a:p>
        </p:txBody>
      </p:sp>
      <p:pic>
        <p:nvPicPr>
          <p:cNvPr id="4" name="Image 3" descr="Eformation.png"/>
          <p:cNvPicPr>
            <a:picLocks noChangeAspect="1"/>
          </p:cNvPicPr>
          <p:nvPr/>
        </p:nvPicPr>
        <p:blipFill>
          <a:blip r:embed="rId4"/>
          <a:stretch>
            <a:fillRect/>
          </a:stretch>
        </p:blipFill>
        <p:spPr>
          <a:xfrm>
            <a:off x="5029200" y="1295400"/>
            <a:ext cx="3736032" cy="1371600"/>
          </a:xfrm>
          <a:prstGeom prst="rect">
            <a:avLst/>
          </a:prstGeom>
        </p:spPr>
      </p:pic>
      <p:pic>
        <p:nvPicPr>
          <p:cNvPr id="9" name="Image 8" descr="eformation_-_Gizmos.png"/>
          <p:cNvPicPr>
            <a:picLocks noChangeAspect="1"/>
          </p:cNvPicPr>
          <p:nvPr/>
        </p:nvPicPr>
        <p:blipFill>
          <a:blip r:embed="rId5"/>
          <a:stretch>
            <a:fillRect/>
          </a:stretch>
        </p:blipFill>
        <p:spPr>
          <a:xfrm>
            <a:off x="1600200" y="2743200"/>
            <a:ext cx="6220694" cy="3410426"/>
          </a:xfrm>
          <a:prstGeom prst="rect">
            <a:avLst/>
          </a:prstGeom>
        </p:spPr>
      </p:pic>
      <p:sp>
        <p:nvSpPr>
          <p:cNvPr id="10" name="Rectangle à coins arrondis 9"/>
          <p:cNvSpPr/>
          <p:nvPr/>
        </p:nvSpPr>
        <p:spPr bwMode="auto">
          <a:xfrm>
            <a:off x="3301998" y="4133850"/>
            <a:ext cx="2413001" cy="590550"/>
          </a:xfrm>
          <a:prstGeom prst="roundRect">
            <a:avLst/>
          </a:prstGeom>
          <a:noFill/>
          <a:ln w="57150"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2" name="Connecteur droit avec flèche 11"/>
          <p:cNvCxnSpPr/>
          <p:nvPr/>
        </p:nvCxnSpPr>
        <p:spPr bwMode="auto">
          <a:xfrm rot="10800000" flipV="1">
            <a:off x="5884871" y="3886200"/>
            <a:ext cx="762000" cy="457200"/>
          </a:xfrm>
          <a:prstGeom prst="straightConnector1">
            <a:avLst/>
          </a:prstGeom>
          <a:solidFill>
            <a:schemeClr val="accent1"/>
          </a:solidFill>
          <a:ln w="38100" cap="flat" cmpd="sng" algn="ctr">
            <a:solidFill>
              <a:srgbClr val="FF9933"/>
            </a:solidFill>
            <a:prstDash val="solid"/>
            <a:round/>
            <a:headEnd type="none" w="med" len="med"/>
            <a:tailEnd type="arrow"/>
          </a:ln>
          <a:effectLst/>
        </p:spPr>
      </p:cxnSp>
      <p:pic>
        <p:nvPicPr>
          <p:cNvPr id="11" name="Picture 2" descr="Consortium09_LOGO (2)">
            <a:hlinkClick r:id="rId3"/>
          </p:cNvPr>
          <p:cNvPicPr>
            <a:picLocks noChangeAspect="1" noChangeArrowheads="1"/>
          </p:cNvPicPr>
          <p:nvPr/>
        </p:nvPicPr>
        <p:blipFill>
          <a:blip r:embed="rId6"/>
          <a:srcRect/>
          <a:stretch>
            <a:fillRect/>
          </a:stretch>
        </p:blipFill>
        <p:spPr bwMode="auto">
          <a:xfrm>
            <a:off x="8001000" y="6457825"/>
            <a:ext cx="1143001" cy="347408"/>
          </a:xfrm>
          <a:prstGeom prst="rect">
            <a:avLst/>
          </a:prstGeom>
          <a:noFill/>
          <a:ln w="9525">
            <a:noFill/>
            <a:miter lim="800000"/>
            <a:headEnd/>
            <a:tailEnd/>
          </a:ln>
        </p:spPr>
      </p:pic>
      <p:sp>
        <p:nvSpPr>
          <p:cNvPr id="13" name="Rectangle à coins arrondis 12"/>
          <p:cNvSpPr/>
          <p:nvPr/>
        </p:nvSpPr>
        <p:spPr bwMode="auto">
          <a:xfrm>
            <a:off x="3504046" y="5181600"/>
            <a:ext cx="4316848" cy="419100"/>
          </a:xfrm>
          <a:prstGeom prst="roundRect">
            <a:avLst/>
          </a:prstGeom>
          <a:noFill/>
          <a:ln w="57150"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4" name="Connecteur droit avec flèche 13"/>
          <p:cNvCxnSpPr/>
          <p:nvPr/>
        </p:nvCxnSpPr>
        <p:spPr bwMode="auto">
          <a:xfrm rot="10800000" flipV="1">
            <a:off x="6265872" y="4592320"/>
            <a:ext cx="762000" cy="457200"/>
          </a:xfrm>
          <a:prstGeom prst="straightConnector1">
            <a:avLst/>
          </a:prstGeom>
          <a:solidFill>
            <a:schemeClr val="accent1"/>
          </a:solidFill>
          <a:ln w="38100" cap="flat" cmpd="sng" algn="ctr">
            <a:solidFill>
              <a:srgbClr val="FF9933"/>
            </a:solidFill>
            <a:prstDash val="solid"/>
            <a:round/>
            <a:headEnd type="none" w="med" len="med"/>
            <a:tailEnd type="arrow"/>
          </a:ln>
          <a:effectLst/>
        </p:spPr>
      </p:cxn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3400" y="533400"/>
            <a:ext cx="8305800" cy="923330"/>
          </a:xfrm>
          <a:prstGeom prst="rect">
            <a:avLst/>
          </a:prstGeom>
          <a:noFill/>
        </p:spPr>
        <p:txBody>
          <a:bodyPr wrap="square" rtlCol="0">
            <a:spAutoFit/>
          </a:bodyPr>
          <a:lstStyle/>
          <a:p>
            <a:pPr algn="ctr"/>
            <a:r>
              <a:rPr lang="fr-CA" sz="5400" dirty="0" smtClean="0">
                <a:solidFill>
                  <a:schemeClr val="accent3"/>
                </a:solidFill>
                <a:latin typeface="+mj-lt"/>
              </a:rPr>
              <a:t>Découverte d’un </a:t>
            </a:r>
            <a:r>
              <a:rPr lang="fr-CA" sz="5400" dirty="0" err="1" smtClean="0">
                <a:solidFill>
                  <a:schemeClr val="accent3"/>
                </a:solidFill>
                <a:latin typeface="+mj-lt"/>
              </a:rPr>
              <a:t>Gizmo</a:t>
            </a:r>
            <a:r>
              <a:rPr lang="fr-CA" sz="5400" baseline="30000" dirty="0" err="1" smtClean="0">
                <a:solidFill>
                  <a:schemeClr val="accent3"/>
                </a:solidFill>
                <a:latin typeface="+mj-lt"/>
              </a:rPr>
              <a:t>TM</a:t>
            </a:r>
            <a:endParaRPr lang="fr-CA" sz="5400" dirty="0">
              <a:solidFill>
                <a:schemeClr val="accent3"/>
              </a:solidFill>
              <a:latin typeface="+mj-lt"/>
            </a:endParaRPr>
          </a:p>
        </p:txBody>
      </p:sp>
      <p:pic>
        <p:nvPicPr>
          <p:cNvPr id="7" name="Picture 2" descr="Consortium09_LOGO (2)">
            <a:hlinkClick r:id="rId3"/>
          </p:cNvPr>
          <p:cNvPicPr>
            <a:picLocks noChangeAspect="1" noChangeArrowheads="1"/>
          </p:cNvPicPr>
          <p:nvPr/>
        </p:nvPicPr>
        <p:blipFill>
          <a:blip r:embed="rId4"/>
          <a:srcRect/>
          <a:stretch>
            <a:fillRect/>
          </a:stretch>
        </p:blipFill>
        <p:spPr bwMode="auto">
          <a:xfrm>
            <a:off x="8001000" y="6457825"/>
            <a:ext cx="1143001" cy="347408"/>
          </a:xfrm>
          <a:prstGeom prst="rect">
            <a:avLst/>
          </a:prstGeom>
          <a:noFill/>
          <a:ln w="9525">
            <a:noFill/>
            <a:miter lim="800000"/>
            <a:headEnd/>
            <a:tailEnd/>
          </a:ln>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 y="1598970"/>
            <a:ext cx="7495644" cy="4715172"/>
          </a:xfrm>
          <a:prstGeom prst="rect">
            <a:avLst/>
          </a:prstGeom>
        </p:spPr>
      </p:pic>
      <p:sp>
        <p:nvSpPr>
          <p:cNvPr id="3" name="ZoneTexte 2"/>
          <p:cNvSpPr txBox="1"/>
          <p:nvPr/>
        </p:nvSpPr>
        <p:spPr>
          <a:xfrm rot="5400000">
            <a:off x="7238999" y="2516973"/>
            <a:ext cx="2667000" cy="830997"/>
          </a:xfrm>
          <a:prstGeom prst="rect">
            <a:avLst/>
          </a:prstGeom>
          <a:noFill/>
        </p:spPr>
        <p:txBody>
          <a:bodyPr wrap="square" rtlCol="0">
            <a:spAutoFit/>
          </a:bodyPr>
          <a:lstStyle/>
          <a:p>
            <a:r>
              <a:rPr lang="en-CA" dirty="0">
                <a:solidFill>
                  <a:schemeClr val="bg1"/>
                </a:solidFill>
              </a:rPr>
              <a:t>Fraction Garden</a:t>
            </a:r>
          </a:p>
          <a:p>
            <a:endParaRPr lang="fr-CA" dirty="0">
              <a:solidFill>
                <a:schemeClr val="bg1"/>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bwMode="auto">
          <a:xfrm>
            <a:off x="457200" y="0"/>
            <a:ext cx="8229600" cy="1143000"/>
          </a:xfrm>
          <a:prstGeom prst="rect">
            <a:avLst/>
          </a:prstGeom>
          <a:ln>
            <a:miter lim="800000"/>
            <a:headEnd/>
            <a:tailEnd/>
          </a:ln>
        </p:spPr>
        <p:txBody>
          <a:bodyPr lIns="64291" tIns="32146" rIns="64291" bIns="32146" anchor="ctr"/>
          <a:lstStyle/>
          <a:p>
            <a:pPr marL="25400" eaLnBrk="1" hangingPunct="1">
              <a:defRPr/>
            </a:pPr>
            <a:r>
              <a:rPr lang="en-US" sz="5400" dirty="0" err="1" smtClean="0">
                <a:solidFill>
                  <a:schemeClr val="bg1"/>
                </a:solidFill>
              </a:rPr>
              <a:t>Période</a:t>
            </a:r>
            <a:r>
              <a:rPr lang="en-US" sz="5400" dirty="0" smtClean="0">
                <a:solidFill>
                  <a:schemeClr val="bg1"/>
                </a:solidFill>
              </a:rPr>
              <a:t> </a:t>
            </a:r>
            <a:r>
              <a:rPr lang="en-US" sz="5400" dirty="0" err="1" smtClean="0">
                <a:solidFill>
                  <a:schemeClr val="bg1"/>
                </a:solidFill>
              </a:rPr>
              <a:t>d’exploration</a:t>
            </a:r>
            <a:endParaRPr lang="en-US" sz="5400" dirty="0" smtClean="0">
              <a:solidFill>
                <a:schemeClr val="bg1"/>
              </a:solidFill>
            </a:endParaRPr>
          </a:p>
        </p:txBody>
      </p:sp>
      <p:sp>
        <p:nvSpPr>
          <p:cNvPr id="15363" name="Text Box 3"/>
          <p:cNvSpPr txBox="1">
            <a:spLocks/>
          </p:cNvSpPr>
          <p:nvPr/>
        </p:nvSpPr>
        <p:spPr bwMode="auto">
          <a:xfrm>
            <a:off x="762000" y="1905000"/>
            <a:ext cx="7772400" cy="3204241"/>
          </a:xfrm>
          <a:prstGeom prst="rect">
            <a:avLst/>
          </a:prstGeom>
          <a:noFill/>
          <a:ln w="25400">
            <a:noFill/>
            <a:miter lim="800000"/>
            <a:headEnd/>
            <a:tailEnd/>
          </a:ln>
        </p:spPr>
        <p:txBody>
          <a:bodyPr wrap="square" lIns="64291" tIns="32146" rIns="64291" bIns="32146">
            <a:spAutoFit/>
          </a:bodyPr>
          <a:lstStyle/>
          <a:p>
            <a:pPr defTabSz="642938">
              <a:tabLst>
                <a:tab pos="249238" algn="l"/>
                <a:tab pos="500063" algn="l"/>
                <a:tab pos="749300" algn="l"/>
                <a:tab pos="1000125" algn="l"/>
                <a:tab pos="1249363" algn="l"/>
                <a:tab pos="1500188" algn="l"/>
                <a:tab pos="1749425" algn="l"/>
                <a:tab pos="2000250" algn="l"/>
                <a:tab pos="2249488" algn="l"/>
                <a:tab pos="2500313" algn="l"/>
                <a:tab pos="2749550" algn="l"/>
                <a:tab pos="3000375" algn="l"/>
              </a:tabLst>
            </a:pPr>
            <a:r>
              <a:rPr lang="fr-CA" sz="2700" dirty="0" smtClean="0">
                <a:solidFill>
                  <a:schemeClr val="accent3"/>
                </a:solidFill>
              </a:rPr>
              <a:t>1.Trouver un Gizmo que vous pourriez utiliser la semaine prochaine.</a:t>
            </a:r>
          </a:p>
          <a:p>
            <a:pPr defTabSz="642938">
              <a:tabLst>
                <a:tab pos="249238" algn="l"/>
                <a:tab pos="500063" algn="l"/>
                <a:tab pos="749300" algn="l"/>
                <a:tab pos="1000125" algn="l"/>
                <a:tab pos="1249363" algn="l"/>
                <a:tab pos="1500188" algn="l"/>
                <a:tab pos="1749425" algn="l"/>
                <a:tab pos="2000250" algn="l"/>
                <a:tab pos="2249488" algn="l"/>
                <a:tab pos="2500313" algn="l"/>
                <a:tab pos="2749550" algn="l"/>
                <a:tab pos="3000375" algn="l"/>
              </a:tabLst>
            </a:pPr>
            <a:endParaRPr lang="fr-CA" sz="2700" dirty="0" smtClean="0">
              <a:solidFill>
                <a:schemeClr val="accent3"/>
              </a:solidFill>
            </a:endParaRPr>
          </a:p>
          <a:p>
            <a:pPr defTabSz="642938">
              <a:spcBef>
                <a:spcPts val="600"/>
              </a:spcBef>
              <a:tabLst>
                <a:tab pos="249238" algn="l"/>
                <a:tab pos="500063" algn="l"/>
                <a:tab pos="749300" algn="l"/>
                <a:tab pos="1000125" algn="l"/>
                <a:tab pos="1249363" algn="l"/>
                <a:tab pos="1500188" algn="l"/>
                <a:tab pos="1749425" algn="l"/>
                <a:tab pos="2000250" algn="l"/>
                <a:tab pos="2249488" algn="l"/>
                <a:tab pos="2500313" algn="l"/>
                <a:tab pos="2749550" algn="l"/>
                <a:tab pos="3000375" algn="l"/>
              </a:tabLst>
            </a:pPr>
            <a:r>
              <a:rPr lang="fr-CA" sz="2700" dirty="0" smtClean="0">
                <a:solidFill>
                  <a:schemeClr val="accent3"/>
                </a:solidFill>
              </a:rPr>
              <a:t>2.Essayer les questions du guide d’exploration de l’étudiant.</a:t>
            </a:r>
          </a:p>
          <a:p>
            <a:pPr defTabSz="642938">
              <a:spcBef>
                <a:spcPts val="600"/>
              </a:spcBef>
              <a:tabLst>
                <a:tab pos="249238" algn="l"/>
                <a:tab pos="500063" algn="l"/>
                <a:tab pos="749300" algn="l"/>
                <a:tab pos="1000125" algn="l"/>
                <a:tab pos="1249363" algn="l"/>
                <a:tab pos="1500188" algn="l"/>
                <a:tab pos="1749425" algn="l"/>
                <a:tab pos="2000250" algn="l"/>
                <a:tab pos="2249488" algn="l"/>
                <a:tab pos="2500313" algn="l"/>
                <a:tab pos="2749550" algn="l"/>
                <a:tab pos="3000375" algn="l"/>
              </a:tabLst>
            </a:pPr>
            <a:endParaRPr lang="fr-CA" sz="2700" dirty="0" smtClean="0">
              <a:solidFill>
                <a:schemeClr val="accent3"/>
              </a:solidFill>
            </a:endParaRPr>
          </a:p>
          <a:p>
            <a:pPr defTabSz="642938">
              <a:spcBef>
                <a:spcPts val="600"/>
              </a:spcBef>
              <a:tabLst>
                <a:tab pos="249238" algn="l"/>
                <a:tab pos="500063" algn="l"/>
                <a:tab pos="749300" algn="l"/>
                <a:tab pos="1000125" algn="l"/>
                <a:tab pos="1249363" algn="l"/>
                <a:tab pos="1500188" algn="l"/>
                <a:tab pos="1749425" algn="l"/>
                <a:tab pos="2000250" algn="l"/>
                <a:tab pos="2249488" algn="l"/>
                <a:tab pos="2500313" algn="l"/>
                <a:tab pos="2749550" algn="l"/>
                <a:tab pos="3000375" algn="l"/>
              </a:tabLst>
            </a:pPr>
            <a:r>
              <a:rPr lang="fr-CA" sz="2700" dirty="0" smtClean="0">
                <a:solidFill>
                  <a:schemeClr val="accent3"/>
                </a:solidFill>
              </a:rPr>
              <a:t>3.Essayer de répondre aux questions d’évaluation</a:t>
            </a:r>
          </a:p>
        </p:txBody>
      </p:sp>
      <p:pic>
        <p:nvPicPr>
          <p:cNvPr id="5"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bwMode="auto">
          <a:xfrm>
            <a:off x="457200" y="0"/>
            <a:ext cx="8229600" cy="1143000"/>
          </a:xfrm>
          <a:prstGeom prst="rect">
            <a:avLst/>
          </a:prstGeom>
          <a:ln>
            <a:miter lim="800000"/>
            <a:headEnd/>
            <a:tailEnd/>
          </a:ln>
        </p:spPr>
        <p:txBody>
          <a:bodyPr lIns="64291" tIns="32146" rIns="64291" bIns="32146" anchor="ctr"/>
          <a:lstStyle/>
          <a:p>
            <a:pPr marL="25400" eaLnBrk="1" hangingPunct="1">
              <a:defRPr/>
            </a:pPr>
            <a:r>
              <a:rPr lang="en-US" sz="5400" dirty="0" err="1" smtClean="0">
                <a:solidFill>
                  <a:schemeClr val="bg1"/>
                </a:solidFill>
              </a:rPr>
              <a:t>Période</a:t>
            </a:r>
            <a:r>
              <a:rPr lang="en-US" sz="5400" dirty="0" smtClean="0">
                <a:solidFill>
                  <a:schemeClr val="bg1"/>
                </a:solidFill>
              </a:rPr>
              <a:t> </a:t>
            </a:r>
            <a:r>
              <a:rPr lang="en-US" sz="5400" dirty="0" err="1" smtClean="0">
                <a:solidFill>
                  <a:schemeClr val="bg1"/>
                </a:solidFill>
              </a:rPr>
              <a:t>d’exploration</a:t>
            </a:r>
            <a:endParaRPr lang="en-US" sz="5400" dirty="0" smtClean="0">
              <a:solidFill>
                <a:schemeClr val="bg1"/>
              </a:solidFill>
            </a:endParaRPr>
          </a:p>
        </p:txBody>
      </p:sp>
      <p:sp>
        <p:nvSpPr>
          <p:cNvPr id="15363" name="Text Box 3"/>
          <p:cNvSpPr txBox="1">
            <a:spLocks/>
          </p:cNvSpPr>
          <p:nvPr/>
        </p:nvSpPr>
        <p:spPr bwMode="auto">
          <a:xfrm>
            <a:off x="762000" y="1828800"/>
            <a:ext cx="7772400" cy="2865687"/>
          </a:xfrm>
          <a:prstGeom prst="rect">
            <a:avLst/>
          </a:prstGeom>
          <a:noFill/>
          <a:ln w="25400">
            <a:noFill/>
            <a:miter lim="800000"/>
            <a:headEnd/>
            <a:tailEnd/>
          </a:ln>
        </p:spPr>
        <p:txBody>
          <a:bodyPr wrap="square" lIns="64291" tIns="32146" rIns="64291" bIns="32146">
            <a:spAutoFit/>
          </a:bodyPr>
          <a:lstStyle/>
          <a:p>
            <a:pPr defTabSz="642938">
              <a:spcBef>
                <a:spcPts val="600"/>
              </a:spcBef>
              <a:tabLst>
                <a:tab pos="249238" algn="l"/>
                <a:tab pos="500063" algn="l"/>
                <a:tab pos="749300" algn="l"/>
                <a:tab pos="1000125" algn="l"/>
                <a:tab pos="1249363" algn="l"/>
                <a:tab pos="1500188" algn="l"/>
                <a:tab pos="1749425" algn="l"/>
                <a:tab pos="2000250" algn="l"/>
                <a:tab pos="2249488" algn="l"/>
                <a:tab pos="2500313" algn="l"/>
                <a:tab pos="2749550" algn="l"/>
                <a:tab pos="3000375" algn="l"/>
              </a:tabLst>
            </a:pPr>
            <a:r>
              <a:rPr lang="fr-CA" sz="2700" dirty="0" smtClean="0">
                <a:solidFill>
                  <a:srgbClr val="FFFFFF"/>
                </a:solidFill>
              </a:rPr>
              <a:t>4.Anticiper des variations pour élèves en difficulté et/ou élèves avancés.</a:t>
            </a:r>
          </a:p>
          <a:p>
            <a:pPr defTabSz="642938">
              <a:spcBef>
                <a:spcPts val="600"/>
              </a:spcBef>
              <a:tabLst>
                <a:tab pos="249238" algn="l"/>
                <a:tab pos="500063" algn="l"/>
                <a:tab pos="749300" algn="l"/>
                <a:tab pos="1000125" algn="l"/>
                <a:tab pos="1249363" algn="l"/>
                <a:tab pos="1500188" algn="l"/>
                <a:tab pos="1749425" algn="l"/>
                <a:tab pos="2000250" algn="l"/>
                <a:tab pos="2249488" algn="l"/>
                <a:tab pos="2500313" algn="l"/>
                <a:tab pos="2749550" algn="l"/>
                <a:tab pos="3000375" algn="l"/>
              </a:tabLst>
            </a:pPr>
            <a:endParaRPr lang="fr-CA" sz="2700" dirty="0" smtClean="0">
              <a:solidFill>
                <a:srgbClr val="FFFFFF"/>
              </a:solidFill>
            </a:endParaRPr>
          </a:p>
          <a:p>
            <a:pPr defTabSz="642938">
              <a:spcBef>
                <a:spcPts val="600"/>
              </a:spcBef>
              <a:tabLst>
                <a:tab pos="249238" algn="l"/>
                <a:tab pos="500063" algn="l"/>
                <a:tab pos="749300" algn="l"/>
                <a:tab pos="1000125" algn="l"/>
                <a:tab pos="1249363" algn="l"/>
                <a:tab pos="1500188" algn="l"/>
                <a:tab pos="1749425" algn="l"/>
                <a:tab pos="2000250" algn="l"/>
                <a:tab pos="2249488" algn="l"/>
                <a:tab pos="2500313" algn="l"/>
                <a:tab pos="2749550" algn="l"/>
                <a:tab pos="3000375" algn="l"/>
              </a:tabLst>
            </a:pPr>
            <a:r>
              <a:rPr lang="fr-CA" sz="2700" dirty="0" smtClean="0">
                <a:solidFill>
                  <a:srgbClr val="FFFFFF"/>
                </a:solidFill>
              </a:rPr>
              <a:t>5.Planifier votre leçon, la différenciation et le suivi.</a:t>
            </a:r>
          </a:p>
          <a:p>
            <a:pPr defTabSz="642938">
              <a:spcBef>
                <a:spcPts val="600"/>
              </a:spcBef>
              <a:tabLst>
                <a:tab pos="249238" algn="l"/>
                <a:tab pos="500063" algn="l"/>
                <a:tab pos="749300" algn="l"/>
                <a:tab pos="1000125" algn="l"/>
                <a:tab pos="1249363" algn="l"/>
                <a:tab pos="1500188" algn="l"/>
                <a:tab pos="1749425" algn="l"/>
                <a:tab pos="2000250" algn="l"/>
                <a:tab pos="2249488" algn="l"/>
                <a:tab pos="2500313" algn="l"/>
                <a:tab pos="2749550" algn="l"/>
                <a:tab pos="3000375" algn="l"/>
              </a:tabLst>
            </a:pPr>
            <a:endParaRPr lang="fr-CA" sz="2700" dirty="0" smtClean="0">
              <a:solidFill>
                <a:srgbClr val="FFFFFF"/>
              </a:solidFill>
            </a:endParaRPr>
          </a:p>
          <a:p>
            <a:pPr defTabSz="642938">
              <a:spcBef>
                <a:spcPts val="600"/>
              </a:spcBef>
              <a:tabLst>
                <a:tab pos="249238" algn="l"/>
                <a:tab pos="500063" algn="l"/>
                <a:tab pos="749300" algn="l"/>
                <a:tab pos="1000125" algn="l"/>
                <a:tab pos="1249363" algn="l"/>
                <a:tab pos="1500188" algn="l"/>
                <a:tab pos="1749425" algn="l"/>
                <a:tab pos="2000250" algn="l"/>
                <a:tab pos="2249488" algn="l"/>
                <a:tab pos="2500313" algn="l"/>
                <a:tab pos="2749550" algn="l"/>
                <a:tab pos="3000375" algn="l"/>
              </a:tabLst>
            </a:pPr>
            <a:r>
              <a:rPr lang="fr-CA" sz="2700" dirty="0" smtClean="0">
                <a:solidFill>
                  <a:srgbClr val="FFFFFF"/>
                </a:solidFill>
              </a:rPr>
              <a:t>6.Répéter avec un autre Gizmo.</a:t>
            </a:r>
          </a:p>
        </p:txBody>
      </p:sp>
      <p:pic>
        <p:nvPicPr>
          <p:cNvPr id="5"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Tree>
    <p:extLst>
      <p:ext uri="{BB962C8B-B14F-4D97-AF65-F5344CB8AC3E}">
        <p14:creationId xmlns:p14="http://schemas.microsoft.com/office/powerpoint/2010/main" val="170061322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nsortium09_LOGO (2)"/>
          <p:cNvPicPr>
            <a:picLocks noChangeAspect="1" noChangeArrowheads="1"/>
          </p:cNvPicPr>
          <p:nvPr/>
        </p:nvPicPr>
        <p:blipFill>
          <a:blip r:embed="rId3"/>
          <a:srcRect/>
          <a:stretch>
            <a:fillRect/>
          </a:stretch>
        </p:blipFill>
        <p:spPr bwMode="auto">
          <a:xfrm>
            <a:off x="8239125" y="6582969"/>
            <a:ext cx="904875" cy="275031"/>
          </a:xfrm>
          <a:prstGeom prst="rect">
            <a:avLst/>
          </a:prstGeom>
          <a:noFill/>
          <a:ln w="9525">
            <a:noFill/>
            <a:miter lim="800000"/>
            <a:headEnd/>
            <a:tailEnd/>
          </a:ln>
        </p:spPr>
      </p:pic>
      <p:pic>
        <p:nvPicPr>
          <p:cNvPr id="6" name="Picture 5" descr="PPT-panel6.jp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 name="ZoneTexte 6"/>
          <p:cNvSpPr txBox="1"/>
          <p:nvPr/>
        </p:nvSpPr>
        <p:spPr>
          <a:xfrm>
            <a:off x="914400" y="838200"/>
            <a:ext cx="7467600" cy="923330"/>
          </a:xfrm>
          <a:prstGeom prst="rect">
            <a:avLst/>
          </a:prstGeom>
          <a:noFill/>
        </p:spPr>
        <p:txBody>
          <a:bodyPr wrap="square" rtlCol="0">
            <a:spAutoFit/>
          </a:bodyPr>
          <a:lstStyle/>
          <a:p>
            <a:pPr algn="ctr"/>
            <a:r>
              <a:rPr lang="en-CA" sz="5400" dirty="0" smtClean="0">
                <a:solidFill>
                  <a:schemeClr val="accent3"/>
                </a:solidFill>
                <a:latin typeface="+mj-lt"/>
              </a:rPr>
              <a:t>Retour en grand </a:t>
            </a:r>
            <a:r>
              <a:rPr lang="en-CA" sz="5400" dirty="0" err="1" smtClean="0">
                <a:solidFill>
                  <a:schemeClr val="accent3"/>
                </a:solidFill>
                <a:latin typeface="+mj-lt"/>
              </a:rPr>
              <a:t>groupe</a:t>
            </a:r>
            <a:endParaRPr lang="fr-CA" sz="5400" dirty="0">
              <a:solidFill>
                <a:schemeClr val="accent3"/>
              </a:solidFill>
              <a:latin typeface="+mj-lt"/>
            </a:endParaRPr>
          </a:p>
        </p:txBody>
      </p:sp>
      <p:sp>
        <p:nvSpPr>
          <p:cNvPr id="8" name="ZoneTexte 7"/>
          <p:cNvSpPr txBox="1"/>
          <p:nvPr/>
        </p:nvSpPr>
        <p:spPr>
          <a:xfrm>
            <a:off x="914400" y="2743200"/>
            <a:ext cx="5257800" cy="2262158"/>
          </a:xfrm>
          <a:prstGeom prst="rect">
            <a:avLst/>
          </a:prstGeom>
          <a:noFill/>
        </p:spPr>
        <p:txBody>
          <a:bodyPr wrap="square" rtlCol="0">
            <a:spAutoFit/>
          </a:bodyPr>
          <a:lstStyle/>
          <a:p>
            <a:r>
              <a:rPr lang="en-US" sz="3900" dirty="0" smtClean="0">
                <a:solidFill>
                  <a:srgbClr val="FFCC00"/>
                </a:solidFill>
              </a:rPr>
              <a:t>Le retour en grand </a:t>
            </a:r>
            <a:r>
              <a:rPr lang="en-US" sz="3900" dirty="0" err="1" smtClean="0">
                <a:solidFill>
                  <a:srgbClr val="FFCC00"/>
                </a:solidFill>
              </a:rPr>
              <a:t>groupe</a:t>
            </a:r>
            <a:r>
              <a:rPr lang="en-US" sz="3900" dirty="0" smtClean="0">
                <a:solidFill>
                  <a:srgbClr val="FFCC00"/>
                </a:solidFill>
              </a:rPr>
              <a:t> se </a:t>
            </a:r>
            <a:r>
              <a:rPr lang="en-US" sz="3900" dirty="0" err="1" smtClean="0">
                <a:solidFill>
                  <a:srgbClr val="FFCC00"/>
                </a:solidFill>
              </a:rPr>
              <a:t>fera</a:t>
            </a:r>
            <a:r>
              <a:rPr lang="en-US" sz="3900" dirty="0" smtClean="0">
                <a:solidFill>
                  <a:srgbClr val="FFCC00"/>
                </a:solidFill>
              </a:rPr>
              <a:t> </a:t>
            </a:r>
            <a:r>
              <a:rPr lang="en-US" sz="3900" dirty="0" err="1" smtClean="0">
                <a:solidFill>
                  <a:srgbClr val="FFCC00"/>
                </a:solidFill>
              </a:rPr>
              <a:t>dans</a:t>
            </a:r>
            <a:endParaRPr lang="en-US" sz="3900" dirty="0" smtClean="0">
              <a:solidFill>
                <a:srgbClr val="FFCC00"/>
              </a:solidFill>
            </a:endParaRPr>
          </a:p>
          <a:p>
            <a:r>
              <a:rPr lang="en-US" sz="3900" dirty="0" smtClean="0">
                <a:solidFill>
                  <a:srgbClr val="FFCC00"/>
                </a:solidFill>
              </a:rPr>
              <a:t>______ minutes. </a:t>
            </a:r>
          </a:p>
          <a:p>
            <a:endParaRPr lang="fr-CA" dirty="0"/>
          </a:p>
        </p:txBody>
      </p:sp>
      <p:pic>
        <p:nvPicPr>
          <p:cNvPr id="10"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Tree>
    <p:extLst>
      <p:ext uri="{BB962C8B-B14F-4D97-AF65-F5344CB8AC3E}">
        <p14:creationId xmlns:p14="http://schemas.microsoft.com/office/powerpoint/2010/main" val="331301418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nsortium09_LOGO (2)"/>
          <p:cNvPicPr>
            <a:picLocks noChangeAspect="1" noChangeArrowheads="1"/>
          </p:cNvPicPr>
          <p:nvPr/>
        </p:nvPicPr>
        <p:blipFill>
          <a:blip r:embed="rId3"/>
          <a:srcRect/>
          <a:stretch>
            <a:fillRect/>
          </a:stretch>
        </p:blipFill>
        <p:spPr bwMode="auto">
          <a:xfrm>
            <a:off x="8239125" y="6582969"/>
            <a:ext cx="904875" cy="275031"/>
          </a:xfrm>
          <a:prstGeom prst="rect">
            <a:avLst/>
          </a:prstGeom>
          <a:noFill/>
          <a:ln w="9525">
            <a:noFill/>
            <a:miter lim="800000"/>
            <a:headEnd/>
            <a:tailEnd/>
          </a:ln>
        </p:spPr>
      </p:pic>
      <p:pic>
        <p:nvPicPr>
          <p:cNvPr id="6" name="Picture 5" descr="PPT-panel6.jp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 name="ZoneTexte 6"/>
          <p:cNvSpPr txBox="1"/>
          <p:nvPr/>
        </p:nvSpPr>
        <p:spPr>
          <a:xfrm>
            <a:off x="914400" y="838200"/>
            <a:ext cx="7467600" cy="1600438"/>
          </a:xfrm>
          <a:prstGeom prst="rect">
            <a:avLst/>
          </a:prstGeom>
          <a:noFill/>
        </p:spPr>
        <p:txBody>
          <a:bodyPr wrap="square" rtlCol="0">
            <a:spAutoFit/>
          </a:bodyPr>
          <a:lstStyle/>
          <a:p>
            <a:pPr algn="ctr"/>
            <a:r>
              <a:rPr lang="en-CA" sz="5400" dirty="0" smtClean="0">
                <a:solidFill>
                  <a:schemeClr val="accent3"/>
                </a:solidFill>
                <a:latin typeface="+mj-lt"/>
              </a:rPr>
              <a:t>Retour en grand </a:t>
            </a:r>
            <a:r>
              <a:rPr lang="en-CA" sz="5400" dirty="0" err="1" smtClean="0">
                <a:solidFill>
                  <a:schemeClr val="accent3"/>
                </a:solidFill>
                <a:latin typeface="+mj-lt"/>
              </a:rPr>
              <a:t>groupe</a:t>
            </a:r>
            <a:endParaRPr lang="en-CA" sz="5400" dirty="0" smtClean="0">
              <a:solidFill>
                <a:schemeClr val="accent3"/>
              </a:solidFill>
              <a:latin typeface="+mj-lt"/>
            </a:endParaRPr>
          </a:p>
          <a:p>
            <a:pPr algn="ctr"/>
            <a:r>
              <a:rPr lang="en-CA" sz="4400" dirty="0" err="1" smtClean="0">
                <a:solidFill>
                  <a:schemeClr val="accent3"/>
                </a:solidFill>
                <a:latin typeface="+mj-lt"/>
              </a:rPr>
              <a:t>Partie</a:t>
            </a:r>
            <a:r>
              <a:rPr lang="en-CA" sz="4400" dirty="0" smtClean="0">
                <a:solidFill>
                  <a:schemeClr val="accent3"/>
                </a:solidFill>
                <a:latin typeface="+mj-lt"/>
              </a:rPr>
              <a:t> 1</a:t>
            </a:r>
            <a:endParaRPr lang="fr-CA" sz="4400" dirty="0">
              <a:solidFill>
                <a:schemeClr val="accent3"/>
              </a:solidFill>
              <a:latin typeface="+mj-lt"/>
            </a:endParaRPr>
          </a:p>
        </p:txBody>
      </p:sp>
      <p:sp>
        <p:nvSpPr>
          <p:cNvPr id="8" name="ZoneTexte 7"/>
          <p:cNvSpPr txBox="1"/>
          <p:nvPr/>
        </p:nvSpPr>
        <p:spPr>
          <a:xfrm>
            <a:off x="914400" y="3124200"/>
            <a:ext cx="5257800" cy="1061829"/>
          </a:xfrm>
          <a:prstGeom prst="rect">
            <a:avLst/>
          </a:prstGeom>
          <a:noFill/>
        </p:spPr>
        <p:txBody>
          <a:bodyPr wrap="square" rtlCol="0">
            <a:spAutoFit/>
          </a:bodyPr>
          <a:lstStyle/>
          <a:p>
            <a:r>
              <a:rPr lang="en-US" sz="3900" dirty="0" err="1" smtClean="0">
                <a:solidFill>
                  <a:srgbClr val="FFCC00"/>
                </a:solidFill>
              </a:rPr>
              <a:t>Présentations</a:t>
            </a:r>
            <a:r>
              <a:rPr lang="en-US" sz="3900" dirty="0" smtClean="0">
                <a:solidFill>
                  <a:srgbClr val="FFCC00"/>
                </a:solidFill>
              </a:rPr>
              <a:t> </a:t>
            </a:r>
          </a:p>
          <a:p>
            <a:endParaRPr lang="fr-CA" dirty="0"/>
          </a:p>
        </p:txBody>
      </p:sp>
      <p:pic>
        <p:nvPicPr>
          <p:cNvPr id="10"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bwMode="auto">
          <a:xfrm>
            <a:off x="533400" y="913977"/>
            <a:ext cx="8229600" cy="1143000"/>
          </a:xfrm>
          <a:prstGeom prst="rect">
            <a:avLst/>
          </a:prstGeom>
          <a:ln>
            <a:miter lim="800000"/>
            <a:headEnd/>
            <a:tailEnd/>
          </a:ln>
        </p:spPr>
        <p:txBody>
          <a:bodyPr lIns="64291" tIns="32146" rIns="64291" bIns="32146" anchor="ctr"/>
          <a:lstStyle/>
          <a:p>
            <a:pPr marL="25400" eaLnBrk="1" hangingPunct="1">
              <a:defRPr/>
            </a:pPr>
            <a:r>
              <a:rPr lang="en-US" sz="5400" dirty="0" err="1" smtClean="0">
                <a:solidFill>
                  <a:schemeClr val="bg1"/>
                </a:solidFill>
              </a:rPr>
              <a:t>Parlons</a:t>
            </a:r>
            <a:r>
              <a:rPr lang="en-US" sz="5400" dirty="0" smtClean="0">
                <a:solidFill>
                  <a:schemeClr val="bg1"/>
                </a:solidFill>
              </a:rPr>
              <a:t> DIFFÉRENCIATION</a:t>
            </a:r>
            <a:br>
              <a:rPr lang="en-US" sz="5400" dirty="0" smtClean="0">
                <a:solidFill>
                  <a:schemeClr val="bg1"/>
                </a:solidFill>
              </a:rPr>
            </a:br>
            <a:endParaRPr lang="en-US" sz="5400" dirty="0" smtClean="0">
              <a:solidFill>
                <a:schemeClr val="bg1"/>
              </a:solidFill>
            </a:endParaRPr>
          </a:p>
        </p:txBody>
      </p:sp>
      <p:pic>
        <p:nvPicPr>
          <p:cNvPr id="5"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
        <p:nvSpPr>
          <p:cNvPr id="6" name="ZoneTexte 5"/>
          <p:cNvSpPr txBox="1"/>
          <p:nvPr/>
        </p:nvSpPr>
        <p:spPr>
          <a:xfrm>
            <a:off x="914400" y="2362200"/>
            <a:ext cx="7086600" cy="4031873"/>
          </a:xfrm>
          <a:prstGeom prst="rect">
            <a:avLst/>
          </a:prstGeom>
          <a:noFill/>
        </p:spPr>
        <p:txBody>
          <a:bodyPr wrap="square" rtlCol="0">
            <a:spAutoFit/>
          </a:bodyPr>
          <a:lstStyle/>
          <a:p>
            <a:r>
              <a:rPr lang="en-US" sz="3200" dirty="0" smtClean="0">
                <a:solidFill>
                  <a:schemeClr val="bg1"/>
                </a:solidFill>
              </a:rPr>
              <a:t>Il y a </a:t>
            </a:r>
            <a:r>
              <a:rPr lang="en-US" sz="3200" dirty="0" err="1" smtClean="0">
                <a:solidFill>
                  <a:schemeClr val="bg1"/>
                </a:solidFill>
              </a:rPr>
              <a:t>plusieurs</a:t>
            </a:r>
            <a:r>
              <a:rPr lang="en-US" sz="3200" dirty="0" smtClean="0">
                <a:solidFill>
                  <a:schemeClr val="bg1"/>
                </a:solidFill>
              </a:rPr>
              <a:t> </a:t>
            </a:r>
            <a:r>
              <a:rPr lang="en-US" sz="3200" dirty="0" err="1" smtClean="0">
                <a:solidFill>
                  <a:schemeClr val="bg1"/>
                </a:solidFill>
              </a:rPr>
              <a:t>façons</a:t>
            </a:r>
            <a:r>
              <a:rPr lang="en-US" sz="3200" dirty="0" smtClean="0">
                <a:solidFill>
                  <a:schemeClr val="bg1"/>
                </a:solidFill>
              </a:rPr>
              <a:t> de </a:t>
            </a:r>
            <a:r>
              <a:rPr lang="en-US" sz="3200" dirty="0" err="1" smtClean="0">
                <a:solidFill>
                  <a:schemeClr val="bg1"/>
                </a:solidFill>
              </a:rPr>
              <a:t>différencier</a:t>
            </a:r>
            <a:r>
              <a:rPr lang="en-US" sz="3200" dirty="0" smtClean="0">
                <a:solidFill>
                  <a:schemeClr val="bg1"/>
                </a:solidFill>
              </a:rPr>
              <a:t>:</a:t>
            </a:r>
          </a:p>
          <a:p>
            <a:endParaRPr lang="en-US" sz="3200" dirty="0">
              <a:solidFill>
                <a:schemeClr val="bg1"/>
              </a:solidFill>
            </a:endParaRPr>
          </a:p>
          <a:p>
            <a:pPr algn="ctr"/>
            <a:r>
              <a:rPr lang="fr-CA" sz="3200" dirty="0">
                <a:solidFill>
                  <a:schemeClr val="bg1"/>
                </a:solidFill>
              </a:rPr>
              <a:t>L’approche </a:t>
            </a:r>
          </a:p>
          <a:p>
            <a:pPr algn="ctr"/>
            <a:r>
              <a:rPr lang="fr-CA" sz="3200" dirty="0">
                <a:solidFill>
                  <a:schemeClr val="bg1"/>
                </a:solidFill>
              </a:rPr>
              <a:t>Le contenu </a:t>
            </a:r>
          </a:p>
          <a:p>
            <a:pPr algn="ctr"/>
            <a:r>
              <a:rPr lang="fr-CA" sz="3200" dirty="0">
                <a:solidFill>
                  <a:schemeClr val="bg1"/>
                </a:solidFill>
              </a:rPr>
              <a:t>Le produit</a:t>
            </a:r>
          </a:p>
          <a:p>
            <a:pPr algn="ctr"/>
            <a:r>
              <a:rPr lang="en-CA" sz="3200" dirty="0">
                <a:solidFill>
                  <a:schemeClr val="bg1"/>
                </a:solidFill>
              </a:rPr>
              <a:t>La structure</a:t>
            </a:r>
            <a:endParaRPr lang="fr-CA" sz="3200" dirty="0">
              <a:solidFill>
                <a:schemeClr val="bg1"/>
              </a:solidFill>
            </a:endParaRPr>
          </a:p>
          <a:p>
            <a:pPr algn="ctr"/>
            <a:r>
              <a:rPr lang="fr-CA" sz="3200" dirty="0">
                <a:solidFill>
                  <a:schemeClr val="bg1"/>
                </a:solidFill>
              </a:rPr>
              <a:t>L’évaluation</a:t>
            </a:r>
          </a:p>
          <a:p>
            <a:endParaRPr lang="en-US" sz="3200" dirty="0" smtClean="0">
              <a:solidFill>
                <a:srgbClr val="FFCC00"/>
              </a:solidFill>
            </a:endParaRPr>
          </a:p>
        </p:txBody>
      </p:sp>
    </p:spTree>
    <p:extLst>
      <p:ext uri="{BB962C8B-B14F-4D97-AF65-F5344CB8AC3E}">
        <p14:creationId xmlns:p14="http://schemas.microsoft.com/office/powerpoint/2010/main" val="97282435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bwMode="auto">
          <a:xfrm>
            <a:off x="533400" y="913977"/>
            <a:ext cx="8229600" cy="1143000"/>
          </a:xfrm>
          <a:prstGeom prst="rect">
            <a:avLst/>
          </a:prstGeom>
          <a:ln>
            <a:miter lim="800000"/>
            <a:headEnd/>
            <a:tailEnd/>
          </a:ln>
        </p:spPr>
        <p:txBody>
          <a:bodyPr lIns="64291" tIns="32146" rIns="64291" bIns="32146" anchor="ctr"/>
          <a:lstStyle/>
          <a:p>
            <a:pPr marL="25400" eaLnBrk="1" hangingPunct="1">
              <a:defRPr/>
            </a:pPr>
            <a:r>
              <a:rPr lang="en-US" sz="5400" dirty="0" err="1" smtClean="0">
                <a:solidFill>
                  <a:schemeClr val="bg1"/>
                </a:solidFill>
              </a:rPr>
              <a:t>Parlons</a:t>
            </a:r>
            <a:r>
              <a:rPr lang="en-US" sz="5400" dirty="0" smtClean="0">
                <a:solidFill>
                  <a:schemeClr val="bg1"/>
                </a:solidFill>
              </a:rPr>
              <a:t> DIFFÉRENCIATION</a:t>
            </a:r>
            <a:br>
              <a:rPr lang="en-US" sz="5400" dirty="0" smtClean="0">
                <a:solidFill>
                  <a:schemeClr val="bg1"/>
                </a:solidFill>
              </a:rPr>
            </a:br>
            <a:endParaRPr lang="en-US" sz="5400" dirty="0" smtClean="0">
              <a:solidFill>
                <a:schemeClr val="bg1"/>
              </a:solidFill>
            </a:endParaRPr>
          </a:p>
        </p:txBody>
      </p:sp>
      <p:pic>
        <p:nvPicPr>
          <p:cNvPr id="5"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
        <p:nvSpPr>
          <p:cNvPr id="6" name="ZoneTexte 5"/>
          <p:cNvSpPr txBox="1"/>
          <p:nvPr/>
        </p:nvSpPr>
        <p:spPr>
          <a:xfrm>
            <a:off x="914400" y="2362200"/>
            <a:ext cx="7086600" cy="1077218"/>
          </a:xfrm>
          <a:prstGeom prst="rect">
            <a:avLst/>
          </a:prstGeom>
          <a:noFill/>
        </p:spPr>
        <p:txBody>
          <a:bodyPr wrap="square" rtlCol="0">
            <a:spAutoFit/>
          </a:bodyPr>
          <a:lstStyle/>
          <a:p>
            <a:r>
              <a:rPr lang="en-US" sz="3200" dirty="0" smtClean="0">
                <a:solidFill>
                  <a:schemeClr val="bg1"/>
                </a:solidFill>
              </a:rPr>
              <a:t>Le </a:t>
            </a:r>
            <a:r>
              <a:rPr lang="en-US" sz="3200" dirty="0" err="1" smtClean="0">
                <a:solidFill>
                  <a:schemeClr val="bg1"/>
                </a:solidFill>
              </a:rPr>
              <a:t>cas</a:t>
            </a:r>
            <a:r>
              <a:rPr lang="en-US" sz="3200" dirty="0" smtClean="0">
                <a:solidFill>
                  <a:schemeClr val="bg1"/>
                </a:solidFill>
              </a:rPr>
              <a:t> du </a:t>
            </a:r>
            <a:r>
              <a:rPr lang="en-US" sz="3200" dirty="0" err="1" smtClean="0">
                <a:solidFill>
                  <a:schemeClr val="bg1"/>
                </a:solidFill>
              </a:rPr>
              <a:t>périmètre</a:t>
            </a:r>
            <a:r>
              <a:rPr lang="en-US" sz="3200" dirty="0" smtClean="0">
                <a:solidFill>
                  <a:schemeClr val="bg1"/>
                </a:solidFill>
              </a:rPr>
              <a:t>, de </a:t>
            </a:r>
            <a:r>
              <a:rPr lang="en-US" sz="3200" dirty="0" err="1" smtClean="0">
                <a:solidFill>
                  <a:schemeClr val="bg1"/>
                </a:solidFill>
              </a:rPr>
              <a:t>l’aire</a:t>
            </a:r>
            <a:r>
              <a:rPr lang="en-US" sz="3200" dirty="0" smtClean="0">
                <a:solidFill>
                  <a:schemeClr val="bg1"/>
                </a:solidFill>
              </a:rPr>
              <a:t> </a:t>
            </a:r>
          </a:p>
          <a:p>
            <a:r>
              <a:rPr lang="en-US" sz="3200" dirty="0" smtClean="0">
                <a:solidFill>
                  <a:schemeClr val="bg1"/>
                </a:solidFill>
              </a:rPr>
              <a:t>et du volume</a:t>
            </a:r>
            <a:endParaRPr lang="en-US" sz="3200" dirty="0" smtClean="0">
              <a:solidFill>
                <a:srgbClr val="FFCC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38225">
            <a:off x="4859184" y="3579590"/>
            <a:ext cx="3294217" cy="192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5013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bwMode="auto">
          <a:xfrm>
            <a:off x="457200" y="0"/>
            <a:ext cx="8229600" cy="1143000"/>
          </a:xfrm>
          <a:prstGeom prst="rect">
            <a:avLst/>
          </a:prstGeom>
          <a:ln>
            <a:miter lim="800000"/>
            <a:headEnd/>
            <a:tailEnd/>
          </a:ln>
        </p:spPr>
        <p:txBody>
          <a:bodyPr lIns="64291" tIns="32146" rIns="0" bIns="32146" anchor="ctr"/>
          <a:lstStyle/>
          <a:p>
            <a:pPr>
              <a:tabLst>
                <a:tab pos="1219200" algn="l"/>
              </a:tabLst>
              <a:defRPr/>
            </a:pPr>
            <a:r>
              <a:rPr lang="en-US" sz="5400" dirty="0" err="1" smtClean="0">
                <a:solidFill>
                  <a:schemeClr val="bg1"/>
                </a:solidFill>
              </a:rPr>
              <a:t>Objectifs</a:t>
            </a:r>
            <a:r>
              <a:rPr lang="en-US" sz="5400" dirty="0" smtClean="0">
                <a:solidFill>
                  <a:schemeClr val="bg1"/>
                </a:solidFill>
              </a:rPr>
              <a:t> de la formation</a:t>
            </a:r>
          </a:p>
        </p:txBody>
      </p:sp>
      <p:sp>
        <p:nvSpPr>
          <p:cNvPr id="4099" name="Rectangle 3"/>
          <p:cNvSpPr>
            <a:spLocks noGrp="1" noChangeArrowheads="1"/>
          </p:cNvSpPr>
          <p:nvPr>
            <p:ph type="body" idx="4294967295"/>
          </p:nvPr>
        </p:nvSpPr>
        <p:spPr bwMode="auto">
          <a:xfrm>
            <a:off x="1828800" y="1219200"/>
            <a:ext cx="6629400" cy="4660900"/>
          </a:xfrm>
          <a:prstGeom prst="rect">
            <a:avLst/>
          </a:prstGeom>
          <a:noFill/>
          <a:ln>
            <a:miter lim="800000"/>
            <a:headEnd/>
            <a:tailEnd/>
          </a:ln>
        </p:spPr>
        <p:txBody>
          <a:bodyPr lIns="64291" tIns="32146" rIns="35717" bIns="32146" anchor="ctr"/>
          <a:lstStyle/>
          <a:p>
            <a:pPr marL="712788" indent="-687388">
              <a:lnSpc>
                <a:spcPct val="130000"/>
              </a:lnSpc>
              <a:spcBef>
                <a:spcPts val="300"/>
              </a:spcBef>
              <a:buFont typeface="Wingdings" pitchFamily="2" charset="2"/>
              <a:buChar char="v"/>
              <a:tabLst>
                <a:tab pos="1335088" algn="l"/>
              </a:tabLst>
            </a:pPr>
            <a:r>
              <a:rPr lang="fr-CA" sz="2800" b="1" dirty="0" smtClean="0">
                <a:solidFill>
                  <a:schemeClr val="accent3"/>
                </a:solidFill>
              </a:rPr>
              <a:t>Les </a:t>
            </a:r>
            <a:r>
              <a:rPr lang="fr-CA" sz="2800" b="1" dirty="0" err="1" smtClean="0">
                <a:solidFill>
                  <a:schemeClr val="accent3"/>
                </a:solidFill>
              </a:rPr>
              <a:t>Gizmos</a:t>
            </a:r>
            <a:r>
              <a:rPr lang="fr-CA" sz="2800" b="1" baseline="30000" dirty="0" err="1" smtClean="0">
                <a:solidFill>
                  <a:schemeClr val="accent3"/>
                </a:solidFill>
              </a:rPr>
              <a:t>TM</a:t>
            </a:r>
            <a:endParaRPr lang="fr-CA" sz="2800" b="1" dirty="0" smtClean="0">
              <a:solidFill>
                <a:schemeClr val="accent3"/>
              </a:solidFill>
            </a:endParaRPr>
          </a:p>
          <a:p>
            <a:pPr marL="482600" indent="-457200">
              <a:lnSpc>
                <a:spcPct val="130000"/>
              </a:lnSpc>
              <a:spcBef>
                <a:spcPts val="300"/>
              </a:spcBef>
              <a:tabLst>
                <a:tab pos="1335088" algn="l"/>
              </a:tabLst>
            </a:pPr>
            <a:r>
              <a:rPr lang="fr-CA" sz="2400" dirty="0" smtClean="0">
                <a:solidFill>
                  <a:schemeClr val="accent3"/>
                </a:solidFill>
              </a:rPr>
              <a:t>Comment utiliser un Gizmo</a:t>
            </a:r>
          </a:p>
          <a:p>
            <a:pPr marL="482600" indent="-457200">
              <a:lnSpc>
                <a:spcPct val="130000"/>
              </a:lnSpc>
              <a:spcBef>
                <a:spcPts val="300"/>
              </a:spcBef>
              <a:tabLst>
                <a:tab pos="1335088" algn="l"/>
              </a:tabLst>
            </a:pPr>
            <a:r>
              <a:rPr lang="fr-CA" sz="2400" dirty="0" smtClean="0">
                <a:solidFill>
                  <a:schemeClr val="accent3"/>
                </a:solidFill>
              </a:rPr>
              <a:t>Pourquoi utiliser les Gizmos </a:t>
            </a:r>
          </a:p>
          <a:p>
            <a:pPr marL="712788" indent="-687388">
              <a:lnSpc>
                <a:spcPct val="130000"/>
              </a:lnSpc>
              <a:spcBef>
                <a:spcPts val="300"/>
              </a:spcBef>
              <a:buFont typeface="Wingdings" pitchFamily="2" charset="2"/>
              <a:buChar char="v"/>
              <a:tabLst>
                <a:tab pos="1335088" algn="l"/>
              </a:tabLst>
            </a:pPr>
            <a:r>
              <a:rPr lang="fr-CA" sz="2800" b="1" dirty="0" smtClean="0">
                <a:solidFill>
                  <a:schemeClr val="accent3"/>
                </a:solidFill>
              </a:rPr>
              <a:t>LearnAlberta.ca</a:t>
            </a:r>
          </a:p>
          <a:p>
            <a:pPr marL="482600" indent="-457200">
              <a:lnSpc>
                <a:spcPct val="130000"/>
              </a:lnSpc>
              <a:spcBef>
                <a:spcPts val="300"/>
              </a:spcBef>
              <a:tabLst>
                <a:tab pos="1335088" algn="l"/>
              </a:tabLst>
            </a:pPr>
            <a:r>
              <a:rPr lang="en-CA" sz="2400" dirty="0" smtClean="0">
                <a:solidFill>
                  <a:schemeClr val="accent3"/>
                </a:solidFill>
              </a:rPr>
              <a:t>Comment </a:t>
            </a:r>
            <a:r>
              <a:rPr lang="en-CA" sz="2400" dirty="0" err="1" smtClean="0">
                <a:solidFill>
                  <a:schemeClr val="accent3"/>
                </a:solidFill>
              </a:rPr>
              <a:t>trouver</a:t>
            </a:r>
            <a:r>
              <a:rPr lang="en-CA" sz="2400" dirty="0" smtClean="0">
                <a:solidFill>
                  <a:schemeClr val="accent3"/>
                </a:solidFill>
              </a:rPr>
              <a:t> les Gizmos</a:t>
            </a:r>
            <a:endParaRPr lang="fr-CA" sz="2400" dirty="0" smtClean="0">
              <a:solidFill>
                <a:schemeClr val="accent3"/>
              </a:solidFill>
            </a:endParaRPr>
          </a:p>
          <a:p>
            <a:pPr marL="482600" indent="-457200">
              <a:lnSpc>
                <a:spcPct val="130000"/>
              </a:lnSpc>
              <a:spcBef>
                <a:spcPts val="300"/>
              </a:spcBef>
              <a:tabLst>
                <a:tab pos="1335088" algn="l"/>
              </a:tabLst>
            </a:pPr>
            <a:r>
              <a:rPr lang="fr-CA" sz="2400" dirty="0" smtClean="0">
                <a:solidFill>
                  <a:schemeClr val="accent3"/>
                </a:solidFill>
              </a:rPr>
              <a:t>Comment utiliser la médiathèque</a:t>
            </a:r>
          </a:p>
          <a:p>
            <a:pPr marL="712788" indent="-687388">
              <a:lnSpc>
                <a:spcPct val="130000"/>
              </a:lnSpc>
              <a:spcBef>
                <a:spcPts val="300"/>
              </a:spcBef>
              <a:buFont typeface="Wingdings" pitchFamily="2" charset="2"/>
              <a:buChar char="v"/>
              <a:tabLst>
                <a:tab pos="1335088" algn="l"/>
              </a:tabLst>
            </a:pPr>
            <a:r>
              <a:rPr lang="en-CA" sz="2800" b="1" dirty="0" smtClean="0">
                <a:solidFill>
                  <a:schemeClr val="accent3"/>
                </a:solidFill>
              </a:rPr>
              <a:t>eFormation</a:t>
            </a:r>
          </a:p>
          <a:p>
            <a:pPr marL="712788" indent="-687388">
              <a:lnSpc>
                <a:spcPct val="130000"/>
              </a:lnSpc>
              <a:spcBef>
                <a:spcPts val="300"/>
              </a:spcBef>
              <a:buFont typeface="Wingdings" pitchFamily="2" charset="2"/>
              <a:buChar char="v"/>
              <a:tabLst>
                <a:tab pos="1335088" algn="l"/>
              </a:tabLst>
            </a:pPr>
            <a:r>
              <a:rPr lang="en-CA" sz="2800" b="1" dirty="0" err="1" smtClean="0">
                <a:solidFill>
                  <a:schemeClr val="accent3"/>
                </a:solidFill>
              </a:rPr>
              <a:t>Période</a:t>
            </a:r>
            <a:r>
              <a:rPr lang="en-CA" sz="2800" b="1" dirty="0" smtClean="0">
                <a:solidFill>
                  <a:schemeClr val="accent3"/>
                </a:solidFill>
              </a:rPr>
              <a:t> </a:t>
            </a:r>
            <a:r>
              <a:rPr lang="en-CA" sz="2800" b="1" dirty="0" err="1" smtClean="0">
                <a:solidFill>
                  <a:schemeClr val="accent3"/>
                </a:solidFill>
              </a:rPr>
              <a:t>d’exploration</a:t>
            </a:r>
            <a:endParaRPr lang="en-CA" sz="2800" b="1" dirty="0" smtClean="0">
              <a:solidFill>
                <a:schemeClr val="accent3"/>
              </a:solidFill>
            </a:endParaRPr>
          </a:p>
          <a:p>
            <a:pPr marL="712788" indent="-687388">
              <a:lnSpc>
                <a:spcPct val="130000"/>
              </a:lnSpc>
              <a:spcBef>
                <a:spcPts val="300"/>
              </a:spcBef>
              <a:buFont typeface="Wingdings" pitchFamily="2" charset="2"/>
              <a:buChar char="v"/>
              <a:tabLst>
                <a:tab pos="1335088" algn="l"/>
              </a:tabLst>
            </a:pPr>
            <a:r>
              <a:rPr lang="en-CA" sz="2800" b="1" dirty="0" err="1" smtClean="0">
                <a:solidFill>
                  <a:schemeClr val="accent3"/>
                </a:solidFill>
              </a:rPr>
              <a:t>Différenciation</a:t>
            </a:r>
            <a:endParaRPr lang="en-CA" sz="2800" b="1" dirty="0" smtClean="0">
              <a:solidFill>
                <a:schemeClr val="accent3"/>
              </a:solidFill>
            </a:endParaRPr>
          </a:p>
        </p:txBody>
      </p:sp>
      <p:pic>
        <p:nvPicPr>
          <p:cNvPr id="5"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bwMode="auto">
          <a:xfrm>
            <a:off x="533400" y="913977"/>
            <a:ext cx="8229600" cy="1143000"/>
          </a:xfrm>
          <a:prstGeom prst="rect">
            <a:avLst/>
          </a:prstGeom>
          <a:ln>
            <a:miter lim="800000"/>
            <a:headEnd/>
            <a:tailEnd/>
          </a:ln>
        </p:spPr>
        <p:txBody>
          <a:bodyPr lIns="64291" tIns="32146" rIns="64291" bIns="32146" anchor="ctr"/>
          <a:lstStyle/>
          <a:p>
            <a:pPr marL="25400" eaLnBrk="1" hangingPunct="1">
              <a:defRPr/>
            </a:pPr>
            <a:r>
              <a:rPr lang="en-US" sz="5400" dirty="0" err="1" smtClean="0">
                <a:solidFill>
                  <a:schemeClr val="bg1"/>
                </a:solidFill>
              </a:rPr>
              <a:t>Parlons</a:t>
            </a:r>
            <a:r>
              <a:rPr lang="en-US" sz="5400" dirty="0" smtClean="0">
                <a:solidFill>
                  <a:schemeClr val="bg1"/>
                </a:solidFill>
              </a:rPr>
              <a:t> DIFFÉRENCIATION</a:t>
            </a:r>
            <a:br>
              <a:rPr lang="en-US" sz="5400" dirty="0" smtClean="0">
                <a:solidFill>
                  <a:schemeClr val="bg1"/>
                </a:solidFill>
              </a:rPr>
            </a:br>
            <a:endParaRPr lang="en-US" sz="5400" dirty="0" smtClean="0">
              <a:solidFill>
                <a:schemeClr val="bg1"/>
              </a:solidFill>
            </a:endParaRPr>
          </a:p>
        </p:txBody>
      </p:sp>
      <p:pic>
        <p:nvPicPr>
          <p:cNvPr id="5"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
        <p:nvSpPr>
          <p:cNvPr id="6" name="ZoneTexte 5"/>
          <p:cNvSpPr txBox="1"/>
          <p:nvPr/>
        </p:nvSpPr>
        <p:spPr>
          <a:xfrm>
            <a:off x="914400" y="2362200"/>
            <a:ext cx="6400800" cy="584775"/>
          </a:xfrm>
          <a:prstGeom prst="rect">
            <a:avLst/>
          </a:prstGeom>
          <a:noFill/>
        </p:spPr>
        <p:txBody>
          <a:bodyPr wrap="square" rtlCol="0">
            <a:spAutoFit/>
          </a:bodyPr>
          <a:lstStyle/>
          <a:p>
            <a:r>
              <a:rPr lang="en-US" sz="3200" dirty="0" smtClean="0">
                <a:solidFill>
                  <a:schemeClr val="bg1"/>
                </a:solidFill>
              </a:rPr>
              <a:t>Le </a:t>
            </a:r>
            <a:r>
              <a:rPr lang="en-US" sz="3200" dirty="0" err="1" smtClean="0">
                <a:solidFill>
                  <a:schemeClr val="bg1"/>
                </a:solidFill>
              </a:rPr>
              <a:t>cas</a:t>
            </a:r>
            <a:r>
              <a:rPr lang="en-US" sz="3200" dirty="0" smtClean="0">
                <a:solidFill>
                  <a:schemeClr val="bg1"/>
                </a:solidFill>
              </a:rPr>
              <a:t> des fractions</a:t>
            </a:r>
            <a:endParaRPr lang="en-US" sz="3200" dirty="0" smtClean="0">
              <a:solidFill>
                <a:srgbClr val="FFCC00"/>
              </a:solidFill>
            </a:endParaRPr>
          </a:p>
        </p:txBody>
      </p:sp>
      <p:pic>
        <p:nvPicPr>
          <p:cNvPr id="1026" name="Picture 2" descr="http://mnmfractions.wikispaces.com/file/view/fractions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75860">
            <a:off x="4687040" y="2520281"/>
            <a:ext cx="3383302" cy="340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96018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bwMode="auto">
          <a:xfrm>
            <a:off x="533400" y="913977"/>
            <a:ext cx="8229600" cy="1143000"/>
          </a:xfrm>
          <a:prstGeom prst="rect">
            <a:avLst/>
          </a:prstGeom>
          <a:ln>
            <a:miter lim="800000"/>
            <a:headEnd/>
            <a:tailEnd/>
          </a:ln>
        </p:spPr>
        <p:txBody>
          <a:bodyPr lIns="64291" tIns="32146" rIns="64291" bIns="32146" anchor="ctr"/>
          <a:lstStyle/>
          <a:p>
            <a:pPr marL="25400" eaLnBrk="1" hangingPunct="1">
              <a:defRPr/>
            </a:pPr>
            <a:r>
              <a:rPr lang="en-US" sz="5400" dirty="0" err="1" smtClean="0">
                <a:solidFill>
                  <a:schemeClr val="bg1"/>
                </a:solidFill>
              </a:rPr>
              <a:t>Parlons</a:t>
            </a:r>
            <a:r>
              <a:rPr lang="en-US" sz="5400" dirty="0" smtClean="0">
                <a:solidFill>
                  <a:schemeClr val="bg1"/>
                </a:solidFill>
              </a:rPr>
              <a:t> DIFFÉRENCIATION</a:t>
            </a:r>
            <a:br>
              <a:rPr lang="en-US" sz="5400" dirty="0" smtClean="0">
                <a:solidFill>
                  <a:schemeClr val="bg1"/>
                </a:solidFill>
              </a:rPr>
            </a:br>
            <a:endParaRPr lang="en-US" sz="5400" dirty="0" smtClean="0">
              <a:solidFill>
                <a:schemeClr val="bg1"/>
              </a:solidFill>
            </a:endParaRPr>
          </a:p>
        </p:txBody>
      </p:sp>
      <p:pic>
        <p:nvPicPr>
          <p:cNvPr id="5"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
        <p:nvSpPr>
          <p:cNvPr id="6" name="ZoneTexte 5"/>
          <p:cNvSpPr txBox="1"/>
          <p:nvPr/>
        </p:nvSpPr>
        <p:spPr>
          <a:xfrm>
            <a:off x="914400" y="2362200"/>
            <a:ext cx="6400800" cy="584775"/>
          </a:xfrm>
          <a:prstGeom prst="rect">
            <a:avLst/>
          </a:prstGeom>
          <a:noFill/>
        </p:spPr>
        <p:txBody>
          <a:bodyPr wrap="square" rtlCol="0">
            <a:spAutoFit/>
          </a:bodyPr>
          <a:lstStyle/>
          <a:p>
            <a:r>
              <a:rPr lang="en-US" sz="3200" dirty="0" smtClean="0">
                <a:solidFill>
                  <a:schemeClr val="bg1"/>
                </a:solidFill>
              </a:rPr>
              <a:t>Le </a:t>
            </a:r>
            <a:r>
              <a:rPr lang="en-US" sz="3200" dirty="0" err="1" smtClean="0">
                <a:solidFill>
                  <a:schemeClr val="bg1"/>
                </a:solidFill>
              </a:rPr>
              <a:t>cas</a:t>
            </a:r>
            <a:r>
              <a:rPr lang="en-US" sz="3200" dirty="0" smtClean="0">
                <a:solidFill>
                  <a:schemeClr val="bg1"/>
                </a:solidFill>
              </a:rPr>
              <a:t> des </a:t>
            </a:r>
            <a:r>
              <a:rPr lang="en-US" sz="3200" dirty="0" err="1" smtClean="0">
                <a:solidFill>
                  <a:schemeClr val="bg1"/>
                </a:solidFill>
              </a:rPr>
              <a:t>graphiques</a:t>
            </a:r>
            <a:endParaRPr lang="en-US" sz="3200" dirty="0" smtClean="0">
              <a:solidFill>
                <a:srgbClr val="FFCC00"/>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84231">
            <a:off x="4992194" y="3142006"/>
            <a:ext cx="26860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5536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PPT-panel7.jpg                                                 0032520BMacintosh HD                   BF57D0C5:"/>
          <p:cNvPicPr>
            <a:picLocks noChangeAspect="1" noChangeArrowheads="1"/>
          </p:cNvPicPr>
          <p:nvPr/>
        </p:nvPicPr>
        <p:blipFill>
          <a:blip r:embed="rId3"/>
          <a:srcRect/>
          <a:stretch>
            <a:fillRect/>
          </a:stretch>
        </p:blipFill>
        <p:spPr bwMode="auto">
          <a:xfrm>
            <a:off x="-1588" y="-1588"/>
            <a:ext cx="9145588" cy="6859588"/>
          </a:xfrm>
          <a:prstGeom prst="rect">
            <a:avLst/>
          </a:prstGeom>
          <a:noFill/>
          <a:ln w="9525">
            <a:noFill/>
            <a:miter lim="800000"/>
            <a:headEnd/>
            <a:tailEnd/>
          </a:ln>
        </p:spPr>
      </p:pic>
      <p:sp>
        <p:nvSpPr>
          <p:cNvPr id="14339" name="Rectangle 2"/>
          <p:cNvSpPr>
            <a:spLocks noChangeArrowheads="1"/>
          </p:cNvSpPr>
          <p:nvPr/>
        </p:nvSpPr>
        <p:spPr bwMode="auto">
          <a:xfrm>
            <a:off x="381000" y="838200"/>
            <a:ext cx="8153400" cy="3657600"/>
          </a:xfrm>
          <a:prstGeom prst="rect">
            <a:avLst/>
          </a:prstGeom>
          <a:noFill/>
          <a:ln w="9525">
            <a:noFill/>
            <a:miter lim="800000"/>
            <a:headEnd/>
            <a:tailEnd/>
          </a:ln>
        </p:spPr>
        <p:txBody>
          <a:bodyPr lIns="64291" tIns="32146" rIns="64291" bIns="32146" anchor="ctr"/>
          <a:lstStyle/>
          <a:p>
            <a:pPr marL="25400"/>
            <a:endParaRPr lang="en-US" sz="2800" b="1" u="sng" dirty="0" smtClean="0">
              <a:solidFill>
                <a:schemeClr val="bg1"/>
              </a:solidFill>
            </a:endParaRPr>
          </a:p>
          <a:p>
            <a:pPr marL="25400"/>
            <a:endParaRPr lang="en-US" sz="2800" b="1" u="sng" dirty="0" smtClean="0">
              <a:solidFill>
                <a:schemeClr val="bg1"/>
              </a:solidFill>
            </a:endParaRPr>
          </a:p>
          <a:p>
            <a:pPr marL="25400"/>
            <a:r>
              <a:rPr lang="en-US" sz="3200" b="1" u="sng" dirty="0" err="1" smtClean="0">
                <a:solidFill>
                  <a:schemeClr val="bg1"/>
                </a:solidFill>
              </a:rPr>
              <a:t>Personne-ressource</a:t>
            </a:r>
            <a:r>
              <a:rPr lang="en-US" sz="3200" b="1" u="sng" dirty="0" smtClean="0">
                <a:solidFill>
                  <a:schemeClr val="bg1"/>
                </a:solidFill>
              </a:rPr>
              <a:t>:</a:t>
            </a:r>
          </a:p>
          <a:p>
            <a:pPr marL="25400"/>
            <a:r>
              <a:rPr lang="en-US" sz="2800" b="1" dirty="0" smtClean="0">
                <a:solidFill>
                  <a:schemeClr val="bg1"/>
                </a:solidFill>
              </a:rPr>
              <a:t>Renée Michaud :  rmichaud@cpfpp.ab.ca</a:t>
            </a:r>
          </a:p>
          <a:p>
            <a:pPr marL="25400"/>
            <a:endParaRPr lang="en-US" sz="2800" b="1" dirty="0" smtClean="0">
              <a:solidFill>
                <a:schemeClr val="bg1"/>
              </a:solidFill>
            </a:endParaRPr>
          </a:p>
          <a:p>
            <a:pPr marL="25400"/>
            <a:endParaRPr lang="en-US" sz="2800" b="1" dirty="0" smtClean="0">
              <a:solidFill>
                <a:schemeClr val="bg1"/>
              </a:solidFill>
            </a:endParaRPr>
          </a:p>
          <a:p>
            <a:pPr marL="25400"/>
            <a:r>
              <a:rPr lang="en-US" sz="3200" b="1" u="sng" dirty="0">
                <a:solidFill>
                  <a:schemeClr val="bg1"/>
                </a:solidFill>
              </a:rPr>
              <a:t>S</a:t>
            </a:r>
            <a:r>
              <a:rPr lang="en-US" sz="3200" b="1" u="sng" dirty="0" smtClean="0">
                <a:solidFill>
                  <a:schemeClr val="bg1"/>
                </a:solidFill>
              </a:rPr>
              <a:t>upport technique:</a:t>
            </a:r>
          </a:p>
          <a:p>
            <a:pPr marL="25400"/>
            <a:r>
              <a:rPr lang="en-US" sz="3200" dirty="0">
                <a:solidFill>
                  <a:schemeClr val="bg1"/>
                </a:solidFill>
              </a:rPr>
              <a:t>l</a:t>
            </a:r>
            <a:r>
              <a:rPr lang="en-US" sz="3200" dirty="0" smtClean="0">
                <a:solidFill>
                  <a:schemeClr val="bg1"/>
                </a:solidFill>
              </a:rPr>
              <a:t>earnalberta.maintenance@gov.ab.ca</a:t>
            </a:r>
          </a:p>
          <a:p>
            <a:pPr marL="25400"/>
            <a:r>
              <a:rPr lang="en-US" sz="2800" b="1" dirty="0">
                <a:solidFill>
                  <a:schemeClr val="hlink"/>
                </a:solidFill>
              </a:rPr>
              <a:t/>
            </a:r>
            <a:br>
              <a:rPr lang="en-US" sz="2800" b="1" dirty="0">
                <a:solidFill>
                  <a:schemeClr val="hlink"/>
                </a:solidFill>
              </a:rPr>
            </a:br>
            <a:endParaRPr lang="en-US" sz="2800" b="1" dirty="0" smtClean="0">
              <a:solidFill>
                <a:schemeClr val="hlink"/>
              </a:solidFill>
            </a:endParaRPr>
          </a:p>
          <a:p>
            <a:pPr marL="25400"/>
            <a:endParaRPr lang="en-US" b="1" dirty="0">
              <a:solidFill>
                <a:schemeClr val="hlink"/>
              </a:solidFill>
            </a:endParaRPr>
          </a:p>
          <a:p>
            <a:pPr marL="25400"/>
            <a:endParaRPr lang="en-US" b="1" dirty="0"/>
          </a:p>
        </p:txBody>
      </p:sp>
      <p:sp>
        <p:nvSpPr>
          <p:cNvPr id="14340" name="Rectangle 6"/>
          <p:cNvSpPr>
            <a:spLocks/>
          </p:cNvSpPr>
          <p:nvPr/>
        </p:nvSpPr>
        <p:spPr bwMode="auto">
          <a:xfrm>
            <a:off x="571500" y="2667000"/>
            <a:ext cx="8572500" cy="2763838"/>
          </a:xfrm>
          <a:prstGeom prst="rect">
            <a:avLst/>
          </a:prstGeom>
          <a:noFill/>
          <a:ln w="57150" cmpd="thinThick">
            <a:noFill/>
            <a:miter lim="800000"/>
            <a:headEnd/>
            <a:tailEnd/>
          </a:ln>
        </p:spPr>
        <p:txBody>
          <a:bodyPr wrap="none" lIns="64291" tIns="32146" rIns="64291" bIns="32146" anchor="ctr"/>
          <a:lstStyle/>
          <a:p>
            <a:pPr algn="ctr" defTabSz="642938"/>
            <a:endParaRPr lang="en-US" sz="2700">
              <a:solidFill>
                <a:srgbClr val="43412C"/>
              </a:solidFill>
              <a:latin typeface="Hoefler Text"/>
            </a:endParaRPr>
          </a:p>
        </p:txBody>
      </p:sp>
      <p:sp>
        <p:nvSpPr>
          <p:cNvPr id="14341" name="Rectangle 6"/>
          <p:cNvSpPr>
            <a:spLocks/>
          </p:cNvSpPr>
          <p:nvPr/>
        </p:nvSpPr>
        <p:spPr bwMode="auto">
          <a:xfrm>
            <a:off x="571500" y="2438400"/>
            <a:ext cx="8572500" cy="2840038"/>
          </a:xfrm>
          <a:prstGeom prst="rect">
            <a:avLst/>
          </a:prstGeom>
          <a:noFill/>
          <a:ln w="57150" cmpd="thinThick">
            <a:noFill/>
            <a:miter lim="800000"/>
            <a:headEnd/>
            <a:tailEnd/>
          </a:ln>
        </p:spPr>
        <p:txBody>
          <a:bodyPr wrap="none" lIns="64291" tIns="32146" rIns="64291" bIns="32146" anchor="ctr"/>
          <a:lstStyle/>
          <a:p>
            <a:pPr algn="ctr" defTabSz="642938"/>
            <a:endParaRPr lang="en-US" sz="2700">
              <a:solidFill>
                <a:srgbClr val="43412C"/>
              </a:solidFill>
              <a:latin typeface="Hoefler Text"/>
            </a:endParaRPr>
          </a:p>
        </p:txBody>
      </p:sp>
      <p:sp>
        <p:nvSpPr>
          <p:cNvPr id="14343" name="Text Box 8"/>
          <p:cNvSpPr txBox="1">
            <a:spLocks/>
          </p:cNvSpPr>
          <p:nvPr/>
        </p:nvSpPr>
        <p:spPr bwMode="auto">
          <a:xfrm>
            <a:off x="3124200" y="4648200"/>
            <a:ext cx="129902" cy="480418"/>
          </a:xfrm>
          <a:prstGeom prst="rect">
            <a:avLst/>
          </a:prstGeom>
          <a:noFill/>
          <a:ln w="25400">
            <a:noFill/>
            <a:miter lim="800000"/>
            <a:headEnd/>
            <a:tailEnd/>
          </a:ln>
        </p:spPr>
        <p:txBody>
          <a:bodyPr wrap="none" lIns="64291" tIns="32146" rIns="64291" bIns="32146">
            <a:spAutoFit/>
          </a:bodyPr>
          <a:lstStyle/>
          <a:p>
            <a:pPr defTabSz="642938">
              <a:tabLst>
                <a:tab pos="249238" algn="l"/>
                <a:tab pos="500063" algn="l"/>
                <a:tab pos="749300" algn="l"/>
                <a:tab pos="1000125" algn="l"/>
                <a:tab pos="1249363" algn="l"/>
                <a:tab pos="1500188" algn="l"/>
                <a:tab pos="1749425" algn="l"/>
                <a:tab pos="2000250" algn="l"/>
                <a:tab pos="2249488" algn="l"/>
                <a:tab pos="2500313" algn="l"/>
                <a:tab pos="2749550" algn="l"/>
                <a:tab pos="3000375" algn="l"/>
              </a:tabLst>
            </a:pPr>
            <a:endParaRPr lang="en-US" sz="2700" dirty="0">
              <a:solidFill>
                <a:schemeClr val="bg1"/>
              </a:solidFill>
            </a:endParaRPr>
          </a:p>
        </p:txBody>
      </p:sp>
      <p:pic>
        <p:nvPicPr>
          <p:cNvPr id="9" name="Picture 2" descr="Consortium09_LOGO (2)"/>
          <p:cNvPicPr>
            <a:picLocks noChangeAspect="1" noChangeArrowheads="1"/>
          </p:cNvPicPr>
          <p:nvPr/>
        </p:nvPicPr>
        <p:blipFill>
          <a:blip r:embed="rId4"/>
          <a:srcRect/>
          <a:stretch>
            <a:fillRect/>
          </a:stretch>
        </p:blipFill>
        <p:spPr bwMode="auto">
          <a:xfrm>
            <a:off x="8001000" y="6457825"/>
            <a:ext cx="1143001" cy="34740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1219201"/>
            <a:ext cx="7772400" cy="3187700"/>
          </a:xfrm>
        </p:spPr>
        <p:txBody>
          <a:bodyPr/>
          <a:lstStyle/>
          <a:p>
            <a:endParaRPr lang="fr-CA" dirty="0"/>
          </a:p>
        </p:txBody>
      </p:sp>
      <p:pic>
        <p:nvPicPr>
          <p:cNvPr id="4" name="Picture 5" descr="PPT-panel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p:nvSpPr>
        <p:spPr>
          <a:xfrm>
            <a:off x="609600" y="1295400"/>
            <a:ext cx="6400800" cy="3170099"/>
          </a:xfrm>
          <a:prstGeom prst="rect">
            <a:avLst/>
          </a:prstGeom>
          <a:noFill/>
        </p:spPr>
        <p:txBody>
          <a:bodyPr wrap="square" rtlCol="0">
            <a:spAutoFit/>
          </a:bodyPr>
          <a:lstStyle/>
          <a:p>
            <a:r>
              <a:rPr lang="en-US" sz="4000" b="1" dirty="0" smtClean="0">
                <a:solidFill>
                  <a:schemeClr val="bg1"/>
                </a:solidFill>
              </a:rPr>
              <a:t>Merci de </a:t>
            </a:r>
            <a:r>
              <a:rPr lang="en-US" sz="4000" b="1" dirty="0" err="1" smtClean="0">
                <a:solidFill>
                  <a:schemeClr val="bg1"/>
                </a:solidFill>
              </a:rPr>
              <a:t>bien</a:t>
            </a:r>
            <a:r>
              <a:rPr lang="en-US" sz="4000" b="1" dirty="0" smtClean="0">
                <a:solidFill>
                  <a:schemeClr val="bg1"/>
                </a:solidFill>
              </a:rPr>
              <a:t> </a:t>
            </a:r>
            <a:r>
              <a:rPr lang="en-US" sz="4000" b="1" dirty="0" err="1" smtClean="0">
                <a:solidFill>
                  <a:schemeClr val="bg1"/>
                </a:solidFill>
              </a:rPr>
              <a:t>vouloir</a:t>
            </a:r>
            <a:r>
              <a:rPr lang="en-US" sz="4000" b="1" dirty="0" smtClean="0">
                <a:solidFill>
                  <a:schemeClr val="bg1"/>
                </a:solidFill>
              </a:rPr>
              <a:t> </a:t>
            </a:r>
            <a:r>
              <a:rPr lang="en-US" sz="4000" b="1" dirty="0" err="1" smtClean="0">
                <a:solidFill>
                  <a:schemeClr val="bg1"/>
                </a:solidFill>
              </a:rPr>
              <a:t>remplir</a:t>
            </a:r>
            <a:r>
              <a:rPr lang="en-US" sz="4000" b="1" dirty="0" smtClean="0">
                <a:solidFill>
                  <a:schemeClr val="bg1"/>
                </a:solidFill>
              </a:rPr>
              <a:t> le </a:t>
            </a:r>
            <a:r>
              <a:rPr lang="en-US" sz="4000" b="1" dirty="0" err="1" smtClean="0">
                <a:solidFill>
                  <a:schemeClr val="bg1"/>
                </a:solidFill>
              </a:rPr>
              <a:t>formulaire</a:t>
            </a:r>
            <a:r>
              <a:rPr lang="en-US" sz="4000" b="1" dirty="0" smtClean="0">
                <a:solidFill>
                  <a:schemeClr val="bg1"/>
                </a:solidFill>
              </a:rPr>
              <a:t> </a:t>
            </a:r>
            <a:r>
              <a:rPr lang="en-US" sz="4000" b="1" dirty="0" err="1" smtClean="0">
                <a:solidFill>
                  <a:schemeClr val="bg1"/>
                </a:solidFill>
              </a:rPr>
              <a:t>d’évaluation</a:t>
            </a:r>
            <a:endParaRPr lang="en-US" sz="4000" b="1" dirty="0" smtClean="0">
              <a:solidFill>
                <a:schemeClr val="bg1"/>
              </a:solidFill>
            </a:endParaRPr>
          </a:p>
          <a:p>
            <a:endParaRPr lang="en-US" sz="4000" b="1" dirty="0" smtClean="0">
              <a:solidFill>
                <a:schemeClr val="bg1"/>
              </a:solidFill>
            </a:endParaRPr>
          </a:p>
          <a:p>
            <a:r>
              <a:rPr lang="en-US" sz="4000" b="1" dirty="0" smtClean="0">
                <a:solidFill>
                  <a:srgbClr val="FFCC00"/>
                </a:solidFill>
              </a:rPr>
              <a:t>Vive les Gizmos!</a:t>
            </a:r>
            <a:endParaRPr lang="en-US" sz="4000" dirty="0" smtClean="0">
              <a:solidFill>
                <a:srgbClr val="FFCC00"/>
              </a:solidFill>
            </a:endParaRPr>
          </a:p>
        </p:txBody>
      </p:sp>
      <p:pic>
        <p:nvPicPr>
          <p:cNvPr id="7" name="Picture 2" descr="Consortium09_LOGO (2)"/>
          <p:cNvPicPr>
            <a:picLocks noChangeAspect="1" noChangeArrowheads="1"/>
          </p:cNvPicPr>
          <p:nvPr/>
        </p:nvPicPr>
        <p:blipFill>
          <a:blip r:embed="rId4"/>
          <a:srcRect/>
          <a:stretch>
            <a:fillRect/>
          </a:stretch>
        </p:blipFill>
        <p:spPr bwMode="auto">
          <a:xfrm>
            <a:off x="8001000" y="6457825"/>
            <a:ext cx="1143001" cy="34740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09600" y="1828800"/>
            <a:ext cx="7924800" cy="3024187"/>
          </a:xfrm>
        </p:spPr>
        <p:txBody>
          <a:bodyPr/>
          <a:lstStyle/>
          <a:p>
            <a:pPr algn="just">
              <a:spcBef>
                <a:spcPts val="600"/>
              </a:spcBef>
            </a:pPr>
            <a:r>
              <a:rPr lang="fr-CA" sz="3800" dirty="0" smtClean="0">
                <a:solidFill>
                  <a:schemeClr val="accent3"/>
                </a:solidFill>
              </a:rPr>
              <a:t>Un Gizmo est une simulation virtuelle qui fait appel à l’enquête et encourage la compréhension conceptuelle chez les jeunes en mathématiques et en sciences.</a:t>
            </a:r>
            <a:endParaRPr lang="fr-CA" sz="3800" dirty="0">
              <a:solidFill>
                <a:schemeClr val="accent3"/>
              </a:solidFill>
            </a:endParaRPr>
          </a:p>
        </p:txBody>
      </p:sp>
      <p:sp>
        <p:nvSpPr>
          <p:cNvPr id="4" name="ZoneTexte 3"/>
          <p:cNvSpPr txBox="1"/>
          <p:nvPr/>
        </p:nvSpPr>
        <p:spPr>
          <a:xfrm>
            <a:off x="762000" y="609600"/>
            <a:ext cx="7848600" cy="923330"/>
          </a:xfrm>
          <a:prstGeom prst="rect">
            <a:avLst/>
          </a:prstGeom>
          <a:noFill/>
        </p:spPr>
        <p:txBody>
          <a:bodyPr wrap="square" rtlCol="0">
            <a:spAutoFit/>
          </a:bodyPr>
          <a:lstStyle/>
          <a:p>
            <a:pPr algn="ctr"/>
            <a:r>
              <a:rPr lang="en-CA" sz="5400" dirty="0" err="1" smtClean="0">
                <a:solidFill>
                  <a:schemeClr val="accent3"/>
                </a:solidFill>
                <a:latin typeface="+mj-lt"/>
              </a:rPr>
              <a:t>Ce</a:t>
            </a:r>
            <a:r>
              <a:rPr lang="en-CA" sz="5400" dirty="0" smtClean="0">
                <a:solidFill>
                  <a:schemeClr val="accent3"/>
                </a:solidFill>
                <a:latin typeface="+mj-lt"/>
              </a:rPr>
              <a:t> </a:t>
            </a:r>
            <a:r>
              <a:rPr lang="en-CA" sz="5400" dirty="0" err="1" smtClean="0">
                <a:solidFill>
                  <a:schemeClr val="accent3"/>
                </a:solidFill>
                <a:latin typeface="+mj-lt"/>
              </a:rPr>
              <a:t>qu’est</a:t>
            </a:r>
            <a:r>
              <a:rPr lang="en-CA" sz="5400" dirty="0" smtClean="0">
                <a:solidFill>
                  <a:schemeClr val="accent3"/>
                </a:solidFill>
                <a:latin typeface="+mj-lt"/>
              </a:rPr>
              <a:t> un </a:t>
            </a:r>
            <a:r>
              <a:rPr lang="en-CA" sz="5400" dirty="0" err="1" smtClean="0">
                <a:solidFill>
                  <a:schemeClr val="accent3"/>
                </a:solidFill>
                <a:latin typeface="+mj-lt"/>
              </a:rPr>
              <a:t>Gizmo</a:t>
            </a:r>
            <a:r>
              <a:rPr lang="en-CA" sz="5400" baseline="30000" dirty="0" err="1" smtClean="0">
                <a:solidFill>
                  <a:schemeClr val="accent3"/>
                </a:solidFill>
                <a:latin typeface="+mj-lt"/>
              </a:rPr>
              <a:t>TM</a:t>
            </a:r>
            <a:endParaRPr lang="fr-CA" sz="5400" dirty="0">
              <a:latin typeface="+mj-lt"/>
            </a:endParaRPr>
          </a:p>
        </p:txBody>
      </p:sp>
      <p:pic>
        <p:nvPicPr>
          <p:cNvPr id="6"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6" name="Text Box 10"/>
          <p:cNvSpPr txBox="1">
            <a:spLocks noChangeArrowheads="1"/>
          </p:cNvSpPr>
          <p:nvPr/>
        </p:nvSpPr>
        <p:spPr bwMode="auto">
          <a:xfrm>
            <a:off x="0" y="228600"/>
            <a:ext cx="9144000" cy="923330"/>
          </a:xfrm>
          <a:prstGeom prst="rect">
            <a:avLst/>
          </a:prstGeom>
          <a:noFill/>
          <a:ln w="9525">
            <a:noFill/>
            <a:miter lim="800000"/>
            <a:headEnd/>
            <a:tailEnd/>
          </a:ln>
          <a:effectLst/>
        </p:spPr>
        <p:txBody>
          <a:bodyPr>
            <a:spAutoFit/>
          </a:bodyPr>
          <a:lstStyle/>
          <a:p>
            <a:pPr algn="ctr"/>
            <a:r>
              <a:rPr lang="en-US" sz="5400" dirty="0" smtClean="0">
                <a:solidFill>
                  <a:schemeClr val="bg1"/>
                </a:solidFill>
                <a:latin typeface="+mj-lt"/>
                <a:ea typeface="ＭＳ Ｐゴシック" pitchFamily="1" charset="-128"/>
                <a:cs typeface="+mn-cs"/>
              </a:rPr>
              <a:t>Comment </a:t>
            </a:r>
            <a:r>
              <a:rPr lang="en-US" sz="5400" dirty="0" err="1" smtClean="0">
                <a:solidFill>
                  <a:schemeClr val="bg1"/>
                </a:solidFill>
                <a:latin typeface="+mj-lt"/>
                <a:ea typeface="ＭＳ Ｐゴシック" pitchFamily="1" charset="-128"/>
                <a:cs typeface="+mn-cs"/>
              </a:rPr>
              <a:t>utiliser</a:t>
            </a:r>
            <a:r>
              <a:rPr lang="en-US" sz="5400" dirty="0" smtClean="0">
                <a:solidFill>
                  <a:schemeClr val="bg1"/>
                </a:solidFill>
                <a:latin typeface="+mj-lt"/>
                <a:ea typeface="ＭＳ Ｐゴシック" pitchFamily="1" charset="-128"/>
                <a:cs typeface="+mn-cs"/>
              </a:rPr>
              <a:t> un </a:t>
            </a:r>
            <a:r>
              <a:rPr lang="en-CA" sz="5400" dirty="0" err="1">
                <a:solidFill>
                  <a:schemeClr val="accent3"/>
                </a:solidFill>
              </a:rPr>
              <a:t>Gizmo</a:t>
            </a:r>
            <a:r>
              <a:rPr lang="en-CA" sz="5400" baseline="30000" dirty="0" err="1">
                <a:solidFill>
                  <a:schemeClr val="accent3"/>
                </a:solidFill>
              </a:rPr>
              <a:t>TM</a:t>
            </a:r>
            <a:endParaRPr lang="fr-CA" sz="5400" dirty="0"/>
          </a:p>
        </p:txBody>
      </p:sp>
      <p:sp>
        <p:nvSpPr>
          <p:cNvPr id="6" name="ZoneTexte 5"/>
          <p:cNvSpPr txBox="1"/>
          <p:nvPr/>
        </p:nvSpPr>
        <p:spPr>
          <a:xfrm>
            <a:off x="1066800" y="2209800"/>
            <a:ext cx="7086600" cy="3200876"/>
          </a:xfrm>
          <a:prstGeom prst="rect">
            <a:avLst/>
          </a:prstGeom>
          <a:noFill/>
        </p:spPr>
        <p:txBody>
          <a:bodyPr wrap="square" rtlCol="0">
            <a:spAutoFit/>
          </a:bodyPr>
          <a:lstStyle/>
          <a:p>
            <a:pPr algn="ctr">
              <a:spcBef>
                <a:spcPts val="0"/>
              </a:spcBef>
            </a:pPr>
            <a:r>
              <a:rPr lang="fr-CA" sz="2800" b="1" u="sng" dirty="0" smtClean="0">
                <a:solidFill>
                  <a:srgbClr val="FFCC00"/>
                </a:solidFill>
              </a:rPr>
              <a:t>Selon les objectifs à atteindre</a:t>
            </a:r>
          </a:p>
          <a:p>
            <a:pPr>
              <a:spcBef>
                <a:spcPts val="1200"/>
              </a:spcBef>
              <a:buFontTx/>
              <a:buChar char="-"/>
            </a:pPr>
            <a:endParaRPr lang="fr-CA" sz="1400" dirty="0" smtClean="0">
              <a:solidFill>
                <a:schemeClr val="accent3"/>
              </a:solidFill>
            </a:endParaRPr>
          </a:p>
          <a:p>
            <a:pPr>
              <a:spcBef>
                <a:spcPts val="1200"/>
              </a:spcBef>
              <a:buFontTx/>
              <a:buChar char="-"/>
            </a:pPr>
            <a:r>
              <a:rPr lang="fr-CA" sz="2600" dirty="0" smtClean="0">
                <a:solidFill>
                  <a:schemeClr val="accent3"/>
                </a:solidFill>
              </a:rPr>
              <a:t>Pour découvrir un concept</a:t>
            </a:r>
          </a:p>
          <a:p>
            <a:pPr>
              <a:spcBef>
                <a:spcPts val="1200"/>
              </a:spcBef>
              <a:buFontTx/>
              <a:buChar char="-"/>
            </a:pPr>
            <a:r>
              <a:rPr lang="fr-CA" sz="2600" dirty="0" smtClean="0">
                <a:solidFill>
                  <a:schemeClr val="accent3"/>
                </a:solidFill>
              </a:rPr>
              <a:t>Pour pratiquer/réviser un concept</a:t>
            </a:r>
          </a:p>
          <a:p>
            <a:pPr>
              <a:spcBef>
                <a:spcPts val="1200"/>
              </a:spcBef>
              <a:buFontTx/>
              <a:buChar char="-"/>
            </a:pPr>
            <a:r>
              <a:rPr lang="fr-CA" sz="2600" dirty="0" smtClean="0">
                <a:solidFill>
                  <a:schemeClr val="accent3"/>
                </a:solidFill>
              </a:rPr>
              <a:t>Pour aller plus loin dans un concept</a:t>
            </a:r>
          </a:p>
          <a:p>
            <a:pPr>
              <a:spcBef>
                <a:spcPts val="1200"/>
              </a:spcBef>
              <a:buFontTx/>
              <a:buChar char="-"/>
            </a:pPr>
            <a:r>
              <a:rPr lang="en-CA" sz="2600" dirty="0" smtClean="0">
                <a:solidFill>
                  <a:schemeClr val="accent3"/>
                </a:solidFill>
              </a:rPr>
              <a:t>Pour </a:t>
            </a:r>
            <a:r>
              <a:rPr lang="en-CA" sz="2600" dirty="0" err="1" smtClean="0">
                <a:solidFill>
                  <a:schemeClr val="accent3"/>
                </a:solidFill>
              </a:rPr>
              <a:t>offrir</a:t>
            </a:r>
            <a:r>
              <a:rPr lang="en-CA" sz="2600" dirty="0" smtClean="0">
                <a:solidFill>
                  <a:schemeClr val="accent3"/>
                </a:solidFill>
              </a:rPr>
              <a:t> de la </a:t>
            </a:r>
            <a:r>
              <a:rPr lang="en-CA" sz="2600" dirty="0" err="1" smtClean="0">
                <a:solidFill>
                  <a:schemeClr val="accent3"/>
                </a:solidFill>
              </a:rPr>
              <a:t>différenciation</a:t>
            </a:r>
            <a:endParaRPr lang="fr-CA" sz="2600" dirty="0">
              <a:solidFill>
                <a:schemeClr val="accent3"/>
              </a:solidFill>
            </a:endParaRPr>
          </a:p>
        </p:txBody>
      </p:sp>
      <p:sp>
        <p:nvSpPr>
          <p:cNvPr id="7" name="Rectangle 6"/>
          <p:cNvSpPr/>
          <p:nvPr/>
        </p:nvSpPr>
        <p:spPr bwMode="auto">
          <a:xfrm>
            <a:off x="1066800" y="2209800"/>
            <a:ext cx="6934200" cy="3352800"/>
          </a:xfrm>
          <a:prstGeom prst="rect">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pic>
        <p:nvPicPr>
          <p:cNvPr id="9"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6" name="Text Box 10"/>
          <p:cNvSpPr txBox="1">
            <a:spLocks noChangeArrowheads="1"/>
          </p:cNvSpPr>
          <p:nvPr/>
        </p:nvSpPr>
        <p:spPr bwMode="auto">
          <a:xfrm>
            <a:off x="0" y="228600"/>
            <a:ext cx="9144000" cy="923330"/>
          </a:xfrm>
          <a:prstGeom prst="rect">
            <a:avLst/>
          </a:prstGeom>
          <a:noFill/>
          <a:ln w="9525">
            <a:noFill/>
            <a:miter lim="800000"/>
            <a:headEnd/>
            <a:tailEnd/>
          </a:ln>
          <a:effectLst/>
        </p:spPr>
        <p:txBody>
          <a:bodyPr>
            <a:spAutoFit/>
          </a:bodyPr>
          <a:lstStyle/>
          <a:p>
            <a:pPr algn="ctr"/>
            <a:r>
              <a:rPr lang="en-US" sz="5400" dirty="0" smtClean="0">
                <a:solidFill>
                  <a:schemeClr val="bg1"/>
                </a:solidFill>
                <a:latin typeface="+mj-lt"/>
                <a:ea typeface="ＭＳ Ｐゴシック" pitchFamily="1" charset="-128"/>
                <a:cs typeface="+mn-cs"/>
              </a:rPr>
              <a:t>Comment </a:t>
            </a:r>
            <a:r>
              <a:rPr lang="en-US" sz="5400" dirty="0" err="1" smtClean="0">
                <a:solidFill>
                  <a:schemeClr val="bg1"/>
                </a:solidFill>
                <a:latin typeface="+mj-lt"/>
                <a:ea typeface="ＭＳ Ｐゴシック" pitchFamily="1" charset="-128"/>
                <a:cs typeface="+mn-cs"/>
              </a:rPr>
              <a:t>utiliser</a:t>
            </a:r>
            <a:r>
              <a:rPr lang="en-US" sz="5400" dirty="0" smtClean="0">
                <a:solidFill>
                  <a:schemeClr val="bg1"/>
                </a:solidFill>
                <a:latin typeface="+mj-lt"/>
                <a:ea typeface="ＭＳ Ｐゴシック" pitchFamily="1" charset="-128"/>
                <a:cs typeface="+mn-cs"/>
              </a:rPr>
              <a:t> un </a:t>
            </a:r>
            <a:r>
              <a:rPr lang="en-CA" sz="5400" dirty="0" err="1">
                <a:solidFill>
                  <a:schemeClr val="accent3"/>
                </a:solidFill>
              </a:rPr>
              <a:t>Gizmo</a:t>
            </a:r>
            <a:r>
              <a:rPr lang="en-CA" sz="5400" baseline="30000" dirty="0" err="1">
                <a:solidFill>
                  <a:schemeClr val="accent3"/>
                </a:solidFill>
              </a:rPr>
              <a:t>TM</a:t>
            </a:r>
            <a:endParaRPr lang="fr-CA" sz="5400" dirty="0"/>
          </a:p>
        </p:txBody>
      </p:sp>
      <p:sp>
        <p:nvSpPr>
          <p:cNvPr id="5" name="ZoneTexte 4"/>
          <p:cNvSpPr txBox="1"/>
          <p:nvPr/>
        </p:nvSpPr>
        <p:spPr>
          <a:xfrm>
            <a:off x="990600" y="2209800"/>
            <a:ext cx="7162800" cy="2893100"/>
          </a:xfrm>
          <a:prstGeom prst="rect">
            <a:avLst/>
          </a:prstGeom>
          <a:noFill/>
        </p:spPr>
        <p:txBody>
          <a:bodyPr wrap="square" rtlCol="0">
            <a:spAutoFit/>
          </a:bodyPr>
          <a:lstStyle/>
          <a:p>
            <a:pPr algn="ctr"/>
            <a:r>
              <a:rPr lang="fr-CA" sz="2800" b="1" u="sng" dirty="0" smtClean="0">
                <a:solidFill>
                  <a:srgbClr val="FFCC00"/>
                </a:solidFill>
              </a:rPr>
              <a:t>Selon la disponibilité de la technologie</a:t>
            </a:r>
            <a:endParaRPr lang="fr-CA" b="1" u="sng" dirty="0" smtClean="0">
              <a:solidFill>
                <a:srgbClr val="FFCC00"/>
              </a:solidFill>
            </a:endParaRPr>
          </a:p>
          <a:p>
            <a:pPr>
              <a:buFontTx/>
              <a:buChar char="-"/>
            </a:pPr>
            <a:endParaRPr lang="fr-CA" dirty="0" smtClean="0">
              <a:solidFill>
                <a:schemeClr val="accent4"/>
              </a:solidFill>
            </a:endParaRPr>
          </a:p>
          <a:p>
            <a:pPr>
              <a:buFontTx/>
              <a:buChar char="-"/>
            </a:pPr>
            <a:r>
              <a:rPr lang="fr-CA" sz="2600" dirty="0" smtClean="0">
                <a:solidFill>
                  <a:schemeClr val="accent3"/>
                </a:solidFill>
              </a:rPr>
              <a:t>En grand groupe en projetant sur un tableau (interactif)</a:t>
            </a:r>
          </a:p>
          <a:p>
            <a:pPr>
              <a:buFontTx/>
              <a:buChar char="-"/>
            </a:pPr>
            <a:endParaRPr lang="fr-CA" sz="2600" dirty="0" smtClean="0">
              <a:solidFill>
                <a:schemeClr val="accent3"/>
              </a:solidFill>
            </a:endParaRPr>
          </a:p>
          <a:p>
            <a:pPr>
              <a:buFontTx/>
              <a:buChar char="-"/>
            </a:pPr>
            <a:r>
              <a:rPr lang="fr-CA" sz="2600" dirty="0" smtClean="0">
                <a:solidFill>
                  <a:schemeClr val="accent3"/>
                </a:solidFill>
              </a:rPr>
              <a:t>En petits groupes en travaillant sur un ordinateur personnel</a:t>
            </a:r>
            <a:endParaRPr lang="fr-CA" sz="2600" dirty="0">
              <a:solidFill>
                <a:schemeClr val="accent3"/>
              </a:solidFill>
            </a:endParaRPr>
          </a:p>
        </p:txBody>
      </p:sp>
      <p:sp>
        <p:nvSpPr>
          <p:cNvPr id="8" name="Rectangle 7"/>
          <p:cNvSpPr/>
          <p:nvPr/>
        </p:nvSpPr>
        <p:spPr bwMode="auto">
          <a:xfrm>
            <a:off x="990600" y="2209800"/>
            <a:ext cx="7162800" cy="32766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pic>
        <p:nvPicPr>
          <p:cNvPr id="9"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Tree>
    <p:extLst>
      <p:ext uri="{BB962C8B-B14F-4D97-AF65-F5344CB8AC3E}">
        <p14:creationId xmlns:p14="http://schemas.microsoft.com/office/powerpoint/2010/main" val="340090431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57200" y="447040"/>
            <a:ext cx="8382000" cy="830997"/>
          </a:xfrm>
          <a:prstGeom prst="rect">
            <a:avLst/>
          </a:prstGeom>
          <a:noFill/>
        </p:spPr>
        <p:txBody>
          <a:bodyPr wrap="square" rtlCol="0">
            <a:spAutoFit/>
          </a:bodyPr>
          <a:lstStyle/>
          <a:p>
            <a:pPr algn="ctr"/>
            <a:r>
              <a:rPr lang="en-CA" sz="4800" dirty="0" err="1" smtClean="0">
                <a:solidFill>
                  <a:schemeClr val="bg1"/>
                </a:solidFill>
                <a:latin typeface="+mj-lt"/>
              </a:rPr>
              <a:t>Pourquoi</a:t>
            </a:r>
            <a:r>
              <a:rPr lang="en-CA" sz="4800" dirty="0" smtClean="0">
                <a:solidFill>
                  <a:schemeClr val="bg1"/>
                </a:solidFill>
                <a:latin typeface="+mj-lt"/>
              </a:rPr>
              <a:t> utiliser les </a:t>
            </a:r>
            <a:r>
              <a:rPr lang="en-CA" sz="4800" dirty="0" err="1" smtClean="0">
                <a:solidFill>
                  <a:schemeClr val="bg1"/>
                </a:solidFill>
                <a:latin typeface="+mj-lt"/>
              </a:rPr>
              <a:t>Gizmos</a:t>
            </a:r>
            <a:r>
              <a:rPr lang="en-CA" sz="4800" baseline="30000" dirty="0" err="1" smtClean="0">
                <a:solidFill>
                  <a:schemeClr val="bg1"/>
                </a:solidFill>
                <a:latin typeface="+mj-lt"/>
              </a:rPr>
              <a:t>TM</a:t>
            </a:r>
            <a:endParaRPr lang="fr-CA" sz="4800" dirty="0">
              <a:solidFill>
                <a:schemeClr val="bg1"/>
              </a:solidFill>
              <a:latin typeface="+mj-lt"/>
            </a:endParaRPr>
          </a:p>
        </p:txBody>
      </p:sp>
      <p:pic>
        <p:nvPicPr>
          <p:cNvPr id="6"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
        <p:nvSpPr>
          <p:cNvPr id="2" name="Espace réservé du texte 1"/>
          <p:cNvSpPr>
            <a:spLocks noGrp="1"/>
          </p:cNvSpPr>
          <p:nvPr>
            <p:ph type="body" idx="1"/>
          </p:nvPr>
        </p:nvSpPr>
        <p:spPr>
          <a:xfrm>
            <a:off x="254000" y="3657600"/>
            <a:ext cx="8661400" cy="1500187"/>
          </a:xfrm>
        </p:spPr>
        <p:txBody>
          <a:bodyPr/>
          <a:lstStyle/>
          <a:p>
            <a:pPr algn="ctr"/>
            <a:r>
              <a:rPr lang="fr-CA" sz="2200" b="1" dirty="0">
                <a:solidFill>
                  <a:srgbClr val="FFCC00"/>
                </a:solidFill>
              </a:rPr>
              <a:t>Ils permettent </a:t>
            </a:r>
            <a:r>
              <a:rPr lang="fr-CA" sz="2200" b="1" dirty="0" smtClean="0">
                <a:solidFill>
                  <a:srgbClr val="FFCC00"/>
                </a:solidFill>
              </a:rPr>
              <a:t>de réduire et même éliminer </a:t>
            </a:r>
            <a:r>
              <a:rPr lang="fr-CA" sz="2200" b="1" dirty="0">
                <a:solidFill>
                  <a:srgbClr val="FFCC00"/>
                </a:solidFill>
              </a:rPr>
              <a:t>des </a:t>
            </a:r>
            <a:r>
              <a:rPr lang="fr-CA" sz="2200" b="1" dirty="0" smtClean="0">
                <a:solidFill>
                  <a:srgbClr val="FFCC00"/>
                </a:solidFill>
              </a:rPr>
              <a:t>obstacles </a:t>
            </a:r>
            <a:r>
              <a:rPr lang="fr-CA" sz="2200" b="1" dirty="0">
                <a:solidFill>
                  <a:srgbClr val="FFCC00"/>
                </a:solidFill>
              </a:rPr>
              <a:t>dans l’apprentissage </a:t>
            </a:r>
            <a:r>
              <a:rPr lang="fr-CA" sz="2200" b="1" dirty="0" smtClean="0">
                <a:solidFill>
                  <a:srgbClr val="FFCC00"/>
                </a:solidFill>
              </a:rPr>
              <a:t>de </a:t>
            </a:r>
            <a:r>
              <a:rPr lang="fr-CA" sz="2200" b="1" dirty="0">
                <a:solidFill>
                  <a:srgbClr val="FFCC00"/>
                </a:solidFill>
              </a:rPr>
              <a:t>nos élèves tout en augmentant la motivation.</a:t>
            </a:r>
          </a:p>
          <a:p>
            <a:pPr>
              <a:buFontTx/>
              <a:buChar char="-"/>
            </a:pPr>
            <a:endParaRPr lang="fr-CA" sz="2200" dirty="0" smtClean="0">
              <a:solidFill>
                <a:schemeClr val="accent3"/>
              </a:solidFill>
            </a:endParaRPr>
          </a:p>
          <a:p>
            <a:pPr>
              <a:buFontTx/>
              <a:buChar char="-"/>
            </a:pPr>
            <a:r>
              <a:rPr lang="fr-CA" sz="2200" dirty="0" smtClean="0">
                <a:solidFill>
                  <a:schemeClr val="accent3"/>
                </a:solidFill>
              </a:rPr>
              <a:t>Ils </a:t>
            </a:r>
            <a:r>
              <a:rPr lang="fr-CA" sz="2200" dirty="0">
                <a:solidFill>
                  <a:schemeClr val="accent3"/>
                </a:solidFill>
              </a:rPr>
              <a:t>complètent bien les ressources déjà utilisées</a:t>
            </a:r>
            <a:r>
              <a:rPr lang="fr-CA" sz="2200" dirty="0" smtClean="0">
                <a:solidFill>
                  <a:schemeClr val="accent3"/>
                </a:solidFill>
              </a:rPr>
              <a:t>.</a:t>
            </a:r>
          </a:p>
          <a:p>
            <a:pPr>
              <a:buFontTx/>
              <a:buChar char="-"/>
            </a:pPr>
            <a:endParaRPr lang="fr-CA" sz="2200" dirty="0">
              <a:solidFill>
                <a:schemeClr val="accent3"/>
              </a:solidFill>
            </a:endParaRPr>
          </a:p>
          <a:p>
            <a:pPr>
              <a:buFontTx/>
              <a:buChar char="-"/>
            </a:pPr>
            <a:r>
              <a:rPr lang="fr-CA" sz="2200" dirty="0">
                <a:solidFill>
                  <a:schemeClr val="accent3"/>
                </a:solidFill>
              </a:rPr>
              <a:t>Ils offrent des occasions de différenciation</a:t>
            </a:r>
            <a:r>
              <a:rPr lang="fr-CA" sz="2200" dirty="0" smtClean="0">
                <a:solidFill>
                  <a:schemeClr val="accent3"/>
                </a:solidFill>
              </a:rPr>
              <a:t>.</a:t>
            </a:r>
          </a:p>
          <a:p>
            <a:pPr>
              <a:buFontTx/>
              <a:buChar char="-"/>
            </a:pPr>
            <a:endParaRPr lang="fr-CA" sz="2200" dirty="0">
              <a:solidFill>
                <a:schemeClr val="accent3"/>
              </a:solidFill>
            </a:endParaRPr>
          </a:p>
          <a:p>
            <a:pPr>
              <a:buFontTx/>
              <a:buChar char="-"/>
            </a:pPr>
            <a:r>
              <a:rPr lang="fr-CA" sz="2200" dirty="0">
                <a:solidFill>
                  <a:schemeClr val="accent3"/>
                </a:solidFill>
              </a:rPr>
              <a:t>Ils sont </a:t>
            </a:r>
            <a:r>
              <a:rPr lang="fr-CA" sz="2200" dirty="0" smtClean="0">
                <a:solidFill>
                  <a:schemeClr val="accent3"/>
                </a:solidFill>
              </a:rPr>
              <a:t>gratuits pour les enseignants œuvrant en Alberta.</a:t>
            </a:r>
            <a:endParaRPr lang="fr-CA" sz="2200" dirty="0">
              <a:solidFill>
                <a:schemeClr val="accent3"/>
              </a:solidFill>
            </a:endParaRPr>
          </a:p>
          <a:p>
            <a:endParaRPr lang="fr-CA" sz="2200"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04800" y="1153994"/>
            <a:ext cx="8458200" cy="4994702"/>
          </a:xfrm>
        </p:spPr>
        <p:txBody>
          <a:bodyPr/>
          <a:lstStyle/>
          <a:p>
            <a:pPr algn="ctr"/>
            <a:r>
              <a:rPr lang="fr-CA" sz="2200" b="1" dirty="0">
                <a:solidFill>
                  <a:srgbClr val="FFCC00"/>
                </a:solidFill>
              </a:rPr>
              <a:t>Ils permettent de réduire et même éliminer des obstacles dans l’apprentissage de nos élèves tout en augmentant la motivation.</a:t>
            </a:r>
          </a:p>
          <a:p>
            <a:pPr algn="ctr">
              <a:spcBef>
                <a:spcPts val="0"/>
              </a:spcBef>
            </a:pPr>
            <a:endParaRPr lang="en-CA" sz="2200" b="1" dirty="0" smtClean="0">
              <a:solidFill>
                <a:srgbClr val="FFCC00"/>
              </a:solidFill>
            </a:endParaRPr>
          </a:p>
          <a:p>
            <a:pPr>
              <a:buFontTx/>
              <a:buChar char="-"/>
            </a:pPr>
            <a:r>
              <a:rPr lang="fr-CA" sz="2200" dirty="0" smtClean="0">
                <a:solidFill>
                  <a:schemeClr val="accent3"/>
                </a:solidFill>
              </a:rPr>
              <a:t>Ils permettent de faire des enquêtes/expériences qu’on ne pourrait pas faire autrement.</a:t>
            </a:r>
          </a:p>
          <a:p>
            <a:pPr>
              <a:buFontTx/>
              <a:buChar char="-"/>
            </a:pPr>
            <a:endParaRPr lang="fr-CA" sz="2200" dirty="0" smtClean="0">
              <a:solidFill>
                <a:schemeClr val="accent3"/>
              </a:solidFill>
            </a:endParaRPr>
          </a:p>
          <a:p>
            <a:pPr>
              <a:buFontTx/>
              <a:buChar char="-"/>
            </a:pPr>
            <a:r>
              <a:rPr lang="fr-CA" sz="2200" dirty="0" smtClean="0">
                <a:solidFill>
                  <a:schemeClr val="accent3"/>
                </a:solidFill>
              </a:rPr>
              <a:t>Ils incorporent l’aspect technologique dans la salle de classe.</a:t>
            </a:r>
          </a:p>
          <a:p>
            <a:pPr>
              <a:buFontTx/>
              <a:buChar char="-"/>
            </a:pPr>
            <a:endParaRPr lang="fr-CA" sz="2200" dirty="0" smtClean="0">
              <a:solidFill>
                <a:schemeClr val="accent3"/>
              </a:solidFill>
            </a:endParaRPr>
          </a:p>
          <a:p>
            <a:pPr>
              <a:buFontTx/>
              <a:buChar char="-"/>
            </a:pPr>
            <a:r>
              <a:rPr lang="fr-CA" sz="2200" dirty="0" smtClean="0">
                <a:solidFill>
                  <a:schemeClr val="accent3"/>
                </a:solidFill>
              </a:rPr>
              <a:t>Ils permettent aux élèves de poser des questions telles que </a:t>
            </a:r>
            <a:r>
              <a:rPr lang="fr-CA" sz="2200" dirty="0" err="1" smtClean="0">
                <a:solidFill>
                  <a:schemeClr val="accent3"/>
                </a:solidFill>
              </a:rPr>
              <a:t>Que</a:t>
            </a:r>
            <a:r>
              <a:rPr lang="fr-CA" sz="2200" dirty="0" smtClean="0">
                <a:solidFill>
                  <a:schemeClr val="accent3"/>
                </a:solidFill>
              </a:rPr>
              <a:t> se passerait-il si...? et d’obtenir la réponse de façon efficace.</a:t>
            </a:r>
          </a:p>
          <a:p>
            <a:pPr>
              <a:buFontTx/>
              <a:buChar char="-"/>
            </a:pPr>
            <a:endParaRPr lang="en-CA" dirty="0" smtClean="0">
              <a:solidFill>
                <a:schemeClr val="accent3"/>
              </a:solidFill>
            </a:endParaRPr>
          </a:p>
          <a:p>
            <a:pPr>
              <a:buFontTx/>
              <a:buChar char="-"/>
            </a:pPr>
            <a:endParaRPr lang="fr-CA" dirty="0">
              <a:solidFill>
                <a:schemeClr val="accent3"/>
              </a:solidFill>
            </a:endParaRPr>
          </a:p>
        </p:txBody>
      </p:sp>
      <p:pic>
        <p:nvPicPr>
          <p:cNvPr id="6" name="Picture 2" descr="Consortium09_LOGO (2)"/>
          <p:cNvPicPr>
            <a:picLocks noChangeAspect="1" noChangeArrowheads="1"/>
          </p:cNvPicPr>
          <p:nvPr/>
        </p:nvPicPr>
        <p:blipFill>
          <a:blip r:embed="rId3"/>
          <a:srcRect/>
          <a:stretch>
            <a:fillRect/>
          </a:stretch>
        </p:blipFill>
        <p:spPr bwMode="auto">
          <a:xfrm>
            <a:off x="8001000" y="6457825"/>
            <a:ext cx="1143001" cy="347408"/>
          </a:xfrm>
          <a:prstGeom prst="rect">
            <a:avLst/>
          </a:prstGeom>
          <a:noFill/>
          <a:ln w="9525">
            <a:noFill/>
            <a:miter lim="800000"/>
            <a:headEnd/>
            <a:tailEnd/>
          </a:ln>
        </p:spPr>
      </p:pic>
      <p:sp>
        <p:nvSpPr>
          <p:cNvPr id="7" name="ZoneTexte 6"/>
          <p:cNvSpPr txBox="1"/>
          <p:nvPr/>
        </p:nvSpPr>
        <p:spPr>
          <a:xfrm>
            <a:off x="457200" y="447040"/>
            <a:ext cx="8382000" cy="830997"/>
          </a:xfrm>
          <a:prstGeom prst="rect">
            <a:avLst/>
          </a:prstGeom>
          <a:noFill/>
        </p:spPr>
        <p:txBody>
          <a:bodyPr wrap="square" rtlCol="0">
            <a:spAutoFit/>
          </a:bodyPr>
          <a:lstStyle/>
          <a:p>
            <a:pPr algn="ctr"/>
            <a:r>
              <a:rPr lang="en-CA" sz="4800" dirty="0" err="1" smtClean="0">
                <a:solidFill>
                  <a:schemeClr val="bg1"/>
                </a:solidFill>
                <a:latin typeface="+mj-lt"/>
              </a:rPr>
              <a:t>Pourquoi</a:t>
            </a:r>
            <a:r>
              <a:rPr lang="en-CA" sz="4800" dirty="0" smtClean="0">
                <a:solidFill>
                  <a:schemeClr val="bg1"/>
                </a:solidFill>
                <a:latin typeface="+mj-lt"/>
              </a:rPr>
              <a:t> utiliser les </a:t>
            </a:r>
            <a:r>
              <a:rPr lang="en-CA" sz="4800" dirty="0" err="1" smtClean="0">
                <a:solidFill>
                  <a:schemeClr val="bg1"/>
                </a:solidFill>
                <a:latin typeface="+mj-lt"/>
              </a:rPr>
              <a:t>Gizmos</a:t>
            </a:r>
            <a:r>
              <a:rPr lang="en-CA" sz="4800" baseline="30000" dirty="0" err="1" smtClean="0">
                <a:solidFill>
                  <a:schemeClr val="bg1"/>
                </a:solidFill>
                <a:latin typeface="+mj-lt"/>
              </a:rPr>
              <a:t>TM</a:t>
            </a:r>
            <a:endParaRPr lang="fr-CA" sz="4800" dirty="0">
              <a:solidFill>
                <a:schemeClr val="bg1"/>
              </a:solidFill>
              <a:latin typeface="+mj-lt"/>
            </a:endParaRPr>
          </a:p>
        </p:txBody>
      </p:sp>
    </p:spTree>
    <p:extLst>
      <p:ext uri="{BB962C8B-B14F-4D97-AF65-F5344CB8AC3E}">
        <p14:creationId xmlns:p14="http://schemas.microsoft.com/office/powerpoint/2010/main" val="286756755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7980" y="701040"/>
            <a:ext cx="8415020" cy="923330"/>
          </a:xfrm>
          <a:prstGeom prst="rect">
            <a:avLst/>
          </a:prstGeom>
          <a:noFill/>
        </p:spPr>
        <p:txBody>
          <a:bodyPr wrap="square" rtlCol="0">
            <a:spAutoFit/>
          </a:bodyPr>
          <a:lstStyle/>
          <a:p>
            <a:pPr algn="ctr"/>
            <a:r>
              <a:rPr lang="en-CA" sz="5400" dirty="0" smtClean="0">
                <a:solidFill>
                  <a:schemeClr val="bg1"/>
                </a:solidFill>
                <a:latin typeface="+mj-lt"/>
              </a:rPr>
              <a:t>Exploration d’un </a:t>
            </a:r>
            <a:r>
              <a:rPr lang="en-CA" sz="5400" dirty="0" err="1" smtClean="0">
                <a:solidFill>
                  <a:schemeClr val="bg1"/>
                </a:solidFill>
                <a:latin typeface="+mj-lt"/>
              </a:rPr>
              <a:t>Gizmo</a:t>
            </a:r>
            <a:r>
              <a:rPr lang="en-CA" sz="5400" baseline="30000" dirty="0" err="1" smtClean="0">
                <a:solidFill>
                  <a:schemeClr val="bg1"/>
                </a:solidFill>
                <a:latin typeface="+mj-lt"/>
              </a:rPr>
              <a:t>TM</a:t>
            </a:r>
            <a:endParaRPr lang="fr-CA" sz="5400" dirty="0">
              <a:solidFill>
                <a:schemeClr val="bg1"/>
              </a:solidFill>
              <a:latin typeface="+mj-lt"/>
            </a:endParaRPr>
          </a:p>
        </p:txBody>
      </p:sp>
      <p:pic>
        <p:nvPicPr>
          <p:cNvPr id="8" name="Picture 2" descr="Consortium09_LOGO (2)">
            <a:hlinkClick r:id="rId3"/>
          </p:cNvPr>
          <p:cNvPicPr>
            <a:picLocks noChangeAspect="1" noChangeArrowheads="1"/>
          </p:cNvPicPr>
          <p:nvPr/>
        </p:nvPicPr>
        <p:blipFill>
          <a:blip r:embed="rId4"/>
          <a:srcRect/>
          <a:stretch>
            <a:fillRect/>
          </a:stretch>
        </p:blipFill>
        <p:spPr bwMode="auto">
          <a:xfrm>
            <a:off x="8001000" y="6457825"/>
            <a:ext cx="1143001" cy="347408"/>
          </a:xfrm>
          <a:prstGeom prst="rect">
            <a:avLst/>
          </a:prstGeom>
          <a:noFill/>
          <a:ln w="9525">
            <a:noFill/>
            <a:miter lim="800000"/>
            <a:headEnd/>
            <a:tailEnd/>
          </a:ln>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1100" y="1639610"/>
            <a:ext cx="6934200" cy="4689156"/>
          </a:xfrm>
          <a:prstGeom prst="rect">
            <a:avLst/>
          </a:prstGeom>
        </p:spPr>
      </p:pic>
      <p:sp>
        <p:nvSpPr>
          <p:cNvPr id="3" name="ZoneTexte 2"/>
          <p:cNvSpPr txBox="1"/>
          <p:nvPr/>
        </p:nvSpPr>
        <p:spPr>
          <a:xfrm rot="5400000">
            <a:off x="6224935" y="3496954"/>
            <a:ext cx="4576167" cy="830997"/>
          </a:xfrm>
          <a:prstGeom prst="rect">
            <a:avLst/>
          </a:prstGeom>
          <a:noFill/>
        </p:spPr>
        <p:txBody>
          <a:bodyPr wrap="square" rtlCol="0">
            <a:spAutoFit/>
          </a:bodyPr>
          <a:lstStyle/>
          <a:p>
            <a:r>
              <a:rPr lang="fr-CA" dirty="0">
                <a:solidFill>
                  <a:schemeClr val="bg1"/>
                </a:solidFill>
                <a:latin typeface="Arial" pitchFamily="-65" charset="0"/>
                <a:ea typeface="ＭＳ Ｐゴシック" pitchFamily="-65" charset="-128"/>
                <a:cs typeface="ＭＳ Ｐゴシック" pitchFamily="-65" charset="-128"/>
              </a:rPr>
              <a:t>Compound Independent </a:t>
            </a:r>
            <a:r>
              <a:rPr lang="fr-CA" dirty="0" err="1">
                <a:solidFill>
                  <a:schemeClr val="bg1"/>
                </a:solidFill>
                <a:latin typeface="Arial" pitchFamily="-65" charset="0"/>
                <a:ea typeface="ＭＳ Ｐゴシック" pitchFamily="-65" charset="-128"/>
                <a:cs typeface="ＭＳ Ｐゴシック" pitchFamily="-65" charset="-128"/>
              </a:rPr>
              <a:t>Events</a:t>
            </a:r>
            <a:endParaRPr lang="fr-CA" dirty="0">
              <a:solidFill>
                <a:schemeClr val="bg1"/>
              </a:solidFill>
              <a:latin typeface="Arial" pitchFamily="-65" charset="0"/>
              <a:ea typeface="ＭＳ Ｐゴシック" pitchFamily="-65" charset="-128"/>
              <a:cs typeface="ＭＳ Ｐゴシック" pitchFamily="-65" charset="-128"/>
            </a:endParaRPr>
          </a:p>
          <a:p>
            <a:endParaRPr lang="fr-CA"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5"/>
          <p:cNvSpPr txBox="1">
            <a:spLocks noChangeArrowheads="1"/>
          </p:cNvSpPr>
          <p:nvPr/>
        </p:nvSpPr>
        <p:spPr bwMode="auto">
          <a:xfrm>
            <a:off x="2209800" y="1676400"/>
            <a:ext cx="4876800" cy="830997"/>
          </a:xfrm>
          <a:prstGeom prst="rect">
            <a:avLst/>
          </a:prstGeom>
          <a:noFill/>
          <a:ln w="9525">
            <a:noFill/>
            <a:miter lim="800000"/>
            <a:headEnd/>
            <a:tailEnd/>
          </a:ln>
        </p:spPr>
        <p:txBody>
          <a:bodyPr wrap="square">
            <a:spAutoFit/>
          </a:bodyPr>
          <a:lstStyle/>
          <a:p>
            <a:pPr eaLnBrk="0" hangingPunct="0">
              <a:lnSpc>
                <a:spcPct val="150000"/>
              </a:lnSpc>
            </a:pPr>
            <a:r>
              <a:rPr lang="en-US" sz="3200" dirty="0" smtClean="0">
                <a:solidFill>
                  <a:schemeClr val="bg1"/>
                </a:solidFill>
              </a:rPr>
              <a:t>	</a:t>
            </a:r>
            <a:r>
              <a:rPr lang="en-US" sz="3200" dirty="0" smtClean="0">
                <a:solidFill>
                  <a:schemeClr val="bg1"/>
                </a:solidFill>
                <a:hlinkClick r:id="rId3"/>
              </a:rPr>
              <a:t>LearnAlberta.ca</a:t>
            </a:r>
            <a:endParaRPr lang="en-US" sz="3200" dirty="0">
              <a:solidFill>
                <a:schemeClr val="bg1"/>
              </a:solidFill>
            </a:endParaRPr>
          </a:p>
        </p:txBody>
      </p:sp>
      <p:sp>
        <p:nvSpPr>
          <p:cNvPr id="6" name="TextBox 5"/>
          <p:cNvSpPr txBox="1"/>
          <p:nvPr/>
        </p:nvSpPr>
        <p:spPr>
          <a:xfrm>
            <a:off x="381000" y="533400"/>
            <a:ext cx="8305800" cy="923330"/>
          </a:xfrm>
          <a:prstGeom prst="rect">
            <a:avLst/>
          </a:prstGeom>
          <a:noFill/>
        </p:spPr>
        <p:txBody>
          <a:bodyPr wrap="square" rtlCol="0">
            <a:spAutoFit/>
          </a:bodyPr>
          <a:lstStyle/>
          <a:p>
            <a:pPr algn="ctr"/>
            <a:r>
              <a:rPr lang="en-US" sz="5400" dirty="0" err="1" smtClean="0">
                <a:solidFill>
                  <a:schemeClr val="bg1"/>
                </a:solidFill>
                <a:latin typeface="+mj-lt"/>
              </a:rPr>
              <a:t>Où</a:t>
            </a:r>
            <a:r>
              <a:rPr lang="en-US" sz="5400" dirty="0" smtClean="0">
                <a:solidFill>
                  <a:schemeClr val="bg1"/>
                </a:solidFill>
                <a:latin typeface="+mj-lt"/>
              </a:rPr>
              <a:t> </a:t>
            </a:r>
            <a:r>
              <a:rPr lang="en-US" sz="5400" dirty="0" err="1" smtClean="0">
                <a:solidFill>
                  <a:schemeClr val="bg1"/>
                </a:solidFill>
                <a:latin typeface="+mj-lt"/>
              </a:rPr>
              <a:t>trouver</a:t>
            </a:r>
            <a:r>
              <a:rPr lang="en-US" sz="5400" dirty="0" smtClean="0">
                <a:solidFill>
                  <a:schemeClr val="bg1"/>
                </a:solidFill>
                <a:latin typeface="+mj-lt"/>
              </a:rPr>
              <a:t> les </a:t>
            </a:r>
            <a:r>
              <a:rPr lang="en-US" sz="5400" dirty="0" err="1" smtClean="0">
                <a:solidFill>
                  <a:schemeClr val="bg1"/>
                </a:solidFill>
                <a:latin typeface="+mj-lt"/>
              </a:rPr>
              <a:t>Gizmos</a:t>
            </a:r>
            <a:r>
              <a:rPr lang="en-US" sz="5400" baseline="30000" dirty="0" err="1" smtClean="0">
                <a:solidFill>
                  <a:schemeClr val="bg1"/>
                </a:solidFill>
                <a:latin typeface="+mj-lt"/>
              </a:rPr>
              <a:t>TM</a:t>
            </a:r>
            <a:endParaRPr lang="en-US" sz="5400" dirty="0">
              <a:solidFill>
                <a:schemeClr val="bg1"/>
              </a:solidFill>
              <a:latin typeface="+mj-lt"/>
            </a:endParaRPr>
          </a:p>
        </p:txBody>
      </p:sp>
      <p:sp>
        <p:nvSpPr>
          <p:cNvPr id="4" name="ZoneTexte 3"/>
          <p:cNvSpPr txBox="1"/>
          <p:nvPr/>
        </p:nvSpPr>
        <p:spPr>
          <a:xfrm>
            <a:off x="1143000" y="2819400"/>
            <a:ext cx="7086600" cy="1685846"/>
          </a:xfrm>
          <a:prstGeom prst="rect">
            <a:avLst/>
          </a:prstGeom>
          <a:noFill/>
        </p:spPr>
        <p:txBody>
          <a:bodyPr wrap="square" rtlCol="0">
            <a:spAutoFit/>
          </a:bodyPr>
          <a:lstStyle/>
          <a:p>
            <a:pPr>
              <a:lnSpc>
                <a:spcPct val="150000"/>
              </a:lnSpc>
            </a:pPr>
            <a:r>
              <a:rPr lang="en-CA" dirty="0" smtClean="0"/>
              <a:t>		</a:t>
            </a:r>
            <a:r>
              <a:rPr lang="en-CA" dirty="0" smtClean="0">
                <a:solidFill>
                  <a:schemeClr val="accent3"/>
                </a:solidFill>
              </a:rPr>
              <a:t>Par titre</a:t>
            </a:r>
          </a:p>
          <a:p>
            <a:pPr>
              <a:lnSpc>
                <a:spcPct val="150000"/>
              </a:lnSpc>
            </a:pPr>
            <a:r>
              <a:rPr lang="en-CA" dirty="0" smtClean="0">
                <a:solidFill>
                  <a:schemeClr val="accent3"/>
                </a:solidFill>
              </a:rPr>
              <a:t>			Par </a:t>
            </a:r>
            <a:r>
              <a:rPr lang="en-CA" dirty="0" err="1" smtClean="0">
                <a:solidFill>
                  <a:schemeClr val="accent3"/>
                </a:solidFill>
              </a:rPr>
              <a:t>sujet</a:t>
            </a:r>
            <a:endParaRPr lang="en-CA" dirty="0" smtClean="0">
              <a:solidFill>
                <a:schemeClr val="accent3"/>
              </a:solidFill>
            </a:endParaRPr>
          </a:p>
          <a:p>
            <a:pPr>
              <a:lnSpc>
                <a:spcPct val="150000"/>
              </a:lnSpc>
            </a:pPr>
            <a:r>
              <a:rPr lang="en-CA" dirty="0" smtClean="0">
                <a:solidFill>
                  <a:schemeClr val="accent3"/>
                </a:solidFill>
              </a:rPr>
              <a:t>				</a:t>
            </a:r>
            <a:r>
              <a:rPr lang="en-CA" dirty="0" err="1" smtClean="0">
                <a:solidFill>
                  <a:schemeClr val="accent3"/>
                </a:solidFill>
              </a:rPr>
              <a:t>Selon</a:t>
            </a:r>
            <a:r>
              <a:rPr lang="en-CA" dirty="0" smtClean="0">
                <a:solidFill>
                  <a:schemeClr val="accent3"/>
                </a:solidFill>
              </a:rPr>
              <a:t> les RAS</a:t>
            </a:r>
          </a:p>
        </p:txBody>
      </p:sp>
      <p:sp>
        <p:nvSpPr>
          <p:cNvPr id="5" name="ZoneTexte 4"/>
          <p:cNvSpPr txBox="1"/>
          <p:nvPr/>
        </p:nvSpPr>
        <p:spPr>
          <a:xfrm>
            <a:off x="1143000" y="4800600"/>
            <a:ext cx="7010400" cy="1292662"/>
          </a:xfrm>
          <a:prstGeom prst="rect">
            <a:avLst/>
          </a:prstGeom>
          <a:noFill/>
        </p:spPr>
        <p:txBody>
          <a:bodyPr wrap="square" rtlCol="0">
            <a:spAutoFit/>
          </a:bodyPr>
          <a:lstStyle/>
          <a:p>
            <a:r>
              <a:rPr lang="en-US" sz="5400" dirty="0" err="1" smtClean="0">
                <a:solidFill>
                  <a:schemeClr val="bg1"/>
                </a:solidFill>
                <a:latin typeface="+mj-lt"/>
              </a:rPr>
              <a:t>Où</a:t>
            </a:r>
            <a:r>
              <a:rPr lang="en-US" sz="5400" dirty="0" smtClean="0">
                <a:solidFill>
                  <a:schemeClr val="bg1"/>
                </a:solidFill>
                <a:latin typeface="+mj-lt"/>
              </a:rPr>
              <a:t> </a:t>
            </a:r>
            <a:r>
              <a:rPr lang="en-US" sz="5400" dirty="0" err="1" smtClean="0">
                <a:solidFill>
                  <a:schemeClr val="bg1"/>
                </a:solidFill>
                <a:latin typeface="+mj-lt"/>
              </a:rPr>
              <a:t>mettre</a:t>
            </a:r>
            <a:r>
              <a:rPr lang="en-US" sz="5400" dirty="0" smtClean="0">
                <a:solidFill>
                  <a:schemeClr val="bg1"/>
                </a:solidFill>
                <a:latin typeface="+mj-lt"/>
              </a:rPr>
              <a:t> les Gizmos</a:t>
            </a:r>
          </a:p>
          <a:p>
            <a:endParaRPr lang="fr-CA" dirty="0"/>
          </a:p>
        </p:txBody>
      </p:sp>
      <p:pic>
        <p:nvPicPr>
          <p:cNvPr id="8" name="Picture 2" descr="Consortium09_LOGO (2)">
            <a:hlinkClick r:id="rId3"/>
          </p:cNvPr>
          <p:cNvPicPr>
            <a:picLocks noChangeAspect="1" noChangeArrowheads="1"/>
          </p:cNvPicPr>
          <p:nvPr/>
        </p:nvPicPr>
        <p:blipFill>
          <a:blip r:embed="rId4"/>
          <a:srcRect/>
          <a:stretch>
            <a:fillRect/>
          </a:stretch>
        </p:blipFill>
        <p:spPr bwMode="auto">
          <a:xfrm>
            <a:off x="8001000" y="6457825"/>
            <a:ext cx="1143001" cy="34740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nk Presentation">
  <a:themeElements>
    <a:clrScheme name="Custom 7">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4">
        <a:dk1>
          <a:srgbClr val="FFFFFF"/>
        </a:dk1>
        <a:lt1>
          <a:srgbClr val="FFFFFF"/>
        </a:lt1>
        <a:dk2>
          <a:srgbClr val="FFFFFF"/>
        </a:dk2>
        <a:lt2>
          <a:srgbClr val="808080"/>
        </a:lt2>
        <a:accent1>
          <a:srgbClr val="FF9900"/>
        </a:accent1>
        <a:accent2>
          <a:srgbClr val="333399"/>
        </a:accent2>
        <a:accent3>
          <a:srgbClr val="FFFFFF"/>
        </a:accent3>
        <a:accent4>
          <a:srgbClr val="DADADA"/>
        </a:accent4>
        <a:accent5>
          <a:srgbClr val="FFCAAA"/>
        </a:accent5>
        <a:accent6>
          <a:srgbClr val="2D2D8A"/>
        </a:accent6>
        <a:hlink>
          <a:srgbClr val="FF99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8771</TotalTime>
  <Words>2571</Words>
  <Application>Microsoft Office PowerPoint</Application>
  <PresentationFormat>Affichage à l'écran (4:3)</PresentationFormat>
  <Paragraphs>353</Paragraphs>
  <Slides>23</Slides>
  <Notes>23</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Blank Presentation</vt:lpstr>
      <vt:lpstr>Présentation PowerPoint</vt:lpstr>
      <vt:lpstr>Objectifs de la 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Accès aux élèves</vt:lpstr>
      <vt:lpstr>Présentation PowerPoint</vt:lpstr>
      <vt:lpstr>Découvrir eFormation</vt:lpstr>
      <vt:lpstr>Présentation PowerPoint</vt:lpstr>
      <vt:lpstr>Période d’exploration</vt:lpstr>
      <vt:lpstr>Période d’exploration</vt:lpstr>
      <vt:lpstr>Présentation PowerPoint</vt:lpstr>
      <vt:lpstr>Présentation PowerPoint</vt:lpstr>
      <vt:lpstr>Parlons DIFFÉRENCIATION </vt:lpstr>
      <vt:lpstr>Parlons DIFFÉRENCIATION </vt:lpstr>
      <vt:lpstr>Parlons DIFFÉRENCIATION </vt:lpstr>
      <vt:lpstr>Parlons DIFFÉRENCIATION </vt:lpstr>
      <vt:lpstr>Présentation PowerPoint</vt:lpstr>
      <vt:lpstr>Présentation PowerPoint</vt:lpstr>
    </vt:vector>
  </TitlesOfParts>
  <Company>Beth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User</dc:creator>
  <cp:lastModifiedBy>Rmichaud</cp:lastModifiedBy>
  <cp:revision>415</cp:revision>
  <cp:lastPrinted>2011-10-12T17:35:16Z</cp:lastPrinted>
  <dcterms:created xsi:type="dcterms:W3CDTF">2008-10-01T15:38:01Z</dcterms:created>
  <dcterms:modified xsi:type="dcterms:W3CDTF">2011-10-16T15:29:55Z</dcterms:modified>
</cp:coreProperties>
</file>