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diagrams/drawing29.xml" ContentType="application/vnd.ms-office.drawingml.diagramDrawing+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drawing18.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diagrams/drawing25.xml" ContentType="application/vnd.ms-office.drawingml.diagramDrawing+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drawing21.xml" ContentType="application/vnd.ms-office.drawingml.diagramDrawing+xml"/>
  <Override PartName="/ppt/diagrams/drawing7.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bin" ContentType="application/vnd.openxmlformats-officedocument.oleObject"/>
  <Default Extension="png" ContentType="image/png"/>
  <Override PartName="/ppt/diagrams/drawing3.xml" ContentType="application/vnd.ms-office.drawingml.diagramDrawing+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diagrams/drawing19.xml" ContentType="application/vnd.ms-office.drawingml.diagramDrawing+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diagrams/drawing17.xml" ContentType="application/vnd.ms-office.drawingml.diagramDrawing+xml"/>
  <Override PartName="/ppt/diagrams/drawing28.xml" ContentType="application/vnd.ms-office.drawingml.diagramDrawing+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diagrams/data7.xml" ContentType="application/vnd.openxmlformats-officedocument.drawingml.diagramData+xml"/>
  <Override PartName="/ppt/diagrams/drawing26.xml" ContentType="application/vnd.ms-office.drawingml.diagramDrawing+xml"/>
  <Override PartName="/ppt/diagrams/drawing15.xml" ContentType="application/vnd.ms-office.drawingml.diagramDrawing+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notesSlides/notesSlide8.xml" ContentType="application/vnd.openxmlformats-officedocument.presentationml.notesSlide+xml"/>
  <Override PartName="/ppt/diagrams/data5.xml" ContentType="application/vnd.openxmlformats-officedocument.drawingml.diagramData+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colors7.xml" ContentType="application/vnd.openxmlformats-officedocument.drawingml.diagramColors+xml"/>
  <Override PartName="/ppt/diagrams/drawing8.xml" ContentType="application/vnd.ms-office.drawingml.diagramDrawing+xml"/>
  <Override PartName="/ppt/diagrams/drawing24.xml" ContentType="application/vnd.ms-office.drawingml.diagramDrawing+xml"/>
  <Override PartName="/ppt/diagrams/drawing13.xml" ContentType="application/vnd.ms-office.drawingml.diagramDrawing+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Override PartName="/ppt/diagrams/drawing22.xml" ContentType="application/vnd.ms-office.drawingml.diagramDrawing+xml"/>
  <Override PartName="/ppt/diagrams/drawing6.xml" ContentType="application/vnd.ms-office.drawingml.diagramDrawing+xml"/>
  <Override PartName="/ppt/diagrams/drawing11.xml" ContentType="application/vnd.ms-office.drawingml.diagramDrawing+xml"/>
  <Override PartName="/ppt/diagrams/drawing20.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notesSlides/notesSlide25.xml" ContentType="application/vnd.openxmlformats-officedocument.presentationml.notesSlide+xml"/>
  <Override PartName="/ppt/diagrams/layout7.xml" ContentType="application/vnd.openxmlformats-officedocument.drawingml.diagramLayout+xml"/>
  <Override PartName="/ppt/diagrams/drawing27.xml" ContentType="application/vnd.ms-office.drawingml.diagramDrawing+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drawing16.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drawing9.xml" ContentType="application/vnd.ms-office.drawingml.diagramDrawing+xml"/>
  <Override PartName="/ppt/diagrams/drawing23.xml" ContentType="application/vnd.ms-office.drawingml.diagramDrawing+xml"/>
  <Override PartName="/ppt/notesSlides/notesSlide10.xml" ContentType="application/vnd.openxmlformats-officedocument.presentationml.notesSlide+xml"/>
  <Override PartName="/ppt/diagrams/colors6.xml" ContentType="application/vnd.openxmlformats-officedocument.drawingml.diagramColors+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slides/slide28.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4"/>
  </p:notesMasterIdLst>
  <p:handoutMasterIdLst>
    <p:handoutMasterId r:id="rId35"/>
  </p:handoutMasterIdLst>
  <p:sldIdLst>
    <p:sldId id="314" r:id="rId2"/>
    <p:sldId id="258" r:id="rId3"/>
    <p:sldId id="315" r:id="rId4"/>
    <p:sldId id="271" r:id="rId5"/>
    <p:sldId id="272" r:id="rId6"/>
    <p:sldId id="287" r:id="rId7"/>
    <p:sldId id="273" r:id="rId8"/>
    <p:sldId id="277" r:id="rId9"/>
    <p:sldId id="291" r:id="rId10"/>
    <p:sldId id="316" r:id="rId11"/>
    <p:sldId id="290" r:id="rId12"/>
    <p:sldId id="278" r:id="rId13"/>
    <p:sldId id="274" r:id="rId14"/>
    <p:sldId id="292" r:id="rId15"/>
    <p:sldId id="293" r:id="rId16"/>
    <p:sldId id="294" r:id="rId17"/>
    <p:sldId id="295" r:id="rId18"/>
    <p:sldId id="296" r:id="rId19"/>
    <p:sldId id="297" r:id="rId20"/>
    <p:sldId id="298" r:id="rId21"/>
    <p:sldId id="299" r:id="rId22"/>
    <p:sldId id="300" r:id="rId23"/>
    <p:sldId id="301" r:id="rId24"/>
    <p:sldId id="304" r:id="rId25"/>
    <p:sldId id="305" r:id="rId26"/>
    <p:sldId id="306" r:id="rId27"/>
    <p:sldId id="307" r:id="rId28"/>
    <p:sldId id="308" r:id="rId29"/>
    <p:sldId id="309" r:id="rId30"/>
    <p:sldId id="310" r:id="rId31"/>
    <p:sldId id="311" r:id="rId32"/>
    <p:sldId id="312" r:id="rId33"/>
  </p:sldIdLst>
  <p:sldSz cx="9144000" cy="6858000" type="screen4x3"/>
  <p:notesSz cx="6997700" cy="92837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5072"/>
    <a:srgbClr val="FF9900"/>
    <a:srgbClr val="009900"/>
    <a:srgbClr val="00AAD2"/>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76" autoAdjust="0"/>
    <p:restoredTop sz="96118" autoAdjust="0"/>
  </p:normalViewPr>
  <p:slideViewPr>
    <p:cSldViewPr snapToGrid="0">
      <p:cViewPr>
        <p:scale>
          <a:sx n="110" d="100"/>
          <a:sy n="110" d="100"/>
        </p:scale>
        <p:origin x="-846" y="-108"/>
      </p:cViewPr>
      <p:guideLst>
        <p:guide orient="horz" pos="2160"/>
        <p:guide orient="horz" pos="799"/>
        <p:guide orient="horz" pos="4319"/>
        <p:guide pos="2880"/>
        <p:guide pos="5759"/>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F7626A-6B8C-4416-ADEA-AB666390609B}" type="doc">
      <dgm:prSet loTypeId="urn:microsoft.com/office/officeart/2005/8/layout/arrow2" loCatId="process" qsTypeId="urn:microsoft.com/office/officeart/2005/8/quickstyle/simple1" qsCatId="simple" csTypeId="urn:microsoft.com/office/officeart/2005/8/colors/accent1_2" csCatId="accent1" phldr="1"/>
      <dgm:spPr/>
    </dgm:pt>
    <dgm:pt modelId="{06363218-3DC3-4070-96A0-526CC88D8738}">
      <dgm:prSet phldrT="[Text]"/>
      <dgm:spPr/>
      <dgm:t>
        <a:bodyPr/>
        <a:lstStyle/>
        <a:p>
          <a:pPr>
            <a:lnSpc>
              <a:spcPct val="100000"/>
            </a:lnSpc>
          </a:pPr>
          <a:r>
            <a:rPr lang="fr-CA" dirty="0">
              <a:latin typeface="Arial" pitchFamily="34" charset="0"/>
              <a:cs typeface="Arial" pitchFamily="34" charset="0"/>
            </a:rPr>
            <a:t>L'apprentissage des mathématiques </a:t>
          </a:r>
          <a:r>
            <a:rPr lang="fr-CA" b="1" dirty="0">
              <a:solidFill>
                <a:srgbClr val="FF6600"/>
              </a:solidFill>
              <a:latin typeface="Arial" pitchFamily="34" charset="0"/>
              <a:cs typeface="Arial" pitchFamily="34" charset="0"/>
            </a:rPr>
            <a:t>pour</a:t>
          </a:r>
          <a:r>
            <a:rPr lang="fr-CA" dirty="0">
              <a:latin typeface="Arial" pitchFamily="34" charset="0"/>
              <a:cs typeface="Arial" pitchFamily="34" charset="0"/>
            </a:rPr>
            <a:t> la résolution de </a:t>
          </a:r>
          <a:r>
            <a:rPr lang="fr-CA" dirty="0" smtClean="0">
              <a:latin typeface="Arial" pitchFamily="34" charset="0"/>
              <a:cs typeface="Arial" pitchFamily="34" charset="0"/>
            </a:rPr>
            <a:t>problèmes </a:t>
          </a:r>
          <a:endParaRPr lang="en-US" dirty="0">
            <a:latin typeface="Arial" pitchFamily="34" charset="0"/>
            <a:cs typeface="Arial" pitchFamily="34" charset="0"/>
          </a:endParaRPr>
        </a:p>
      </dgm:t>
    </dgm:pt>
    <dgm:pt modelId="{57FE7761-8D2E-47F6-8655-8680581E8A0F}" type="parTrans" cxnId="{9F3DDFE6-B5D7-4AAC-97B7-BEF05B33E6FC}">
      <dgm:prSet/>
      <dgm:spPr/>
      <dgm:t>
        <a:bodyPr/>
        <a:lstStyle/>
        <a:p>
          <a:endParaRPr lang="en-US"/>
        </a:p>
      </dgm:t>
    </dgm:pt>
    <dgm:pt modelId="{8D1CB4F6-6A32-4770-8491-68D5CA7FFE55}" type="sibTrans" cxnId="{9F3DDFE6-B5D7-4AAC-97B7-BEF05B33E6FC}">
      <dgm:prSet/>
      <dgm:spPr/>
      <dgm:t>
        <a:bodyPr/>
        <a:lstStyle/>
        <a:p>
          <a:endParaRPr lang="en-US"/>
        </a:p>
      </dgm:t>
    </dgm:pt>
    <dgm:pt modelId="{6758DA00-3163-454C-8176-2D866C2BCB49}">
      <dgm:prSet phldrT="[Text]"/>
      <dgm:spPr/>
      <dgm:t>
        <a:bodyPr/>
        <a:lstStyle/>
        <a:p>
          <a:pPr>
            <a:lnSpc>
              <a:spcPct val="100000"/>
            </a:lnSpc>
          </a:pPr>
          <a:r>
            <a:rPr lang="fr-CA" dirty="0">
              <a:latin typeface="Arial" pitchFamily="34" charset="0"/>
              <a:cs typeface="Arial" pitchFamily="34" charset="0"/>
            </a:rPr>
            <a:t>L'apprentissage </a:t>
          </a:r>
          <a:r>
            <a:rPr lang="fr-CA" b="1" dirty="0">
              <a:solidFill>
                <a:srgbClr val="FF6600"/>
              </a:solidFill>
              <a:latin typeface="Arial" pitchFamily="34" charset="0"/>
              <a:cs typeface="Arial" pitchFamily="34" charset="0"/>
            </a:rPr>
            <a:t>de</a:t>
          </a:r>
          <a:r>
            <a:rPr lang="fr-CA" dirty="0">
              <a:latin typeface="Arial" pitchFamily="34" charset="0"/>
              <a:cs typeface="Arial" pitchFamily="34" charset="0"/>
            </a:rPr>
            <a:t> la résolution de </a:t>
          </a:r>
          <a:r>
            <a:rPr lang="fr-CA" dirty="0" smtClean="0">
              <a:latin typeface="Arial" pitchFamily="34" charset="0"/>
              <a:cs typeface="Arial" pitchFamily="34" charset="0"/>
            </a:rPr>
            <a:t>problèmes </a:t>
          </a:r>
          <a:endParaRPr lang="en-US" dirty="0">
            <a:latin typeface="Arial" pitchFamily="34" charset="0"/>
            <a:cs typeface="Arial" pitchFamily="34" charset="0"/>
          </a:endParaRPr>
        </a:p>
      </dgm:t>
    </dgm:pt>
    <dgm:pt modelId="{205A0855-835C-41E5-A5BF-DCCB104FC5D7}" type="parTrans" cxnId="{701B3CA5-CCD8-4125-ACEC-CFD55645E7D2}">
      <dgm:prSet/>
      <dgm:spPr/>
      <dgm:t>
        <a:bodyPr/>
        <a:lstStyle/>
        <a:p>
          <a:endParaRPr lang="en-US"/>
        </a:p>
      </dgm:t>
    </dgm:pt>
    <dgm:pt modelId="{637EF25D-3959-43B8-91A5-1D1A3F92D0C5}" type="sibTrans" cxnId="{701B3CA5-CCD8-4125-ACEC-CFD55645E7D2}">
      <dgm:prSet/>
      <dgm:spPr/>
      <dgm:t>
        <a:bodyPr/>
        <a:lstStyle/>
        <a:p>
          <a:endParaRPr lang="en-US"/>
        </a:p>
      </dgm:t>
    </dgm:pt>
    <dgm:pt modelId="{F047F73C-7512-45DC-B5D6-F76BB357A0A3}">
      <dgm:prSet phldrT="[Text]"/>
      <dgm:spPr/>
      <dgm:t>
        <a:bodyPr/>
        <a:lstStyle/>
        <a:p>
          <a:pPr>
            <a:lnSpc>
              <a:spcPct val="100000"/>
            </a:lnSpc>
          </a:pPr>
          <a:r>
            <a:rPr lang="fr-CA" dirty="0">
              <a:latin typeface="Arial" pitchFamily="34" charset="0"/>
              <a:cs typeface="Arial" pitchFamily="34" charset="0"/>
            </a:rPr>
            <a:t>L'apprentissage des mathématiques </a:t>
          </a:r>
          <a:r>
            <a:rPr lang="fr-CA" b="1" dirty="0">
              <a:solidFill>
                <a:srgbClr val="FF6600"/>
              </a:solidFill>
              <a:latin typeface="Arial" pitchFamily="34" charset="0"/>
              <a:cs typeface="Arial" pitchFamily="34" charset="0"/>
            </a:rPr>
            <a:t>par</a:t>
          </a:r>
          <a:r>
            <a:rPr lang="fr-CA" dirty="0">
              <a:latin typeface="Arial" pitchFamily="34" charset="0"/>
              <a:cs typeface="Arial" pitchFamily="34" charset="0"/>
            </a:rPr>
            <a:t> la résolution de </a:t>
          </a:r>
          <a:r>
            <a:rPr lang="fr-CA" dirty="0" smtClean="0">
              <a:latin typeface="Arial" pitchFamily="34" charset="0"/>
              <a:cs typeface="Arial" pitchFamily="34" charset="0"/>
            </a:rPr>
            <a:t>problèmes </a:t>
          </a:r>
          <a:endParaRPr lang="en-US" dirty="0">
            <a:latin typeface="Arial" pitchFamily="34" charset="0"/>
            <a:cs typeface="Arial" pitchFamily="34" charset="0"/>
          </a:endParaRPr>
        </a:p>
      </dgm:t>
    </dgm:pt>
    <dgm:pt modelId="{5E4720A9-DC07-467B-86C2-DF5DBCA37706}" type="parTrans" cxnId="{F7196087-61CD-4879-8950-C2C030D42C8C}">
      <dgm:prSet/>
      <dgm:spPr/>
      <dgm:t>
        <a:bodyPr/>
        <a:lstStyle/>
        <a:p>
          <a:endParaRPr lang="en-US"/>
        </a:p>
      </dgm:t>
    </dgm:pt>
    <dgm:pt modelId="{775E6EA5-95C2-40D4-AA76-F26B54549034}" type="sibTrans" cxnId="{F7196087-61CD-4879-8950-C2C030D42C8C}">
      <dgm:prSet/>
      <dgm:spPr/>
      <dgm:t>
        <a:bodyPr/>
        <a:lstStyle/>
        <a:p>
          <a:endParaRPr lang="en-US"/>
        </a:p>
      </dgm:t>
    </dgm:pt>
    <dgm:pt modelId="{C2AF5C65-428D-4158-BD6A-2A8C606292BD}" type="pres">
      <dgm:prSet presAssocID="{AEF7626A-6B8C-4416-ADEA-AB666390609B}" presName="arrowDiagram" presStyleCnt="0">
        <dgm:presLayoutVars>
          <dgm:chMax val="5"/>
          <dgm:dir/>
          <dgm:resizeHandles val="exact"/>
        </dgm:presLayoutVars>
      </dgm:prSet>
      <dgm:spPr/>
    </dgm:pt>
    <dgm:pt modelId="{8E7D4CFF-F0AF-4247-A0DA-E39701F8BD3F}" type="pres">
      <dgm:prSet presAssocID="{AEF7626A-6B8C-4416-ADEA-AB666390609B}" presName="arrow" presStyleLbl="bgShp" presStyleIdx="0" presStyleCnt="1" custLinFactNeighborX="1701" custLinFactNeighborY="270"/>
      <dgm:spPr>
        <a:solidFill>
          <a:schemeClr val="accent2">
            <a:lumMod val="20000"/>
            <a:lumOff val="80000"/>
          </a:schemeClr>
        </a:solidFill>
      </dgm:spPr>
      <dgm:t>
        <a:bodyPr/>
        <a:lstStyle/>
        <a:p>
          <a:endParaRPr lang="en-US"/>
        </a:p>
      </dgm:t>
    </dgm:pt>
    <dgm:pt modelId="{32035798-1AF3-4FAC-AC3C-183AE1DC6948}" type="pres">
      <dgm:prSet presAssocID="{AEF7626A-6B8C-4416-ADEA-AB666390609B}" presName="arrowDiagram3" presStyleCnt="0"/>
      <dgm:spPr/>
    </dgm:pt>
    <dgm:pt modelId="{7D734090-915C-4D11-B1A2-1E4038F0B264}" type="pres">
      <dgm:prSet presAssocID="{06363218-3DC3-4070-96A0-526CC88D8738}" presName="bullet3a" presStyleLbl="node1" presStyleIdx="0" presStyleCnt="3"/>
      <dgm:spPr>
        <a:solidFill>
          <a:schemeClr val="accent2"/>
        </a:solidFill>
      </dgm:spPr>
    </dgm:pt>
    <dgm:pt modelId="{EA2745D2-AE67-4D03-897B-DD02D7843594}" type="pres">
      <dgm:prSet presAssocID="{06363218-3DC3-4070-96A0-526CC88D8738}" presName="textBox3a" presStyleLbl="revTx" presStyleIdx="0" presStyleCnt="3">
        <dgm:presLayoutVars>
          <dgm:bulletEnabled val="1"/>
        </dgm:presLayoutVars>
      </dgm:prSet>
      <dgm:spPr/>
      <dgm:t>
        <a:bodyPr/>
        <a:lstStyle/>
        <a:p>
          <a:endParaRPr lang="en-US"/>
        </a:p>
      </dgm:t>
    </dgm:pt>
    <dgm:pt modelId="{1BC182E6-65E4-420C-A1C9-AD66A1337F07}" type="pres">
      <dgm:prSet presAssocID="{6758DA00-3163-454C-8176-2D866C2BCB49}" presName="bullet3b" presStyleLbl="node1" presStyleIdx="1" presStyleCnt="3"/>
      <dgm:spPr>
        <a:solidFill>
          <a:schemeClr val="accent2"/>
        </a:solidFill>
      </dgm:spPr>
    </dgm:pt>
    <dgm:pt modelId="{4393807B-BE1C-4CB6-AA69-5A6C32CE2D3A}" type="pres">
      <dgm:prSet presAssocID="{6758DA00-3163-454C-8176-2D866C2BCB49}" presName="textBox3b" presStyleLbl="revTx" presStyleIdx="1" presStyleCnt="3">
        <dgm:presLayoutVars>
          <dgm:bulletEnabled val="1"/>
        </dgm:presLayoutVars>
      </dgm:prSet>
      <dgm:spPr/>
      <dgm:t>
        <a:bodyPr/>
        <a:lstStyle/>
        <a:p>
          <a:endParaRPr lang="en-US"/>
        </a:p>
      </dgm:t>
    </dgm:pt>
    <dgm:pt modelId="{BEE3B8FE-8338-4EE8-94C4-667D03506E7C}" type="pres">
      <dgm:prSet presAssocID="{F047F73C-7512-45DC-B5D6-F76BB357A0A3}" presName="bullet3c" presStyleLbl="node1" presStyleIdx="2" presStyleCnt="3"/>
      <dgm:spPr>
        <a:solidFill>
          <a:schemeClr val="accent2"/>
        </a:solidFill>
      </dgm:spPr>
    </dgm:pt>
    <dgm:pt modelId="{9ED31E75-8728-47D1-B693-60AF70BC524A}" type="pres">
      <dgm:prSet presAssocID="{F047F73C-7512-45DC-B5D6-F76BB357A0A3}" presName="textBox3c" presStyleLbl="revTx" presStyleIdx="2" presStyleCnt="3" custScaleX="110092" custLinFactNeighborX="3875">
        <dgm:presLayoutVars>
          <dgm:bulletEnabled val="1"/>
        </dgm:presLayoutVars>
      </dgm:prSet>
      <dgm:spPr/>
      <dgm:t>
        <a:bodyPr/>
        <a:lstStyle/>
        <a:p>
          <a:endParaRPr lang="en-US"/>
        </a:p>
      </dgm:t>
    </dgm:pt>
  </dgm:ptLst>
  <dgm:cxnLst>
    <dgm:cxn modelId="{701B3CA5-CCD8-4125-ACEC-CFD55645E7D2}" srcId="{AEF7626A-6B8C-4416-ADEA-AB666390609B}" destId="{6758DA00-3163-454C-8176-2D866C2BCB49}" srcOrd="1" destOrd="0" parTransId="{205A0855-835C-41E5-A5BF-DCCB104FC5D7}" sibTransId="{637EF25D-3959-43B8-91A5-1D1A3F92D0C5}"/>
    <dgm:cxn modelId="{F7196087-61CD-4879-8950-C2C030D42C8C}" srcId="{AEF7626A-6B8C-4416-ADEA-AB666390609B}" destId="{F047F73C-7512-45DC-B5D6-F76BB357A0A3}" srcOrd="2" destOrd="0" parTransId="{5E4720A9-DC07-467B-86C2-DF5DBCA37706}" sibTransId="{775E6EA5-95C2-40D4-AA76-F26B54549034}"/>
    <dgm:cxn modelId="{E30A44A2-3C3D-4657-A892-EC05E7B50CA7}" type="presOf" srcId="{06363218-3DC3-4070-96A0-526CC88D8738}" destId="{EA2745D2-AE67-4D03-897B-DD02D7843594}" srcOrd="0" destOrd="0" presId="urn:microsoft.com/office/officeart/2005/8/layout/arrow2"/>
    <dgm:cxn modelId="{2DDDE8FC-306C-4A7A-B993-E68D6AA78E94}" type="presOf" srcId="{AEF7626A-6B8C-4416-ADEA-AB666390609B}" destId="{C2AF5C65-428D-4158-BD6A-2A8C606292BD}" srcOrd="0" destOrd="0" presId="urn:microsoft.com/office/officeart/2005/8/layout/arrow2"/>
    <dgm:cxn modelId="{6FD1FFD3-8E15-4E9F-813B-9A9828DB7E13}" type="presOf" srcId="{F047F73C-7512-45DC-B5D6-F76BB357A0A3}" destId="{9ED31E75-8728-47D1-B693-60AF70BC524A}" srcOrd="0" destOrd="0" presId="urn:microsoft.com/office/officeart/2005/8/layout/arrow2"/>
    <dgm:cxn modelId="{9F3DDFE6-B5D7-4AAC-97B7-BEF05B33E6FC}" srcId="{AEF7626A-6B8C-4416-ADEA-AB666390609B}" destId="{06363218-3DC3-4070-96A0-526CC88D8738}" srcOrd="0" destOrd="0" parTransId="{57FE7761-8D2E-47F6-8655-8680581E8A0F}" sibTransId="{8D1CB4F6-6A32-4770-8491-68D5CA7FFE55}"/>
    <dgm:cxn modelId="{E5E7A869-746F-4040-ACD8-8D01A5B1970E}" type="presOf" srcId="{6758DA00-3163-454C-8176-2D866C2BCB49}" destId="{4393807B-BE1C-4CB6-AA69-5A6C32CE2D3A}" srcOrd="0" destOrd="0" presId="urn:microsoft.com/office/officeart/2005/8/layout/arrow2"/>
    <dgm:cxn modelId="{F3EB2087-1B7D-4EF9-BA0F-6DCCDDDAF909}" type="presParOf" srcId="{C2AF5C65-428D-4158-BD6A-2A8C606292BD}" destId="{8E7D4CFF-F0AF-4247-A0DA-E39701F8BD3F}" srcOrd="0" destOrd="0" presId="urn:microsoft.com/office/officeart/2005/8/layout/arrow2"/>
    <dgm:cxn modelId="{A0BFB279-D07A-41A0-A4F5-09DCCE353120}" type="presParOf" srcId="{C2AF5C65-428D-4158-BD6A-2A8C606292BD}" destId="{32035798-1AF3-4FAC-AC3C-183AE1DC6948}" srcOrd="1" destOrd="0" presId="urn:microsoft.com/office/officeart/2005/8/layout/arrow2"/>
    <dgm:cxn modelId="{CD9DC527-C2E6-4A7F-BEBE-442B36D16090}" type="presParOf" srcId="{32035798-1AF3-4FAC-AC3C-183AE1DC6948}" destId="{7D734090-915C-4D11-B1A2-1E4038F0B264}" srcOrd="0" destOrd="0" presId="urn:microsoft.com/office/officeart/2005/8/layout/arrow2"/>
    <dgm:cxn modelId="{B5A352C8-57FB-4FC2-BD24-5D2B419FD779}" type="presParOf" srcId="{32035798-1AF3-4FAC-AC3C-183AE1DC6948}" destId="{EA2745D2-AE67-4D03-897B-DD02D7843594}" srcOrd="1" destOrd="0" presId="urn:microsoft.com/office/officeart/2005/8/layout/arrow2"/>
    <dgm:cxn modelId="{EF37893C-4D1A-44AD-BB18-E8D5F86BC92D}" type="presParOf" srcId="{32035798-1AF3-4FAC-AC3C-183AE1DC6948}" destId="{1BC182E6-65E4-420C-A1C9-AD66A1337F07}" srcOrd="2" destOrd="0" presId="urn:microsoft.com/office/officeart/2005/8/layout/arrow2"/>
    <dgm:cxn modelId="{10683DE0-DDAD-479F-B83A-E89FCA0CFC86}" type="presParOf" srcId="{32035798-1AF3-4FAC-AC3C-183AE1DC6948}" destId="{4393807B-BE1C-4CB6-AA69-5A6C32CE2D3A}" srcOrd="3" destOrd="0" presId="urn:microsoft.com/office/officeart/2005/8/layout/arrow2"/>
    <dgm:cxn modelId="{6F7383EF-67FF-4FA2-9E96-0A7172194966}" type="presParOf" srcId="{32035798-1AF3-4FAC-AC3C-183AE1DC6948}" destId="{BEE3B8FE-8338-4EE8-94C4-667D03506E7C}" srcOrd="4" destOrd="0" presId="urn:microsoft.com/office/officeart/2005/8/layout/arrow2"/>
    <dgm:cxn modelId="{2BCE40AF-0534-470E-B416-17A91B50FAB2}" type="presParOf" srcId="{32035798-1AF3-4FAC-AC3C-183AE1DC6948}" destId="{9ED31E75-8728-47D1-B693-60AF70BC524A}" srcOrd="5" destOrd="0" presId="urn:microsoft.com/office/officeart/2005/8/layout/arrow2"/>
  </dgm:cxnLst>
  <dgm:bg/>
  <dgm:whole/>
</dgm:dataModel>
</file>

<file path=ppt/diagrams/data2.xml><?xml version="1.0" encoding="utf-8"?>
<dgm:dataModel xmlns:dgm="http://schemas.openxmlformats.org/drawingml/2006/diagram" xmlns:a="http://schemas.openxmlformats.org/drawingml/2006/main">
  <dgm:ptLst>
    <dgm:pt modelId="{BE901B43-95F0-48C4-AB01-E2739A2D3DA8}"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58F3E159-689B-4552-B9DC-81D3B41E5E70}">
      <dgm:prSet phldrT="[Text]" custT="1"/>
      <dgm:spPr>
        <a:solidFill>
          <a:schemeClr val="accent2"/>
        </a:solidFill>
      </dgm:spPr>
      <dgm:t>
        <a:bodyPr/>
        <a:lstStyle/>
        <a:p>
          <a:r>
            <a:rPr lang="en-US" sz="750" b="1" dirty="0" err="1">
              <a:solidFill>
                <a:schemeClr val="tx1"/>
              </a:solidFill>
              <a:latin typeface="Arial" pitchFamily="34" charset="0"/>
              <a:cs typeface="Arial" pitchFamily="34" charset="0"/>
            </a:rPr>
            <a:t>Problème</a:t>
          </a:r>
          <a:r>
            <a:rPr lang="en-US" sz="750" b="1" dirty="0">
              <a:solidFill>
                <a:schemeClr val="tx1"/>
              </a:solidFill>
              <a:latin typeface="Arial" pitchFamily="34" charset="0"/>
              <a:cs typeface="Arial" pitchFamily="34" charset="0"/>
            </a:rPr>
            <a:t> de fractions</a:t>
          </a:r>
        </a:p>
      </dgm:t>
    </dgm:pt>
    <dgm:pt modelId="{90A1C2D6-D0E7-48D8-8EF7-837301EA6328}" type="parTrans" cxnId="{AA04016E-29C1-4D26-8B94-14DC4CCCB042}">
      <dgm:prSet/>
      <dgm:spPr/>
      <dgm:t>
        <a:bodyPr/>
        <a:lstStyle/>
        <a:p>
          <a:endParaRPr lang="en-US" sz="750"/>
        </a:p>
      </dgm:t>
    </dgm:pt>
    <dgm:pt modelId="{16889017-2AE5-4574-9BF8-206639CAB51B}" type="sibTrans" cxnId="{AA04016E-29C1-4D26-8B94-14DC4CCCB042}">
      <dgm:prSet/>
      <dgm:spPr/>
      <dgm:t>
        <a:bodyPr/>
        <a:lstStyle/>
        <a:p>
          <a:endParaRPr lang="en-US" sz="750"/>
        </a:p>
      </dgm:t>
    </dgm:pt>
    <dgm:pt modelId="{E2A333B6-DD17-46A4-BD0C-3A92EBC1A962}">
      <dgm:prSet phldrT="[Text]" custT="1"/>
      <dgm:spPr>
        <a:solidFill>
          <a:schemeClr val="accent2"/>
        </a:solidFill>
      </dgm:spPr>
      <dgm:t>
        <a:bodyPr/>
        <a:lstStyle/>
        <a:p>
          <a:r>
            <a:rPr lang="en-US" sz="750" dirty="0">
              <a:solidFill>
                <a:schemeClr val="tx1"/>
              </a:solidFill>
              <a:latin typeface="Arial" pitchFamily="34" charset="0"/>
              <a:cs typeface="Arial" pitchFamily="34" charset="0"/>
            </a:rPr>
            <a:t>Les </a:t>
          </a:r>
          <a:r>
            <a:rPr lang="en-US" sz="750" dirty="0" err="1">
              <a:solidFill>
                <a:schemeClr val="tx1"/>
              </a:solidFill>
              <a:latin typeface="Arial" pitchFamily="34" charset="0"/>
              <a:cs typeface="Arial" pitchFamily="34" charset="0"/>
            </a:rPr>
            <a:t>mêmes</a:t>
          </a:r>
          <a:r>
            <a:rPr lang="en-US" sz="750" dirty="0">
              <a:solidFill>
                <a:schemeClr val="tx1"/>
              </a:solidFill>
              <a:latin typeface="Arial" pitchFamily="34" charset="0"/>
              <a:cs typeface="Arial" pitchFamily="34" charset="0"/>
            </a:rPr>
            <a:t> concepts </a:t>
          </a:r>
          <a:r>
            <a:rPr lang="en-US" sz="750" dirty="0" err="1" smtClean="0">
              <a:solidFill>
                <a:schemeClr val="tx1"/>
              </a:solidFill>
              <a:latin typeface="Arial" pitchFamily="34" charset="0"/>
              <a:cs typeface="Arial" pitchFamily="34" charset="0"/>
            </a:rPr>
            <a:t>mathématiques</a:t>
          </a:r>
          <a:r>
            <a:rPr lang="en-US" sz="750" dirty="0" smtClean="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sont</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présents</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dans</a:t>
          </a:r>
          <a:r>
            <a:rPr lang="en-US" sz="750" dirty="0">
              <a:solidFill>
                <a:schemeClr val="tx1"/>
              </a:solidFill>
              <a:latin typeface="Arial" pitchFamily="34" charset="0"/>
              <a:cs typeface="Arial" pitchFamily="34" charset="0"/>
            </a:rPr>
            <a:t> les 3 </a:t>
          </a:r>
          <a:r>
            <a:rPr lang="en-US" sz="750" dirty="0" err="1">
              <a:solidFill>
                <a:schemeClr val="tx1"/>
              </a:solidFill>
              <a:latin typeface="Arial" pitchFamily="34" charset="0"/>
              <a:cs typeface="Arial" pitchFamily="34" charset="0"/>
            </a:rPr>
            <a:t>problèmes</a:t>
          </a:r>
          <a:r>
            <a:rPr lang="en-US" sz="750" dirty="0">
              <a:solidFill>
                <a:schemeClr val="tx1"/>
              </a:solidFill>
              <a:latin typeface="Arial" pitchFamily="34" charset="0"/>
              <a:cs typeface="Arial" pitchFamily="34" charset="0"/>
            </a:rPr>
            <a:t>, à des </a:t>
          </a:r>
          <a:r>
            <a:rPr lang="en-US" sz="750" dirty="0" err="1">
              <a:solidFill>
                <a:schemeClr val="tx1"/>
              </a:solidFill>
              <a:latin typeface="Arial" pitchFamily="34" charset="0"/>
              <a:cs typeface="Arial" pitchFamily="34" charset="0"/>
            </a:rPr>
            <a:t>niveaux</a:t>
          </a:r>
          <a:r>
            <a:rPr lang="en-US" sz="750" dirty="0">
              <a:solidFill>
                <a:schemeClr val="tx1"/>
              </a:solidFill>
              <a:latin typeface="Arial" pitchFamily="34" charset="0"/>
              <a:cs typeface="Arial" pitchFamily="34" charset="0"/>
            </a:rPr>
            <a:t> </a:t>
          </a:r>
          <a:r>
            <a:rPr lang="en-US" sz="750" dirty="0" smtClean="0">
              <a:solidFill>
                <a:schemeClr val="tx1"/>
              </a:solidFill>
              <a:latin typeface="Arial" pitchFamily="34" charset="0"/>
              <a:cs typeface="Arial" pitchFamily="34" charset="0"/>
            </a:rPr>
            <a:t>de </a:t>
          </a:r>
          <a:r>
            <a:rPr lang="en-US" sz="750" dirty="0" err="1" smtClean="0">
              <a:solidFill>
                <a:schemeClr val="tx1"/>
              </a:solidFill>
              <a:latin typeface="Arial" pitchFamily="34" charset="0"/>
              <a:cs typeface="Arial" pitchFamily="34" charset="0"/>
            </a:rPr>
            <a:t>difficultés</a:t>
          </a:r>
          <a:r>
            <a:rPr lang="en-US" sz="750" dirty="0" smtClean="0">
              <a:solidFill>
                <a:schemeClr val="tx1"/>
              </a:solidFill>
              <a:latin typeface="Arial" pitchFamily="34" charset="0"/>
              <a:cs typeface="Arial" pitchFamily="34" charset="0"/>
            </a:rPr>
            <a:t> </a:t>
          </a:r>
          <a:r>
            <a:rPr lang="en-US" sz="750" dirty="0" err="1" smtClean="0">
              <a:solidFill>
                <a:schemeClr val="tx1"/>
              </a:solidFill>
              <a:latin typeface="Arial" pitchFamily="34" charset="0"/>
              <a:cs typeface="Arial" pitchFamily="34" charset="0"/>
            </a:rPr>
            <a:t>différents</a:t>
          </a:r>
          <a:r>
            <a:rPr lang="en-US" sz="750" dirty="0">
              <a:solidFill>
                <a:schemeClr val="tx1"/>
              </a:solidFill>
              <a:latin typeface="Arial" pitchFamily="34" charset="0"/>
              <a:cs typeface="Arial" pitchFamily="34" charset="0"/>
            </a:rPr>
            <a:t>.</a:t>
          </a:r>
        </a:p>
      </dgm:t>
    </dgm:pt>
    <dgm:pt modelId="{6CF8493E-D35F-455C-8014-4AC290A89BC8}" type="parTrans" cxnId="{88004166-59B3-4E72-A4CB-4B231D594FA7}">
      <dgm:prSet/>
      <dgm:spPr>
        <a:solidFill>
          <a:schemeClr val="accent2">
            <a:lumMod val="40000"/>
            <a:lumOff val="60000"/>
          </a:schemeClr>
        </a:solidFill>
      </dgm:spPr>
      <dgm:t>
        <a:bodyPr/>
        <a:lstStyle/>
        <a:p>
          <a:endParaRPr lang="en-US" sz="750"/>
        </a:p>
      </dgm:t>
    </dgm:pt>
    <dgm:pt modelId="{EF19DB4D-35E5-4A6C-A551-BCD0067B9FB5}" type="sibTrans" cxnId="{88004166-59B3-4E72-A4CB-4B231D594FA7}">
      <dgm:prSet/>
      <dgm:spPr/>
      <dgm:t>
        <a:bodyPr/>
        <a:lstStyle/>
        <a:p>
          <a:endParaRPr lang="en-US" sz="750"/>
        </a:p>
      </dgm:t>
    </dgm:pt>
    <dgm:pt modelId="{34FF3962-A768-4E3D-94BE-104351F22D34}">
      <dgm:prSet phldrT="[Text]" custT="1"/>
      <dgm:spPr>
        <a:solidFill>
          <a:schemeClr val="accent2"/>
        </a:solidFill>
      </dgm:spPr>
      <dgm:t>
        <a:bodyPr/>
        <a:lstStyle/>
        <a:p>
          <a:r>
            <a:rPr lang="en-US" sz="750" dirty="0">
              <a:solidFill>
                <a:schemeClr val="tx1"/>
              </a:solidFill>
              <a:latin typeface="Arial" pitchFamily="34" charset="0"/>
              <a:cs typeface="Arial" pitchFamily="34" charset="0"/>
            </a:rPr>
            <a:t>Le travail </a:t>
          </a:r>
          <a:r>
            <a:rPr lang="en-US" sz="750" dirty="0" err="1">
              <a:solidFill>
                <a:schemeClr val="tx1"/>
              </a:solidFill>
              <a:latin typeface="Arial" pitchFamily="34" charset="0"/>
              <a:cs typeface="Arial" pitchFamily="34" charset="0"/>
            </a:rPr>
            <a:t>d'équipe</a:t>
          </a:r>
          <a:r>
            <a:rPr lang="en-US" sz="750" dirty="0">
              <a:solidFill>
                <a:schemeClr val="tx1"/>
              </a:solidFill>
              <a:latin typeface="Arial" pitchFamily="34" charset="0"/>
              <a:cs typeface="Arial" pitchFamily="34" charset="0"/>
            </a:rPr>
            <a:t> </a:t>
          </a:r>
          <a:r>
            <a:rPr lang="en-US" sz="750" dirty="0" err="1" smtClean="0">
              <a:solidFill>
                <a:schemeClr val="tx1"/>
              </a:solidFill>
              <a:latin typeface="Arial" pitchFamily="34" charset="0"/>
              <a:cs typeface="Arial" pitchFamily="34" charset="0"/>
            </a:rPr>
            <a:t>favorise</a:t>
          </a:r>
          <a:r>
            <a:rPr lang="en-US" sz="750" dirty="0" smtClean="0">
              <a:solidFill>
                <a:schemeClr val="tx1"/>
              </a:solidFill>
              <a:latin typeface="Arial" pitchFamily="34" charset="0"/>
              <a:cs typeface="Arial" pitchFamily="34" charset="0"/>
            </a:rPr>
            <a:t> la formation des </a:t>
          </a:r>
          <a:r>
            <a:rPr lang="en-US" sz="750" dirty="0" err="1">
              <a:solidFill>
                <a:schemeClr val="tx1"/>
              </a:solidFill>
              <a:latin typeface="Arial" pitchFamily="34" charset="0"/>
              <a:cs typeface="Arial" pitchFamily="34" charset="0"/>
            </a:rPr>
            <a:t>idées</a:t>
          </a:r>
          <a:r>
            <a:rPr lang="en-US" sz="750" dirty="0">
              <a:solidFill>
                <a:schemeClr val="tx1"/>
              </a:solidFill>
              <a:latin typeface="Arial" pitchFamily="34" charset="0"/>
              <a:cs typeface="Arial" pitchFamily="34" charset="0"/>
            </a:rPr>
            <a:t> et des </a:t>
          </a:r>
          <a:r>
            <a:rPr lang="en-US" sz="750" dirty="0" err="1">
              <a:solidFill>
                <a:schemeClr val="tx1"/>
              </a:solidFill>
              <a:latin typeface="Arial" pitchFamily="34" charset="0"/>
              <a:cs typeface="Arial" pitchFamily="34" charset="0"/>
            </a:rPr>
            <a:t>preuves</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vs</a:t>
          </a:r>
          <a:r>
            <a:rPr lang="en-US" sz="750" dirty="0">
              <a:solidFill>
                <a:schemeClr val="tx1"/>
              </a:solidFill>
              <a:latin typeface="Arial" pitchFamily="34" charset="0"/>
              <a:cs typeface="Arial" pitchFamily="34" charset="0"/>
            </a:rPr>
            <a:t> le travail </a:t>
          </a:r>
          <a:r>
            <a:rPr lang="en-US" sz="750" dirty="0" err="1">
              <a:solidFill>
                <a:schemeClr val="tx1"/>
              </a:solidFill>
              <a:latin typeface="Arial" pitchFamily="34" charset="0"/>
              <a:cs typeface="Arial" pitchFamily="34" charset="0"/>
            </a:rPr>
            <a:t>seul</a:t>
          </a:r>
          <a:r>
            <a:rPr lang="en-US" sz="750" dirty="0">
              <a:solidFill>
                <a:schemeClr val="tx1"/>
              </a:solidFill>
              <a:latin typeface="Arial" pitchFamily="34" charset="0"/>
              <a:cs typeface="Arial" pitchFamily="34" charset="0"/>
            </a:rPr>
            <a:t>.</a:t>
          </a:r>
        </a:p>
      </dgm:t>
    </dgm:pt>
    <dgm:pt modelId="{377D0C2D-CB43-4A49-9D7E-6483C413D63C}" type="parTrans" cxnId="{EEDD79CA-7D99-4193-A533-26F700662C5F}">
      <dgm:prSet/>
      <dgm:spPr>
        <a:solidFill>
          <a:schemeClr val="accent2">
            <a:lumMod val="40000"/>
            <a:lumOff val="60000"/>
          </a:schemeClr>
        </a:solidFill>
      </dgm:spPr>
      <dgm:t>
        <a:bodyPr/>
        <a:lstStyle/>
        <a:p>
          <a:endParaRPr lang="en-US" sz="750"/>
        </a:p>
      </dgm:t>
    </dgm:pt>
    <dgm:pt modelId="{EBFF223B-2AF1-45D2-8B58-B16D16DEEBDD}" type="sibTrans" cxnId="{EEDD79CA-7D99-4193-A533-26F700662C5F}">
      <dgm:prSet/>
      <dgm:spPr/>
      <dgm:t>
        <a:bodyPr/>
        <a:lstStyle/>
        <a:p>
          <a:endParaRPr lang="en-US" sz="750"/>
        </a:p>
      </dgm:t>
    </dgm:pt>
    <dgm:pt modelId="{AD5252F3-FABD-4A29-9E0F-A48E46935905}">
      <dgm:prSet phldrT="[Text]" custT="1"/>
      <dgm:spPr>
        <a:solidFill>
          <a:schemeClr val="accent2"/>
        </a:solidFill>
      </dgm:spPr>
      <dgm:t>
        <a:bodyPr/>
        <a:lstStyle/>
        <a:p>
          <a:r>
            <a:rPr lang="en-US" sz="750" dirty="0">
              <a:solidFill>
                <a:schemeClr val="tx1"/>
              </a:solidFill>
              <a:latin typeface="Arial" pitchFamily="34" charset="0"/>
              <a:cs typeface="Arial" pitchFamily="34" charset="0"/>
            </a:rPr>
            <a:t>La </a:t>
          </a:r>
          <a:r>
            <a:rPr lang="en-US" sz="750" dirty="0" err="1">
              <a:solidFill>
                <a:schemeClr val="tx1"/>
              </a:solidFill>
              <a:latin typeface="Arial" pitchFamily="34" charset="0"/>
              <a:cs typeface="Arial" pitchFamily="34" charset="0"/>
            </a:rPr>
            <a:t>quantité</a:t>
          </a:r>
          <a:r>
            <a:rPr lang="en-US" sz="750" dirty="0">
              <a:solidFill>
                <a:schemeClr val="tx1"/>
              </a:solidFill>
              <a:latin typeface="Arial" pitchFamily="34" charset="0"/>
              <a:cs typeface="Arial" pitchFamily="34" charset="0"/>
            </a:rPr>
            <a:t> de temps </a:t>
          </a:r>
          <a:r>
            <a:rPr lang="en-US" sz="750" dirty="0" err="1">
              <a:solidFill>
                <a:schemeClr val="tx1"/>
              </a:solidFill>
              <a:latin typeface="Arial" pitchFamily="34" charset="0"/>
              <a:cs typeface="Arial" pitchFamily="34" charset="0"/>
            </a:rPr>
            <a:t>requise</a:t>
          </a:r>
          <a:r>
            <a:rPr lang="en-US" sz="750" dirty="0">
              <a:solidFill>
                <a:schemeClr val="tx1"/>
              </a:solidFill>
              <a:latin typeface="Arial" pitchFamily="34" charset="0"/>
              <a:cs typeface="Arial" pitchFamily="34" charset="0"/>
            </a:rPr>
            <a:t> pour </a:t>
          </a:r>
          <a:r>
            <a:rPr lang="en-US" sz="750" dirty="0" err="1">
              <a:solidFill>
                <a:schemeClr val="tx1"/>
              </a:solidFill>
              <a:latin typeface="Arial" pitchFamily="34" charset="0"/>
              <a:cs typeface="Arial" pitchFamily="34" charset="0"/>
            </a:rPr>
            <a:t>résoudre</a:t>
          </a:r>
          <a:r>
            <a:rPr lang="en-US" sz="750" dirty="0">
              <a:solidFill>
                <a:schemeClr val="tx1"/>
              </a:solidFill>
              <a:latin typeface="Arial" pitchFamily="34" charset="0"/>
              <a:cs typeface="Arial" pitchFamily="34" charset="0"/>
            </a:rPr>
            <a:t> le </a:t>
          </a:r>
          <a:r>
            <a:rPr lang="en-US" sz="750" dirty="0" err="1">
              <a:solidFill>
                <a:schemeClr val="tx1"/>
              </a:solidFill>
              <a:latin typeface="Arial" pitchFamily="34" charset="0"/>
              <a:cs typeface="Arial" pitchFamily="34" charset="0"/>
            </a:rPr>
            <a:t>problème</a:t>
          </a:r>
          <a:r>
            <a:rPr lang="en-US" sz="750" dirty="0">
              <a:solidFill>
                <a:schemeClr val="tx1"/>
              </a:solidFill>
              <a:latin typeface="Arial" pitchFamily="34" charset="0"/>
              <a:cs typeface="Arial" pitchFamily="34" charset="0"/>
            </a:rPr>
            <a:t>.</a:t>
          </a:r>
        </a:p>
      </dgm:t>
    </dgm:pt>
    <dgm:pt modelId="{B56DF6FB-0DEF-47E8-A15E-F92DD071AE47}" type="parTrans" cxnId="{C857B1CE-8BF7-4891-8EAE-DF3A9611D871}">
      <dgm:prSet/>
      <dgm:spPr>
        <a:solidFill>
          <a:schemeClr val="accent2">
            <a:lumMod val="40000"/>
            <a:lumOff val="60000"/>
          </a:schemeClr>
        </a:solidFill>
      </dgm:spPr>
      <dgm:t>
        <a:bodyPr/>
        <a:lstStyle/>
        <a:p>
          <a:endParaRPr lang="en-US" sz="750"/>
        </a:p>
      </dgm:t>
    </dgm:pt>
    <dgm:pt modelId="{F92E4513-30D4-4651-9436-D29F722C8E7C}" type="sibTrans" cxnId="{C857B1CE-8BF7-4891-8EAE-DF3A9611D871}">
      <dgm:prSet/>
      <dgm:spPr/>
      <dgm:t>
        <a:bodyPr/>
        <a:lstStyle/>
        <a:p>
          <a:endParaRPr lang="en-US" sz="750"/>
        </a:p>
      </dgm:t>
    </dgm:pt>
    <dgm:pt modelId="{93DB002E-6D6D-4111-8877-31E2BA3A1FE2}">
      <dgm:prSet phldrT="[Text]" custT="1"/>
      <dgm:spPr>
        <a:solidFill>
          <a:schemeClr val="accent2"/>
        </a:solidFill>
      </dgm:spPr>
      <dgm:t>
        <a:bodyPr/>
        <a:lstStyle/>
        <a:p>
          <a:r>
            <a:rPr lang="en-US" sz="750" dirty="0" err="1">
              <a:solidFill>
                <a:schemeClr val="tx1"/>
              </a:solidFill>
              <a:latin typeface="Arial" pitchFamily="34" charset="0"/>
              <a:cs typeface="Arial" pitchFamily="34" charset="0"/>
            </a:rPr>
            <a:t>L'utilisation</a:t>
          </a:r>
          <a:r>
            <a:rPr lang="en-US" sz="750" dirty="0">
              <a:solidFill>
                <a:schemeClr val="tx1"/>
              </a:solidFill>
              <a:latin typeface="Arial" pitchFamily="34" charset="0"/>
              <a:cs typeface="Arial" pitchFamily="34" charset="0"/>
            </a:rPr>
            <a:t> du </a:t>
          </a:r>
          <a:r>
            <a:rPr lang="en-US" sz="750" dirty="0" err="1">
              <a:solidFill>
                <a:schemeClr val="tx1"/>
              </a:solidFill>
              <a:latin typeface="Arial" pitchFamily="34" charset="0"/>
              <a:cs typeface="Arial" pitchFamily="34" charset="0"/>
            </a:rPr>
            <a:t>vocabulaire</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nécessaire</a:t>
          </a:r>
          <a:r>
            <a:rPr lang="en-US" sz="750" dirty="0">
              <a:solidFill>
                <a:schemeClr val="tx1"/>
              </a:solidFill>
              <a:latin typeface="Arial" pitchFamily="34" charset="0"/>
              <a:cs typeface="Arial" pitchFamily="34" charset="0"/>
            </a:rPr>
            <a:t> se fait </a:t>
          </a:r>
          <a:r>
            <a:rPr lang="en-US" sz="750" dirty="0" err="1">
              <a:solidFill>
                <a:schemeClr val="tx1"/>
              </a:solidFill>
              <a:latin typeface="Arial" pitchFamily="34" charset="0"/>
              <a:cs typeface="Arial" pitchFamily="34" charset="0"/>
            </a:rPr>
            <a:t>avant</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ou</a:t>
          </a:r>
          <a:r>
            <a:rPr lang="en-US" sz="750" dirty="0">
              <a:solidFill>
                <a:schemeClr val="tx1"/>
              </a:solidFill>
              <a:latin typeface="Arial" pitchFamily="34" charset="0"/>
              <a:cs typeface="Arial" pitchFamily="34" charset="0"/>
            </a:rPr>
            <a:t> pendant la lecture.</a:t>
          </a:r>
        </a:p>
      </dgm:t>
    </dgm:pt>
    <dgm:pt modelId="{E4EF522A-0C6B-4D4F-B6F5-16159AEA9D21}" type="parTrans" cxnId="{E9517672-B5D1-4AA2-92F1-70DF839183C6}">
      <dgm:prSet/>
      <dgm:spPr>
        <a:solidFill>
          <a:schemeClr val="accent2">
            <a:lumMod val="40000"/>
            <a:lumOff val="60000"/>
          </a:schemeClr>
        </a:solidFill>
      </dgm:spPr>
      <dgm:t>
        <a:bodyPr/>
        <a:lstStyle/>
        <a:p>
          <a:endParaRPr lang="en-US" sz="750"/>
        </a:p>
      </dgm:t>
    </dgm:pt>
    <dgm:pt modelId="{8A1F372B-80BF-461D-8F04-BDBCCDF92A89}" type="sibTrans" cxnId="{E9517672-B5D1-4AA2-92F1-70DF839183C6}">
      <dgm:prSet/>
      <dgm:spPr/>
      <dgm:t>
        <a:bodyPr/>
        <a:lstStyle/>
        <a:p>
          <a:endParaRPr lang="en-US" sz="750"/>
        </a:p>
      </dgm:t>
    </dgm:pt>
    <dgm:pt modelId="{629608EF-22A9-4617-B8BC-68B7339E547E}">
      <dgm:prSet phldrT="[Text]" custT="1"/>
      <dgm:spPr>
        <a:solidFill>
          <a:schemeClr val="accent2"/>
        </a:solidFill>
      </dgm:spPr>
      <dgm:t>
        <a:bodyPr/>
        <a:lstStyle/>
        <a:p>
          <a:r>
            <a:rPr lang="en-US" sz="750" dirty="0">
              <a:solidFill>
                <a:schemeClr val="tx1"/>
              </a:solidFill>
              <a:latin typeface="Arial" pitchFamily="34" charset="0"/>
              <a:cs typeface="Arial" pitchFamily="34" charset="0"/>
            </a:rPr>
            <a:t>La dimension </a:t>
          </a:r>
          <a:r>
            <a:rPr lang="en-US" sz="750" dirty="0" err="1">
              <a:solidFill>
                <a:schemeClr val="tx1"/>
              </a:solidFill>
              <a:latin typeface="Arial" pitchFamily="34" charset="0"/>
              <a:cs typeface="Arial" pitchFamily="34" charset="0"/>
            </a:rPr>
            <a:t>sociale</a:t>
          </a:r>
          <a:r>
            <a:rPr lang="en-US" sz="750" dirty="0">
              <a:solidFill>
                <a:schemeClr val="tx1"/>
              </a:solidFill>
              <a:latin typeface="Arial" pitchFamily="34" charset="0"/>
              <a:cs typeface="Arial" pitchFamily="34" charset="0"/>
            </a:rPr>
            <a:t> et affective </a:t>
          </a:r>
          <a:r>
            <a:rPr lang="en-US" sz="750" dirty="0" err="1">
              <a:solidFill>
                <a:schemeClr val="tx1"/>
              </a:solidFill>
              <a:latin typeface="Arial" pitchFamily="34" charset="0"/>
              <a:cs typeface="Arial" pitchFamily="34" charset="0"/>
            </a:rPr>
            <a:t>est</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peu</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ou</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très</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présente</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dans</a:t>
          </a:r>
          <a:r>
            <a:rPr lang="en-US" sz="750" dirty="0">
              <a:solidFill>
                <a:schemeClr val="tx1"/>
              </a:solidFill>
              <a:latin typeface="Arial" pitchFamily="34" charset="0"/>
              <a:cs typeface="Arial" pitchFamily="34" charset="0"/>
            </a:rPr>
            <a:t> le </a:t>
          </a:r>
          <a:r>
            <a:rPr lang="en-US" sz="750" dirty="0" err="1">
              <a:solidFill>
                <a:schemeClr val="tx1"/>
              </a:solidFill>
              <a:latin typeface="Arial" pitchFamily="34" charset="0"/>
              <a:cs typeface="Arial" pitchFamily="34" charset="0"/>
            </a:rPr>
            <a:t>problème</a:t>
          </a:r>
          <a:r>
            <a:rPr lang="en-US" sz="750" dirty="0">
              <a:solidFill>
                <a:schemeClr val="tx1"/>
              </a:solidFill>
              <a:latin typeface="Arial" pitchFamily="34" charset="0"/>
              <a:cs typeface="Arial" pitchFamily="34" charset="0"/>
            </a:rPr>
            <a:t>.</a:t>
          </a:r>
        </a:p>
      </dgm:t>
    </dgm:pt>
    <dgm:pt modelId="{FFC87CD5-650C-47A7-9AC2-EEF210511B2F}" type="parTrans" cxnId="{87BCD93A-A88E-4785-A665-38EC4CD1F572}">
      <dgm:prSet/>
      <dgm:spPr>
        <a:solidFill>
          <a:schemeClr val="accent2">
            <a:lumMod val="40000"/>
            <a:lumOff val="60000"/>
          </a:schemeClr>
        </a:solidFill>
      </dgm:spPr>
      <dgm:t>
        <a:bodyPr/>
        <a:lstStyle/>
        <a:p>
          <a:endParaRPr lang="en-US" sz="750"/>
        </a:p>
      </dgm:t>
    </dgm:pt>
    <dgm:pt modelId="{B3573E41-354E-4C3E-A244-E97773772967}" type="sibTrans" cxnId="{87BCD93A-A88E-4785-A665-38EC4CD1F572}">
      <dgm:prSet/>
      <dgm:spPr/>
      <dgm:t>
        <a:bodyPr/>
        <a:lstStyle/>
        <a:p>
          <a:endParaRPr lang="en-US" sz="750"/>
        </a:p>
      </dgm:t>
    </dgm:pt>
    <dgm:pt modelId="{9EDA27AA-EBF9-4C9E-ABA7-2B7C9102C85D}">
      <dgm:prSet phldrT="[Text]" custT="1"/>
      <dgm:spPr>
        <a:solidFill>
          <a:schemeClr val="accent2"/>
        </a:solidFill>
      </dgm:spPr>
      <dgm:t>
        <a:bodyPr/>
        <a:lstStyle/>
        <a:p>
          <a:r>
            <a:rPr lang="en-US" sz="750" dirty="0">
              <a:solidFill>
                <a:schemeClr val="tx1"/>
              </a:solidFill>
              <a:latin typeface="Arial" pitchFamily="34" charset="0"/>
              <a:cs typeface="Arial" pitchFamily="34" charset="0"/>
            </a:rPr>
            <a:t>Pour </a:t>
          </a:r>
          <a:r>
            <a:rPr lang="en-US" sz="750" dirty="0" err="1">
              <a:solidFill>
                <a:schemeClr val="tx1"/>
              </a:solidFill>
              <a:latin typeface="Arial" pitchFamily="34" charset="0"/>
              <a:cs typeface="Arial" pitchFamily="34" charset="0"/>
            </a:rPr>
            <a:t>résoudre</a:t>
          </a:r>
          <a:r>
            <a:rPr lang="en-US" sz="750" dirty="0">
              <a:solidFill>
                <a:schemeClr val="tx1"/>
              </a:solidFill>
              <a:latin typeface="Arial" pitchFamily="34" charset="0"/>
              <a:cs typeface="Arial" pitchFamily="34" charset="0"/>
            </a:rPr>
            <a:t> le </a:t>
          </a:r>
          <a:r>
            <a:rPr lang="en-US" sz="750" dirty="0" err="1">
              <a:solidFill>
                <a:schemeClr val="tx1"/>
              </a:solidFill>
              <a:latin typeface="Arial" pitchFamily="34" charset="0"/>
              <a:cs typeface="Arial" pitchFamily="34" charset="0"/>
            </a:rPr>
            <a:t>problème</a:t>
          </a:r>
          <a:r>
            <a:rPr lang="en-US" sz="750" dirty="0">
              <a:solidFill>
                <a:schemeClr val="tx1"/>
              </a:solidFill>
              <a:latin typeface="Arial" pitchFamily="34" charset="0"/>
              <a:cs typeface="Arial" pitchFamily="34" charset="0"/>
            </a:rPr>
            <a:t>, les </a:t>
          </a:r>
          <a:r>
            <a:rPr lang="en-US" sz="750" dirty="0" err="1">
              <a:solidFill>
                <a:schemeClr val="tx1"/>
              </a:solidFill>
              <a:latin typeface="Arial" pitchFamily="34" charset="0"/>
              <a:cs typeface="Arial" pitchFamily="34" charset="0"/>
            </a:rPr>
            <a:t>élèves</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utilisent</a:t>
          </a:r>
          <a:r>
            <a:rPr lang="en-US" sz="750" dirty="0">
              <a:solidFill>
                <a:schemeClr val="tx1"/>
              </a:solidFill>
              <a:latin typeface="Arial" pitchFamily="34" charset="0"/>
              <a:cs typeface="Arial" pitchFamily="34" charset="0"/>
            </a:rPr>
            <a:t> des </a:t>
          </a:r>
          <a:r>
            <a:rPr lang="en-US" sz="750" dirty="0" err="1">
              <a:solidFill>
                <a:schemeClr val="tx1"/>
              </a:solidFill>
              <a:latin typeface="Arial" pitchFamily="34" charset="0"/>
              <a:cs typeface="Arial" pitchFamily="34" charset="0"/>
            </a:rPr>
            <a:t>stratégies</a:t>
          </a:r>
          <a:r>
            <a:rPr lang="en-US" sz="750" dirty="0">
              <a:solidFill>
                <a:schemeClr val="tx1"/>
              </a:solidFill>
              <a:latin typeface="Arial" pitchFamily="34" charset="0"/>
              <a:cs typeface="Arial" pitchFamily="34" charset="0"/>
            </a:rPr>
            <a:t> </a:t>
          </a:r>
          <a:r>
            <a:rPr lang="en-US" sz="750" dirty="0" err="1" smtClean="0">
              <a:solidFill>
                <a:schemeClr val="tx1"/>
              </a:solidFill>
              <a:latin typeface="Arial" pitchFamily="34" charset="0"/>
              <a:cs typeface="Arial" pitchFamily="34" charset="0"/>
            </a:rPr>
            <a:t>différentes</a:t>
          </a:r>
          <a:r>
            <a:rPr lang="en-US" sz="750" dirty="0" smtClean="0">
              <a:solidFill>
                <a:schemeClr val="tx1"/>
              </a:solidFill>
              <a:latin typeface="Arial" pitchFamily="34" charset="0"/>
              <a:cs typeface="Arial" pitchFamily="34" charset="0"/>
            </a:rPr>
            <a:t> : </a:t>
          </a:r>
          <a:r>
            <a:rPr lang="en-US" sz="750" dirty="0" smtClean="0">
              <a:solidFill>
                <a:schemeClr val="tx1"/>
              </a:solidFill>
              <a:latin typeface="Arial" pitchFamily="34" charset="0"/>
              <a:cs typeface="Arial" pitchFamily="34" charset="0"/>
            </a:rPr>
            <a:t>illustration</a:t>
          </a:r>
          <a:r>
            <a:rPr lang="en-US" sz="750" dirty="0">
              <a:solidFill>
                <a:schemeClr val="tx1"/>
              </a:solidFill>
              <a:latin typeface="Arial" pitchFamily="34" charset="0"/>
              <a:cs typeface="Arial" pitchFamily="34" charset="0"/>
            </a:rPr>
            <a:t>, </a:t>
          </a:r>
          <a:r>
            <a:rPr lang="en-US" sz="750" dirty="0" err="1" smtClean="0">
              <a:solidFill>
                <a:schemeClr val="tx1"/>
              </a:solidFill>
              <a:latin typeface="Arial" pitchFamily="34" charset="0"/>
              <a:cs typeface="Arial" pitchFamily="34" charset="0"/>
            </a:rPr>
            <a:t>diagramme</a:t>
          </a:r>
          <a:r>
            <a:rPr lang="en-US" sz="750" dirty="0" smtClean="0">
              <a:solidFill>
                <a:schemeClr val="tx1"/>
              </a:solidFill>
              <a:latin typeface="Arial" pitchFamily="34" charset="0"/>
              <a:cs typeface="Arial" pitchFamily="34" charset="0"/>
            </a:rPr>
            <a:t>...</a:t>
          </a:r>
          <a:endParaRPr lang="en-US" sz="750" dirty="0">
            <a:solidFill>
              <a:schemeClr val="tx1"/>
            </a:solidFill>
            <a:latin typeface="Arial" pitchFamily="34" charset="0"/>
            <a:cs typeface="Arial" pitchFamily="34" charset="0"/>
          </a:endParaRPr>
        </a:p>
      </dgm:t>
    </dgm:pt>
    <dgm:pt modelId="{3C07500E-EA23-4EED-BEEF-0AF75198A27D}" type="parTrans" cxnId="{D28DE298-FB39-49AB-A956-782A08944FAE}">
      <dgm:prSet/>
      <dgm:spPr>
        <a:solidFill>
          <a:schemeClr val="accent2">
            <a:lumMod val="40000"/>
            <a:lumOff val="60000"/>
          </a:schemeClr>
        </a:solidFill>
      </dgm:spPr>
      <dgm:t>
        <a:bodyPr/>
        <a:lstStyle/>
        <a:p>
          <a:endParaRPr lang="en-US" sz="750"/>
        </a:p>
      </dgm:t>
    </dgm:pt>
    <dgm:pt modelId="{C80552C0-8E24-48A4-9D50-F79E41032FF6}" type="sibTrans" cxnId="{D28DE298-FB39-49AB-A956-782A08944FAE}">
      <dgm:prSet/>
      <dgm:spPr/>
      <dgm:t>
        <a:bodyPr/>
        <a:lstStyle/>
        <a:p>
          <a:endParaRPr lang="en-US" sz="750"/>
        </a:p>
      </dgm:t>
    </dgm:pt>
    <dgm:pt modelId="{50EEF297-4E70-45F2-84F2-5825DE5A33BE}">
      <dgm:prSet phldrT="[Text]"/>
      <dgm:spPr/>
      <dgm:t>
        <a:bodyPr/>
        <a:lstStyle/>
        <a:p>
          <a:endParaRPr lang="en-US" sz="750" dirty="0"/>
        </a:p>
      </dgm:t>
    </dgm:pt>
    <dgm:pt modelId="{B0FE7A07-ADEB-4C28-8793-4C2FD503F4D4}" type="parTrans" cxnId="{E925FBAB-665B-4B30-98AF-B69E27CEAEC9}">
      <dgm:prSet/>
      <dgm:spPr/>
      <dgm:t>
        <a:bodyPr/>
        <a:lstStyle/>
        <a:p>
          <a:endParaRPr lang="en-US" sz="750"/>
        </a:p>
      </dgm:t>
    </dgm:pt>
    <dgm:pt modelId="{F0CD2407-851C-4716-9879-B7D5FAFB0E0F}" type="sibTrans" cxnId="{E925FBAB-665B-4B30-98AF-B69E27CEAEC9}">
      <dgm:prSet/>
      <dgm:spPr/>
      <dgm:t>
        <a:bodyPr/>
        <a:lstStyle/>
        <a:p>
          <a:endParaRPr lang="en-US" sz="750"/>
        </a:p>
      </dgm:t>
    </dgm:pt>
    <dgm:pt modelId="{0D4433EE-E949-41A2-94E4-B99DE0585DB4}">
      <dgm:prSet phldrT="[Text]" custT="1"/>
      <dgm:spPr>
        <a:solidFill>
          <a:schemeClr val="accent2"/>
        </a:solidFill>
      </dgm:spPr>
      <dgm:t>
        <a:bodyPr/>
        <a:lstStyle/>
        <a:p>
          <a:r>
            <a:rPr lang="en-US" sz="750" dirty="0">
              <a:solidFill>
                <a:schemeClr val="tx1"/>
              </a:solidFill>
              <a:latin typeface="Arial" pitchFamily="34" charset="0"/>
              <a:cs typeface="Arial" pitchFamily="34" charset="0"/>
            </a:rPr>
            <a:t>En </a:t>
          </a:r>
          <a:r>
            <a:rPr lang="en-US" sz="750" dirty="0" err="1" smtClean="0">
              <a:solidFill>
                <a:schemeClr val="tx1"/>
              </a:solidFill>
              <a:latin typeface="Arial" pitchFamily="34" charset="0"/>
              <a:cs typeface="Arial" pitchFamily="34" charset="0"/>
            </a:rPr>
            <a:t>racontant</a:t>
          </a:r>
          <a:r>
            <a:rPr lang="en-US" sz="750" dirty="0" smtClean="0">
              <a:solidFill>
                <a:schemeClr val="tx1"/>
              </a:solidFill>
              <a:latin typeface="Arial" pitchFamily="34" charset="0"/>
              <a:cs typeface="Arial" pitchFamily="34" charset="0"/>
            </a:rPr>
            <a:t> le </a:t>
          </a:r>
          <a:r>
            <a:rPr lang="en-US" sz="750" dirty="0" err="1" smtClean="0">
              <a:solidFill>
                <a:schemeClr val="tx1"/>
              </a:solidFill>
              <a:latin typeface="Arial" pitchFamily="34" charset="0"/>
              <a:cs typeface="Arial" pitchFamily="34" charset="0"/>
            </a:rPr>
            <a:t>problème</a:t>
          </a:r>
          <a:r>
            <a:rPr lang="en-US" sz="750" dirty="0" smtClean="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plutôt</a:t>
          </a:r>
          <a:r>
            <a:rPr lang="en-US" sz="750" dirty="0">
              <a:solidFill>
                <a:schemeClr val="tx1"/>
              </a:solidFill>
              <a:latin typeface="Arial" pitchFamily="34" charset="0"/>
              <a:cs typeface="Arial" pitchFamily="34" charset="0"/>
            </a:rPr>
            <a:t> </a:t>
          </a:r>
          <a:r>
            <a:rPr lang="en-US" sz="750" dirty="0" err="1" smtClean="0">
              <a:solidFill>
                <a:schemeClr val="tx1"/>
              </a:solidFill>
              <a:latin typeface="Arial" pitchFamily="34" charset="0"/>
              <a:cs typeface="Arial" pitchFamily="34" charset="0"/>
            </a:rPr>
            <a:t>qu’en</a:t>
          </a:r>
          <a:r>
            <a:rPr lang="en-US" sz="750" dirty="0" smtClean="0">
              <a:solidFill>
                <a:schemeClr val="tx1"/>
              </a:solidFill>
              <a:latin typeface="Arial" pitchFamily="34" charset="0"/>
              <a:cs typeface="Arial" pitchFamily="34" charset="0"/>
            </a:rPr>
            <a:t> le </a:t>
          </a:r>
          <a:r>
            <a:rPr lang="en-US" sz="750" dirty="0" err="1" smtClean="0">
              <a:solidFill>
                <a:schemeClr val="tx1"/>
              </a:solidFill>
              <a:latin typeface="Arial" pitchFamily="34" charset="0"/>
              <a:cs typeface="Arial" pitchFamily="34" charset="0"/>
            </a:rPr>
            <a:t>lisant</a:t>
          </a:r>
          <a:r>
            <a:rPr lang="en-US" sz="750" dirty="0" smtClean="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l'élève</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est</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plongé</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dans</a:t>
          </a:r>
          <a:r>
            <a:rPr lang="en-US" sz="750" dirty="0">
              <a:solidFill>
                <a:schemeClr val="tx1"/>
              </a:solidFill>
              <a:latin typeface="Arial" pitchFamily="34" charset="0"/>
              <a:cs typeface="Arial" pitchFamily="34" charset="0"/>
            </a:rPr>
            <a:t> le </a:t>
          </a:r>
          <a:r>
            <a:rPr lang="en-US" sz="750" dirty="0" err="1">
              <a:solidFill>
                <a:schemeClr val="tx1"/>
              </a:solidFill>
              <a:latin typeface="Arial" pitchFamily="34" charset="0"/>
              <a:cs typeface="Arial" pitchFamily="34" charset="0"/>
            </a:rPr>
            <a:t>contexte</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Cette</a:t>
          </a:r>
          <a:r>
            <a:rPr lang="en-US" sz="750" dirty="0">
              <a:solidFill>
                <a:schemeClr val="tx1"/>
              </a:solidFill>
              <a:latin typeface="Arial" pitchFamily="34" charset="0"/>
              <a:cs typeface="Arial" pitchFamily="34" charset="0"/>
            </a:rPr>
            <a:t> </a:t>
          </a:r>
          <a:r>
            <a:rPr lang="en-US" sz="750" dirty="0" err="1">
              <a:solidFill>
                <a:schemeClr val="tx1"/>
              </a:solidFill>
              <a:latin typeface="Arial" pitchFamily="34" charset="0"/>
              <a:cs typeface="Arial" pitchFamily="34" charset="0"/>
            </a:rPr>
            <a:t>présentation</a:t>
          </a:r>
          <a:r>
            <a:rPr lang="en-US" sz="750" dirty="0">
              <a:solidFill>
                <a:schemeClr val="tx1"/>
              </a:solidFill>
              <a:latin typeface="Arial" pitchFamily="34" charset="0"/>
              <a:cs typeface="Arial" pitchFamily="34" charset="0"/>
            </a:rPr>
            <a:t> se </a:t>
          </a:r>
          <a:r>
            <a:rPr lang="en-US" sz="750" dirty="0" err="1">
              <a:solidFill>
                <a:schemeClr val="tx1"/>
              </a:solidFill>
              <a:latin typeface="Arial" pitchFamily="34" charset="0"/>
              <a:cs typeface="Arial" pitchFamily="34" charset="0"/>
            </a:rPr>
            <a:t>rapproche</a:t>
          </a:r>
          <a:r>
            <a:rPr lang="en-US" sz="750" dirty="0">
              <a:solidFill>
                <a:schemeClr val="tx1"/>
              </a:solidFill>
              <a:latin typeface="Arial" pitchFamily="34" charset="0"/>
              <a:cs typeface="Arial" pitchFamily="34" charset="0"/>
            </a:rPr>
            <a:t> de la </a:t>
          </a:r>
          <a:r>
            <a:rPr lang="en-US" sz="750" dirty="0" err="1">
              <a:solidFill>
                <a:schemeClr val="tx1"/>
              </a:solidFill>
              <a:latin typeface="Arial" pitchFamily="34" charset="0"/>
              <a:cs typeface="Arial" pitchFamily="34" charset="0"/>
            </a:rPr>
            <a:t>réalité</a:t>
          </a:r>
          <a:r>
            <a:rPr lang="en-US" sz="750" dirty="0">
              <a:solidFill>
                <a:schemeClr val="tx1"/>
              </a:solidFill>
              <a:latin typeface="Arial" pitchFamily="34" charset="0"/>
              <a:cs typeface="Arial" pitchFamily="34" charset="0"/>
            </a:rPr>
            <a:t>.</a:t>
          </a:r>
        </a:p>
      </dgm:t>
    </dgm:pt>
    <dgm:pt modelId="{717883F9-46BB-4FCE-84C9-962357C297FF}" type="parTrans" cxnId="{9626A7CD-AF31-4403-B0CE-64396357349D}">
      <dgm:prSet/>
      <dgm:spPr>
        <a:solidFill>
          <a:schemeClr val="accent2">
            <a:lumMod val="40000"/>
            <a:lumOff val="60000"/>
          </a:schemeClr>
        </a:solidFill>
      </dgm:spPr>
      <dgm:t>
        <a:bodyPr/>
        <a:lstStyle/>
        <a:p>
          <a:endParaRPr lang="en-US" sz="750"/>
        </a:p>
      </dgm:t>
    </dgm:pt>
    <dgm:pt modelId="{A91ACA35-46B1-4A13-9BED-1CB10CCE0FAB}" type="sibTrans" cxnId="{9626A7CD-AF31-4403-B0CE-64396357349D}">
      <dgm:prSet/>
      <dgm:spPr/>
      <dgm:t>
        <a:bodyPr/>
        <a:lstStyle/>
        <a:p>
          <a:endParaRPr lang="en-US" sz="750"/>
        </a:p>
      </dgm:t>
    </dgm:pt>
    <dgm:pt modelId="{4BC61847-3B58-420F-8BA6-2B70F23AB233}">
      <dgm:prSet phldrT="[Text]" custT="1"/>
      <dgm:spPr>
        <a:solidFill>
          <a:schemeClr val="accent2"/>
        </a:solidFill>
      </dgm:spPr>
      <dgm:t>
        <a:bodyPr/>
        <a:lstStyle/>
        <a:p>
          <a:r>
            <a:rPr lang="en-US" sz="750" dirty="0" err="1" smtClean="0">
              <a:solidFill>
                <a:schemeClr val="tx1"/>
              </a:solidFill>
              <a:latin typeface="Arial" pitchFamily="34" charset="0"/>
              <a:cs typeface="Arial" pitchFamily="34" charset="0"/>
            </a:rPr>
            <a:t>Niveau</a:t>
          </a:r>
          <a:r>
            <a:rPr lang="en-US" sz="750" dirty="0" smtClean="0">
              <a:solidFill>
                <a:schemeClr val="tx1"/>
              </a:solidFill>
              <a:latin typeface="Arial" pitchFamily="34" charset="0"/>
              <a:cs typeface="Arial" pitchFamily="34" charset="0"/>
            </a:rPr>
            <a:t> de </a:t>
          </a:r>
          <a:r>
            <a:rPr lang="en-US" sz="750" dirty="0" err="1" smtClean="0">
              <a:solidFill>
                <a:schemeClr val="tx1"/>
              </a:solidFill>
              <a:latin typeface="Arial" pitchFamily="34" charset="0"/>
              <a:cs typeface="Arial" pitchFamily="34" charset="0"/>
            </a:rPr>
            <a:t>pensée</a:t>
          </a:r>
          <a:r>
            <a:rPr lang="en-US" sz="750" dirty="0" smtClean="0">
              <a:solidFill>
                <a:schemeClr val="tx1"/>
              </a:solidFill>
              <a:latin typeface="Arial" pitchFamily="34" charset="0"/>
              <a:cs typeface="Arial" pitchFamily="34" charset="0"/>
            </a:rPr>
            <a:t> plus </a:t>
          </a:r>
          <a:r>
            <a:rPr lang="en-US" sz="750" dirty="0" err="1" smtClean="0">
              <a:solidFill>
                <a:schemeClr val="tx1"/>
              </a:solidFill>
              <a:latin typeface="Arial" pitchFamily="34" charset="0"/>
              <a:cs typeface="Arial" pitchFamily="34" charset="0"/>
            </a:rPr>
            <a:t>approfondi</a:t>
          </a:r>
          <a:r>
            <a:rPr lang="en-US" sz="750" dirty="0" smtClean="0">
              <a:solidFill>
                <a:schemeClr val="tx1"/>
              </a:solidFill>
              <a:latin typeface="Arial" pitchFamily="34" charset="0"/>
              <a:cs typeface="Arial" pitchFamily="34" charset="0"/>
            </a:rPr>
            <a:t> </a:t>
          </a:r>
          <a:r>
            <a:rPr lang="en-US" sz="750" dirty="0" err="1" smtClean="0">
              <a:solidFill>
                <a:schemeClr val="tx1"/>
              </a:solidFill>
              <a:latin typeface="Arial" pitchFamily="34" charset="0"/>
              <a:cs typeface="Arial" pitchFamily="34" charset="0"/>
            </a:rPr>
            <a:t>selon</a:t>
          </a:r>
          <a:r>
            <a:rPr lang="en-US" sz="750" dirty="0" smtClean="0">
              <a:solidFill>
                <a:schemeClr val="tx1"/>
              </a:solidFill>
              <a:latin typeface="Arial" pitchFamily="34" charset="0"/>
              <a:cs typeface="Arial" pitchFamily="34" charset="0"/>
            </a:rPr>
            <a:t> la </a:t>
          </a:r>
          <a:r>
            <a:rPr lang="en-US" sz="750" dirty="0" err="1" smtClean="0">
              <a:solidFill>
                <a:schemeClr val="tx1"/>
              </a:solidFill>
              <a:latin typeface="Arial" pitchFamily="34" charset="0"/>
              <a:cs typeface="Arial" pitchFamily="34" charset="0"/>
            </a:rPr>
            <a:t>taxonomie</a:t>
          </a:r>
          <a:r>
            <a:rPr lang="en-US" sz="750" dirty="0" smtClean="0">
              <a:solidFill>
                <a:schemeClr val="tx1"/>
              </a:solidFill>
              <a:latin typeface="Arial" pitchFamily="34" charset="0"/>
              <a:cs typeface="Arial" pitchFamily="34" charset="0"/>
            </a:rPr>
            <a:t> de Bloom</a:t>
          </a:r>
          <a:endParaRPr lang="en-US" sz="750" dirty="0">
            <a:solidFill>
              <a:schemeClr val="tx1"/>
            </a:solidFill>
            <a:latin typeface="Arial" pitchFamily="34" charset="0"/>
            <a:cs typeface="Arial" pitchFamily="34" charset="0"/>
          </a:endParaRPr>
        </a:p>
      </dgm:t>
    </dgm:pt>
    <dgm:pt modelId="{717E3310-0057-41AE-A390-21BA6CB310E9}" type="parTrans" cxnId="{653BC3FA-2EAB-4239-B405-33EF91DC5098}">
      <dgm:prSet/>
      <dgm:spPr>
        <a:solidFill>
          <a:schemeClr val="accent2">
            <a:lumMod val="40000"/>
            <a:lumOff val="60000"/>
          </a:schemeClr>
        </a:solidFill>
      </dgm:spPr>
      <dgm:t>
        <a:bodyPr/>
        <a:lstStyle/>
        <a:p>
          <a:endParaRPr lang="en-CA" sz="750"/>
        </a:p>
      </dgm:t>
    </dgm:pt>
    <dgm:pt modelId="{2E441C95-86C7-4C8E-A046-7F91AB3057A2}" type="sibTrans" cxnId="{653BC3FA-2EAB-4239-B405-33EF91DC5098}">
      <dgm:prSet/>
      <dgm:spPr/>
      <dgm:t>
        <a:bodyPr/>
        <a:lstStyle/>
        <a:p>
          <a:endParaRPr lang="en-CA" sz="750"/>
        </a:p>
      </dgm:t>
    </dgm:pt>
    <dgm:pt modelId="{55EFE625-70FA-4186-A5E4-50F12E339014}" type="pres">
      <dgm:prSet presAssocID="{BE901B43-95F0-48C4-AB01-E2739A2D3DA8}" presName="cycle" presStyleCnt="0">
        <dgm:presLayoutVars>
          <dgm:chMax val="1"/>
          <dgm:dir/>
          <dgm:animLvl val="ctr"/>
          <dgm:resizeHandles val="exact"/>
        </dgm:presLayoutVars>
      </dgm:prSet>
      <dgm:spPr/>
      <dgm:t>
        <a:bodyPr/>
        <a:lstStyle/>
        <a:p>
          <a:endParaRPr lang="en-US"/>
        </a:p>
      </dgm:t>
    </dgm:pt>
    <dgm:pt modelId="{EB3F35C3-2D5A-4FA7-9931-E8B2F4E995EA}" type="pres">
      <dgm:prSet presAssocID="{58F3E159-689B-4552-B9DC-81D3B41E5E70}" presName="centerShape" presStyleLbl="node0" presStyleIdx="0" presStyleCnt="1"/>
      <dgm:spPr/>
      <dgm:t>
        <a:bodyPr/>
        <a:lstStyle/>
        <a:p>
          <a:endParaRPr lang="en-US"/>
        </a:p>
      </dgm:t>
    </dgm:pt>
    <dgm:pt modelId="{F9ED51B5-1D9D-498A-8E74-80FB3C29951D}" type="pres">
      <dgm:prSet presAssocID="{6CF8493E-D35F-455C-8014-4AC290A89BC8}" presName="parTrans" presStyleLbl="bgSibTrans2D1" presStyleIdx="0" presStyleCnt="8"/>
      <dgm:spPr/>
      <dgm:t>
        <a:bodyPr/>
        <a:lstStyle/>
        <a:p>
          <a:endParaRPr lang="en-US"/>
        </a:p>
      </dgm:t>
    </dgm:pt>
    <dgm:pt modelId="{4C6644FA-C112-4041-9121-BBE5184C2F7B}" type="pres">
      <dgm:prSet presAssocID="{E2A333B6-DD17-46A4-BD0C-3A92EBC1A962}" presName="node" presStyleLbl="node1" presStyleIdx="0" presStyleCnt="8">
        <dgm:presLayoutVars>
          <dgm:bulletEnabled val="1"/>
        </dgm:presLayoutVars>
      </dgm:prSet>
      <dgm:spPr/>
      <dgm:t>
        <a:bodyPr/>
        <a:lstStyle/>
        <a:p>
          <a:endParaRPr lang="en-US"/>
        </a:p>
      </dgm:t>
    </dgm:pt>
    <dgm:pt modelId="{19BC87AC-E536-4286-9A7E-209E86189D18}" type="pres">
      <dgm:prSet presAssocID="{717883F9-46BB-4FCE-84C9-962357C297FF}" presName="parTrans" presStyleLbl="bgSibTrans2D1" presStyleIdx="1" presStyleCnt="8"/>
      <dgm:spPr/>
      <dgm:t>
        <a:bodyPr/>
        <a:lstStyle/>
        <a:p>
          <a:endParaRPr lang="en-US"/>
        </a:p>
      </dgm:t>
    </dgm:pt>
    <dgm:pt modelId="{975C124B-37EA-40C3-9154-23E2F0C2A634}" type="pres">
      <dgm:prSet presAssocID="{0D4433EE-E949-41A2-94E4-B99DE0585DB4}" presName="node" presStyleLbl="node1" presStyleIdx="1" presStyleCnt="8">
        <dgm:presLayoutVars>
          <dgm:bulletEnabled val="1"/>
        </dgm:presLayoutVars>
      </dgm:prSet>
      <dgm:spPr/>
      <dgm:t>
        <a:bodyPr/>
        <a:lstStyle/>
        <a:p>
          <a:endParaRPr lang="en-US"/>
        </a:p>
      </dgm:t>
    </dgm:pt>
    <dgm:pt modelId="{71AA1CC6-B46F-435D-B8AD-2A06459A0869}" type="pres">
      <dgm:prSet presAssocID="{377D0C2D-CB43-4A49-9D7E-6483C413D63C}" presName="parTrans" presStyleLbl="bgSibTrans2D1" presStyleIdx="2" presStyleCnt="8"/>
      <dgm:spPr/>
      <dgm:t>
        <a:bodyPr/>
        <a:lstStyle/>
        <a:p>
          <a:endParaRPr lang="en-US"/>
        </a:p>
      </dgm:t>
    </dgm:pt>
    <dgm:pt modelId="{AF0AE55B-B1F7-48CB-82CF-58310AECB08E}" type="pres">
      <dgm:prSet presAssocID="{34FF3962-A768-4E3D-94BE-104351F22D34}" presName="node" presStyleLbl="node1" presStyleIdx="2" presStyleCnt="8">
        <dgm:presLayoutVars>
          <dgm:bulletEnabled val="1"/>
        </dgm:presLayoutVars>
      </dgm:prSet>
      <dgm:spPr/>
      <dgm:t>
        <a:bodyPr/>
        <a:lstStyle/>
        <a:p>
          <a:endParaRPr lang="en-US"/>
        </a:p>
      </dgm:t>
    </dgm:pt>
    <dgm:pt modelId="{2B45BC0C-4828-47CA-86C5-9A008742D303}" type="pres">
      <dgm:prSet presAssocID="{B56DF6FB-0DEF-47E8-A15E-F92DD071AE47}" presName="parTrans" presStyleLbl="bgSibTrans2D1" presStyleIdx="3" presStyleCnt="8"/>
      <dgm:spPr/>
      <dgm:t>
        <a:bodyPr/>
        <a:lstStyle/>
        <a:p>
          <a:endParaRPr lang="en-US"/>
        </a:p>
      </dgm:t>
    </dgm:pt>
    <dgm:pt modelId="{242EF41C-EA73-4054-AE69-73CB08F79EC5}" type="pres">
      <dgm:prSet presAssocID="{AD5252F3-FABD-4A29-9E0F-A48E46935905}" presName="node" presStyleLbl="node1" presStyleIdx="3" presStyleCnt="8">
        <dgm:presLayoutVars>
          <dgm:bulletEnabled val="1"/>
        </dgm:presLayoutVars>
      </dgm:prSet>
      <dgm:spPr/>
      <dgm:t>
        <a:bodyPr/>
        <a:lstStyle/>
        <a:p>
          <a:endParaRPr lang="en-US"/>
        </a:p>
      </dgm:t>
    </dgm:pt>
    <dgm:pt modelId="{9544B1F6-6EE0-4819-BFF4-1410B8636691}" type="pres">
      <dgm:prSet presAssocID="{E4EF522A-0C6B-4D4F-B6F5-16159AEA9D21}" presName="parTrans" presStyleLbl="bgSibTrans2D1" presStyleIdx="4" presStyleCnt="8"/>
      <dgm:spPr/>
      <dgm:t>
        <a:bodyPr/>
        <a:lstStyle/>
        <a:p>
          <a:endParaRPr lang="en-US"/>
        </a:p>
      </dgm:t>
    </dgm:pt>
    <dgm:pt modelId="{5B1D2C87-138D-4DFB-9DCD-540D627ED42D}" type="pres">
      <dgm:prSet presAssocID="{93DB002E-6D6D-4111-8877-31E2BA3A1FE2}" presName="node" presStyleLbl="node1" presStyleIdx="4" presStyleCnt="8">
        <dgm:presLayoutVars>
          <dgm:bulletEnabled val="1"/>
        </dgm:presLayoutVars>
      </dgm:prSet>
      <dgm:spPr/>
      <dgm:t>
        <a:bodyPr/>
        <a:lstStyle/>
        <a:p>
          <a:endParaRPr lang="en-US"/>
        </a:p>
      </dgm:t>
    </dgm:pt>
    <dgm:pt modelId="{76F6A3E0-6D98-4C16-BE64-77ACA6827695}" type="pres">
      <dgm:prSet presAssocID="{FFC87CD5-650C-47A7-9AC2-EEF210511B2F}" presName="parTrans" presStyleLbl="bgSibTrans2D1" presStyleIdx="5" presStyleCnt="8"/>
      <dgm:spPr/>
      <dgm:t>
        <a:bodyPr/>
        <a:lstStyle/>
        <a:p>
          <a:endParaRPr lang="en-US"/>
        </a:p>
      </dgm:t>
    </dgm:pt>
    <dgm:pt modelId="{D9C185A2-8749-49BB-84C2-D00147618F68}" type="pres">
      <dgm:prSet presAssocID="{629608EF-22A9-4617-B8BC-68B7339E547E}" presName="node" presStyleLbl="node1" presStyleIdx="5" presStyleCnt="8">
        <dgm:presLayoutVars>
          <dgm:bulletEnabled val="1"/>
        </dgm:presLayoutVars>
      </dgm:prSet>
      <dgm:spPr/>
      <dgm:t>
        <a:bodyPr/>
        <a:lstStyle/>
        <a:p>
          <a:endParaRPr lang="en-US"/>
        </a:p>
      </dgm:t>
    </dgm:pt>
    <dgm:pt modelId="{A5FB4BF9-3843-4C38-A499-F42425F399D1}" type="pres">
      <dgm:prSet presAssocID="{3C07500E-EA23-4EED-BEEF-0AF75198A27D}" presName="parTrans" presStyleLbl="bgSibTrans2D1" presStyleIdx="6" presStyleCnt="8"/>
      <dgm:spPr/>
      <dgm:t>
        <a:bodyPr/>
        <a:lstStyle/>
        <a:p>
          <a:endParaRPr lang="en-US"/>
        </a:p>
      </dgm:t>
    </dgm:pt>
    <dgm:pt modelId="{2079E2F8-239E-4CBC-B46B-4312189AAD10}" type="pres">
      <dgm:prSet presAssocID="{9EDA27AA-EBF9-4C9E-ABA7-2B7C9102C85D}" presName="node" presStyleLbl="node1" presStyleIdx="6" presStyleCnt="8" custScaleY="116572">
        <dgm:presLayoutVars>
          <dgm:bulletEnabled val="1"/>
        </dgm:presLayoutVars>
      </dgm:prSet>
      <dgm:spPr/>
      <dgm:t>
        <a:bodyPr/>
        <a:lstStyle/>
        <a:p>
          <a:endParaRPr lang="en-US"/>
        </a:p>
      </dgm:t>
    </dgm:pt>
    <dgm:pt modelId="{37713254-FFA2-4097-92C7-20769BC591A0}" type="pres">
      <dgm:prSet presAssocID="{717E3310-0057-41AE-A390-21BA6CB310E9}" presName="parTrans" presStyleLbl="bgSibTrans2D1" presStyleIdx="7" presStyleCnt="8"/>
      <dgm:spPr/>
      <dgm:t>
        <a:bodyPr/>
        <a:lstStyle/>
        <a:p>
          <a:endParaRPr lang="en-US"/>
        </a:p>
      </dgm:t>
    </dgm:pt>
    <dgm:pt modelId="{36A93142-980D-4E12-A1A1-2C166204C90E}" type="pres">
      <dgm:prSet presAssocID="{4BC61847-3B58-420F-8BA6-2B70F23AB233}" presName="node" presStyleLbl="node1" presStyleIdx="7" presStyleCnt="8">
        <dgm:presLayoutVars>
          <dgm:bulletEnabled val="1"/>
        </dgm:presLayoutVars>
      </dgm:prSet>
      <dgm:spPr/>
      <dgm:t>
        <a:bodyPr/>
        <a:lstStyle/>
        <a:p>
          <a:endParaRPr lang="en-CA"/>
        </a:p>
      </dgm:t>
    </dgm:pt>
  </dgm:ptLst>
  <dgm:cxnLst>
    <dgm:cxn modelId="{AA04016E-29C1-4D26-8B94-14DC4CCCB042}" srcId="{BE901B43-95F0-48C4-AB01-E2739A2D3DA8}" destId="{58F3E159-689B-4552-B9DC-81D3B41E5E70}" srcOrd="0" destOrd="0" parTransId="{90A1C2D6-D0E7-48D8-8EF7-837301EA6328}" sibTransId="{16889017-2AE5-4574-9BF8-206639CAB51B}"/>
    <dgm:cxn modelId="{E0DCA334-FD30-4A42-A271-868B4A976952}" type="presOf" srcId="{9EDA27AA-EBF9-4C9E-ABA7-2B7C9102C85D}" destId="{2079E2F8-239E-4CBC-B46B-4312189AAD10}" srcOrd="0" destOrd="0" presId="urn:microsoft.com/office/officeart/2005/8/layout/radial4"/>
    <dgm:cxn modelId="{77A5303C-E636-451A-A4E4-383521336AA0}" type="presOf" srcId="{AD5252F3-FABD-4A29-9E0F-A48E46935905}" destId="{242EF41C-EA73-4054-AE69-73CB08F79EC5}" srcOrd="0" destOrd="0" presId="urn:microsoft.com/office/officeart/2005/8/layout/radial4"/>
    <dgm:cxn modelId="{E9517672-B5D1-4AA2-92F1-70DF839183C6}" srcId="{58F3E159-689B-4552-B9DC-81D3B41E5E70}" destId="{93DB002E-6D6D-4111-8877-31E2BA3A1FE2}" srcOrd="4" destOrd="0" parTransId="{E4EF522A-0C6B-4D4F-B6F5-16159AEA9D21}" sibTransId="{8A1F372B-80BF-461D-8F04-BDBCCDF92A89}"/>
    <dgm:cxn modelId="{011469B6-5B27-402A-A3DD-FB4369578789}" type="presOf" srcId="{377D0C2D-CB43-4A49-9D7E-6483C413D63C}" destId="{71AA1CC6-B46F-435D-B8AD-2A06459A0869}" srcOrd="0" destOrd="0" presId="urn:microsoft.com/office/officeart/2005/8/layout/radial4"/>
    <dgm:cxn modelId="{39883323-F1B9-41CA-B465-75BF454D7E0E}" type="presOf" srcId="{FFC87CD5-650C-47A7-9AC2-EEF210511B2F}" destId="{76F6A3E0-6D98-4C16-BE64-77ACA6827695}" srcOrd="0" destOrd="0" presId="urn:microsoft.com/office/officeart/2005/8/layout/radial4"/>
    <dgm:cxn modelId="{4FA9C1D7-0F27-4382-943D-CF998C7C3F6A}" type="presOf" srcId="{0D4433EE-E949-41A2-94E4-B99DE0585DB4}" destId="{975C124B-37EA-40C3-9154-23E2F0C2A634}" srcOrd="0" destOrd="0" presId="urn:microsoft.com/office/officeart/2005/8/layout/radial4"/>
    <dgm:cxn modelId="{EEDD79CA-7D99-4193-A533-26F700662C5F}" srcId="{58F3E159-689B-4552-B9DC-81D3B41E5E70}" destId="{34FF3962-A768-4E3D-94BE-104351F22D34}" srcOrd="2" destOrd="0" parTransId="{377D0C2D-CB43-4A49-9D7E-6483C413D63C}" sibTransId="{EBFF223B-2AF1-45D2-8B58-B16D16DEEBDD}"/>
    <dgm:cxn modelId="{DF3D7B94-2FEF-4325-B410-00755791ABB1}" type="presOf" srcId="{93DB002E-6D6D-4111-8877-31E2BA3A1FE2}" destId="{5B1D2C87-138D-4DFB-9DCD-540D627ED42D}" srcOrd="0" destOrd="0" presId="urn:microsoft.com/office/officeart/2005/8/layout/radial4"/>
    <dgm:cxn modelId="{DC637C23-E0A4-4777-AD74-A085894B768E}" type="presOf" srcId="{629608EF-22A9-4617-B8BC-68B7339E547E}" destId="{D9C185A2-8749-49BB-84C2-D00147618F68}" srcOrd="0" destOrd="0" presId="urn:microsoft.com/office/officeart/2005/8/layout/radial4"/>
    <dgm:cxn modelId="{88004166-59B3-4E72-A4CB-4B231D594FA7}" srcId="{58F3E159-689B-4552-B9DC-81D3B41E5E70}" destId="{E2A333B6-DD17-46A4-BD0C-3A92EBC1A962}" srcOrd="0" destOrd="0" parTransId="{6CF8493E-D35F-455C-8014-4AC290A89BC8}" sibTransId="{EF19DB4D-35E5-4A6C-A551-BCD0067B9FB5}"/>
    <dgm:cxn modelId="{C857B1CE-8BF7-4891-8EAE-DF3A9611D871}" srcId="{58F3E159-689B-4552-B9DC-81D3B41E5E70}" destId="{AD5252F3-FABD-4A29-9E0F-A48E46935905}" srcOrd="3" destOrd="0" parTransId="{B56DF6FB-0DEF-47E8-A15E-F92DD071AE47}" sibTransId="{F92E4513-30D4-4651-9436-D29F722C8E7C}"/>
    <dgm:cxn modelId="{5CA2C2D2-CCAC-4CAB-B8B8-AD4AB8749F2C}" type="presOf" srcId="{58F3E159-689B-4552-B9DC-81D3B41E5E70}" destId="{EB3F35C3-2D5A-4FA7-9931-E8B2F4E995EA}" srcOrd="0" destOrd="0" presId="urn:microsoft.com/office/officeart/2005/8/layout/radial4"/>
    <dgm:cxn modelId="{D526C7FC-C88F-49A3-8ADA-255D51AFA417}" type="presOf" srcId="{6CF8493E-D35F-455C-8014-4AC290A89BC8}" destId="{F9ED51B5-1D9D-498A-8E74-80FB3C29951D}" srcOrd="0" destOrd="0" presId="urn:microsoft.com/office/officeart/2005/8/layout/radial4"/>
    <dgm:cxn modelId="{474D2DCF-5E9A-4B96-B305-D5FF57251386}" type="presOf" srcId="{E4EF522A-0C6B-4D4F-B6F5-16159AEA9D21}" destId="{9544B1F6-6EE0-4819-BFF4-1410B8636691}" srcOrd="0" destOrd="0" presId="urn:microsoft.com/office/officeart/2005/8/layout/radial4"/>
    <dgm:cxn modelId="{E925FBAB-665B-4B30-98AF-B69E27CEAEC9}" srcId="{BE901B43-95F0-48C4-AB01-E2739A2D3DA8}" destId="{50EEF297-4E70-45F2-84F2-5825DE5A33BE}" srcOrd="1" destOrd="0" parTransId="{B0FE7A07-ADEB-4C28-8793-4C2FD503F4D4}" sibTransId="{F0CD2407-851C-4716-9879-B7D5FAFB0E0F}"/>
    <dgm:cxn modelId="{87BCD93A-A88E-4785-A665-38EC4CD1F572}" srcId="{58F3E159-689B-4552-B9DC-81D3B41E5E70}" destId="{629608EF-22A9-4617-B8BC-68B7339E547E}" srcOrd="5" destOrd="0" parTransId="{FFC87CD5-650C-47A7-9AC2-EEF210511B2F}" sibTransId="{B3573E41-354E-4C3E-A244-E97773772967}"/>
    <dgm:cxn modelId="{2D3AA1B0-85C1-4394-84FD-42772CA7DB7C}" type="presOf" srcId="{717883F9-46BB-4FCE-84C9-962357C297FF}" destId="{19BC87AC-E536-4286-9A7E-209E86189D18}" srcOrd="0" destOrd="0" presId="urn:microsoft.com/office/officeart/2005/8/layout/radial4"/>
    <dgm:cxn modelId="{D28DE298-FB39-49AB-A956-782A08944FAE}" srcId="{58F3E159-689B-4552-B9DC-81D3B41E5E70}" destId="{9EDA27AA-EBF9-4C9E-ABA7-2B7C9102C85D}" srcOrd="6" destOrd="0" parTransId="{3C07500E-EA23-4EED-BEEF-0AF75198A27D}" sibTransId="{C80552C0-8E24-48A4-9D50-F79E41032FF6}"/>
    <dgm:cxn modelId="{AF7C02E1-087A-452B-96B1-44B505F84C52}" type="presOf" srcId="{34FF3962-A768-4E3D-94BE-104351F22D34}" destId="{AF0AE55B-B1F7-48CB-82CF-58310AECB08E}" srcOrd="0" destOrd="0" presId="urn:microsoft.com/office/officeart/2005/8/layout/radial4"/>
    <dgm:cxn modelId="{C0D93141-9E3D-4B54-9EC6-93DC7294BFE2}" type="presOf" srcId="{B56DF6FB-0DEF-47E8-A15E-F92DD071AE47}" destId="{2B45BC0C-4828-47CA-86C5-9A008742D303}" srcOrd="0" destOrd="0" presId="urn:microsoft.com/office/officeart/2005/8/layout/radial4"/>
    <dgm:cxn modelId="{88EE899D-47DB-447D-A317-045F5C04B12B}" type="presOf" srcId="{BE901B43-95F0-48C4-AB01-E2739A2D3DA8}" destId="{55EFE625-70FA-4186-A5E4-50F12E339014}" srcOrd="0" destOrd="0" presId="urn:microsoft.com/office/officeart/2005/8/layout/radial4"/>
    <dgm:cxn modelId="{EE8F4A05-A929-4F00-8F58-F228F4644466}" type="presOf" srcId="{4BC61847-3B58-420F-8BA6-2B70F23AB233}" destId="{36A93142-980D-4E12-A1A1-2C166204C90E}" srcOrd="0" destOrd="0" presId="urn:microsoft.com/office/officeart/2005/8/layout/radial4"/>
    <dgm:cxn modelId="{C49CED7D-08BC-4EB0-8E70-118BDC1CAB02}" type="presOf" srcId="{E2A333B6-DD17-46A4-BD0C-3A92EBC1A962}" destId="{4C6644FA-C112-4041-9121-BBE5184C2F7B}" srcOrd="0" destOrd="0" presId="urn:microsoft.com/office/officeart/2005/8/layout/radial4"/>
    <dgm:cxn modelId="{4EE11B2F-12FE-4F2D-BC32-62B7B6355A07}" type="presOf" srcId="{717E3310-0057-41AE-A390-21BA6CB310E9}" destId="{37713254-FFA2-4097-92C7-20769BC591A0}" srcOrd="0" destOrd="0" presId="urn:microsoft.com/office/officeart/2005/8/layout/radial4"/>
    <dgm:cxn modelId="{C14CB839-0913-44B0-A3B0-B8122DD81915}" type="presOf" srcId="{3C07500E-EA23-4EED-BEEF-0AF75198A27D}" destId="{A5FB4BF9-3843-4C38-A499-F42425F399D1}" srcOrd="0" destOrd="0" presId="urn:microsoft.com/office/officeart/2005/8/layout/radial4"/>
    <dgm:cxn modelId="{9626A7CD-AF31-4403-B0CE-64396357349D}" srcId="{58F3E159-689B-4552-B9DC-81D3B41E5E70}" destId="{0D4433EE-E949-41A2-94E4-B99DE0585DB4}" srcOrd="1" destOrd="0" parTransId="{717883F9-46BB-4FCE-84C9-962357C297FF}" sibTransId="{A91ACA35-46B1-4A13-9BED-1CB10CCE0FAB}"/>
    <dgm:cxn modelId="{653BC3FA-2EAB-4239-B405-33EF91DC5098}" srcId="{58F3E159-689B-4552-B9DC-81D3B41E5E70}" destId="{4BC61847-3B58-420F-8BA6-2B70F23AB233}" srcOrd="7" destOrd="0" parTransId="{717E3310-0057-41AE-A390-21BA6CB310E9}" sibTransId="{2E441C95-86C7-4C8E-A046-7F91AB3057A2}"/>
    <dgm:cxn modelId="{63515014-0EEE-44D3-8FFB-03EA6ADD3C40}" type="presParOf" srcId="{55EFE625-70FA-4186-A5E4-50F12E339014}" destId="{EB3F35C3-2D5A-4FA7-9931-E8B2F4E995EA}" srcOrd="0" destOrd="0" presId="urn:microsoft.com/office/officeart/2005/8/layout/radial4"/>
    <dgm:cxn modelId="{017BFB86-D814-4F30-9AA7-BED94DD25875}" type="presParOf" srcId="{55EFE625-70FA-4186-A5E4-50F12E339014}" destId="{F9ED51B5-1D9D-498A-8E74-80FB3C29951D}" srcOrd="1" destOrd="0" presId="urn:microsoft.com/office/officeart/2005/8/layout/radial4"/>
    <dgm:cxn modelId="{DBCD3894-6645-4B62-A381-F6C4E5680330}" type="presParOf" srcId="{55EFE625-70FA-4186-A5E4-50F12E339014}" destId="{4C6644FA-C112-4041-9121-BBE5184C2F7B}" srcOrd="2" destOrd="0" presId="urn:microsoft.com/office/officeart/2005/8/layout/radial4"/>
    <dgm:cxn modelId="{4AA0E94B-BB8A-4FE0-97D5-343AEE9DD948}" type="presParOf" srcId="{55EFE625-70FA-4186-A5E4-50F12E339014}" destId="{19BC87AC-E536-4286-9A7E-209E86189D18}" srcOrd="3" destOrd="0" presId="urn:microsoft.com/office/officeart/2005/8/layout/radial4"/>
    <dgm:cxn modelId="{AA7C21C6-AC66-4F12-AEA4-1A87AD20EFEC}" type="presParOf" srcId="{55EFE625-70FA-4186-A5E4-50F12E339014}" destId="{975C124B-37EA-40C3-9154-23E2F0C2A634}" srcOrd="4" destOrd="0" presId="urn:microsoft.com/office/officeart/2005/8/layout/radial4"/>
    <dgm:cxn modelId="{E68853A6-AC54-4663-BD61-0FCAD8633B4A}" type="presParOf" srcId="{55EFE625-70FA-4186-A5E4-50F12E339014}" destId="{71AA1CC6-B46F-435D-B8AD-2A06459A0869}" srcOrd="5" destOrd="0" presId="urn:microsoft.com/office/officeart/2005/8/layout/radial4"/>
    <dgm:cxn modelId="{2A3F32D4-E7C5-4BF5-8501-899AAB4C147A}" type="presParOf" srcId="{55EFE625-70FA-4186-A5E4-50F12E339014}" destId="{AF0AE55B-B1F7-48CB-82CF-58310AECB08E}" srcOrd="6" destOrd="0" presId="urn:microsoft.com/office/officeart/2005/8/layout/radial4"/>
    <dgm:cxn modelId="{F4A91005-100E-4E5F-99C2-67CAACF6EC7F}" type="presParOf" srcId="{55EFE625-70FA-4186-A5E4-50F12E339014}" destId="{2B45BC0C-4828-47CA-86C5-9A008742D303}" srcOrd="7" destOrd="0" presId="urn:microsoft.com/office/officeart/2005/8/layout/radial4"/>
    <dgm:cxn modelId="{89658949-0B2F-4DD5-A47D-B4DAC9985701}" type="presParOf" srcId="{55EFE625-70FA-4186-A5E4-50F12E339014}" destId="{242EF41C-EA73-4054-AE69-73CB08F79EC5}" srcOrd="8" destOrd="0" presId="urn:microsoft.com/office/officeart/2005/8/layout/radial4"/>
    <dgm:cxn modelId="{0E454182-E901-4DEA-A175-DF672CC2FDD9}" type="presParOf" srcId="{55EFE625-70FA-4186-A5E4-50F12E339014}" destId="{9544B1F6-6EE0-4819-BFF4-1410B8636691}" srcOrd="9" destOrd="0" presId="urn:microsoft.com/office/officeart/2005/8/layout/radial4"/>
    <dgm:cxn modelId="{9868E78A-E0C1-40B2-AF87-C97F4B133B6D}" type="presParOf" srcId="{55EFE625-70FA-4186-A5E4-50F12E339014}" destId="{5B1D2C87-138D-4DFB-9DCD-540D627ED42D}" srcOrd="10" destOrd="0" presId="urn:microsoft.com/office/officeart/2005/8/layout/radial4"/>
    <dgm:cxn modelId="{5111775E-E589-45D6-A8B9-1C827743EB8C}" type="presParOf" srcId="{55EFE625-70FA-4186-A5E4-50F12E339014}" destId="{76F6A3E0-6D98-4C16-BE64-77ACA6827695}" srcOrd="11" destOrd="0" presId="urn:microsoft.com/office/officeart/2005/8/layout/radial4"/>
    <dgm:cxn modelId="{E074F00A-7333-4AEB-B8D1-F0191FEE4528}" type="presParOf" srcId="{55EFE625-70FA-4186-A5E4-50F12E339014}" destId="{D9C185A2-8749-49BB-84C2-D00147618F68}" srcOrd="12" destOrd="0" presId="urn:microsoft.com/office/officeart/2005/8/layout/radial4"/>
    <dgm:cxn modelId="{1CD0FB2D-AFB2-45EA-924C-AAB2E580ED25}" type="presParOf" srcId="{55EFE625-70FA-4186-A5E4-50F12E339014}" destId="{A5FB4BF9-3843-4C38-A499-F42425F399D1}" srcOrd="13" destOrd="0" presId="urn:microsoft.com/office/officeart/2005/8/layout/radial4"/>
    <dgm:cxn modelId="{D511D6B1-F1BB-4B52-A85F-A3A94E2D4C88}" type="presParOf" srcId="{55EFE625-70FA-4186-A5E4-50F12E339014}" destId="{2079E2F8-239E-4CBC-B46B-4312189AAD10}" srcOrd="14" destOrd="0" presId="urn:microsoft.com/office/officeart/2005/8/layout/radial4"/>
    <dgm:cxn modelId="{73FFE44C-E48D-4011-B0E5-EE38ED4BF33A}" type="presParOf" srcId="{55EFE625-70FA-4186-A5E4-50F12E339014}" destId="{37713254-FFA2-4097-92C7-20769BC591A0}" srcOrd="15" destOrd="0" presId="urn:microsoft.com/office/officeart/2005/8/layout/radial4"/>
    <dgm:cxn modelId="{1EF2AF7F-AE91-4A70-857A-AD6325D49A31}" type="presParOf" srcId="{55EFE625-70FA-4186-A5E4-50F12E339014}" destId="{36A93142-980D-4E12-A1A1-2C166204C90E}" srcOrd="16" destOrd="0" presId="urn:microsoft.com/office/officeart/2005/8/layout/radial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ABF69C-A528-4A88-8DF5-57615D2B2376}"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5926A81B-4CEE-49DC-B41C-40B6837B8F84}">
      <dgm:prSet phldrT="[Text]"/>
      <dgm:spPr>
        <a:solidFill>
          <a:schemeClr val="accent2"/>
        </a:solidFill>
      </dgm:spPr>
      <dgm:t>
        <a:bodyPr/>
        <a:lstStyle/>
        <a:p>
          <a:r>
            <a:rPr lang="en-US" dirty="0" err="1">
              <a:solidFill>
                <a:schemeClr val="tx1"/>
              </a:solidFill>
              <a:latin typeface="Arial" pitchFamily="34" charset="0"/>
              <a:cs typeface="Arial" pitchFamily="34" charset="0"/>
            </a:rPr>
            <a:t>Problèmes</a:t>
          </a:r>
          <a:endParaRPr lang="en-US" dirty="0">
            <a:solidFill>
              <a:schemeClr val="tx1"/>
            </a:solidFill>
            <a:latin typeface="Arial" pitchFamily="34" charset="0"/>
            <a:cs typeface="Arial" pitchFamily="34" charset="0"/>
          </a:endParaRPr>
        </a:p>
      </dgm:t>
    </dgm:pt>
    <dgm:pt modelId="{56E04B29-F05C-492F-AE5A-64283D671F65}" type="parTrans" cxnId="{DA74F076-4A8E-4FAD-A8D6-D3C236B6ABE6}">
      <dgm:prSet/>
      <dgm:spPr/>
      <dgm:t>
        <a:bodyPr/>
        <a:lstStyle/>
        <a:p>
          <a:endParaRPr lang="en-US"/>
        </a:p>
      </dgm:t>
    </dgm:pt>
    <dgm:pt modelId="{D4C494E0-2122-47B3-A008-BC23C6F85E11}" type="sibTrans" cxnId="{DA74F076-4A8E-4FAD-A8D6-D3C236B6ABE6}">
      <dgm:prSet/>
      <dgm:spPr/>
      <dgm:t>
        <a:bodyPr/>
        <a:lstStyle/>
        <a:p>
          <a:endParaRPr lang="en-US"/>
        </a:p>
      </dgm:t>
    </dgm:pt>
    <dgm:pt modelId="{294EDE20-0A4E-4A6A-A8B1-E65AC3608479}">
      <dgm:prSet phldrT="[Text]" custT="1"/>
      <dgm:spPr>
        <a:solidFill>
          <a:schemeClr val="accent2">
            <a:lumMod val="40000"/>
            <a:lumOff val="60000"/>
            <a:alpha val="90000"/>
          </a:schemeClr>
        </a:solidFill>
      </dgm:spPr>
      <dgm:t>
        <a:bodyPr/>
        <a:lstStyle/>
        <a:p>
          <a:pPr>
            <a:lnSpc>
              <a:spcPct val="100000"/>
            </a:lnSpc>
            <a:spcBef>
              <a:spcPts val="600"/>
            </a:spcBef>
            <a:spcAft>
              <a:spcPts val="600"/>
            </a:spcAft>
          </a:pPr>
          <a:r>
            <a:rPr lang="en-US" sz="2400" dirty="0">
              <a:latin typeface="Arial" pitchFamily="34" charset="0"/>
              <a:cs typeface="Arial" pitchFamily="34" charset="0"/>
            </a:rPr>
            <a:t>Quelles </a:t>
          </a:r>
          <a:r>
            <a:rPr lang="en-US" sz="2400" dirty="0" err="1">
              <a:latin typeface="Arial" pitchFamily="34" charset="0"/>
              <a:cs typeface="Arial" pitchFamily="34" charset="0"/>
            </a:rPr>
            <a:t>sont</a:t>
          </a:r>
          <a:r>
            <a:rPr lang="en-US" sz="2400" dirty="0">
              <a:latin typeface="Arial" pitchFamily="34" charset="0"/>
              <a:cs typeface="Arial" pitchFamily="34" charset="0"/>
            </a:rPr>
            <a:t> les </a:t>
          </a:r>
          <a:r>
            <a:rPr lang="en-US" sz="2400" dirty="0" err="1">
              <a:latin typeface="Arial" pitchFamily="34" charset="0"/>
              <a:cs typeface="Arial" pitchFamily="34" charset="0"/>
            </a:rPr>
            <a:t>possibilités</a:t>
          </a:r>
          <a:r>
            <a:rPr lang="en-US" sz="2400" dirty="0">
              <a:latin typeface="Arial" pitchFamily="34" charset="0"/>
              <a:cs typeface="Arial" pitchFamily="34" charset="0"/>
            </a:rPr>
            <a:t> de </a:t>
          </a:r>
          <a:r>
            <a:rPr lang="en-US" sz="2400" dirty="0" err="1">
              <a:latin typeface="Arial" pitchFamily="34" charset="0"/>
              <a:cs typeface="Arial" pitchFamily="34" charset="0"/>
            </a:rPr>
            <a:t>richesses</a:t>
          </a:r>
          <a:r>
            <a:rPr lang="en-US" sz="2400" dirty="0">
              <a:latin typeface="Arial" pitchFamily="34" charset="0"/>
              <a:cs typeface="Arial" pitchFamily="34" charset="0"/>
            </a:rPr>
            <a:t> </a:t>
          </a:r>
          <a:r>
            <a:rPr lang="en-US" sz="2400" dirty="0" err="1">
              <a:latin typeface="Arial" pitchFamily="34" charset="0"/>
              <a:cs typeface="Arial" pitchFamily="34" charset="0"/>
            </a:rPr>
            <a:t>dans</a:t>
          </a:r>
          <a:r>
            <a:rPr lang="en-US" sz="2400" dirty="0">
              <a:latin typeface="Arial" pitchFamily="34" charset="0"/>
              <a:cs typeface="Arial" pitchFamily="34" charset="0"/>
            </a:rPr>
            <a:t> </a:t>
          </a:r>
          <a:r>
            <a:rPr lang="en-US" sz="2400" dirty="0" err="1">
              <a:latin typeface="Arial" pitchFamily="34" charset="0"/>
              <a:cs typeface="Arial" pitchFamily="34" charset="0"/>
            </a:rPr>
            <a:t>ce</a:t>
          </a:r>
          <a:r>
            <a:rPr lang="en-US" sz="2400" dirty="0">
              <a:latin typeface="Arial" pitchFamily="34" charset="0"/>
              <a:cs typeface="Arial" pitchFamily="34" charset="0"/>
            </a:rPr>
            <a:t> </a:t>
          </a:r>
          <a:r>
            <a:rPr lang="en-US" sz="2400" dirty="0" err="1">
              <a:latin typeface="Arial" pitchFamily="34" charset="0"/>
              <a:cs typeface="Arial" pitchFamily="34" charset="0"/>
            </a:rPr>
            <a:t>problème</a:t>
          </a:r>
          <a:r>
            <a:rPr lang="en-US" sz="2400" dirty="0">
              <a:latin typeface="Arial" pitchFamily="34" charset="0"/>
              <a:cs typeface="Arial" pitchFamily="34" charset="0"/>
            </a:rPr>
            <a:t>?</a:t>
          </a:r>
        </a:p>
      </dgm:t>
    </dgm:pt>
    <dgm:pt modelId="{03213A12-4DA7-459A-ADDF-931BD46ED994}" type="parTrans" cxnId="{6E9A9864-EE7B-4C96-BEDE-BC990602EFDF}">
      <dgm:prSet/>
      <dgm:spPr/>
      <dgm:t>
        <a:bodyPr/>
        <a:lstStyle/>
        <a:p>
          <a:endParaRPr lang="en-US"/>
        </a:p>
      </dgm:t>
    </dgm:pt>
    <dgm:pt modelId="{805CB205-F9C0-4AA7-BC25-73E42ABA3A6D}" type="sibTrans" cxnId="{6E9A9864-EE7B-4C96-BEDE-BC990602EFDF}">
      <dgm:prSet/>
      <dgm:spPr/>
      <dgm:t>
        <a:bodyPr/>
        <a:lstStyle/>
        <a:p>
          <a:endParaRPr lang="en-US"/>
        </a:p>
      </dgm:t>
    </dgm:pt>
    <dgm:pt modelId="{324C7A9A-C6BC-47EE-867A-24E39C66E3E2}">
      <dgm:prSet phldrT="[Text]" custT="1"/>
      <dgm:spPr>
        <a:solidFill>
          <a:schemeClr val="accent2">
            <a:lumMod val="40000"/>
            <a:lumOff val="60000"/>
            <a:alpha val="90000"/>
          </a:schemeClr>
        </a:solidFill>
      </dgm:spPr>
      <dgm:t>
        <a:bodyPr/>
        <a:lstStyle/>
        <a:p>
          <a:pPr>
            <a:lnSpc>
              <a:spcPct val="100000"/>
            </a:lnSpc>
            <a:spcBef>
              <a:spcPts val="1200"/>
            </a:spcBef>
            <a:spcAft>
              <a:spcPts val="600"/>
            </a:spcAft>
          </a:pPr>
          <a:r>
            <a:rPr lang="en-US" sz="2400" dirty="0" err="1">
              <a:latin typeface="Arial" pitchFamily="34" charset="0"/>
              <a:cs typeface="Arial" pitchFamily="34" charset="0"/>
            </a:rPr>
            <a:t>Sous</a:t>
          </a:r>
          <a:r>
            <a:rPr lang="en-US" sz="2400" dirty="0">
              <a:latin typeface="Arial" pitchFamily="34" charset="0"/>
              <a:cs typeface="Arial" pitchFamily="34" charset="0"/>
            </a:rPr>
            <a:t> </a:t>
          </a:r>
          <a:r>
            <a:rPr lang="en-US" sz="2400" dirty="0" err="1" smtClean="0">
              <a:latin typeface="Arial" pitchFamily="34" charset="0"/>
              <a:cs typeface="Arial" pitchFamily="34" charset="0"/>
            </a:rPr>
            <a:t>quels</a:t>
          </a:r>
          <a:r>
            <a:rPr lang="en-US" sz="2400" dirty="0" smtClean="0">
              <a:latin typeface="Arial" pitchFamily="34" charset="0"/>
              <a:cs typeface="Arial" pitchFamily="34" charset="0"/>
            </a:rPr>
            <a:t> </a:t>
          </a:r>
          <a:r>
            <a:rPr lang="en-US" sz="2400" dirty="0" err="1">
              <a:latin typeface="Arial" pitchFamily="34" charset="0"/>
              <a:cs typeface="Arial" pitchFamily="34" charset="0"/>
            </a:rPr>
            <a:t>paramètres</a:t>
          </a:r>
          <a:r>
            <a:rPr lang="en-US" sz="2400" dirty="0">
              <a:latin typeface="Arial" pitchFamily="34" charset="0"/>
              <a:cs typeface="Arial" pitchFamily="34" charset="0"/>
            </a:rPr>
            <a:t> </a:t>
          </a:r>
          <a:r>
            <a:rPr lang="en-US" sz="2400" dirty="0" err="1">
              <a:latin typeface="Arial" pitchFamily="34" charset="0"/>
              <a:cs typeface="Arial" pitchFamily="34" charset="0"/>
            </a:rPr>
            <a:t>est-ce</a:t>
          </a:r>
          <a:r>
            <a:rPr lang="en-US" sz="2400" dirty="0">
              <a:latin typeface="Arial" pitchFamily="34" charset="0"/>
              <a:cs typeface="Arial" pitchFamily="34" charset="0"/>
            </a:rPr>
            <a:t> </a:t>
          </a:r>
          <a:r>
            <a:rPr lang="en-US" sz="2400" dirty="0" err="1">
              <a:latin typeface="Arial" pitchFamily="34" charset="0"/>
              <a:cs typeface="Arial" pitchFamily="34" charset="0"/>
            </a:rPr>
            <a:t>que</a:t>
          </a:r>
          <a:r>
            <a:rPr lang="en-US" sz="2400" dirty="0">
              <a:latin typeface="Arial" pitchFamily="34" charset="0"/>
              <a:cs typeface="Arial" pitchFamily="34" charset="0"/>
            </a:rPr>
            <a:t> </a:t>
          </a:r>
          <a:r>
            <a:rPr lang="en-US" sz="2400" dirty="0" err="1">
              <a:latin typeface="Arial" pitchFamily="34" charset="0"/>
              <a:cs typeface="Arial" pitchFamily="34" charset="0"/>
            </a:rPr>
            <a:t>cela</a:t>
          </a:r>
          <a:r>
            <a:rPr lang="en-US" sz="2400" dirty="0">
              <a:latin typeface="Arial" pitchFamily="34" charset="0"/>
              <a:cs typeface="Arial" pitchFamily="34" charset="0"/>
            </a:rPr>
            <a:t> </a:t>
          </a:r>
          <a:r>
            <a:rPr lang="en-US" sz="2400" dirty="0" err="1">
              <a:latin typeface="Arial" pitchFamily="34" charset="0"/>
              <a:cs typeface="Arial" pitchFamily="34" charset="0"/>
            </a:rPr>
            <a:t>pourrait</a:t>
          </a:r>
          <a:r>
            <a:rPr lang="en-US" sz="2400" dirty="0">
              <a:latin typeface="Arial" pitchFamily="34" charset="0"/>
              <a:cs typeface="Arial" pitchFamily="34" charset="0"/>
            </a:rPr>
            <a:t> </a:t>
          </a:r>
          <a:r>
            <a:rPr lang="en-US" sz="2400" dirty="0" err="1">
              <a:latin typeface="Arial" pitchFamily="34" charset="0"/>
              <a:cs typeface="Arial" pitchFamily="34" charset="0"/>
            </a:rPr>
            <a:t>fonctionner</a:t>
          </a:r>
          <a:r>
            <a:rPr lang="en-US" sz="2400" dirty="0">
              <a:latin typeface="Arial" pitchFamily="34" charset="0"/>
              <a:cs typeface="Arial" pitchFamily="34" charset="0"/>
            </a:rPr>
            <a:t>?</a:t>
          </a:r>
        </a:p>
      </dgm:t>
    </dgm:pt>
    <dgm:pt modelId="{3335C108-C6B2-4E64-A14B-F4E00E8DF427}" type="parTrans" cxnId="{436C3C80-92AA-486C-A09C-725A71088352}">
      <dgm:prSet/>
      <dgm:spPr/>
      <dgm:t>
        <a:bodyPr/>
        <a:lstStyle/>
        <a:p>
          <a:endParaRPr lang="en-US"/>
        </a:p>
      </dgm:t>
    </dgm:pt>
    <dgm:pt modelId="{79232B2C-830A-40AB-8D02-A850A4892163}" type="sibTrans" cxnId="{436C3C80-92AA-486C-A09C-725A71088352}">
      <dgm:prSet/>
      <dgm:spPr/>
      <dgm:t>
        <a:bodyPr/>
        <a:lstStyle/>
        <a:p>
          <a:endParaRPr lang="en-US"/>
        </a:p>
      </dgm:t>
    </dgm:pt>
    <dgm:pt modelId="{2574C6F4-C201-4882-9FC7-4B615C24AC12}">
      <dgm:prSet phldrT="[Text]" custT="1"/>
      <dgm:spPr>
        <a:solidFill>
          <a:schemeClr val="accent2">
            <a:lumMod val="40000"/>
            <a:lumOff val="60000"/>
            <a:alpha val="90000"/>
          </a:schemeClr>
        </a:solidFill>
      </dgm:spPr>
      <dgm:t>
        <a:bodyPr/>
        <a:lstStyle/>
        <a:p>
          <a:pPr>
            <a:lnSpc>
              <a:spcPct val="100000"/>
            </a:lnSpc>
            <a:spcBef>
              <a:spcPts val="1800"/>
            </a:spcBef>
            <a:spcAft>
              <a:spcPts val="600"/>
            </a:spcAft>
          </a:pPr>
          <a:endParaRPr lang="en-US" sz="1600" dirty="0">
            <a:latin typeface="Arial" pitchFamily="34" charset="0"/>
            <a:cs typeface="Arial" pitchFamily="34" charset="0"/>
          </a:endParaRPr>
        </a:p>
      </dgm:t>
    </dgm:pt>
    <dgm:pt modelId="{281E5D3D-EC5B-443F-A76B-9D089AC8F495}" type="parTrans" cxnId="{E7A9EC6C-6718-4BC3-8938-A3CA536B4CF6}">
      <dgm:prSet/>
      <dgm:spPr/>
      <dgm:t>
        <a:bodyPr/>
        <a:lstStyle/>
        <a:p>
          <a:endParaRPr lang="en-US"/>
        </a:p>
      </dgm:t>
    </dgm:pt>
    <dgm:pt modelId="{B00F1C4E-7DED-4FED-BEAA-39A8194EF68F}" type="sibTrans" cxnId="{E7A9EC6C-6718-4BC3-8938-A3CA536B4CF6}">
      <dgm:prSet/>
      <dgm:spPr/>
      <dgm:t>
        <a:bodyPr/>
        <a:lstStyle/>
        <a:p>
          <a:endParaRPr lang="en-US"/>
        </a:p>
      </dgm:t>
    </dgm:pt>
    <dgm:pt modelId="{BBDCB1DA-3B87-44EE-99F1-EE2C99C09F8D}" type="pres">
      <dgm:prSet presAssocID="{7EABF69C-A528-4A88-8DF5-57615D2B2376}" presName="Name0" presStyleCnt="0">
        <dgm:presLayoutVars>
          <dgm:dir/>
          <dgm:animLvl val="lvl"/>
          <dgm:resizeHandles/>
        </dgm:presLayoutVars>
      </dgm:prSet>
      <dgm:spPr/>
      <dgm:t>
        <a:bodyPr/>
        <a:lstStyle/>
        <a:p>
          <a:endParaRPr lang="en-US"/>
        </a:p>
      </dgm:t>
    </dgm:pt>
    <dgm:pt modelId="{113E85CD-22F3-411D-900C-EB1473337416}" type="pres">
      <dgm:prSet presAssocID="{5926A81B-4CEE-49DC-B41C-40B6837B8F84}" presName="linNode" presStyleCnt="0"/>
      <dgm:spPr/>
    </dgm:pt>
    <dgm:pt modelId="{2342982F-65B5-4D24-9F01-530F1D4EC282}" type="pres">
      <dgm:prSet presAssocID="{5926A81B-4CEE-49DC-B41C-40B6837B8F84}" presName="parentShp" presStyleLbl="node1" presStyleIdx="0" presStyleCnt="1">
        <dgm:presLayoutVars>
          <dgm:bulletEnabled val="1"/>
        </dgm:presLayoutVars>
      </dgm:prSet>
      <dgm:spPr/>
      <dgm:t>
        <a:bodyPr/>
        <a:lstStyle/>
        <a:p>
          <a:endParaRPr lang="en-US"/>
        </a:p>
      </dgm:t>
    </dgm:pt>
    <dgm:pt modelId="{5FF41882-7F2A-4367-8601-57F693E7E20F}" type="pres">
      <dgm:prSet presAssocID="{5926A81B-4CEE-49DC-B41C-40B6837B8F84}" presName="childShp" presStyleLbl="bgAccFollowNode1" presStyleIdx="0" presStyleCnt="1">
        <dgm:presLayoutVars>
          <dgm:bulletEnabled val="1"/>
        </dgm:presLayoutVars>
      </dgm:prSet>
      <dgm:spPr/>
      <dgm:t>
        <a:bodyPr/>
        <a:lstStyle/>
        <a:p>
          <a:endParaRPr lang="en-US"/>
        </a:p>
      </dgm:t>
    </dgm:pt>
  </dgm:ptLst>
  <dgm:cxnLst>
    <dgm:cxn modelId="{08C50CA5-8BCB-4A82-9035-596941048436}" type="presOf" srcId="{324C7A9A-C6BC-47EE-867A-24E39C66E3E2}" destId="{5FF41882-7F2A-4367-8601-57F693E7E20F}" srcOrd="0" destOrd="2" presId="urn:microsoft.com/office/officeart/2005/8/layout/vList6"/>
    <dgm:cxn modelId="{436C3C80-92AA-486C-A09C-725A71088352}" srcId="{5926A81B-4CEE-49DC-B41C-40B6837B8F84}" destId="{324C7A9A-C6BC-47EE-867A-24E39C66E3E2}" srcOrd="2" destOrd="0" parTransId="{3335C108-C6B2-4E64-A14B-F4E00E8DF427}" sibTransId="{79232B2C-830A-40AB-8D02-A850A4892163}"/>
    <dgm:cxn modelId="{DB39A36B-F861-418F-9857-F616F9EBDD5A}" type="presOf" srcId="{7EABF69C-A528-4A88-8DF5-57615D2B2376}" destId="{BBDCB1DA-3B87-44EE-99F1-EE2C99C09F8D}" srcOrd="0" destOrd="0" presId="urn:microsoft.com/office/officeart/2005/8/layout/vList6"/>
    <dgm:cxn modelId="{7FA93CBF-97EE-408E-A447-1364CD63AA41}" type="presOf" srcId="{5926A81B-4CEE-49DC-B41C-40B6837B8F84}" destId="{2342982F-65B5-4D24-9F01-530F1D4EC282}" srcOrd="0" destOrd="0" presId="urn:microsoft.com/office/officeart/2005/8/layout/vList6"/>
    <dgm:cxn modelId="{6E9A9864-EE7B-4C96-BEDE-BC990602EFDF}" srcId="{5926A81B-4CEE-49DC-B41C-40B6837B8F84}" destId="{294EDE20-0A4E-4A6A-A8B1-E65AC3608479}" srcOrd="1" destOrd="0" parTransId="{03213A12-4DA7-459A-ADDF-931BD46ED994}" sibTransId="{805CB205-F9C0-4AA7-BC25-73E42ABA3A6D}"/>
    <dgm:cxn modelId="{FE206ABC-E16E-43BE-831F-FAFF19B81807}" type="presOf" srcId="{294EDE20-0A4E-4A6A-A8B1-E65AC3608479}" destId="{5FF41882-7F2A-4367-8601-57F693E7E20F}" srcOrd="0" destOrd="1" presId="urn:microsoft.com/office/officeart/2005/8/layout/vList6"/>
    <dgm:cxn modelId="{DA74F076-4A8E-4FAD-A8D6-D3C236B6ABE6}" srcId="{7EABF69C-A528-4A88-8DF5-57615D2B2376}" destId="{5926A81B-4CEE-49DC-B41C-40B6837B8F84}" srcOrd="0" destOrd="0" parTransId="{56E04B29-F05C-492F-AE5A-64283D671F65}" sibTransId="{D4C494E0-2122-47B3-A008-BC23C6F85E11}"/>
    <dgm:cxn modelId="{E7A9EC6C-6718-4BC3-8938-A3CA536B4CF6}" srcId="{5926A81B-4CEE-49DC-B41C-40B6837B8F84}" destId="{2574C6F4-C201-4882-9FC7-4B615C24AC12}" srcOrd="0" destOrd="0" parTransId="{281E5D3D-EC5B-443F-A76B-9D089AC8F495}" sibTransId="{B00F1C4E-7DED-4FED-BEAA-39A8194EF68F}"/>
    <dgm:cxn modelId="{7C915A11-8D25-4BB9-BC07-F20CA6424C5D}" type="presOf" srcId="{2574C6F4-C201-4882-9FC7-4B615C24AC12}" destId="{5FF41882-7F2A-4367-8601-57F693E7E20F}" srcOrd="0" destOrd="0" presId="urn:microsoft.com/office/officeart/2005/8/layout/vList6"/>
    <dgm:cxn modelId="{DE0E01E4-B759-49F6-8778-29F7DC698B6C}" type="presParOf" srcId="{BBDCB1DA-3B87-44EE-99F1-EE2C99C09F8D}" destId="{113E85CD-22F3-411D-900C-EB1473337416}" srcOrd="0" destOrd="0" presId="urn:microsoft.com/office/officeart/2005/8/layout/vList6"/>
    <dgm:cxn modelId="{73E50C2C-58FD-4B75-BADC-564E66A47407}" type="presParOf" srcId="{113E85CD-22F3-411D-900C-EB1473337416}" destId="{2342982F-65B5-4D24-9F01-530F1D4EC282}" srcOrd="0" destOrd="0" presId="urn:microsoft.com/office/officeart/2005/8/layout/vList6"/>
    <dgm:cxn modelId="{0DDAD934-7496-46B2-9E86-C2B2FF788AD6}" type="presParOf" srcId="{113E85CD-22F3-411D-900C-EB1473337416}" destId="{5FF41882-7F2A-4367-8601-57F693E7E20F}" srcOrd="1" destOrd="0" presId="urn:microsoft.com/office/officeart/2005/8/layout/vList6"/>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D07B21B-3F19-4909-B020-5C89705FC84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E8F8980-6BC4-4101-BB7B-BC07AE08DEC5}">
      <dgm:prSet phldrT="[Text]"/>
      <dgm:spPr>
        <a:solidFill>
          <a:schemeClr val="accent2"/>
        </a:solidFill>
      </dgm:spPr>
      <dgm:t>
        <a:bodyPr/>
        <a:lstStyle/>
        <a:p>
          <a:r>
            <a:rPr lang="en-US" dirty="0">
              <a:solidFill>
                <a:schemeClr val="tx1"/>
              </a:solidFill>
              <a:latin typeface="Arial" pitchFamily="34" charset="0"/>
              <a:cs typeface="Arial" pitchFamily="34" charset="0"/>
            </a:rPr>
            <a:t>Convention</a:t>
          </a:r>
        </a:p>
      </dgm:t>
    </dgm:pt>
    <dgm:pt modelId="{954B012B-B5AF-431E-B1F1-7D9999C9BF9E}" type="parTrans" cxnId="{981900D3-BE78-45C0-B646-32758AE78777}">
      <dgm:prSet/>
      <dgm:spPr/>
      <dgm:t>
        <a:bodyPr/>
        <a:lstStyle/>
        <a:p>
          <a:endParaRPr lang="en-US"/>
        </a:p>
      </dgm:t>
    </dgm:pt>
    <dgm:pt modelId="{583AC069-101B-4558-8414-3811030AEDF1}" type="sibTrans" cxnId="{981900D3-BE78-45C0-B646-32758AE78777}">
      <dgm:prSet/>
      <dgm:spPr/>
      <dgm:t>
        <a:bodyPr/>
        <a:lstStyle/>
        <a:p>
          <a:endParaRPr lang="en-US"/>
        </a:p>
      </dgm:t>
    </dgm:pt>
    <dgm:pt modelId="{1D8754F4-3B84-4E90-AC47-CBB25C30C40F}">
      <dgm:prSet phldrT="[Text]" custT="1"/>
      <dgm:spPr>
        <a:solidFill>
          <a:schemeClr val="accent2">
            <a:lumMod val="40000"/>
            <a:lumOff val="60000"/>
            <a:alpha val="90000"/>
          </a:schemeClr>
        </a:solidFill>
      </dgm:spPr>
      <dgm:t>
        <a:bodyPr/>
        <a:lstStyle/>
        <a:p>
          <a:pPr>
            <a:lnSpc>
              <a:spcPct val="100000"/>
            </a:lnSpc>
          </a:pPr>
          <a:r>
            <a:rPr lang="fr-CA" sz="1200" dirty="0">
              <a:latin typeface="Arial" pitchFamily="34" charset="0"/>
              <a:cs typeface="Arial" pitchFamily="34" charset="0"/>
            </a:rPr>
            <a:t>doit être </a:t>
          </a:r>
          <a:r>
            <a:rPr lang="fr-CA" sz="1200" dirty="0" smtClean="0">
              <a:latin typeface="Arial" pitchFamily="34" charset="0"/>
              <a:cs typeface="Arial" pitchFamily="34" charset="0"/>
            </a:rPr>
            <a:t>enseignée </a:t>
          </a:r>
          <a:r>
            <a:rPr lang="fr-CA" sz="1200" dirty="0">
              <a:latin typeface="Arial" pitchFamily="34" charset="0"/>
              <a:cs typeface="Arial" pitchFamily="34" charset="0"/>
            </a:rPr>
            <a:t>aux élèves</a:t>
          </a:r>
          <a:endParaRPr lang="en-US" sz="1200" dirty="0">
            <a:latin typeface="Arial" pitchFamily="34" charset="0"/>
            <a:cs typeface="Arial" pitchFamily="34" charset="0"/>
          </a:endParaRPr>
        </a:p>
      </dgm:t>
    </dgm:pt>
    <dgm:pt modelId="{96CEA88E-3705-4F5E-AE4B-8E030D01DE57}" type="parTrans" cxnId="{BB7E1395-5A0C-424C-8032-753D316CE7C0}">
      <dgm:prSet/>
      <dgm:spPr/>
      <dgm:t>
        <a:bodyPr/>
        <a:lstStyle/>
        <a:p>
          <a:endParaRPr lang="en-US"/>
        </a:p>
      </dgm:t>
    </dgm:pt>
    <dgm:pt modelId="{D128C4CD-0FAF-4E18-82A5-D2F02F30A474}" type="sibTrans" cxnId="{BB7E1395-5A0C-424C-8032-753D316CE7C0}">
      <dgm:prSet/>
      <dgm:spPr/>
      <dgm:t>
        <a:bodyPr/>
        <a:lstStyle/>
        <a:p>
          <a:endParaRPr lang="en-US"/>
        </a:p>
      </dgm:t>
    </dgm:pt>
    <dgm:pt modelId="{3B6C66E1-D005-4AC7-A33D-3337A8F8C784}">
      <dgm:prSet phldrT="[Text]"/>
      <dgm:spPr>
        <a:solidFill>
          <a:schemeClr val="accent2"/>
        </a:solidFill>
      </dgm:spPr>
      <dgm:t>
        <a:bodyPr/>
        <a:lstStyle/>
        <a:p>
          <a:r>
            <a:rPr lang="en-US" dirty="0">
              <a:solidFill>
                <a:schemeClr val="tx1"/>
              </a:solidFill>
              <a:latin typeface="Arial" pitchFamily="34" charset="0"/>
              <a:cs typeface="Arial" pitchFamily="34" charset="0"/>
            </a:rPr>
            <a:t>Compréhension</a:t>
          </a:r>
        </a:p>
      </dgm:t>
    </dgm:pt>
    <dgm:pt modelId="{1E9025A9-1B63-42A3-9FE0-91DD9116A522}" type="parTrans" cxnId="{E80D00AA-6B2C-4277-BF40-3389E89515CA}">
      <dgm:prSet/>
      <dgm:spPr/>
      <dgm:t>
        <a:bodyPr/>
        <a:lstStyle/>
        <a:p>
          <a:endParaRPr lang="en-US"/>
        </a:p>
      </dgm:t>
    </dgm:pt>
    <dgm:pt modelId="{568872B5-8F65-4ACB-B56E-D688385A3407}" type="sibTrans" cxnId="{E80D00AA-6B2C-4277-BF40-3389E89515CA}">
      <dgm:prSet/>
      <dgm:spPr/>
      <dgm:t>
        <a:bodyPr/>
        <a:lstStyle/>
        <a:p>
          <a:endParaRPr lang="en-US"/>
        </a:p>
      </dgm:t>
    </dgm:pt>
    <dgm:pt modelId="{107FC285-1F14-4F35-8D69-61A5364BA60D}">
      <dgm:prSet phldrT="[Text]" custT="1"/>
      <dgm:spPr>
        <a:solidFill>
          <a:schemeClr val="accent2">
            <a:lumMod val="40000"/>
            <a:lumOff val="60000"/>
            <a:alpha val="90000"/>
          </a:schemeClr>
        </a:solidFill>
      </dgm:spPr>
      <dgm:t>
        <a:bodyPr/>
        <a:lstStyle/>
        <a:p>
          <a:pPr>
            <a:lnSpc>
              <a:spcPct val="100000"/>
            </a:lnSpc>
          </a:pPr>
          <a:r>
            <a:rPr lang="fr-CA" sz="1200" dirty="0">
              <a:latin typeface="Arial" pitchFamily="34" charset="0"/>
              <a:cs typeface="Arial" pitchFamily="34" charset="0"/>
            </a:rPr>
            <a:t>est découverte en utilisant des connaissances déjà acquises</a:t>
          </a:r>
          <a:endParaRPr lang="en-US" sz="1200" dirty="0">
            <a:latin typeface="Arial" pitchFamily="34" charset="0"/>
            <a:cs typeface="Arial" pitchFamily="34" charset="0"/>
          </a:endParaRPr>
        </a:p>
      </dgm:t>
    </dgm:pt>
    <dgm:pt modelId="{50610190-DCD7-443D-ADE0-9C7C18743491}" type="parTrans" cxnId="{A85B42E0-BE31-4E32-AB05-8635FF06A7B3}">
      <dgm:prSet/>
      <dgm:spPr/>
      <dgm:t>
        <a:bodyPr/>
        <a:lstStyle/>
        <a:p>
          <a:endParaRPr lang="en-US"/>
        </a:p>
      </dgm:t>
    </dgm:pt>
    <dgm:pt modelId="{79F4A3B3-CF5E-493F-BB98-3A41708F1939}" type="sibTrans" cxnId="{A85B42E0-BE31-4E32-AB05-8635FF06A7B3}">
      <dgm:prSet/>
      <dgm:spPr/>
      <dgm:t>
        <a:bodyPr/>
        <a:lstStyle/>
        <a:p>
          <a:endParaRPr lang="en-US"/>
        </a:p>
      </dgm:t>
    </dgm:pt>
    <dgm:pt modelId="{0EB561F3-4E8F-49B0-B765-C1A73C7166C7}">
      <dgm:prSet phldrT="[Text]" custT="1"/>
      <dgm:spPr>
        <a:solidFill>
          <a:schemeClr val="accent2">
            <a:lumMod val="40000"/>
            <a:lumOff val="60000"/>
            <a:alpha val="90000"/>
          </a:schemeClr>
        </a:solidFill>
      </dgm:spPr>
      <dgm:t>
        <a:bodyPr/>
        <a:lstStyle/>
        <a:p>
          <a:pPr>
            <a:lnSpc>
              <a:spcPct val="100000"/>
            </a:lnSpc>
          </a:pPr>
          <a:r>
            <a:rPr lang="fr-CA" sz="1200" dirty="0">
              <a:latin typeface="Arial" pitchFamily="34" charset="0"/>
              <a:cs typeface="Arial" pitchFamily="34" charset="0"/>
            </a:rPr>
            <a:t>peut être une terminologie, une définition, </a:t>
          </a:r>
          <a:r>
            <a:rPr lang="fr-CA" sz="1200" dirty="0" smtClean="0">
              <a:latin typeface="Arial" pitchFamily="34" charset="0"/>
              <a:cs typeface="Arial" pitchFamily="34" charset="0"/>
            </a:rPr>
            <a:t>un </a:t>
          </a:r>
          <a:r>
            <a:rPr lang="fr-CA" sz="1200" dirty="0">
              <a:latin typeface="Arial" pitchFamily="34" charset="0"/>
              <a:cs typeface="Arial" pitchFamily="34" charset="0"/>
            </a:rPr>
            <a:t>symbole, une procédure, ou autre</a:t>
          </a:r>
          <a:endParaRPr lang="en-US" sz="1200" dirty="0">
            <a:latin typeface="Arial" pitchFamily="34" charset="0"/>
            <a:cs typeface="Arial" pitchFamily="34" charset="0"/>
          </a:endParaRPr>
        </a:p>
      </dgm:t>
    </dgm:pt>
    <dgm:pt modelId="{18C65010-C566-43EE-99AF-318446EC77AE}" type="parTrans" cxnId="{A2786B19-3039-4154-B11A-FEC3F79220CA}">
      <dgm:prSet/>
      <dgm:spPr/>
      <dgm:t>
        <a:bodyPr/>
        <a:lstStyle/>
        <a:p>
          <a:endParaRPr lang="en-US"/>
        </a:p>
      </dgm:t>
    </dgm:pt>
    <dgm:pt modelId="{E8EAFEF9-0333-4778-A410-E59F8B06FC7D}" type="sibTrans" cxnId="{A2786B19-3039-4154-B11A-FEC3F79220CA}">
      <dgm:prSet/>
      <dgm:spPr/>
      <dgm:t>
        <a:bodyPr/>
        <a:lstStyle/>
        <a:p>
          <a:endParaRPr lang="en-US"/>
        </a:p>
      </dgm:t>
    </dgm:pt>
    <dgm:pt modelId="{497792BC-5E64-4299-9816-DEF25D1D9E21}">
      <dgm:prSet phldrT="[Text]" custT="1"/>
      <dgm:spPr>
        <a:solidFill>
          <a:schemeClr val="accent2">
            <a:lumMod val="40000"/>
            <a:lumOff val="60000"/>
            <a:alpha val="90000"/>
          </a:schemeClr>
        </a:solidFill>
      </dgm:spPr>
      <dgm:t>
        <a:bodyPr/>
        <a:lstStyle/>
        <a:p>
          <a:pPr>
            <a:lnSpc>
              <a:spcPct val="100000"/>
            </a:lnSpc>
          </a:pPr>
          <a:r>
            <a:rPr lang="fr-CA" sz="1200" dirty="0">
              <a:latin typeface="Arial" pitchFamily="34" charset="0"/>
              <a:cs typeface="Arial" pitchFamily="34" charset="0"/>
            </a:rPr>
            <a:t>est impossible à mémoriser</a:t>
          </a:r>
          <a:endParaRPr lang="en-US" sz="1200" dirty="0">
            <a:latin typeface="Arial" pitchFamily="34" charset="0"/>
            <a:cs typeface="Arial" pitchFamily="34" charset="0"/>
          </a:endParaRPr>
        </a:p>
      </dgm:t>
    </dgm:pt>
    <dgm:pt modelId="{687CDB2A-6215-4CD9-A42D-DB12E0C1F0C3}" type="parTrans" cxnId="{CB767DEC-73C8-4849-B259-86B0880FD025}">
      <dgm:prSet/>
      <dgm:spPr/>
      <dgm:t>
        <a:bodyPr/>
        <a:lstStyle/>
        <a:p>
          <a:endParaRPr lang="en-US"/>
        </a:p>
      </dgm:t>
    </dgm:pt>
    <dgm:pt modelId="{80EB4DF8-A9D1-42FF-935F-7B7575642032}" type="sibTrans" cxnId="{CB767DEC-73C8-4849-B259-86B0880FD025}">
      <dgm:prSet/>
      <dgm:spPr/>
      <dgm:t>
        <a:bodyPr/>
        <a:lstStyle/>
        <a:p>
          <a:endParaRPr lang="en-US"/>
        </a:p>
      </dgm:t>
    </dgm:pt>
    <dgm:pt modelId="{B67FDBCC-D0C7-46C7-A681-4FEF37826BCF}">
      <dgm:prSet phldrT="[Text]" custT="1"/>
      <dgm:spPr>
        <a:solidFill>
          <a:schemeClr val="accent2">
            <a:lumMod val="40000"/>
            <a:lumOff val="60000"/>
            <a:alpha val="90000"/>
          </a:schemeClr>
        </a:solidFill>
      </dgm:spPr>
      <dgm:t>
        <a:bodyPr/>
        <a:lstStyle/>
        <a:p>
          <a:pPr>
            <a:lnSpc>
              <a:spcPct val="100000"/>
            </a:lnSpc>
          </a:pPr>
          <a:r>
            <a:rPr lang="fr-CA" sz="1200" dirty="0">
              <a:latin typeface="Arial" pitchFamily="34" charset="0"/>
              <a:cs typeface="Arial" pitchFamily="34" charset="0"/>
            </a:rPr>
            <a:t>répond à la question « </a:t>
          </a:r>
          <a:r>
            <a:rPr lang="fr-CA" sz="1200" dirty="0" smtClean="0">
              <a:latin typeface="Arial" pitchFamily="34" charset="0"/>
              <a:cs typeface="Arial" pitchFamily="34" charset="0"/>
            </a:rPr>
            <a:t>Pourquoi?</a:t>
          </a:r>
          <a:r>
            <a:rPr lang="fr-CA" sz="1200" dirty="0">
              <a:latin typeface="Arial" pitchFamily="34" charset="0"/>
              <a:cs typeface="Arial" pitchFamily="34" charset="0"/>
            </a:rPr>
            <a:t> »</a:t>
          </a:r>
          <a:endParaRPr lang="en-US" sz="1200" dirty="0">
            <a:latin typeface="Arial" pitchFamily="34" charset="0"/>
            <a:cs typeface="Arial" pitchFamily="34" charset="0"/>
          </a:endParaRPr>
        </a:p>
      </dgm:t>
    </dgm:pt>
    <dgm:pt modelId="{532ED686-D4E9-4094-82FF-37A02FFF7BD2}" type="parTrans" cxnId="{6F7B84DC-E8D8-4403-80E7-1F211B01DF79}">
      <dgm:prSet/>
      <dgm:spPr/>
      <dgm:t>
        <a:bodyPr/>
        <a:lstStyle/>
        <a:p>
          <a:endParaRPr lang="en-US"/>
        </a:p>
      </dgm:t>
    </dgm:pt>
    <dgm:pt modelId="{A9900570-0FBB-4DA3-B8C4-28F55C637CEC}" type="sibTrans" cxnId="{6F7B84DC-E8D8-4403-80E7-1F211B01DF79}">
      <dgm:prSet/>
      <dgm:spPr/>
      <dgm:t>
        <a:bodyPr/>
        <a:lstStyle/>
        <a:p>
          <a:endParaRPr lang="en-US"/>
        </a:p>
      </dgm:t>
    </dgm:pt>
    <dgm:pt modelId="{6C1C0522-61CF-473C-89A5-9E01A41E5EEC}">
      <dgm:prSet phldrT="[Text]" custT="1"/>
      <dgm:spPr>
        <a:solidFill>
          <a:schemeClr val="accent2">
            <a:lumMod val="40000"/>
            <a:lumOff val="60000"/>
            <a:alpha val="90000"/>
          </a:schemeClr>
        </a:solidFill>
      </dgm:spPr>
      <dgm:t>
        <a:bodyPr/>
        <a:lstStyle/>
        <a:p>
          <a:pPr>
            <a:lnSpc>
              <a:spcPct val="100000"/>
            </a:lnSpc>
          </a:pPr>
          <a:r>
            <a:rPr lang="fr-CA" sz="1200" dirty="0">
              <a:latin typeface="Arial" pitchFamily="34" charset="0"/>
              <a:cs typeface="Arial" pitchFamily="34" charset="0"/>
            </a:rPr>
            <a:t>établit des liens entre les concepts</a:t>
          </a:r>
          <a:endParaRPr lang="en-US" sz="1200" dirty="0">
            <a:latin typeface="Arial" pitchFamily="34" charset="0"/>
            <a:cs typeface="Arial" pitchFamily="34" charset="0"/>
          </a:endParaRPr>
        </a:p>
      </dgm:t>
    </dgm:pt>
    <dgm:pt modelId="{2661462F-0D60-4CF5-857B-4EE283E542DB}" type="parTrans" cxnId="{5847C646-12F3-4F3A-87B9-035B35356C42}">
      <dgm:prSet/>
      <dgm:spPr/>
      <dgm:t>
        <a:bodyPr/>
        <a:lstStyle/>
        <a:p>
          <a:endParaRPr lang="en-US"/>
        </a:p>
      </dgm:t>
    </dgm:pt>
    <dgm:pt modelId="{89D3D132-EFA9-4EF8-88CF-041357EE433B}" type="sibTrans" cxnId="{5847C646-12F3-4F3A-87B9-035B35356C42}">
      <dgm:prSet/>
      <dgm:spPr/>
      <dgm:t>
        <a:bodyPr/>
        <a:lstStyle/>
        <a:p>
          <a:endParaRPr lang="en-US"/>
        </a:p>
      </dgm:t>
    </dgm:pt>
    <dgm:pt modelId="{D68926CA-20C3-4FBD-B97A-E7E4206E182D}">
      <dgm:prSet phldrT="[Text]" custT="1"/>
      <dgm:spPr>
        <a:solidFill>
          <a:schemeClr val="accent2">
            <a:lumMod val="40000"/>
            <a:lumOff val="60000"/>
            <a:alpha val="90000"/>
          </a:schemeClr>
        </a:solidFill>
      </dgm:spPr>
      <dgm:t>
        <a:bodyPr/>
        <a:lstStyle/>
        <a:p>
          <a:pPr>
            <a:lnSpc>
              <a:spcPct val="100000"/>
            </a:lnSpc>
          </a:pPr>
          <a:r>
            <a:rPr lang="fr-CA" sz="1200" dirty="0">
              <a:latin typeface="Arial" pitchFamily="34" charset="0"/>
              <a:cs typeface="Arial" pitchFamily="34" charset="0"/>
            </a:rPr>
            <a:t>peut être mémorisée ou acquise</a:t>
          </a:r>
          <a:endParaRPr lang="en-US" sz="1200" dirty="0">
            <a:latin typeface="Arial" pitchFamily="34" charset="0"/>
            <a:cs typeface="Arial" pitchFamily="34" charset="0"/>
          </a:endParaRPr>
        </a:p>
      </dgm:t>
    </dgm:pt>
    <dgm:pt modelId="{B8E8E41A-1251-4CEF-A7EA-DC2B9C46A6CC}" type="parTrans" cxnId="{5E498A23-2325-4C72-AEBC-826098932D74}">
      <dgm:prSet/>
      <dgm:spPr/>
      <dgm:t>
        <a:bodyPr/>
        <a:lstStyle/>
        <a:p>
          <a:endParaRPr lang="en-US"/>
        </a:p>
      </dgm:t>
    </dgm:pt>
    <dgm:pt modelId="{80B1544B-E351-422A-A996-02F699D590E3}" type="sibTrans" cxnId="{5E498A23-2325-4C72-AEBC-826098932D74}">
      <dgm:prSet/>
      <dgm:spPr/>
      <dgm:t>
        <a:bodyPr/>
        <a:lstStyle/>
        <a:p>
          <a:endParaRPr lang="en-US"/>
        </a:p>
      </dgm:t>
    </dgm:pt>
    <dgm:pt modelId="{B7FDDF45-A378-447C-ABF6-EA7FC2D47CF7}">
      <dgm:prSet phldrT="[Text]" custT="1"/>
      <dgm:spPr>
        <a:solidFill>
          <a:schemeClr val="accent2">
            <a:lumMod val="40000"/>
            <a:lumOff val="60000"/>
            <a:alpha val="90000"/>
          </a:schemeClr>
        </a:solidFill>
      </dgm:spPr>
      <dgm:t>
        <a:bodyPr/>
        <a:lstStyle/>
        <a:p>
          <a:pPr>
            <a:lnSpc>
              <a:spcPct val="100000"/>
            </a:lnSpc>
          </a:pPr>
          <a:r>
            <a:rPr lang="fr-CA" sz="1200" dirty="0">
              <a:latin typeface="Arial" pitchFamily="34" charset="0"/>
              <a:cs typeface="Arial" pitchFamily="34" charset="0"/>
            </a:rPr>
            <a:t>permet de communiquer entre mathématiciens</a:t>
          </a:r>
          <a:endParaRPr lang="en-US" sz="1200" dirty="0">
            <a:latin typeface="Arial" pitchFamily="34" charset="0"/>
            <a:cs typeface="Arial" pitchFamily="34" charset="0"/>
          </a:endParaRPr>
        </a:p>
      </dgm:t>
    </dgm:pt>
    <dgm:pt modelId="{9B51078F-57A5-4756-9EEA-FE4653F1FDFD}" type="parTrans" cxnId="{62DD608C-1C61-419A-B8F6-B619C658D341}">
      <dgm:prSet/>
      <dgm:spPr/>
      <dgm:t>
        <a:bodyPr/>
        <a:lstStyle/>
        <a:p>
          <a:endParaRPr lang="en-US"/>
        </a:p>
      </dgm:t>
    </dgm:pt>
    <dgm:pt modelId="{E61FEF76-5E61-43A3-B955-3EAB53E2DD76}" type="sibTrans" cxnId="{62DD608C-1C61-419A-B8F6-B619C658D341}">
      <dgm:prSet/>
      <dgm:spPr/>
      <dgm:t>
        <a:bodyPr/>
        <a:lstStyle/>
        <a:p>
          <a:endParaRPr lang="en-US"/>
        </a:p>
      </dgm:t>
    </dgm:pt>
    <dgm:pt modelId="{6163A0C8-1846-4DD1-B251-BFD87DF0ADAE}" type="pres">
      <dgm:prSet presAssocID="{1D07B21B-3F19-4909-B020-5C89705FC847}" presName="Name0" presStyleCnt="0">
        <dgm:presLayoutVars>
          <dgm:dir/>
          <dgm:animLvl val="lvl"/>
          <dgm:resizeHandles val="exact"/>
        </dgm:presLayoutVars>
      </dgm:prSet>
      <dgm:spPr/>
      <dgm:t>
        <a:bodyPr/>
        <a:lstStyle/>
        <a:p>
          <a:endParaRPr lang="en-US"/>
        </a:p>
      </dgm:t>
    </dgm:pt>
    <dgm:pt modelId="{15601CA9-901F-4E4A-95E2-60737512BA57}" type="pres">
      <dgm:prSet presAssocID="{DE8F8980-6BC4-4101-BB7B-BC07AE08DEC5}" presName="linNode" presStyleCnt="0"/>
      <dgm:spPr/>
    </dgm:pt>
    <dgm:pt modelId="{CAACD421-1ADC-4E67-8520-E469BCE2E087}" type="pres">
      <dgm:prSet presAssocID="{DE8F8980-6BC4-4101-BB7B-BC07AE08DEC5}" presName="parentText" presStyleLbl="node1" presStyleIdx="0" presStyleCnt="2" custLinFactNeighborX="-23624" custLinFactNeighborY="-44500">
        <dgm:presLayoutVars>
          <dgm:chMax val="1"/>
          <dgm:bulletEnabled val="1"/>
        </dgm:presLayoutVars>
      </dgm:prSet>
      <dgm:spPr/>
      <dgm:t>
        <a:bodyPr/>
        <a:lstStyle/>
        <a:p>
          <a:endParaRPr lang="en-US"/>
        </a:p>
      </dgm:t>
    </dgm:pt>
    <dgm:pt modelId="{7D2879ED-A322-4931-B0EC-AC48BFF84CE6}" type="pres">
      <dgm:prSet presAssocID="{DE8F8980-6BC4-4101-BB7B-BC07AE08DEC5}" presName="descendantText" presStyleLbl="alignAccFollowNode1" presStyleIdx="0" presStyleCnt="2">
        <dgm:presLayoutVars>
          <dgm:bulletEnabled val="1"/>
        </dgm:presLayoutVars>
      </dgm:prSet>
      <dgm:spPr/>
      <dgm:t>
        <a:bodyPr/>
        <a:lstStyle/>
        <a:p>
          <a:endParaRPr lang="en-US"/>
        </a:p>
      </dgm:t>
    </dgm:pt>
    <dgm:pt modelId="{FCEABEF4-B3C6-4749-87C7-7B21EA1AE66A}" type="pres">
      <dgm:prSet presAssocID="{583AC069-101B-4558-8414-3811030AEDF1}" presName="sp" presStyleCnt="0"/>
      <dgm:spPr/>
    </dgm:pt>
    <dgm:pt modelId="{3E1D1510-1CE6-4265-B1D1-3646E5BFA566}" type="pres">
      <dgm:prSet presAssocID="{3B6C66E1-D005-4AC7-A33D-3337A8F8C784}" presName="linNode" presStyleCnt="0"/>
      <dgm:spPr/>
    </dgm:pt>
    <dgm:pt modelId="{4FF15787-0010-472C-8E01-564A3C64BFE2}" type="pres">
      <dgm:prSet presAssocID="{3B6C66E1-D005-4AC7-A33D-3337A8F8C784}" presName="parentText" presStyleLbl="node1" presStyleIdx="1" presStyleCnt="2">
        <dgm:presLayoutVars>
          <dgm:chMax val="1"/>
          <dgm:bulletEnabled val="1"/>
        </dgm:presLayoutVars>
      </dgm:prSet>
      <dgm:spPr/>
      <dgm:t>
        <a:bodyPr/>
        <a:lstStyle/>
        <a:p>
          <a:endParaRPr lang="en-US"/>
        </a:p>
      </dgm:t>
    </dgm:pt>
    <dgm:pt modelId="{DCB0CE92-9E62-46B0-A142-7B2B96253D65}" type="pres">
      <dgm:prSet presAssocID="{3B6C66E1-D005-4AC7-A33D-3337A8F8C784}" presName="descendantText" presStyleLbl="alignAccFollowNode1" presStyleIdx="1" presStyleCnt="2">
        <dgm:presLayoutVars>
          <dgm:bulletEnabled val="1"/>
        </dgm:presLayoutVars>
      </dgm:prSet>
      <dgm:spPr/>
      <dgm:t>
        <a:bodyPr/>
        <a:lstStyle/>
        <a:p>
          <a:endParaRPr lang="en-US"/>
        </a:p>
      </dgm:t>
    </dgm:pt>
  </dgm:ptLst>
  <dgm:cxnLst>
    <dgm:cxn modelId="{8A390B3B-D659-4377-9008-BF0B23195109}" type="presOf" srcId="{107FC285-1F14-4F35-8D69-61A5364BA60D}" destId="{DCB0CE92-9E62-46B0-A142-7B2B96253D65}" srcOrd="0" destOrd="0" presId="urn:microsoft.com/office/officeart/2005/8/layout/vList5"/>
    <dgm:cxn modelId="{A85B42E0-BE31-4E32-AB05-8635FF06A7B3}" srcId="{3B6C66E1-D005-4AC7-A33D-3337A8F8C784}" destId="{107FC285-1F14-4F35-8D69-61A5364BA60D}" srcOrd="0" destOrd="0" parTransId="{50610190-DCD7-443D-ADE0-9C7C18743491}" sibTransId="{79F4A3B3-CF5E-493F-BB98-3A41708F1939}"/>
    <dgm:cxn modelId="{703F2731-F088-4267-9ECC-B8892B70165F}" type="presOf" srcId="{6C1C0522-61CF-473C-89A5-9E01A41E5EEC}" destId="{DCB0CE92-9E62-46B0-A142-7B2B96253D65}" srcOrd="0" destOrd="2" presId="urn:microsoft.com/office/officeart/2005/8/layout/vList5"/>
    <dgm:cxn modelId="{62DD608C-1C61-419A-B8F6-B619C658D341}" srcId="{DE8F8980-6BC4-4101-BB7B-BC07AE08DEC5}" destId="{B7FDDF45-A378-447C-ABF6-EA7FC2D47CF7}" srcOrd="0" destOrd="0" parTransId="{9B51078F-57A5-4756-9EEA-FE4653F1FDFD}" sibTransId="{E61FEF76-5E61-43A3-B955-3EAB53E2DD76}"/>
    <dgm:cxn modelId="{C6E004BD-7EDE-48EB-9944-5E451D9683ED}" type="presOf" srcId="{B67FDBCC-D0C7-46C7-A681-4FEF37826BCF}" destId="{DCB0CE92-9E62-46B0-A142-7B2B96253D65}" srcOrd="0" destOrd="3" presId="urn:microsoft.com/office/officeart/2005/8/layout/vList5"/>
    <dgm:cxn modelId="{5E498A23-2325-4C72-AEBC-826098932D74}" srcId="{DE8F8980-6BC4-4101-BB7B-BC07AE08DEC5}" destId="{D68926CA-20C3-4FBD-B97A-E7E4206E182D}" srcOrd="2" destOrd="0" parTransId="{B8E8E41A-1251-4CEF-A7EA-DC2B9C46A6CC}" sibTransId="{80B1544B-E351-422A-A996-02F699D590E3}"/>
    <dgm:cxn modelId="{CB767DEC-73C8-4849-B259-86B0880FD025}" srcId="{3B6C66E1-D005-4AC7-A33D-3337A8F8C784}" destId="{497792BC-5E64-4299-9816-DEF25D1D9E21}" srcOrd="1" destOrd="0" parTransId="{687CDB2A-6215-4CD9-A42D-DB12E0C1F0C3}" sibTransId="{80EB4DF8-A9D1-42FF-935F-7B7575642032}"/>
    <dgm:cxn modelId="{390123A6-7352-49AB-BA37-64A02B739B06}" type="presOf" srcId="{1D8754F4-3B84-4E90-AC47-CBB25C30C40F}" destId="{7D2879ED-A322-4931-B0EC-AC48BFF84CE6}" srcOrd="0" destOrd="1" presId="urn:microsoft.com/office/officeart/2005/8/layout/vList5"/>
    <dgm:cxn modelId="{AA92E792-8EAE-4584-A625-74F5085A3512}" type="presOf" srcId="{1D07B21B-3F19-4909-B020-5C89705FC847}" destId="{6163A0C8-1846-4DD1-B251-BFD87DF0ADAE}" srcOrd="0" destOrd="0" presId="urn:microsoft.com/office/officeart/2005/8/layout/vList5"/>
    <dgm:cxn modelId="{D4CE2B1D-F9D1-477F-B057-5151635F248D}" type="presOf" srcId="{497792BC-5E64-4299-9816-DEF25D1D9E21}" destId="{DCB0CE92-9E62-46B0-A142-7B2B96253D65}" srcOrd="0" destOrd="1" presId="urn:microsoft.com/office/officeart/2005/8/layout/vList5"/>
    <dgm:cxn modelId="{E80D00AA-6B2C-4277-BF40-3389E89515CA}" srcId="{1D07B21B-3F19-4909-B020-5C89705FC847}" destId="{3B6C66E1-D005-4AC7-A33D-3337A8F8C784}" srcOrd="1" destOrd="0" parTransId="{1E9025A9-1B63-42A3-9FE0-91DD9116A522}" sibTransId="{568872B5-8F65-4ACB-B56E-D688385A3407}"/>
    <dgm:cxn modelId="{981900D3-BE78-45C0-B646-32758AE78777}" srcId="{1D07B21B-3F19-4909-B020-5C89705FC847}" destId="{DE8F8980-6BC4-4101-BB7B-BC07AE08DEC5}" srcOrd="0" destOrd="0" parTransId="{954B012B-B5AF-431E-B1F1-7D9999C9BF9E}" sibTransId="{583AC069-101B-4558-8414-3811030AEDF1}"/>
    <dgm:cxn modelId="{93910F4B-E17F-4EEC-9C82-4339680FEE61}" type="presOf" srcId="{DE8F8980-6BC4-4101-BB7B-BC07AE08DEC5}" destId="{CAACD421-1ADC-4E67-8520-E469BCE2E087}" srcOrd="0" destOrd="0" presId="urn:microsoft.com/office/officeart/2005/8/layout/vList5"/>
    <dgm:cxn modelId="{5847C646-12F3-4F3A-87B9-035B35356C42}" srcId="{3B6C66E1-D005-4AC7-A33D-3337A8F8C784}" destId="{6C1C0522-61CF-473C-89A5-9E01A41E5EEC}" srcOrd="2" destOrd="0" parTransId="{2661462F-0D60-4CF5-857B-4EE283E542DB}" sibTransId="{89D3D132-EFA9-4EF8-88CF-041357EE433B}"/>
    <dgm:cxn modelId="{BB7E1395-5A0C-424C-8032-753D316CE7C0}" srcId="{DE8F8980-6BC4-4101-BB7B-BC07AE08DEC5}" destId="{1D8754F4-3B84-4E90-AC47-CBB25C30C40F}" srcOrd="1" destOrd="0" parTransId="{96CEA88E-3705-4F5E-AE4B-8E030D01DE57}" sibTransId="{D128C4CD-0FAF-4E18-82A5-D2F02F30A474}"/>
    <dgm:cxn modelId="{A2786B19-3039-4154-B11A-FEC3F79220CA}" srcId="{DE8F8980-6BC4-4101-BB7B-BC07AE08DEC5}" destId="{0EB561F3-4E8F-49B0-B765-C1A73C7166C7}" srcOrd="3" destOrd="0" parTransId="{18C65010-C566-43EE-99AF-318446EC77AE}" sibTransId="{E8EAFEF9-0333-4778-A410-E59F8B06FC7D}"/>
    <dgm:cxn modelId="{E3D38F92-1EC5-4017-A8EC-E4C6A3F6F605}" type="presOf" srcId="{B7FDDF45-A378-447C-ABF6-EA7FC2D47CF7}" destId="{7D2879ED-A322-4931-B0EC-AC48BFF84CE6}" srcOrd="0" destOrd="0" presId="urn:microsoft.com/office/officeart/2005/8/layout/vList5"/>
    <dgm:cxn modelId="{8C3EE368-589E-4DA3-90C4-6096377E72C1}" type="presOf" srcId="{0EB561F3-4E8F-49B0-B765-C1A73C7166C7}" destId="{7D2879ED-A322-4931-B0EC-AC48BFF84CE6}" srcOrd="0" destOrd="3" presId="urn:microsoft.com/office/officeart/2005/8/layout/vList5"/>
    <dgm:cxn modelId="{E71CFEE1-E4A3-454D-916A-4397DAF4465C}" type="presOf" srcId="{D68926CA-20C3-4FBD-B97A-E7E4206E182D}" destId="{7D2879ED-A322-4931-B0EC-AC48BFF84CE6}" srcOrd="0" destOrd="2" presId="urn:microsoft.com/office/officeart/2005/8/layout/vList5"/>
    <dgm:cxn modelId="{6F7B84DC-E8D8-4403-80E7-1F211B01DF79}" srcId="{3B6C66E1-D005-4AC7-A33D-3337A8F8C784}" destId="{B67FDBCC-D0C7-46C7-A681-4FEF37826BCF}" srcOrd="3" destOrd="0" parTransId="{532ED686-D4E9-4094-82FF-37A02FFF7BD2}" sibTransId="{A9900570-0FBB-4DA3-B8C4-28F55C637CEC}"/>
    <dgm:cxn modelId="{77393E0D-4724-40FA-AA62-5FE8283A66B1}" type="presOf" srcId="{3B6C66E1-D005-4AC7-A33D-3337A8F8C784}" destId="{4FF15787-0010-472C-8E01-564A3C64BFE2}" srcOrd="0" destOrd="0" presId="urn:microsoft.com/office/officeart/2005/8/layout/vList5"/>
    <dgm:cxn modelId="{A9F6AB5E-A2BE-441D-9E34-4B13BB559A20}" type="presParOf" srcId="{6163A0C8-1846-4DD1-B251-BFD87DF0ADAE}" destId="{15601CA9-901F-4E4A-95E2-60737512BA57}" srcOrd="0" destOrd="0" presId="urn:microsoft.com/office/officeart/2005/8/layout/vList5"/>
    <dgm:cxn modelId="{5897779B-B4C2-4E5B-B447-BAF7D79833AF}" type="presParOf" srcId="{15601CA9-901F-4E4A-95E2-60737512BA57}" destId="{CAACD421-1ADC-4E67-8520-E469BCE2E087}" srcOrd="0" destOrd="0" presId="urn:microsoft.com/office/officeart/2005/8/layout/vList5"/>
    <dgm:cxn modelId="{8048588D-AC86-4A38-95F6-5FF468B02B96}" type="presParOf" srcId="{15601CA9-901F-4E4A-95E2-60737512BA57}" destId="{7D2879ED-A322-4931-B0EC-AC48BFF84CE6}" srcOrd="1" destOrd="0" presId="urn:microsoft.com/office/officeart/2005/8/layout/vList5"/>
    <dgm:cxn modelId="{8889F3B0-BE22-49FB-BC62-C0A260A4791F}" type="presParOf" srcId="{6163A0C8-1846-4DD1-B251-BFD87DF0ADAE}" destId="{FCEABEF4-B3C6-4749-87C7-7B21EA1AE66A}" srcOrd="1" destOrd="0" presId="urn:microsoft.com/office/officeart/2005/8/layout/vList5"/>
    <dgm:cxn modelId="{C5FF1416-5750-4D48-ABE5-6EA4DD69DF4F}" type="presParOf" srcId="{6163A0C8-1846-4DD1-B251-BFD87DF0ADAE}" destId="{3E1D1510-1CE6-4265-B1D1-3646E5BFA566}" srcOrd="2" destOrd="0" presId="urn:microsoft.com/office/officeart/2005/8/layout/vList5"/>
    <dgm:cxn modelId="{FF5F14F9-6FDB-45AF-8434-F4975E5C97CE}" type="presParOf" srcId="{3E1D1510-1CE6-4265-B1D1-3646E5BFA566}" destId="{4FF15787-0010-472C-8E01-564A3C64BFE2}" srcOrd="0" destOrd="0" presId="urn:microsoft.com/office/officeart/2005/8/layout/vList5"/>
    <dgm:cxn modelId="{A6D1B024-5DC6-4F85-BCBA-2E671FDB2E92}" type="presParOf" srcId="{3E1D1510-1CE6-4265-B1D1-3646E5BFA566}" destId="{DCB0CE92-9E62-46B0-A142-7B2B96253D65}" srcOrd="1" destOrd="0" presId="urn:microsoft.com/office/officeart/2005/8/layout/vList5"/>
  </dgm:cxnLst>
  <dgm:bg/>
  <dgm:whole/>
</dgm:dataModel>
</file>

<file path=ppt/diagrams/data5.xml><?xml version="1.0" encoding="utf-8"?>
<dgm:dataModel xmlns:dgm="http://schemas.openxmlformats.org/drawingml/2006/diagram" xmlns:a="http://schemas.openxmlformats.org/drawingml/2006/main">
  <dgm:ptLst>
    <dgm:pt modelId="{FA9D2CD0-70F7-41AA-BD98-13AE07BB710E}" type="doc">
      <dgm:prSet loTypeId="urn:microsoft.com/office/officeart/2005/8/layout/process2" loCatId="process" qsTypeId="urn:microsoft.com/office/officeart/2005/8/quickstyle/simple1" qsCatId="simple" csTypeId="urn:microsoft.com/office/officeart/2005/8/colors/accent1_2" csCatId="accent1" phldr="1"/>
      <dgm:spPr/>
    </dgm:pt>
    <dgm:pt modelId="{D9356FC3-AA4A-4AFB-944D-D65E5EE81E71}">
      <dgm:prSet phldrT="[Text]" custT="1"/>
      <dgm:spPr>
        <a:solidFill>
          <a:schemeClr val="accent2"/>
        </a:solidFill>
      </dgm:spPr>
      <dgm:t>
        <a:bodyPr/>
        <a:lstStyle/>
        <a:p>
          <a:r>
            <a:rPr lang="fr-CA" sz="1800" dirty="0">
              <a:solidFill>
                <a:schemeClr val="tx1"/>
              </a:solidFill>
              <a:latin typeface="Arial" pitchFamily="34" charset="0"/>
              <a:cs typeface="Arial" pitchFamily="34" charset="0"/>
            </a:rPr>
            <a:t>Quand présenter les conventions aux élèves?</a:t>
          </a:r>
          <a:endParaRPr lang="en-US" sz="1800" dirty="0">
            <a:solidFill>
              <a:schemeClr val="tx1"/>
            </a:solidFill>
            <a:latin typeface="Arial" pitchFamily="34" charset="0"/>
            <a:cs typeface="Arial" pitchFamily="34" charset="0"/>
          </a:endParaRPr>
        </a:p>
      </dgm:t>
    </dgm:pt>
    <dgm:pt modelId="{313F0FE5-5C77-48E0-B3A7-263B5EFFDF84}" type="parTrans" cxnId="{A302DD9D-0A53-4206-96AE-03851737068E}">
      <dgm:prSet/>
      <dgm:spPr/>
      <dgm:t>
        <a:bodyPr/>
        <a:lstStyle/>
        <a:p>
          <a:endParaRPr lang="en-US"/>
        </a:p>
      </dgm:t>
    </dgm:pt>
    <dgm:pt modelId="{C99C7B80-37F1-4937-B264-32A88E4B4D89}" type="sibTrans" cxnId="{A302DD9D-0A53-4206-96AE-03851737068E}">
      <dgm:prSet/>
      <dgm:spPr>
        <a:solidFill>
          <a:schemeClr val="accent2">
            <a:lumMod val="40000"/>
            <a:lumOff val="60000"/>
          </a:schemeClr>
        </a:solidFill>
      </dgm:spPr>
      <dgm:t>
        <a:bodyPr/>
        <a:lstStyle/>
        <a:p>
          <a:endParaRPr lang="en-US"/>
        </a:p>
      </dgm:t>
    </dgm:pt>
    <dgm:pt modelId="{B55CA587-F07E-4F33-8E29-E02F93C66A8C}">
      <dgm:prSet phldrT="[Text]" custT="1"/>
      <dgm:spPr>
        <a:solidFill>
          <a:schemeClr val="accent2"/>
        </a:solidFill>
      </dgm:spPr>
      <dgm:t>
        <a:bodyPr/>
        <a:lstStyle/>
        <a:p>
          <a:r>
            <a:rPr lang="fr-CA" sz="1800" dirty="0">
              <a:solidFill>
                <a:schemeClr val="tx1"/>
              </a:solidFill>
              <a:latin typeface="Arial" pitchFamily="34" charset="0"/>
              <a:cs typeface="Arial" pitchFamily="34" charset="0"/>
            </a:rPr>
            <a:t>Quand ils en ont besoin pour </a:t>
          </a:r>
          <a:r>
            <a:rPr lang="fr-CA" sz="1800" dirty="0" smtClean="0">
              <a:solidFill>
                <a:schemeClr val="tx1"/>
              </a:solidFill>
              <a:latin typeface="Arial" pitchFamily="34" charset="0"/>
              <a:cs typeface="Arial" pitchFamily="34" charset="0"/>
            </a:rPr>
            <a:t>communiquer leurs </a:t>
          </a:r>
          <a:r>
            <a:rPr lang="fr-CA" sz="1800" dirty="0">
              <a:solidFill>
                <a:schemeClr val="tx1"/>
              </a:solidFill>
              <a:latin typeface="Arial" pitchFamily="34" charset="0"/>
              <a:cs typeface="Arial" pitchFamily="34" charset="0"/>
            </a:rPr>
            <a:t>idées </a:t>
          </a:r>
        </a:p>
        <a:p>
          <a:r>
            <a:rPr lang="fr-CA" sz="1600" dirty="0">
              <a:solidFill>
                <a:schemeClr val="tx1"/>
              </a:solidFill>
              <a:latin typeface="Arial" pitchFamily="34" charset="0"/>
              <a:cs typeface="Arial" pitchFamily="34" charset="0"/>
            </a:rPr>
            <a:t>(oralement ou à l’écrit)</a:t>
          </a:r>
          <a:endParaRPr lang="en-US" sz="1600" dirty="0">
            <a:solidFill>
              <a:schemeClr val="tx1"/>
            </a:solidFill>
            <a:latin typeface="Arial" pitchFamily="34" charset="0"/>
            <a:cs typeface="Arial" pitchFamily="34" charset="0"/>
          </a:endParaRPr>
        </a:p>
      </dgm:t>
    </dgm:pt>
    <dgm:pt modelId="{8D9083B1-8C24-4713-8602-22391A9EC804}" type="parTrans" cxnId="{62E20BCC-E3D8-4EA4-85DE-6D0029043673}">
      <dgm:prSet/>
      <dgm:spPr/>
      <dgm:t>
        <a:bodyPr/>
        <a:lstStyle/>
        <a:p>
          <a:endParaRPr lang="en-US"/>
        </a:p>
      </dgm:t>
    </dgm:pt>
    <dgm:pt modelId="{3B4FB0A8-04DD-48F8-A48C-3986BB729022}" type="sibTrans" cxnId="{62E20BCC-E3D8-4EA4-85DE-6D0029043673}">
      <dgm:prSet/>
      <dgm:spPr/>
      <dgm:t>
        <a:bodyPr/>
        <a:lstStyle/>
        <a:p>
          <a:endParaRPr lang="en-US"/>
        </a:p>
      </dgm:t>
    </dgm:pt>
    <dgm:pt modelId="{5EAD5835-806F-4A0C-893F-788A592C3E18}" type="pres">
      <dgm:prSet presAssocID="{FA9D2CD0-70F7-41AA-BD98-13AE07BB710E}" presName="linearFlow" presStyleCnt="0">
        <dgm:presLayoutVars>
          <dgm:resizeHandles val="exact"/>
        </dgm:presLayoutVars>
      </dgm:prSet>
      <dgm:spPr/>
    </dgm:pt>
    <dgm:pt modelId="{0E89B768-EA34-41DA-93D2-33E0822AABA3}" type="pres">
      <dgm:prSet presAssocID="{D9356FC3-AA4A-4AFB-944D-D65E5EE81E71}" presName="node" presStyleLbl="node1" presStyleIdx="0" presStyleCnt="2" custScaleY="42839">
        <dgm:presLayoutVars>
          <dgm:bulletEnabled val="1"/>
        </dgm:presLayoutVars>
      </dgm:prSet>
      <dgm:spPr/>
      <dgm:t>
        <a:bodyPr/>
        <a:lstStyle/>
        <a:p>
          <a:endParaRPr lang="en-US"/>
        </a:p>
      </dgm:t>
    </dgm:pt>
    <dgm:pt modelId="{AA16CA9A-349D-4177-9038-ACDC78B27064}" type="pres">
      <dgm:prSet presAssocID="{C99C7B80-37F1-4937-B264-32A88E4B4D89}" presName="sibTrans" presStyleLbl="sibTrans2D1" presStyleIdx="0" presStyleCnt="1" custLinFactNeighborY="-292"/>
      <dgm:spPr/>
      <dgm:t>
        <a:bodyPr/>
        <a:lstStyle/>
        <a:p>
          <a:endParaRPr lang="en-US"/>
        </a:p>
      </dgm:t>
    </dgm:pt>
    <dgm:pt modelId="{90D896DD-2E01-44CE-B306-9D9DCF3F371C}" type="pres">
      <dgm:prSet presAssocID="{C99C7B80-37F1-4937-B264-32A88E4B4D89}" presName="connectorText" presStyleLbl="sibTrans2D1" presStyleIdx="0" presStyleCnt="1"/>
      <dgm:spPr/>
      <dgm:t>
        <a:bodyPr/>
        <a:lstStyle/>
        <a:p>
          <a:endParaRPr lang="en-US"/>
        </a:p>
      </dgm:t>
    </dgm:pt>
    <dgm:pt modelId="{3E3F0341-9BFC-42DC-B867-1A2D32F5A8E8}" type="pres">
      <dgm:prSet presAssocID="{B55CA587-F07E-4F33-8E29-E02F93C66A8C}" presName="node" presStyleLbl="node1" presStyleIdx="1" presStyleCnt="2" custScaleY="57267" custLinFactNeighborY="-40495">
        <dgm:presLayoutVars>
          <dgm:bulletEnabled val="1"/>
        </dgm:presLayoutVars>
      </dgm:prSet>
      <dgm:spPr/>
      <dgm:t>
        <a:bodyPr/>
        <a:lstStyle/>
        <a:p>
          <a:endParaRPr lang="en-US"/>
        </a:p>
      </dgm:t>
    </dgm:pt>
  </dgm:ptLst>
  <dgm:cxnLst>
    <dgm:cxn modelId="{05912F62-9726-48CB-9057-091C368A6AD0}" type="presOf" srcId="{D9356FC3-AA4A-4AFB-944D-D65E5EE81E71}" destId="{0E89B768-EA34-41DA-93D2-33E0822AABA3}" srcOrd="0" destOrd="0" presId="urn:microsoft.com/office/officeart/2005/8/layout/process2"/>
    <dgm:cxn modelId="{65F5E79F-8E11-4E30-8B2B-668218431543}" type="presOf" srcId="{FA9D2CD0-70F7-41AA-BD98-13AE07BB710E}" destId="{5EAD5835-806F-4A0C-893F-788A592C3E18}" srcOrd="0" destOrd="0" presId="urn:microsoft.com/office/officeart/2005/8/layout/process2"/>
    <dgm:cxn modelId="{6D337287-6888-489E-8F39-4302AE3F2C33}" type="presOf" srcId="{C99C7B80-37F1-4937-B264-32A88E4B4D89}" destId="{AA16CA9A-349D-4177-9038-ACDC78B27064}" srcOrd="0" destOrd="0" presId="urn:microsoft.com/office/officeart/2005/8/layout/process2"/>
    <dgm:cxn modelId="{62E20BCC-E3D8-4EA4-85DE-6D0029043673}" srcId="{FA9D2CD0-70F7-41AA-BD98-13AE07BB710E}" destId="{B55CA587-F07E-4F33-8E29-E02F93C66A8C}" srcOrd="1" destOrd="0" parTransId="{8D9083B1-8C24-4713-8602-22391A9EC804}" sibTransId="{3B4FB0A8-04DD-48F8-A48C-3986BB729022}"/>
    <dgm:cxn modelId="{A302DD9D-0A53-4206-96AE-03851737068E}" srcId="{FA9D2CD0-70F7-41AA-BD98-13AE07BB710E}" destId="{D9356FC3-AA4A-4AFB-944D-D65E5EE81E71}" srcOrd="0" destOrd="0" parTransId="{313F0FE5-5C77-48E0-B3A7-263B5EFFDF84}" sibTransId="{C99C7B80-37F1-4937-B264-32A88E4B4D89}"/>
    <dgm:cxn modelId="{760A865A-5175-48F9-A42B-A7FCE46366E1}" type="presOf" srcId="{C99C7B80-37F1-4937-B264-32A88E4B4D89}" destId="{90D896DD-2E01-44CE-B306-9D9DCF3F371C}" srcOrd="1" destOrd="0" presId="urn:microsoft.com/office/officeart/2005/8/layout/process2"/>
    <dgm:cxn modelId="{AAF3A5C9-B5AE-485E-A839-BDD03480BD5A}" type="presOf" srcId="{B55CA587-F07E-4F33-8E29-E02F93C66A8C}" destId="{3E3F0341-9BFC-42DC-B867-1A2D32F5A8E8}" srcOrd="0" destOrd="0" presId="urn:microsoft.com/office/officeart/2005/8/layout/process2"/>
    <dgm:cxn modelId="{DD404B26-ECE4-49C8-BC1E-96C029E80309}" type="presParOf" srcId="{5EAD5835-806F-4A0C-893F-788A592C3E18}" destId="{0E89B768-EA34-41DA-93D2-33E0822AABA3}" srcOrd="0" destOrd="0" presId="urn:microsoft.com/office/officeart/2005/8/layout/process2"/>
    <dgm:cxn modelId="{F5D02BB1-9AD4-4DB5-AEE1-5552B23B099F}" type="presParOf" srcId="{5EAD5835-806F-4A0C-893F-788A592C3E18}" destId="{AA16CA9A-349D-4177-9038-ACDC78B27064}" srcOrd="1" destOrd="0" presId="urn:microsoft.com/office/officeart/2005/8/layout/process2"/>
    <dgm:cxn modelId="{424418E5-67A9-451B-903D-81542B8339CC}" type="presParOf" srcId="{AA16CA9A-349D-4177-9038-ACDC78B27064}" destId="{90D896DD-2E01-44CE-B306-9D9DCF3F371C}" srcOrd="0" destOrd="0" presId="urn:microsoft.com/office/officeart/2005/8/layout/process2"/>
    <dgm:cxn modelId="{C996DF95-C347-4AA4-99C2-80B41FFCF262}" type="presParOf" srcId="{5EAD5835-806F-4A0C-893F-788A592C3E18}" destId="{3E3F0341-9BFC-42DC-B867-1A2D32F5A8E8}" srcOrd="2" destOrd="0" presId="urn:microsoft.com/office/officeart/2005/8/layout/process2"/>
  </dgm:cxnLst>
  <dgm:bg/>
  <dgm:whole/>
</dgm:dataModel>
</file>

<file path=ppt/diagrams/data6.xml><?xml version="1.0" encoding="utf-8"?>
<dgm:dataModel xmlns:dgm="http://schemas.openxmlformats.org/drawingml/2006/diagram" xmlns:a="http://schemas.openxmlformats.org/drawingml/2006/main">
  <dgm:ptLst>
    <dgm:pt modelId="{D65AE228-6ED5-454B-97D1-EBBCB0F01A5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87F5DA5-CA1D-49DA-9B09-B717B8935B6C}">
      <dgm:prSet phldrT="[Text]" custT="1"/>
      <dgm:spPr>
        <a:solidFill>
          <a:schemeClr val="accent2"/>
        </a:solidFill>
      </dgm:spPr>
      <dgm:t>
        <a:bodyPr/>
        <a:lstStyle/>
        <a:p>
          <a:pPr>
            <a:lnSpc>
              <a:spcPct val="100000"/>
            </a:lnSpc>
            <a:spcBef>
              <a:spcPct val="0"/>
            </a:spcBef>
            <a:spcAft>
              <a:spcPts val="0"/>
            </a:spcAft>
          </a:pPr>
          <a:r>
            <a:rPr lang="fr-CA" sz="2000" dirty="0">
              <a:solidFill>
                <a:schemeClr val="tx1"/>
              </a:solidFill>
              <a:latin typeface="Arial" pitchFamily="34" charset="0"/>
              <a:cs typeface="Arial" pitchFamily="34" charset="0"/>
            </a:rPr>
            <a:t>« … les mathématiques ne sont pas un sport de compétition exigeant le secret et où la première personne à trouver la réponse est gagnante. </a:t>
          </a:r>
          <a:r>
            <a:rPr lang="fr-CA" sz="2000" dirty="0" smtClean="0">
              <a:solidFill>
                <a:schemeClr val="tx1"/>
              </a:solidFill>
              <a:latin typeface="Arial" pitchFamily="34" charset="0"/>
              <a:cs typeface="Arial" pitchFamily="34" charset="0"/>
            </a:rPr>
            <a:t>»</a:t>
          </a:r>
          <a:endParaRPr lang="en-US" sz="2000" dirty="0" smtClean="0">
            <a:solidFill>
              <a:schemeClr val="tx1"/>
            </a:solidFill>
            <a:latin typeface="Arial" pitchFamily="34" charset="0"/>
            <a:cs typeface="Arial" pitchFamily="34" charset="0"/>
          </a:endParaRPr>
        </a:p>
        <a:p>
          <a:pPr>
            <a:lnSpc>
              <a:spcPct val="100000"/>
            </a:lnSpc>
            <a:spcBef>
              <a:spcPts val="0"/>
            </a:spcBef>
            <a:spcAft>
              <a:spcPts val="0"/>
            </a:spcAft>
          </a:pPr>
          <a:endParaRPr lang="en-US" sz="800" b="0" dirty="0" smtClean="0">
            <a:solidFill>
              <a:schemeClr val="tx1"/>
            </a:solidFill>
            <a:latin typeface="Arial" pitchFamily="34" charset="0"/>
            <a:cs typeface="Arial" pitchFamily="34" charset="0"/>
          </a:endParaRPr>
        </a:p>
        <a:p>
          <a:pPr>
            <a:lnSpc>
              <a:spcPct val="100000"/>
            </a:lnSpc>
            <a:spcBef>
              <a:spcPts val="600"/>
            </a:spcBef>
            <a:spcAft>
              <a:spcPts val="1200"/>
            </a:spcAft>
          </a:pPr>
          <a:r>
            <a:rPr lang="fr-CA" sz="1400" b="0" dirty="0" smtClean="0">
              <a:solidFill>
                <a:schemeClr val="tx1"/>
              </a:solidFill>
              <a:latin typeface="Arial" pitchFamily="34" charset="0"/>
              <a:cs typeface="Arial" pitchFamily="34" charset="0"/>
            </a:rPr>
            <a:t>Extrait </a:t>
          </a:r>
          <a:r>
            <a:rPr lang="fr-CA" sz="1400" b="0" dirty="0">
              <a:solidFill>
                <a:schemeClr val="tx1"/>
              </a:solidFill>
              <a:latin typeface="Arial" pitchFamily="34" charset="0"/>
              <a:cs typeface="Arial" pitchFamily="34" charset="0"/>
            </a:rPr>
            <a:t>du journal d’une </a:t>
          </a:r>
          <a:r>
            <a:rPr lang="fr-CA" sz="1400" b="0" dirty="0" smtClean="0">
              <a:solidFill>
                <a:schemeClr val="tx1"/>
              </a:solidFill>
              <a:latin typeface="Arial" pitchFamily="34" charset="0"/>
              <a:cs typeface="Arial" pitchFamily="34" charset="0"/>
            </a:rPr>
            <a:t>enseignante </a:t>
          </a:r>
          <a:r>
            <a:rPr lang="fr-CA" sz="1400" i="1" dirty="0" smtClean="0">
              <a:solidFill>
                <a:schemeClr val="tx1"/>
              </a:solidFill>
              <a:latin typeface="Arial" pitchFamily="34" charset="0"/>
              <a:cs typeface="Arial" pitchFamily="34" charset="0"/>
            </a:rPr>
            <a:t>Faire </a:t>
          </a:r>
          <a:r>
            <a:rPr lang="fr-CA" sz="1400" i="1" dirty="0">
              <a:solidFill>
                <a:schemeClr val="tx1"/>
              </a:solidFill>
              <a:latin typeface="Arial" pitchFamily="34" charset="0"/>
              <a:cs typeface="Arial" pitchFamily="34" charset="0"/>
            </a:rPr>
            <a:t>la </a:t>
          </a:r>
          <a:r>
            <a:rPr lang="fr-CA" sz="1400" i="1" dirty="0" smtClean="0">
              <a:solidFill>
                <a:schemeClr val="tx1"/>
              </a:solidFill>
              <a:latin typeface="Arial" pitchFamily="34" charset="0"/>
              <a:cs typeface="Arial" pitchFamily="34" charset="0"/>
            </a:rPr>
            <a:t>différence… </a:t>
          </a:r>
          <a:r>
            <a:rPr lang="fr-CA" sz="1400" i="1" dirty="0">
              <a:solidFill>
                <a:schemeClr val="tx1"/>
              </a:solidFill>
              <a:latin typeface="Arial" pitchFamily="34" charset="0"/>
              <a:cs typeface="Arial" pitchFamily="34" charset="0"/>
            </a:rPr>
            <a:t>De la recherche à la </a:t>
          </a:r>
          <a:r>
            <a:rPr lang="fr-CA" sz="1400" i="1" dirty="0" smtClean="0">
              <a:solidFill>
                <a:schemeClr val="tx1"/>
              </a:solidFill>
              <a:latin typeface="Arial" pitchFamily="34" charset="0"/>
              <a:cs typeface="Arial" pitchFamily="34" charset="0"/>
            </a:rPr>
            <a:t>pratique</a:t>
          </a:r>
          <a:r>
            <a:rPr lang="fr-CA" sz="1400" dirty="0" smtClean="0">
              <a:solidFill>
                <a:schemeClr val="tx1"/>
              </a:solidFill>
              <a:latin typeface="Arial" pitchFamily="34" charset="0"/>
              <a:cs typeface="Arial" pitchFamily="34" charset="0"/>
            </a:rPr>
            <a:t>, Le </a:t>
          </a:r>
          <a:r>
            <a:rPr lang="fr-CA" sz="1400" dirty="0">
              <a:solidFill>
                <a:schemeClr val="tx1"/>
              </a:solidFill>
              <a:latin typeface="Arial" pitchFamily="34" charset="0"/>
              <a:cs typeface="Arial" pitchFamily="34" charset="0"/>
            </a:rPr>
            <a:t>Secrétariat de la </a:t>
          </a:r>
          <a:r>
            <a:rPr lang="fr-CA" sz="1400" dirty="0" err="1">
              <a:solidFill>
                <a:schemeClr val="tx1"/>
              </a:solidFill>
              <a:latin typeface="Arial" pitchFamily="34" charset="0"/>
              <a:cs typeface="Arial" pitchFamily="34" charset="0"/>
            </a:rPr>
            <a:t>littératie</a:t>
          </a:r>
          <a:r>
            <a:rPr lang="fr-CA" sz="1400" dirty="0">
              <a:solidFill>
                <a:schemeClr val="tx1"/>
              </a:solidFill>
              <a:latin typeface="Arial" pitchFamily="34" charset="0"/>
              <a:cs typeface="Arial" pitchFamily="34" charset="0"/>
            </a:rPr>
            <a:t> et de la </a:t>
          </a:r>
          <a:r>
            <a:rPr lang="fr-CA" sz="1400" dirty="0" err="1" smtClean="0">
              <a:solidFill>
                <a:schemeClr val="tx1"/>
              </a:solidFill>
              <a:latin typeface="Arial" pitchFamily="34" charset="0"/>
              <a:cs typeface="Arial" pitchFamily="34" charset="0"/>
            </a:rPr>
            <a:t>numératie</a:t>
          </a:r>
          <a:r>
            <a:rPr lang="fr-CA" sz="1400" dirty="0" smtClean="0">
              <a:solidFill>
                <a:schemeClr val="tx1"/>
              </a:solidFill>
              <a:latin typeface="Arial" pitchFamily="34" charset="0"/>
              <a:cs typeface="Arial" pitchFamily="34" charset="0"/>
            </a:rPr>
            <a:t>, janvier </a:t>
          </a:r>
          <a:r>
            <a:rPr lang="fr-CA" sz="1400" dirty="0">
              <a:solidFill>
                <a:schemeClr val="tx1"/>
              </a:solidFill>
              <a:latin typeface="Arial" pitchFamily="34" charset="0"/>
              <a:cs typeface="Arial" pitchFamily="34" charset="0"/>
            </a:rPr>
            <a:t>2007</a:t>
          </a:r>
          <a:endParaRPr lang="en-US" sz="1400" dirty="0">
            <a:solidFill>
              <a:schemeClr val="tx1"/>
            </a:solidFill>
            <a:latin typeface="Arial" pitchFamily="34" charset="0"/>
            <a:cs typeface="Arial" pitchFamily="34" charset="0"/>
          </a:endParaRPr>
        </a:p>
      </dgm:t>
    </dgm:pt>
    <dgm:pt modelId="{7E5FDCDE-E051-4644-8B13-426657BDF0F4}" type="parTrans" cxnId="{47B23A6F-5A35-40C0-A227-9E202E8AEC8B}">
      <dgm:prSet/>
      <dgm:spPr/>
      <dgm:t>
        <a:bodyPr/>
        <a:lstStyle/>
        <a:p>
          <a:endParaRPr lang="en-US"/>
        </a:p>
      </dgm:t>
    </dgm:pt>
    <dgm:pt modelId="{50881269-C2DF-4CF8-BE1D-62ABFF801D8A}" type="sibTrans" cxnId="{47B23A6F-5A35-40C0-A227-9E202E8AEC8B}">
      <dgm:prSet/>
      <dgm:spPr/>
      <dgm:t>
        <a:bodyPr/>
        <a:lstStyle/>
        <a:p>
          <a:endParaRPr lang="en-US"/>
        </a:p>
      </dgm:t>
    </dgm:pt>
    <dgm:pt modelId="{DB4CB382-4FAE-48B5-941B-603B1DEB8132}" type="pres">
      <dgm:prSet presAssocID="{D65AE228-6ED5-454B-97D1-EBBCB0F01A50}" presName="linear" presStyleCnt="0">
        <dgm:presLayoutVars>
          <dgm:animLvl val="lvl"/>
          <dgm:resizeHandles val="exact"/>
        </dgm:presLayoutVars>
      </dgm:prSet>
      <dgm:spPr/>
      <dgm:t>
        <a:bodyPr/>
        <a:lstStyle/>
        <a:p>
          <a:endParaRPr lang="en-US"/>
        </a:p>
      </dgm:t>
    </dgm:pt>
    <dgm:pt modelId="{B765A552-0DF3-4565-9E85-FCAAAB4EF17F}" type="pres">
      <dgm:prSet presAssocID="{C87F5DA5-CA1D-49DA-9B09-B717B8935B6C}" presName="parentText" presStyleLbl="node1" presStyleIdx="0" presStyleCnt="1" custScaleY="174827" custLinFactNeighborX="-820" custLinFactNeighborY="-80582">
        <dgm:presLayoutVars>
          <dgm:chMax val="0"/>
          <dgm:bulletEnabled val="1"/>
        </dgm:presLayoutVars>
      </dgm:prSet>
      <dgm:spPr/>
      <dgm:t>
        <a:bodyPr/>
        <a:lstStyle/>
        <a:p>
          <a:endParaRPr lang="en-US"/>
        </a:p>
      </dgm:t>
    </dgm:pt>
  </dgm:ptLst>
  <dgm:cxnLst>
    <dgm:cxn modelId="{47B23A6F-5A35-40C0-A227-9E202E8AEC8B}" srcId="{D65AE228-6ED5-454B-97D1-EBBCB0F01A50}" destId="{C87F5DA5-CA1D-49DA-9B09-B717B8935B6C}" srcOrd="0" destOrd="0" parTransId="{7E5FDCDE-E051-4644-8B13-426657BDF0F4}" sibTransId="{50881269-C2DF-4CF8-BE1D-62ABFF801D8A}"/>
    <dgm:cxn modelId="{274D08A9-614A-481D-B844-267A0B600207}" type="presOf" srcId="{C87F5DA5-CA1D-49DA-9B09-B717B8935B6C}" destId="{B765A552-0DF3-4565-9E85-FCAAAB4EF17F}" srcOrd="0" destOrd="0" presId="urn:microsoft.com/office/officeart/2005/8/layout/vList2"/>
    <dgm:cxn modelId="{9ACDCCEA-EC98-4461-ABBE-0CABDFABB4D8}" type="presOf" srcId="{D65AE228-6ED5-454B-97D1-EBBCB0F01A50}" destId="{DB4CB382-4FAE-48B5-941B-603B1DEB8132}" srcOrd="0" destOrd="0" presId="urn:microsoft.com/office/officeart/2005/8/layout/vList2"/>
    <dgm:cxn modelId="{3EA430A2-8C28-45F2-BA11-B2EE6DE2E500}" type="presParOf" srcId="{DB4CB382-4FAE-48B5-941B-603B1DEB8132}" destId="{B765A552-0DF3-4565-9E85-FCAAAB4EF17F}" srcOrd="0" destOrd="0" presId="urn:microsoft.com/office/officeart/2005/8/layout/vList2"/>
  </dgm:cxnLst>
  <dgm:bg/>
  <dgm:whole/>
</dgm:dataModel>
</file>

<file path=ppt/diagrams/data7.xml><?xml version="1.0" encoding="utf-8"?>
<dgm:dataModel xmlns:dgm="http://schemas.openxmlformats.org/drawingml/2006/diagram" xmlns:a="http://schemas.openxmlformats.org/drawingml/2006/main">
  <dgm:ptLst>
    <dgm:pt modelId="{3645763A-D027-49AC-988A-2EBEBD00DAC4}"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9FFD4EDD-B76C-4040-90EB-0CB043B897FA}">
      <dgm:prSet phldrT="[Text]"/>
      <dgm:spPr>
        <a:solidFill>
          <a:schemeClr val="accent6">
            <a:lumMod val="40000"/>
            <a:lumOff val="60000"/>
          </a:schemeClr>
        </a:solidFill>
      </dgm:spPr>
      <dgm:t>
        <a:bodyPr/>
        <a:lstStyle/>
        <a:p>
          <a:r>
            <a:rPr lang="en-US" dirty="0" err="1">
              <a:latin typeface="Arial" pitchFamily="34" charset="0"/>
              <a:cs typeface="Arial" pitchFamily="34" charset="0"/>
            </a:rPr>
            <a:t>Enseignement</a:t>
          </a:r>
          <a:r>
            <a:rPr lang="en-US" dirty="0">
              <a:latin typeface="Arial" pitchFamily="34" charset="0"/>
              <a:cs typeface="Arial" pitchFamily="34" charset="0"/>
            </a:rPr>
            <a:t> par la </a:t>
          </a:r>
          <a:r>
            <a:rPr lang="en-US" dirty="0" err="1">
              <a:latin typeface="Arial" pitchFamily="34" charset="0"/>
              <a:cs typeface="Arial" pitchFamily="34" charset="0"/>
            </a:rPr>
            <a:t>résolution</a:t>
          </a:r>
          <a:r>
            <a:rPr lang="en-US" dirty="0">
              <a:latin typeface="Arial" pitchFamily="34" charset="0"/>
              <a:cs typeface="Arial" pitchFamily="34" charset="0"/>
            </a:rPr>
            <a:t> de </a:t>
          </a:r>
          <a:r>
            <a:rPr lang="en-US" dirty="0" err="1">
              <a:latin typeface="Arial" pitchFamily="34" charset="0"/>
              <a:cs typeface="Arial" pitchFamily="34" charset="0"/>
            </a:rPr>
            <a:t>problèmes</a:t>
          </a:r>
          <a:endParaRPr lang="en-US" dirty="0">
            <a:latin typeface="Arial" pitchFamily="34" charset="0"/>
            <a:cs typeface="Arial" pitchFamily="34" charset="0"/>
          </a:endParaRPr>
        </a:p>
      </dgm:t>
    </dgm:pt>
    <dgm:pt modelId="{1418081E-5620-4BB8-9545-4F0BB4D433D0}" type="parTrans" cxnId="{9934877F-64EF-4717-BF3C-5C0A66D81C73}">
      <dgm:prSet/>
      <dgm:spPr/>
      <dgm:t>
        <a:bodyPr/>
        <a:lstStyle/>
        <a:p>
          <a:endParaRPr lang="en-US"/>
        </a:p>
      </dgm:t>
    </dgm:pt>
    <dgm:pt modelId="{48EA21BE-A666-4388-86F1-EDBDA548CD5A}" type="sibTrans" cxnId="{9934877F-64EF-4717-BF3C-5C0A66D81C73}">
      <dgm:prSet/>
      <dgm:spPr/>
      <dgm:t>
        <a:bodyPr/>
        <a:lstStyle/>
        <a:p>
          <a:endParaRPr lang="en-US"/>
        </a:p>
      </dgm:t>
    </dgm:pt>
    <dgm:pt modelId="{61EC2601-48E4-4EEC-9A71-1A3A176774BB}">
      <dgm:prSet phldrT="[Text]"/>
      <dgm:spPr>
        <a:solidFill>
          <a:schemeClr val="tx2">
            <a:lumMod val="20000"/>
            <a:lumOff val="80000"/>
          </a:schemeClr>
        </a:solidFill>
      </dgm:spPr>
      <dgm:t>
        <a:bodyPr/>
        <a:lstStyle/>
        <a:p>
          <a:r>
            <a:rPr lang="en-US" baseline="0" dirty="0" err="1">
              <a:solidFill>
                <a:sysClr val="windowText" lastClr="000000"/>
              </a:solidFill>
              <a:latin typeface="Arial" pitchFamily="34" charset="0"/>
              <a:cs typeface="Arial" pitchFamily="34" charset="0"/>
            </a:rPr>
            <a:t>Définition</a:t>
          </a:r>
          <a:endParaRPr lang="en-US" baseline="0" dirty="0">
            <a:solidFill>
              <a:sysClr val="windowText" lastClr="000000"/>
            </a:solidFill>
            <a:latin typeface="Arial" pitchFamily="34" charset="0"/>
            <a:cs typeface="Arial" pitchFamily="34" charset="0"/>
          </a:endParaRPr>
        </a:p>
      </dgm:t>
    </dgm:pt>
    <dgm:pt modelId="{F92BB085-AC8C-45B1-BC50-683AD69FCB7D}" type="parTrans" cxnId="{BF5F9566-FD92-4ECB-8034-2339EAC85D1E}">
      <dgm:prSet/>
      <dgm:spPr/>
      <dgm:t>
        <a:bodyPr/>
        <a:lstStyle/>
        <a:p>
          <a:endParaRPr lang="en-US"/>
        </a:p>
      </dgm:t>
    </dgm:pt>
    <dgm:pt modelId="{5FB34C69-19F7-47F3-94F2-0995B073996D}" type="sibTrans" cxnId="{BF5F9566-FD92-4ECB-8034-2339EAC85D1E}">
      <dgm:prSet/>
      <dgm:spPr/>
      <dgm:t>
        <a:bodyPr/>
        <a:lstStyle/>
        <a:p>
          <a:endParaRPr lang="en-US"/>
        </a:p>
      </dgm:t>
    </dgm:pt>
    <dgm:pt modelId="{2BD56C35-50F9-4DC5-8798-AFCCDC18E92E}">
      <dgm:prSet phldrT="[Text]"/>
      <dgm:spPr>
        <a:solidFill>
          <a:schemeClr val="tx2">
            <a:lumMod val="20000"/>
            <a:lumOff val="80000"/>
          </a:schemeClr>
        </a:solidFill>
      </dgm:spPr>
      <dgm:t>
        <a:bodyPr/>
        <a:lstStyle/>
        <a:p>
          <a:r>
            <a:rPr lang="en-US" baseline="0" dirty="0" err="1">
              <a:solidFill>
                <a:sysClr val="windowText" lastClr="000000"/>
              </a:solidFill>
              <a:latin typeface="Arial" pitchFamily="34" charset="0"/>
              <a:cs typeface="Arial" pitchFamily="34" charset="0"/>
            </a:rPr>
            <a:t>Caractéristiques</a:t>
          </a:r>
          <a:r>
            <a:rPr lang="en-US" baseline="0" dirty="0">
              <a:solidFill>
                <a:sysClr val="windowText" lastClr="000000"/>
              </a:solidFill>
              <a:latin typeface="Arial" pitchFamily="34" charset="0"/>
              <a:cs typeface="Arial" pitchFamily="34" charset="0"/>
            </a:rPr>
            <a:t>/</a:t>
          </a:r>
          <a:r>
            <a:rPr lang="en-US" baseline="0" dirty="0" err="1">
              <a:solidFill>
                <a:sysClr val="windowText" lastClr="000000"/>
              </a:solidFill>
              <a:latin typeface="Arial" pitchFamily="34" charset="0"/>
              <a:cs typeface="Arial" pitchFamily="34" charset="0"/>
            </a:rPr>
            <a:t>Faits</a:t>
          </a:r>
          <a:endParaRPr lang="en-US" baseline="0" dirty="0">
            <a:solidFill>
              <a:sysClr val="windowText" lastClr="000000"/>
            </a:solidFill>
            <a:latin typeface="Arial" pitchFamily="34" charset="0"/>
            <a:cs typeface="Arial" pitchFamily="34" charset="0"/>
          </a:endParaRPr>
        </a:p>
      </dgm:t>
    </dgm:pt>
    <dgm:pt modelId="{3FDC9988-FDEF-45BC-9FEC-5FB79FAECC74}" type="parTrans" cxnId="{EAE05FD2-8A64-46A7-8CF6-A15383D5DC0C}">
      <dgm:prSet/>
      <dgm:spPr/>
      <dgm:t>
        <a:bodyPr/>
        <a:lstStyle/>
        <a:p>
          <a:endParaRPr lang="en-US"/>
        </a:p>
      </dgm:t>
    </dgm:pt>
    <dgm:pt modelId="{07B45E9C-FA42-4FC8-81A1-1BB7F6905C22}" type="sibTrans" cxnId="{EAE05FD2-8A64-46A7-8CF6-A15383D5DC0C}">
      <dgm:prSet/>
      <dgm:spPr/>
      <dgm:t>
        <a:bodyPr/>
        <a:lstStyle/>
        <a:p>
          <a:endParaRPr lang="en-US"/>
        </a:p>
      </dgm:t>
    </dgm:pt>
    <dgm:pt modelId="{2C7A86B7-D0F0-4406-B69A-ACAB06119E05}">
      <dgm:prSet phldrT="[Text]"/>
      <dgm:spPr>
        <a:solidFill>
          <a:schemeClr val="tx2">
            <a:lumMod val="20000"/>
            <a:lumOff val="80000"/>
          </a:schemeClr>
        </a:solidFill>
      </dgm:spPr>
      <dgm:t>
        <a:bodyPr/>
        <a:lstStyle/>
        <a:p>
          <a:r>
            <a:rPr lang="en-US" baseline="0" dirty="0" err="1">
              <a:solidFill>
                <a:sysClr val="windowText" lastClr="000000"/>
              </a:solidFill>
              <a:latin typeface="Arial" pitchFamily="34" charset="0"/>
              <a:cs typeface="Arial" pitchFamily="34" charset="0"/>
            </a:rPr>
            <a:t>Exemples</a:t>
          </a:r>
          <a:endParaRPr lang="en-US" baseline="0" dirty="0">
            <a:solidFill>
              <a:sysClr val="windowText" lastClr="000000"/>
            </a:solidFill>
            <a:latin typeface="Arial" pitchFamily="34" charset="0"/>
            <a:cs typeface="Arial" pitchFamily="34" charset="0"/>
          </a:endParaRPr>
        </a:p>
      </dgm:t>
    </dgm:pt>
    <dgm:pt modelId="{713C15A3-8D43-4A80-B417-051F4F1929F8}" type="parTrans" cxnId="{D0E3FE52-00BC-47F9-9002-0EA3A6448DA0}">
      <dgm:prSet/>
      <dgm:spPr/>
      <dgm:t>
        <a:bodyPr/>
        <a:lstStyle/>
        <a:p>
          <a:endParaRPr lang="en-US"/>
        </a:p>
      </dgm:t>
    </dgm:pt>
    <dgm:pt modelId="{3D98FF29-140E-4045-B5BB-B2D1136D3DE9}" type="sibTrans" cxnId="{D0E3FE52-00BC-47F9-9002-0EA3A6448DA0}">
      <dgm:prSet/>
      <dgm:spPr/>
      <dgm:t>
        <a:bodyPr/>
        <a:lstStyle/>
        <a:p>
          <a:endParaRPr lang="en-US"/>
        </a:p>
      </dgm:t>
    </dgm:pt>
    <dgm:pt modelId="{14367687-4AD9-409E-B68F-3E5F0EED6020}">
      <dgm:prSet phldrT="[Text]"/>
      <dgm:spPr>
        <a:solidFill>
          <a:schemeClr val="tx2">
            <a:lumMod val="20000"/>
            <a:lumOff val="80000"/>
          </a:schemeClr>
        </a:solidFill>
      </dgm:spPr>
      <dgm:t>
        <a:bodyPr/>
        <a:lstStyle/>
        <a:p>
          <a:r>
            <a:rPr lang="en-US" baseline="0" dirty="0" err="1" smtClean="0">
              <a:solidFill>
                <a:sysClr val="windowText" lastClr="000000"/>
              </a:solidFill>
              <a:latin typeface="Arial" pitchFamily="34" charset="0"/>
              <a:cs typeface="Arial" pitchFamily="34" charset="0"/>
            </a:rPr>
            <a:t>Contrexemples</a:t>
          </a:r>
          <a:endParaRPr lang="en-US" baseline="0" dirty="0">
            <a:solidFill>
              <a:sysClr val="windowText" lastClr="000000"/>
            </a:solidFill>
            <a:latin typeface="Arial" pitchFamily="34" charset="0"/>
            <a:cs typeface="Arial" pitchFamily="34" charset="0"/>
          </a:endParaRPr>
        </a:p>
      </dgm:t>
    </dgm:pt>
    <dgm:pt modelId="{4BA2396A-58AD-40B4-8C47-A01F1603FEF8}" type="parTrans" cxnId="{5AA2697B-6493-4794-9260-D15D5ED76A54}">
      <dgm:prSet/>
      <dgm:spPr/>
      <dgm:t>
        <a:bodyPr/>
        <a:lstStyle/>
        <a:p>
          <a:endParaRPr lang="en-US"/>
        </a:p>
      </dgm:t>
    </dgm:pt>
    <dgm:pt modelId="{D6E41416-CF95-4F43-87C0-12FBB8F3A099}" type="sibTrans" cxnId="{5AA2697B-6493-4794-9260-D15D5ED76A54}">
      <dgm:prSet/>
      <dgm:spPr/>
      <dgm:t>
        <a:bodyPr/>
        <a:lstStyle/>
        <a:p>
          <a:endParaRPr lang="en-US"/>
        </a:p>
      </dgm:t>
    </dgm:pt>
    <dgm:pt modelId="{F6BEB6D9-5D90-4D5E-996A-66BC16016DAA}" type="pres">
      <dgm:prSet presAssocID="{3645763A-D027-49AC-988A-2EBEBD00DAC4}" presName="diagram" presStyleCnt="0">
        <dgm:presLayoutVars>
          <dgm:chMax val="1"/>
          <dgm:dir/>
          <dgm:animLvl val="ctr"/>
          <dgm:resizeHandles val="exact"/>
        </dgm:presLayoutVars>
      </dgm:prSet>
      <dgm:spPr/>
      <dgm:t>
        <a:bodyPr/>
        <a:lstStyle/>
        <a:p>
          <a:endParaRPr lang="en-US"/>
        </a:p>
      </dgm:t>
    </dgm:pt>
    <dgm:pt modelId="{2AFDFFE1-57A1-4111-8AAC-B38D8EB5FDA6}" type="pres">
      <dgm:prSet presAssocID="{3645763A-D027-49AC-988A-2EBEBD00DAC4}" presName="matrix" presStyleCnt="0"/>
      <dgm:spPr/>
    </dgm:pt>
    <dgm:pt modelId="{39E8A6BA-B668-418F-A493-3DAB1E726813}" type="pres">
      <dgm:prSet presAssocID="{3645763A-D027-49AC-988A-2EBEBD00DAC4}" presName="tile1" presStyleLbl="node1" presStyleIdx="0" presStyleCnt="4"/>
      <dgm:spPr/>
      <dgm:t>
        <a:bodyPr/>
        <a:lstStyle/>
        <a:p>
          <a:endParaRPr lang="en-US"/>
        </a:p>
      </dgm:t>
    </dgm:pt>
    <dgm:pt modelId="{19679185-F233-4AD0-8440-C92979CAB559}" type="pres">
      <dgm:prSet presAssocID="{3645763A-D027-49AC-988A-2EBEBD00DAC4}" presName="tile1text" presStyleLbl="node1" presStyleIdx="0" presStyleCnt="4">
        <dgm:presLayoutVars>
          <dgm:chMax val="0"/>
          <dgm:chPref val="0"/>
          <dgm:bulletEnabled val="1"/>
        </dgm:presLayoutVars>
      </dgm:prSet>
      <dgm:spPr/>
      <dgm:t>
        <a:bodyPr/>
        <a:lstStyle/>
        <a:p>
          <a:endParaRPr lang="en-US"/>
        </a:p>
      </dgm:t>
    </dgm:pt>
    <dgm:pt modelId="{B0B95125-BE2A-4EFA-B202-0C2C64FD0232}" type="pres">
      <dgm:prSet presAssocID="{3645763A-D027-49AC-988A-2EBEBD00DAC4}" presName="tile2" presStyleLbl="node1" presStyleIdx="1" presStyleCnt="4"/>
      <dgm:spPr/>
      <dgm:t>
        <a:bodyPr/>
        <a:lstStyle/>
        <a:p>
          <a:endParaRPr lang="en-US"/>
        </a:p>
      </dgm:t>
    </dgm:pt>
    <dgm:pt modelId="{73899435-0688-4604-9147-DC10AB1CDAE3}" type="pres">
      <dgm:prSet presAssocID="{3645763A-D027-49AC-988A-2EBEBD00DAC4}" presName="tile2text" presStyleLbl="node1" presStyleIdx="1" presStyleCnt="4">
        <dgm:presLayoutVars>
          <dgm:chMax val="0"/>
          <dgm:chPref val="0"/>
          <dgm:bulletEnabled val="1"/>
        </dgm:presLayoutVars>
      </dgm:prSet>
      <dgm:spPr/>
      <dgm:t>
        <a:bodyPr/>
        <a:lstStyle/>
        <a:p>
          <a:endParaRPr lang="en-US"/>
        </a:p>
      </dgm:t>
    </dgm:pt>
    <dgm:pt modelId="{1377AB05-4E49-4BB8-8CA9-FFE536BC0F13}" type="pres">
      <dgm:prSet presAssocID="{3645763A-D027-49AC-988A-2EBEBD00DAC4}" presName="tile3" presStyleLbl="node1" presStyleIdx="2" presStyleCnt="4"/>
      <dgm:spPr/>
      <dgm:t>
        <a:bodyPr/>
        <a:lstStyle/>
        <a:p>
          <a:endParaRPr lang="en-US"/>
        </a:p>
      </dgm:t>
    </dgm:pt>
    <dgm:pt modelId="{CE136C60-165C-4620-AD3D-D4A8F5EB8B16}" type="pres">
      <dgm:prSet presAssocID="{3645763A-D027-49AC-988A-2EBEBD00DAC4}" presName="tile3text" presStyleLbl="node1" presStyleIdx="2" presStyleCnt="4">
        <dgm:presLayoutVars>
          <dgm:chMax val="0"/>
          <dgm:chPref val="0"/>
          <dgm:bulletEnabled val="1"/>
        </dgm:presLayoutVars>
      </dgm:prSet>
      <dgm:spPr/>
      <dgm:t>
        <a:bodyPr/>
        <a:lstStyle/>
        <a:p>
          <a:endParaRPr lang="en-US"/>
        </a:p>
      </dgm:t>
    </dgm:pt>
    <dgm:pt modelId="{3A6EAD08-5639-4643-96C1-31B12FD7A5B2}" type="pres">
      <dgm:prSet presAssocID="{3645763A-D027-49AC-988A-2EBEBD00DAC4}" presName="tile4" presStyleLbl="node1" presStyleIdx="3" presStyleCnt="4" custLinFactNeighborX="0" custLinFactNeighborY="0"/>
      <dgm:spPr/>
      <dgm:t>
        <a:bodyPr/>
        <a:lstStyle/>
        <a:p>
          <a:endParaRPr lang="en-US"/>
        </a:p>
      </dgm:t>
    </dgm:pt>
    <dgm:pt modelId="{F9216D44-7A6C-4DEF-86C4-3E07B464F7CE}" type="pres">
      <dgm:prSet presAssocID="{3645763A-D027-49AC-988A-2EBEBD00DAC4}" presName="tile4text" presStyleLbl="node1" presStyleIdx="3" presStyleCnt="4">
        <dgm:presLayoutVars>
          <dgm:chMax val="0"/>
          <dgm:chPref val="0"/>
          <dgm:bulletEnabled val="1"/>
        </dgm:presLayoutVars>
      </dgm:prSet>
      <dgm:spPr/>
      <dgm:t>
        <a:bodyPr/>
        <a:lstStyle/>
        <a:p>
          <a:endParaRPr lang="en-US"/>
        </a:p>
      </dgm:t>
    </dgm:pt>
    <dgm:pt modelId="{48460D04-29C5-42FB-81D5-0F0498D66E4D}" type="pres">
      <dgm:prSet presAssocID="{3645763A-D027-49AC-988A-2EBEBD00DAC4}" presName="centerTile" presStyleLbl="fgShp" presStyleIdx="0" presStyleCnt="1">
        <dgm:presLayoutVars>
          <dgm:chMax val="0"/>
          <dgm:chPref val="0"/>
        </dgm:presLayoutVars>
      </dgm:prSet>
      <dgm:spPr/>
      <dgm:t>
        <a:bodyPr/>
        <a:lstStyle/>
        <a:p>
          <a:endParaRPr lang="en-US"/>
        </a:p>
      </dgm:t>
    </dgm:pt>
  </dgm:ptLst>
  <dgm:cxnLst>
    <dgm:cxn modelId="{5E0789A2-5872-45BB-8799-342B0F9E2C77}" type="presOf" srcId="{14367687-4AD9-409E-B68F-3E5F0EED6020}" destId="{3A6EAD08-5639-4643-96C1-31B12FD7A5B2}" srcOrd="0" destOrd="0" presId="urn:microsoft.com/office/officeart/2005/8/layout/matrix1"/>
    <dgm:cxn modelId="{A9F2D2C5-55D0-4DF0-B3E6-37532B400660}" type="presOf" srcId="{14367687-4AD9-409E-B68F-3E5F0EED6020}" destId="{F9216D44-7A6C-4DEF-86C4-3E07B464F7CE}" srcOrd="1" destOrd="0" presId="urn:microsoft.com/office/officeart/2005/8/layout/matrix1"/>
    <dgm:cxn modelId="{9934877F-64EF-4717-BF3C-5C0A66D81C73}" srcId="{3645763A-D027-49AC-988A-2EBEBD00DAC4}" destId="{9FFD4EDD-B76C-4040-90EB-0CB043B897FA}" srcOrd="0" destOrd="0" parTransId="{1418081E-5620-4BB8-9545-4F0BB4D433D0}" sibTransId="{48EA21BE-A666-4388-86F1-EDBDA548CD5A}"/>
    <dgm:cxn modelId="{5AA2697B-6493-4794-9260-D15D5ED76A54}" srcId="{9FFD4EDD-B76C-4040-90EB-0CB043B897FA}" destId="{14367687-4AD9-409E-B68F-3E5F0EED6020}" srcOrd="3" destOrd="0" parTransId="{4BA2396A-58AD-40B4-8C47-A01F1603FEF8}" sibTransId="{D6E41416-CF95-4F43-87C0-12FBB8F3A099}"/>
    <dgm:cxn modelId="{6C5E6C3B-3519-46ED-BB48-5ACC3E5AA8C8}" type="presOf" srcId="{61EC2601-48E4-4EEC-9A71-1A3A176774BB}" destId="{19679185-F233-4AD0-8440-C92979CAB559}" srcOrd="1" destOrd="0" presId="urn:microsoft.com/office/officeart/2005/8/layout/matrix1"/>
    <dgm:cxn modelId="{BF5F9566-FD92-4ECB-8034-2339EAC85D1E}" srcId="{9FFD4EDD-B76C-4040-90EB-0CB043B897FA}" destId="{61EC2601-48E4-4EEC-9A71-1A3A176774BB}" srcOrd="0" destOrd="0" parTransId="{F92BB085-AC8C-45B1-BC50-683AD69FCB7D}" sibTransId="{5FB34C69-19F7-47F3-94F2-0995B073996D}"/>
    <dgm:cxn modelId="{C0400C4E-56CB-4E11-A44A-8F57CFEC5876}" type="presOf" srcId="{61EC2601-48E4-4EEC-9A71-1A3A176774BB}" destId="{39E8A6BA-B668-418F-A493-3DAB1E726813}" srcOrd="0" destOrd="0" presId="urn:microsoft.com/office/officeart/2005/8/layout/matrix1"/>
    <dgm:cxn modelId="{6F2D4F06-F6B5-416E-975E-7AD5048AF24C}" type="presOf" srcId="{2C7A86B7-D0F0-4406-B69A-ACAB06119E05}" destId="{CE136C60-165C-4620-AD3D-D4A8F5EB8B16}" srcOrd="1" destOrd="0" presId="urn:microsoft.com/office/officeart/2005/8/layout/matrix1"/>
    <dgm:cxn modelId="{F28668D9-133A-429A-9353-BD77760D1C23}" type="presOf" srcId="{2BD56C35-50F9-4DC5-8798-AFCCDC18E92E}" destId="{73899435-0688-4604-9147-DC10AB1CDAE3}" srcOrd="1" destOrd="0" presId="urn:microsoft.com/office/officeart/2005/8/layout/matrix1"/>
    <dgm:cxn modelId="{F100BAD8-A555-4AAE-B21E-76DF958FD650}" type="presOf" srcId="{3645763A-D027-49AC-988A-2EBEBD00DAC4}" destId="{F6BEB6D9-5D90-4D5E-996A-66BC16016DAA}" srcOrd="0" destOrd="0" presId="urn:microsoft.com/office/officeart/2005/8/layout/matrix1"/>
    <dgm:cxn modelId="{54AA132F-734D-4582-A0A9-3B51BF9ECF8F}" type="presOf" srcId="{2BD56C35-50F9-4DC5-8798-AFCCDC18E92E}" destId="{B0B95125-BE2A-4EFA-B202-0C2C64FD0232}" srcOrd="0" destOrd="0" presId="urn:microsoft.com/office/officeart/2005/8/layout/matrix1"/>
    <dgm:cxn modelId="{D0E3FE52-00BC-47F9-9002-0EA3A6448DA0}" srcId="{9FFD4EDD-B76C-4040-90EB-0CB043B897FA}" destId="{2C7A86B7-D0F0-4406-B69A-ACAB06119E05}" srcOrd="2" destOrd="0" parTransId="{713C15A3-8D43-4A80-B417-051F4F1929F8}" sibTransId="{3D98FF29-140E-4045-B5BB-B2D1136D3DE9}"/>
    <dgm:cxn modelId="{0F2DBB1A-14B0-4330-8C1E-16DE9F7B21D2}" type="presOf" srcId="{9FFD4EDD-B76C-4040-90EB-0CB043B897FA}" destId="{48460D04-29C5-42FB-81D5-0F0498D66E4D}" srcOrd="0" destOrd="0" presId="urn:microsoft.com/office/officeart/2005/8/layout/matrix1"/>
    <dgm:cxn modelId="{EAE05FD2-8A64-46A7-8CF6-A15383D5DC0C}" srcId="{9FFD4EDD-B76C-4040-90EB-0CB043B897FA}" destId="{2BD56C35-50F9-4DC5-8798-AFCCDC18E92E}" srcOrd="1" destOrd="0" parTransId="{3FDC9988-FDEF-45BC-9FEC-5FB79FAECC74}" sibTransId="{07B45E9C-FA42-4FC8-81A1-1BB7F6905C22}"/>
    <dgm:cxn modelId="{7620F5FB-2CB1-4937-80BF-A422AD2C6AE4}" type="presOf" srcId="{2C7A86B7-D0F0-4406-B69A-ACAB06119E05}" destId="{1377AB05-4E49-4BB8-8CA9-FFE536BC0F13}" srcOrd="0" destOrd="0" presId="urn:microsoft.com/office/officeart/2005/8/layout/matrix1"/>
    <dgm:cxn modelId="{E3746983-9045-4236-A632-EAF86BBF0FE9}" type="presParOf" srcId="{F6BEB6D9-5D90-4D5E-996A-66BC16016DAA}" destId="{2AFDFFE1-57A1-4111-8AAC-B38D8EB5FDA6}" srcOrd="0" destOrd="0" presId="urn:microsoft.com/office/officeart/2005/8/layout/matrix1"/>
    <dgm:cxn modelId="{75C29372-0ECA-48DF-A845-11F0D54E4EF2}" type="presParOf" srcId="{2AFDFFE1-57A1-4111-8AAC-B38D8EB5FDA6}" destId="{39E8A6BA-B668-418F-A493-3DAB1E726813}" srcOrd="0" destOrd="0" presId="urn:microsoft.com/office/officeart/2005/8/layout/matrix1"/>
    <dgm:cxn modelId="{E25CB726-79AC-40E0-836A-6303E71F0F73}" type="presParOf" srcId="{2AFDFFE1-57A1-4111-8AAC-B38D8EB5FDA6}" destId="{19679185-F233-4AD0-8440-C92979CAB559}" srcOrd="1" destOrd="0" presId="urn:microsoft.com/office/officeart/2005/8/layout/matrix1"/>
    <dgm:cxn modelId="{B0FAE57D-E336-4C65-B68D-24FE0B3C05E0}" type="presParOf" srcId="{2AFDFFE1-57A1-4111-8AAC-B38D8EB5FDA6}" destId="{B0B95125-BE2A-4EFA-B202-0C2C64FD0232}" srcOrd="2" destOrd="0" presId="urn:microsoft.com/office/officeart/2005/8/layout/matrix1"/>
    <dgm:cxn modelId="{32495087-17A4-4802-9C3C-DDC0EBA29DDB}" type="presParOf" srcId="{2AFDFFE1-57A1-4111-8AAC-B38D8EB5FDA6}" destId="{73899435-0688-4604-9147-DC10AB1CDAE3}" srcOrd="3" destOrd="0" presId="urn:microsoft.com/office/officeart/2005/8/layout/matrix1"/>
    <dgm:cxn modelId="{8CBA8F8F-A284-45F8-A8B9-799C52819FF8}" type="presParOf" srcId="{2AFDFFE1-57A1-4111-8AAC-B38D8EB5FDA6}" destId="{1377AB05-4E49-4BB8-8CA9-FFE536BC0F13}" srcOrd="4" destOrd="0" presId="urn:microsoft.com/office/officeart/2005/8/layout/matrix1"/>
    <dgm:cxn modelId="{92243799-2CCB-4F50-A96F-0B20B6412393}" type="presParOf" srcId="{2AFDFFE1-57A1-4111-8AAC-B38D8EB5FDA6}" destId="{CE136C60-165C-4620-AD3D-D4A8F5EB8B16}" srcOrd="5" destOrd="0" presId="urn:microsoft.com/office/officeart/2005/8/layout/matrix1"/>
    <dgm:cxn modelId="{C564CDA9-843B-42D2-894C-A6A108F43DD7}" type="presParOf" srcId="{2AFDFFE1-57A1-4111-8AAC-B38D8EB5FDA6}" destId="{3A6EAD08-5639-4643-96C1-31B12FD7A5B2}" srcOrd="6" destOrd="0" presId="urn:microsoft.com/office/officeart/2005/8/layout/matrix1"/>
    <dgm:cxn modelId="{FF234629-F7B1-4015-9290-53257A012D2F}" type="presParOf" srcId="{2AFDFFE1-57A1-4111-8AAC-B38D8EB5FDA6}" destId="{F9216D44-7A6C-4DEF-86C4-3E07B464F7CE}" srcOrd="7" destOrd="0" presId="urn:microsoft.com/office/officeart/2005/8/layout/matrix1"/>
    <dgm:cxn modelId="{29B40FF8-61F4-4447-84BB-6B2A53E308D8}" type="presParOf" srcId="{F6BEB6D9-5D90-4D5E-996A-66BC16016DAA}" destId="{48460D04-29C5-42FB-81D5-0F0498D66E4D}" srcOrd="1" destOrd="0" presId="urn:microsoft.com/office/officeart/2005/8/layout/matrix1"/>
  </dgm:cxnLst>
  <dgm:bg/>
  <dgm:whole/>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E7D4CFF-F0AF-4247-A0DA-E39701F8BD3F}">
      <dsp:nvSpPr>
        <dsp:cNvPr id="0" name=""/>
        <dsp:cNvSpPr/>
      </dsp:nvSpPr>
      <dsp:spPr>
        <a:xfrm>
          <a:off x="269982" y="0"/>
          <a:ext cx="5120640" cy="3200400"/>
        </a:xfrm>
        <a:prstGeom prst="swooshArrow">
          <a:avLst>
            <a:gd name="adj1" fmla="val 25000"/>
            <a:gd name="adj2" fmla="val 25000"/>
          </a:avLst>
        </a:prstGeom>
        <a:solidFill>
          <a:schemeClr val="accent2">
            <a:lumMod val="20000"/>
            <a:lumOff val="80000"/>
          </a:schemeClr>
        </a:solidFill>
        <a:ln>
          <a:noFill/>
        </a:ln>
        <a:effectLst/>
      </dsp:spPr>
      <dsp:style>
        <a:lnRef idx="0">
          <a:scrgbClr r="0" g="0" b="0"/>
        </a:lnRef>
        <a:fillRef idx="1">
          <a:scrgbClr r="0" g="0" b="0"/>
        </a:fillRef>
        <a:effectRef idx="0">
          <a:scrgbClr r="0" g="0" b="0"/>
        </a:effectRef>
        <a:fontRef idx="minor"/>
      </dsp:style>
    </dsp:sp>
    <dsp:sp modelId="{7D734090-915C-4D11-B1A2-1E4038F0B264}">
      <dsp:nvSpPr>
        <dsp:cNvPr id="0" name=""/>
        <dsp:cNvSpPr/>
      </dsp:nvSpPr>
      <dsp:spPr>
        <a:xfrm>
          <a:off x="833201" y="2208916"/>
          <a:ext cx="133136" cy="133136"/>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2745D2-AE67-4D03-897B-DD02D7843594}">
      <dsp:nvSpPr>
        <dsp:cNvPr id="0" name=""/>
        <dsp:cNvSpPr/>
      </dsp:nvSpPr>
      <dsp:spPr>
        <a:xfrm>
          <a:off x="899769" y="2275484"/>
          <a:ext cx="1193109" cy="924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546" tIns="0" rIns="0" bIns="0" numCol="1" spcCol="1270" anchor="t" anchorCtr="0">
          <a:noAutofit/>
        </a:bodyPr>
        <a:lstStyle/>
        <a:p>
          <a:pPr lvl="0" algn="l" defTabSz="488950">
            <a:lnSpc>
              <a:spcPct val="90000"/>
            </a:lnSpc>
            <a:spcBef>
              <a:spcPct val="0"/>
            </a:spcBef>
            <a:spcAft>
              <a:spcPct val="35000"/>
            </a:spcAft>
          </a:pPr>
          <a:r>
            <a:rPr lang="fr-CA" sz="1100" kern="1200" dirty="0"/>
            <a:t>L'apprentissage des mathématiques </a:t>
          </a:r>
          <a:r>
            <a:rPr lang="fr-CA" sz="1100" b="1" kern="1200" dirty="0">
              <a:solidFill>
                <a:srgbClr val="FF6600"/>
              </a:solidFill>
            </a:rPr>
            <a:t>pour</a:t>
          </a:r>
          <a:r>
            <a:rPr lang="fr-CA" sz="1100" kern="1200" dirty="0"/>
            <a:t> la résolution de problème </a:t>
          </a:r>
          <a:endParaRPr lang="en-US" sz="1100" kern="1200" dirty="0"/>
        </a:p>
      </dsp:txBody>
      <dsp:txXfrm>
        <a:off x="899769" y="2275484"/>
        <a:ext cx="1193109" cy="924915"/>
      </dsp:txXfrm>
    </dsp:sp>
    <dsp:sp modelId="{1BC182E6-65E4-420C-A1C9-AD66A1337F07}">
      <dsp:nvSpPr>
        <dsp:cNvPr id="0" name=""/>
        <dsp:cNvSpPr/>
      </dsp:nvSpPr>
      <dsp:spPr>
        <a:xfrm>
          <a:off x="2008388" y="1339047"/>
          <a:ext cx="240670" cy="240670"/>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93807B-BE1C-4CB6-AA69-5A6C32CE2D3A}">
      <dsp:nvSpPr>
        <dsp:cNvPr id="0" name=""/>
        <dsp:cNvSpPr/>
      </dsp:nvSpPr>
      <dsp:spPr>
        <a:xfrm>
          <a:off x="2128723" y="1459382"/>
          <a:ext cx="1228953" cy="1741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526" tIns="0" rIns="0" bIns="0" numCol="1" spcCol="1270" anchor="t" anchorCtr="0">
          <a:noAutofit/>
        </a:bodyPr>
        <a:lstStyle/>
        <a:p>
          <a:pPr lvl="0" algn="l" defTabSz="488950">
            <a:lnSpc>
              <a:spcPct val="90000"/>
            </a:lnSpc>
            <a:spcBef>
              <a:spcPct val="0"/>
            </a:spcBef>
            <a:spcAft>
              <a:spcPct val="35000"/>
            </a:spcAft>
          </a:pPr>
          <a:r>
            <a:rPr lang="fr-CA" sz="1100" kern="1200" dirty="0"/>
            <a:t>L'apprentissage </a:t>
          </a:r>
          <a:r>
            <a:rPr lang="fr-CA" sz="1100" b="1" kern="1200" dirty="0">
              <a:solidFill>
                <a:srgbClr val="FF6600"/>
              </a:solidFill>
            </a:rPr>
            <a:t>de</a:t>
          </a:r>
          <a:r>
            <a:rPr lang="fr-CA" sz="1100" kern="1200" dirty="0"/>
            <a:t> la résolution de problème </a:t>
          </a:r>
          <a:endParaRPr lang="en-US" sz="1100" kern="1200" dirty="0"/>
        </a:p>
      </dsp:txBody>
      <dsp:txXfrm>
        <a:off x="2128723" y="1459382"/>
        <a:ext cx="1228953" cy="1741017"/>
      </dsp:txXfrm>
    </dsp:sp>
    <dsp:sp modelId="{BEE3B8FE-8338-4EE8-94C4-667D03506E7C}">
      <dsp:nvSpPr>
        <dsp:cNvPr id="0" name=""/>
        <dsp:cNvSpPr/>
      </dsp:nvSpPr>
      <dsp:spPr>
        <a:xfrm>
          <a:off x="3421684" y="809701"/>
          <a:ext cx="332841" cy="332841"/>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D31E75-8728-47D1-B693-60AF70BC524A}">
      <dsp:nvSpPr>
        <dsp:cNvPr id="0" name=""/>
        <dsp:cNvSpPr/>
      </dsp:nvSpPr>
      <dsp:spPr>
        <a:xfrm>
          <a:off x="3588105" y="976121"/>
          <a:ext cx="1228953" cy="22242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366" tIns="0" rIns="0" bIns="0" numCol="1" spcCol="1270" anchor="t" anchorCtr="0">
          <a:noAutofit/>
        </a:bodyPr>
        <a:lstStyle/>
        <a:p>
          <a:pPr lvl="0" algn="l" defTabSz="488950">
            <a:lnSpc>
              <a:spcPct val="90000"/>
            </a:lnSpc>
            <a:spcBef>
              <a:spcPct val="0"/>
            </a:spcBef>
            <a:spcAft>
              <a:spcPct val="35000"/>
            </a:spcAft>
          </a:pPr>
          <a:r>
            <a:rPr lang="fr-CA" sz="1100" kern="1200" dirty="0"/>
            <a:t>L'apprentissage des mathématiques </a:t>
          </a:r>
          <a:r>
            <a:rPr lang="fr-CA" sz="1100" b="1" kern="1200" dirty="0">
              <a:solidFill>
                <a:srgbClr val="FF6600"/>
              </a:solidFill>
            </a:rPr>
            <a:t>par</a:t>
          </a:r>
          <a:r>
            <a:rPr lang="fr-CA" sz="1100" kern="1200" dirty="0"/>
            <a:t> la résolution de problème </a:t>
          </a:r>
          <a:endParaRPr lang="en-US" sz="1100" kern="1200" dirty="0"/>
        </a:p>
      </dsp:txBody>
      <dsp:txXfrm>
        <a:off x="3588105" y="976121"/>
        <a:ext cx="1228953" cy="2224278"/>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765A552-0DF3-4565-9E85-FCAAAB4EF17F}">
      <dsp:nvSpPr>
        <dsp:cNvPr id="0" name=""/>
        <dsp:cNvSpPr/>
      </dsp:nvSpPr>
      <dsp:spPr>
        <a:xfrm>
          <a:off x="0" y="0"/>
          <a:ext cx="7082971" cy="4387545"/>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100000"/>
            </a:lnSpc>
            <a:spcBef>
              <a:spcPct val="0"/>
            </a:spcBef>
            <a:spcAft>
              <a:spcPts val="0"/>
            </a:spcAft>
          </a:pPr>
          <a:r>
            <a:rPr lang="fr-CA" sz="2000" kern="1200" dirty="0">
              <a:solidFill>
                <a:schemeClr val="tx1"/>
              </a:solidFill>
            </a:rPr>
            <a:t>« … les mathématiques ne sont pas un sport de compétition exigeant le secret et où la première personne à trouver la réponse est gagnante. »</a:t>
          </a:r>
          <a:endParaRPr lang="en-US" sz="2000" kern="1200" dirty="0">
            <a:solidFill>
              <a:schemeClr val="tx1"/>
            </a:solidFill>
          </a:endParaRPr>
        </a:p>
        <a:p>
          <a:pPr lvl="0" algn="l" defTabSz="889000">
            <a:lnSpc>
              <a:spcPct val="100000"/>
            </a:lnSpc>
            <a:spcBef>
              <a:spcPct val="0"/>
            </a:spcBef>
            <a:spcAft>
              <a:spcPts val="0"/>
            </a:spcAft>
          </a:pPr>
          <a:r>
            <a:rPr lang="fr-CA" sz="2000" kern="1200" dirty="0">
              <a:solidFill>
                <a:schemeClr val="tx1"/>
              </a:solidFill>
            </a:rPr>
            <a:t>Extrait du journal d’une enseignante</a:t>
          </a:r>
          <a:endParaRPr lang="en-US" sz="2000" kern="1200" dirty="0">
            <a:solidFill>
              <a:schemeClr val="tx1"/>
            </a:solidFill>
          </a:endParaRPr>
        </a:p>
        <a:p>
          <a:pPr lvl="0" algn="l" defTabSz="889000">
            <a:lnSpc>
              <a:spcPct val="100000"/>
            </a:lnSpc>
            <a:spcBef>
              <a:spcPct val="0"/>
            </a:spcBef>
            <a:spcAft>
              <a:spcPts val="0"/>
            </a:spcAft>
          </a:pPr>
          <a:r>
            <a:rPr lang="fr-CA" sz="2000" kern="1200" dirty="0">
              <a:solidFill>
                <a:schemeClr val="tx1"/>
              </a:solidFill>
            </a:rPr>
            <a:t>Faire la différence … De la recherche à la pratique</a:t>
          </a:r>
          <a:endParaRPr lang="en-US" sz="2000" kern="1200" dirty="0">
            <a:solidFill>
              <a:schemeClr val="tx1"/>
            </a:solidFill>
          </a:endParaRPr>
        </a:p>
        <a:p>
          <a:pPr lvl="0" algn="l" defTabSz="889000">
            <a:lnSpc>
              <a:spcPct val="100000"/>
            </a:lnSpc>
            <a:spcBef>
              <a:spcPct val="0"/>
            </a:spcBef>
            <a:spcAft>
              <a:spcPts val="0"/>
            </a:spcAft>
          </a:pPr>
          <a:r>
            <a:rPr lang="fr-CA" sz="2000" kern="1200" dirty="0">
              <a:solidFill>
                <a:schemeClr val="tx1"/>
              </a:solidFill>
            </a:rPr>
            <a:t>Le Secrétariat de la </a:t>
          </a:r>
          <a:r>
            <a:rPr lang="fr-CA" sz="2000" kern="1200" dirty="0" err="1">
              <a:solidFill>
                <a:schemeClr val="tx1"/>
              </a:solidFill>
            </a:rPr>
            <a:t>littératie</a:t>
          </a:r>
          <a:r>
            <a:rPr lang="fr-CA" sz="2000" kern="1200" dirty="0">
              <a:solidFill>
                <a:schemeClr val="tx1"/>
              </a:solidFill>
            </a:rPr>
            <a:t> et de la </a:t>
          </a:r>
          <a:r>
            <a:rPr lang="fr-CA" sz="2000" kern="1200" dirty="0" err="1">
              <a:solidFill>
                <a:schemeClr val="tx1"/>
              </a:solidFill>
            </a:rPr>
            <a:t>numératie</a:t>
          </a:r>
          <a:endParaRPr lang="en-US" sz="2000" kern="1200" dirty="0">
            <a:solidFill>
              <a:schemeClr val="tx1"/>
            </a:solidFill>
          </a:endParaRPr>
        </a:p>
        <a:p>
          <a:pPr lvl="0" algn="l" defTabSz="889000">
            <a:lnSpc>
              <a:spcPct val="100000"/>
            </a:lnSpc>
            <a:spcBef>
              <a:spcPct val="0"/>
            </a:spcBef>
            <a:spcAft>
              <a:spcPts val="0"/>
            </a:spcAft>
          </a:pPr>
          <a:r>
            <a:rPr lang="fr-CA" sz="2000" kern="1200" dirty="0">
              <a:solidFill>
                <a:schemeClr val="tx1"/>
              </a:solidFill>
            </a:rPr>
            <a:t>Janvier 2007</a:t>
          </a:r>
          <a:endParaRPr lang="en-US" sz="2000" kern="1200" dirty="0">
            <a:solidFill>
              <a:schemeClr val="tx1"/>
            </a:solidFill>
          </a:endParaRPr>
        </a:p>
      </dsp:txBody>
      <dsp:txXfrm>
        <a:off x="0" y="0"/>
        <a:ext cx="7082971" cy="4387545"/>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914C669-5FDF-4518-B1E7-185FFA5576E5}">
      <dsp:nvSpPr>
        <dsp:cNvPr id="0" name=""/>
        <dsp:cNvSpPr/>
      </dsp:nvSpPr>
      <dsp:spPr>
        <a:xfrm>
          <a:off x="0" y="0"/>
          <a:ext cx="6894285" cy="2416964"/>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a:solidFill>
                <a:schemeClr val="tx1"/>
              </a:solidFill>
              <a:latin typeface="+mj-lt"/>
            </a:rPr>
            <a:t>Quels sont les avantages pour l’élève de communiquer lorsqu’il travaille en contexte de résolution de problèmes?</a:t>
          </a:r>
          <a:endParaRPr lang="en-US" sz="3600" kern="1200" dirty="0">
            <a:solidFill>
              <a:schemeClr val="tx1"/>
            </a:solidFill>
            <a:latin typeface="+mj-lt"/>
          </a:endParaRPr>
        </a:p>
      </dsp:txBody>
      <dsp:txXfrm>
        <a:off x="0" y="0"/>
        <a:ext cx="6894285" cy="2416964"/>
      </dsp:txXfrm>
    </dsp:sp>
    <dsp:sp modelId="{AF735B86-6125-4C77-88EE-C4856DC36082}">
      <dsp:nvSpPr>
        <dsp:cNvPr id="0" name=""/>
        <dsp:cNvSpPr/>
      </dsp:nvSpPr>
      <dsp:spPr>
        <a:xfrm>
          <a:off x="0" y="2419647"/>
          <a:ext cx="6894285" cy="3618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8894" tIns="25400" rIns="142240" bIns="25400" numCol="1" spcCol="1270" anchor="t" anchorCtr="0">
          <a:noAutofit/>
        </a:bodyPr>
        <a:lstStyle/>
        <a:p>
          <a:pPr marL="171450" lvl="1" indent="-171450" algn="l" defTabSz="844550">
            <a:lnSpc>
              <a:spcPct val="90000"/>
            </a:lnSpc>
            <a:spcBef>
              <a:spcPct val="0"/>
            </a:spcBef>
            <a:spcAft>
              <a:spcPct val="20000"/>
            </a:spcAft>
            <a:buChar char="••"/>
          </a:pPr>
          <a:endParaRPr lang="en-US" sz="1900" kern="1200" dirty="0"/>
        </a:p>
        <a:p>
          <a:pPr marL="228600" lvl="1" indent="-228600" algn="l" defTabSz="889000">
            <a:lnSpc>
              <a:spcPct val="90000"/>
            </a:lnSpc>
            <a:spcBef>
              <a:spcPct val="0"/>
            </a:spcBef>
            <a:spcAft>
              <a:spcPct val="20000"/>
            </a:spcAft>
            <a:buChar char="••"/>
          </a:pPr>
          <a:r>
            <a:rPr lang="fr-CA" sz="2000" kern="1200" dirty="0"/>
            <a:t>aide à développer la confiance en soi, la fierté</a:t>
          </a:r>
          <a:endParaRPr lang="en-US" sz="2000" kern="1200" dirty="0"/>
        </a:p>
        <a:p>
          <a:pPr marL="228600" lvl="1" indent="-228600" algn="l" defTabSz="889000">
            <a:lnSpc>
              <a:spcPct val="90000"/>
            </a:lnSpc>
            <a:spcBef>
              <a:spcPct val="0"/>
            </a:spcBef>
            <a:spcAft>
              <a:spcPct val="20000"/>
            </a:spcAft>
            <a:buChar char="••"/>
          </a:pPr>
          <a:r>
            <a:rPr lang="fr-CA" sz="2000" kern="1200" dirty="0"/>
            <a:t>permet de clarifier sa pensée en ayant à l’expliquer</a:t>
          </a:r>
          <a:endParaRPr lang="en-US" sz="2000" kern="1200" dirty="0"/>
        </a:p>
        <a:p>
          <a:pPr marL="228600" lvl="1" indent="-228600" algn="l" defTabSz="889000">
            <a:lnSpc>
              <a:spcPct val="90000"/>
            </a:lnSpc>
            <a:spcBef>
              <a:spcPct val="0"/>
            </a:spcBef>
            <a:spcAft>
              <a:spcPct val="20000"/>
            </a:spcAft>
            <a:buChar char="••"/>
          </a:pPr>
          <a:r>
            <a:rPr lang="fr-CA" sz="2000" kern="1200" dirty="0"/>
            <a:t>favorise la compréhension approfondie lors de la justification des solutions et leurs raisonnements</a:t>
          </a:r>
          <a:endParaRPr lang="en-US" sz="2000" kern="1200" dirty="0"/>
        </a:p>
        <a:p>
          <a:pPr marL="228600" lvl="1" indent="-228600" algn="l" defTabSz="889000">
            <a:lnSpc>
              <a:spcPct val="90000"/>
            </a:lnSpc>
            <a:spcBef>
              <a:spcPct val="0"/>
            </a:spcBef>
            <a:spcAft>
              <a:spcPct val="20000"/>
            </a:spcAft>
            <a:buChar char="••"/>
          </a:pPr>
          <a:r>
            <a:rPr lang="fr-CA" sz="2000" kern="1200" dirty="0"/>
            <a:t>permet de juger des avantages et des désavantages des différentes stratégies</a:t>
          </a:r>
          <a:endParaRPr lang="en-US" sz="2000" kern="1200" dirty="0"/>
        </a:p>
        <a:p>
          <a:pPr marL="228600" lvl="1" indent="-228600" algn="l" defTabSz="889000">
            <a:lnSpc>
              <a:spcPct val="90000"/>
            </a:lnSpc>
            <a:spcBef>
              <a:spcPct val="0"/>
            </a:spcBef>
            <a:spcAft>
              <a:spcPct val="20000"/>
            </a:spcAft>
            <a:buChar char="••"/>
          </a:pPr>
          <a:r>
            <a:rPr lang="fr-CA" sz="2000" kern="1200" dirty="0"/>
            <a:t>valorise l’utilisation d’un langage mathématique clair, juste et efficace </a:t>
          </a:r>
          <a:endParaRPr lang="en-US" sz="2000" kern="1200" dirty="0"/>
        </a:p>
        <a:p>
          <a:pPr marL="228600" lvl="1" indent="-228600" algn="l" defTabSz="889000">
            <a:lnSpc>
              <a:spcPct val="90000"/>
            </a:lnSpc>
            <a:spcBef>
              <a:spcPct val="0"/>
            </a:spcBef>
            <a:spcAft>
              <a:spcPct val="20000"/>
            </a:spcAft>
            <a:buChar char="••"/>
          </a:pPr>
          <a:r>
            <a:rPr lang="fr-CA" sz="2000" kern="1200" dirty="0"/>
            <a:t>aide à organiser et consolider leur réflexion mathématique</a:t>
          </a:r>
          <a:endParaRPr lang="en-US" sz="2000" kern="1200" dirty="0"/>
        </a:p>
        <a:p>
          <a:pPr marL="228600" lvl="1" indent="-228600" algn="l" defTabSz="889000">
            <a:lnSpc>
              <a:spcPct val="90000"/>
            </a:lnSpc>
            <a:spcBef>
              <a:spcPct val="0"/>
            </a:spcBef>
            <a:spcAft>
              <a:spcPct val="20000"/>
            </a:spcAft>
            <a:buChar char="••"/>
          </a:pPr>
          <a:r>
            <a:rPr lang="fr-CA" sz="2000" kern="1200" dirty="0"/>
            <a:t>encourage le questionnement</a:t>
          </a:r>
          <a:endParaRPr lang="en-US" sz="2000" kern="1200" dirty="0"/>
        </a:p>
      </dsp:txBody>
      <dsp:txXfrm>
        <a:off x="0" y="2419647"/>
        <a:ext cx="6894285" cy="3618295"/>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165428-634A-43D4-B645-1A35BF4E79F8}">
      <dsp:nvSpPr>
        <dsp:cNvPr id="0" name=""/>
        <dsp:cNvSpPr/>
      </dsp:nvSpPr>
      <dsp:spPr>
        <a:xfrm>
          <a:off x="0" y="0"/>
          <a:ext cx="6850743" cy="302328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fr-CA" sz="3400" kern="1200" dirty="0">
              <a:solidFill>
                <a:schemeClr val="tx1"/>
              </a:solidFill>
              <a:latin typeface="+mj-lt"/>
            </a:rPr>
            <a:t>Ce que l’on entend lorsque les élèves communiquent en mathématiques :</a:t>
          </a:r>
          <a:endParaRPr lang="en-US" sz="3400" kern="1200" dirty="0">
            <a:solidFill>
              <a:schemeClr val="tx1"/>
            </a:solidFill>
            <a:latin typeface="+mj-lt"/>
          </a:endParaRPr>
        </a:p>
        <a:p>
          <a:pPr lvl="0" algn="l" defTabSz="1511300">
            <a:lnSpc>
              <a:spcPct val="90000"/>
            </a:lnSpc>
            <a:spcBef>
              <a:spcPct val="0"/>
            </a:spcBef>
            <a:spcAft>
              <a:spcPct val="35000"/>
            </a:spcAft>
          </a:pPr>
          <a:r>
            <a:rPr lang="fr-CA" sz="3400" kern="1200" dirty="0">
              <a:solidFill>
                <a:schemeClr val="tx1"/>
              </a:solidFill>
              <a:latin typeface="+mj-lt"/>
            </a:rPr>
            <a:t>(Faire la différence … De la recherche à la pratique Ontario)</a:t>
          </a:r>
          <a:endParaRPr lang="en-US" sz="3400" kern="1200" dirty="0">
            <a:solidFill>
              <a:schemeClr val="tx1"/>
            </a:solidFill>
            <a:latin typeface="+mj-lt"/>
          </a:endParaRPr>
        </a:p>
      </dsp:txBody>
      <dsp:txXfrm>
        <a:off x="0" y="0"/>
        <a:ext cx="6850743" cy="3023280"/>
      </dsp:txXfrm>
    </dsp:sp>
    <dsp:sp modelId="{5B66D424-0459-4EF5-BD34-B93B597D8212}">
      <dsp:nvSpPr>
        <dsp:cNvPr id="0" name=""/>
        <dsp:cNvSpPr/>
      </dsp:nvSpPr>
      <dsp:spPr>
        <a:xfrm>
          <a:off x="0" y="3541232"/>
          <a:ext cx="6850743" cy="2322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7511"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fr-CA" sz="2400" kern="1200" dirty="0"/>
            <a:t>« Voici ma solution/stratégie … »</a:t>
          </a:r>
          <a:endParaRPr lang="en-US" sz="2400" kern="1200" dirty="0"/>
        </a:p>
        <a:p>
          <a:pPr marL="228600" lvl="1" indent="-228600" algn="l" defTabSz="1066800">
            <a:lnSpc>
              <a:spcPct val="90000"/>
            </a:lnSpc>
            <a:spcBef>
              <a:spcPct val="0"/>
            </a:spcBef>
            <a:spcAft>
              <a:spcPct val="20000"/>
            </a:spcAft>
            <a:buChar char="••"/>
          </a:pPr>
          <a:r>
            <a:rPr lang="fr-CA" sz="2400" kern="1200" dirty="0"/>
            <a:t>« Je pense que _____ dit que … »</a:t>
          </a:r>
          <a:endParaRPr lang="en-US" sz="2400" kern="1200" dirty="0"/>
        </a:p>
        <a:p>
          <a:pPr marL="228600" lvl="1" indent="-228600" algn="l" defTabSz="1066800">
            <a:lnSpc>
              <a:spcPct val="90000"/>
            </a:lnSpc>
            <a:spcBef>
              <a:spcPct val="0"/>
            </a:spcBef>
            <a:spcAft>
              <a:spcPct val="20000"/>
            </a:spcAft>
            <a:buChar char="••"/>
          </a:pPr>
          <a:r>
            <a:rPr lang="fr-CA" sz="2400" kern="1200" dirty="0"/>
            <a:t>« Je suis d’accord parce que … »</a:t>
          </a:r>
          <a:endParaRPr lang="en-US" sz="2400" kern="1200" dirty="0"/>
        </a:p>
        <a:p>
          <a:pPr marL="228600" lvl="1" indent="-228600" algn="l" defTabSz="1066800">
            <a:lnSpc>
              <a:spcPct val="90000"/>
            </a:lnSpc>
            <a:spcBef>
              <a:spcPct val="0"/>
            </a:spcBef>
            <a:spcAft>
              <a:spcPct val="20000"/>
            </a:spcAft>
            <a:buChar char="••"/>
          </a:pPr>
          <a:r>
            <a:rPr lang="fr-CA" sz="2400" kern="1200" dirty="0"/>
            <a:t>« J’aimerais ajouter quelque chose … »</a:t>
          </a:r>
          <a:endParaRPr lang="en-US" sz="2400" kern="1200" dirty="0"/>
        </a:p>
        <a:p>
          <a:pPr marL="228600" lvl="1" indent="-228600" algn="l" defTabSz="1066800">
            <a:lnSpc>
              <a:spcPct val="90000"/>
            </a:lnSpc>
            <a:spcBef>
              <a:spcPct val="0"/>
            </a:spcBef>
            <a:spcAft>
              <a:spcPct val="20000"/>
            </a:spcAft>
            <a:buChar char="••"/>
          </a:pPr>
          <a:r>
            <a:rPr lang="fr-CA" sz="2400" kern="1200" dirty="0"/>
            <a:t>« Ça me fait penser … »</a:t>
          </a:r>
          <a:endParaRPr lang="en-US" sz="2400" kern="1200" dirty="0"/>
        </a:p>
        <a:p>
          <a:pPr marL="228600" lvl="1" indent="-228600" algn="l" defTabSz="1066800">
            <a:lnSpc>
              <a:spcPct val="90000"/>
            </a:lnSpc>
            <a:spcBef>
              <a:spcPct val="0"/>
            </a:spcBef>
            <a:spcAft>
              <a:spcPct val="20000"/>
            </a:spcAft>
            <a:buChar char="••"/>
          </a:pPr>
          <a:r>
            <a:rPr lang="fr-CA" sz="2400" kern="1200" dirty="0"/>
            <a:t>« On pourrait aussi dire que … »</a:t>
          </a:r>
          <a:endParaRPr lang="en-US" sz="2400" kern="1200" dirty="0"/>
        </a:p>
      </dsp:txBody>
      <dsp:txXfrm>
        <a:off x="0" y="3541232"/>
        <a:ext cx="6850743" cy="2322540"/>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9596032-5658-4C99-8ED6-411670968131}">
      <dsp:nvSpPr>
        <dsp:cNvPr id="0" name=""/>
        <dsp:cNvSpPr/>
      </dsp:nvSpPr>
      <dsp:spPr>
        <a:xfrm>
          <a:off x="0" y="455216"/>
          <a:ext cx="7315200" cy="13689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a:solidFill>
                <a:schemeClr val="tx1"/>
              </a:solidFill>
              <a:latin typeface="+mj-lt"/>
            </a:rPr>
            <a:t>Quels sont les avantages pour l’élève de communiquer par écrit?</a:t>
          </a:r>
          <a:endParaRPr lang="en-US" sz="3600" kern="1200" dirty="0">
            <a:solidFill>
              <a:schemeClr val="tx1"/>
            </a:solidFill>
            <a:latin typeface="+mj-lt"/>
          </a:endParaRPr>
        </a:p>
      </dsp:txBody>
      <dsp:txXfrm>
        <a:off x="0" y="455216"/>
        <a:ext cx="7315200" cy="1368900"/>
      </dsp:txXfrm>
    </dsp:sp>
    <dsp:sp modelId="{2D61A08A-FCC6-4320-A800-CB81F551B69A}">
      <dsp:nvSpPr>
        <dsp:cNvPr id="0" name=""/>
        <dsp:cNvSpPr/>
      </dsp:nvSpPr>
      <dsp:spPr>
        <a:xfrm>
          <a:off x="0" y="2230520"/>
          <a:ext cx="7315200" cy="2220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2258"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fr-CA" sz="2400" kern="1200" dirty="0"/>
            <a:t>laisse une trace écrite de la réflexion de l’élève au quelle il pourra référer ultérieurement</a:t>
          </a:r>
          <a:endParaRPr lang="en-US" sz="2400" kern="1200" dirty="0"/>
        </a:p>
        <a:p>
          <a:pPr marL="228600" lvl="1" indent="-228600" algn="l" defTabSz="1066800">
            <a:lnSpc>
              <a:spcPct val="90000"/>
            </a:lnSpc>
            <a:spcBef>
              <a:spcPct val="0"/>
            </a:spcBef>
            <a:spcAft>
              <a:spcPct val="20000"/>
            </a:spcAft>
            <a:buChar char="••"/>
          </a:pPr>
          <a:r>
            <a:rPr lang="fr-CA" sz="2400" kern="1200" dirty="0"/>
            <a:t>aide l'élève à assimiler le contenu en l'écrivant</a:t>
          </a:r>
          <a:endParaRPr lang="en-US" sz="2400" kern="1200" dirty="0"/>
        </a:p>
        <a:p>
          <a:pPr marL="228600" lvl="1" indent="-228600" algn="l" defTabSz="1066800">
            <a:lnSpc>
              <a:spcPct val="90000"/>
            </a:lnSpc>
            <a:spcBef>
              <a:spcPct val="0"/>
            </a:spcBef>
            <a:spcAft>
              <a:spcPct val="20000"/>
            </a:spcAft>
            <a:buChar char="••"/>
          </a:pPr>
          <a:r>
            <a:rPr lang="fr-CA" sz="2400" kern="1200" dirty="0"/>
            <a:t>aide l'élève timide à participer</a:t>
          </a:r>
          <a:endParaRPr lang="en-US" sz="2400" kern="1200" dirty="0"/>
        </a:p>
        <a:p>
          <a:pPr marL="228600" lvl="1" indent="-228600" algn="l" defTabSz="1066800">
            <a:lnSpc>
              <a:spcPct val="90000"/>
            </a:lnSpc>
            <a:spcBef>
              <a:spcPct val="0"/>
            </a:spcBef>
            <a:spcAft>
              <a:spcPct val="20000"/>
            </a:spcAft>
            <a:buChar char="••"/>
          </a:pPr>
          <a:r>
            <a:rPr lang="fr-CA" sz="2400" kern="1200" dirty="0"/>
            <a:t>donne la chance à l'élève de réfléchir et de poser des questions aux autres</a:t>
          </a:r>
          <a:endParaRPr lang="en-US" sz="2400" kern="1200" dirty="0"/>
        </a:p>
      </dsp:txBody>
      <dsp:txXfrm>
        <a:off x="0" y="2230520"/>
        <a:ext cx="7315200" cy="2220075"/>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168FE8F-5DD3-4F78-8897-13D562138B13}">
      <dsp:nvSpPr>
        <dsp:cNvPr id="0" name=""/>
        <dsp:cNvSpPr/>
      </dsp:nvSpPr>
      <dsp:spPr>
        <a:xfrm>
          <a:off x="0" y="0"/>
          <a:ext cx="6386285" cy="13689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a:solidFill>
                <a:schemeClr val="tx1"/>
              </a:solidFill>
              <a:latin typeface="+mj-lt"/>
            </a:rPr>
            <a:t>Comment encourager la communication écrite?</a:t>
          </a:r>
          <a:endParaRPr lang="en-US" sz="3600" kern="1200" dirty="0">
            <a:solidFill>
              <a:schemeClr val="tx1"/>
            </a:solidFill>
            <a:latin typeface="+mj-lt"/>
          </a:endParaRPr>
        </a:p>
      </dsp:txBody>
      <dsp:txXfrm>
        <a:off x="0" y="0"/>
        <a:ext cx="6386285" cy="1368900"/>
      </dsp:txXfrm>
    </dsp:sp>
    <dsp:sp modelId="{C115162C-733F-4440-87E6-18570E48E6E2}">
      <dsp:nvSpPr>
        <dsp:cNvPr id="0" name=""/>
        <dsp:cNvSpPr/>
      </dsp:nvSpPr>
      <dsp:spPr>
        <a:xfrm>
          <a:off x="0" y="1668771"/>
          <a:ext cx="6386285" cy="2119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2765"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kern="1200" dirty="0"/>
            <a:t>modeler la communication </a:t>
          </a:r>
          <a:r>
            <a:rPr lang="en-US" sz="2400" kern="1200" dirty="0" err="1"/>
            <a:t>écrite</a:t>
          </a:r>
          <a:r>
            <a:rPr lang="en-US" sz="2400" kern="1200" dirty="0"/>
            <a:t> pour les </a:t>
          </a:r>
          <a:r>
            <a:rPr lang="en-US" sz="2400" kern="1200" dirty="0" err="1"/>
            <a:t>élèves</a:t>
          </a:r>
          <a:endParaRPr lang="en-US" sz="2400" kern="1200" dirty="0"/>
        </a:p>
        <a:p>
          <a:pPr marL="228600" lvl="1" indent="-228600" algn="l" defTabSz="1066800">
            <a:lnSpc>
              <a:spcPct val="90000"/>
            </a:lnSpc>
            <a:spcBef>
              <a:spcPct val="0"/>
            </a:spcBef>
            <a:spcAft>
              <a:spcPct val="20000"/>
            </a:spcAft>
            <a:buChar char="••"/>
          </a:pPr>
          <a:r>
            <a:rPr lang="en-US" sz="2400" kern="1200" dirty="0" err="1"/>
            <a:t>noter</a:t>
          </a:r>
          <a:r>
            <a:rPr lang="en-US" sz="2400" kern="1200" dirty="0"/>
            <a:t> </a:t>
          </a:r>
          <a:r>
            <a:rPr lang="en-US" sz="2400" kern="1200" dirty="0" err="1"/>
            <a:t>une</a:t>
          </a:r>
          <a:r>
            <a:rPr lang="en-US" sz="2400" kern="1200" dirty="0"/>
            <a:t> </a:t>
          </a:r>
          <a:r>
            <a:rPr lang="en-US" sz="2400" kern="1200" dirty="0" err="1"/>
            <a:t>procédure</a:t>
          </a:r>
          <a:r>
            <a:rPr lang="en-US" sz="2400" kern="1200" dirty="0"/>
            <a:t> à </a:t>
          </a:r>
          <a:r>
            <a:rPr lang="en-US" sz="2400" kern="1200" dirty="0" err="1"/>
            <a:t>l'écrit</a:t>
          </a:r>
          <a:r>
            <a:rPr lang="en-US" sz="2400" kern="1200" dirty="0"/>
            <a:t> en </a:t>
          </a:r>
          <a:r>
            <a:rPr lang="en-US" sz="2400" kern="1200" dirty="0" err="1"/>
            <a:t>suivant</a:t>
          </a:r>
          <a:r>
            <a:rPr lang="en-US" sz="2400" kern="1200" dirty="0"/>
            <a:t> les conventions </a:t>
          </a:r>
          <a:r>
            <a:rPr lang="en-US" sz="2400" kern="1200" dirty="0" err="1"/>
            <a:t>mathématiques</a:t>
          </a:r>
          <a:endParaRPr lang="en-US" sz="2400" kern="1200" dirty="0"/>
        </a:p>
        <a:p>
          <a:pPr marL="228600" lvl="1" indent="-228600" algn="l" defTabSz="1066800">
            <a:lnSpc>
              <a:spcPct val="90000"/>
            </a:lnSpc>
            <a:spcBef>
              <a:spcPct val="0"/>
            </a:spcBef>
            <a:spcAft>
              <a:spcPct val="20000"/>
            </a:spcAft>
            <a:buChar char="••"/>
          </a:pPr>
          <a:r>
            <a:rPr lang="en-US" sz="2400" kern="1200" dirty="0" err="1"/>
            <a:t>réfléchir</a:t>
          </a:r>
          <a:r>
            <a:rPr lang="en-US" sz="2400" kern="1200" dirty="0"/>
            <a:t> à haute </a:t>
          </a:r>
          <a:r>
            <a:rPr lang="en-US" sz="2400" kern="1200" dirty="0" err="1"/>
            <a:t>voix</a:t>
          </a:r>
          <a:r>
            <a:rPr lang="en-US" sz="2400" kern="1200" dirty="0"/>
            <a:t> en </a:t>
          </a:r>
          <a:r>
            <a:rPr lang="en-US" sz="2400" kern="1200" dirty="0" err="1"/>
            <a:t>montrant</a:t>
          </a:r>
          <a:r>
            <a:rPr lang="en-US" sz="2400" kern="1200" dirty="0"/>
            <a:t> un </a:t>
          </a:r>
          <a:r>
            <a:rPr lang="en-US" sz="2400" kern="1200" dirty="0" err="1"/>
            <a:t>exemple</a:t>
          </a:r>
          <a:r>
            <a:rPr lang="en-US" sz="2400" kern="1200" dirty="0"/>
            <a:t> au </a:t>
          </a:r>
          <a:r>
            <a:rPr lang="en-US" sz="2400" kern="1200" dirty="0" smtClean="0"/>
            <a:t>tableau</a:t>
          </a:r>
          <a:endParaRPr lang="en-US" sz="2400" kern="1200" dirty="0"/>
        </a:p>
      </dsp:txBody>
      <dsp:txXfrm>
        <a:off x="0" y="1668771"/>
        <a:ext cx="6386285" cy="2119162"/>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63524C-7934-4BD9-BC8D-8B6ED5BA135E}">
      <dsp:nvSpPr>
        <dsp:cNvPr id="0" name=""/>
        <dsp:cNvSpPr/>
      </dsp:nvSpPr>
      <dsp:spPr>
        <a:xfrm>
          <a:off x="0" y="0"/>
          <a:ext cx="6865256" cy="190125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a:solidFill>
                <a:schemeClr val="tx1"/>
              </a:solidFill>
              <a:latin typeface="+mj-lt"/>
            </a:rPr>
            <a:t>Le rôle de la communication dans l’enseignement par la résolution de problèmes</a:t>
          </a:r>
          <a:endParaRPr lang="en-US" sz="3600" kern="1200" dirty="0">
            <a:solidFill>
              <a:schemeClr val="tx1"/>
            </a:solidFill>
            <a:latin typeface="+mj-lt"/>
          </a:endParaRPr>
        </a:p>
      </dsp:txBody>
      <dsp:txXfrm>
        <a:off x="0" y="0"/>
        <a:ext cx="6865256" cy="1901250"/>
      </dsp:txXfrm>
    </dsp:sp>
    <dsp:sp modelId="{C3590ACE-FB3F-4014-9A80-F0AFC0134229}">
      <dsp:nvSpPr>
        <dsp:cNvPr id="0" name=""/>
        <dsp:cNvSpPr/>
      </dsp:nvSpPr>
      <dsp:spPr>
        <a:xfrm>
          <a:off x="0" y="2333487"/>
          <a:ext cx="6865256" cy="2354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7972"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fr-CA" sz="2400" kern="1200" dirty="0"/>
            <a:t>permet aux élèves de démontrer leur compréhension des concepts mathématiques en </a:t>
          </a:r>
          <a:r>
            <a:rPr lang="fr-CA" sz="2400" kern="1200"/>
            <a:t>utilisant </a:t>
          </a:r>
          <a:r>
            <a:rPr lang="fr-CA" sz="2400" kern="1200" smtClean="0"/>
            <a:t>les conventions </a:t>
          </a:r>
          <a:r>
            <a:rPr lang="fr-CA" sz="2400" kern="1200" dirty="0"/>
            <a:t>mathématiques pour expliquer comment ils utilisent leurs stratégies personnelles</a:t>
          </a:r>
          <a:endParaRPr lang="en-US" sz="2400" kern="1200" dirty="0"/>
        </a:p>
        <a:p>
          <a:pPr marL="228600" lvl="1" indent="-228600" algn="l" defTabSz="1066800">
            <a:lnSpc>
              <a:spcPct val="90000"/>
            </a:lnSpc>
            <a:spcBef>
              <a:spcPct val="0"/>
            </a:spcBef>
            <a:spcAft>
              <a:spcPct val="20000"/>
            </a:spcAft>
            <a:buChar char="••"/>
          </a:pPr>
          <a:r>
            <a:rPr lang="fr-CA" sz="2400" kern="1200" dirty="0"/>
            <a:t>peut se faire oralement ou à l’écrit, avec ou sans appuis visuels.</a:t>
          </a:r>
          <a:endParaRPr lang="en-US" sz="2400" kern="1200" dirty="0"/>
        </a:p>
      </dsp:txBody>
      <dsp:txXfrm>
        <a:off x="0" y="2333487"/>
        <a:ext cx="6865256" cy="2354625"/>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9EBC3AE-C67D-49BA-9C9D-F502C153E160}">
      <dsp:nvSpPr>
        <dsp:cNvPr id="0" name=""/>
        <dsp:cNvSpPr/>
      </dsp:nvSpPr>
      <dsp:spPr>
        <a:xfrm>
          <a:off x="0" y="0"/>
          <a:ext cx="7255171" cy="2141123"/>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smtClean="0">
              <a:solidFill>
                <a:schemeClr val="tx1"/>
              </a:solidFill>
              <a:latin typeface="+mj-lt"/>
            </a:rPr>
            <a:t>La différenciation en contexte de résolution de problèmes</a:t>
          </a:r>
          <a:endParaRPr lang="en-US" sz="3600" kern="1200" dirty="0">
            <a:solidFill>
              <a:schemeClr val="tx1"/>
            </a:solidFill>
            <a:latin typeface="+mj-lt"/>
          </a:endParaRPr>
        </a:p>
      </dsp:txBody>
      <dsp:txXfrm>
        <a:off x="0" y="0"/>
        <a:ext cx="7255171" cy="2141123"/>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C8E7553-EFB3-40E5-B2D5-4170B57988D3}">
      <dsp:nvSpPr>
        <dsp:cNvPr id="0" name=""/>
        <dsp:cNvSpPr/>
      </dsp:nvSpPr>
      <dsp:spPr>
        <a:xfrm>
          <a:off x="0" y="0"/>
          <a:ext cx="7750630" cy="1806101"/>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smtClean="0">
              <a:solidFill>
                <a:schemeClr val="tx1"/>
              </a:solidFill>
              <a:latin typeface="+mj-lt"/>
            </a:rPr>
            <a:t>Pour aller plus loin en différenciation...quelques mots sur l’approche sans crayon</a:t>
          </a:r>
          <a:endParaRPr lang="en-US" sz="3600" kern="1200" dirty="0">
            <a:solidFill>
              <a:schemeClr val="tx1"/>
            </a:solidFill>
            <a:latin typeface="+mj-lt"/>
          </a:endParaRPr>
        </a:p>
      </dsp:txBody>
      <dsp:txXfrm>
        <a:off x="0" y="0"/>
        <a:ext cx="7750630" cy="1806101"/>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FA27253-1766-47B4-A38F-F9828C2DF291}">
      <dsp:nvSpPr>
        <dsp:cNvPr id="0" name=""/>
        <dsp:cNvSpPr/>
      </dsp:nvSpPr>
      <dsp:spPr>
        <a:xfrm>
          <a:off x="0" y="0"/>
          <a:ext cx="7228114" cy="257868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a:lnSpc>
              <a:spcPct val="90000"/>
            </a:lnSpc>
            <a:spcBef>
              <a:spcPct val="0"/>
            </a:spcBef>
            <a:spcAft>
              <a:spcPct val="35000"/>
            </a:spcAft>
          </a:pPr>
          <a:r>
            <a:rPr lang="fr-CA" sz="3800" kern="1200" dirty="0" smtClean="0">
              <a:solidFill>
                <a:schemeClr val="tx1"/>
              </a:solidFill>
              <a:latin typeface="+mj-lt"/>
            </a:rPr>
            <a:t>Énoncer un problème oralement : la promotion de l’évocation, une proposition de </a:t>
          </a:r>
          <a:r>
            <a:rPr lang="fr-CA" sz="3800" kern="1200" dirty="0" smtClean="0">
              <a:solidFill>
                <a:schemeClr val="tx1"/>
              </a:solidFill>
              <a:latin typeface="+mj-lt"/>
            </a:rPr>
            <a:t>démarche</a:t>
          </a:r>
          <a:endParaRPr lang="en-US" sz="3800" kern="1200" dirty="0">
            <a:solidFill>
              <a:schemeClr val="tx1"/>
            </a:solidFill>
            <a:latin typeface="+mj-lt"/>
          </a:endParaRPr>
        </a:p>
      </dsp:txBody>
      <dsp:txXfrm>
        <a:off x="0" y="0"/>
        <a:ext cx="7228114" cy="2578680"/>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23B053-205A-48F0-B148-80E19E6EFC0D}">
      <dsp:nvSpPr>
        <dsp:cNvPr id="0" name=""/>
        <dsp:cNvSpPr/>
      </dsp:nvSpPr>
      <dsp:spPr>
        <a:xfrm>
          <a:off x="101589" y="0"/>
          <a:ext cx="5892820" cy="1054296"/>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fr-CA" sz="2400" kern="1200" dirty="0" smtClean="0">
              <a:solidFill>
                <a:schemeClr val="tx1"/>
              </a:solidFill>
              <a:latin typeface="+mj-lt"/>
            </a:rPr>
            <a:t>Mieux comprendre la complexité d’un problème</a:t>
          </a:r>
          <a:endParaRPr lang="en-US" sz="2400" kern="1200" dirty="0">
            <a:solidFill>
              <a:schemeClr val="tx1"/>
            </a:solidFill>
            <a:latin typeface="+mj-lt"/>
          </a:endParaRPr>
        </a:p>
      </dsp:txBody>
      <dsp:txXfrm>
        <a:off x="101589" y="0"/>
        <a:ext cx="5892820" cy="105429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B3F35C3-2D5A-4FA7-9931-E8B2F4E995EA}">
      <dsp:nvSpPr>
        <dsp:cNvPr id="0" name=""/>
        <dsp:cNvSpPr/>
      </dsp:nvSpPr>
      <dsp:spPr>
        <a:xfrm>
          <a:off x="2644105" y="3288369"/>
          <a:ext cx="1504473" cy="1504473"/>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err="1">
              <a:solidFill>
                <a:schemeClr val="tx1"/>
              </a:solidFill>
            </a:rPr>
            <a:t>Problème</a:t>
          </a:r>
          <a:r>
            <a:rPr lang="en-US" sz="1900" kern="1200" dirty="0">
              <a:solidFill>
                <a:schemeClr val="tx1"/>
              </a:solidFill>
            </a:rPr>
            <a:t> de fractions</a:t>
          </a:r>
        </a:p>
      </dsp:txBody>
      <dsp:txXfrm>
        <a:off x="2644105" y="3288369"/>
        <a:ext cx="1504473" cy="1504473"/>
      </dsp:txXfrm>
    </dsp:sp>
    <dsp:sp modelId="{F9ED51B5-1D9D-498A-8E74-80FB3C29951D}">
      <dsp:nvSpPr>
        <dsp:cNvPr id="0" name=""/>
        <dsp:cNvSpPr/>
      </dsp:nvSpPr>
      <dsp:spPr>
        <a:xfrm rot="10800000">
          <a:off x="529291" y="3826218"/>
          <a:ext cx="1998499" cy="428774"/>
        </a:xfrm>
        <a:prstGeom prst="lef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4C6644FA-C112-4041-9121-BBE5184C2F7B}">
      <dsp:nvSpPr>
        <dsp:cNvPr id="0" name=""/>
        <dsp:cNvSpPr/>
      </dsp:nvSpPr>
      <dsp:spPr>
        <a:xfrm>
          <a:off x="2725" y="3619353"/>
          <a:ext cx="1053131" cy="84250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311150">
            <a:lnSpc>
              <a:spcPct val="90000"/>
            </a:lnSpc>
            <a:spcBef>
              <a:spcPct val="0"/>
            </a:spcBef>
            <a:spcAft>
              <a:spcPct val="35000"/>
            </a:spcAft>
          </a:pPr>
          <a:r>
            <a:rPr lang="en-US" sz="700" kern="1200" dirty="0">
              <a:solidFill>
                <a:schemeClr val="tx1"/>
              </a:solidFill>
            </a:rPr>
            <a:t>Les </a:t>
          </a:r>
          <a:r>
            <a:rPr lang="en-US" sz="700" kern="1200" dirty="0" err="1">
              <a:solidFill>
                <a:schemeClr val="tx1"/>
              </a:solidFill>
            </a:rPr>
            <a:t>mêmes</a:t>
          </a:r>
          <a:r>
            <a:rPr lang="en-US" sz="700" kern="1200" dirty="0">
              <a:solidFill>
                <a:schemeClr val="tx1"/>
              </a:solidFill>
            </a:rPr>
            <a:t> concepts </a:t>
          </a:r>
          <a:r>
            <a:rPr lang="en-US" sz="700" kern="1200" dirty="0" err="1">
              <a:solidFill>
                <a:schemeClr val="tx1"/>
              </a:solidFill>
            </a:rPr>
            <a:t>mathématques</a:t>
          </a:r>
          <a:r>
            <a:rPr lang="en-US" sz="700" kern="1200" dirty="0">
              <a:solidFill>
                <a:schemeClr val="tx1"/>
              </a:solidFill>
            </a:rPr>
            <a:t> </a:t>
          </a:r>
          <a:r>
            <a:rPr lang="en-US" sz="700" kern="1200" dirty="0" err="1">
              <a:solidFill>
                <a:schemeClr val="tx1"/>
              </a:solidFill>
            </a:rPr>
            <a:t>sont</a:t>
          </a:r>
          <a:r>
            <a:rPr lang="en-US" sz="700" kern="1200" dirty="0">
              <a:solidFill>
                <a:schemeClr val="tx1"/>
              </a:solidFill>
            </a:rPr>
            <a:t> </a:t>
          </a:r>
          <a:r>
            <a:rPr lang="en-US" sz="700" kern="1200" dirty="0" err="1">
              <a:solidFill>
                <a:schemeClr val="tx1"/>
              </a:solidFill>
            </a:rPr>
            <a:t>présents</a:t>
          </a:r>
          <a:r>
            <a:rPr lang="en-US" sz="700" kern="1200" dirty="0">
              <a:solidFill>
                <a:schemeClr val="tx1"/>
              </a:solidFill>
            </a:rPr>
            <a:t> </a:t>
          </a:r>
          <a:r>
            <a:rPr lang="en-US" sz="700" kern="1200" dirty="0" err="1">
              <a:solidFill>
                <a:schemeClr val="tx1"/>
              </a:solidFill>
            </a:rPr>
            <a:t>dans</a:t>
          </a:r>
          <a:r>
            <a:rPr lang="en-US" sz="700" kern="1200" dirty="0">
              <a:solidFill>
                <a:schemeClr val="tx1"/>
              </a:solidFill>
            </a:rPr>
            <a:t> les 3 </a:t>
          </a:r>
          <a:r>
            <a:rPr lang="en-US" sz="700" kern="1200" dirty="0" err="1">
              <a:solidFill>
                <a:schemeClr val="tx1"/>
              </a:solidFill>
            </a:rPr>
            <a:t>problèmes</a:t>
          </a:r>
          <a:r>
            <a:rPr lang="en-US" sz="700" kern="1200" dirty="0">
              <a:solidFill>
                <a:schemeClr val="tx1"/>
              </a:solidFill>
            </a:rPr>
            <a:t>, à des </a:t>
          </a:r>
          <a:r>
            <a:rPr lang="en-US" sz="700" kern="1200" dirty="0" err="1">
              <a:solidFill>
                <a:schemeClr val="tx1"/>
              </a:solidFill>
            </a:rPr>
            <a:t>niveaux</a:t>
          </a:r>
          <a:r>
            <a:rPr lang="en-US" sz="700" kern="1200" dirty="0">
              <a:solidFill>
                <a:schemeClr val="tx1"/>
              </a:solidFill>
            </a:rPr>
            <a:t> de </a:t>
          </a:r>
          <a:r>
            <a:rPr lang="en-US" sz="700" kern="1200" dirty="0" err="1">
              <a:solidFill>
                <a:schemeClr val="tx1"/>
              </a:solidFill>
            </a:rPr>
            <a:t>profondeur</a:t>
          </a:r>
          <a:r>
            <a:rPr lang="en-US" sz="700" kern="1200" dirty="0">
              <a:solidFill>
                <a:schemeClr val="tx1"/>
              </a:solidFill>
            </a:rPr>
            <a:t> </a:t>
          </a:r>
          <a:r>
            <a:rPr lang="en-US" sz="700" kern="1200" dirty="0" err="1">
              <a:solidFill>
                <a:schemeClr val="tx1"/>
              </a:solidFill>
            </a:rPr>
            <a:t>différents</a:t>
          </a:r>
          <a:r>
            <a:rPr lang="en-US" sz="700" kern="1200" dirty="0">
              <a:solidFill>
                <a:schemeClr val="tx1"/>
              </a:solidFill>
            </a:rPr>
            <a:t>.</a:t>
          </a:r>
        </a:p>
      </dsp:txBody>
      <dsp:txXfrm>
        <a:off x="2725" y="3619353"/>
        <a:ext cx="1053131" cy="842505"/>
      </dsp:txXfrm>
    </dsp:sp>
    <dsp:sp modelId="{19BC87AC-E536-4286-9A7E-209E86189D18}">
      <dsp:nvSpPr>
        <dsp:cNvPr id="0" name=""/>
        <dsp:cNvSpPr/>
      </dsp:nvSpPr>
      <dsp:spPr>
        <a:xfrm rot="12342857">
          <a:off x="714262" y="3015810"/>
          <a:ext cx="1998499" cy="428774"/>
        </a:xfrm>
        <a:prstGeom prst="lef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975C124B-37EA-40C3-9154-23E2F0C2A634}">
      <dsp:nvSpPr>
        <dsp:cNvPr id="0" name=""/>
        <dsp:cNvSpPr/>
      </dsp:nvSpPr>
      <dsp:spPr>
        <a:xfrm>
          <a:off x="286653" y="2375387"/>
          <a:ext cx="1053131" cy="84250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311150">
            <a:lnSpc>
              <a:spcPct val="90000"/>
            </a:lnSpc>
            <a:spcBef>
              <a:spcPct val="0"/>
            </a:spcBef>
            <a:spcAft>
              <a:spcPct val="35000"/>
            </a:spcAft>
          </a:pPr>
          <a:r>
            <a:rPr lang="en-US" sz="700" kern="1200" dirty="0">
              <a:solidFill>
                <a:schemeClr val="tx1"/>
              </a:solidFill>
            </a:rPr>
            <a:t>En </a:t>
          </a:r>
          <a:r>
            <a:rPr lang="en-US" sz="700" kern="1200" dirty="0" err="1">
              <a:solidFill>
                <a:schemeClr val="tx1"/>
              </a:solidFill>
            </a:rPr>
            <a:t>racontant</a:t>
          </a:r>
          <a:r>
            <a:rPr lang="en-US" sz="700" kern="1200" dirty="0">
              <a:solidFill>
                <a:schemeClr val="tx1"/>
              </a:solidFill>
            </a:rPr>
            <a:t>, </a:t>
          </a:r>
          <a:r>
            <a:rPr lang="en-US" sz="700" kern="1200" dirty="0" err="1">
              <a:solidFill>
                <a:schemeClr val="tx1"/>
              </a:solidFill>
            </a:rPr>
            <a:t>plutôt</a:t>
          </a:r>
          <a:r>
            <a:rPr lang="en-US" sz="700" kern="1200" dirty="0">
              <a:solidFill>
                <a:schemeClr val="tx1"/>
              </a:solidFill>
            </a:rPr>
            <a:t> </a:t>
          </a:r>
          <a:r>
            <a:rPr lang="en-US" sz="700" kern="1200" dirty="0" err="1">
              <a:solidFill>
                <a:schemeClr val="tx1"/>
              </a:solidFill>
            </a:rPr>
            <a:t>que</a:t>
          </a:r>
          <a:r>
            <a:rPr lang="en-US" sz="700" kern="1200" dirty="0">
              <a:solidFill>
                <a:schemeClr val="tx1"/>
              </a:solidFill>
            </a:rPr>
            <a:t> </a:t>
          </a:r>
          <a:r>
            <a:rPr lang="en-US" sz="700" kern="1200" dirty="0" err="1">
              <a:solidFill>
                <a:schemeClr val="tx1"/>
              </a:solidFill>
            </a:rPr>
            <a:t>lisant</a:t>
          </a:r>
          <a:r>
            <a:rPr lang="en-US" sz="700" kern="1200" dirty="0">
              <a:solidFill>
                <a:schemeClr val="tx1"/>
              </a:solidFill>
            </a:rPr>
            <a:t> le </a:t>
          </a:r>
          <a:r>
            <a:rPr lang="en-US" sz="700" kern="1200" dirty="0" err="1">
              <a:solidFill>
                <a:schemeClr val="tx1"/>
              </a:solidFill>
            </a:rPr>
            <a:t>problème</a:t>
          </a:r>
          <a:r>
            <a:rPr lang="en-US" sz="700" kern="1200" dirty="0">
              <a:solidFill>
                <a:schemeClr val="tx1"/>
              </a:solidFill>
            </a:rPr>
            <a:t>, </a:t>
          </a:r>
          <a:r>
            <a:rPr lang="en-US" sz="700" kern="1200" dirty="0" err="1">
              <a:solidFill>
                <a:schemeClr val="tx1"/>
              </a:solidFill>
            </a:rPr>
            <a:t>l'élève</a:t>
          </a:r>
          <a:r>
            <a:rPr lang="en-US" sz="700" kern="1200" dirty="0">
              <a:solidFill>
                <a:schemeClr val="tx1"/>
              </a:solidFill>
            </a:rPr>
            <a:t> </a:t>
          </a:r>
          <a:r>
            <a:rPr lang="en-US" sz="700" kern="1200" dirty="0" err="1">
              <a:solidFill>
                <a:schemeClr val="tx1"/>
              </a:solidFill>
            </a:rPr>
            <a:t>est</a:t>
          </a:r>
          <a:r>
            <a:rPr lang="en-US" sz="700" kern="1200" dirty="0">
              <a:solidFill>
                <a:schemeClr val="tx1"/>
              </a:solidFill>
            </a:rPr>
            <a:t> </a:t>
          </a:r>
          <a:r>
            <a:rPr lang="en-US" sz="700" kern="1200" dirty="0" err="1">
              <a:solidFill>
                <a:schemeClr val="tx1"/>
              </a:solidFill>
            </a:rPr>
            <a:t>plongé</a:t>
          </a:r>
          <a:r>
            <a:rPr lang="en-US" sz="700" kern="1200" dirty="0">
              <a:solidFill>
                <a:schemeClr val="tx1"/>
              </a:solidFill>
            </a:rPr>
            <a:t> </a:t>
          </a:r>
          <a:r>
            <a:rPr lang="en-US" sz="700" kern="1200" dirty="0" err="1">
              <a:solidFill>
                <a:schemeClr val="tx1"/>
              </a:solidFill>
            </a:rPr>
            <a:t>dans</a:t>
          </a:r>
          <a:r>
            <a:rPr lang="en-US" sz="700" kern="1200" dirty="0">
              <a:solidFill>
                <a:schemeClr val="tx1"/>
              </a:solidFill>
            </a:rPr>
            <a:t> le </a:t>
          </a:r>
          <a:r>
            <a:rPr lang="en-US" sz="700" kern="1200" dirty="0" err="1">
              <a:solidFill>
                <a:schemeClr val="tx1"/>
              </a:solidFill>
            </a:rPr>
            <a:t>contexte</a:t>
          </a:r>
          <a:r>
            <a:rPr lang="en-US" sz="700" kern="1200" dirty="0">
              <a:solidFill>
                <a:schemeClr val="tx1"/>
              </a:solidFill>
            </a:rPr>
            <a:t>.  </a:t>
          </a:r>
          <a:r>
            <a:rPr lang="en-US" sz="700" kern="1200" dirty="0" err="1">
              <a:solidFill>
                <a:schemeClr val="tx1"/>
              </a:solidFill>
            </a:rPr>
            <a:t>Cette</a:t>
          </a:r>
          <a:r>
            <a:rPr lang="en-US" sz="700" kern="1200" dirty="0">
              <a:solidFill>
                <a:schemeClr val="tx1"/>
              </a:solidFill>
            </a:rPr>
            <a:t> </a:t>
          </a:r>
          <a:r>
            <a:rPr lang="en-US" sz="700" kern="1200" dirty="0" err="1">
              <a:solidFill>
                <a:schemeClr val="tx1"/>
              </a:solidFill>
            </a:rPr>
            <a:t>présentation</a:t>
          </a:r>
          <a:r>
            <a:rPr lang="en-US" sz="700" kern="1200" dirty="0">
              <a:solidFill>
                <a:schemeClr val="tx1"/>
              </a:solidFill>
            </a:rPr>
            <a:t> se </a:t>
          </a:r>
          <a:r>
            <a:rPr lang="en-US" sz="700" kern="1200" dirty="0" err="1">
              <a:solidFill>
                <a:schemeClr val="tx1"/>
              </a:solidFill>
            </a:rPr>
            <a:t>rapproche</a:t>
          </a:r>
          <a:r>
            <a:rPr lang="en-US" sz="700" kern="1200" dirty="0">
              <a:solidFill>
                <a:schemeClr val="tx1"/>
              </a:solidFill>
            </a:rPr>
            <a:t> de la </a:t>
          </a:r>
          <a:r>
            <a:rPr lang="en-US" sz="700" kern="1200" dirty="0" err="1">
              <a:solidFill>
                <a:schemeClr val="tx1"/>
              </a:solidFill>
            </a:rPr>
            <a:t>réalité</a:t>
          </a:r>
          <a:r>
            <a:rPr lang="en-US" sz="700" kern="1200" dirty="0">
              <a:solidFill>
                <a:schemeClr val="tx1"/>
              </a:solidFill>
            </a:rPr>
            <a:t>.</a:t>
          </a:r>
        </a:p>
      </dsp:txBody>
      <dsp:txXfrm>
        <a:off x="286653" y="2375387"/>
        <a:ext cx="1053131" cy="842505"/>
      </dsp:txXfrm>
    </dsp:sp>
    <dsp:sp modelId="{71AA1CC6-B46F-435D-B8AD-2A06459A0869}">
      <dsp:nvSpPr>
        <dsp:cNvPr id="0" name=""/>
        <dsp:cNvSpPr/>
      </dsp:nvSpPr>
      <dsp:spPr>
        <a:xfrm rot="13885714">
          <a:off x="1232537" y="2365913"/>
          <a:ext cx="1998499" cy="428774"/>
        </a:xfrm>
        <a:prstGeom prst="lef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AF0AE55B-B1F7-48CB-82CF-58310AECB08E}">
      <dsp:nvSpPr>
        <dsp:cNvPr id="0" name=""/>
        <dsp:cNvSpPr/>
      </dsp:nvSpPr>
      <dsp:spPr>
        <a:xfrm>
          <a:off x="1082199" y="1377803"/>
          <a:ext cx="1053131" cy="84250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311150">
            <a:lnSpc>
              <a:spcPct val="90000"/>
            </a:lnSpc>
            <a:spcBef>
              <a:spcPct val="0"/>
            </a:spcBef>
            <a:spcAft>
              <a:spcPct val="35000"/>
            </a:spcAft>
          </a:pPr>
          <a:r>
            <a:rPr lang="en-US" sz="700" kern="1200" dirty="0">
              <a:solidFill>
                <a:schemeClr val="tx1"/>
              </a:solidFill>
            </a:rPr>
            <a:t>Le travail </a:t>
          </a:r>
          <a:r>
            <a:rPr lang="en-US" sz="700" kern="1200" dirty="0" err="1">
              <a:solidFill>
                <a:schemeClr val="tx1"/>
              </a:solidFill>
            </a:rPr>
            <a:t>d'équipe</a:t>
          </a:r>
          <a:r>
            <a:rPr lang="en-US" sz="700" kern="1200" dirty="0">
              <a:solidFill>
                <a:schemeClr val="tx1"/>
              </a:solidFill>
            </a:rPr>
            <a:t> force la motivation des </a:t>
          </a:r>
          <a:r>
            <a:rPr lang="en-US" sz="700" kern="1200" dirty="0" err="1">
              <a:solidFill>
                <a:schemeClr val="tx1"/>
              </a:solidFill>
            </a:rPr>
            <a:t>idées</a:t>
          </a:r>
          <a:r>
            <a:rPr lang="en-US" sz="700" kern="1200" dirty="0">
              <a:solidFill>
                <a:schemeClr val="tx1"/>
              </a:solidFill>
            </a:rPr>
            <a:t> et des </a:t>
          </a:r>
          <a:r>
            <a:rPr lang="en-US" sz="700" kern="1200" dirty="0" err="1">
              <a:solidFill>
                <a:schemeClr val="tx1"/>
              </a:solidFill>
            </a:rPr>
            <a:t>preuves</a:t>
          </a:r>
          <a:r>
            <a:rPr lang="en-US" sz="700" kern="1200" dirty="0">
              <a:solidFill>
                <a:schemeClr val="tx1"/>
              </a:solidFill>
            </a:rPr>
            <a:t> </a:t>
          </a:r>
          <a:r>
            <a:rPr lang="en-US" sz="700" kern="1200" dirty="0" err="1">
              <a:solidFill>
                <a:schemeClr val="tx1"/>
              </a:solidFill>
            </a:rPr>
            <a:t>vs</a:t>
          </a:r>
          <a:r>
            <a:rPr lang="en-US" sz="700" kern="1200" dirty="0">
              <a:solidFill>
                <a:schemeClr val="tx1"/>
              </a:solidFill>
            </a:rPr>
            <a:t> le travail </a:t>
          </a:r>
          <a:r>
            <a:rPr lang="en-US" sz="700" kern="1200" dirty="0" err="1">
              <a:solidFill>
                <a:schemeClr val="tx1"/>
              </a:solidFill>
            </a:rPr>
            <a:t>seul</a:t>
          </a:r>
          <a:r>
            <a:rPr lang="en-US" sz="700" kern="1200" dirty="0">
              <a:solidFill>
                <a:schemeClr val="tx1"/>
              </a:solidFill>
            </a:rPr>
            <a:t>.</a:t>
          </a:r>
        </a:p>
      </dsp:txBody>
      <dsp:txXfrm>
        <a:off x="1082199" y="1377803"/>
        <a:ext cx="1053131" cy="842505"/>
      </dsp:txXfrm>
    </dsp:sp>
    <dsp:sp modelId="{2B45BC0C-4828-47CA-86C5-9A008742D303}">
      <dsp:nvSpPr>
        <dsp:cNvPr id="0" name=""/>
        <dsp:cNvSpPr/>
      </dsp:nvSpPr>
      <dsp:spPr>
        <a:xfrm rot="15428571">
          <a:off x="1981468" y="2005247"/>
          <a:ext cx="1998499" cy="428774"/>
        </a:xfrm>
        <a:prstGeom prst="lef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242EF41C-EA73-4054-AE69-73CB08F79EC5}">
      <dsp:nvSpPr>
        <dsp:cNvPr id="0" name=""/>
        <dsp:cNvSpPr/>
      </dsp:nvSpPr>
      <dsp:spPr>
        <a:xfrm>
          <a:off x="2231797" y="824185"/>
          <a:ext cx="1053131" cy="84250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311150">
            <a:lnSpc>
              <a:spcPct val="90000"/>
            </a:lnSpc>
            <a:spcBef>
              <a:spcPct val="0"/>
            </a:spcBef>
            <a:spcAft>
              <a:spcPct val="35000"/>
            </a:spcAft>
          </a:pPr>
          <a:r>
            <a:rPr lang="en-US" sz="700" kern="1200" dirty="0">
              <a:solidFill>
                <a:schemeClr val="tx1"/>
              </a:solidFill>
            </a:rPr>
            <a:t>La </a:t>
          </a:r>
          <a:r>
            <a:rPr lang="en-US" sz="700" kern="1200" dirty="0" err="1">
              <a:solidFill>
                <a:schemeClr val="tx1"/>
              </a:solidFill>
            </a:rPr>
            <a:t>quantité</a:t>
          </a:r>
          <a:r>
            <a:rPr lang="en-US" sz="700" kern="1200" dirty="0">
              <a:solidFill>
                <a:schemeClr val="tx1"/>
              </a:solidFill>
            </a:rPr>
            <a:t> de temps </a:t>
          </a:r>
          <a:r>
            <a:rPr lang="en-US" sz="700" kern="1200" dirty="0" err="1">
              <a:solidFill>
                <a:schemeClr val="tx1"/>
              </a:solidFill>
            </a:rPr>
            <a:t>requise</a:t>
          </a:r>
          <a:r>
            <a:rPr lang="en-US" sz="700" kern="1200" dirty="0">
              <a:solidFill>
                <a:schemeClr val="tx1"/>
              </a:solidFill>
            </a:rPr>
            <a:t> pour </a:t>
          </a:r>
          <a:r>
            <a:rPr lang="en-US" sz="700" kern="1200" dirty="0" err="1">
              <a:solidFill>
                <a:schemeClr val="tx1"/>
              </a:solidFill>
            </a:rPr>
            <a:t>résoudre</a:t>
          </a:r>
          <a:r>
            <a:rPr lang="en-US" sz="700" kern="1200" dirty="0">
              <a:solidFill>
                <a:schemeClr val="tx1"/>
              </a:solidFill>
            </a:rPr>
            <a:t> le </a:t>
          </a:r>
          <a:r>
            <a:rPr lang="en-US" sz="700" kern="1200" dirty="0" err="1">
              <a:solidFill>
                <a:schemeClr val="tx1"/>
              </a:solidFill>
            </a:rPr>
            <a:t>problème</a:t>
          </a:r>
          <a:r>
            <a:rPr lang="en-US" sz="700" kern="1200" dirty="0">
              <a:solidFill>
                <a:schemeClr val="tx1"/>
              </a:solidFill>
            </a:rPr>
            <a:t>.</a:t>
          </a:r>
        </a:p>
      </dsp:txBody>
      <dsp:txXfrm>
        <a:off x="2231797" y="824185"/>
        <a:ext cx="1053131" cy="842505"/>
      </dsp:txXfrm>
    </dsp:sp>
    <dsp:sp modelId="{9544B1F6-6EE0-4819-BFF4-1410B8636691}">
      <dsp:nvSpPr>
        <dsp:cNvPr id="0" name=""/>
        <dsp:cNvSpPr/>
      </dsp:nvSpPr>
      <dsp:spPr>
        <a:xfrm rot="16971429">
          <a:off x="2812717" y="2005247"/>
          <a:ext cx="1998499" cy="428774"/>
        </a:xfrm>
        <a:prstGeom prst="lef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5B1D2C87-138D-4DFB-9DCD-540D627ED42D}">
      <dsp:nvSpPr>
        <dsp:cNvPr id="0" name=""/>
        <dsp:cNvSpPr/>
      </dsp:nvSpPr>
      <dsp:spPr>
        <a:xfrm>
          <a:off x="3507755" y="824185"/>
          <a:ext cx="1053131" cy="84250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311150">
            <a:lnSpc>
              <a:spcPct val="90000"/>
            </a:lnSpc>
            <a:spcBef>
              <a:spcPct val="0"/>
            </a:spcBef>
            <a:spcAft>
              <a:spcPct val="35000"/>
            </a:spcAft>
          </a:pPr>
          <a:r>
            <a:rPr lang="en-US" sz="700" kern="1200" dirty="0" err="1">
              <a:solidFill>
                <a:schemeClr val="tx1"/>
              </a:solidFill>
            </a:rPr>
            <a:t>L'utilisation</a:t>
          </a:r>
          <a:r>
            <a:rPr lang="en-US" sz="700" kern="1200" dirty="0">
              <a:solidFill>
                <a:schemeClr val="tx1"/>
              </a:solidFill>
            </a:rPr>
            <a:t> du </a:t>
          </a:r>
          <a:r>
            <a:rPr lang="en-US" sz="700" kern="1200" dirty="0" err="1">
              <a:solidFill>
                <a:schemeClr val="tx1"/>
              </a:solidFill>
            </a:rPr>
            <a:t>vocabulaire</a:t>
          </a:r>
          <a:r>
            <a:rPr lang="en-US" sz="700" kern="1200" dirty="0">
              <a:solidFill>
                <a:schemeClr val="tx1"/>
              </a:solidFill>
            </a:rPr>
            <a:t> </a:t>
          </a:r>
          <a:r>
            <a:rPr lang="en-US" sz="700" kern="1200" dirty="0" err="1">
              <a:solidFill>
                <a:schemeClr val="tx1"/>
              </a:solidFill>
            </a:rPr>
            <a:t>nécessaire</a:t>
          </a:r>
          <a:r>
            <a:rPr lang="en-US" sz="700" kern="1200" dirty="0">
              <a:solidFill>
                <a:schemeClr val="tx1"/>
              </a:solidFill>
            </a:rPr>
            <a:t> se fait </a:t>
          </a:r>
          <a:r>
            <a:rPr lang="en-US" sz="700" kern="1200" dirty="0" err="1">
              <a:solidFill>
                <a:schemeClr val="tx1"/>
              </a:solidFill>
            </a:rPr>
            <a:t>avant</a:t>
          </a:r>
          <a:r>
            <a:rPr lang="en-US" sz="700" kern="1200" dirty="0">
              <a:solidFill>
                <a:schemeClr val="tx1"/>
              </a:solidFill>
            </a:rPr>
            <a:t> </a:t>
          </a:r>
          <a:r>
            <a:rPr lang="en-US" sz="700" kern="1200" dirty="0" err="1">
              <a:solidFill>
                <a:schemeClr val="tx1"/>
              </a:solidFill>
            </a:rPr>
            <a:t>ou</a:t>
          </a:r>
          <a:r>
            <a:rPr lang="en-US" sz="700" kern="1200" dirty="0">
              <a:solidFill>
                <a:schemeClr val="tx1"/>
              </a:solidFill>
            </a:rPr>
            <a:t> pendant la lecture.</a:t>
          </a:r>
        </a:p>
      </dsp:txBody>
      <dsp:txXfrm>
        <a:off x="3507755" y="824185"/>
        <a:ext cx="1053131" cy="842505"/>
      </dsp:txXfrm>
    </dsp:sp>
    <dsp:sp modelId="{76F6A3E0-6D98-4C16-BE64-77ACA6827695}">
      <dsp:nvSpPr>
        <dsp:cNvPr id="0" name=""/>
        <dsp:cNvSpPr/>
      </dsp:nvSpPr>
      <dsp:spPr>
        <a:xfrm rot="18514286">
          <a:off x="3561647" y="2365913"/>
          <a:ext cx="1998499" cy="428774"/>
        </a:xfrm>
        <a:prstGeom prst="lef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D9C185A2-8749-49BB-84C2-D00147618F68}">
      <dsp:nvSpPr>
        <dsp:cNvPr id="0" name=""/>
        <dsp:cNvSpPr/>
      </dsp:nvSpPr>
      <dsp:spPr>
        <a:xfrm>
          <a:off x="4657353" y="1377803"/>
          <a:ext cx="1053131" cy="84250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311150">
            <a:lnSpc>
              <a:spcPct val="90000"/>
            </a:lnSpc>
            <a:spcBef>
              <a:spcPct val="0"/>
            </a:spcBef>
            <a:spcAft>
              <a:spcPct val="35000"/>
            </a:spcAft>
          </a:pPr>
          <a:r>
            <a:rPr lang="en-US" sz="700" kern="1200" dirty="0">
              <a:solidFill>
                <a:schemeClr val="tx1"/>
              </a:solidFill>
            </a:rPr>
            <a:t>La dimension </a:t>
          </a:r>
          <a:r>
            <a:rPr lang="en-US" sz="700" kern="1200" dirty="0" err="1">
              <a:solidFill>
                <a:schemeClr val="tx1"/>
              </a:solidFill>
            </a:rPr>
            <a:t>sociale</a:t>
          </a:r>
          <a:r>
            <a:rPr lang="en-US" sz="700" kern="1200" dirty="0">
              <a:solidFill>
                <a:schemeClr val="tx1"/>
              </a:solidFill>
            </a:rPr>
            <a:t> et affective </a:t>
          </a:r>
          <a:r>
            <a:rPr lang="en-US" sz="700" kern="1200" dirty="0" err="1">
              <a:solidFill>
                <a:schemeClr val="tx1"/>
              </a:solidFill>
            </a:rPr>
            <a:t>est</a:t>
          </a:r>
          <a:r>
            <a:rPr lang="en-US" sz="700" kern="1200" dirty="0">
              <a:solidFill>
                <a:schemeClr val="tx1"/>
              </a:solidFill>
            </a:rPr>
            <a:t> </a:t>
          </a:r>
          <a:r>
            <a:rPr lang="en-US" sz="700" kern="1200" dirty="0" err="1">
              <a:solidFill>
                <a:schemeClr val="tx1"/>
              </a:solidFill>
            </a:rPr>
            <a:t>peu</a:t>
          </a:r>
          <a:r>
            <a:rPr lang="en-US" sz="700" kern="1200" dirty="0">
              <a:solidFill>
                <a:schemeClr val="tx1"/>
              </a:solidFill>
            </a:rPr>
            <a:t> </a:t>
          </a:r>
          <a:r>
            <a:rPr lang="en-US" sz="700" kern="1200" dirty="0" err="1">
              <a:solidFill>
                <a:schemeClr val="tx1"/>
              </a:solidFill>
            </a:rPr>
            <a:t>ou</a:t>
          </a:r>
          <a:r>
            <a:rPr lang="en-US" sz="700" kern="1200" dirty="0">
              <a:solidFill>
                <a:schemeClr val="tx1"/>
              </a:solidFill>
            </a:rPr>
            <a:t> </a:t>
          </a:r>
          <a:r>
            <a:rPr lang="en-US" sz="700" kern="1200" dirty="0" err="1">
              <a:solidFill>
                <a:schemeClr val="tx1"/>
              </a:solidFill>
            </a:rPr>
            <a:t>très</a:t>
          </a:r>
          <a:r>
            <a:rPr lang="en-US" sz="700" kern="1200" dirty="0">
              <a:solidFill>
                <a:schemeClr val="tx1"/>
              </a:solidFill>
            </a:rPr>
            <a:t> </a:t>
          </a:r>
          <a:r>
            <a:rPr lang="en-US" sz="700" kern="1200" dirty="0" err="1">
              <a:solidFill>
                <a:schemeClr val="tx1"/>
              </a:solidFill>
            </a:rPr>
            <a:t>présente</a:t>
          </a:r>
          <a:r>
            <a:rPr lang="en-US" sz="700" kern="1200" dirty="0">
              <a:solidFill>
                <a:schemeClr val="tx1"/>
              </a:solidFill>
            </a:rPr>
            <a:t> </a:t>
          </a:r>
          <a:r>
            <a:rPr lang="en-US" sz="700" kern="1200" dirty="0" err="1">
              <a:solidFill>
                <a:schemeClr val="tx1"/>
              </a:solidFill>
            </a:rPr>
            <a:t>dans</a:t>
          </a:r>
          <a:r>
            <a:rPr lang="en-US" sz="700" kern="1200" dirty="0">
              <a:solidFill>
                <a:schemeClr val="tx1"/>
              </a:solidFill>
            </a:rPr>
            <a:t> le </a:t>
          </a:r>
          <a:r>
            <a:rPr lang="en-US" sz="700" kern="1200" dirty="0" err="1">
              <a:solidFill>
                <a:schemeClr val="tx1"/>
              </a:solidFill>
            </a:rPr>
            <a:t>problème</a:t>
          </a:r>
          <a:r>
            <a:rPr lang="en-US" sz="700" kern="1200" dirty="0">
              <a:solidFill>
                <a:schemeClr val="tx1"/>
              </a:solidFill>
            </a:rPr>
            <a:t>.</a:t>
          </a:r>
        </a:p>
      </dsp:txBody>
      <dsp:txXfrm>
        <a:off x="4657353" y="1377803"/>
        <a:ext cx="1053131" cy="842505"/>
      </dsp:txXfrm>
    </dsp:sp>
    <dsp:sp modelId="{A5FB4BF9-3843-4C38-A499-F42425F399D1}">
      <dsp:nvSpPr>
        <dsp:cNvPr id="0" name=""/>
        <dsp:cNvSpPr/>
      </dsp:nvSpPr>
      <dsp:spPr>
        <a:xfrm rot="20057143">
          <a:off x="4079923" y="3015810"/>
          <a:ext cx="1998499" cy="428774"/>
        </a:xfrm>
        <a:prstGeom prst="lef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2079E2F8-239E-4CBC-B46B-4312189AAD10}">
      <dsp:nvSpPr>
        <dsp:cNvPr id="0" name=""/>
        <dsp:cNvSpPr/>
      </dsp:nvSpPr>
      <dsp:spPr>
        <a:xfrm>
          <a:off x="5452900" y="2375387"/>
          <a:ext cx="1053131" cy="84250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311150">
            <a:lnSpc>
              <a:spcPct val="90000"/>
            </a:lnSpc>
            <a:spcBef>
              <a:spcPct val="0"/>
            </a:spcBef>
            <a:spcAft>
              <a:spcPct val="35000"/>
            </a:spcAft>
          </a:pPr>
          <a:r>
            <a:rPr lang="en-US" sz="700" kern="1200" dirty="0">
              <a:solidFill>
                <a:schemeClr val="tx1"/>
              </a:solidFill>
            </a:rPr>
            <a:t>Pour </a:t>
          </a:r>
          <a:r>
            <a:rPr lang="en-US" sz="700" kern="1200" dirty="0" err="1">
              <a:solidFill>
                <a:schemeClr val="tx1"/>
              </a:solidFill>
            </a:rPr>
            <a:t>résoudre</a:t>
          </a:r>
          <a:r>
            <a:rPr lang="en-US" sz="700" kern="1200" dirty="0">
              <a:solidFill>
                <a:schemeClr val="tx1"/>
              </a:solidFill>
            </a:rPr>
            <a:t> le </a:t>
          </a:r>
          <a:r>
            <a:rPr lang="en-US" sz="700" kern="1200" dirty="0" err="1">
              <a:solidFill>
                <a:schemeClr val="tx1"/>
              </a:solidFill>
            </a:rPr>
            <a:t>problème</a:t>
          </a:r>
          <a:r>
            <a:rPr lang="en-US" sz="700" kern="1200" dirty="0">
              <a:solidFill>
                <a:schemeClr val="tx1"/>
              </a:solidFill>
            </a:rPr>
            <a:t>, les </a:t>
          </a:r>
          <a:r>
            <a:rPr lang="en-US" sz="700" kern="1200" dirty="0" err="1">
              <a:solidFill>
                <a:schemeClr val="tx1"/>
              </a:solidFill>
            </a:rPr>
            <a:t>élèves</a:t>
          </a:r>
          <a:r>
            <a:rPr lang="en-US" sz="700" kern="1200" dirty="0">
              <a:solidFill>
                <a:schemeClr val="tx1"/>
              </a:solidFill>
            </a:rPr>
            <a:t> </a:t>
          </a:r>
          <a:r>
            <a:rPr lang="en-US" sz="700" kern="1200" dirty="0" err="1">
              <a:solidFill>
                <a:schemeClr val="tx1"/>
              </a:solidFill>
            </a:rPr>
            <a:t>utilisent</a:t>
          </a:r>
          <a:r>
            <a:rPr lang="en-US" sz="700" kern="1200" dirty="0">
              <a:solidFill>
                <a:schemeClr val="tx1"/>
              </a:solidFill>
            </a:rPr>
            <a:t> des </a:t>
          </a:r>
          <a:r>
            <a:rPr lang="en-US" sz="700" kern="1200" dirty="0" err="1">
              <a:solidFill>
                <a:schemeClr val="tx1"/>
              </a:solidFill>
            </a:rPr>
            <a:t>stratégies</a:t>
          </a:r>
          <a:r>
            <a:rPr lang="en-US" sz="700" kern="1200" dirty="0">
              <a:solidFill>
                <a:schemeClr val="tx1"/>
              </a:solidFill>
            </a:rPr>
            <a:t> </a:t>
          </a:r>
          <a:r>
            <a:rPr lang="en-US" sz="700" kern="1200" dirty="0" err="1">
              <a:solidFill>
                <a:schemeClr val="tx1"/>
              </a:solidFill>
            </a:rPr>
            <a:t>différentes</a:t>
          </a:r>
          <a:r>
            <a:rPr lang="en-US" sz="700" kern="1200" dirty="0">
              <a:solidFill>
                <a:schemeClr val="tx1"/>
              </a:solidFill>
            </a:rPr>
            <a:t>: </a:t>
          </a:r>
          <a:r>
            <a:rPr lang="en-US" sz="700" kern="1200" dirty="0" err="1">
              <a:solidFill>
                <a:schemeClr val="tx1"/>
              </a:solidFill>
            </a:rPr>
            <a:t>mettre</a:t>
          </a:r>
          <a:r>
            <a:rPr lang="en-US" sz="700" kern="1200" dirty="0">
              <a:solidFill>
                <a:schemeClr val="tx1"/>
              </a:solidFill>
            </a:rPr>
            <a:t> </a:t>
          </a:r>
          <a:r>
            <a:rPr lang="en-US" sz="700" kern="1200" dirty="0" err="1">
              <a:solidFill>
                <a:schemeClr val="tx1"/>
              </a:solidFill>
            </a:rPr>
            <a:t>sur</a:t>
          </a:r>
          <a:r>
            <a:rPr lang="en-US" sz="700" kern="1200" dirty="0">
              <a:solidFill>
                <a:schemeClr val="tx1"/>
              </a:solidFill>
            </a:rPr>
            <a:t> </a:t>
          </a:r>
          <a:r>
            <a:rPr lang="en-US" sz="700" kern="1200" dirty="0" err="1">
              <a:solidFill>
                <a:schemeClr val="tx1"/>
              </a:solidFill>
            </a:rPr>
            <a:t>dénominateur</a:t>
          </a:r>
          <a:r>
            <a:rPr lang="en-US" sz="700" kern="1200" dirty="0">
              <a:solidFill>
                <a:schemeClr val="tx1"/>
              </a:solidFill>
            </a:rPr>
            <a:t> </a:t>
          </a:r>
          <a:r>
            <a:rPr lang="en-US" sz="700" kern="1200" dirty="0" err="1">
              <a:solidFill>
                <a:schemeClr val="tx1"/>
              </a:solidFill>
            </a:rPr>
            <a:t>égaux</a:t>
          </a:r>
          <a:r>
            <a:rPr lang="en-US" sz="700" kern="1200" dirty="0">
              <a:solidFill>
                <a:schemeClr val="tx1"/>
              </a:solidFill>
            </a:rPr>
            <a:t>, illustration, </a:t>
          </a:r>
          <a:r>
            <a:rPr lang="en-US" sz="700" kern="1200" dirty="0" err="1">
              <a:solidFill>
                <a:schemeClr val="tx1"/>
              </a:solidFill>
            </a:rPr>
            <a:t>diagramme</a:t>
          </a:r>
          <a:r>
            <a:rPr lang="en-US" sz="700" kern="1200" dirty="0">
              <a:solidFill>
                <a:schemeClr val="tx1"/>
              </a:solidFill>
            </a:rPr>
            <a:t>, notation </a:t>
          </a:r>
          <a:r>
            <a:rPr lang="en-US" sz="700" kern="1200" dirty="0" err="1">
              <a:solidFill>
                <a:schemeClr val="tx1"/>
              </a:solidFill>
            </a:rPr>
            <a:t>décimale</a:t>
          </a:r>
          <a:r>
            <a:rPr lang="en-US" sz="700" kern="1200" dirty="0">
              <a:solidFill>
                <a:schemeClr val="tx1"/>
              </a:solidFill>
            </a:rPr>
            <a:t>...</a:t>
          </a:r>
        </a:p>
      </dsp:txBody>
      <dsp:txXfrm>
        <a:off x="5452900" y="2375387"/>
        <a:ext cx="1053131" cy="842505"/>
      </dsp:txXfrm>
    </dsp:sp>
    <dsp:sp modelId="{37713254-FFA2-4097-92C7-20769BC591A0}">
      <dsp:nvSpPr>
        <dsp:cNvPr id="0" name=""/>
        <dsp:cNvSpPr/>
      </dsp:nvSpPr>
      <dsp:spPr>
        <a:xfrm>
          <a:off x="4264894" y="3826218"/>
          <a:ext cx="1998499" cy="428774"/>
        </a:xfrm>
        <a:prstGeom prst="lef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36A93142-980D-4E12-A1A1-2C166204C90E}">
      <dsp:nvSpPr>
        <dsp:cNvPr id="0" name=""/>
        <dsp:cNvSpPr/>
      </dsp:nvSpPr>
      <dsp:spPr>
        <a:xfrm>
          <a:off x="5736827" y="3619353"/>
          <a:ext cx="1053131" cy="84250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311150">
            <a:lnSpc>
              <a:spcPct val="90000"/>
            </a:lnSpc>
            <a:spcBef>
              <a:spcPct val="0"/>
            </a:spcBef>
            <a:spcAft>
              <a:spcPct val="35000"/>
            </a:spcAft>
          </a:pPr>
          <a:r>
            <a:rPr lang="en-US" sz="700" kern="1200" dirty="0" err="1" smtClean="0">
              <a:solidFill>
                <a:schemeClr val="tx1"/>
              </a:solidFill>
            </a:rPr>
            <a:t>Niveau</a:t>
          </a:r>
          <a:r>
            <a:rPr lang="en-US" sz="700" kern="1200" dirty="0" smtClean="0">
              <a:solidFill>
                <a:schemeClr val="tx1"/>
              </a:solidFill>
            </a:rPr>
            <a:t> de </a:t>
          </a:r>
          <a:r>
            <a:rPr lang="en-US" sz="700" kern="1200" dirty="0" err="1" smtClean="0">
              <a:solidFill>
                <a:schemeClr val="tx1"/>
              </a:solidFill>
            </a:rPr>
            <a:t>pensée</a:t>
          </a:r>
          <a:r>
            <a:rPr lang="en-US" sz="700" kern="1200" dirty="0" smtClean="0">
              <a:solidFill>
                <a:schemeClr val="tx1"/>
              </a:solidFill>
            </a:rPr>
            <a:t> plus </a:t>
          </a:r>
          <a:r>
            <a:rPr lang="en-US" sz="700" kern="1200" dirty="0" err="1" smtClean="0">
              <a:solidFill>
                <a:schemeClr val="tx1"/>
              </a:solidFill>
            </a:rPr>
            <a:t>approfondi</a:t>
          </a:r>
          <a:r>
            <a:rPr lang="en-US" sz="700" kern="1200" dirty="0" smtClean="0">
              <a:solidFill>
                <a:schemeClr val="tx1"/>
              </a:solidFill>
            </a:rPr>
            <a:t> </a:t>
          </a:r>
          <a:r>
            <a:rPr lang="en-US" sz="700" kern="1200" dirty="0" err="1" smtClean="0">
              <a:solidFill>
                <a:schemeClr val="tx1"/>
              </a:solidFill>
            </a:rPr>
            <a:t>selon</a:t>
          </a:r>
          <a:r>
            <a:rPr lang="en-US" sz="700" kern="1200" dirty="0" smtClean="0">
              <a:solidFill>
                <a:schemeClr val="tx1"/>
              </a:solidFill>
            </a:rPr>
            <a:t> la </a:t>
          </a:r>
          <a:r>
            <a:rPr lang="en-US" sz="700" kern="1200" dirty="0" err="1" smtClean="0">
              <a:solidFill>
                <a:schemeClr val="tx1"/>
              </a:solidFill>
            </a:rPr>
            <a:t>taxonomie</a:t>
          </a:r>
          <a:r>
            <a:rPr lang="en-US" sz="700" kern="1200" dirty="0" smtClean="0">
              <a:solidFill>
                <a:schemeClr val="tx1"/>
              </a:solidFill>
            </a:rPr>
            <a:t> de Bloom</a:t>
          </a:r>
          <a:endParaRPr lang="en-US" sz="700" kern="1200" dirty="0">
            <a:solidFill>
              <a:schemeClr val="tx1"/>
            </a:solidFill>
          </a:endParaRPr>
        </a:p>
      </dsp:txBody>
      <dsp:txXfrm>
        <a:off x="5736827" y="3619353"/>
        <a:ext cx="1053131" cy="842505"/>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5F2389D-18DE-4361-9155-F50DC1FADA98}">
      <dsp:nvSpPr>
        <dsp:cNvPr id="0" name=""/>
        <dsp:cNvSpPr/>
      </dsp:nvSpPr>
      <dsp:spPr>
        <a:xfrm>
          <a:off x="0" y="162056"/>
          <a:ext cx="6908800" cy="12168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smtClean="0">
              <a:solidFill>
                <a:schemeClr val="tx1"/>
              </a:solidFill>
              <a:latin typeface="+mj-lt"/>
            </a:rPr>
            <a:t>Modifier un problème</a:t>
          </a:r>
          <a:endParaRPr lang="en-US" sz="3600" kern="1200" dirty="0">
            <a:solidFill>
              <a:schemeClr val="tx1"/>
            </a:solidFill>
            <a:latin typeface="+mj-lt"/>
          </a:endParaRPr>
        </a:p>
      </dsp:txBody>
      <dsp:txXfrm>
        <a:off x="0" y="162056"/>
        <a:ext cx="6908800" cy="1216800"/>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D9C28FE-650C-4908-8C53-12E54983F5E4}">
      <dsp:nvSpPr>
        <dsp:cNvPr id="0" name=""/>
        <dsp:cNvSpPr/>
      </dsp:nvSpPr>
      <dsp:spPr>
        <a:xfrm>
          <a:off x="0" y="11457"/>
          <a:ext cx="7010401" cy="826742"/>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fr-CA" sz="3500" kern="1200" dirty="0" smtClean="0">
              <a:solidFill>
                <a:schemeClr val="tx1"/>
              </a:solidFill>
            </a:rPr>
            <a:t>L </a:t>
          </a:r>
          <a:r>
            <a:rPr lang="fr-CA" sz="3500" kern="1200" dirty="0" smtClean="0">
              <a:solidFill>
                <a:schemeClr val="tx1"/>
              </a:solidFill>
              <a:latin typeface="+mj-lt"/>
            </a:rPr>
            <a:t>’évaluation</a:t>
          </a:r>
          <a:endParaRPr lang="en-US" sz="3500" kern="1200" dirty="0">
            <a:solidFill>
              <a:schemeClr val="tx1"/>
            </a:solidFill>
            <a:latin typeface="+mj-lt"/>
          </a:endParaRPr>
        </a:p>
      </dsp:txBody>
      <dsp:txXfrm>
        <a:off x="0" y="11457"/>
        <a:ext cx="7010401" cy="826742"/>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B0CBE84-096E-4B84-9849-8497CFF7EF1F}">
      <dsp:nvSpPr>
        <dsp:cNvPr id="0" name=""/>
        <dsp:cNvSpPr/>
      </dsp:nvSpPr>
      <dsp:spPr>
        <a:xfrm>
          <a:off x="0" y="0"/>
          <a:ext cx="6923314" cy="12168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kumimoji="0" lang="fr-CA" sz="3600" b="0" i="0" u="none" strike="noStrike" kern="1200" cap="none" normalizeH="0" baseline="0" dirty="0" smtClean="0">
              <a:ln>
                <a:noFill/>
              </a:ln>
              <a:solidFill>
                <a:schemeClr val="tx1"/>
              </a:solidFill>
              <a:effectLst/>
              <a:latin typeface="+mj-lt"/>
              <a:ea typeface="Calibri" pitchFamily="34" charset="0"/>
              <a:cs typeface="TimesNewRomanPSMT"/>
            </a:rPr>
            <a:t>Planifier</a:t>
          </a:r>
          <a:r>
            <a:rPr kumimoji="0" lang="fr-CA" sz="3600" b="1" i="0" u="none" strike="noStrike" kern="1200" cap="none" normalizeH="0" baseline="0" dirty="0" smtClean="0">
              <a:ln>
                <a:noFill/>
              </a:ln>
              <a:solidFill>
                <a:schemeClr val="tx1"/>
              </a:solidFill>
              <a:effectLst/>
              <a:latin typeface="+mj-lt"/>
              <a:ea typeface="Calibri" pitchFamily="34" charset="0"/>
              <a:cs typeface="TimesNewRomanPSMT"/>
            </a:rPr>
            <a:t> </a:t>
          </a:r>
          <a:r>
            <a:rPr kumimoji="0" lang="fr-CA" sz="3600" b="0" i="0" u="none" strike="noStrike" kern="1200" cap="none" normalizeH="0" baseline="0" dirty="0" smtClean="0">
              <a:ln>
                <a:noFill/>
              </a:ln>
              <a:solidFill>
                <a:schemeClr val="tx1"/>
              </a:solidFill>
              <a:effectLst/>
              <a:latin typeface="+mj-lt"/>
              <a:ea typeface="Calibri" pitchFamily="34" charset="0"/>
              <a:cs typeface="TimesNewRomanPSMT"/>
            </a:rPr>
            <a:t>l’évaluation</a:t>
          </a:r>
          <a:endParaRPr lang="en-US" sz="3600" b="0" kern="1200" dirty="0">
            <a:latin typeface="+mj-lt"/>
          </a:endParaRPr>
        </a:p>
      </dsp:txBody>
      <dsp:txXfrm>
        <a:off x="0" y="0"/>
        <a:ext cx="6923314" cy="1216800"/>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D32376F-2879-450B-9423-7CC6782E097F}">
      <dsp:nvSpPr>
        <dsp:cNvPr id="0" name=""/>
        <dsp:cNvSpPr/>
      </dsp:nvSpPr>
      <dsp:spPr>
        <a:xfrm>
          <a:off x="0" y="229949"/>
          <a:ext cx="7097485" cy="13689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kumimoji="0" lang="fr-CA" sz="3600" b="0" i="0" u="none" strike="noStrike" kern="1200" cap="none" normalizeH="0" baseline="0" dirty="0" smtClean="0">
              <a:ln>
                <a:noFill/>
              </a:ln>
              <a:solidFill>
                <a:schemeClr val="tx1"/>
              </a:solidFill>
              <a:effectLst/>
              <a:latin typeface="+mj-lt"/>
              <a:ea typeface="Calibri" pitchFamily="34" charset="0"/>
              <a:cs typeface="Times New Roman" pitchFamily="18" charset="0"/>
            </a:rPr>
            <a:t>Quelques possibilités d’outils d’évaluation</a:t>
          </a:r>
          <a:endParaRPr lang="en-US" sz="3600" b="0" kern="1200" dirty="0">
            <a:latin typeface="+mj-lt"/>
          </a:endParaRPr>
        </a:p>
      </dsp:txBody>
      <dsp:txXfrm>
        <a:off x="0" y="229949"/>
        <a:ext cx="7097485" cy="1368900"/>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23A0A23-C667-4FDD-AE0C-D056AF65FFC3}">
      <dsp:nvSpPr>
        <dsp:cNvPr id="0" name=""/>
        <dsp:cNvSpPr/>
      </dsp:nvSpPr>
      <dsp:spPr>
        <a:xfrm>
          <a:off x="0" y="126535"/>
          <a:ext cx="6894286" cy="13689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kumimoji="0" lang="fr-CA" sz="3600" b="0" i="0" u="none" strike="noStrike" kern="1200" cap="none" normalizeH="0" baseline="0" dirty="0" smtClean="0">
              <a:ln>
                <a:noFill/>
              </a:ln>
              <a:solidFill>
                <a:schemeClr val="tx1"/>
              </a:solidFill>
              <a:effectLst/>
              <a:latin typeface="+mj-lt"/>
              <a:ea typeface="Calibri" pitchFamily="34" charset="0"/>
              <a:cs typeface="TimesNewRomanPSMT"/>
            </a:rPr>
            <a:t>L’élaboration des grilles d’évaluation</a:t>
          </a:r>
          <a:endParaRPr lang="en-US" sz="3600" b="0" kern="1200" dirty="0">
            <a:latin typeface="+mj-lt"/>
          </a:endParaRPr>
        </a:p>
      </dsp:txBody>
      <dsp:txXfrm>
        <a:off x="0" y="126535"/>
        <a:ext cx="6894286" cy="1368900"/>
      </dsp:txXfrm>
    </dsp:sp>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9E8A6BA-B668-418F-A493-3DAB1E726813}">
      <dsp:nvSpPr>
        <dsp:cNvPr id="0" name=""/>
        <dsp:cNvSpPr/>
      </dsp:nvSpPr>
      <dsp:spPr>
        <a:xfrm rot="16200000">
          <a:off x="566737" y="-566737"/>
          <a:ext cx="1290637" cy="2424112"/>
        </a:xfrm>
        <a:prstGeom prst="round1Rec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baseline="0">
              <a:solidFill>
                <a:sysClr val="windowText" lastClr="000000"/>
              </a:solidFill>
            </a:rPr>
            <a:t>Définition</a:t>
          </a:r>
        </a:p>
      </dsp:txBody>
      <dsp:txXfrm rot="16200000">
        <a:off x="728067" y="-728067"/>
        <a:ext cx="967978" cy="2424112"/>
      </dsp:txXfrm>
    </dsp:sp>
    <dsp:sp modelId="{B0B95125-BE2A-4EFA-B202-0C2C64FD0232}">
      <dsp:nvSpPr>
        <dsp:cNvPr id="0" name=""/>
        <dsp:cNvSpPr/>
      </dsp:nvSpPr>
      <dsp:spPr>
        <a:xfrm>
          <a:off x="2424112" y="0"/>
          <a:ext cx="2424112" cy="1290637"/>
        </a:xfrm>
        <a:prstGeom prst="round1Rec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baseline="0">
              <a:solidFill>
                <a:sysClr val="windowText" lastClr="000000"/>
              </a:solidFill>
            </a:rPr>
            <a:t>Caractéristiques/Faits</a:t>
          </a:r>
        </a:p>
      </dsp:txBody>
      <dsp:txXfrm>
        <a:off x="2424112" y="0"/>
        <a:ext cx="2424112" cy="967978"/>
      </dsp:txXfrm>
    </dsp:sp>
    <dsp:sp modelId="{1377AB05-4E49-4BB8-8CA9-FFE536BC0F13}">
      <dsp:nvSpPr>
        <dsp:cNvPr id="0" name=""/>
        <dsp:cNvSpPr/>
      </dsp:nvSpPr>
      <dsp:spPr>
        <a:xfrm rot="10800000">
          <a:off x="0" y="1290637"/>
          <a:ext cx="2424112" cy="1290637"/>
        </a:xfrm>
        <a:prstGeom prst="round1Rec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baseline="0">
              <a:solidFill>
                <a:sysClr val="windowText" lastClr="000000"/>
              </a:solidFill>
            </a:rPr>
            <a:t>Exemples</a:t>
          </a:r>
        </a:p>
      </dsp:txBody>
      <dsp:txXfrm rot="10800000">
        <a:off x="0" y="1613296"/>
        <a:ext cx="2424112" cy="967978"/>
      </dsp:txXfrm>
    </dsp:sp>
    <dsp:sp modelId="{3A6EAD08-5639-4643-96C1-31B12FD7A5B2}">
      <dsp:nvSpPr>
        <dsp:cNvPr id="0" name=""/>
        <dsp:cNvSpPr/>
      </dsp:nvSpPr>
      <dsp:spPr>
        <a:xfrm rot="5400000">
          <a:off x="2990850" y="723899"/>
          <a:ext cx="1290637" cy="2424112"/>
        </a:xfrm>
        <a:prstGeom prst="round1Rect">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baseline="0">
              <a:solidFill>
                <a:sysClr val="windowText" lastClr="000000"/>
              </a:solidFill>
            </a:rPr>
            <a:t>Contre-exemples</a:t>
          </a:r>
        </a:p>
      </dsp:txBody>
      <dsp:txXfrm rot="5400000">
        <a:off x="3152179" y="885229"/>
        <a:ext cx="967978" cy="2424112"/>
      </dsp:txXfrm>
    </dsp:sp>
    <dsp:sp modelId="{48460D04-29C5-42FB-81D5-0F0498D66E4D}">
      <dsp:nvSpPr>
        <dsp:cNvPr id="0" name=""/>
        <dsp:cNvSpPr/>
      </dsp:nvSpPr>
      <dsp:spPr>
        <a:xfrm>
          <a:off x="1696878" y="967978"/>
          <a:ext cx="1454467" cy="645318"/>
        </a:xfrm>
        <a:prstGeom prst="roundRect">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a:t>Enseignement par la résolution de problèmes</a:t>
          </a:r>
        </a:p>
      </dsp:txBody>
      <dsp:txXfrm>
        <a:off x="1696878" y="967978"/>
        <a:ext cx="1454467" cy="645318"/>
      </dsp:txXfrm>
    </dsp:sp>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952B476-6261-4748-934A-F3D802553324}">
      <dsp:nvSpPr>
        <dsp:cNvPr id="0" name=""/>
        <dsp:cNvSpPr/>
      </dsp:nvSpPr>
      <dsp:spPr>
        <a:xfrm>
          <a:off x="0" y="1456"/>
          <a:ext cx="7010401" cy="10530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rtl="0">
            <a:lnSpc>
              <a:spcPct val="90000"/>
            </a:lnSpc>
            <a:spcBef>
              <a:spcPct val="0"/>
            </a:spcBef>
            <a:spcAft>
              <a:spcPct val="35000"/>
            </a:spcAft>
          </a:pPr>
          <a:r>
            <a:rPr kumimoji="0" lang="fr-CA" sz="4500" b="0" i="0" u="none" strike="noStrike" kern="1200" cap="none" normalizeH="0" baseline="0" dirty="0" smtClean="0">
              <a:ln>
                <a:noFill/>
              </a:ln>
              <a:solidFill>
                <a:schemeClr val="tx1"/>
              </a:solidFill>
              <a:effectLst/>
              <a:latin typeface="+mj-lt"/>
              <a:ea typeface="Calibri" pitchFamily="34" charset="0"/>
            </a:rPr>
            <a:t>Conclusion</a:t>
          </a:r>
          <a:r>
            <a:rPr kumimoji="0" lang="fr-CA" sz="4500" b="1" i="0" u="none" strike="noStrike" kern="1200" cap="none" normalizeH="0" baseline="0" dirty="0" smtClean="0">
              <a:ln>
                <a:noFill/>
              </a:ln>
              <a:solidFill>
                <a:schemeClr val="tx1"/>
              </a:solidFill>
              <a:effectLst/>
              <a:latin typeface="Arial" pitchFamily="34" charset="0"/>
              <a:ea typeface="Calibri" pitchFamily="34" charset="0"/>
            </a:rPr>
            <a:t> </a:t>
          </a:r>
          <a:endParaRPr lang="en-US" sz="4500" kern="1200" dirty="0"/>
        </a:p>
      </dsp:txBody>
      <dsp:txXfrm>
        <a:off x="0" y="1456"/>
        <a:ext cx="7010401" cy="1053000"/>
      </dsp:txXfrm>
    </dsp:sp>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A8F0739-AC37-4DAA-950A-D86FA1667442}">
      <dsp:nvSpPr>
        <dsp:cNvPr id="0" name=""/>
        <dsp:cNvSpPr/>
      </dsp:nvSpPr>
      <dsp:spPr>
        <a:xfrm>
          <a:off x="0" y="0"/>
          <a:ext cx="7518400" cy="1405728"/>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kumimoji="0" lang="fr-CA" sz="3600" b="0" i="0" u="none" strike="noStrike" kern="1200" cap="none" normalizeH="0" baseline="0" dirty="0" smtClean="0">
              <a:ln>
                <a:noFill/>
              </a:ln>
              <a:solidFill>
                <a:schemeClr val="tx1"/>
              </a:solidFill>
              <a:effectLst/>
              <a:latin typeface="+mj-lt"/>
              <a:ea typeface="Calibri" pitchFamily="34" charset="0"/>
            </a:rPr>
            <a:t>L’enseignement par la résolution de problèmes</a:t>
          </a:r>
          <a:endParaRPr lang="en-US" sz="3600" b="0" kern="1200" dirty="0">
            <a:latin typeface="+mj-lt"/>
          </a:endParaRPr>
        </a:p>
      </dsp:txBody>
      <dsp:txXfrm>
        <a:off x="0" y="0"/>
        <a:ext cx="7518400" cy="1405728"/>
      </dsp:txXfrm>
    </dsp:sp>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A4B4D-3534-4547-8FFA-801C072BC184}">
      <dsp:nvSpPr>
        <dsp:cNvPr id="0" name=""/>
        <dsp:cNvSpPr/>
      </dsp:nvSpPr>
      <dsp:spPr>
        <a:xfrm>
          <a:off x="0" y="50185"/>
          <a:ext cx="7271656" cy="12168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kumimoji="0" lang="fr-CA" sz="3600" b="0" i="0" u="none" strike="noStrike" kern="1200" cap="none" normalizeH="0" baseline="0" dirty="0" smtClean="0">
              <a:ln>
                <a:noFill/>
              </a:ln>
              <a:solidFill>
                <a:schemeClr val="tx1"/>
              </a:solidFill>
              <a:effectLst/>
              <a:latin typeface="+mj-lt"/>
              <a:ea typeface="Calibri" pitchFamily="34" charset="0"/>
            </a:rPr>
            <a:t>Réflexion : retour sur la session</a:t>
          </a:r>
          <a:endParaRPr lang="en-US" sz="3600" b="0" kern="1200" dirty="0">
            <a:latin typeface="+mj-lt"/>
          </a:endParaRPr>
        </a:p>
      </dsp:txBody>
      <dsp:txXfrm>
        <a:off x="0" y="50185"/>
        <a:ext cx="7271656" cy="1216800"/>
      </dsp:txXfrm>
    </dsp:sp>
  </dsp:spTree>
</dsp:drawing>
</file>

<file path=ppt/diagrams/drawing2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0BA154-AFB9-41B8-96E3-3BAE5FEBABCF}">
      <dsp:nvSpPr>
        <dsp:cNvPr id="0" name=""/>
        <dsp:cNvSpPr/>
      </dsp:nvSpPr>
      <dsp:spPr>
        <a:xfrm>
          <a:off x="0" y="0"/>
          <a:ext cx="7024914" cy="12168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kumimoji="0" lang="fr-CA" sz="3600" b="0" i="0" u="none" strike="noStrike" kern="1200" cap="none" normalizeH="0" baseline="0" dirty="0" smtClean="0">
              <a:ln>
                <a:noFill/>
              </a:ln>
              <a:solidFill>
                <a:schemeClr val="tx1"/>
              </a:solidFill>
              <a:effectLst/>
              <a:latin typeface="+mj-lt"/>
              <a:ea typeface="Calibri" pitchFamily="34" charset="0"/>
            </a:rPr>
            <a:t>Bibliographie et référence</a:t>
          </a:r>
          <a:r>
            <a:rPr kumimoji="0" lang="fr-CA" sz="4000" b="0" i="0" u="none" strike="noStrike" kern="1200" cap="none" normalizeH="0" baseline="0" dirty="0" smtClean="0">
              <a:ln>
                <a:noFill/>
              </a:ln>
              <a:solidFill>
                <a:schemeClr val="tx1"/>
              </a:solidFill>
              <a:effectLst/>
              <a:latin typeface="Arial" pitchFamily="34" charset="0"/>
              <a:ea typeface="Calibri" pitchFamily="34" charset="0"/>
            </a:rPr>
            <a:t> </a:t>
          </a:r>
          <a:endParaRPr lang="en-US" sz="4000" b="0" kern="1200" dirty="0"/>
        </a:p>
      </dsp:txBody>
      <dsp:txXfrm>
        <a:off x="0" y="0"/>
        <a:ext cx="7024914" cy="12168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FF41882-7F2A-4367-8601-57F693E7E20F}">
      <dsp:nvSpPr>
        <dsp:cNvPr id="0" name=""/>
        <dsp:cNvSpPr/>
      </dsp:nvSpPr>
      <dsp:spPr>
        <a:xfrm>
          <a:off x="2420982" y="0"/>
          <a:ext cx="3631474" cy="5602513"/>
        </a:xfrm>
        <a:prstGeom prst="rightArrow">
          <a:avLst>
            <a:gd name="adj1" fmla="val 75000"/>
            <a:gd name="adj2" fmla="val 50000"/>
          </a:avLst>
        </a:prstGeom>
        <a:solidFill>
          <a:schemeClr val="accent2">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7145" rIns="17145" bIns="17145" numCol="1" spcCol="1270" anchor="t" anchorCtr="0">
          <a:noAutofit/>
        </a:bodyPr>
        <a:lstStyle/>
        <a:p>
          <a:pPr marL="228600" lvl="1" indent="-228600" algn="l" defTabSz="1200150">
            <a:lnSpc>
              <a:spcPct val="90000"/>
            </a:lnSpc>
            <a:spcBef>
              <a:spcPct val="0"/>
            </a:spcBef>
            <a:spcAft>
              <a:spcPct val="15000"/>
            </a:spcAft>
            <a:buChar char="••"/>
          </a:pPr>
          <a:r>
            <a:rPr lang="en-US" sz="2700" kern="1200" dirty="0" err="1"/>
            <a:t>Quelles</a:t>
          </a:r>
          <a:r>
            <a:rPr lang="en-US" sz="2700" kern="1200" dirty="0"/>
            <a:t> </a:t>
          </a:r>
          <a:r>
            <a:rPr lang="en-US" sz="2700" kern="1200" dirty="0" err="1"/>
            <a:t>sont</a:t>
          </a:r>
          <a:r>
            <a:rPr lang="en-US" sz="2700" kern="1200" dirty="0"/>
            <a:t> les </a:t>
          </a:r>
          <a:r>
            <a:rPr lang="en-US" sz="2700" kern="1200" dirty="0" err="1"/>
            <a:t>possibilités</a:t>
          </a:r>
          <a:r>
            <a:rPr lang="en-US" sz="2700" kern="1200" dirty="0"/>
            <a:t> de </a:t>
          </a:r>
          <a:r>
            <a:rPr lang="en-US" sz="2700" kern="1200" dirty="0" err="1"/>
            <a:t>richesses</a:t>
          </a:r>
          <a:r>
            <a:rPr lang="en-US" sz="2700" kern="1200" dirty="0"/>
            <a:t> </a:t>
          </a:r>
          <a:r>
            <a:rPr lang="en-US" sz="2700" kern="1200" dirty="0" err="1"/>
            <a:t>dans</a:t>
          </a:r>
          <a:r>
            <a:rPr lang="en-US" sz="2700" kern="1200" dirty="0"/>
            <a:t> </a:t>
          </a:r>
          <a:r>
            <a:rPr lang="en-US" sz="2700" kern="1200" dirty="0" err="1"/>
            <a:t>ce</a:t>
          </a:r>
          <a:r>
            <a:rPr lang="en-US" sz="2700" kern="1200" dirty="0"/>
            <a:t> </a:t>
          </a:r>
          <a:r>
            <a:rPr lang="en-US" sz="2700" kern="1200" dirty="0" err="1"/>
            <a:t>problème</a:t>
          </a:r>
          <a:r>
            <a:rPr lang="en-US" sz="2700" kern="1200" dirty="0"/>
            <a:t>?</a:t>
          </a:r>
        </a:p>
        <a:p>
          <a:pPr marL="228600" lvl="1" indent="-228600" algn="l" defTabSz="1200150">
            <a:lnSpc>
              <a:spcPct val="90000"/>
            </a:lnSpc>
            <a:spcBef>
              <a:spcPct val="0"/>
            </a:spcBef>
            <a:spcAft>
              <a:spcPct val="15000"/>
            </a:spcAft>
            <a:buChar char="••"/>
          </a:pPr>
          <a:r>
            <a:rPr lang="en-US" sz="2700" kern="1200"/>
            <a:t>Sous quelles paramètres est-ce que cela pourrait fonctionner?</a:t>
          </a:r>
        </a:p>
      </dsp:txBody>
      <dsp:txXfrm>
        <a:off x="2420982" y="0"/>
        <a:ext cx="3631474" cy="5602513"/>
      </dsp:txXfrm>
    </dsp:sp>
    <dsp:sp modelId="{2342982F-65B5-4D24-9F01-530F1D4EC282}">
      <dsp:nvSpPr>
        <dsp:cNvPr id="0" name=""/>
        <dsp:cNvSpPr/>
      </dsp:nvSpPr>
      <dsp:spPr>
        <a:xfrm>
          <a:off x="0" y="0"/>
          <a:ext cx="2420982" cy="5602513"/>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en-US" sz="3100" kern="1200" dirty="0" err="1">
              <a:solidFill>
                <a:schemeClr val="tx1"/>
              </a:solidFill>
            </a:rPr>
            <a:t>Problèmes</a:t>
          </a:r>
          <a:endParaRPr lang="en-US" sz="3100" kern="1200" dirty="0">
            <a:solidFill>
              <a:schemeClr val="tx1"/>
            </a:solidFill>
          </a:endParaRPr>
        </a:p>
      </dsp:txBody>
      <dsp:txXfrm>
        <a:off x="0" y="0"/>
        <a:ext cx="2420982" cy="5602513"/>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87ED97D-0279-434D-8038-D3611578C81F}">
      <dsp:nvSpPr>
        <dsp:cNvPr id="0" name=""/>
        <dsp:cNvSpPr/>
      </dsp:nvSpPr>
      <dsp:spPr>
        <a:xfrm>
          <a:off x="0" y="162056"/>
          <a:ext cx="6966858" cy="12168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smtClean="0">
              <a:solidFill>
                <a:schemeClr val="tx1"/>
              </a:solidFill>
              <a:latin typeface="+mj-lt"/>
            </a:rPr>
            <a:t>Faire vivre un exemple</a:t>
          </a:r>
          <a:endParaRPr lang="en-US" sz="3600" kern="1200" dirty="0">
            <a:solidFill>
              <a:schemeClr val="tx1"/>
            </a:solidFill>
            <a:latin typeface="+mj-lt"/>
          </a:endParaRPr>
        </a:p>
      </dsp:txBody>
      <dsp:txXfrm>
        <a:off x="0" y="162056"/>
        <a:ext cx="6966858" cy="121680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D2879ED-A322-4931-B0EC-AC48BFF84CE6}">
      <dsp:nvSpPr>
        <dsp:cNvPr id="0" name=""/>
        <dsp:cNvSpPr/>
      </dsp:nvSpPr>
      <dsp:spPr>
        <a:xfrm rot="5400000">
          <a:off x="3523976" y="-974029"/>
          <a:ext cx="1755831" cy="4142957"/>
        </a:xfrm>
        <a:prstGeom prst="round2SameRect">
          <a:avLst/>
        </a:prstGeom>
        <a:solidFill>
          <a:schemeClr val="accent2">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fr-CA" sz="1200" kern="1200"/>
            <a:t>permet de communiquer entre mathématiciens</a:t>
          </a:r>
          <a:endParaRPr lang="en-US" sz="1200" kern="1200"/>
        </a:p>
        <a:p>
          <a:pPr marL="114300" lvl="1" indent="-114300" algn="l" defTabSz="533400">
            <a:lnSpc>
              <a:spcPct val="90000"/>
            </a:lnSpc>
            <a:spcBef>
              <a:spcPct val="0"/>
            </a:spcBef>
            <a:spcAft>
              <a:spcPct val="15000"/>
            </a:spcAft>
            <a:buChar char="••"/>
          </a:pPr>
          <a:r>
            <a:rPr lang="fr-CA" sz="1200" kern="1200"/>
            <a:t>doit être enseigner aux élèves</a:t>
          </a:r>
          <a:endParaRPr lang="en-US" sz="1200" kern="1200"/>
        </a:p>
        <a:p>
          <a:pPr marL="114300" lvl="1" indent="-114300" algn="l" defTabSz="533400">
            <a:lnSpc>
              <a:spcPct val="90000"/>
            </a:lnSpc>
            <a:spcBef>
              <a:spcPct val="0"/>
            </a:spcBef>
            <a:spcAft>
              <a:spcPct val="15000"/>
            </a:spcAft>
            <a:buChar char="••"/>
          </a:pPr>
          <a:r>
            <a:rPr lang="fr-CA" sz="1200" kern="1200"/>
            <a:t>peut être mémorisée ou acquise</a:t>
          </a:r>
          <a:endParaRPr lang="en-US" sz="1200" kern="1200"/>
        </a:p>
        <a:p>
          <a:pPr marL="114300" lvl="1" indent="-114300" algn="l" defTabSz="533400">
            <a:lnSpc>
              <a:spcPct val="90000"/>
            </a:lnSpc>
            <a:spcBef>
              <a:spcPct val="0"/>
            </a:spcBef>
            <a:spcAft>
              <a:spcPct val="15000"/>
            </a:spcAft>
            <a:buChar char="••"/>
          </a:pPr>
          <a:r>
            <a:rPr lang="fr-CA" sz="1200" kern="1200"/>
            <a:t>peut être une terminologie, une définition, le nom d'un théorème un symbole, une procédure, ou autre</a:t>
          </a:r>
          <a:endParaRPr lang="en-US" sz="1200" kern="1200"/>
        </a:p>
      </dsp:txBody>
      <dsp:txXfrm rot="5400000">
        <a:off x="3523976" y="-974029"/>
        <a:ext cx="1755831" cy="4142957"/>
      </dsp:txXfrm>
    </dsp:sp>
    <dsp:sp modelId="{CAACD421-1ADC-4E67-8520-E469BCE2E087}">
      <dsp:nvSpPr>
        <dsp:cNvPr id="0" name=""/>
        <dsp:cNvSpPr/>
      </dsp:nvSpPr>
      <dsp:spPr>
        <a:xfrm>
          <a:off x="0" y="0"/>
          <a:ext cx="2330413" cy="2194789"/>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2100" kern="1200" dirty="0">
              <a:solidFill>
                <a:schemeClr val="tx1"/>
              </a:solidFill>
            </a:rPr>
            <a:t>Convention</a:t>
          </a:r>
        </a:p>
      </dsp:txBody>
      <dsp:txXfrm>
        <a:off x="0" y="0"/>
        <a:ext cx="2330413" cy="2194789"/>
      </dsp:txXfrm>
    </dsp:sp>
    <dsp:sp modelId="{DCB0CE92-9E62-46B0-A142-7B2B96253D65}">
      <dsp:nvSpPr>
        <dsp:cNvPr id="0" name=""/>
        <dsp:cNvSpPr/>
      </dsp:nvSpPr>
      <dsp:spPr>
        <a:xfrm rot="5400000">
          <a:off x="3523976" y="1330499"/>
          <a:ext cx="1755831" cy="4142957"/>
        </a:xfrm>
        <a:prstGeom prst="round2SameRect">
          <a:avLst/>
        </a:prstGeom>
        <a:solidFill>
          <a:schemeClr val="accent2">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fr-CA" sz="1200" kern="1200"/>
            <a:t>est découverte en utilisant des connaissances déjà acquises</a:t>
          </a:r>
          <a:endParaRPr lang="en-US" sz="1200" kern="1200"/>
        </a:p>
        <a:p>
          <a:pPr marL="114300" lvl="1" indent="-114300" algn="l" defTabSz="533400">
            <a:lnSpc>
              <a:spcPct val="90000"/>
            </a:lnSpc>
            <a:spcBef>
              <a:spcPct val="0"/>
            </a:spcBef>
            <a:spcAft>
              <a:spcPct val="15000"/>
            </a:spcAft>
            <a:buChar char="••"/>
          </a:pPr>
          <a:r>
            <a:rPr lang="fr-CA" sz="1200" kern="1200"/>
            <a:t>est impossible à mémoriser</a:t>
          </a:r>
          <a:endParaRPr lang="en-US" sz="1200" kern="1200"/>
        </a:p>
        <a:p>
          <a:pPr marL="114300" lvl="1" indent="-114300" algn="l" defTabSz="533400">
            <a:lnSpc>
              <a:spcPct val="90000"/>
            </a:lnSpc>
            <a:spcBef>
              <a:spcPct val="0"/>
            </a:spcBef>
            <a:spcAft>
              <a:spcPct val="15000"/>
            </a:spcAft>
            <a:buChar char="••"/>
          </a:pPr>
          <a:r>
            <a:rPr lang="fr-CA" sz="1200" kern="1200"/>
            <a:t>établit des liens entre les concepts</a:t>
          </a:r>
          <a:endParaRPr lang="en-US" sz="1200" kern="1200"/>
        </a:p>
        <a:p>
          <a:pPr marL="114300" lvl="1" indent="-114300" algn="l" defTabSz="533400">
            <a:lnSpc>
              <a:spcPct val="90000"/>
            </a:lnSpc>
            <a:spcBef>
              <a:spcPct val="0"/>
            </a:spcBef>
            <a:spcAft>
              <a:spcPct val="15000"/>
            </a:spcAft>
            <a:buChar char="••"/>
          </a:pPr>
          <a:r>
            <a:rPr lang="fr-CA" sz="1200" kern="1200"/>
            <a:t>répond à la question « Pourquoi »</a:t>
          </a:r>
          <a:endParaRPr lang="en-US" sz="1200" kern="1200"/>
        </a:p>
      </dsp:txBody>
      <dsp:txXfrm rot="5400000">
        <a:off x="3523976" y="1330499"/>
        <a:ext cx="1755831" cy="4142957"/>
      </dsp:txXfrm>
    </dsp:sp>
    <dsp:sp modelId="{4FF15787-0010-472C-8E01-564A3C64BFE2}">
      <dsp:nvSpPr>
        <dsp:cNvPr id="0" name=""/>
        <dsp:cNvSpPr/>
      </dsp:nvSpPr>
      <dsp:spPr>
        <a:xfrm>
          <a:off x="0" y="2304583"/>
          <a:ext cx="2330413" cy="2194789"/>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2100" kern="1200" dirty="0">
              <a:solidFill>
                <a:schemeClr val="tx1"/>
              </a:solidFill>
            </a:rPr>
            <a:t>Compréhension</a:t>
          </a:r>
        </a:p>
      </dsp:txBody>
      <dsp:txXfrm>
        <a:off x="0" y="2304583"/>
        <a:ext cx="2330413" cy="2194789"/>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89B768-EA34-41DA-93D2-33E0822AABA3}">
      <dsp:nvSpPr>
        <dsp:cNvPr id="0" name=""/>
        <dsp:cNvSpPr/>
      </dsp:nvSpPr>
      <dsp:spPr>
        <a:xfrm>
          <a:off x="1879669" y="499"/>
          <a:ext cx="2946261" cy="1636811"/>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CA" sz="2000" kern="1200" dirty="0">
              <a:solidFill>
                <a:schemeClr val="tx1"/>
              </a:solidFill>
            </a:rPr>
            <a:t>Quand présenter les conventions aux élèves?</a:t>
          </a:r>
          <a:endParaRPr lang="en-US" sz="2000" kern="1200" dirty="0">
            <a:solidFill>
              <a:schemeClr val="tx1"/>
            </a:solidFill>
          </a:endParaRPr>
        </a:p>
      </dsp:txBody>
      <dsp:txXfrm>
        <a:off x="1879669" y="499"/>
        <a:ext cx="2946261" cy="1636811"/>
      </dsp:txXfrm>
    </dsp:sp>
    <dsp:sp modelId="{AA16CA9A-349D-4177-9038-ACDC78B27064}">
      <dsp:nvSpPr>
        <dsp:cNvPr id="0" name=""/>
        <dsp:cNvSpPr/>
      </dsp:nvSpPr>
      <dsp:spPr>
        <a:xfrm rot="5400000">
          <a:off x="3045897" y="1678231"/>
          <a:ext cx="613804" cy="736565"/>
        </a:xfrm>
        <a:prstGeom prst="rightArrow">
          <a:avLst>
            <a:gd name="adj1" fmla="val 60000"/>
            <a:gd name="adj2" fmla="val 50000"/>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rot="5400000">
        <a:off x="3045897" y="1678231"/>
        <a:ext cx="613804" cy="736565"/>
      </dsp:txXfrm>
    </dsp:sp>
    <dsp:sp modelId="{3E3F0341-9BFC-42DC-B867-1A2D32F5A8E8}">
      <dsp:nvSpPr>
        <dsp:cNvPr id="0" name=""/>
        <dsp:cNvSpPr/>
      </dsp:nvSpPr>
      <dsp:spPr>
        <a:xfrm>
          <a:off x="1879669" y="2455717"/>
          <a:ext cx="2946261" cy="1636811"/>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CA" sz="2000" kern="1200" dirty="0">
              <a:solidFill>
                <a:schemeClr val="tx1"/>
              </a:solidFill>
            </a:rPr>
            <a:t>Quand ils en ont besoin pour communiquer leurs idées </a:t>
          </a:r>
        </a:p>
        <a:p>
          <a:pPr lvl="0" algn="ctr" defTabSz="889000">
            <a:lnSpc>
              <a:spcPct val="90000"/>
            </a:lnSpc>
            <a:spcBef>
              <a:spcPct val="0"/>
            </a:spcBef>
            <a:spcAft>
              <a:spcPct val="35000"/>
            </a:spcAft>
          </a:pPr>
          <a:r>
            <a:rPr lang="fr-CA" sz="2000" kern="1200" dirty="0">
              <a:solidFill>
                <a:schemeClr val="tx1"/>
              </a:solidFill>
            </a:rPr>
            <a:t>(oralement ou à l’écrit)</a:t>
          </a:r>
          <a:endParaRPr lang="en-US" sz="2000" kern="1200" dirty="0">
            <a:solidFill>
              <a:schemeClr val="tx1"/>
            </a:solidFill>
          </a:endParaRPr>
        </a:p>
      </dsp:txBody>
      <dsp:txXfrm>
        <a:off x="1879669" y="2455717"/>
        <a:ext cx="2946261" cy="1636811"/>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07C013-E849-4A8A-900B-CC29DC28003B}">
      <dsp:nvSpPr>
        <dsp:cNvPr id="0" name=""/>
        <dsp:cNvSpPr/>
      </dsp:nvSpPr>
      <dsp:spPr>
        <a:xfrm>
          <a:off x="0" y="136880"/>
          <a:ext cx="5979884" cy="108108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fr-CA" sz="2800" kern="1200" dirty="0">
              <a:solidFill>
                <a:schemeClr val="tx1"/>
              </a:solidFill>
            </a:rPr>
            <a:t>Les stratégies personnelles : Comment les définir?</a:t>
          </a:r>
          <a:endParaRPr lang="en-US" sz="2800" kern="1200" dirty="0">
            <a:solidFill>
              <a:schemeClr val="tx1"/>
            </a:solidFill>
          </a:endParaRPr>
        </a:p>
      </dsp:txBody>
      <dsp:txXfrm>
        <a:off x="0" y="136880"/>
        <a:ext cx="5979884" cy="1081080"/>
      </dsp:txXfrm>
    </dsp:sp>
    <dsp:sp modelId="{FEFFD436-9930-45E6-A3F2-E1332D728601}">
      <dsp:nvSpPr>
        <dsp:cNvPr id="0" name=""/>
        <dsp:cNvSpPr/>
      </dsp:nvSpPr>
      <dsp:spPr>
        <a:xfrm>
          <a:off x="0" y="1246911"/>
          <a:ext cx="5979884" cy="289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9861"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fr-CA" sz="2200" kern="1200"/>
            <a:t>« toute stratégie qui n’est pas un algorithme traditionnel et qui ne comporte ni utilisation de matériel de manipulation ni dénombrement d’unités » (Van de Walle, p. 39)</a:t>
          </a:r>
          <a:endParaRPr lang="en-US" sz="2200" kern="1200"/>
        </a:p>
        <a:p>
          <a:pPr marL="228600" lvl="1" indent="-228600" algn="l" defTabSz="977900">
            <a:lnSpc>
              <a:spcPct val="90000"/>
            </a:lnSpc>
            <a:spcBef>
              <a:spcPct val="0"/>
            </a:spcBef>
            <a:spcAft>
              <a:spcPct val="20000"/>
            </a:spcAft>
            <a:buChar char="••"/>
          </a:pPr>
          <a:r>
            <a:rPr lang="en-US" sz="2200" kern="1200" dirty="0" err="1"/>
            <a:t>doivent</a:t>
          </a:r>
          <a:r>
            <a:rPr lang="en-US" sz="2200" kern="1200" dirty="0"/>
            <a:t> </a:t>
          </a:r>
          <a:r>
            <a:rPr lang="en-US" sz="2200" kern="1200" dirty="0" err="1"/>
            <a:t>être</a:t>
          </a:r>
          <a:r>
            <a:rPr lang="en-US" sz="2200" kern="1200" dirty="0"/>
            <a:t> </a:t>
          </a:r>
          <a:r>
            <a:rPr lang="en-US" sz="2200" kern="1200" dirty="0" err="1"/>
            <a:t>efficaces</a:t>
          </a:r>
          <a:r>
            <a:rPr lang="en-US" sz="2200" kern="1200" dirty="0"/>
            <a:t>, </a:t>
          </a:r>
          <a:r>
            <a:rPr lang="en-US" sz="2200" kern="1200" dirty="0" err="1"/>
            <a:t>efficientes</a:t>
          </a:r>
          <a:r>
            <a:rPr lang="en-US" sz="2200" kern="1200" dirty="0"/>
            <a:t> et les </a:t>
          </a:r>
          <a:r>
            <a:rPr lang="en-US" sz="2200" kern="1200" dirty="0" err="1"/>
            <a:t>élèves</a:t>
          </a:r>
          <a:r>
            <a:rPr lang="en-US" sz="2200" kern="1200" dirty="0"/>
            <a:t> </a:t>
          </a:r>
          <a:r>
            <a:rPr lang="en-US" sz="2200" kern="1200" dirty="0" err="1"/>
            <a:t>peuvent</a:t>
          </a:r>
          <a:r>
            <a:rPr lang="en-US" sz="2200" kern="1200" dirty="0"/>
            <a:t> les </a:t>
          </a:r>
          <a:r>
            <a:rPr lang="en-US" sz="2200" kern="1200" dirty="0" err="1"/>
            <a:t>expliquer</a:t>
          </a:r>
          <a:r>
            <a:rPr lang="en-US" sz="2200" kern="1200" dirty="0"/>
            <a:t> </a:t>
          </a:r>
          <a:r>
            <a:rPr lang="en-US" sz="2200" kern="1200" dirty="0" err="1"/>
            <a:t>facilement</a:t>
          </a:r>
          <a:endParaRPr lang="en-US" sz="2200" kern="1200" dirty="0"/>
        </a:p>
        <a:p>
          <a:pPr marL="228600" lvl="1" indent="-228600" algn="l" defTabSz="977900">
            <a:lnSpc>
              <a:spcPct val="90000"/>
            </a:lnSpc>
            <a:spcBef>
              <a:spcPct val="0"/>
            </a:spcBef>
            <a:spcAft>
              <a:spcPct val="20000"/>
            </a:spcAft>
            <a:buChar char="••"/>
          </a:pPr>
          <a:r>
            <a:rPr lang="en-US" sz="2200" kern="1200" dirty="0" err="1"/>
            <a:t>peuvent</a:t>
          </a:r>
          <a:r>
            <a:rPr lang="en-US" sz="2200" kern="1200" dirty="0"/>
            <a:t> </a:t>
          </a:r>
          <a:r>
            <a:rPr lang="en-US" sz="2200" kern="1200" dirty="0" err="1"/>
            <a:t>être</a:t>
          </a:r>
          <a:r>
            <a:rPr lang="en-US" sz="2200" kern="1200" dirty="0"/>
            <a:t> </a:t>
          </a:r>
          <a:r>
            <a:rPr lang="en-US" sz="2200" kern="1200" dirty="0" err="1"/>
            <a:t>utilisées</a:t>
          </a:r>
          <a:r>
            <a:rPr lang="en-US" sz="2200" kern="1200" dirty="0"/>
            <a:t> par </a:t>
          </a:r>
          <a:r>
            <a:rPr lang="en-US" sz="2200" kern="1200" dirty="0" err="1" smtClean="0"/>
            <a:t>quelqu'un</a:t>
          </a:r>
          <a:r>
            <a:rPr lang="en-US" sz="2200" kern="1200" dirty="0" smtClean="0"/>
            <a:t> </a:t>
          </a:r>
          <a:r>
            <a:rPr lang="en-US" sz="2200" kern="1200" dirty="0" err="1"/>
            <a:t>d'autre</a:t>
          </a:r>
          <a:endParaRPr lang="en-US" sz="2200" kern="1200" dirty="0"/>
        </a:p>
        <a:p>
          <a:pPr marL="228600" lvl="1" indent="-228600" algn="l" defTabSz="977900">
            <a:lnSpc>
              <a:spcPct val="90000"/>
            </a:lnSpc>
            <a:spcBef>
              <a:spcPct val="0"/>
            </a:spcBef>
            <a:spcAft>
              <a:spcPct val="20000"/>
            </a:spcAft>
            <a:buChar char="••"/>
          </a:pPr>
          <a:r>
            <a:rPr lang="en-US" sz="2200" kern="1200"/>
            <a:t>respectent les conventions mathématiques</a:t>
          </a:r>
        </a:p>
      </dsp:txBody>
      <dsp:txXfrm>
        <a:off x="0" y="1246911"/>
        <a:ext cx="5979884" cy="289800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D5E56A8-E476-4D29-8CC4-1687B1301CEA}">
      <dsp:nvSpPr>
        <dsp:cNvPr id="0" name=""/>
        <dsp:cNvSpPr/>
      </dsp:nvSpPr>
      <dsp:spPr>
        <a:xfrm>
          <a:off x="0" y="0"/>
          <a:ext cx="6850743" cy="190125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a:solidFill>
                <a:schemeClr val="tx1"/>
              </a:solidFill>
            </a:rPr>
            <a:t>Est-ce que l’enseignant peut suggérer des stratégies personnelles?</a:t>
          </a:r>
          <a:endParaRPr lang="en-US" sz="3600" kern="1200" dirty="0">
            <a:solidFill>
              <a:schemeClr val="tx1"/>
            </a:solidFill>
          </a:endParaRPr>
        </a:p>
      </dsp:txBody>
      <dsp:txXfrm>
        <a:off x="0" y="0"/>
        <a:ext cx="6850743" cy="1901250"/>
      </dsp:txXfrm>
    </dsp:sp>
    <dsp:sp modelId="{A5F96A45-D7E8-4FB6-A3DF-28117C9D91AA}">
      <dsp:nvSpPr>
        <dsp:cNvPr id="0" name=""/>
        <dsp:cNvSpPr/>
      </dsp:nvSpPr>
      <dsp:spPr>
        <a:xfrm>
          <a:off x="58025" y="1848054"/>
          <a:ext cx="6647549" cy="3137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7511"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fr-CA" sz="2800" kern="1200" dirty="0"/>
            <a:t>L’enseignant peut présenter une autre stratégie qui n’a pas été suggérée par les élèves. </a:t>
          </a:r>
          <a:endParaRPr lang="en-US" sz="2800" kern="1200" dirty="0"/>
        </a:p>
        <a:p>
          <a:pPr marL="285750" lvl="1" indent="-285750" algn="l" defTabSz="1244600">
            <a:lnSpc>
              <a:spcPct val="90000"/>
            </a:lnSpc>
            <a:spcBef>
              <a:spcPct val="0"/>
            </a:spcBef>
            <a:spcAft>
              <a:spcPct val="20000"/>
            </a:spcAft>
            <a:buChar char="••"/>
          </a:pPr>
          <a:r>
            <a:rPr lang="fr-CA" sz="2800" kern="1200" dirty="0"/>
            <a:t>L’enseignant peut élaborer sur les idées présentées dans les stratégies des élèves.</a:t>
          </a:r>
          <a:endParaRPr lang="en-US" sz="2800" kern="1200" dirty="0"/>
        </a:p>
      </dsp:txBody>
      <dsp:txXfrm>
        <a:off x="58025" y="1848054"/>
        <a:ext cx="6647549" cy="3137498"/>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CA6607D-56D0-4E22-A75F-D6B1D44CD9DD}">
      <dsp:nvSpPr>
        <dsp:cNvPr id="0" name=""/>
        <dsp:cNvSpPr/>
      </dsp:nvSpPr>
      <dsp:spPr>
        <a:xfrm>
          <a:off x="0" y="85235"/>
          <a:ext cx="6168571" cy="13689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fr-CA" sz="3600" kern="1200" dirty="0">
              <a:solidFill>
                <a:schemeClr val="tx1"/>
              </a:solidFill>
            </a:rPr>
            <a:t>Quel est le rôle de l’algorithme traditionnel?</a:t>
          </a:r>
          <a:endParaRPr lang="en-US" sz="3600" kern="1200" dirty="0">
            <a:solidFill>
              <a:schemeClr val="tx1"/>
            </a:solidFill>
          </a:endParaRPr>
        </a:p>
      </dsp:txBody>
      <dsp:txXfrm>
        <a:off x="0" y="85235"/>
        <a:ext cx="6168571" cy="1368900"/>
      </dsp:txXfrm>
    </dsp:sp>
    <dsp:sp modelId="{D6C34F5C-A84F-4D3B-8AFE-581C3C582A73}">
      <dsp:nvSpPr>
        <dsp:cNvPr id="0" name=""/>
        <dsp:cNvSpPr/>
      </dsp:nvSpPr>
      <dsp:spPr>
        <a:xfrm>
          <a:off x="0" y="1454135"/>
          <a:ext cx="6168571" cy="4222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5852"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fr-CA" sz="2300" kern="1200"/>
            <a:t>avec l’utilisation des calculatrices, le rôle de l’algorithme traditionnel change</a:t>
          </a:r>
          <a:endParaRPr lang="en-US" sz="2300" kern="1200"/>
        </a:p>
        <a:p>
          <a:pPr marL="228600" lvl="1" indent="-228600" algn="l" defTabSz="1022350">
            <a:lnSpc>
              <a:spcPct val="90000"/>
            </a:lnSpc>
            <a:spcBef>
              <a:spcPct val="0"/>
            </a:spcBef>
            <a:spcAft>
              <a:spcPct val="20000"/>
            </a:spcAft>
            <a:buChar char="••"/>
          </a:pPr>
          <a:r>
            <a:rPr lang="fr-CA" sz="2300" kern="1200"/>
            <a:t>« pour les utiliser, il faut comprendre leur fonctionnement et être en mesure de les expliquer. » (Van de Walle)</a:t>
          </a:r>
          <a:endParaRPr lang="en-US" sz="2300" kern="1200"/>
        </a:p>
        <a:p>
          <a:pPr marL="228600" lvl="1" indent="-228600" algn="l" defTabSz="1022350">
            <a:lnSpc>
              <a:spcPct val="90000"/>
            </a:lnSpc>
            <a:spcBef>
              <a:spcPct val="0"/>
            </a:spcBef>
            <a:spcAft>
              <a:spcPct val="20000"/>
            </a:spcAft>
            <a:buChar char="••"/>
          </a:pPr>
          <a:r>
            <a:rPr lang="fr-CA" sz="2300" kern="1200"/>
            <a:t>une stratégie parmis tant d’autres qui devrait seulement être utilisée si elle est comprise</a:t>
          </a:r>
          <a:endParaRPr lang="en-US" sz="2300" kern="1200"/>
        </a:p>
        <a:p>
          <a:pPr marL="228600" lvl="1" indent="-228600" algn="l" defTabSz="1022350">
            <a:lnSpc>
              <a:spcPct val="90000"/>
            </a:lnSpc>
            <a:spcBef>
              <a:spcPct val="0"/>
            </a:spcBef>
            <a:spcAft>
              <a:spcPct val="20000"/>
            </a:spcAft>
            <a:buChar char="••"/>
          </a:pPr>
          <a:r>
            <a:rPr lang="fr-CA" sz="2300" kern="1200"/>
            <a:t>devrait être présenté à la fin des activités de tâtonnement, une fois que les élèves ont eu la chance d’explorer les concepts et de développer leurs propres stratégies personnelles</a:t>
          </a:r>
          <a:endParaRPr lang="en-US" sz="2300" kern="1200"/>
        </a:p>
      </dsp:txBody>
      <dsp:txXfrm>
        <a:off x="0" y="1454135"/>
        <a:ext cx="6168571" cy="4222800"/>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63988" y="0"/>
            <a:ext cx="3032125" cy="463550"/>
          </a:xfrm>
          <a:prstGeom prst="rect">
            <a:avLst/>
          </a:prstGeom>
        </p:spPr>
        <p:txBody>
          <a:bodyPr vert="horz" lIns="91440" tIns="45720" rIns="91440" bIns="45720" rtlCol="0"/>
          <a:lstStyle>
            <a:lvl1pPr algn="r">
              <a:defRPr sz="1200"/>
            </a:lvl1pPr>
          </a:lstStyle>
          <a:p>
            <a:fld id="{AE65EEC4-613D-493F-999D-31A4570337BD}" type="datetime1">
              <a:rPr lang="en-US" smtClean="0"/>
              <a:pPr/>
              <a:t>12/9/2009</a:t>
            </a:fld>
            <a:endParaRPr lang="en-US"/>
          </a:p>
        </p:txBody>
      </p:sp>
      <p:sp>
        <p:nvSpPr>
          <p:cNvPr id="4" name="Footer Placeholder 3"/>
          <p:cNvSpPr>
            <a:spLocks noGrp="1"/>
          </p:cNvSpPr>
          <p:nvPr>
            <p:ph type="ftr" sz="quarter" idx="2"/>
          </p:nvPr>
        </p:nvSpPr>
        <p:spPr>
          <a:xfrm>
            <a:off x="0" y="8818563"/>
            <a:ext cx="3032125"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63988" y="8818563"/>
            <a:ext cx="3032125" cy="463550"/>
          </a:xfrm>
          <a:prstGeom prst="rect">
            <a:avLst/>
          </a:prstGeom>
        </p:spPr>
        <p:txBody>
          <a:bodyPr vert="horz" lIns="91440" tIns="45720" rIns="91440" bIns="45720" rtlCol="0" anchor="b"/>
          <a:lstStyle>
            <a:lvl1pPr algn="r">
              <a:defRPr sz="1200"/>
            </a:lvl1pPr>
          </a:lstStyle>
          <a:p>
            <a:fld id="{0E579144-1404-4574-92D4-35B6AABAB111}"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idx="1"/>
          </p:nvPr>
        </p:nvSpPr>
        <p:spPr>
          <a:xfrm>
            <a:off x="3963744" y="0"/>
            <a:ext cx="3032337" cy="464185"/>
          </a:xfrm>
          <a:prstGeom prst="rect">
            <a:avLst/>
          </a:prstGeom>
        </p:spPr>
        <p:txBody>
          <a:bodyPr vert="horz" lIns="93031" tIns="46516" rIns="93031" bIns="46516" rtlCol="0"/>
          <a:lstStyle>
            <a:lvl1pPr algn="r">
              <a:defRPr sz="1200"/>
            </a:lvl1pPr>
          </a:lstStyle>
          <a:p>
            <a:fld id="{0792966A-9457-4CCC-88B9-15BE67AACBC8}" type="datetime1">
              <a:rPr lang="en-US" smtClean="0"/>
              <a:pPr/>
              <a:t>12/9/2009</a:t>
            </a:fld>
            <a:endParaRPr lang="en-US"/>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31" tIns="46516" rIns="93031" bIns="46516" rtlCol="0" anchor="ctr"/>
          <a:lstStyle/>
          <a:p>
            <a:endParaRPr lang="en-US"/>
          </a:p>
        </p:txBody>
      </p:sp>
      <p:sp>
        <p:nvSpPr>
          <p:cNvPr id="5" name="Notes Placeholder 4"/>
          <p:cNvSpPr>
            <a:spLocks noGrp="1"/>
          </p:cNvSpPr>
          <p:nvPr>
            <p:ph type="body" sz="quarter" idx="3"/>
          </p:nvPr>
        </p:nvSpPr>
        <p:spPr>
          <a:xfrm>
            <a:off x="699770" y="4409758"/>
            <a:ext cx="5598160" cy="4177665"/>
          </a:xfrm>
          <a:prstGeom prst="rect">
            <a:avLst/>
          </a:prstGeom>
        </p:spPr>
        <p:txBody>
          <a:bodyPr vert="horz" lIns="93031" tIns="46516" rIns="93031" bIns="465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32337" cy="464185"/>
          </a:xfrm>
          <a:prstGeom prst="rect">
            <a:avLst/>
          </a:prstGeom>
        </p:spPr>
        <p:txBody>
          <a:bodyPr vert="horz" lIns="93031" tIns="46516" rIns="93031" bIns="46516" rtlCol="0" anchor="b"/>
          <a:lstStyle>
            <a:lvl1pPr algn="l">
              <a:defRPr sz="1200"/>
            </a:lvl1pPr>
          </a:lstStyle>
          <a:p>
            <a:endParaRPr lang="en-US"/>
          </a:p>
        </p:txBody>
      </p:sp>
      <p:sp>
        <p:nvSpPr>
          <p:cNvPr id="7" name="Slide Number Placeholder 6"/>
          <p:cNvSpPr>
            <a:spLocks noGrp="1"/>
          </p:cNvSpPr>
          <p:nvPr>
            <p:ph type="sldNum" sz="quarter" idx="5"/>
          </p:nvPr>
        </p:nvSpPr>
        <p:spPr>
          <a:xfrm>
            <a:off x="3963744" y="8817904"/>
            <a:ext cx="3032337" cy="464185"/>
          </a:xfrm>
          <a:prstGeom prst="rect">
            <a:avLst/>
          </a:prstGeom>
        </p:spPr>
        <p:txBody>
          <a:bodyPr vert="horz" lIns="93031" tIns="46516" rIns="93031" bIns="46516" rtlCol="0" anchor="b"/>
          <a:lstStyle>
            <a:lvl1pPr algn="r">
              <a:defRPr sz="1200"/>
            </a:lvl1pPr>
          </a:lstStyle>
          <a:p>
            <a:fld id="{159F8FBC-53AA-4728-8178-3864A935A86B}"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pPr>
              <a:defRPr/>
            </a:pPr>
            <a:fld id="{E3702FAD-4B4B-43BB-B06B-A9499F43B9ED}" type="datetime1">
              <a:rPr lang="en-US" smtClean="0"/>
              <a:pPr>
                <a:defRPr/>
              </a:pPr>
              <a:t>12/9/2009</a:t>
            </a:fld>
            <a:endParaRPr lang="en-US"/>
          </a:p>
        </p:txBody>
      </p:sp>
      <p:sp>
        <p:nvSpPr>
          <p:cNvPr id="20" name="Footer Placeholder 19"/>
          <p:cNvSpPr>
            <a:spLocks noGrp="1"/>
          </p:cNvSpPr>
          <p:nvPr>
            <p:ph type="ftr" sz="quarter" idx="11"/>
          </p:nvPr>
        </p:nvSpPr>
        <p:spPr/>
        <p:txBody>
          <a:bodyPr/>
          <a:lstStyle>
            <a:extLst/>
          </a:lstStyle>
          <a:p>
            <a:pPr>
              <a:defRPr/>
            </a:pPr>
            <a:endParaRPr lang="en-US"/>
          </a:p>
        </p:txBody>
      </p:sp>
      <p:sp>
        <p:nvSpPr>
          <p:cNvPr id="10" name="Slide Number Placeholder 9"/>
          <p:cNvSpPr>
            <a:spLocks noGrp="1"/>
          </p:cNvSpPr>
          <p:nvPr>
            <p:ph type="sldNum" sz="quarter" idx="12"/>
          </p:nvPr>
        </p:nvSpPr>
        <p:spPr/>
        <p:txBody>
          <a:bodyPr/>
          <a:lstStyle>
            <a:extLst/>
          </a:lstStyle>
          <a:p>
            <a:pPr>
              <a:defRPr/>
            </a:pPr>
            <a:fld id="{535D6656-8BCF-4055-8231-DB459B36225C}" type="slidenum">
              <a:rPr lang="en-US" smtClean="0"/>
              <a:pPr>
                <a:defRPr/>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39035B11-207F-4151-BE53-C0EB98667F85}" type="datetime1">
              <a:rPr lang="en-US" smtClean="0"/>
              <a:pPr>
                <a:defRPr/>
              </a:pPr>
              <a:t>12/9/2009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F444F8ED-BC92-4E10-A0F4-BF5ECCC4B6A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697961D0-BE71-48DC-A3B9-BD5492E61AAC}" type="datetime1">
              <a:rPr lang="en-US" smtClean="0"/>
              <a:pPr>
                <a:defRPr/>
              </a:pPr>
              <a:t>12/9/2009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11F79DEA-145E-4844-8D5D-B4F0148FFC6A}"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B64331F-32D7-4A7D-A9D6-D9245B8DDE94}" type="datetime1">
              <a:rPr lang="en-US" smtClean="0"/>
              <a:pPr>
                <a:defRPr/>
              </a:pPr>
              <a:t>12/9/2009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13CA84F-0F42-47CB-92B1-910396C6BE3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FEB3B8EA-F993-474B-9AC4-C32F30ECB6B1}" type="datetime1">
              <a:rPr lang="en-US" smtClean="0"/>
              <a:pPr>
                <a:defRPr/>
              </a:pPr>
              <a:t>12/9/2009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D796E6AC-2B17-4A00-888C-2A186466728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F35802F9-5510-4820-A060-CE4860F6DCCE}" type="datetime1">
              <a:rPr lang="en-US" smtClean="0"/>
              <a:pPr>
                <a:defRPr/>
              </a:pPr>
              <a:t>12/9/2009</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5710026A-2BE0-49B2-BB1C-B06EA5856B0E}" type="slidenum">
              <a:rPr lang="en-US" smtClean="0"/>
              <a:pPr>
                <a:defRPr/>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C38CA7FC-F420-4EE3-A0CF-0AA2C7120BCE}" type="datetime1">
              <a:rPr lang="en-US" smtClean="0"/>
              <a:pPr>
                <a:defRPr/>
              </a:pPr>
              <a:t>12/9/2009</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1FD16729-958B-4626-8A93-65139D374EAB}"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3AA1BE1B-65A9-42CE-AF65-66D10F46C291}" type="datetime1">
              <a:rPr lang="en-US" smtClean="0"/>
              <a:pPr>
                <a:defRPr/>
              </a:pPr>
              <a:t>12/9/2009</a:t>
            </a:fld>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04CF7109-A407-4EAA-8242-BC499EA31ECD}"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fld id="{10020192-AF7A-49AD-A951-B559E1EE94FA}" type="datetime1">
              <a:rPr lang="en-US" smtClean="0"/>
              <a:pPr>
                <a:defRPr/>
              </a:pPr>
              <a:t>12/9/2009</a:t>
            </a:fld>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DF1B4EAD-AFC7-40F2-96AF-ACD2C72ADFF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fld id="{9288D168-CEF2-4E5A-837A-3CA4B64FFB4B}" type="datetime1">
              <a:rPr lang="en-US" smtClean="0"/>
              <a:pPr>
                <a:defRPr/>
              </a:pPr>
              <a:t>12/9/2009</a:t>
            </a:fld>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6A06E862-02D3-4E79-A9C9-0D487ED60ACE}" type="slidenum">
              <a:rPr lang="en-US" smtClean="0"/>
              <a:pPr>
                <a:defRPr/>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25619A70-60B4-47E0-A6D2-64546581E10D}" type="datetime1">
              <a:rPr lang="en-US" smtClean="0"/>
              <a:pPr>
                <a:defRPr/>
              </a:pPr>
              <a:t>12/9/2009</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D82AE8AD-6397-43F2-A49F-3AEE9F39D7D4}"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pPr>
              <a:defRPr/>
            </a:pPr>
            <a:fld id="{58302FDD-84A8-4CA2-91E0-45B31EE087B7}" type="datetime1">
              <a:rPr lang="en-US" smtClean="0"/>
              <a:pPr>
                <a:defRPr/>
              </a:pPr>
              <a:t>12/9/2009</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47AD17D2-E2E5-496E-B450-F6A4170798C5}" type="slidenum">
              <a:rPr lang="en-US" smtClean="0"/>
              <a:pPr>
                <a:defRPr/>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991847B4-C4EE-4DF0-A2EE-8C3944810DB7}" type="datetime1">
              <a:rPr lang="en-US" smtClean="0"/>
              <a:pPr>
                <a:defRPr/>
              </a:pPr>
              <a:t>12/9/2009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81E0D34E-4F91-4E51-AD82-A2D624F43982}" type="slidenum">
              <a:rPr lang="en-US" smtClean="0"/>
              <a:pPr>
                <a:defRPr/>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sldNum="0"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7" Type="http://schemas.microsoft.com/office/2007/relationships/diagramDrawing" Target="../diagrams/drawing9.xm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10.xm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7" Type="http://schemas.microsoft.com/office/2007/relationships/diagramDrawing" Target="../diagrams/drawing11.xml"/><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7" Type="http://schemas.microsoft.com/office/2007/relationships/diagramDrawing" Target="../diagrams/drawing12.xml"/><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7" Type="http://schemas.microsoft.com/office/2007/relationships/diagramDrawing" Target="../diagrams/drawing13.xml"/><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7" Type="http://schemas.microsoft.com/office/2007/relationships/diagramDrawing" Target="../diagrams/drawing14.xml"/><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7" Type="http://schemas.microsoft.com/office/2007/relationships/diagramDrawing" Target="../diagrams/drawing15.xml"/><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cahm.elg.ca/archives/2009/01/nouvelle_banque.html" TargetMode="External"/><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7" Type="http://schemas.microsoft.com/office/2007/relationships/diagramDrawing" Target="../diagrams/drawing16.xml"/><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7" Type="http://schemas.microsoft.com/office/2007/relationships/diagramDrawing" Target="../diagrams/drawing17.xml"/><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7" Type="http://schemas.microsoft.com/office/2007/relationships/diagramDrawing" Target="../diagrams/drawing18.xml"/><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8" Type="http://schemas.microsoft.com/office/2007/relationships/diagramDrawing" Target="../diagrams/drawing19.xml"/><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7" Type="http://schemas.microsoft.com/office/2007/relationships/diagramDrawing" Target="../diagrams/drawing20.xml"/><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7" Type="http://schemas.microsoft.com/office/2007/relationships/diagramDrawing" Target="../diagrams/drawing21.xml"/><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8" Type="http://schemas.microsoft.com/office/2007/relationships/diagramDrawing" Target="../diagrams/drawing22.xml"/><Relationship Id="rId3" Type="http://schemas.openxmlformats.org/officeDocument/2006/relationships/image" Target="../media/image7.emf"/><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7" Type="http://schemas.microsoft.com/office/2007/relationships/diagramDrawing" Target="../diagrams/drawing23.xml"/><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7" Type="http://schemas.microsoft.com/office/2007/relationships/diagramDrawing" Target="../diagrams/drawing24.xml"/><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7.xml"/><Relationship Id="rId12" Type="http://schemas.microsoft.com/office/2007/relationships/diagramDrawing" Target="../diagrams/drawing26.xml"/><Relationship Id="rId2" Type="http://schemas.openxmlformats.org/officeDocument/2006/relationships/notesSlide" Target="../notesSlides/notesSlide27.xml"/><Relationship Id="rId1" Type="http://schemas.openxmlformats.org/officeDocument/2006/relationships/slideLayout" Target="../slideLayouts/slideLayout12.xml"/><Relationship Id="rId6" Type="http://schemas.openxmlformats.org/officeDocument/2006/relationships/diagramColors" Target="../diagrams/colors7.xml"/><Relationship Id="rId11" Type="http://schemas.microsoft.com/office/2007/relationships/diagramDrawing" Target="../diagrams/drawing25.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8" Type="http://schemas.microsoft.com/office/2007/relationships/diagramDrawing" Target="../diagrams/drawing27.xml"/><Relationship Id="rId3" Type="http://schemas.openxmlformats.org/officeDocument/2006/relationships/image" Target="../media/image8.jpeg"/><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8" Type="http://schemas.microsoft.com/office/2007/relationships/diagramDrawing" Target="../diagrams/drawing28.xml"/><Relationship Id="rId3" Type="http://schemas.openxmlformats.org/officeDocument/2006/relationships/image" Target="../media/image9.jpeg"/><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8" Type="http://schemas.microsoft.com/office/2007/relationships/diagramDrawing" Target="../diagrams/drawing29.xml"/><Relationship Id="rId3" Type="http://schemas.openxmlformats.org/officeDocument/2006/relationships/image" Target="../media/image10.jpeg"/><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r-CA" sz="3600" b="1" dirty="0" smtClean="0">
                <a:solidFill>
                  <a:schemeClr val="tx1"/>
                </a:solidFill>
                <a:latin typeface="Arial" pitchFamily="34" charset="0"/>
                <a:cs typeface="Arial" pitchFamily="34" charset="0"/>
              </a:rPr>
              <a:t/>
            </a:r>
            <a:br>
              <a:rPr lang="fr-CA" sz="3600" b="1" dirty="0" smtClean="0">
                <a:solidFill>
                  <a:schemeClr val="tx1"/>
                </a:solidFill>
                <a:latin typeface="Arial" pitchFamily="34" charset="0"/>
                <a:cs typeface="Arial" pitchFamily="34" charset="0"/>
              </a:rPr>
            </a:br>
            <a:r>
              <a:rPr lang="fr-CA" sz="3600" b="1" dirty="0" smtClean="0">
                <a:solidFill>
                  <a:schemeClr val="tx1"/>
                </a:solidFill>
                <a:latin typeface="Arial" pitchFamily="34" charset="0"/>
                <a:cs typeface="Arial" pitchFamily="34" charset="0"/>
              </a:rPr>
              <a:t/>
            </a:r>
            <a:br>
              <a:rPr lang="fr-CA" sz="3600" b="1" dirty="0" smtClean="0">
                <a:solidFill>
                  <a:schemeClr val="tx1"/>
                </a:solidFill>
                <a:latin typeface="Arial" pitchFamily="34" charset="0"/>
                <a:cs typeface="Arial" pitchFamily="34" charset="0"/>
              </a:rPr>
            </a:br>
            <a:r>
              <a:rPr lang="fr-CA" sz="3600" b="1" dirty="0" smtClean="0">
                <a:solidFill>
                  <a:schemeClr val="tx1"/>
                </a:solidFill>
                <a:latin typeface="Arial" pitchFamily="34" charset="0"/>
                <a:cs typeface="Arial" pitchFamily="34" charset="0"/>
              </a:rPr>
              <a:t/>
            </a:r>
            <a:br>
              <a:rPr lang="fr-CA" sz="3600" b="1" dirty="0" smtClean="0">
                <a:solidFill>
                  <a:schemeClr val="tx1"/>
                </a:solidFill>
                <a:latin typeface="Arial" pitchFamily="34" charset="0"/>
                <a:cs typeface="Arial" pitchFamily="34" charset="0"/>
              </a:rPr>
            </a:br>
            <a:r>
              <a:rPr lang="fr-CA" sz="3600" b="1" dirty="0" smtClean="0">
                <a:solidFill>
                  <a:schemeClr val="tx1"/>
                </a:solidFill>
                <a:latin typeface="Arial" pitchFamily="34" charset="0"/>
                <a:cs typeface="Arial" pitchFamily="34" charset="0"/>
              </a:rPr>
              <a:t/>
            </a:r>
            <a:br>
              <a:rPr lang="fr-CA" sz="3600" b="1" dirty="0" smtClean="0">
                <a:solidFill>
                  <a:schemeClr val="tx1"/>
                </a:solidFill>
                <a:latin typeface="Arial" pitchFamily="34" charset="0"/>
                <a:cs typeface="Arial" pitchFamily="34" charset="0"/>
              </a:rPr>
            </a:br>
            <a:r>
              <a:rPr lang="fr-CA" sz="3600" b="1" dirty="0" smtClean="0">
                <a:solidFill>
                  <a:srgbClr val="FF9900"/>
                </a:solidFill>
                <a:latin typeface="Arial" pitchFamily="34" charset="0"/>
                <a:cs typeface="Arial" pitchFamily="34" charset="0"/>
              </a:rPr>
              <a:t>L’enseignement des mathématiques par la</a:t>
            </a:r>
            <a:br>
              <a:rPr lang="fr-CA" sz="3600" b="1" dirty="0" smtClean="0">
                <a:solidFill>
                  <a:srgbClr val="FF9900"/>
                </a:solidFill>
                <a:latin typeface="Arial" pitchFamily="34" charset="0"/>
                <a:cs typeface="Arial" pitchFamily="34" charset="0"/>
              </a:rPr>
            </a:br>
            <a:r>
              <a:rPr lang="fr-CA" sz="3600" b="1" dirty="0" smtClean="0">
                <a:solidFill>
                  <a:srgbClr val="FF9900"/>
                </a:solidFill>
                <a:latin typeface="Arial" pitchFamily="34" charset="0"/>
                <a:cs typeface="Arial" pitchFamily="34" charset="0"/>
              </a:rPr>
              <a:t>résolution de problèmes </a:t>
            </a:r>
            <a:br>
              <a:rPr lang="fr-CA" sz="3600" b="1" dirty="0" smtClean="0">
                <a:solidFill>
                  <a:srgbClr val="FF9900"/>
                </a:solidFill>
                <a:latin typeface="Arial" pitchFamily="34" charset="0"/>
                <a:cs typeface="Arial" pitchFamily="34" charset="0"/>
              </a:rPr>
            </a:br>
            <a:r>
              <a:rPr lang="fr-CA" sz="3600" b="1" dirty="0" smtClean="0">
                <a:solidFill>
                  <a:srgbClr val="FF9900"/>
                </a:solidFill>
                <a:latin typeface="Arial" pitchFamily="34" charset="0"/>
                <a:cs typeface="Arial" pitchFamily="34" charset="0"/>
              </a:rPr>
              <a:t>de la </a:t>
            </a:r>
            <a:r>
              <a:rPr lang="fr-CA" sz="3600" b="1" dirty="0" smtClean="0">
                <a:solidFill>
                  <a:srgbClr val="FF9900"/>
                </a:solidFill>
                <a:latin typeface="Arial" pitchFamily="34" charset="0"/>
                <a:cs typeface="Arial" pitchFamily="34" charset="0"/>
              </a:rPr>
              <a:t>maternelle </a:t>
            </a:r>
            <a:r>
              <a:rPr lang="fr-CA" sz="3600" b="1" dirty="0" smtClean="0">
                <a:solidFill>
                  <a:srgbClr val="FF9900"/>
                </a:solidFill>
                <a:latin typeface="Arial" pitchFamily="34" charset="0"/>
                <a:cs typeface="Arial" pitchFamily="34" charset="0"/>
              </a:rPr>
              <a:t>à la </a:t>
            </a:r>
            <a:r>
              <a:rPr lang="fr-CA" sz="3600" b="1" dirty="0" smtClean="0">
                <a:solidFill>
                  <a:srgbClr val="FF9900"/>
                </a:solidFill>
                <a:latin typeface="Arial" pitchFamily="34" charset="0"/>
                <a:cs typeface="Arial" pitchFamily="34" charset="0"/>
              </a:rPr>
              <a:t>3</a:t>
            </a:r>
            <a:r>
              <a:rPr lang="fr-CA" sz="3600" b="1" baseline="30000" dirty="0" smtClean="0">
                <a:solidFill>
                  <a:srgbClr val="FF9900"/>
                </a:solidFill>
                <a:latin typeface="Arial" pitchFamily="34" charset="0"/>
                <a:cs typeface="Arial" pitchFamily="34" charset="0"/>
              </a:rPr>
              <a:t>e</a:t>
            </a:r>
            <a:r>
              <a:rPr lang="fr-CA" sz="3600" b="1" dirty="0" smtClean="0">
                <a:solidFill>
                  <a:srgbClr val="FF9900"/>
                </a:solidFill>
                <a:latin typeface="Arial" pitchFamily="34" charset="0"/>
                <a:cs typeface="Arial" pitchFamily="34" charset="0"/>
              </a:rPr>
              <a:t> </a:t>
            </a:r>
            <a:r>
              <a:rPr lang="fr-CA" sz="3600" b="1" dirty="0" smtClean="0">
                <a:solidFill>
                  <a:srgbClr val="FF9900"/>
                </a:solidFill>
                <a:latin typeface="Arial" pitchFamily="34" charset="0"/>
                <a:cs typeface="Arial" pitchFamily="34" charset="0"/>
              </a:rPr>
              <a:t>année</a:t>
            </a:r>
            <a:endParaRPr lang="en-US" sz="3600" dirty="0">
              <a:solidFill>
                <a:srgbClr val="FF9900"/>
              </a:solidFill>
              <a:latin typeface="Arial" pitchFamily="34" charset="0"/>
              <a:cs typeface="Arial" pitchFamily="34" charset="0"/>
            </a:endParaRPr>
          </a:p>
        </p:txBody>
      </p:sp>
      <p:pic>
        <p:nvPicPr>
          <p:cNvPr id="1026" name="Picture 2" descr="C:\Documents and Settings\ginette.jolicoeur\Local Settings\Temporary Internet Files\Content.IE5\D9GQIY0O\MCj04419080000[1].wmf"/>
          <p:cNvPicPr>
            <a:picLocks noGrp="1" noChangeAspect="1" noChangeArrowheads="1"/>
          </p:cNvPicPr>
          <p:nvPr>
            <p:ph idx="1"/>
          </p:nvPr>
        </p:nvPicPr>
        <p:blipFill>
          <a:blip r:embed="rId3" cstate="print"/>
          <a:srcRect/>
          <a:stretch>
            <a:fillRect/>
          </a:stretch>
        </p:blipFill>
        <p:spPr bwMode="auto">
          <a:xfrm>
            <a:off x="4986561" y="3976914"/>
            <a:ext cx="3741032" cy="24384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1103086" y="304800"/>
            <a:ext cx="7583714" cy="1112838"/>
          </a:xfrm>
        </p:spPr>
        <p:txBody>
          <a:bodyPr>
            <a:normAutofit/>
          </a:bodyPr>
          <a:lstStyle/>
          <a:p>
            <a:r>
              <a:rPr lang="fr-CA" sz="4000" dirty="0" smtClean="0">
                <a:solidFill>
                  <a:srgbClr val="FF9900"/>
                </a:solidFill>
                <a:latin typeface="Arial" pitchFamily="34" charset="0"/>
                <a:cs typeface="Arial" pitchFamily="34" charset="0"/>
              </a:rPr>
              <a:t>C’est à vous maintenant…</a:t>
            </a:r>
            <a:endParaRPr lang="en-US" sz="4000" dirty="0">
              <a:solidFill>
                <a:srgbClr val="FF9900"/>
              </a:solidFill>
              <a:latin typeface="Arial" pitchFamily="34" charset="0"/>
              <a:cs typeface="Arial" pitchFamily="34" charset="0"/>
            </a:endParaRPr>
          </a:p>
        </p:txBody>
      </p:sp>
      <p:sp>
        <p:nvSpPr>
          <p:cNvPr id="10" name="Text Placeholder 2"/>
          <p:cNvSpPr>
            <a:spLocks noGrp="1"/>
          </p:cNvSpPr>
          <p:nvPr>
            <p:ph type="body" sz="half" idx="1"/>
          </p:nvPr>
        </p:nvSpPr>
        <p:spPr>
          <a:xfrm>
            <a:off x="1161142" y="1553030"/>
            <a:ext cx="7692572" cy="4630056"/>
          </a:xfrm>
        </p:spPr>
        <p:txBody>
          <a:bodyPr/>
          <a:lstStyle/>
          <a:p>
            <a:pPr>
              <a:spcAft>
                <a:spcPts val="600"/>
              </a:spcAft>
            </a:pPr>
            <a:r>
              <a:rPr lang="fr-CA" sz="2400" dirty="0" smtClean="0">
                <a:latin typeface="Arial" pitchFamily="34" charset="0"/>
                <a:cs typeface="Arial" pitchFamily="34" charset="0"/>
              </a:rPr>
              <a:t>Planifier un résultat d’apprentissage pour votre niveau.</a:t>
            </a:r>
          </a:p>
          <a:p>
            <a:pPr>
              <a:spcAft>
                <a:spcPts val="600"/>
              </a:spcAft>
            </a:pPr>
            <a:r>
              <a:rPr lang="fr-CA" sz="2400" dirty="0" smtClean="0">
                <a:latin typeface="Arial" pitchFamily="34" charset="0"/>
                <a:cs typeface="Arial" pitchFamily="34" charset="0"/>
              </a:rPr>
              <a:t>Utiliser le gabarit (Document G) et le programme d’études M-9 pour organiser une leçon.</a:t>
            </a:r>
          </a:p>
          <a:p>
            <a:pPr algn="ctr">
              <a:buNone/>
            </a:pPr>
            <a:endParaRPr lang="en-US" dirty="0"/>
          </a:p>
        </p:txBody>
      </p:sp>
      <p:pic>
        <p:nvPicPr>
          <p:cNvPr id="11" name="Picture 10" descr="21172244_thbteamwork.jpg"/>
          <p:cNvPicPr/>
          <p:nvPr/>
        </p:nvPicPr>
        <p:blipFill>
          <a:blip r:embed="rId2"/>
          <a:stretch>
            <a:fillRect/>
          </a:stretch>
        </p:blipFill>
        <p:spPr>
          <a:xfrm>
            <a:off x="5239657" y="3875314"/>
            <a:ext cx="3512457" cy="2467429"/>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a:spLocks noGrp="1"/>
          </p:cNvSpPr>
          <p:nvPr>
            <p:ph type="title"/>
          </p:nvPr>
        </p:nvSpPr>
        <p:spPr>
          <a:xfrm>
            <a:off x="1201818" y="361724"/>
            <a:ext cx="7786914" cy="1143000"/>
          </a:xfrm>
        </p:spPr>
        <p:txBody>
          <a:bodyPr>
            <a:normAutofit/>
          </a:bodyPr>
          <a:lstStyle/>
          <a:p>
            <a:r>
              <a:rPr lang="fr-CA" sz="4000" dirty="0" smtClean="0">
                <a:latin typeface="Arial" pitchFamily="34" charset="0"/>
                <a:cs typeface="Arial" pitchFamily="34" charset="0"/>
              </a:rPr>
              <a:t>Les stratégies personnelles</a:t>
            </a:r>
            <a:endParaRPr lang="en-US" sz="4000" dirty="0">
              <a:latin typeface="Arial" pitchFamily="34" charset="0"/>
              <a:cs typeface="Arial" pitchFamily="34" charset="0"/>
            </a:endParaRPr>
          </a:p>
        </p:txBody>
      </p:sp>
      <p:grpSp>
        <p:nvGrpSpPr>
          <p:cNvPr id="10" name="Group 9"/>
          <p:cNvGrpSpPr/>
          <p:nvPr/>
        </p:nvGrpSpPr>
        <p:grpSpPr>
          <a:xfrm>
            <a:off x="1235494" y="1439618"/>
            <a:ext cx="7518400" cy="1321823"/>
            <a:chOff x="0" y="0"/>
            <a:chExt cx="7518400" cy="1321823"/>
          </a:xfrm>
        </p:grpSpPr>
        <p:sp>
          <p:nvSpPr>
            <p:cNvPr id="11" name="Rounded Rectangle 10"/>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Les stratégies personnelles : Comment</a:t>
              </a: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 les définir?</a:t>
              </a:r>
              <a:endParaRPr lang="en-US" sz="3200" b="0" kern="1200" dirty="0">
                <a:latin typeface="Arial" pitchFamily="34" charset="0"/>
                <a:cs typeface="Arial" pitchFamily="34" charset="0"/>
              </a:endParaRPr>
            </a:p>
          </p:txBody>
        </p:sp>
      </p:grpSp>
      <p:grpSp>
        <p:nvGrpSpPr>
          <p:cNvPr id="13" name="Group 12"/>
          <p:cNvGrpSpPr/>
          <p:nvPr/>
        </p:nvGrpSpPr>
        <p:grpSpPr>
          <a:xfrm>
            <a:off x="1181824" y="2878696"/>
            <a:ext cx="7487729" cy="2791385"/>
            <a:chOff x="0" y="1519357"/>
            <a:chExt cx="7487729" cy="2791385"/>
          </a:xfrm>
        </p:grpSpPr>
        <p:sp>
          <p:nvSpPr>
            <p:cNvPr id="14" name="Rectangle 13"/>
            <p:cNvSpPr/>
            <p:nvPr/>
          </p:nvSpPr>
          <p:spPr>
            <a:xfrm>
              <a:off x="0" y="1519357"/>
              <a:ext cx="7487729" cy="279138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5" name="Rectangle 14"/>
            <p:cNvSpPr/>
            <p:nvPr/>
          </p:nvSpPr>
          <p:spPr>
            <a:xfrm>
              <a:off x="0" y="1519357"/>
              <a:ext cx="7487729" cy="279138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37735" tIns="10160" rIns="56896" bIns="10160" numCol="1" spcCol="1270" anchor="t" anchorCtr="0">
              <a:noAutofit/>
            </a:bodyPr>
            <a:lstStyle/>
            <a:p>
              <a:pPr marL="57150" lvl="1" indent="-57150" algn="l" defTabSz="355600">
                <a:lnSpc>
                  <a:spcPct val="100000"/>
                </a:lnSpc>
                <a:spcBef>
                  <a:spcPct val="0"/>
                </a:spcBef>
                <a:spcAft>
                  <a:spcPts val="0"/>
                </a:spcAft>
                <a:buChar char="••"/>
              </a:pPr>
              <a:endParaRPr lang="en-US" sz="800" kern="1200" dirty="0">
                <a:latin typeface="Arial" pitchFamily="34" charset="0"/>
                <a:cs typeface="Arial" pitchFamily="34" charset="0"/>
              </a:endParaRPr>
            </a:p>
            <a:p>
              <a:pPr marL="228600" lvl="1" indent="-228600" algn="l" defTabSz="889000">
                <a:lnSpc>
                  <a:spcPct val="100000"/>
                </a:lnSpc>
                <a:spcBef>
                  <a:spcPct val="0"/>
                </a:spcBef>
                <a:spcAft>
                  <a:spcPts val="600"/>
                </a:spcAft>
                <a:buClr>
                  <a:srgbClr val="3891A7"/>
                </a:buClr>
                <a:buChar char="••"/>
              </a:pPr>
              <a:r>
                <a:rPr lang="fr-CA" sz="2000" b="0" kern="1200" dirty="0" smtClean="0">
                  <a:latin typeface="Arial" pitchFamily="34" charset="0"/>
                  <a:cs typeface="Arial" pitchFamily="34" charset="0"/>
                </a:rPr>
                <a:t>« toute stratégie qui n’est pas un algorithme traditionnel et qui ne comporte ni utilisation de matériel de manipulation ni dénombrement d’unités » (Van de </a:t>
              </a:r>
              <a:r>
                <a:rPr lang="fr-CA" sz="2000" b="0" kern="1200" dirty="0" err="1" smtClean="0">
                  <a:latin typeface="Arial" pitchFamily="34" charset="0"/>
                  <a:cs typeface="Arial" pitchFamily="34" charset="0"/>
                </a:rPr>
                <a:t>Walle</a:t>
              </a:r>
              <a:r>
                <a:rPr lang="fr-CA" sz="2000" b="0" kern="1200" dirty="0" smtClean="0">
                  <a:latin typeface="Arial" pitchFamily="34" charset="0"/>
                  <a:cs typeface="Arial" pitchFamily="34" charset="0"/>
                </a:rPr>
                <a:t>, p. 39)</a:t>
              </a:r>
              <a:endParaRPr lang="en-US" sz="2000" b="0" kern="1200" dirty="0">
                <a:latin typeface="Arial" pitchFamily="34" charset="0"/>
                <a:cs typeface="Arial" pitchFamily="34" charset="0"/>
              </a:endParaRPr>
            </a:p>
            <a:p>
              <a:pPr marL="228600" lvl="1" indent="-228600" algn="l" defTabSz="889000">
                <a:lnSpc>
                  <a:spcPct val="100000"/>
                </a:lnSpc>
                <a:spcBef>
                  <a:spcPct val="0"/>
                </a:spcBef>
                <a:spcAft>
                  <a:spcPts val="600"/>
                </a:spcAft>
                <a:buClr>
                  <a:srgbClr val="3891A7"/>
                </a:buClr>
                <a:buChar char="••"/>
              </a:pPr>
              <a:r>
                <a:rPr lang="en-US" sz="2000" b="0" kern="1200" dirty="0" err="1">
                  <a:latin typeface="Arial" pitchFamily="34" charset="0"/>
                  <a:cs typeface="Arial" pitchFamily="34" charset="0"/>
                </a:rPr>
                <a:t>doivent</a:t>
              </a:r>
              <a:r>
                <a:rPr lang="en-US" sz="2000" b="0" kern="1200" dirty="0">
                  <a:latin typeface="Arial" pitchFamily="34" charset="0"/>
                  <a:cs typeface="Arial" pitchFamily="34" charset="0"/>
                </a:rPr>
                <a:t> </a:t>
              </a:r>
              <a:r>
                <a:rPr lang="en-US" sz="2000" b="0" kern="1200" dirty="0" err="1">
                  <a:latin typeface="Arial" pitchFamily="34" charset="0"/>
                  <a:cs typeface="Arial" pitchFamily="34" charset="0"/>
                </a:rPr>
                <a:t>être</a:t>
              </a:r>
              <a:r>
                <a:rPr lang="en-US" sz="2000" b="0" kern="1200" dirty="0">
                  <a:latin typeface="Arial" pitchFamily="34" charset="0"/>
                  <a:cs typeface="Arial" pitchFamily="34" charset="0"/>
                </a:rPr>
                <a:t> </a:t>
              </a:r>
              <a:r>
                <a:rPr lang="en-US" sz="2000" b="0" kern="1200" dirty="0" err="1">
                  <a:latin typeface="Arial" pitchFamily="34" charset="0"/>
                  <a:cs typeface="Arial" pitchFamily="34" charset="0"/>
                </a:rPr>
                <a:t>efficaces</a:t>
              </a:r>
              <a:r>
                <a:rPr lang="en-US" sz="2000" b="0" kern="1200" dirty="0">
                  <a:latin typeface="Arial" pitchFamily="34" charset="0"/>
                  <a:cs typeface="Arial" pitchFamily="34" charset="0"/>
                </a:rPr>
                <a:t>, </a:t>
              </a:r>
              <a:r>
                <a:rPr lang="en-US" sz="2000" b="0" kern="1200" dirty="0" err="1">
                  <a:latin typeface="Arial" pitchFamily="34" charset="0"/>
                  <a:cs typeface="Arial" pitchFamily="34" charset="0"/>
                </a:rPr>
                <a:t>efficientes</a:t>
              </a:r>
              <a:r>
                <a:rPr lang="en-US" sz="2000" b="0" kern="1200" dirty="0">
                  <a:latin typeface="Arial" pitchFamily="34" charset="0"/>
                  <a:cs typeface="Arial" pitchFamily="34" charset="0"/>
                </a:rPr>
                <a:t> et les </a:t>
              </a:r>
              <a:r>
                <a:rPr lang="en-US" sz="2000" b="0" kern="1200" dirty="0" err="1">
                  <a:latin typeface="Arial" pitchFamily="34" charset="0"/>
                  <a:cs typeface="Arial" pitchFamily="34" charset="0"/>
                </a:rPr>
                <a:t>élèves</a:t>
              </a:r>
              <a:r>
                <a:rPr lang="en-US" sz="2000" b="0" kern="1200" dirty="0">
                  <a:latin typeface="Arial" pitchFamily="34" charset="0"/>
                  <a:cs typeface="Arial" pitchFamily="34" charset="0"/>
                </a:rPr>
                <a:t> </a:t>
              </a:r>
              <a:r>
                <a:rPr lang="en-US" sz="2000" b="0" kern="1200" dirty="0" err="1">
                  <a:latin typeface="Arial" pitchFamily="34" charset="0"/>
                  <a:cs typeface="Arial" pitchFamily="34" charset="0"/>
                </a:rPr>
                <a:t>peuvent</a:t>
              </a:r>
              <a:r>
                <a:rPr lang="en-US" sz="2000" b="0" kern="1200" dirty="0">
                  <a:latin typeface="Arial" pitchFamily="34" charset="0"/>
                  <a:cs typeface="Arial" pitchFamily="34" charset="0"/>
                </a:rPr>
                <a:t> les </a:t>
              </a:r>
              <a:r>
                <a:rPr lang="en-US" sz="2000" b="0" kern="1200" dirty="0" err="1">
                  <a:latin typeface="Arial" pitchFamily="34" charset="0"/>
                  <a:cs typeface="Arial" pitchFamily="34" charset="0"/>
                </a:rPr>
                <a:t>expliquer</a:t>
              </a:r>
              <a:r>
                <a:rPr lang="en-US" sz="2000" b="0" kern="1200" dirty="0">
                  <a:latin typeface="Arial" pitchFamily="34" charset="0"/>
                  <a:cs typeface="Arial" pitchFamily="34" charset="0"/>
                </a:rPr>
                <a:t> </a:t>
              </a:r>
              <a:r>
                <a:rPr lang="en-US" sz="2000" b="0" kern="1200" dirty="0" err="1">
                  <a:latin typeface="Arial" pitchFamily="34" charset="0"/>
                  <a:cs typeface="Arial" pitchFamily="34" charset="0"/>
                </a:rPr>
                <a:t>facilement</a:t>
              </a:r>
              <a:endParaRPr lang="en-US" sz="2000" b="0" kern="1200" dirty="0">
                <a:latin typeface="Arial" pitchFamily="34" charset="0"/>
                <a:cs typeface="Arial" pitchFamily="34" charset="0"/>
              </a:endParaRPr>
            </a:p>
            <a:p>
              <a:pPr marL="228600" lvl="1" indent="-228600" algn="l" defTabSz="889000">
                <a:lnSpc>
                  <a:spcPct val="100000"/>
                </a:lnSpc>
                <a:spcBef>
                  <a:spcPct val="0"/>
                </a:spcBef>
                <a:spcAft>
                  <a:spcPts val="600"/>
                </a:spcAft>
                <a:buClr>
                  <a:srgbClr val="3891A7"/>
                </a:buClr>
                <a:buChar char="••"/>
              </a:pPr>
              <a:r>
                <a:rPr lang="en-US" sz="2000" b="0" kern="1200" dirty="0" err="1" smtClean="0">
                  <a:latin typeface="Arial" pitchFamily="34" charset="0"/>
                  <a:cs typeface="Arial" pitchFamily="34" charset="0"/>
                </a:rPr>
                <a:t>peuvent</a:t>
              </a:r>
              <a:r>
                <a:rPr lang="en-US" sz="2000" b="0" kern="1200" dirty="0" smtClean="0">
                  <a:latin typeface="Arial" pitchFamily="34" charset="0"/>
                  <a:cs typeface="Arial" pitchFamily="34" charset="0"/>
                </a:rPr>
                <a:t> </a:t>
              </a:r>
              <a:r>
                <a:rPr lang="en-US" sz="2000" b="0" kern="1200" dirty="0" err="1">
                  <a:latin typeface="Arial" pitchFamily="34" charset="0"/>
                  <a:cs typeface="Arial" pitchFamily="34" charset="0"/>
                </a:rPr>
                <a:t>être</a:t>
              </a:r>
              <a:r>
                <a:rPr lang="en-US" sz="2000" b="0" kern="1200" dirty="0">
                  <a:latin typeface="Arial" pitchFamily="34" charset="0"/>
                  <a:cs typeface="Arial" pitchFamily="34" charset="0"/>
                </a:rPr>
                <a:t> </a:t>
              </a:r>
              <a:r>
                <a:rPr lang="en-US" sz="2000" b="0" kern="1200" dirty="0" err="1">
                  <a:latin typeface="Arial" pitchFamily="34" charset="0"/>
                  <a:cs typeface="Arial" pitchFamily="34" charset="0"/>
                </a:rPr>
                <a:t>utilisées</a:t>
              </a:r>
              <a:r>
                <a:rPr lang="en-US" sz="2000" b="0" kern="1200" dirty="0">
                  <a:latin typeface="Arial" pitchFamily="34" charset="0"/>
                  <a:cs typeface="Arial" pitchFamily="34" charset="0"/>
                </a:rPr>
                <a:t> par </a:t>
              </a:r>
              <a:r>
                <a:rPr lang="en-US" sz="2000" b="0" kern="1200" dirty="0" err="1" smtClean="0">
                  <a:latin typeface="Arial" pitchFamily="34" charset="0"/>
                  <a:cs typeface="Arial" pitchFamily="34" charset="0"/>
                </a:rPr>
                <a:t>quelqu'un</a:t>
              </a:r>
              <a:r>
                <a:rPr lang="en-US" sz="2000" b="0" kern="1200" dirty="0" smtClean="0">
                  <a:latin typeface="Arial" pitchFamily="34" charset="0"/>
                  <a:cs typeface="Arial" pitchFamily="34" charset="0"/>
                </a:rPr>
                <a:t> </a:t>
              </a:r>
              <a:r>
                <a:rPr lang="en-US" sz="2000" b="0" kern="1200" dirty="0" err="1">
                  <a:latin typeface="Arial" pitchFamily="34" charset="0"/>
                  <a:cs typeface="Arial" pitchFamily="34" charset="0"/>
                </a:rPr>
                <a:t>d'autre</a:t>
              </a:r>
              <a:endParaRPr lang="en-US" sz="2000" b="0" kern="1200" dirty="0">
                <a:latin typeface="Arial" pitchFamily="34" charset="0"/>
                <a:cs typeface="Arial" pitchFamily="34" charset="0"/>
              </a:endParaRPr>
            </a:p>
            <a:p>
              <a:pPr marL="228600" lvl="1" indent="-228600" algn="l" defTabSz="889000">
                <a:lnSpc>
                  <a:spcPct val="100000"/>
                </a:lnSpc>
                <a:spcBef>
                  <a:spcPct val="0"/>
                </a:spcBef>
                <a:spcAft>
                  <a:spcPts val="600"/>
                </a:spcAft>
                <a:buClr>
                  <a:srgbClr val="3891A7"/>
                </a:buClr>
                <a:buChar char="••"/>
              </a:pPr>
              <a:r>
                <a:rPr lang="en-US" sz="2000" b="0" kern="1200" dirty="0" err="1" smtClean="0">
                  <a:latin typeface="Arial" pitchFamily="34" charset="0"/>
                  <a:cs typeface="Arial" pitchFamily="34" charset="0"/>
                </a:rPr>
                <a:t>respectent</a:t>
              </a:r>
              <a:r>
                <a:rPr lang="en-US" sz="2000" b="0" kern="1200" dirty="0" smtClean="0">
                  <a:latin typeface="Arial" pitchFamily="34" charset="0"/>
                  <a:cs typeface="Arial" pitchFamily="34" charset="0"/>
                </a:rPr>
                <a:t> </a:t>
              </a:r>
              <a:r>
                <a:rPr lang="en-US" sz="2000" b="0" kern="1200" dirty="0">
                  <a:latin typeface="Arial" pitchFamily="34" charset="0"/>
                  <a:cs typeface="Arial" pitchFamily="34" charset="0"/>
                </a:rPr>
                <a:t>les conventions </a:t>
              </a:r>
              <a:r>
                <a:rPr lang="en-US" sz="2000" b="0" kern="1200" dirty="0" err="1">
                  <a:latin typeface="Arial" pitchFamily="34" charset="0"/>
                  <a:cs typeface="Arial" pitchFamily="34" charset="0"/>
                </a:rPr>
                <a:t>mathématiques</a:t>
              </a:r>
              <a:endParaRPr lang="en-US" sz="20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221912" y="2119316"/>
            <a:ext cx="6647549" cy="1699478"/>
            <a:chOff x="58025" y="2679602"/>
            <a:chExt cx="6647549" cy="1699478"/>
          </a:xfrm>
        </p:grpSpPr>
        <p:sp>
          <p:nvSpPr>
            <p:cNvPr id="8" name="Rectangle 7"/>
            <p:cNvSpPr/>
            <p:nvPr/>
          </p:nvSpPr>
          <p:spPr>
            <a:xfrm>
              <a:off x="58025" y="2679602"/>
              <a:ext cx="6647549" cy="169947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9" name="Rectangle 8"/>
            <p:cNvSpPr/>
            <p:nvPr/>
          </p:nvSpPr>
          <p:spPr>
            <a:xfrm>
              <a:off x="58025" y="2679602"/>
              <a:ext cx="6647549" cy="169947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17511" tIns="25400" rIns="142240" bIns="25400" numCol="1" spcCol="1270" anchor="t" anchorCtr="0">
              <a:noAutofit/>
            </a:bodyPr>
            <a:lstStyle/>
            <a:p>
              <a:pPr marL="228600" lvl="1" indent="-228600" algn="l" defTabSz="889000">
                <a:lnSpc>
                  <a:spcPct val="100000"/>
                </a:lnSpc>
                <a:spcBef>
                  <a:spcPct val="0"/>
                </a:spcBef>
                <a:spcAft>
                  <a:spcPts val="600"/>
                </a:spcAft>
                <a:buClr>
                  <a:srgbClr val="3891A7"/>
                </a:buClr>
                <a:buChar char="••"/>
              </a:pPr>
              <a:r>
                <a:rPr lang="fr-CA" sz="2000" b="0" kern="1200" dirty="0">
                  <a:latin typeface="Arial" pitchFamily="34" charset="0"/>
                  <a:cs typeface="Arial" pitchFamily="34" charset="0"/>
                </a:rPr>
                <a:t>L’enseignant peut présenter une autre stratégie qui n’a pas été suggérée par les élèves. </a:t>
              </a:r>
              <a:endParaRPr lang="en-US" sz="2000" b="0" kern="1200" dirty="0">
                <a:latin typeface="Arial" pitchFamily="34" charset="0"/>
                <a:cs typeface="Arial" pitchFamily="34" charset="0"/>
              </a:endParaRPr>
            </a:p>
            <a:p>
              <a:pPr marL="228600" lvl="1" indent="-228600" algn="l" defTabSz="889000">
                <a:lnSpc>
                  <a:spcPct val="100000"/>
                </a:lnSpc>
                <a:spcBef>
                  <a:spcPct val="0"/>
                </a:spcBef>
                <a:spcAft>
                  <a:spcPts val="600"/>
                </a:spcAft>
                <a:buClr>
                  <a:srgbClr val="3891A7"/>
                </a:buClr>
                <a:buChar char="••"/>
              </a:pPr>
              <a:r>
                <a:rPr lang="fr-CA" sz="2000" b="0" kern="1200" dirty="0">
                  <a:latin typeface="Arial" pitchFamily="34" charset="0"/>
                  <a:cs typeface="Arial" pitchFamily="34" charset="0"/>
                </a:rPr>
                <a:t>L’enseignant peut </a:t>
              </a:r>
              <a:r>
                <a:rPr lang="fr-CA" sz="2000" b="0" kern="1200" dirty="0" smtClean="0">
                  <a:latin typeface="Arial" pitchFamily="34" charset="0"/>
                  <a:cs typeface="Arial" pitchFamily="34" charset="0"/>
                </a:rPr>
                <a:t>développer plus en détail les </a:t>
              </a:r>
              <a:r>
                <a:rPr lang="fr-CA" sz="2000" b="0" kern="1200" dirty="0">
                  <a:latin typeface="Arial" pitchFamily="34" charset="0"/>
                  <a:cs typeface="Arial" pitchFamily="34" charset="0"/>
                </a:rPr>
                <a:t>idées présentées dans les stratégies des élèves.</a:t>
              </a:r>
              <a:endParaRPr lang="en-US" sz="2000" b="0" kern="1200" dirty="0">
                <a:latin typeface="Arial" pitchFamily="34" charset="0"/>
                <a:cs typeface="Arial" pitchFamily="34" charset="0"/>
              </a:endParaRPr>
            </a:p>
          </p:txBody>
        </p:sp>
      </p:grpSp>
      <p:grpSp>
        <p:nvGrpSpPr>
          <p:cNvPr id="21" name="Group 20"/>
          <p:cNvGrpSpPr/>
          <p:nvPr/>
        </p:nvGrpSpPr>
        <p:grpSpPr>
          <a:xfrm>
            <a:off x="1244121" y="533846"/>
            <a:ext cx="7518400" cy="1321823"/>
            <a:chOff x="0" y="0"/>
            <a:chExt cx="7518400" cy="1321823"/>
          </a:xfrm>
        </p:grpSpPr>
        <p:sp>
          <p:nvSpPr>
            <p:cNvPr id="22" name="Rounded Rectangle 21"/>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3"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Est-ce que l’enseignant peut suggérer des stratégies</a:t>
              </a: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 personnelles?</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200989" y="361318"/>
            <a:ext cx="7518400" cy="1321823"/>
            <a:chOff x="0" y="0"/>
            <a:chExt cx="7518400" cy="1321823"/>
          </a:xfrm>
        </p:grpSpPr>
        <p:sp>
          <p:nvSpPr>
            <p:cNvPr id="10" name="Rounded Rectangle 9"/>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Quel est le rôle de l’algorithme traditionnel?</a:t>
              </a:r>
              <a:endParaRPr lang="en-US" sz="3200" b="0" kern="1200" dirty="0">
                <a:latin typeface="Arial" pitchFamily="34" charset="0"/>
                <a:cs typeface="Arial" pitchFamily="34" charset="0"/>
              </a:endParaRPr>
            </a:p>
          </p:txBody>
        </p:sp>
      </p:grpSp>
      <p:grpSp>
        <p:nvGrpSpPr>
          <p:cNvPr id="12" name="Group 11"/>
          <p:cNvGrpSpPr/>
          <p:nvPr/>
        </p:nvGrpSpPr>
        <p:grpSpPr>
          <a:xfrm>
            <a:off x="1155942" y="1866158"/>
            <a:ext cx="7487728" cy="3229200"/>
            <a:chOff x="0" y="1874886"/>
            <a:chExt cx="7487728" cy="3229200"/>
          </a:xfrm>
        </p:grpSpPr>
        <p:sp>
          <p:nvSpPr>
            <p:cNvPr id="13" name="Rectangle 12"/>
            <p:cNvSpPr/>
            <p:nvPr/>
          </p:nvSpPr>
          <p:spPr>
            <a:xfrm>
              <a:off x="0" y="1874886"/>
              <a:ext cx="7487728" cy="32292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0" y="1874886"/>
              <a:ext cx="7487728" cy="32292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37735" tIns="25400" rIns="142240" bIns="25400" numCol="1" spcCol="1270" anchor="t" anchorCtr="0">
              <a:noAutofit/>
            </a:bodyPr>
            <a:lstStyle/>
            <a:p>
              <a:pPr marL="228600" lvl="1" indent="-228600" algn="l" defTabSz="889000">
                <a:lnSpc>
                  <a:spcPct val="100000"/>
                </a:lnSpc>
                <a:spcBef>
                  <a:spcPct val="0"/>
                </a:spcBef>
                <a:spcAft>
                  <a:spcPts val="600"/>
                </a:spcAft>
                <a:buClr>
                  <a:srgbClr val="3891A7"/>
                </a:buClr>
                <a:buChar char="••"/>
              </a:pPr>
              <a:r>
                <a:rPr lang="fr-CA" sz="2000" b="0" kern="1200" dirty="0">
                  <a:latin typeface="Arial" pitchFamily="34" charset="0"/>
                  <a:cs typeface="Arial" pitchFamily="34" charset="0"/>
                </a:rPr>
                <a:t>avec l’utilisation des calculatrices, le rôle de l’algorithme traditionnel change</a:t>
              </a:r>
              <a:endParaRPr lang="en-US" sz="2000" b="0" kern="1200" dirty="0">
                <a:latin typeface="Arial" pitchFamily="34" charset="0"/>
                <a:cs typeface="Arial" pitchFamily="34" charset="0"/>
              </a:endParaRPr>
            </a:p>
            <a:p>
              <a:pPr marL="228600" lvl="1" indent="-228600" algn="l" defTabSz="889000">
                <a:lnSpc>
                  <a:spcPct val="100000"/>
                </a:lnSpc>
                <a:spcBef>
                  <a:spcPct val="0"/>
                </a:spcBef>
                <a:spcAft>
                  <a:spcPts val="600"/>
                </a:spcAft>
                <a:buClr>
                  <a:srgbClr val="3891A7"/>
                </a:buClr>
                <a:buChar char="••"/>
              </a:pPr>
              <a:r>
                <a:rPr lang="fr-CA" sz="2000" b="0" kern="1200" dirty="0">
                  <a:latin typeface="Arial" pitchFamily="34" charset="0"/>
                  <a:cs typeface="Arial" pitchFamily="34" charset="0"/>
                </a:rPr>
                <a:t>« pour les utiliser, il faut comprendre leur fonctionnement et être en mesure de les expliquer. » (Van de </a:t>
              </a:r>
              <a:r>
                <a:rPr lang="fr-CA" sz="2000" b="0" kern="1200" dirty="0" err="1">
                  <a:latin typeface="Arial" pitchFamily="34" charset="0"/>
                  <a:cs typeface="Arial" pitchFamily="34" charset="0"/>
                </a:rPr>
                <a:t>Walle</a:t>
              </a:r>
              <a:r>
                <a:rPr lang="fr-CA" sz="2000" b="0" kern="1200" dirty="0">
                  <a:latin typeface="Arial" pitchFamily="34" charset="0"/>
                  <a:cs typeface="Arial" pitchFamily="34" charset="0"/>
                </a:rPr>
                <a:t>)</a:t>
              </a:r>
              <a:endParaRPr lang="en-US" sz="2000" b="0" kern="1200" dirty="0">
                <a:latin typeface="Arial" pitchFamily="34" charset="0"/>
                <a:cs typeface="Arial" pitchFamily="34" charset="0"/>
              </a:endParaRPr>
            </a:p>
            <a:p>
              <a:pPr marL="228600" lvl="1" indent="-228600" algn="l" defTabSz="889000">
                <a:lnSpc>
                  <a:spcPct val="100000"/>
                </a:lnSpc>
                <a:spcBef>
                  <a:spcPct val="0"/>
                </a:spcBef>
                <a:spcAft>
                  <a:spcPts val="600"/>
                </a:spcAft>
                <a:buClr>
                  <a:srgbClr val="3891A7"/>
                </a:buClr>
                <a:buChar char="••"/>
              </a:pPr>
              <a:r>
                <a:rPr lang="fr-CA" sz="2000" b="0" kern="1200" dirty="0">
                  <a:latin typeface="Arial" pitchFamily="34" charset="0"/>
                  <a:cs typeface="Arial" pitchFamily="34" charset="0"/>
                </a:rPr>
                <a:t>une stratégie </a:t>
              </a:r>
              <a:r>
                <a:rPr lang="fr-CA" sz="2000" b="0" kern="1200" dirty="0" smtClean="0">
                  <a:latin typeface="Arial" pitchFamily="34" charset="0"/>
                  <a:cs typeface="Arial" pitchFamily="34" charset="0"/>
                </a:rPr>
                <a:t>parmi </a:t>
              </a:r>
              <a:r>
                <a:rPr lang="fr-CA" sz="2000" b="0" kern="1200" dirty="0">
                  <a:latin typeface="Arial" pitchFamily="34" charset="0"/>
                  <a:cs typeface="Arial" pitchFamily="34" charset="0"/>
                </a:rPr>
                <a:t>tant d’autres qui devrait seulement être utilisée si elle est comprise</a:t>
              </a:r>
              <a:endParaRPr lang="en-US" sz="2000" b="0" kern="1200" dirty="0">
                <a:latin typeface="Arial" pitchFamily="34" charset="0"/>
                <a:cs typeface="Arial" pitchFamily="34" charset="0"/>
              </a:endParaRPr>
            </a:p>
            <a:p>
              <a:pPr marL="228600" lvl="1" indent="-228600" algn="l" defTabSz="889000">
                <a:lnSpc>
                  <a:spcPct val="100000"/>
                </a:lnSpc>
                <a:spcBef>
                  <a:spcPct val="0"/>
                </a:spcBef>
                <a:spcAft>
                  <a:spcPts val="600"/>
                </a:spcAft>
                <a:buClr>
                  <a:srgbClr val="3891A7"/>
                </a:buClr>
                <a:buChar char="••"/>
              </a:pPr>
              <a:r>
                <a:rPr lang="fr-CA" sz="2000" b="0" kern="1200" dirty="0">
                  <a:latin typeface="Arial" pitchFamily="34" charset="0"/>
                  <a:cs typeface="Arial" pitchFamily="34" charset="0"/>
                </a:rPr>
                <a:t>devrait être présenté à la fin des activités de tâtonnement, une fois que les élèves ont eu la chance d’explorer les concepts et de développer leurs propres stratégies personnelles</a:t>
              </a:r>
              <a:endParaRPr lang="en-US" sz="20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40972" y="260124"/>
            <a:ext cx="7903028" cy="1143000"/>
          </a:xfrm>
        </p:spPr>
        <p:txBody>
          <a:bodyPr>
            <a:normAutofit/>
          </a:bodyPr>
          <a:lstStyle/>
          <a:p>
            <a:r>
              <a:rPr lang="fr-CA" sz="4000" dirty="0" smtClean="0">
                <a:latin typeface="Arial" pitchFamily="34" charset="0"/>
                <a:cs typeface="Arial" pitchFamily="34" charset="0"/>
              </a:rPr>
              <a:t>La communication :</a:t>
            </a:r>
            <a:endParaRPr lang="en-US" sz="4000" dirty="0">
              <a:latin typeface="Arial" pitchFamily="34" charset="0"/>
              <a:cs typeface="Arial" pitchFamily="34" charset="0"/>
            </a:endParaRPr>
          </a:p>
        </p:txBody>
      </p:sp>
      <p:sp>
        <p:nvSpPr>
          <p:cNvPr id="3076" name="Rectangle 18"/>
          <p:cNvSpPr>
            <a:spLocks noGrp="1" noChangeArrowheads="1"/>
          </p:cNvSpPr>
          <p:nvPr>
            <p:ph type="body" sz="half" idx="1"/>
          </p:nvPr>
        </p:nvSpPr>
        <p:spPr>
          <a:xfrm>
            <a:off x="1835150" y="1614488"/>
            <a:ext cx="6913563" cy="4525962"/>
          </a:xfrm>
        </p:spPr>
        <p:txBody>
          <a:bodyPr/>
          <a:lstStyle/>
          <a:p>
            <a:pPr lvl="0"/>
            <a:endParaRPr lang="fr-CA" sz="2000" dirty="0" smtClean="0"/>
          </a:p>
          <a:p>
            <a:pPr lvl="0">
              <a:buNone/>
            </a:pPr>
            <a:endParaRPr lang="en-US" sz="2000" dirty="0" smtClean="0"/>
          </a:p>
        </p:txBody>
      </p:sp>
      <p:graphicFrame>
        <p:nvGraphicFramePr>
          <p:cNvPr id="5" name="Diagram 4"/>
          <p:cNvGraphicFramePr/>
          <p:nvPr/>
        </p:nvGraphicFramePr>
        <p:xfrm>
          <a:off x="1155940" y="1364343"/>
          <a:ext cx="7522234" cy="4470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200989" y="361318"/>
            <a:ext cx="7518400" cy="1476108"/>
            <a:chOff x="0" y="0"/>
            <a:chExt cx="7518400" cy="1321823"/>
          </a:xfrm>
        </p:grpSpPr>
        <p:sp>
          <p:nvSpPr>
            <p:cNvPr id="10" name="Rounded Rectangle 9"/>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Quels sont les avantages pour l’élève de communiquer</a:t>
              </a: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 lorsqu’il travaille en contexte de résolution de problèmes</a:t>
              </a:r>
              <a:endParaRPr lang="en-US" sz="3200" b="0" kern="1200" dirty="0">
                <a:latin typeface="Arial" pitchFamily="34" charset="0"/>
                <a:cs typeface="Arial" pitchFamily="34" charset="0"/>
              </a:endParaRPr>
            </a:p>
          </p:txBody>
        </p:sp>
      </p:grpSp>
      <p:grpSp>
        <p:nvGrpSpPr>
          <p:cNvPr id="12" name="Group 11"/>
          <p:cNvGrpSpPr/>
          <p:nvPr/>
        </p:nvGrpSpPr>
        <p:grpSpPr>
          <a:xfrm>
            <a:off x="1147313" y="1933805"/>
            <a:ext cx="7487728" cy="3525218"/>
            <a:chOff x="0" y="2249791"/>
            <a:chExt cx="7487728" cy="3525218"/>
          </a:xfrm>
        </p:grpSpPr>
        <p:sp>
          <p:nvSpPr>
            <p:cNvPr id="13" name="Rectangle 12"/>
            <p:cNvSpPr/>
            <p:nvPr/>
          </p:nvSpPr>
          <p:spPr>
            <a:xfrm>
              <a:off x="0" y="2249791"/>
              <a:ext cx="7487728" cy="350796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0" y="2267043"/>
              <a:ext cx="7487728" cy="350796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37735" tIns="10160" rIns="56896" bIns="10160" numCol="1" spcCol="1270" anchor="t" anchorCtr="0">
              <a:noAutofit/>
            </a:bodyPr>
            <a:lstStyle/>
            <a:p>
              <a:pPr marL="57150" lvl="1" indent="-57150" algn="l" defTabSz="355600">
                <a:lnSpc>
                  <a:spcPct val="90000"/>
                </a:lnSpc>
                <a:spcBef>
                  <a:spcPct val="0"/>
                </a:spcBef>
                <a:spcAft>
                  <a:spcPct val="20000"/>
                </a:spcAft>
                <a:buChar char="••"/>
              </a:pPr>
              <a:endParaRPr lang="en-US" sz="800" kern="1200" dirty="0"/>
            </a:p>
            <a:p>
              <a:pPr marL="228600" lvl="1" indent="-228600" algn="l" defTabSz="889000">
                <a:lnSpc>
                  <a:spcPct val="90000"/>
                </a:lnSpc>
                <a:spcBef>
                  <a:spcPct val="0"/>
                </a:spcBef>
                <a:spcAft>
                  <a:spcPct val="20000"/>
                </a:spcAft>
                <a:buClr>
                  <a:srgbClr val="3891A7"/>
                </a:buClr>
                <a:buChar char="••"/>
              </a:pPr>
              <a:r>
                <a:rPr lang="fr-CA" sz="2000" b="0" kern="1200" dirty="0">
                  <a:latin typeface="Arial" pitchFamily="34" charset="0"/>
                  <a:cs typeface="Arial" pitchFamily="34" charset="0"/>
                </a:rPr>
                <a:t>aide à développer la confiance en soi, la fierté</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lr>
                  <a:srgbClr val="3891A7"/>
                </a:buClr>
                <a:buChar char="••"/>
              </a:pPr>
              <a:r>
                <a:rPr lang="fr-CA" sz="2000" b="0" kern="1200" dirty="0">
                  <a:latin typeface="Arial" pitchFamily="34" charset="0"/>
                  <a:cs typeface="Arial" pitchFamily="34" charset="0"/>
                </a:rPr>
                <a:t>permet de clarifier sa pensée en ayant à l’expliquer</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lr>
                  <a:srgbClr val="3891A7"/>
                </a:buClr>
                <a:buChar char="••"/>
              </a:pPr>
              <a:r>
                <a:rPr lang="fr-CA" sz="2000" b="0" kern="1200" dirty="0">
                  <a:latin typeface="Arial" pitchFamily="34" charset="0"/>
                  <a:cs typeface="Arial" pitchFamily="34" charset="0"/>
                </a:rPr>
                <a:t>favorise la compréhension approfondie lors de la justification des solutions et leurs raisonnements</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lr>
                  <a:srgbClr val="3891A7"/>
                </a:buClr>
                <a:buChar char="••"/>
              </a:pPr>
              <a:r>
                <a:rPr lang="fr-CA" sz="2000" b="0" kern="1200" dirty="0">
                  <a:latin typeface="Arial" pitchFamily="34" charset="0"/>
                  <a:cs typeface="Arial" pitchFamily="34" charset="0"/>
                </a:rPr>
                <a:t>permet de juger </a:t>
              </a:r>
              <a:r>
                <a:rPr lang="fr-CA" sz="2000" b="0" kern="1200" dirty="0" smtClean="0">
                  <a:latin typeface="Arial" pitchFamily="34" charset="0"/>
                  <a:cs typeface="Arial" pitchFamily="34" charset="0"/>
                </a:rPr>
                <a:t>les </a:t>
              </a:r>
              <a:r>
                <a:rPr lang="fr-CA" sz="2000" b="0" kern="1200" dirty="0">
                  <a:latin typeface="Arial" pitchFamily="34" charset="0"/>
                  <a:cs typeface="Arial" pitchFamily="34" charset="0"/>
                </a:rPr>
                <a:t>avantages et </a:t>
              </a:r>
              <a:r>
                <a:rPr lang="fr-CA" sz="2000" b="0" kern="1200" dirty="0" smtClean="0">
                  <a:latin typeface="Arial" pitchFamily="34" charset="0"/>
                  <a:cs typeface="Arial" pitchFamily="34" charset="0"/>
                </a:rPr>
                <a:t>les inconvénients des </a:t>
              </a:r>
              <a:r>
                <a:rPr lang="fr-CA" sz="2000" b="0" kern="1200" dirty="0">
                  <a:latin typeface="Arial" pitchFamily="34" charset="0"/>
                  <a:cs typeface="Arial" pitchFamily="34" charset="0"/>
                </a:rPr>
                <a:t>différentes stratégies</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lr>
                  <a:srgbClr val="3891A7"/>
                </a:buClr>
                <a:buChar char="••"/>
              </a:pPr>
              <a:r>
                <a:rPr lang="fr-CA" sz="2000" b="0" kern="1200" dirty="0">
                  <a:latin typeface="Arial" pitchFamily="34" charset="0"/>
                  <a:cs typeface="Arial" pitchFamily="34" charset="0"/>
                </a:rPr>
                <a:t>valorise l’utilisation d’un langage mathématique clair, juste et efficace </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lr>
                  <a:srgbClr val="3891A7"/>
                </a:buClr>
                <a:buChar char="••"/>
              </a:pPr>
              <a:r>
                <a:rPr lang="fr-CA" sz="2000" b="0" kern="1200" dirty="0">
                  <a:latin typeface="Arial" pitchFamily="34" charset="0"/>
                  <a:cs typeface="Arial" pitchFamily="34" charset="0"/>
                </a:rPr>
                <a:t>aide à organiser et </a:t>
              </a:r>
              <a:r>
                <a:rPr lang="fr-CA" sz="2000" b="0" kern="1200" dirty="0" smtClean="0">
                  <a:latin typeface="Arial" pitchFamily="34" charset="0"/>
                  <a:cs typeface="Arial" pitchFamily="34" charset="0"/>
                </a:rPr>
                <a:t>à consolider </a:t>
              </a:r>
              <a:r>
                <a:rPr lang="fr-CA" sz="2000" b="0" kern="1200" dirty="0">
                  <a:latin typeface="Arial" pitchFamily="34" charset="0"/>
                  <a:cs typeface="Arial" pitchFamily="34" charset="0"/>
                </a:rPr>
                <a:t>leur réflexion mathématique</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lr>
                  <a:srgbClr val="3891A7"/>
                </a:buClr>
                <a:buChar char="••"/>
              </a:pPr>
              <a:r>
                <a:rPr lang="fr-CA" sz="2000" b="0" kern="1200" dirty="0">
                  <a:latin typeface="Arial" pitchFamily="34" charset="0"/>
                  <a:cs typeface="Arial" pitchFamily="34" charset="0"/>
                </a:rPr>
                <a:t>encourage le questionnement</a:t>
              </a:r>
              <a:endParaRPr lang="en-US" sz="20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192362" y="474452"/>
            <a:ext cx="7518400" cy="2338751"/>
            <a:chOff x="0" y="0"/>
            <a:chExt cx="7518400" cy="1321823"/>
          </a:xfrm>
        </p:grpSpPr>
        <p:sp>
          <p:nvSpPr>
            <p:cNvPr id="10" name="Rounded Rectangle 9"/>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r>
                <a:rPr lang="fr-CA" sz="3200" b="0" dirty="0" smtClean="0">
                  <a:solidFill>
                    <a:schemeClr val="tx1"/>
                  </a:solidFill>
                  <a:latin typeface="Arial" pitchFamily="34" charset="0"/>
                  <a:cs typeface="Arial" pitchFamily="34" charset="0"/>
                </a:rPr>
                <a:t>Ce que l’on entend lorsque les élèves communiquent en mathématiques :</a:t>
              </a:r>
              <a:endParaRPr lang="en-US" sz="3200" b="0" dirty="0" smtClean="0">
                <a:solidFill>
                  <a:schemeClr val="tx1"/>
                </a:solidFill>
                <a:latin typeface="Arial" pitchFamily="34" charset="0"/>
                <a:cs typeface="Arial" pitchFamily="34" charset="0"/>
              </a:endParaRPr>
            </a:p>
            <a:p>
              <a:pPr lvl="0"/>
              <a:r>
                <a:rPr lang="fr-CA" sz="2000" b="0" dirty="0" smtClean="0">
                  <a:solidFill>
                    <a:schemeClr val="tx1"/>
                  </a:solidFill>
                  <a:latin typeface="Arial" pitchFamily="34" charset="0"/>
                  <a:cs typeface="Arial" pitchFamily="34" charset="0"/>
                </a:rPr>
                <a:t>(Faire la différence… De la recherche à la pratique,</a:t>
              </a:r>
              <a:br>
                <a:rPr lang="fr-CA" sz="2000" b="0" dirty="0" smtClean="0">
                  <a:solidFill>
                    <a:schemeClr val="tx1"/>
                  </a:solidFill>
                  <a:latin typeface="Arial" pitchFamily="34" charset="0"/>
                  <a:cs typeface="Arial" pitchFamily="34" charset="0"/>
                </a:rPr>
              </a:br>
              <a:r>
                <a:rPr lang="fr-CA" sz="2000" b="0" dirty="0" smtClean="0">
                  <a:solidFill>
                    <a:schemeClr val="tx1"/>
                  </a:solidFill>
                  <a:latin typeface="Arial" pitchFamily="34" charset="0"/>
                  <a:cs typeface="Arial" pitchFamily="34" charset="0"/>
                </a:rPr>
                <a:t>janvier 2007)</a:t>
              </a:r>
              <a:endParaRPr lang="en-US" sz="2000" b="0" dirty="0">
                <a:solidFill>
                  <a:schemeClr val="tx1"/>
                </a:solidFill>
                <a:latin typeface="Arial" pitchFamily="34" charset="0"/>
                <a:cs typeface="Arial" pitchFamily="34" charset="0"/>
              </a:endParaRPr>
            </a:p>
          </p:txBody>
        </p:sp>
      </p:grpSp>
      <p:grpSp>
        <p:nvGrpSpPr>
          <p:cNvPr id="12" name="Group 11"/>
          <p:cNvGrpSpPr/>
          <p:nvPr/>
        </p:nvGrpSpPr>
        <p:grpSpPr>
          <a:xfrm>
            <a:off x="1121434" y="2979724"/>
            <a:ext cx="7884543" cy="1950975"/>
            <a:chOff x="0" y="3214228"/>
            <a:chExt cx="7884543" cy="1950975"/>
          </a:xfrm>
        </p:grpSpPr>
        <p:sp>
          <p:nvSpPr>
            <p:cNvPr id="13" name="Rectangle 12"/>
            <p:cNvSpPr/>
            <p:nvPr/>
          </p:nvSpPr>
          <p:spPr>
            <a:xfrm>
              <a:off x="0" y="3214228"/>
              <a:ext cx="7884543" cy="195097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0" y="3214228"/>
              <a:ext cx="7884543" cy="195097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50334" tIns="25400" rIns="142240" bIns="25400" numCol="1" spcCol="1270" anchor="t" anchorCtr="0">
              <a:noAutofit/>
            </a:bodyPr>
            <a:lstStyle/>
            <a:p>
              <a:pPr marL="228600" lvl="1" indent="-228600" algn="l" defTabSz="889000">
                <a:lnSpc>
                  <a:spcPct val="90000"/>
                </a:lnSpc>
                <a:spcBef>
                  <a:spcPts val="200"/>
                </a:spcBef>
                <a:spcAft>
                  <a:spcPct val="20000"/>
                </a:spcAft>
                <a:buClr>
                  <a:srgbClr val="3891A7"/>
                </a:buClr>
                <a:buChar char="••"/>
              </a:pPr>
              <a:r>
                <a:rPr lang="fr-CA" sz="2000" b="0" kern="1200" dirty="0">
                  <a:latin typeface="Arial" pitchFamily="34" charset="0"/>
                  <a:cs typeface="Arial" pitchFamily="34" charset="0"/>
                </a:rPr>
                <a:t>« Voici ma </a:t>
              </a:r>
              <a:r>
                <a:rPr lang="fr-CA" sz="2000" b="0" kern="1200" dirty="0" smtClean="0">
                  <a:latin typeface="Arial" pitchFamily="34" charset="0"/>
                  <a:cs typeface="Arial" pitchFamily="34" charset="0"/>
                </a:rPr>
                <a:t>solution/stratégie…</a:t>
              </a:r>
              <a:r>
                <a:rPr lang="fr-CA" sz="2000" b="0" kern="1200" dirty="0">
                  <a:latin typeface="Arial" pitchFamily="34" charset="0"/>
                  <a:cs typeface="Arial" pitchFamily="34" charset="0"/>
                </a:rPr>
                <a:t> »</a:t>
              </a:r>
              <a:endParaRPr lang="en-US" sz="2000" b="0" kern="1200" dirty="0">
                <a:latin typeface="Arial" pitchFamily="34" charset="0"/>
                <a:cs typeface="Arial" pitchFamily="34" charset="0"/>
              </a:endParaRPr>
            </a:p>
            <a:p>
              <a:pPr marL="228600" lvl="1" indent="-228600" algn="l" defTabSz="889000">
                <a:lnSpc>
                  <a:spcPct val="90000"/>
                </a:lnSpc>
                <a:spcBef>
                  <a:spcPts val="200"/>
                </a:spcBef>
                <a:spcAft>
                  <a:spcPct val="20000"/>
                </a:spcAft>
                <a:buClr>
                  <a:srgbClr val="3891A7"/>
                </a:buClr>
                <a:buChar char="••"/>
              </a:pPr>
              <a:r>
                <a:rPr lang="fr-CA" sz="2000" b="0" kern="1200" dirty="0">
                  <a:latin typeface="Arial" pitchFamily="34" charset="0"/>
                  <a:cs typeface="Arial" pitchFamily="34" charset="0"/>
                </a:rPr>
                <a:t>« Je pense que _____ dit </a:t>
              </a:r>
              <a:r>
                <a:rPr lang="fr-CA" sz="2000" b="0" kern="1200" dirty="0" smtClean="0">
                  <a:latin typeface="Arial" pitchFamily="34" charset="0"/>
                  <a:cs typeface="Arial" pitchFamily="34" charset="0"/>
                </a:rPr>
                <a:t>que…</a:t>
              </a:r>
              <a:r>
                <a:rPr lang="fr-CA" sz="2000" b="0" kern="1200" dirty="0">
                  <a:latin typeface="Arial" pitchFamily="34" charset="0"/>
                  <a:cs typeface="Arial" pitchFamily="34" charset="0"/>
                </a:rPr>
                <a:t> »</a:t>
              </a:r>
              <a:endParaRPr lang="en-US" sz="2000" b="0" kern="1200" dirty="0">
                <a:latin typeface="Arial" pitchFamily="34" charset="0"/>
                <a:cs typeface="Arial" pitchFamily="34" charset="0"/>
              </a:endParaRPr>
            </a:p>
            <a:p>
              <a:pPr marL="228600" lvl="1" indent="-228600" algn="l" defTabSz="889000">
                <a:lnSpc>
                  <a:spcPct val="90000"/>
                </a:lnSpc>
                <a:spcBef>
                  <a:spcPts val="200"/>
                </a:spcBef>
                <a:spcAft>
                  <a:spcPct val="20000"/>
                </a:spcAft>
                <a:buClr>
                  <a:srgbClr val="3891A7"/>
                </a:buClr>
                <a:buChar char="••"/>
              </a:pPr>
              <a:r>
                <a:rPr lang="fr-CA" sz="2000" b="0" kern="1200" dirty="0">
                  <a:latin typeface="Arial" pitchFamily="34" charset="0"/>
                  <a:cs typeface="Arial" pitchFamily="34" charset="0"/>
                </a:rPr>
                <a:t>« Je suis d’accord parce </a:t>
              </a:r>
              <a:r>
                <a:rPr lang="fr-CA" sz="2000" b="0" kern="1200" dirty="0" smtClean="0">
                  <a:latin typeface="Arial" pitchFamily="34" charset="0"/>
                  <a:cs typeface="Arial" pitchFamily="34" charset="0"/>
                </a:rPr>
                <a:t>que…</a:t>
              </a:r>
              <a:r>
                <a:rPr lang="fr-CA" sz="2000" b="0" kern="1200" dirty="0">
                  <a:latin typeface="Arial" pitchFamily="34" charset="0"/>
                  <a:cs typeface="Arial" pitchFamily="34" charset="0"/>
                </a:rPr>
                <a:t> »</a:t>
              </a:r>
              <a:endParaRPr lang="en-US" sz="2000" b="0" kern="1200" dirty="0">
                <a:latin typeface="Arial" pitchFamily="34" charset="0"/>
                <a:cs typeface="Arial" pitchFamily="34" charset="0"/>
              </a:endParaRPr>
            </a:p>
            <a:p>
              <a:pPr marL="228600" lvl="1" indent="-228600" algn="l" defTabSz="889000">
                <a:lnSpc>
                  <a:spcPct val="90000"/>
                </a:lnSpc>
                <a:spcBef>
                  <a:spcPts val="200"/>
                </a:spcBef>
                <a:spcAft>
                  <a:spcPct val="20000"/>
                </a:spcAft>
                <a:buClr>
                  <a:srgbClr val="3891A7"/>
                </a:buClr>
                <a:buChar char="••"/>
              </a:pPr>
              <a:r>
                <a:rPr lang="fr-CA" sz="2000" b="0" kern="1200" dirty="0">
                  <a:latin typeface="Arial" pitchFamily="34" charset="0"/>
                  <a:cs typeface="Arial" pitchFamily="34" charset="0"/>
                </a:rPr>
                <a:t>« J’aimerais ajouter quelque </a:t>
              </a:r>
              <a:r>
                <a:rPr lang="fr-CA" sz="2000" b="0" kern="1200" dirty="0" smtClean="0">
                  <a:latin typeface="Arial" pitchFamily="34" charset="0"/>
                  <a:cs typeface="Arial" pitchFamily="34" charset="0"/>
                </a:rPr>
                <a:t>chose…</a:t>
              </a:r>
              <a:r>
                <a:rPr lang="fr-CA" sz="2000" b="0" kern="1200" dirty="0">
                  <a:latin typeface="Arial" pitchFamily="34" charset="0"/>
                  <a:cs typeface="Arial" pitchFamily="34" charset="0"/>
                </a:rPr>
                <a:t> »</a:t>
              </a:r>
              <a:endParaRPr lang="en-US" sz="2000" b="0" kern="1200" dirty="0">
                <a:latin typeface="Arial" pitchFamily="34" charset="0"/>
                <a:cs typeface="Arial" pitchFamily="34" charset="0"/>
              </a:endParaRPr>
            </a:p>
            <a:p>
              <a:pPr marL="228600" lvl="1" indent="-228600" algn="l" defTabSz="889000">
                <a:lnSpc>
                  <a:spcPct val="90000"/>
                </a:lnSpc>
                <a:spcBef>
                  <a:spcPts val="200"/>
                </a:spcBef>
                <a:spcAft>
                  <a:spcPct val="20000"/>
                </a:spcAft>
                <a:buClr>
                  <a:srgbClr val="3891A7"/>
                </a:buClr>
                <a:buChar char="••"/>
              </a:pPr>
              <a:r>
                <a:rPr lang="fr-CA" sz="2000" b="0" kern="1200" dirty="0">
                  <a:latin typeface="Arial" pitchFamily="34" charset="0"/>
                  <a:cs typeface="Arial" pitchFamily="34" charset="0"/>
                </a:rPr>
                <a:t>« Ça me fait </a:t>
              </a:r>
              <a:r>
                <a:rPr lang="fr-CA" sz="2000" b="0" kern="1200" dirty="0" smtClean="0">
                  <a:latin typeface="Arial" pitchFamily="34" charset="0"/>
                  <a:cs typeface="Arial" pitchFamily="34" charset="0"/>
                </a:rPr>
                <a:t>penser…</a:t>
              </a:r>
              <a:r>
                <a:rPr lang="fr-CA" sz="2000" b="0" kern="1200" dirty="0">
                  <a:latin typeface="Arial" pitchFamily="34" charset="0"/>
                  <a:cs typeface="Arial" pitchFamily="34" charset="0"/>
                </a:rPr>
                <a:t> »</a:t>
              </a:r>
              <a:endParaRPr lang="en-US" sz="2000" b="0" kern="1200" dirty="0">
                <a:latin typeface="Arial" pitchFamily="34" charset="0"/>
                <a:cs typeface="Arial" pitchFamily="34" charset="0"/>
              </a:endParaRPr>
            </a:p>
            <a:p>
              <a:pPr marL="228600" lvl="1" indent="-228600" algn="l" defTabSz="889000">
                <a:lnSpc>
                  <a:spcPct val="90000"/>
                </a:lnSpc>
                <a:spcBef>
                  <a:spcPts val="200"/>
                </a:spcBef>
                <a:spcAft>
                  <a:spcPct val="20000"/>
                </a:spcAft>
                <a:buClr>
                  <a:srgbClr val="3891A7"/>
                </a:buClr>
                <a:buChar char="••"/>
              </a:pPr>
              <a:r>
                <a:rPr lang="fr-CA" sz="2000" b="0" kern="1200" dirty="0">
                  <a:latin typeface="Arial" pitchFamily="34" charset="0"/>
                  <a:cs typeface="Arial" pitchFamily="34" charset="0"/>
                </a:rPr>
                <a:t>« On pourrait aussi dire </a:t>
              </a:r>
              <a:r>
                <a:rPr lang="fr-CA" sz="2000" b="0" kern="1200" dirty="0" smtClean="0">
                  <a:latin typeface="Arial" pitchFamily="34" charset="0"/>
                  <a:cs typeface="Arial" pitchFamily="34" charset="0"/>
                </a:rPr>
                <a:t>que…</a:t>
              </a:r>
              <a:r>
                <a:rPr lang="fr-CA" sz="2000" b="0" kern="1200" dirty="0">
                  <a:latin typeface="Arial" pitchFamily="34" charset="0"/>
                  <a:cs typeface="Arial" pitchFamily="34" charset="0"/>
                </a:rPr>
                <a:t> »</a:t>
              </a:r>
              <a:endParaRPr lang="en-US" sz="20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200989" y="361318"/>
            <a:ext cx="7518400" cy="1321823"/>
            <a:chOff x="0" y="0"/>
            <a:chExt cx="7518400" cy="1321823"/>
          </a:xfrm>
        </p:grpSpPr>
        <p:sp>
          <p:nvSpPr>
            <p:cNvPr id="10" name="Rounded Rectangle 9"/>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Quels sont les avantages pour l’élève de communiquer par écrit?</a:t>
              </a:r>
              <a:endParaRPr lang="en-US" sz="3200" b="0" kern="1200" dirty="0">
                <a:latin typeface="Arial" pitchFamily="34" charset="0"/>
                <a:cs typeface="Arial" pitchFamily="34" charset="0"/>
              </a:endParaRPr>
            </a:p>
          </p:txBody>
        </p:sp>
      </p:grpSp>
      <p:grpSp>
        <p:nvGrpSpPr>
          <p:cNvPr id="12" name="Group 11"/>
          <p:cNvGrpSpPr/>
          <p:nvPr/>
        </p:nvGrpSpPr>
        <p:grpSpPr>
          <a:xfrm>
            <a:off x="1155945" y="1994576"/>
            <a:ext cx="7504981" cy="1816425"/>
            <a:chOff x="0" y="1675959"/>
            <a:chExt cx="7504981" cy="1816425"/>
          </a:xfrm>
        </p:grpSpPr>
        <p:sp>
          <p:nvSpPr>
            <p:cNvPr id="13" name="Rectangle 12"/>
            <p:cNvSpPr/>
            <p:nvPr/>
          </p:nvSpPr>
          <p:spPr>
            <a:xfrm>
              <a:off x="0" y="1675959"/>
              <a:ext cx="7504981" cy="181642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0" y="1675959"/>
              <a:ext cx="7504981" cy="181642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38283" tIns="25400" rIns="142240" bIns="25400" numCol="1" spcCol="1270" anchor="t" anchorCtr="0">
              <a:noAutofit/>
            </a:bodyPr>
            <a:lstStyle/>
            <a:p>
              <a:pPr marL="228600" lvl="1" indent="-228600" algn="l" defTabSz="889000">
                <a:lnSpc>
                  <a:spcPct val="90000"/>
                </a:lnSpc>
                <a:spcBef>
                  <a:spcPct val="0"/>
                </a:spcBef>
                <a:spcAft>
                  <a:spcPct val="20000"/>
                </a:spcAft>
                <a:buClr>
                  <a:srgbClr val="3891A7"/>
                </a:buClr>
                <a:buChar char="••"/>
              </a:pPr>
              <a:r>
                <a:rPr lang="fr-CA" sz="2000" b="0" kern="1200" dirty="0">
                  <a:latin typeface="Arial" pitchFamily="34" charset="0"/>
                  <a:cs typeface="Arial" pitchFamily="34" charset="0"/>
                </a:rPr>
                <a:t>laisse une trace écrite de la réflexion de l’élève </a:t>
              </a:r>
              <a:r>
                <a:rPr lang="fr-CA" sz="2000" b="0" kern="1200" dirty="0" smtClean="0">
                  <a:latin typeface="Arial" pitchFamily="34" charset="0"/>
                  <a:cs typeface="Arial" pitchFamily="34" charset="0"/>
                </a:rPr>
                <a:t>à laquelle il </a:t>
              </a:r>
              <a:r>
                <a:rPr lang="fr-CA" sz="2000" b="0" kern="1200" dirty="0">
                  <a:latin typeface="Arial" pitchFamily="34" charset="0"/>
                  <a:cs typeface="Arial" pitchFamily="34" charset="0"/>
                </a:rPr>
                <a:t>pourra référer ultérieurement</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lr>
                  <a:srgbClr val="3891A7"/>
                </a:buClr>
                <a:buChar char="••"/>
              </a:pPr>
              <a:r>
                <a:rPr lang="fr-CA" sz="2000" b="0" kern="1200" dirty="0">
                  <a:latin typeface="Arial" pitchFamily="34" charset="0"/>
                  <a:cs typeface="Arial" pitchFamily="34" charset="0"/>
                </a:rPr>
                <a:t>aide l'élève à assimiler le contenu en l'écrivant</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lr>
                  <a:srgbClr val="3891A7"/>
                </a:buClr>
                <a:buChar char="••"/>
              </a:pPr>
              <a:r>
                <a:rPr lang="fr-CA" sz="2000" b="0" kern="1200" dirty="0">
                  <a:latin typeface="Arial" pitchFamily="34" charset="0"/>
                  <a:cs typeface="Arial" pitchFamily="34" charset="0"/>
                </a:rPr>
                <a:t>aide l'élève timide à participer</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lr>
                  <a:srgbClr val="3891A7"/>
                </a:buClr>
                <a:buChar char="••"/>
              </a:pPr>
              <a:r>
                <a:rPr lang="fr-CA" sz="2000" b="0" kern="1200" dirty="0">
                  <a:latin typeface="Arial" pitchFamily="34" charset="0"/>
                  <a:cs typeface="Arial" pitchFamily="34" charset="0"/>
                </a:rPr>
                <a:t>donne la chance à l'élève de réfléchir et de poser des questions aux autres</a:t>
              </a:r>
              <a:endParaRPr lang="en-US" sz="20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200989" y="361318"/>
            <a:ext cx="7518400" cy="1321823"/>
            <a:chOff x="0" y="0"/>
            <a:chExt cx="7518400" cy="1321823"/>
          </a:xfrm>
        </p:grpSpPr>
        <p:sp>
          <p:nvSpPr>
            <p:cNvPr id="11" name="Rounded Rectangle 10"/>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Comment encourager la communication écrite?</a:t>
              </a:r>
              <a:endParaRPr lang="en-US" sz="3200" b="0" kern="1200" dirty="0">
                <a:latin typeface="Arial" pitchFamily="34" charset="0"/>
                <a:cs typeface="Arial" pitchFamily="34" charset="0"/>
              </a:endParaRPr>
            </a:p>
          </p:txBody>
        </p:sp>
      </p:grpSp>
      <p:grpSp>
        <p:nvGrpSpPr>
          <p:cNvPr id="13" name="Group 12"/>
          <p:cNvGrpSpPr/>
          <p:nvPr/>
        </p:nvGrpSpPr>
        <p:grpSpPr>
          <a:xfrm>
            <a:off x="1212017" y="1969944"/>
            <a:ext cx="7496354" cy="1244587"/>
            <a:chOff x="0" y="1995313"/>
            <a:chExt cx="7496354" cy="1244587"/>
          </a:xfrm>
        </p:grpSpPr>
        <p:sp>
          <p:nvSpPr>
            <p:cNvPr id="14" name="Rectangle 13"/>
            <p:cNvSpPr/>
            <p:nvPr/>
          </p:nvSpPr>
          <p:spPr>
            <a:xfrm>
              <a:off x="0" y="1995313"/>
              <a:ext cx="7496354" cy="124458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5" name="Rectangle 14"/>
            <p:cNvSpPr/>
            <p:nvPr/>
          </p:nvSpPr>
          <p:spPr>
            <a:xfrm>
              <a:off x="0" y="1995313"/>
              <a:ext cx="7496354" cy="124458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38009" tIns="25400" rIns="142240" bIns="25400" numCol="1" spcCol="1270" anchor="t" anchorCtr="0">
              <a:noAutofit/>
            </a:bodyPr>
            <a:lstStyle/>
            <a:p>
              <a:pPr marL="228600" lvl="1" indent="-228600" algn="l" defTabSz="889000">
                <a:lnSpc>
                  <a:spcPct val="90000"/>
                </a:lnSpc>
                <a:spcBef>
                  <a:spcPct val="0"/>
                </a:spcBef>
                <a:spcAft>
                  <a:spcPct val="20000"/>
                </a:spcAft>
                <a:buClr>
                  <a:srgbClr val="3891A7"/>
                </a:buClr>
                <a:buChar char="••"/>
              </a:pPr>
              <a:r>
                <a:rPr lang="en-US" sz="2000" b="0" kern="1200" dirty="0">
                  <a:latin typeface="Arial" pitchFamily="34" charset="0"/>
                  <a:cs typeface="Arial" pitchFamily="34" charset="0"/>
                </a:rPr>
                <a:t>modeler la communication </a:t>
              </a:r>
              <a:r>
                <a:rPr lang="en-US" sz="2000" b="0" kern="1200" dirty="0" err="1">
                  <a:latin typeface="Arial" pitchFamily="34" charset="0"/>
                  <a:cs typeface="Arial" pitchFamily="34" charset="0"/>
                </a:rPr>
                <a:t>écrite</a:t>
              </a:r>
              <a:r>
                <a:rPr lang="en-US" sz="2000" b="0" kern="1200" dirty="0">
                  <a:latin typeface="Arial" pitchFamily="34" charset="0"/>
                  <a:cs typeface="Arial" pitchFamily="34" charset="0"/>
                </a:rPr>
                <a:t> pour les </a:t>
              </a:r>
              <a:r>
                <a:rPr lang="en-US" sz="2000" b="0" kern="1200" dirty="0" err="1">
                  <a:latin typeface="Arial" pitchFamily="34" charset="0"/>
                  <a:cs typeface="Arial" pitchFamily="34" charset="0"/>
                </a:rPr>
                <a:t>élèves</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lr>
                  <a:srgbClr val="3891A7"/>
                </a:buClr>
                <a:buChar char="••"/>
              </a:pPr>
              <a:r>
                <a:rPr lang="en-US" sz="2000" b="0" kern="1200" dirty="0" err="1">
                  <a:latin typeface="Arial" pitchFamily="34" charset="0"/>
                  <a:cs typeface="Arial" pitchFamily="34" charset="0"/>
                </a:rPr>
                <a:t>noter</a:t>
              </a:r>
              <a:r>
                <a:rPr lang="en-US" sz="2000" b="0" kern="1200" dirty="0">
                  <a:latin typeface="Arial" pitchFamily="34" charset="0"/>
                  <a:cs typeface="Arial" pitchFamily="34" charset="0"/>
                </a:rPr>
                <a:t> </a:t>
              </a:r>
              <a:r>
                <a:rPr lang="en-US" sz="2000" b="0" kern="1200" dirty="0" err="1">
                  <a:latin typeface="Arial" pitchFamily="34" charset="0"/>
                  <a:cs typeface="Arial" pitchFamily="34" charset="0"/>
                </a:rPr>
                <a:t>une</a:t>
              </a:r>
              <a:r>
                <a:rPr lang="en-US" sz="2000" b="0" kern="1200" dirty="0">
                  <a:latin typeface="Arial" pitchFamily="34" charset="0"/>
                  <a:cs typeface="Arial" pitchFamily="34" charset="0"/>
                </a:rPr>
                <a:t> </a:t>
              </a:r>
              <a:r>
                <a:rPr lang="en-US" sz="2000" b="0" kern="1200" dirty="0" err="1">
                  <a:latin typeface="Arial" pitchFamily="34" charset="0"/>
                  <a:cs typeface="Arial" pitchFamily="34" charset="0"/>
                </a:rPr>
                <a:t>procédure</a:t>
              </a:r>
              <a:r>
                <a:rPr lang="en-US" sz="2000" b="0" kern="1200" dirty="0">
                  <a:latin typeface="Arial" pitchFamily="34" charset="0"/>
                  <a:cs typeface="Arial" pitchFamily="34" charset="0"/>
                </a:rPr>
                <a:t> à </a:t>
              </a:r>
              <a:r>
                <a:rPr lang="en-US" sz="2000" b="0" kern="1200" dirty="0" err="1">
                  <a:latin typeface="Arial" pitchFamily="34" charset="0"/>
                  <a:cs typeface="Arial" pitchFamily="34" charset="0"/>
                </a:rPr>
                <a:t>l'écrit</a:t>
              </a:r>
              <a:r>
                <a:rPr lang="en-US" sz="2000" b="0" kern="1200" dirty="0">
                  <a:latin typeface="Arial" pitchFamily="34" charset="0"/>
                  <a:cs typeface="Arial" pitchFamily="34" charset="0"/>
                </a:rPr>
                <a:t> en </a:t>
              </a:r>
              <a:r>
                <a:rPr lang="en-US" sz="2000" b="0" kern="1200" dirty="0" err="1">
                  <a:latin typeface="Arial" pitchFamily="34" charset="0"/>
                  <a:cs typeface="Arial" pitchFamily="34" charset="0"/>
                </a:rPr>
                <a:t>suivant</a:t>
              </a:r>
              <a:r>
                <a:rPr lang="en-US" sz="2000" b="0" kern="1200" dirty="0">
                  <a:latin typeface="Arial" pitchFamily="34" charset="0"/>
                  <a:cs typeface="Arial" pitchFamily="34" charset="0"/>
                </a:rPr>
                <a:t> les conventions </a:t>
              </a:r>
              <a:r>
                <a:rPr lang="en-US" sz="2000" b="0" kern="1200" dirty="0" err="1">
                  <a:latin typeface="Arial" pitchFamily="34" charset="0"/>
                  <a:cs typeface="Arial" pitchFamily="34" charset="0"/>
                </a:rPr>
                <a:t>mathématiques</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lr>
                  <a:srgbClr val="3891A7"/>
                </a:buClr>
                <a:buChar char="••"/>
              </a:pPr>
              <a:r>
                <a:rPr lang="en-US" sz="2000" b="0" kern="1200" dirty="0" err="1">
                  <a:latin typeface="Arial" pitchFamily="34" charset="0"/>
                  <a:cs typeface="Arial" pitchFamily="34" charset="0"/>
                </a:rPr>
                <a:t>réfléchir</a:t>
              </a:r>
              <a:r>
                <a:rPr lang="en-US" sz="2000" b="0" kern="1200" dirty="0">
                  <a:latin typeface="Arial" pitchFamily="34" charset="0"/>
                  <a:cs typeface="Arial" pitchFamily="34" charset="0"/>
                </a:rPr>
                <a:t> à haute </a:t>
              </a:r>
              <a:r>
                <a:rPr lang="en-US" sz="2000" b="0" kern="1200" dirty="0" err="1">
                  <a:latin typeface="Arial" pitchFamily="34" charset="0"/>
                  <a:cs typeface="Arial" pitchFamily="34" charset="0"/>
                </a:rPr>
                <a:t>voix</a:t>
              </a:r>
              <a:r>
                <a:rPr lang="en-US" sz="2000" b="0" kern="1200" dirty="0">
                  <a:latin typeface="Arial" pitchFamily="34" charset="0"/>
                  <a:cs typeface="Arial" pitchFamily="34" charset="0"/>
                </a:rPr>
                <a:t> en </a:t>
              </a:r>
              <a:r>
                <a:rPr lang="en-US" sz="2000" b="0" kern="1200" dirty="0" err="1">
                  <a:latin typeface="Arial" pitchFamily="34" charset="0"/>
                  <a:cs typeface="Arial" pitchFamily="34" charset="0"/>
                </a:rPr>
                <a:t>montrant</a:t>
              </a:r>
              <a:r>
                <a:rPr lang="en-US" sz="2000" b="0" kern="1200" dirty="0">
                  <a:latin typeface="Arial" pitchFamily="34" charset="0"/>
                  <a:cs typeface="Arial" pitchFamily="34" charset="0"/>
                </a:rPr>
                <a:t> un </a:t>
              </a:r>
              <a:r>
                <a:rPr lang="en-US" sz="2000" b="0" kern="1200" dirty="0" err="1">
                  <a:latin typeface="Arial" pitchFamily="34" charset="0"/>
                  <a:cs typeface="Arial" pitchFamily="34" charset="0"/>
                </a:rPr>
                <a:t>exemple</a:t>
              </a:r>
              <a:r>
                <a:rPr lang="en-US" sz="2000" b="0" kern="1200" dirty="0">
                  <a:latin typeface="Arial" pitchFamily="34" charset="0"/>
                  <a:cs typeface="Arial" pitchFamily="34" charset="0"/>
                </a:rPr>
                <a:t> au </a:t>
              </a:r>
              <a:r>
                <a:rPr lang="en-US" sz="2000" b="0" kern="1200" dirty="0" smtClean="0">
                  <a:latin typeface="Arial" pitchFamily="34" charset="0"/>
                  <a:cs typeface="Arial" pitchFamily="34" charset="0"/>
                </a:rPr>
                <a:t>tableau</a:t>
              </a:r>
              <a:endParaRPr lang="en-US" sz="20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29264" y="2269284"/>
            <a:ext cx="7496355" cy="171551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6" name="Group 5"/>
          <p:cNvGrpSpPr/>
          <p:nvPr/>
        </p:nvGrpSpPr>
        <p:grpSpPr>
          <a:xfrm>
            <a:off x="1200989" y="361317"/>
            <a:ext cx="7518400" cy="1657263"/>
            <a:chOff x="0" y="0"/>
            <a:chExt cx="7518400" cy="1321823"/>
          </a:xfrm>
        </p:grpSpPr>
        <p:sp>
          <p:nvSpPr>
            <p:cNvPr id="8" name="Rounded Rectangle 7"/>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Le rôle de la communication dans l’enseignement par la résolution de problèmes</a:t>
              </a:r>
              <a:endParaRPr lang="en-US" sz="3200" b="0" kern="1200" dirty="0">
                <a:latin typeface="Arial" pitchFamily="34" charset="0"/>
                <a:cs typeface="Arial" pitchFamily="34" charset="0"/>
              </a:endParaRPr>
            </a:p>
          </p:txBody>
        </p:sp>
      </p:grpSp>
      <p:grpSp>
        <p:nvGrpSpPr>
          <p:cNvPr id="10" name="Group 9"/>
          <p:cNvGrpSpPr/>
          <p:nvPr/>
        </p:nvGrpSpPr>
        <p:grpSpPr>
          <a:xfrm>
            <a:off x="1155945" y="2287860"/>
            <a:ext cx="7504981" cy="1826939"/>
            <a:chOff x="0" y="1675959"/>
            <a:chExt cx="7504981" cy="1816425"/>
          </a:xfrm>
        </p:grpSpPr>
        <p:sp>
          <p:nvSpPr>
            <p:cNvPr id="11" name="Rectangle 10"/>
            <p:cNvSpPr/>
            <p:nvPr/>
          </p:nvSpPr>
          <p:spPr>
            <a:xfrm>
              <a:off x="0" y="1675959"/>
              <a:ext cx="7504981" cy="181642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 name="Rectangle 11"/>
            <p:cNvSpPr/>
            <p:nvPr/>
          </p:nvSpPr>
          <p:spPr>
            <a:xfrm>
              <a:off x="0" y="1675959"/>
              <a:ext cx="7504981" cy="109908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38283" tIns="25400" rIns="142240" bIns="25400" numCol="1" spcCol="1270" anchor="t" anchorCtr="0">
              <a:noAutofit/>
            </a:bodyPr>
            <a:lstStyle/>
            <a:p>
              <a:pPr marL="228600" lvl="1" indent="-228600" algn="l" defTabSz="889000">
                <a:lnSpc>
                  <a:spcPct val="90000"/>
                </a:lnSpc>
                <a:spcBef>
                  <a:spcPct val="0"/>
                </a:spcBef>
                <a:spcAft>
                  <a:spcPct val="20000"/>
                </a:spcAft>
                <a:buClr>
                  <a:srgbClr val="3891A7"/>
                </a:buClr>
                <a:buChar char="••"/>
              </a:pPr>
              <a:r>
                <a:rPr lang="fr-CA" sz="2000" b="0" kern="1200" dirty="0" smtClean="0">
                  <a:latin typeface="Arial" pitchFamily="34" charset="0"/>
                  <a:cs typeface="Arial" pitchFamily="34" charset="0"/>
                </a:rPr>
                <a:t>permet aux élèves de démontrer leur compréhension des concepts mathématiques en utilisant les conventions mathématiques pour expliquer comment ils utilisent leurs stratégies personnelles</a:t>
              </a:r>
              <a:endParaRPr lang="en-US" sz="2000" b="0" kern="1200" dirty="0">
                <a:latin typeface="Arial" pitchFamily="34" charset="0"/>
                <a:cs typeface="Arial" pitchFamily="34" charset="0"/>
              </a:endParaRPr>
            </a:p>
            <a:p>
              <a:pPr marL="228600" lvl="1" indent="-228600" algn="l" defTabSz="889000">
                <a:lnSpc>
                  <a:spcPct val="90000"/>
                </a:lnSpc>
                <a:spcBef>
                  <a:spcPct val="0"/>
                </a:spcBef>
                <a:spcAft>
                  <a:spcPct val="20000"/>
                </a:spcAft>
                <a:buClr>
                  <a:srgbClr val="3891A7"/>
                </a:buClr>
                <a:buChar char="••"/>
              </a:pPr>
              <a:r>
                <a:rPr lang="fr-CA" sz="2000" b="0" kern="1200" dirty="0" smtClean="0">
                  <a:latin typeface="Arial" pitchFamily="34" charset="0"/>
                  <a:cs typeface="Arial" pitchFamily="34" charset="0"/>
                </a:rPr>
                <a:t>peut se faire oralement ou à l’écrit, avec ou sans appuis visuels</a:t>
              </a:r>
              <a:endParaRPr lang="en-US" sz="20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7"/>
          <p:cNvSpPr>
            <a:spLocks noGrp="1" noChangeArrowheads="1"/>
          </p:cNvSpPr>
          <p:nvPr>
            <p:ph type="title"/>
          </p:nvPr>
        </p:nvSpPr>
        <p:spPr>
          <a:xfrm>
            <a:off x="1617663" y="246063"/>
            <a:ext cx="6851650" cy="1143000"/>
          </a:xfrm>
          <a:noFill/>
        </p:spPr>
        <p:txBody>
          <a:bodyPr anchor="t"/>
          <a:lstStyle/>
          <a:p>
            <a:pPr algn="l" eaLnBrk="1" hangingPunct="1"/>
            <a:r>
              <a:rPr lang="fr-CA" sz="3200" dirty="0" smtClean="0">
                <a:solidFill>
                  <a:schemeClr val="bg2">
                    <a:lumMod val="50000"/>
                  </a:schemeClr>
                </a:solidFill>
              </a:rPr>
              <a:t/>
            </a:r>
            <a:br>
              <a:rPr lang="fr-CA" sz="3200" dirty="0" smtClean="0">
                <a:solidFill>
                  <a:schemeClr val="bg2">
                    <a:lumMod val="50000"/>
                  </a:schemeClr>
                </a:solidFill>
              </a:rPr>
            </a:br>
            <a:endParaRPr lang="en-US" sz="3200" b="1" dirty="0" smtClean="0">
              <a:solidFill>
                <a:srgbClr val="00AAD2"/>
              </a:solidFill>
            </a:endParaRPr>
          </a:p>
        </p:txBody>
      </p:sp>
      <p:sp>
        <p:nvSpPr>
          <p:cNvPr id="13" name="Rectangle 18"/>
          <p:cNvSpPr>
            <a:spLocks noGrp="1" noChangeArrowheads="1"/>
          </p:cNvSpPr>
          <p:nvPr>
            <p:ph type="body" sz="half" idx="1"/>
          </p:nvPr>
        </p:nvSpPr>
        <p:spPr>
          <a:xfrm>
            <a:off x="1051389" y="4295944"/>
            <a:ext cx="7661290" cy="2449911"/>
          </a:xfrm>
        </p:spPr>
        <p:txBody>
          <a:bodyPr>
            <a:normAutofit/>
          </a:bodyPr>
          <a:lstStyle/>
          <a:p>
            <a:pPr>
              <a:buNone/>
            </a:pPr>
            <a:endParaRPr lang="fr-CA" sz="2000" dirty="0" smtClean="0"/>
          </a:p>
          <a:p>
            <a:r>
              <a:rPr lang="fr-CA" sz="1500" dirty="0" smtClean="0">
                <a:latin typeface="Arial" pitchFamily="34" charset="0"/>
                <a:cs typeface="Arial" pitchFamily="34" charset="0"/>
              </a:rPr>
              <a:t>À tous les niveaux, l’apprentissage des mathématiques devrait être centré sur la résolution de problèmes. (Programme d’études M-9, page 8)  </a:t>
            </a:r>
            <a:endParaRPr lang="en-US" sz="1500" dirty="0" smtClean="0">
              <a:latin typeface="Arial" pitchFamily="34" charset="0"/>
              <a:cs typeface="Arial" pitchFamily="34" charset="0"/>
            </a:endParaRPr>
          </a:p>
          <a:p>
            <a:r>
              <a:rPr lang="fr-CA" sz="1500" dirty="0" smtClean="0">
                <a:latin typeface="Arial" pitchFamily="34" charset="0"/>
                <a:cs typeface="Arial" pitchFamily="34" charset="0"/>
              </a:rPr>
              <a:t>L’apprentissage par la résolution de problèmes se distingue de l’apprentissage de la résolution de problèmes et de l’apprentissage pour la résolution de problèmes, mais ne les exclut pas.</a:t>
            </a:r>
          </a:p>
          <a:p>
            <a:r>
              <a:rPr lang="fr-CA" sz="1500" dirty="0" smtClean="0">
                <a:latin typeface="Arial" pitchFamily="34" charset="0"/>
                <a:cs typeface="Arial" pitchFamily="34" charset="0"/>
              </a:rPr>
              <a:t>Un exemple de l’apprentissage de la résolution de problèmes : &lt;</a:t>
            </a:r>
            <a:r>
              <a:rPr lang="fr-CA" sz="1600" b="1" u="sng" dirty="0" smtClean="0">
                <a:hlinkClick r:id="rId3"/>
              </a:rPr>
              <a:t>http://cahm.elg.ca/archives/2009/01/nouvelle_banque.html</a:t>
            </a:r>
            <a:r>
              <a:rPr lang="fr-CA" sz="1500" dirty="0" smtClean="0">
                <a:latin typeface="Arial" pitchFamily="34" charset="0"/>
                <a:cs typeface="Arial" pitchFamily="34" charset="0"/>
              </a:rPr>
              <a:t>&gt;.</a:t>
            </a:r>
          </a:p>
          <a:p>
            <a:pPr>
              <a:buNone/>
            </a:pPr>
            <a:endParaRPr lang="en-US" sz="2000" dirty="0" smtClean="0"/>
          </a:p>
          <a:p>
            <a:pPr eaLnBrk="1" hangingPunct="1">
              <a:buFontTx/>
              <a:buNone/>
            </a:pPr>
            <a:endParaRPr lang="en-US" sz="2000" dirty="0" smtClean="0">
              <a:solidFill>
                <a:srgbClr val="005072"/>
              </a:solidFill>
            </a:endParaRPr>
          </a:p>
        </p:txBody>
      </p:sp>
      <p:graphicFrame>
        <p:nvGraphicFramePr>
          <p:cNvPr id="14" name="Diagram 13"/>
          <p:cNvGraphicFramePr/>
          <p:nvPr/>
        </p:nvGraphicFramePr>
        <p:xfrm>
          <a:off x="2116356" y="1430450"/>
          <a:ext cx="5486400" cy="3200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15" name="Group 14"/>
          <p:cNvGrpSpPr/>
          <p:nvPr/>
        </p:nvGrpSpPr>
        <p:grpSpPr>
          <a:xfrm>
            <a:off x="1209615" y="275056"/>
            <a:ext cx="7518400" cy="1182808"/>
            <a:chOff x="0" y="0"/>
            <a:chExt cx="7518400" cy="1257297"/>
          </a:xfrm>
        </p:grpSpPr>
        <p:sp>
          <p:nvSpPr>
            <p:cNvPr id="16" name="Rounded Rectangle 15"/>
            <p:cNvSpPr/>
            <p:nvPr/>
          </p:nvSpPr>
          <p:spPr>
            <a:xfrm>
              <a:off x="0" y="0"/>
              <a:ext cx="7518400" cy="1174770"/>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7"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Introduction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40972" y="260124"/>
            <a:ext cx="8229600" cy="1143000"/>
          </a:xfrm>
        </p:spPr>
        <p:txBody>
          <a:bodyPr>
            <a:normAutofit fontScale="90000"/>
          </a:bodyPr>
          <a:lstStyle/>
          <a:p>
            <a:r>
              <a:rPr lang="fr-CA" dirty="0" smtClean="0"/>
              <a:t/>
            </a:r>
            <a:br>
              <a:rPr lang="fr-CA" dirty="0" smtClean="0"/>
            </a:br>
            <a:r>
              <a:rPr lang="en-US" dirty="0" smtClean="0"/>
              <a:t/>
            </a:r>
            <a:br>
              <a:rPr lang="en-US" dirty="0" smtClean="0"/>
            </a:br>
            <a:endParaRPr lang="en-US" dirty="0"/>
          </a:p>
        </p:txBody>
      </p:sp>
      <p:sp>
        <p:nvSpPr>
          <p:cNvPr id="3076" name="Rectangle 18"/>
          <p:cNvSpPr>
            <a:spLocks noGrp="1" noChangeArrowheads="1"/>
          </p:cNvSpPr>
          <p:nvPr>
            <p:ph type="body" sz="half" idx="1"/>
          </p:nvPr>
        </p:nvSpPr>
        <p:spPr>
          <a:xfrm>
            <a:off x="1246094" y="1883994"/>
            <a:ext cx="7294057" cy="3904360"/>
          </a:xfrm>
        </p:spPr>
        <p:txBody>
          <a:bodyPr/>
          <a:lstStyle/>
          <a:p>
            <a:pPr marL="60325" indent="0">
              <a:buNone/>
            </a:pPr>
            <a:r>
              <a:rPr lang="fr-CA" sz="2000" dirty="0" smtClean="0">
                <a:latin typeface="Arial" pitchFamily="34" charset="0"/>
                <a:cs typeface="Arial" pitchFamily="34" charset="0"/>
              </a:rPr>
              <a:t>Le contexte d’enseignement par la résolution de problèmes se prête bien à la </a:t>
            </a:r>
            <a:r>
              <a:rPr lang="fr-CA" sz="2000" dirty="0" smtClean="0">
                <a:latin typeface="Arial" pitchFamily="34" charset="0"/>
                <a:cs typeface="Arial" pitchFamily="34" charset="0"/>
              </a:rPr>
              <a:t>différenciation. </a:t>
            </a:r>
            <a:endParaRPr lang="en-US" sz="2000" dirty="0" smtClean="0">
              <a:latin typeface="Arial" pitchFamily="34" charset="0"/>
              <a:cs typeface="Arial" pitchFamily="34" charset="0"/>
            </a:endParaRPr>
          </a:p>
          <a:p>
            <a:pPr marL="60325" indent="0">
              <a:spcBef>
                <a:spcPts val="1200"/>
              </a:spcBef>
              <a:buNone/>
            </a:pPr>
            <a:r>
              <a:rPr lang="fr-CA" sz="2000" dirty="0" smtClean="0">
                <a:latin typeface="Arial" pitchFamily="34" charset="0"/>
                <a:cs typeface="Arial" pitchFamily="34" charset="0"/>
              </a:rPr>
              <a:t>Voici des pistes pour la différenciation que nous avons regroupées en trois temps :</a:t>
            </a:r>
            <a:endParaRPr lang="en-US" sz="2000" dirty="0" smtClean="0">
              <a:latin typeface="Arial" pitchFamily="34" charset="0"/>
              <a:cs typeface="Arial" pitchFamily="34" charset="0"/>
            </a:endParaRPr>
          </a:p>
          <a:p>
            <a:pPr algn="ctr">
              <a:buNone/>
            </a:pPr>
            <a:endParaRPr lang="fr-CA" sz="2000" b="1" dirty="0" smtClean="0"/>
          </a:p>
          <a:p>
            <a:pPr algn="ctr">
              <a:buNone/>
            </a:pPr>
            <a:r>
              <a:rPr lang="fr-CA" sz="2000" b="1" dirty="0" smtClean="0">
                <a:latin typeface="Arial" pitchFamily="34" charset="0"/>
                <a:cs typeface="Arial" pitchFamily="34" charset="0"/>
              </a:rPr>
              <a:t>AVANT</a:t>
            </a:r>
            <a:endParaRPr lang="en-US" sz="2000" dirty="0" smtClean="0">
              <a:latin typeface="Arial" pitchFamily="34" charset="0"/>
              <a:cs typeface="Arial" pitchFamily="34" charset="0"/>
            </a:endParaRPr>
          </a:p>
          <a:p>
            <a:pPr>
              <a:buNone/>
            </a:pPr>
            <a:r>
              <a:rPr lang="fr-CA" sz="2000" b="1" dirty="0" smtClean="0">
                <a:latin typeface="Arial" pitchFamily="34" charset="0"/>
                <a:cs typeface="Arial" pitchFamily="34" charset="0"/>
              </a:rPr>
              <a:t> </a:t>
            </a:r>
            <a:endParaRPr lang="en-US" sz="2000" dirty="0" smtClean="0">
              <a:latin typeface="Arial" pitchFamily="34" charset="0"/>
              <a:cs typeface="Arial" pitchFamily="34" charset="0"/>
            </a:endParaRPr>
          </a:p>
          <a:p>
            <a:pPr algn="ctr">
              <a:buNone/>
            </a:pPr>
            <a:r>
              <a:rPr lang="fr-CA" sz="2000" b="1" dirty="0" smtClean="0">
                <a:latin typeface="Arial" pitchFamily="34" charset="0"/>
                <a:cs typeface="Arial" pitchFamily="34" charset="0"/>
              </a:rPr>
              <a:t>PENDANT</a:t>
            </a:r>
            <a:endParaRPr lang="en-US" sz="2000" dirty="0" smtClean="0">
              <a:latin typeface="Arial" pitchFamily="34" charset="0"/>
              <a:cs typeface="Arial" pitchFamily="34" charset="0"/>
            </a:endParaRPr>
          </a:p>
          <a:p>
            <a:pPr>
              <a:buNone/>
            </a:pPr>
            <a:r>
              <a:rPr lang="fr-CA" sz="2000" b="1" dirty="0" smtClean="0">
                <a:latin typeface="Arial" pitchFamily="34" charset="0"/>
                <a:cs typeface="Arial" pitchFamily="34" charset="0"/>
              </a:rPr>
              <a:t> </a:t>
            </a:r>
            <a:endParaRPr lang="en-US" sz="2000" dirty="0" smtClean="0">
              <a:latin typeface="Arial" pitchFamily="34" charset="0"/>
              <a:cs typeface="Arial" pitchFamily="34" charset="0"/>
            </a:endParaRPr>
          </a:p>
          <a:p>
            <a:pPr algn="ctr">
              <a:buNone/>
            </a:pPr>
            <a:r>
              <a:rPr lang="fr-CA" sz="2000" b="1" dirty="0" smtClean="0">
                <a:latin typeface="Arial" pitchFamily="34" charset="0"/>
                <a:cs typeface="Arial" pitchFamily="34" charset="0"/>
              </a:rPr>
              <a:t>APRÈS</a:t>
            </a:r>
            <a:endParaRPr lang="en-US" sz="2000" dirty="0" smtClean="0"/>
          </a:p>
        </p:txBody>
      </p:sp>
      <p:grpSp>
        <p:nvGrpSpPr>
          <p:cNvPr id="13" name="Group 12"/>
          <p:cNvGrpSpPr/>
          <p:nvPr/>
        </p:nvGrpSpPr>
        <p:grpSpPr>
          <a:xfrm>
            <a:off x="1200989" y="361318"/>
            <a:ext cx="7518400" cy="1321823"/>
            <a:chOff x="0" y="0"/>
            <a:chExt cx="7518400" cy="1321823"/>
          </a:xfrm>
        </p:grpSpPr>
        <p:sp>
          <p:nvSpPr>
            <p:cNvPr id="14" name="Rounded Rectangle 13"/>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La différenciation en contexte de résolution de problèmes</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560287" y="0"/>
            <a:ext cx="7583714" cy="957943"/>
          </a:xfrm>
        </p:spPr>
        <p:txBody>
          <a:bodyPr>
            <a:normAutofit fontScale="90000"/>
          </a:bodyPr>
          <a:lstStyle/>
          <a:p>
            <a:pPr algn="l"/>
            <a:r>
              <a:rPr lang="fr-CA" dirty="0" smtClean="0"/>
              <a:t/>
            </a:r>
            <a:br>
              <a:rPr lang="fr-CA" dirty="0" smtClean="0"/>
            </a:br>
            <a:r>
              <a:rPr lang="fr-CA" dirty="0" smtClean="0"/>
              <a:t/>
            </a:r>
            <a:br>
              <a:rPr lang="fr-CA" dirty="0" smtClean="0"/>
            </a:br>
            <a:r>
              <a:rPr lang="fr-CA" dirty="0" smtClean="0"/>
              <a:t/>
            </a:r>
            <a:br>
              <a:rPr lang="fr-CA" dirty="0" smtClean="0"/>
            </a:br>
            <a:r>
              <a:rPr lang="fr-CA" sz="4000" dirty="0" smtClean="0"/>
              <a:t/>
            </a:r>
            <a:br>
              <a:rPr lang="fr-CA" sz="4000" dirty="0" smtClean="0"/>
            </a:br>
            <a:r>
              <a:rPr lang="en-US" dirty="0" smtClean="0"/>
              <a:t/>
            </a:r>
            <a:br>
              <a:rPr lang="en-US" dirty="0" smtClean="0"/>
            </a:br>
            <a:endParaRPr lang="en-US" dirty="0"/>
          </a:p>
        </p:txBody>
      </p:sp>
      <p:sp>
        <p:nvSpPr>
          <p:cNvPr id="3076" name="Rectangle 18"/>
          <p:cNvSpPr>
            <a:spLocks noGrp="1" noChangeArrowheads="1"/>
          </p:cNvSpPr>
          <p:nvPr>
            <p:ph type="body" sz="half" idx="1"/>
          </p:nvPr>
        </p:nvSpPr>
        <p:spPr>
          <a:xfrm>
            <a:off x="1262943" y="1680628"/>
            <a:ext cx="7380730" cy="5308826"/>
          </a:xfrm>
        </p:spPr>
        <p:txBody>
          <a:bodyPr/>
          <a:lstStyle/>
          <a:p>
            <a:pPr>
              <a:buNone/>
            </a:pPr>
            <a:endParaRPr lang="fr-CA" sz="2000" dirty="0" smtClean="0"/>
          </a:p>
          <a:p>
            <a:pPr marL="60325" indent="0">
              <a:buNone/>
            </a:pPr>
            <a:r>
              <a:rPr lang="fr-CA" sz="2000" dirty="0" smtClean="0">
                <a:latin typeface="Arial" pitchFamily="34" charset="0"/>
                <a:cs typeface="Arial" pitchFamily="34" charset="0"/>
              </a:rPr>
              <a:t>Cette approche permet à l’élève d’établir plus facilement les relations entre les données du problème.</a:t>
            </a:r>
            <a:endParaRPr lang="en-US" sz="2000" dirty="0" smtClean="0">
              <a:latin typeface="Arial" pitchFamily="34" charset="0"/>
              <a:cs typeface="Arial" pitchFamily="34" charset="0"/>
            </a:endParaRPr>
          </a:p>
          <a:p>
            <a:pPr marL="365125" indent="-304800">
              <a:buNone/>
            </a:pPr>
            <a:r>
              <a:rPr lang="fr-CA" sz="2000" dirty="0" smtClean="0">
                <a:latin typeface="Arial" pitchFamily="34" charset="0"/>
                <a:cs typeface="Arial" pitchFamily="34" charset="0"/>
              </a:rPr>
              <a:t>En voici les grandes lignes :</a:t>
            </a:r>
          </a:p>
          <a:p>
            <a:pPr marL="344488" lvl="0" indent="-284163"/>
            <a:r>
              <a:rPr lang="fr-CA" sz="2000" dirty="0" smtClean="0">
                <a:latin typeface="Arial" pitchFamily="34" charset="0"/>
                <a:cs typeface="Arial" pitchFamily="34" charset="0"/>
              </a:rPr>
              <a:t>le problème est présenté oralement à l’élève</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l’élève représente le problème, sans crayon, à l’aide de matériel de manipulation ou d’objets de la vie courante</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l’élève devrait aussi pouvoir parler avec ses camarades de classe afin d’émettre des hypothèses et expliquer à voix haute son raisonnement</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l’élève présente sa solution, on l’encourage alors à expliquer sa solution de façon plus succincte</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l’élève tente d’écrire le problème qu’il a résolu en mots</a:t>
            </a:r>
            <a:endParaRPr lang="en-US" sz="2000" dirty="0" smtClean="0">
              <a:latin typeface="Arial" pitchFamily="34" charset="0"/>
              <a:cs typeface="Arial" pitchFamily="34" charset="0"/>
            </a:endParaRPr>
          </a:p>
          <a:p>
            <a:pPr>
              <a:buNone/>
            </a:pPr>
            <a:endParaRPr lang="en-US" sz="2000" dirty="0" smtClean="0"/>
          </a:p>
          <a:p>
            <a:pPr lvl="0">
              <a:buNone/>
            </a:pPr>
            <a:endParaRPr lang="en-US" sz="2000" dirty="0" smtClean="0"/>
          </a:p>
        </p:txBody>
      </p:sp>
      <p:grpSp>
        <p:nvGrpSpPr>
          <p:cNvPr id="6" name="Group 5"/>
          <p:cNvGrpSpPr/>
          <p:nvPr/>
        </p:nvGrpSpPr>
        <p:grpSpPr>
          <a:xfrm>
            <a:off x="1200993" y="344119"/>
            <a:ext cx="7518400" cy="1493361"/>
            <a:chOff x="0" y="0"/>
            <a:chExt cx="7518400" cy="1321823"/>
          </a:xfrm>
        </p:grpSpPr>
        <p:sp>
          <p:nvSpPr>
            <p:cNvPr id="7" name="Rounded Rectangle 6"/>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Pour aller plus loin en différenciation… quelques mots sur l’approche sans crayon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589315" y="347209"/>
            <a:ext cx="8229600" cy="1143000"/>
          </a:xfrm>
        </p:spPr>
        <p:txBody>
          <a:bodyPr>
            <a:normAutofit fontScale="90000"/>
          </a:bodyPr>
          <a:lstStyle/>
          <a:p>
            <a:pPr algn="l"/>
            <a:r>
              <a:rPr lang="fr-CA" sz="3200" dirty="0" smtClean="0"/>
              <a:t/>
            </a:r>
            <a:br>
              <a:rPr lang="fr-CA" sz="3200" dirty="0" smtClean="0"/>
            </a:br>
            <a:r>
              <a:rPr lang="fr-CA" sz="3200" dirty="0" smtClean="0"/>
              <a:t/>
            </a:r>
            <a:br>
              <a:rPr lang="fr-CA" sz="3200" dirty="0" smtClean="0"/>
            </a:br>
            <a:r>
              <a:rPr lang="en-US" dirty="0" smtClean="0"/>
              <a:t/>
            </a:r>
            <a:br>
              <a:rPr lang="en-US" dirty="0" smtClean="0"/>
            </a:br>
            <a:endParaRPr lang="en-US" dirty="0"/>
          </a:p>
        </p:txBody>
      </p:sp>
      <p:sp>
        <p:nvSpPr>
          <p:cNvPr id="3076" name="Rectangle 18"/>
          <p:cNvSpPr>
            <a:spLocks noGrp="1" noChangeArrowheads="1"/>
          </p:cNvSpPr>
          <p:nvPr>
            <p:ph type="body" sz="half" idx="1"/>
          </p:nvPr>
        </p:nvSpPr>
        <p:spPr>
          <a:xfrm>
            <a:off x="1332778" y="1892785"/>
            <a:ext cx="7181494" cy="4525962"/>
          </a:xfrm>
        </p:spPr>
        <p:txBody>
          <a:bodyPr/>
          <a:lstStyle/>
          <a:p>
            <a:pPr lvl="0"/>
            <a:endParaRPr lang="fr-CA" sz="2000" dirty="0" smtClean="0"/>
          </a:p>
          <a:p>
            <a:pPr marL="344488" lvl="0" indent="-344488">
              <a:buFont typeface="+mj-lt"/>
              <a:buAutoNum type="arabicPeriod"/>
            </a:pPr>
            <a:r>
              <a:rPr lang="fr-CA" sz="2000" dirty="0" smtClean="0">
                <a:latin typeface="Arial" pitchFamily="34" charset="0"/>
                <a:cs typeface="Arial" pitchFamily="34" charset="0"/>
              </a:rPr>
              <a:t>Présentation de problèmes absurdes</a:t>
            </a:r>
            <a:endParaRPr lang="en-US" sz="2000" dirty="0" smtClean="0">
              <a:latin typeface="Arial" pitchFamily="34" charset="0"/>
              <a:cs typeface="Arial" pitchFamily="34" charset="0"/>
            </a:endParaRPr>
          </a:p>
          <a:p>
            <a:pPr marL="344488" indent="-344488">
              <a:buFont typeface="+mj-lt"/>
              <a:buAutoNum type="arabicPeriod"/>
            </a:pPr>
            <a:endParaRPr lang="en-US" sz="1400" dirty="0" smtClean="0">
              <a:latin typeface="Arial" pitchFamily="34" charset="0"/>
              <a:cs typeface="Arial" pitchFamily="34" charset="0"/>
            </a:endParaRPr>
          </a:p>
          <a:p>
            <a:pPr marL="344488" lvl="0" indent="-344488">
              <a:buFont typeface="+mj-lt"/>
              <a:buAutoNum type="arabicPeriod"/>
            </a:pPr>
            <a:r>
              <a:rPr lang="fr-CA" sz="2000" dirty="0" smtClean="0">
                <a:latin typeface="Arial" pitchFamily="34" charset="0"/>
                <a:cs typeface="Arial" pitchFamily="34" charset="0"/>
              </a:rPr>
              <a:t>Parler de ses représentations mentales</a:t>
            </a:r>
            <a:endParaRPr lang="en-US" sz="2000" dirty="0" smtClean="0">
              <a:latin typeface="Arial" pitchFamily="34" charset="0"/>
              <a:cs typeface="Arial" pitchFamily="34" charset="0"/>
            </a:endParaRPr>
          </a:p>
          <a:p>
            <a:pPr marL="344488" indent="-344488">
              <a:buFont typeface="+mj-lt"/>
              <a:buAutoNum type="arabicPeriod"/>
            </a:pPr>
            <a:endParaRPr lang="en-US" sz="1400" dirty="0" smtClean="0">
              <a:latin typeface="Arial" pitchFamily="34" charset="0"/>
              <a:cs typeface="Arial" pitchFamily="34" charset="0"/>
            </a:endParaRPr>
          </a:p>
          <a:p>
            <a:pPr marL="344488" lvl="0" indent="-344488">
              <a:buFont typeface="+mj-lt"/>
              <a:buAutoNum type="arabicPeriod"/>
            </a:pPr>
            <a:r>
              <a:rPr lang="fr-CA" sz="2000" dirty="0" smtClean="0">
                <a:latin typeface="Arial" pitchFamily="34" charset="0"/>
                <a:cs typeface="Arial" pitchFamily="34" charset="0"/>
              </a:rPr>
              <a:t>Lecture de problèmes sans nombres</a:t>
            </a:r>
            <a:endParaRPr lang="en-US" sz="2000" dirty="0" smtClean="0">
              <a:latin typeface="Arial" pitchFamily="34" charset="0"/>
              <a:cs typeface="Arial" pitchFamily="34" charset="0"/>
            </a:endParaRPr>
          </a:p>
          <a:p>
            <a:pPr marL="344488" indent="-344488">
              <a:buFont typeface="+mj-lt"/>
              <a:buAutoNum type="arabicPeriod"/>
            </a:pPr>
            <a:endParaRPr lang="en-US" sz="1400" dirty="0" smtClean="0">
              <a:latin typeface="Arial" pitchFamily="34" charset="0"/>
              <a:cs typeface="Arial" pitchFamily="34" charset="0"/>
            </a:endParaRPr>
          </a:p>
          <a:p>
            <a:pPr marL="344488" lvl="0" indent="-344488">
              <a:buFont typeface="+mj-lt"/>
              <a:buAutoNum type="arabicPeriod"/>
            </a:pPr>
            <a:r>
              <a:rPr lang="fr-CA" sz="2000" dirty="0" smtClean="0">
                <a:latin typeface="Arial" pitchFamily="34" charset="0"/>
                <a:cs typeface="Arial" pitchFamily="34" charset="0"/>
              </a:rPr>
              <a:t>Traduction des évocations des opérations</a:t>
            </a:r>
            <a:endParaRPr lang="en-US" sz="2000" dirty="0" smtClean="0">
              <a:latin typeface="Arial" pitchFamily="34" charset="0"/>
              <a:cs typeface="Arial" pitchFamily="34" charset="0"/>
            </a:endParaRPr>
          </a:p>
          <a:p>
            <a:pPr marL="457200" lvl="0" indent="-457200">
              <a:buNone/>
            </a:pPr>
            <a:endParaRPr lang="en-US" sz="2000" dirty="0" smtClean="0">
              <a:latin typeface="Arial" pitchFamily="34" charset="0"/>
              <a:cs typeface="Arial" pitchFamily="34" charset="0"/>
            </a:endParaRPr>
          </a:p>
        </p:txBody>
      </p:sp>
      <p:grpSp>
        <p:nvGrpSpPr>
          <p:cNvPr id="10" name="Group 9"/>
          <p:cNvGrpSpPr/>
          <p:nvPr/>
        </p:nvGrpSpPr>
        <p:grpSpPr>
          <a:xfrm>
            <a:off x="1200989" y="361318"/>
            <a:ext cx="7518400" cy="1562373"/>
            <a:chOff x="0" y="0"/>
            <a:chExt cx="7518400" cy="1321823"/>
          </a:xfrm>
        </p:grpSpPr>
        <p:sp>
          <p:nvSpPr>
            <p:cNvPr id="11" name="Rounded Rectangle 10"/>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Énoncer</a:t>
              </a: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 un problème oralement :</a:t>
              </a:r>
              <a:b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b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la promotion de l’évocation, une proposition de démarche</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596570" y="261256"/>
            <a:ext cx="7874001" cy="1141867"/>
          </a:xfrm>
        </p:spPr>
        <p:txBody>
          <a:bodyPr>
            <a:normAutofit fontScale="90000"/>
          </a:bodyPr>
          <a:lstStyle/>
          <a:p>
            <a:pPr algn="l"/>
            <a:r>
              <a:rPr lang="en-US" dirty="0" smtClean="0"/>
              <a:t/>
            </a:r>
            <a:br>
              <a:rPr lang="en-US" dirty="0" smtClean="0"/>
            </a:br>
            <a:endParaRPr lang="en-US" dirty="0"/>
          </a:p>
        </p:txBody>
      </p:sp>
      <p:sp>
        <p:nvSpPr>
          <p:cNvPr id="3076" name="Rectangle 18"/>
          <p:cNvSpPr>
            <a:spLocks noGrp="1" noChangeArrowheads="1"/>
          </p:cNvSpPr>
          <p:nvPr>
            <p:ph type="body" sz="half" idx="1"/>
          </p:nvPr>
        </p:nvSpPr>
        <p:spPr>
          <a:xfrm>
            <a:off x="1835150" y="1716088"/>
            <a:ext cx="6913563" cy="4525962"/>
          </a:xfrm>
        </p:spPr>
        <p:txBody>
          <a:bodyPr/>
          <a:lstStyle/>
          <a:p>
            <a:pPr lvl="0"/>
            <a:endParaRPr lang="fr-CA" sz="2000" dirty="0" smtClean="0"/>
          </a:p>
          <a:p>
            <a:pPr lvl="0">
              <a:buNone/>
            </a:pPr>
            <a:endParaRPr lang="en-US" sz="2000" dirty="0" smtClean="0"/>
          </a:p>
        </p:txBody>
      </p:sp>
      <p:sp>
        <p:nvSpPr>
          <p:cNvPr id="10" name="Text Box 10"/>
          <p:cNvSpPr txBox="1">
            <a:spLocks noChangeArrowheads="1"/>
          </p:cNvSpPr>
          <p:nvPr/>
        </p:nvSpPr>
        <p:spPr bwMode="auto">
          <a:xfrm>
            <a:off x="1423372" y="1455407"/>
            <a:ext cx="6728604" cy="400110"/>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spcBef>
                <a:spcPct val="50000"/>
              </a:spcBef>
            </a:pPr>
            <a:r>
              <a:rPr lang="en-CA" sz="2000" b="1" dirty="0" smtClean="0">
                <a:cs typeface="Arial" pitchFamily="34" charset="0"/>
              </a:rPr>
              <a:t>     </a:t>
            </a:r>
            <a:r>
              <a:rPr lang="en-CA" sz="2000" b="1" dirty="0" err="1" smtClean="0">
                <a:cs typeface="Arial" pitchFamily="34" charset="0"/>
              </a:rPr>
              <a:t>Généralisation</a:t>
            </a:r>
            <a:r>
              <a:rPr lang="en-CA" sz="2000" b="1" dirty="0" smtClean="0">
                <a:cs typeface="Arial" pitchFamily="34" charset="0"/>
              </a:rPr>
              <a:t> </a:t>
            </a:r>
            <a:r>
              <a:rPr lang="en-CA" sz="2000" b="1" dirty="0">
                <a:cs typeface="Arial" pitchFamily="34" charset="0"/>
              </a:rPr>
              <a:t>des significations des </a:t>
            </a:r>
            <a:r>
              <a:rPr lang="en-CA" sz="2000" b="1" dirty="0" err="1">
                <a:cs typeface="Arial" pitchFamily="34" charset="0"/>
              </a:rPr>
              <a:t>opérations</a:t>
            </a:r>
            <a:endParaRPr lang="en-US" sz="2000" b="1" dirty="0">
              <a:cs typeface="Arial" pitchFamily="34" charset="0"/>
            </a:endParaRPr>
          </a:p>
        </p:txBody>
      </p:sp>
      <p:sp>
        <p:nvSpPr>
          <p:cNvPr id="11" name="Line 120"/>
          <p:cNvSpPr>
            <a:spLocks noChangeShapeType="1"/>
          </p:cNvSpPr>
          <p:nvPr/>
        </p:nvSpPr>
        <p:spPr bwMode="auto">
          <a:xfrm>
            <a:off x="2895825" y="5275514"/>
            <a:ext cx="601663" cy="847725"/>
          </a:xfrm>
          <a:prstGeom prst="line">
            <a:avLst/>
          </a:prstGeom>
          <a:noFill/>
          <a:ln w="9525">
            <a:solidFill>
              <a:srgbClr val="000000"/>
            </a:solidFill>
            <a:round/>
            <a:headEnd/>
            <a:tailEnd type="triangle" w="med" len="med"/>
          </a:ln>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fr-CA"/>
          </a:p>
        </p:txBody>
      </p:sp>
      <p:sp>
        <p:nvSpPr>
          <p:cNvPr id="12" name="Line 121"/>
          <p:cNvSpPr>
            <a:spLocks noChangeShapeType="1"/>
          </p:cNvSpPr>
          <p:nvPr/>
        </p:nvSpPr>
        <p:spPr bwMode="auto">
          <a:xfrm flipH="1">
            <a:off x="1844221" y="5319058"/>
            <a:ext cx="601662" cy="847725"/>
          </a:xfrm>
          <a:prstGeom prst="line">
            <a:avLst/>
          </a:prstGeom>
          <a:noFill/>
          <a:ln w="9525">
            <a:solidFill>
              <a:srgbClr val="000000"/>
            </a:solidFill>
            <a:round/>
            <a:headEnd/>
            <a:tailEnd type="triangle" w="med" len="med"/>
          </a:ln>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fr-CA"/>
          </a:p>
        </p:txBody>
      </p:sp>
      <p:sp>
        <p:nvSpPr>
          <p:cNvPr id="13" name="Text Box 122"/>
          <p:cNvSpPr txBox="1">
            <a:spLocks noChangeArrowheads="1"/>
          </p:cNvSpPr>
          <p:nvPr/>
        </p:nvSpPr>
        <p:spPr bwMode="auto">
          <a:xfrm>
            <a:off x="1457098" y="6034112"/>
            <a:ext cx="923925" cy="509588"/>
          </a:xfrm>
          <a:prstGeom prst="rect">
            <a:avLst/>
          </a:prstGeom>
          <a:solidFill>
            <a:srgbClr val="FFFFFF">
              <a:alpha val="0"/>
            </a:srgbClr>
          </a:solidFill>
          <a:ln w="9525">
            <a:noFill/>
            <a:miter lim="800000"/>
            <a:headEnd/>
            <a:tailEnd/>
          </a:ln>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r>
              <a:rPr lang="fr-CA" sz="2000" b="1" dirty="0"/>
              <a:t>partie</a:t>
            </a:r>
            <a:endParaRPr lang="fr-CA" sz="3200" b="1" dirty="0"/>
          </a:p>
        </p:txBody>
      </p:sp>
      <p:sp>
        <p:nvSpPr>
          <p:cNvPr id="14" name="Text Box 123"/>
          <p:cNvSpPr txBox="1">
            <a:spLocks noChangeArrowheads="1"/>
          </p:cNvSpPr>
          <p:nvPr/>
        </p:nvSpPr>
        <p:spPr bwMode="auto">
          <a:xfrm>
            <a:off x="3139394" y="6063141"/>
            <a:ext cx="923925" cy="509588"/>
          </a:xfrm>
          <a:prstGeom prst="rect">
            <a:avLst/>
          </a:prstGeom>
          <a:solidFill>
            <a:srgbClr val="FFFFFF">
              <a:alpha val="0"/>
            </a:srgbClr>
          </a:solidFill>
          <a:ln w="9525">
            <a:noFill/>
            <a:miter lim="800000"/>
            <a:headEnd/>
            <a:tailEnd/>
          </a:ln>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r>
              <a:rPr lang="fr-CA" sz="2000" b="1" dirty="0"/>
              <a:t>partie</a:t>
            </a:r>
            <a:endParaRPr lang="fr-CA" sz="3200" b="1" dirty="0"/>
          </a:p>
        </p:txBody>
      </p:sp>
      <p:sp>
        <p:nvSpPr>
          <p:cNvPr id="15" name="Text Box 124"/>
          <p:cNvSpPr txBox="1">
            <a:spLocks noChangeArrowheads="1"/>
          </p:cNvSpPr>
          <p:nvPr/>
        </p:nvSpPr>
        <p:spPr bwMode="auto">
          <a:xfrm>
            <a:off x="2149021" y="4920369"/>
            <a:ext cx="1203325" cy="509587"/>
          </a:xfrm>
          <a:prstGeom prst="rect">
            <a:avLst/>
          </a:prstGeom>
          <a:solidFill>
            <a:srgbClr val="FFFFFF">
              <a:alpha val="0"/>
            </a:srgbClr>
          </a:solidFill>
          <a:ln w="9525">
            <a:noFill/>
            <a:miter lim="800000"/>
            <a:headEnd/>
            <a:tailEnd/>
          </a:ln>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r>
              <a:rPr lang="en-CA" sz="2000" b="1" dirty="0"/>
              <a:t>Tout</a:t>
            </a:r>
            <a:endParaRPr lang="en-US" sz="3200" b="1" dirty="0"/>
          </a:p>
        </p:txBody>
      </p:sp>
      <p:grpSp>
        <p:nvGrpSpPr>
          <p:cNvPr id="16" name="Group 15"/>
          <p:cNvGrpSpPr>
            <a:grpSpLocks/>
          </p:cNvGrpSpPr>
          <p:nvPr/>
        </p:nvGrpSpPr>
        <p:grpSpPr bwMode="auto">
          <a:xfrm>
            <a:off x="3979862" y="5043246"/>
            <a:ext cx="3744913" cy="976313"/>
            <a:chOff x="3924300" y="4724400"/>
            <a:chExt cx="3744913" cy="976313"/>
          </a:xfrm>
        </p:grpSpPr>
        <p:sp>
          <p:nvSpPr>
            <p:cNvPr id="20" name="Text Box 127"/>
            <p:cNvSpPr txBox="1">
              <a:spLocks noChangeArrowheads="1"/>
            </p:cNvSpPr>
            <p:nvPr/>
          </p:nvSpPr>
          <p:spPr bwMode="auto">
            <a:xfrm>
              <a:off x="3928012" y="4724400"/>
              <a:ext cx="3741201" cy="486804"/>
            </a:xfrm>
            <a:prstGeom prst="rect">
              <a:avLst/>
            </a:prstGeom>
            <a:solidFill>
              <a:srgbClr val="FFFFFF"/>
            </a:solidFill>
            <a:ln w="9525">
              <a:solidFill>
                <a:srgbClr val="000000"/>
              </a:solidFill>
              <a:miter lim="800000"/>
              <a:headEnd/>
              <a:tailEnd/>
            </a:ln>
          </p:spPr>
          <p:txBody>
            <a:bodyPr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r>
                <a:rPr lang="fr-CA" sz="2000" b="1" dirty="0"/>
                <a:t>Grande quantité</a:t>
              </a:r>
              <a:endParaRPr lang="fr-CA" sz="3200" b="1" dirty="0"/>
            </a:p>
          </p:txBody>
        </p:sp>
        <p:sp>
          <p:nvSpPr>
            <p:cNvPr id="21" name="Text Box 128"/>
            <p:cNvSpPr txBox="1">
              <a:spLocks noChangeArrowheads="1"/>
            </p:cNvSpPr>
            <p:nvPr/>
          </p:nvSpPr>
          <p:spPr bwMode="auto">
            <a:xfrm>
              <a:off x="3924300" y="5211204"/>
              <a:ext cx="2275155" cy="486804"/>
            </a:xfrm>
            <a:prstGeom prst="rect">
              <a:avLst/>
            </a:prstGeom>
            <a:solidFill>
              <a:srgbClr val="FFFFFF"/>
            </a:solidFill>
            <a:ln w="9525">
              <a:solidFill>
                <a:srgbClr val="000000"/>
              </a:solidFill>
              <a:miter lim="800000"/>
              <a:headEnd/>
              <a:tailEnd/>
            </a:ln>
          </p:spPr>
          <p:txBody>
            <a:bodyPr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r>
                <a:rPr lang="fr-CA" sz="2000" b="1" dirty="0"/>
                <a:t>Petite quantité</a:t>
              </a:r>
              <a:endParaRPr lang="fr-CA" sz="3200" b="1" dirty="0"/>
            </a:p>
          </p:txBody>
        </p:sp>
        <p:sp>
          <p:nvSpPr>
            <p:cNvPr id="22" name="Oval 21"/>
            <p:cNvSpPr>
              <a:spLocks noChangeArrowheads="1"/>
            </p:cNvSpPr>
            <p:nvPr/>
          </p:nvSpPr>
          <p:spPr bwMode="auto">
            <a:xfrm>
              <a:off x="6199455" y="5213909"/>
              <a:ext cx="1469758" cy="486804"/>
            </a:xfrm>
            <a:prstGeom prst="ellipse">
              <a:avLst/>
            </a:prstGeom>
            <a:solidFill>
              <a:srgbClr val="FFFFFF"/>
            </a:solidFill>
            <a:ln w="9525">
              <a:solidFill>
                <a:srgbClr val="000000"/>
              </a:solidFill>
              <a:round/>
              <a:headEnd/>
              <a:tailEnd/>
            </a:ln>
          </p:spPr>
          <p:txBody>
            <a:bodyPr anchor="ct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r>
                <a:rPr lang="fr-CA" sz="1300" b="1" dirty="0"/>
                <a:t>Différence</a:t>
              </a:r>
            </a:p>
          </p:txBody>
        </p:sp>
      </p:grpSp>
      <p:sp>
        <p:nvSpPr>
          <p:cNvPr id="17" name="Rectangle 16"/>
          <p:cNvSpPr>
            <a:spLocks noChangeArrowheads="1"/>
          </p:cNvSpPr>
          <p:nvPr/>
        </p:nvSpPr>
        <p:spPr bwMode="auto">
          <a:xfrm>
            <a:off x="55562" y="1605756"/>
            <a:ext cx="184150" cy="366713"/>
          </a:xfrm>
          <a:prstGeom prst="rect">
            <a:avLst/>
          </a:prstGeom>
          <a:noFill/>
          <a:ln w="9525">
            <a:noFill/>
            <a:miter lim="800000"/>
            <a:headEnd/>
            <a:tailEnd/>
          </a:ln>
        </p:spPr>
        <p:txBody>
          <a:bodyPr wrap="none" anchor="ctr">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fr-FR"/>
          </a:p>
        </p:txBody>
      </p:sp>
      <p:pic>
        <p:nvPicPr>
          <p:cNvPr id="18" name="table"/>
          <p:cNvPicPr>
            <a:picLocks noChangeAspect="1"/>
          </p:cNvPicPr>
          <p:nvPr/>
        </p:nvPicPr>
        <p:blipFill>
          <a:blip r:embed="rId3" cstate="print"/>
          <a:stretch>
            <a:fillRect/>
          </a:stretch>
        </p:blipFill>
        <p:spPr>
          <a:xfrm>
            <a:off x="1935389" y="1801838"/>
            <a:ext cx="5877053" cy="3072650"/>
          </a:xfrm>
          <a:prstGeom prst="rect">
            <a:avLst/>
          </a:prstGeom>
        </p:spPr>
      </p:pic>
      <p:sp>
        <p:nvSpPr>
          <p:cNvPr id="19" name="Rectangle 18"/>
          <p:cNvSpPr>
            <a:spLocks noChangeArrowheads="1"/>
          </p:cNvSpPr>
          <p:nvPr/>
        </p:nvSpPr>
        <p:spPr bwMode="auto">
          <a:xfrm>
            <a:off x="55562" y="4833144"/>
            <a:ext cx="184150" cy="366712"/>
          </a:xfrm>
          <a:prstGeom prst="rect">
            <a:avLst/>
          </a:prstGeom>
          <a:noFill/>
          <a:ln w="9525">
            <a:noFill/>
            <a:miter lim="800000"/>
            <a:headEnd/>
            <a:tailEnd/>
          </a:ln>
        </p:spPr>
        <p:txBody>
          <a:bodyPr wrap="none" anchor="ctr">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fr-FR"/>
          </a:p>
        </p:txBody>
      </p:sp>
      <p:grpSp>
        <p:nvGrpSpPr>
          <p:cNvPr id="24" name="Group 23"/>
          <p:cNvGrpSpPr/>
          <p:nvPr/>
        </p:nvGrpSpPr>
        <p:grpSpPr>
          <a:xfrm>
            <a:off x="1149230" y="128406"/>
            <a:ext cx="7518400" cy="1321823"/>
            <a:chOff x="0" y="0"/>
            <a:chExt cx="7518400" cy="1321823"/>
          </a:xfrm>
        </p:grpSpPr>
        <p:sp>
          <p:nvSpPr>
            <p:cNvPr id="25" name="Rounded Rectangle 24"/>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Mieux</a:t>
              </a: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 comprendre la complexité d’un probl</a:t>
              </a:r>
              <a:r>
                <a:rPr lang="fr-CA" sz="3200" b="0" dirty="0" smtClean="0">
                  <a:solidFill>
                    <a:schemeClr val="tx1"/>
                  </a:solidFill>
                  <a:latin typeface="Arial" pitchFamily="34" charset="0"/>
                  <a:ea typeface="Calibri" pitchFamily="34" charset="0"/>
                  <a:cs typeface="Arial" pitchFamily="34" charset="0"/>
                </a:rPr>
                <a:t>ème</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au 8"/>
          <p:cNvGraphicFramePr>
            <a:graphicFrameLocks noGrp="1"/>
          </p:cNvGraphicFramePr>
          <p:nvPr/>
        </p:nvGraphicFramePr>
        <p:xfrm>
          <a:off x="3454400" y="2333171"/>
          <a:ext cx="4042410" cy="3009901"/>
        </p:xfrm>
        <a:graphic>
          <a:graphicData uri="http://schemas.openxmlformats.org/drawingml/2006/table">
            <a:tbl>
              <a:tblPr/>
              <a:tblGrid>
                <a:gridCol w="1347470"/>
                <a:gridCol w="1347470"/>
                <a:gridCol w="1347470"/>
              </a:tblGrid>
              <a:tr h="975208">
                <a:tc>
                  <a:txBody>
                    <a:bodyPr/>
                    <a:lstStyle/>
                    <a:p>
                      <a:pPr marL="0" marR="0">
                        <a:spcBef>
                          <a:spcPts val="0"/>
                        </a:spcBef>
                        <a:spcAft>
                          <a:spcPts val="0"/>
                        </a:spcAft>
                      </a:pPr>
                      <a:endParaRPr lang="fr-CA" sz="11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fr-CA" sz="11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fr-CA" sz="11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9485">
                <a:tc>
                  <a:txBody>
                    <a:bodyPr/>
                    <a:lstStyle/>
                    <a:p>
                      <a:pPr marL="0" marR="0">
                        <a:spcBef>
                          <a:spcPts val="0"/>
                        </a:spcBef>
                        <a:spcAft>
                          <a:spcPts val="0"/>
                        </a:spcAft>
                      </a:pPr>
                      <a:endParaRPr lang="fr-CA" sz="11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fr-CA" sz="1100" dirty="0" smtClean="0">
                        <a:latin typeface="Arial"/>
                        <a:ea typeface="Times New Roman"/>
                        <a:cs typeface="Times New Roman"/>
                      </a:endParaRPr>
                    </a:p>
                    <a:p>
                      <a:pPr marL="0" marR="0" algn="ctr">
                        <a:spcBef>
                          <a:spcPts val="0"/>
                        </a:spcBef>
                        <a:spcAft>
                          <a:spcPts val="0"/>
                        </a:spcAft>
                      </a:pPr>
                      <a:r>
                        <a:rPr lang="fr-CA" sz="1200" dirty="0" smtClean="0">
                          <a:latin typeface="Arial" pitchFamily="34" charset="0"/>
                          <a:ea typeface="Times New Roman"/>
                          <a:cs typeface="Arial" pitchFamily="34" charset="0"/>
                        </a:rPr>
                        <a:t>Écrire ici un problème</a:t>
                      </a:r>
                      <a:r>
                        <a:rPr lang="fr-CA" sz="1200" baseline="0" dirty="0" smtClean="0">
                          <a:latin typeface="Arial" pitchFamily="34" charset="0"/>
                          <a:ea typeface="Times New Roman"/>
                          <a:cs typeface="Arial" pitchFamily="34" charset="0"/>
                        </a:rPr>
                        <a:t> approprié pour un niveau donné</a:t>
                      </a:r>
                      <a:endParaRPr lang="en-US"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fr-CA" sz="11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5208">
                <a:tc>
                  <a:txBody>
                    <a:bodyPr/>
                    <a:lstStyle/>
                    <a:p>
                      <a:pPr marL="0" marR="0">
                        <a:spcBef>
                          <a:spcPts val="0"/>
                        </a:spcBef>
                        <a:spcAft>
                          <a:spcPts val="0"/>
                        </a:spcAft>
                      </a:pPr>
                      <a:endParaRPr lang="fr-CA" sz="11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fr-CA" sz="11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fr-CA" sz="11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ZoneTexte 9"/>
          <p:cNvSpPr txBox="1"/>
          <p:nvPr/>
        </p:nvSpPr>
        <p:spPr>
          <a:xfrm>
            <a:off x="1661886" y="2380343"/>
            <a:ext cx="1371600" cy="461665"/>
          </a:xfrm>
          <a:prstGeom prst="rect">
            <a:avLst/>
          </a:prstGeom>
          <a:noFill/>
        </p:spPr>
        <p:txBody>
          <a:bodyPr wrap="square" rtlCol="0">
            <a:spAutoFit/>
          </a:bodyPr>
          <a:lstStyle/>
          <a:p>
            <a:pPr algn="ctr"/>
            <a:r>
              <a:rPr lang="fr-CA" sz="1200" dirty="0" smtClean="0">
                <a:latin typeface="Arial" pitchFamily="34" charset="0"/>
                <a:cs typeface="Arial" pitchFamily="34" charset="0"/>
              </a:rPr>
              <a:t>Niveau de difficulté simple</a:t>
            </a:r>
            <a:endParaRPr lang="fr-CA" sz="1200" dirty="0">
              <a:latin typeface="Arial" pitchFamily="34" charset="0"/>
              <a:cs typeface="Arial" pitchFamily="34" charset="0"/>
            </a:endParaRPr>
          </a:p>
        </p:txBody>
      </p:sp>
      <p:sp>
        <p:nvSpPr>
          <p:cNvPr id="10" name="ZoneTexte 10"/>
          <p:cNvSpPr txBox="1"/>
          <p:nvPr/>
        </p:nvSpPr>
        <p:spPr>
          <a:xfrm>
            <a:off x="1672772" y="4728029"/>
            <a:ext cx="1371600" cy="646331"/>
          </a:xfrm>
          <a:prstGeom prst="rect">
            <a:avLst/>
          </a:prstGeom>
          <a:noFill/>
        </p:spPr>
        <p:txBody>
          <a:bodyPr wrap="square" rtlCol="0">
            <a:spAutoFit/>
          </a:bodyPr>
          <a:lstStyle/>
          <a:p>
            <a:pPr algn="ctr"/>
            <a:r>
              <a:rPr lang="fr-CA" sz="1200" dirty="0" smtClean="0">
                <a:latin typeface="Arial" pitchFamily="34" charset="0"/>
                <a:cs typeface="Arial" pitchFamily="34" charset="0"/>
              </a:rPr>
              <a:t>Niveau de difficulté plus complexe</a:t>
            </a:r>
            <a:endParaRPr lang="fr-CA" sz="1200" dirty="0">
              <a:latin typeface="Arial" pitchFamily="34" charset="0"/>
              <a:cs typeface="Arial" pitchFamily="34" charset="0"/>
            </a:endParaRPr>
          </a:p>
        </p:txBody>
      </p:sp>
      <p:cxnSp>
        <p:nvCxnSpPr>
          <p:cNvPr id="11" name="Connecteur droit avec flèche 12"/>
          <p:cNvCxnSpPr/>
          <p:nvPr/>
        </p:nvCxnSpPr>
        <p:spPr>
          <a:xfrm rot="5400000">
            <a:off x="1524000" y="3737429"/>
            <a:ext cx="1676400"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2" name="ZoneTexte 13"/>
          <p:cNvSpPr txBox="1"/>
          <p:nvPr/>
        </p:nvSpPr>
        <p:spPr>
          <a:xfrm>
            <a:off x="4767943" y="5526314"/>
            <a:ext cx="1371600" cy="830997"/>
          </a:xfrm>
          <a:prstGeom prst="rect">
            <a:avLst/>
          </a:prstGeom>
          <a:noFill/>
        </p:spPr>
        <p:txBody>
          <a:bodyPr wrap="square" rtlCol="0">
            <a:spAutoFit/>
          </a:bodyPr>
          <a:lstStyle/>
          <a:p>
            <a:pPr algn="ctr"/>
            <a:r>
              <a:rPr lang="fr-CA" sz="1200" dirty="0" smtClean="0">
                <a:latin typeface="Arial" pitchFamily="34" charset="0"/>
                <a:cs typeface="Arial" pitchFamily="34" charset="0"/>
              </a:rPr>
              <a:t>Contextes variés pour un même concept mathématique</a:t>
            </a:r>
            <a:endParaRPr lang="fr-CA" sz="1200" dirty="0">
              <a:latin typeface="Arial" pitchFamily="34" charset="0"/>
              <a:cs typeface="Arial" pitchFamily="34" charset="0"/>
            </a:endParaRPr>
          </a:p>
        </p:txBody>
      </p:sp>
      <p:cxnSp>
        <p:nvCxnSpPr>
          <p:cNvPr id="13" name="Connecteur droit avec flèche 15"/>
          <p:cNvCxnSpPr/>
          <p:nvPr/>
        </p:nvCxnSpPr>
        <p:spPr>
          <a:xfrm>
            <a:off x="6143171" y="5881915"/>
            <a:ext cx="12192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7"/>
          <p:cNvCxnSpPr/>
          <p:nvPr/>
        </p:nvCxnSpPr>
        <p:spPr>
          <a:xfrm rot="10800000">
            <a:off x="3516086" y="5896428"/>
            <a:ext cx="12192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1183736" y="318186"/>
            <a:ext cx="7518400" cy="1321823"/>
            <a:chOff x="0" y="0"/>
            <a:chExt cx="7518400" cy="1321823"/>
          </a:xfrm>
        </p:grpSpPr>
        <p:sp>
          <p:nvSpPr>
            <p:cNvPr id="18" name="Rounded Rectangle 17"/>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9"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Modifier un problème</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603830" y="0"/>
            <a:ext cx="7540170" cy="697820"/>
          </a:xfrm>
        </p:spPr>
        <p:txBody>
          <a:bodyPr>
            <a:normAutofit fontScale="90000"/>
          </a:bodyPr>
          <a:lstStyle/>
          <a:p>
            <a:pPr algn="l"/>
            <a:r>
              <a:rPr lang="fr-CA" sz="3200" dirty="0" smtClean="0"/>
              <a:t/>
            </a:r>
            <a:br>
              <a:rPr lang="fr-CA" sz="3200" dirty="0" smtClean="0"/>
            </a:br>
            <a:r>
              <a:rPr lang="fr-CA" sz="3200" dirty="0" smtClean="0"/>
              <a:t/>
            </a:r>
            <a:br>
              <a:rPr lang="fr-CA" sz="3200" dirty="0" smtClean="0"/>
            </a:br>
            <a:r>
              <a:rPr lang="fr-CA" sz="3200" dirty="0" smtClean="0"/>
              <a:t/>
            </a:r>
            <a:br>
              <a:rPr lang="fr-CA" sz="3200" dirty="0" smtClean="0"/>
            </a:br>
            <a:r>
              <a:rPr lang="fr-CA" sz="3200" dirty="0" smtClean="0"/>
              <a:t/>
            </a:r>
            <a:br>
              <a:rPr lang="fr-CA" sz="3200" dirty="0" smtClean="0"/>
            </a:br>
            <a:r>
              <a:rPr lang="en-US" dirty="0" smtClean="0"/>
              <a:t/>
            </a:r>
            <a:br>
              <a:rPr lang="en-US" dirty="0" smtClean="0"/>
            </a:br>
            <a:endParaRPr lang="en-US" dirty="0"/>
          </a:p>
        </p:txBody>
      </p:sp>
      <p:sp>
        <p:nvSpPr>
          <p:cNvPr id="3076" name="Rectangle 18"/>
          <p:cNvSpPr>
            <a:spLocks noGrp="1" noChangeArrowheads="1"/>
          </p:cNvSpPr>
          <p:nvPr>
            <p:ph type="body" sz="half" idx="1"/>
          </p:nvPr>
        </p:nvSpPr>
        <p:spPr>
          <a:xfrm>
            <a:off x="1397476" y="1696620"/>
            <a:ext cx="7297946" cy="4764565"/>
          </a:xfrm>
        </p:spPr>
        <p:txBody>
          <a:bodyPr>
            <a:normAutofit/>
          </a:bodyPr>
          <a:lstStyle/>
          <a:p>
            <a:pPr marL="60325" indent="0">
              <a:buNone/>
            </a:pPr>
            <a:r>
              <a:rPr lang="fr-CA" sz="2000" b="1" dirty="0" smtClean="0">
                <a:latin typeface="Arial" pitchFamily="34" charset="0"/>
                <a:cs typeface="Arial" pitchFamily="34" charset="0"/>
              </a:rPr>
              <a:t>L’évaluation </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doit faire partie intégrante de l’apprentissage </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doit donner des renseignements à l’élève et à l’enseignant au sujet de ces mêmes apprentissages</a:t>
            </a:r>
            <a:endParaRPr lang="en-US" sz="2000" dirty="0" smtClean="0">
              <a:latin typeface="Arial" pitchFamily="34" charset="0"/>
              <a:cs typeface="Arial" pitchFamily="34" charset="0"/>
            </a:endParaRPr>
          </a:p>
          <a:p>
            <a:pPr marL="60325" indent="0">
              <a:buNone/>
            </a:pPr>
            <a:r>
              <a:rPr lang="fr-CA" sz="2000" dirty="0" smtClean="0">
                <a:latin typeface="Arial" pitchFamily="34" charset="0"/>
                <a:cs typeface="Arial" pitchFamily="34" charset="0"/>
              </a:rPr>
              <a:t>Nous distinguons trois grands types d’évaluation :</a:t>
            </a:r>
            <a:endParaRPr lang="en-US" sz="2000" dirty="0" smtClean="0">
              <a:latin typeface="Arial" pitchFamily="34" charset="0"/>
              <a:cs typeface="Arial" pitchFamily="34" charset="0"/>
            </a:endParaRPr>
          </a:p>
          <a:p>
            <a:pPr marL="347663" lvl="0" indent="-304800"/>
            <a:r>
              <a:rPr lang="fr-CA" sz="2000" b="1" dirty="0" smtClean="0">
                <a:latin typeface="Arial" pitchFamily="34" charset="0"/>
                <a:cs typeface="Arial" pitchFamily="34" charset="0"/>
              </a:rPr>
              <a:t>L’évaluation </a:t>
            </a:r>
            <a:r>
              <a:rPr lang="fr-CA" sz="2000" b="1" i="1" dirty="0" smtClean="0">
                <a:solidFill>
                  <a:srgbClr val="0000FF"/>
                </a:solidFill>
                <a:latin typeface="Arial" pitchFamily="34" charset="0"/>
                <a:cs typeface="Arial" pitchFamily="34" charset="0"/>
              </a:rPr>
              <a:t>au service de</a:t>
            </a:r>
            <a:r>
              <a:rPr lang="fr-CA" sz="2000" b="1" dirty="0" smtClean="0">
                <a:solidFill>
                  <a:srgbClr val="0000FF"/>
                </a:solidFill>
                <a:latin typeface="Arial" pitchFamily="34" charset="0"/>
                <a:cs typeface="Arial" pitchFamily="34" charset="0"/>
              </a:rPr>
              <a:t> </a:t>
            </a:r>
            <a:r>
              <a:rPr lang="fr-CA" sz="2000" b="1" dirty="0" smtClean="0">
                <a:latin typeface="Arial" pitchFamily="34" charset="0"/>
                <a:cs typeface="Arial" pitchFamily="34" charset="0"/>
              </a:rPr>
              <a:t>l’apprentissage (évaluation formative)</a:t>
            </a:r>
            <a:endParaRPr lang="en-US" sz="2000" dirty="0" smtClean="0">
              <a:latin typeface="Arial" pitchFamily="34" charset="0"/>
              <a:cs typeface="Arial" pitchFamily="34" charset="0"/>
            </a:endParaRPr>
          </a:p>
          <a:p>
            <a:pPr marL="347663" lvl="0" indent="-304800"/>
            <a:r>
              <a:rPr lang="fr-CA" sz="2000" b="1" dirty="0" smtClean="0">
                <a:latin typeface="Arial" pitchFamily="34" charset="0"/>
                <a:cs typeface="Arial" pitchFamily="34" charset="0"/>
              </a:rPr>
              <a:t>L’évaluation </a:t>
            </a:r>
            <a:r>
              <a:rPr lang="fr-CA" sz="2000" b="1" i="1" dirty="0" smtClean="0">
                <a:solidFill>
                  <a:srgbClr val="0000FF"/>
                </a:solidFill>
                <a:latin typeface="Arial" pitchFamily="34" charset="0"/>
                <a:cs typeface="Arial" pitchFamily="34" charset="0"/>
              </a:rPr>
              <a:t>en tant</a:t>
            </a:r>
            <a:r>
              <a:rPr lang="fr-CA" sz="2000" b="1" dirty="0" smtClean="0">
                <a:solidFill>
                  <a:srgbClr val="0000FF"/>
                </a:solidFill>
                <a:latin typeface="Arial" pitchFamily="34" charset="0"/>
                <a:cs typeface="Arial" pitchFamily="34" charset="0"/>
              </a:rPr>
              <a:t> </a:t>
            </a:r>
            <a:r>
              <a:rPr lang="fr-CA" sz="2000" b="1" dirty="0" smtClean="0">
                <a:latin typeface="Arial" pitchFamily="34" charset="0"/>
                <a:cs typeface="Arial" pitchFamily="34" charset="0"/>
              </a:rPr>
              <a:t>qu’apprentissage </a:t>
            </a:r>
            <a:endParaRPr lang="en-US" sz="2000" dirty="0" smtClean="0">
              <a:latin typeface="Arial" pitchFamily="34" charset="0"/>
              <a:cs typeface="Arial" pitchFamily="34" charset="0"/>
            </a:endParaRPr>
          </a:p>
          <a:p>
            <a:pPr marL="347663" lvl="0" indent="-304800"/>
            <a:r>
              <a:rPr lang="fr-CA" sz="2000" b="1" dirty="0" smtClean="0">
                <a:latin typeface="Arial" pitchFamily="34" charset="0"/>
                <a:cs typeface="Arial" pitchFamily="34" charset="0"/>
              </a:rPr>
              <a:t>L’évaluation</a:t>
            </a:r>
            <a:r>
              <a:rPr lang="fr-CA" sz="2000" b="1" i="1" dirty="0" smtClean="0">
                <a:latin typeface="Arial" pitchFamily="34" charset="0"/>
                <a:cs typeface="Arial" pitchFamily="34" charset="0"/>
              </a:rPr>
              <a:t> </a:t>
            </a:r>
            <a:r>
              <a:rPr lang="fr-CA" sz="2000" b="1" i="1" dirty="0" smtClean="0">
                <a:solidFill>
                  <a:srgbClr val="0000FF"/>
                </a:solidFill>
                <a:latin typeface="Arial" pitchFamily="34" charset="0"/>
                <a:cs typeface="Arial" pitchFamily="34" charset="0"/>
              </a:rPr>
              <a:t>de</a:t>
            </a:r>
            <a:r>
              <a:rPr lang="fr-CA" sz="2000" b="1" i="1" dirty="0" smtClean="0">
                <a:latin typeface="Arial" pitchFamily="34" charset="0"/>
                <a:cs typeface="Arial" pitchFamily="34" charset="0"/>
              </a:rPr>
              <a:t> </a:t>
            </a:r>
            <a:r>
              <a:rPr lang="fr-CA" sz="2000" b="1" dirty="0" smtClean="0">
                <a:latin typeface="Arial" pitchFamily="34" charset="0"/>
                <a:cs typeface="Arial" pitchFamily="34" charset="0"/>
              </a:rPr>
              <a:t>l’apprentissage</a:t>
            </a:r>
            <a:r>
              <a:rPr lang="fr-CA" sz="2000" b="1" i="1" dirty="0" smtClean="0">
                <a:latin typeface="Arial" pitchFamily="34" charset="0"/>
                <a:cs typeface="Arial" pitchFamily="34" charset="0"/>
              </a:rPr>
              <a:t> </a:t>
            </a:r>
            <a:r>
              <a:rPr lang="fr-CA" sz="2000" b="1" dirty="0" smtClean="0">
                <a:latin typeface="Arial" pitchFamily="34" charset="0"/>
                <a:cs typeface="Arial" pitchFamily="34" charset="0"/>
              </a:rPr>
              <a:t>(évaluation sommative)</a:t>
            </a:r>
            <a:endParaRPr lang="en-US" sz="2000" dirty="0" smtClean="0">
              <a:latin typeface="Arial" pitchFamily="34" charset="0"/>
              <a:cs typeface="Arial" pitchFamily="34" charset="0"/>
            </a:endParaRPr>
          </a:p>
          <a:p>
            <a:pPr marL="60325" indent="0">
              <a:buNone/>
            </a:pPr>
            <a:r>
              <a:rPr lang="fr-CA" sz="2000" dirty="0" smtClean="0">
                <a:latin typeface="Arial" pitchFamily="34" charset="0"/>
                <a:cs typeface="Arial" pitchFamily="34" charset="0"/>
              </a:rPr>
              <a:t>Il n’y a pas un type d’évaluation qui est meilleur qu’un autre. </a:t>
            </a:r>
            <a:endParaRPr lang="en-US" sz="2000" dirty="0" smtClean="0">
              <a:latin typeface="Arial" pitchFamily="34" charset="0"/>
              <a:cs typeface="Arial" pitchFamily="34" charset="0"/>
            </a:endParaRPr>
          </a:p>
          <a:p>
            <a:pPr marL="60325" indent="0">
              <a:buNone/>
            </a:pPr>
            <a:r>
              <a:rPr lang="fr-CA" sz="2000" dirty="0" smtClean="0">
                <a:latin typeface="Arial" pitchFamily="34" charset="0"/>
                <a:cs typeface="Arial" pitchFamily="34" charset="0"/>
              </a:rPr>
              <a:t>Ils ont tous leur place et leur valeur pourvu que le bon outil d’évaluation soit bien choisi et bien élaboré, et ce, au bon moment dans le processus d’apprentissage de l’élève.</a:t>
            </a:r>
            <a:endParaRPr lang="en-US" sz="2000" dirty="0" smtClean="0">
              <a:latin typeface="Arial" pitchFamily="34" charset="0"/>
              <a:cs typeface="Arial" pitchFamily="34" charset="0"/>
            </a:endParaRPr>
          </a:p>
          <a:p>
            <a:pPr marL="457200" lvl="0" indent="-457200">
              <a:buNone/>
            </a:pPr>
            <a:endParaRPr lang="en-US" sz="2000" dirty="0" smtClean="0"/>
          </a:p>
        </p:txBody>
      </p:sp>
      <p:grpSp>
        <p:nvGrpSpPr>
          <p:cNvPr id="10" name="Group 9"/>
          <p:cNvGrpSpPr/>
          <p:nvPr/>
        </p:nvGrpSpPr>
        <p:grpSpPr>
          <a:xfrm>
            <a:off x="1321759" y="283681"/>
            <a:ext cx="7518400" cy="1321823"/>
            <a:chOff x="0" y="0"/>
            <a:chExt cx="7518400" cy="1321823"/>
          </a:xfrm>
        </p:grpSpPr>
        <p:sp>
          <p:nvSpPr>
            <p:cNvPr id="11" name="Rounded Rectangle 10"/>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L’évaluation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Grp="1" noChangeArrowheads="1"/>
          </p:cNvSpPr>
          <p:nvPr>
            <p:ph type="body" sz="half" idx="1"/>
          </p:nvPr>
        </p:nvSpPr>
        <p:spPr>
          <a:xfrm>
            <a:off x="1354347" y="1771538"/>
            <a:ext cx="7349706" cy="3663069"/>
          </a:xfrm>
        </p:spPr>
        <p:txBody>
          <a:bodyPr/>
          <a:lstStyle/>
          <a:p>
            <a:pPr marL="63500" indent="0">
              <a:buNone/>
            </a:pPr>
            <a:r>
              <a:rPr lang="fr-CA" sz="2000" dirty="0" smtClean="0">
                <a:latin typeface="Arial" pitchFamily="34" charset="0"/>
                <a:cs typeface="Arial" pitchFamily="34" charset="0"/>
              </a:rPr>
              <a:t>Il importe de bien planifier les tâches d’évaluation. Voici quelques questions qui pourraient aider l’enseignant dans la planification de l’évaluation. </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Pourquoi est-ce que j’évalue?</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Qu’est-ce que j’évalue?</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Quelle méthode d’évaluation devrais-je utiliser?</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Comment puis-je garantir la qualité de cette évaluation?</a:t>
            </a:r>
            <a:endParaRPr lang="en-US" sz="2000" dirty="0" smtClean="0">
              <a:latin typeface="Arial" pitchFamily="34" charset="0"/>
              <a:cs typeface="Arial" pitchFamily="34" charset="0"/>
            </a:endParaRPr>
          </a:p>
          <a:p>
            <a:pPr marL="344488" lvl="0" indent="-284163"/>
            <a:r>
              <a:rPr lang="fr-CA" sz="2000" dirty="0" smtClean="0">
                <a:latin typeface="Arial" pitchFamily="34" charset="0"/>
                <a:cs typeface="Arial" pitchFamily="34" charset="0"/>
              </a:rPr>
              <a:t>Comment puis-je exploiter les</a:t>
            </a:r>
            <a:br>
              <a:rPr lang="fr-CA" sz="2000" dirty="0" smtClean="0">
                <a:latin typeface="Arial" pitchFamily="34" charset="0"/>
                <a:cs typeface="Arial" pitchFamily="34" charset="0"/>
              </a:rPr>
            </a:br>
            <a:r>
              <a:rPr lang="fr-CA" sz="2000" dirty="0" smtClean="0">
                <a:latin typeface="Arial" pitchFamily="34" charset="0"/>
                <a:cs typeface="Arial" pitchFamily="34" charset="0"/>
              </a:rPr>
              <a:t>données de cette évaluation?</a:t>
            </a:r>
          </a:p>
          <a:p>
            <a:pPr lvl="0">
              <a:buNone/>
            </a:pPr>
            <a:endParaRPr lang="en-US" sz="2000" dirty="0" smtClean="0"/>
          </a:p>
          <a:p>
            <a:pPr marL="457200" lvl="0" indent="-457200">
              <a:buNone/>
            </a:pPr>
            <a:endParaRPr lang="en-US" sz="2000" dirty="0" smtClean="0"/>
          </a:p>
        </p:txBody>
      </p:sp>
      <p:pic>
        <p:nvPicPr>
          <p:cNvPr id="8" name="Image 1"/>
          <p:cNvPicPr/>
          <p:nvPr/>
        </p:nvPicPr>
        <p:blipFill>
          <a:blip r:embed="rId3" cstate="print"/>
          <a:srcRect/>
          <a:stretch>
            <a:fillRect/>
          </a:stretch>
        </p:blipFill>
        <p:spPr bwMode="auto">
          <a:xfrm>
            <a:off x="5568949" y="4494162"/>
            <a:ext cx="3139622" cy="1985510"/>
          </a:xfrm>
          <a:prstGeom prst="rect">
            <a:avLst/>
          </a:prstGeom>
          <a:noFill/>
          <a:ln w="9525">
            <a:noFill/>
            <a:miter lim="800000"/>
            <a:headEnd/>
            <a:tailEnd/>
          </a:ln>
        </p:spPr>
      </p:pic>
      <p:grpSp>
        <p:nvGrpSpPr>
          <p:cNvPr id="7" name="Group 6"/>
          <p:cNvGrpSpPr/>
          <p:nvPr/>
        </p:nvGrpSpPr>
        <p:grpSpPr>
          <a:xfrm>
            <a:off x="1295879" y="335439"/>
            <a:ext cx="7518400" cy="1321823"/>
            <a:chOff x="0" y="0"/>
            <a:chExt cx="7518400" cy="1321823"/>
          </a:xfrm>
        </p:grpSpPr>
        <p:sp>
          <p:nvSpPr>
            <p:cNvPr id="9" name="Rounded Rectangle 8"/>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Planifier l’évaluation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Grp="1" noChangeArrowheads="1"/>
          </p:cNvSpPr>
          <p:nvPr>
            <p:ph type="body" sz="half" idx="1"/>
          </p:nvPr>
        </p:nvSpPr>
        <p:spPr>
          <a:xfrm>
            <a:off x="1244453" y="1958746"/>
            <a:ext cx="7091136" cy="3509055"/>
          </a:xfrm>
        </p:spPr>
        <p:txBody>
          <a:bodyPr/>
          <a:lstStyle/>
          <a:p>
            <a:pPr lvl="0"/>
            <a:r>
              <a:rPr lang="fr-CA" sz="2000" dirty="0" smtClean="0">
                <a:latin typeface="Arial" pitchFamily="34" charset="0"/>
                <a:cs typeface="Arial" pitchFamily="34" charset="0"/>
              </a:rPr>
              <a:t>Les notes anecdotiques</a:t>
            </a:r>
            <a:endParaRPr lang="en-US" sz="2000" dirty="0" smtClean="0">
              <a:latin typeface="Arial" pitchFamily="34" charset="0"/>
              <a:cs typeface="Arial" pitchFamily="34" charset="0"/>
            </a:endParaRPr>
          </a:p>
          <a:p>
            <a:pPr>
              <a:spcBef>
                <a:spcPts val="0"/>
              </a:spcBef>
            </a:pPr>
            <a:endParaRPr lang="en-US" sz="1400" dirty="0" smtClean="0">
              <a:latin typeface="Arial" pitchFamily="34" charset="0"/>
              <a:cs typeface="Arial" pitchFamily="34" charset="0"/>
            </a:endParaRPr>
          </a:p>
          <a:p>
            <a:pPr lvl="0"/>
            <a:r>
              <a:rPr lang="fr-CA" sz="2000" dirty="0" smtClean="0">
                <a:latin typeface="Arial" pitchFamily="34" charset="0"/>
                <a:cs typeface="Arial" pitchFamily="34" charset="0"/>
              </a:rPr>
              <a:t>Les grilles d’observation</a:t>
            </a:r>
            <a:endParaRPr lang="en-US" sz="2000" dirty="0" smtClean="0">
              <a:latin typeface="Arial" pitchFamily="34" charset="0"/>
              <a:cs typeface="Arial" pitchFamily="34" charset="0"/>
            </a:endParaRPr>
          </a:p>
          <a:p>
            <a:pPr>
              <a:spcBef>
                <a:spcPts val="0"/>
              </a:spcBef>
              <a:buNone/>
            </a:pPr>
            <a:r>
              <a:rPr lang="fr-CA" sz="2000" dirty="0" smtClean="0">
                <a:latin typeface="Arial" pitchFamily="34" charset="0"/>
                <a:cs typeface="Arial" pitchFamily="34" charset="0"/>
              </a:rPr>
              <a:t> </a:t>
            </a:r>
            <a:endParaRPr lang="en-US" sz="1400" dirty="0" smtClean="0">
              <a:latin typeface="Arial" pitchFamily="34" charset="0"/>
              <a:cs typeface="Arial" pitchFamily="34" charset="0"/>
            </a:endParaRPr>
          </a:p>
          <a:p>
            <a:pPr lvl="0">
              <a:spcBef>
                <a:spcPts val="0"/>
              </a:spcBef>
            </a:pPr>
            <a:r>
              <a:rPr lang="fr-CA" sz="2000" dirty="0" smtClean="0">
                <a:latin typeface="Arial" pitchFamily="34" charset="0"/>
                <a:cs typeface="Arial" pitchFamily="34" charset="0"/>
              </a:rPr>
              <a:t>Le portfolio</a:t>
            </a:r>
            <a:endParaRPr lang="en-US" sz="2000" dirty="0" smtClean="0">
              <a:latin typeface="Arial" pitchFamily="34" charset="0"/>
              <a:cs typeface="Arial" pitchFamily="34" charset="0"/>
            </a:endParaRPr>
          </a:p>
          <a:p>
            <a:pPr>
              <a:spcBef>
                <a:spcPts val="0"/>
              </a:spcBef>
            </a:pPr>
            <a:endParaRPr lang="en-US" sz="1400" dirty="0" smtClean="0">
              <a:latin typeface="Arial" pitchFamily="34" charset="0"/>
              <a:cs typeface="Arial" pitchFamily="34" charset="0"/>
            </a:endParaRPr>
          </a:p>
          <a:p>
            <a:pPr lvl="0"/>
            <a:r>
              <a:rPr lang="fr-CA" sz="2000" dirty="0" smtClean="0">
                <a:latin typeface="Arial" pitchFamily="34" charset="0"/>
                <a:cs typeface="Arial" pitchFamily="34" charset="0"/>
              </a:rPr>
              <a:t>Les entretiens individuels</a:t>
            </a:r>
            <a:endParaRPr lang="en-US" sz="2000" dirty="0" smtClean="0">
              <a:latin typeface="Arial" pitchFamily="34" charset="0"/>
              <a:cs typeface="Arial" pitchFamily="34" charset="0"/>
            </a:endParaRPr>
          </a:p>
          <a:p>
            <a:pPr marL="457200" lvl="0" indent="-457200">
              <a:buNone/>
            </a:pPr>
            <a:endParaRPr lang="en-US" sz="2000" dirty="0" smtClean="0"/>
          </a:p>
        </p:txBody>
      </p:sp>
      <p:grpSp>
        <p:nvGrpSpPr>
          <p:cNvPr id="6" name="Group 5"/>
          <p:cNvGrpSpPr/>
          <p:nvPr/>
        </p:nvGrpSpPr>
        <p:grpSpPr>
          <a:xfrm>
            <a:off x="1244121" y="404450"/>
            <a:ext cx="7518400" cy="1321823"/>
            <a:chOff x="0" y="0"/>
            <a:chExt cx="7518400" cy="1321823"/>
          </a:xfrm>
        </p:grpSpPr>
        <p:sp>
          <p:nvSpPr>
            <p:cNvPr id="7" name="Rounded Rectangle 6"/>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Quelques possibilités d’outils</a:t>
              </a: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 d’évaluation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Grp="1" noChangeArrowheads="1"/>
          </p:cNvSpPr>
          <p:nvPr>
            <p:ph type="body" sz="half" idx="1"/>
          </p:nvPr>
        </p:nvSpPr>
        <p:spPr>
          <a:xfrm>
            <a:off x="1295536" y="1792223"/>
            <a:ext cx="6913563" cy="4263524"/>
          </a:xfrm>
        </p:spPr>
        <p:txBody>
          <a:bodyPr/>
          <a:lstStyle/>
          <a:p>
            <a:pPr marL="60325" indent="0">
              <a:buNone/>
            </a:pPr>
            <a:r>
              <a:rPr lang="fr-CA" sz="2000" dirty="0" smtClean="0">
                <a:latin typeface="Arial" pitchFamily="34" charset="0"/>
                <a:cs typeface="Arial" pitchFamily="34" charset="0"/>
              </a:rPr>
              <a:t>Voici quelques questions à se poser avant de commencer :</a:t>
            </a:r>
          </a:p>
          <a:p>
            <a:pPr>
              <a:spcBef>
                <a:spcPts val="0"/>
              </a:spcBef>
              <a:buNone/>
            </a:pPr>
            <a:endParaRPr lang="en-US" sz="1400" dirty="0" smtClean="0">
              <a:latin typeface="Arial" pitchFamily="34" charset="0"/>
              <a:cs typeface="Arial" pitchFamily="34" charset="0"/>
            </a:endParaRPr>
          </a:p>
          <a:p>
            <a:pPr marL="396875" lvl="0" indent="-336550">
              <a:spcBef>
                <a:spcPts val="0"/>
              </a:spcBef>
              <a:buFont typeface="+mj-lt"/>
              <a:buAutoNum type="arabicPeriod"/>
            </a:pPr>
            <a:r>
              <a:rPr lang="fr-CA" sz="2000" dirty="0" smtClean="0">
                <a:latin typeface="Arial" pitchFamily="34" charset="0"/>
                <a:cs typeface="Arial" pitchFamily="34" charset="0"/>
              </a:rPr>
              <a:t>Quels sont les résultats d’apprentissage reliés à ce problème?</a:t>
            </a:r>
            <a:endParaRPr lang="en-US" sz="2000" dirty="0" smtClean="0">
              <a:latin typeface="Arial" pitchFamily="34" charset="0"/>
              <a:cs typeface="Arial" pitchFamily="34" charset="0"/>
            </a:endParaRPr>
          </a:p>
          <a:p>
            <a:pPr marL="396875" lvl="0" indent="-336550">
              <a:buFont typeface="+mj-lt"/>
              <a:buAutoNum type="arabicPeriod"/>
            </a:pPr>
            <a:r>
              <a:rPr lang="fr-CA" sz="2000" dirty="0" smtClean="0">
                <a:latin typeface="Arial" pitchFamily="34" charset="0"/>
                <a:cs typeface="Arial" pitchFamily="34" charset="0"/>
              </a:rPr>
              <a:t>Les élèves ont déjà été placés en contexte d’enseignement par la résolution de problèmes?</a:t>
            </a:r>
            <a:endParaRPr lang="en-US" sz="2000" dirty="0" smtClean="0">
              <a:latin typeface="Arial" pitchFamily="34" charset="0"/>
              <a:cs typeface="Arial" pitchFamily="34" charset="0"/>
            </a:endParaRPr>
          </a:p>
          <a:p>
            <a:pPr marL="396875" lvl="0" indent="-336550">
              <a:buFont typeface="+mj-lt"/>
              <a:buAutoNum type="arabicPeriod"/>
            </a:pPr>
            <a:r>
              <a:rPr lang="fr-CA" sz="2000" dirty="0" smtClean="0">
                <a:latin typeface="Arial" pitchFamily="34" charset="0"/>
                <a:cs typeface="Arial" pitchFamily="34" charset="0"/>
              </a:rPr>
              <a:t>Quels types de réponses pourraient correspondre à des niveaux donnés de rendement dans le cadre d’un cheminement d’apprentissage?</a:t>
            </a:r>
            <a:endParaRPr lang="en-US" sz="2000" dirty="0" smtClean="0">
              <a:latin typeface="Arial" pitchFamily="34" charset="0"/>
              <a:cs typeface="Arial" pitchFamily="34" charset="0"/>
            </a:endParaRPr>
          </a:p>
          <a:p>
            <a:pPr marL="396875" lvl="0" indent="-336550">
              <a:buFont typeface="+mj-lt"/>
              <a:buAutoNum type="arabicPeriod"/>
            </a:pPr>
            <a:r>
              <a:rPr lang="fr-CA" sz="2000" dirty="0" smtClean="0">
                <a:latin typeface="Arial" pitchFamily="34" charset="0"/>
                <a:cs typeface="Arial" pitchFamily="34" charset="0"/>
              </a:rPr>
              <a:t>À quoi servira cette grille d’évaluation? Comment vais-je exploiter les données recueillies?</a:t>
            </a:r>
            <a:endParaRPr lang="en-US" sz="2000" dirty="0" smtClean="0">
              <a:latin typeface="Arial" pitchFamily="34" charset="0"/>
              <a:cs typeface="Arial" pitchFamily="34" charset="0"/>
            </a:endParaRPr>
          </a:p>
        </p:txBody>
      </p:sp>
      <p:grpSp>
        <p:nvGrpSpPr>
          <p:cNvPr id="6" name="Group 5"/>
          <p:cNvGrpSpPr/>
          <p:nvPr/>
        </p:nvGrpSpPr>
        <p:grpSpPr>
          <a:xfrm>
            <a:off x="1226868" y="283681"/>
            <a:ext cx="7518400" cy="1321823"/>
            <a:chOff x="0" y="0"/>
            <a:chExt cx="7518400" cy="1321823"/>
          </a:xfrm>
        </p:grpSpPr>
        <p:sp>
          <p:nvSpPr>
            <p:cNvPr id="7" name="Rounded Rectangle 6"/>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L’élaboration</a:t>
              </a: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 des grilles d’évaluation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8"/>
          <p:cNvSpPr>
            <a:spLocks noGrp="1" noChangeArrowheads="1"/>
          </p:cNvSpPr>
          <p:nvPr>
            <p:ph type="body" sz="half" idx="1"/>
          </p:nvPr>
        </p:nvSpPr>
        <p:spPr>
          <a:xfrm>
            <a:off x="1254580" y="1759788"/>
            <a:ext cx="7395935" cy="5350017"/>
          </a:xfrm>
        </p:spPr>
        <p:txBody>
          <a:bodyPr/>
          <a:lstStyle/>
          <a:p>
            <a:pPr>
              <a:spcAft>
                <a:spcPts val="600"/>
              </a:spcAft>
              <a:buNone/>
            </a:pPr>
            <a:r>
              <a:rPr lang="fr-CA" sz="2000" dirty="0" smtClean="0">
                <a:latin typeface="Arial" pitchFamily="34" charset="0"/>
                <a:cs typeface="Arial" pitchFamily="34" charset="0"/>
              </a:rPr>
              <a:t>Activité : Tableau de Frayer</a:t>
            </a:r>
            <a:endParaRPr lang="en-US" sz="2000" dirty="0" smtClean="0">
              <a:latin typeface="Arial" pitchFamily="34" charset="0"/>
              <a:cs typeface="Arial" pitchFamily="34" charset="0"/>
            </a:endParaRPr>
          </a:p>
          <a:p>
            <a:pPr>
              <a:spcAft>
                <a:spcPts val="600"/>
              </a:spcAft>
              <a:buNone/>
            </a:pPr>
            <a:r>
              <a:rPr lang="fr-CA" sz="2000" dirty="0" smtClean="0">
                <a:latin typeface="Arial" pitchFamily="34" charset="0"/>
                <a:cs typeface="Arial" pitchFamily="34" charset="0"/>
              </a:rPr>
              <a:t>Définir les éléments du tableau :</a:t>
            </a:r>
            <a:endParaRPr lang="en-US" sz="2000" dirty="0" smtClean="0">
              <a:latin typeface="Arial" pitchFamily="34" charset="0"/>
              <a:cs typeface="Arial" pitchFamily="34" charset="0"/>
            </a:endParaRPr>
          </a:p>
          <a:p>
            <a:pPr lvl="0">
              <a:spcAft>
                <a:spcPts val="600"/>
              </a:spcAft>
            </a:pPr>
            <a:r>
              <a:rPr lang="fr-CA" sz="2000" dirty="0" smtClean="0">
                <a:latin typeface="Arial" pitchFamily="34" charset="0"/>
                <a:cs typeface="Arial" pitchFamily="34" charset="0"/>
              </a:rPr>
              <a:t>Définition</a:t>
            </a:r>
            <a:endParaRPr lang="en-US" sz="2000" dirty="0" smtClean="0">
              <a:latin typeface="Arial" pitchFamily="34" charset="0"/>
              <a:cs typeface="Arial" pitchFamily="34" charset="0"/>
            </a:endParaRPr>
          </a:p>
          <a:p>
            <a:pPr lvl="0">
              <a:spcAft>
                <a:spcPts val="600"/>
              </a:spcAft>
            </a:pPr>
            <a:r>
              <a:rPr lang="fr-CA" sz="2000" dirty="0" smtClean="0">
                <a:latin typeface="Arial" pitchFamily="34" charset="0"/>
                <a:cs typeface="Arial" pitchFamily="34" charset="0"/>
              </a:rPr>
              <a:t>Caractéristiques/faits</a:t>
            </a:r>
            <a:endParaRPr lang="en-US" sz="2000" dirty="0" smtClean="0">
              <a:latin typeface="Arial" pitchFamily="34" charset="0"/>
              <a:cs typeface="Arial" pitchFamily="34" charset="0"/>
            </a:endParaRPr>
          </a:p>
          <a:p>
            <a:pPr lvl="0">
              <a:spcAft>
                <a:spcPts val="600"/>
              </a:spcAft>
            </a:pPr>
            <a:r>
              <a:rPr lang="fr-CA" sz="2000" dirty="0" smtClean="0">
                <a:latin typeface="Arial" pitchFamily="34" charset="0"/>
                <a:cs typeface="Arial" pitchFamily="34" charset="0"/>
              </a:rPr>
              <a:t>Exemples</a:t>
            </a:r>
            <a:endParaRPr lang="en-US" sz="2000" dirty="0" smtClean="0">
              <a:latin typeface="Arial" pitchFamily="34" charset="0"/>
              <a:cs typeface="Arial" pitchFamily="34" charset="0"/>
            </a:endParaRPr>
          </a:p>
          <a:p>
            <a:pPr lvl="0">
              <a:spcAft>
                <a:spcPts val="600"/>
              </a:spcAft>
            </a:pPr>
            <a:r>
              <a:rPr lang="fr-CA" sz="2000" dirty="0" smtClean="0">
                <a:latin typeface="Arial" pitchFamily="34" charset="0"/>
                <a:cs typeface="Arial" pitchFamily="34" charset="0"/>
              </a:rPr>
              <a:t>Contrexemples</a:t>
            </a:r>
          </a:p>
          <a:p>
            <a:pPr lvl="0"/>
            <a:endParaRPr lang="fr-CA" sz="2000" dirty="0" smtClean="0"/>
          </a:p>
          <a:p>
            <a:pPr lvl="0">
              <a:buNone/>
            </a:pPr>
            <a:endParaRPr lang="en-US" sz="2000" dirty="0" smtClean="0"/>
          </a:p>
          <a:p>
            <a:pPr marL="457200" lvl="0" indent="-457200">
              <a:buNone/>
            </a:pPr>
            <a:endParaRPr lang="en-US" sz="2000" dirty="0" smtClean="0"/>
          </a:p>
        </p:txBody>
      </p:sp>
      <p:graphicFrame>
        <p:nvGraphicFramePr>
          <p:cNvPr id="10" name="Diagram 9"/>
          <p:cNvGraphicFramePr/>
          <p:nvPr/>
        </p:nvGraphicFramePr>
        <p:xfrm>
          <a:off x="3754996" y="3785191"/>
          <a:ext cx="4848225" cy="2581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 name="Group 14"/>
          <p:cNvGrpSpPr/>
          <p:nvPr/>
        </p:nvGrpSpPr>
        <p:grpSpPr>
          <a:xfrm>
            <a:off x="1226868" y="309560"/>
            <a:ext cx="7518400" cy="1321823"/>
            <a:chOff x="0" y="0"/>
            <a:chExt cx="7518400" cy="1321823"/>
          </a:xfrm>
        </p:grpSpPr>
        <p:sp>
          <p:nvSpPr>
            <p:cNvPr id="16" name="Rounded Rectangle 15"/>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7"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Conclusion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143000"/>
          </a:xfrm>
        </p:spPr>
        <p:txBody>
          <a:bodyPr>
            <a:normAutofit fontScale="90000"/>
          </a:bodyPr>
          <a:lstStyle/>
          <a:p>
            <a:r>
              <a:rPr lang="fr-CA" sz="4400" dirty="0" smtClean="0">
                <a:solidFill>
                  <a:schemeClr val="tx1"/>
                </a:solidFill>
              </a:rPr>
              <a:t/>
            </a:r>
            <a:br>
              <a:rPr lang="fr-CA" sz="4400" dirty="0" smtClean="0">
                <a:solidFill>
                  <a:schemeClr val="tx1"/>
                </a:solidFill>
              </a:rPr>
            </a:br>
            <a:r>
              <a:rPr lang="en-US" sz="4400" dirty="0" smtClean="0">
                <a:solidFill>
                  <a:schemeClr val="tx1"/>
                </a:solidFill>
              </a:rPr>
              <a:t/>
            </a:r>
            <a:br>
              <a:rPr lang="en-US" sz="4400" dirty="0" smtClean="0">
                <a:solidFill>
                  <a:schemeClr val="tx1"/>
                </a:solidFill>
              </a:rPr>
            </a:br>
            <a:r>
              <a:rPr lang="fr-CA" sz="4400" dirty="0" smtClean="0">
                <a:solidFill>
                  <a:schemeClr val="tx1"/>
                </a:solidFill>
              </a:rPr>
              <a:t/>
            </a:r>
            <a:br>
              <a:rPr lang="fr-CA" sz="4400" dirty="0" smtClean="0">
                <a:solidFill>
                  <a:schemeClr val="tx1"/>
                </a:solidFill>
              </a:rPr>
            </a:br>
            <a:r>
              <a:rPr lang="en-US" sz="4400" dirty="0" smtClean="0">
                <a:solidFill>
                  <a:schemeClr val="tx1"/>
                </a:solidFill>
              </a:rPr>
              <a:t/>
            </a:r>
            <a:br>
              <a:rPr lang="en-US" sz="4400" dirty="0" smtClean="0">
                <a:solidFill>
                  <a:schemeClr val="tx1"/>
                </a:solidFill>
              </a:rPr>
            </a:br>
            <a:endParaRPr lang="en-US" dirty="0"/>
          </a:p>
        </p:txBody>
      </p:sp>
      <p:sp>
        <p:nvSpPr>
          <p:cNvPr id="8" name="Text Placeholder 2"/>
          <p:cNvSpPr>
            <a:spLocks noGrp="1"/>
          </p:cNvSpPr>
          <p:nvPr>
            <p:ph type="body" sz="half" idx="1"/>
          </p:nvPr>
        </p:nvSpPr>
        <p:spPr>
          <a:xfrm>
            <a:off x="1209862" y="1693750"/>
            <a:ext cx="7780111" cy="4742089"/>
          </a:xfrm>
        </p:spPr>
        <p:txBody>
          <a:bodyPr>
            <a:normAutofit fontScale="77500" lnSpcReduction="20000"/>
          </a:bodyPr>
          <a:lstStyle/>
          <a:p>
            <a:pPr>
              <a:lnSpc>
                <a:spcPct val="120000"/>
              </a:lnSpc>
            </a:pPr>
            <a:r>
              <a:rPr lang="fr-FR" sz="2800" dirty="0" smtClean="0">
                <a:latin typeface="Arial" pitchFamily="34" charset="0"/>
                <a:cs typeface="Arial" pitchFamily="34" charset="0"/>
              </a:rPr>
              <a:t>Un </a:t>
            </a:r>
            <a:r>
              <a:rPr lang="fr-FR" sz="2600" dirty="0" smtClean="0">
                <a:latin typeface="Arial" pitchFamily="34" charset="0"/>
                <a:cs typeface="Arial" pitchFamily="34" charset="0"/>
              </a:rPr>
              <a:t>vrai problème exige que les élèves utilisent leurs connaissances antérieures d’une façon différente et dans un nouveau contexte.*</a:t>
            </a:r>
          </a:p>
          <a:p>
            <a:pPr lvl="0">
              <a:lnSpc>
                <a:spcPct val="120000"/>
              </a:lnSpc>
            </a:pPr>
            <a:r>
              <a:rPr lang="fr-FR" sz="2600" dirty="0" smtClean="0">
                <a:latin typeface="Arial" pitchFamily="34" charset="0"/>
                <a:cs typeface="Arial" pitchFamily="34" charset="0"/>
              </a:rPr>
              <a:t>Si on a déjà donné aux élèves des façons de résoudre le problème, ce n’est plus d’un problème qu’il s’agit, mais d’un exercice.*</a:t>
            </a:r>
          </a:p>
          <a:p>
            <a:pPr lvl="0">
              <a:lnSpc>
                <a:spcPct val="120000"/>
              </a:lnSpc>
            </a:pPr>
            <a:r>
              <a:rPr lang="fr-FR" sz="2600" dirty="0" smtClean="0">
                <a:latin typeface="Arial" pitchFamily="34" charset="0"/>
                <a:cs typeface="Arial" pitchFamily="34" charset="0"/>
              </a:rPr>
              <a:t>Il ne devrait pas être possible d’en donner une réponse immédiate.  </a:t>
            </a:r>
          </a:p>
          <a:p>
            <a:pPr lvl="0">
              <a:lnSpc>
                <a:spcPct val="120000"/>
              </a:lnSpc>
            </a:pPr>
            <a:r>
              <a:rPr lang="fr-FR" sz="2600" dirty="0" smtClean="0">
                <a:latin typeface="Arial" pitchFamily="34" charset="0"/>
                <a:cs typeface="Arial" pitchFamily="34" charset="0"/>
              </a:rPr>
              <a:t>On rencontre deux types de résolution de problèmes : la résolution de problèmes dans des contextes autres que les mathématiques et la résolution de problèmes strictement mathématiques.</a:t>
            </a:r>
            <a:r>
              <a:rPr lang="fr-FR" sz="2800" dirty="0" smtClean="0">
                <a:latin typeface="Arial" pitchFamily="34" charset="0"/>
                <a:cs typeface="Arial" pitchFamily="34" charset="0"/>
              </a:rPr>
              <a:t>  </a:t>
            </a:r>
            <a:endParaRPr lang="en-US" sz="2800" dirty="0" smtClean="0">
              <a:latin typeface="Arial" pitchFamily="34" charset="0"/>
              <a:cs typeface="Arial" pitchFamily="34" charset="0"/>
            </a:endParaRPr>
          </a:p>
          <a:p>
            <a:pPr>
              <a:buNone/>
            </a:pPr>
            <a:r>
              <a:rPr lang="fr-CA" sz="1500" dirty="0" smtClean="0"/>
              <a:t>					</a:t>
            </a:r>
          </a:p>
          <a:p>
            <a:pPr>
              <a:buNone/>
            </a:pPr>
            <a:r>
              <a:rPr lang="fr-CA" sz="1500" dirty="0" smtClean="0"/>
              <a:t>* </a:t>
            </a:r>
            <a:r>
              <a:rPr lang="fr-CA" sz="1500" dirty="0" smtClean="0">
                <a:latin typeface="Arial" pitchFamily="34" charset="0"/>
                <a:cs typeface="Arial" pitchFamily="34" charset="0"/>
              </a:rPr>
              <a:t>Programme d’études M-9, p. </a:t>
            </a:r>
            <a:r>
              <a:rPr lang="fr-CA" sz="1500" smtClean="0">
                <a:latin typeface="Arial" pitchFamily="34" charset="0"/>
                <a:cs typeface="Arial" pitchFamily="34" charset="0"/>
              </a:rPr>
              <a:t>8</a:t>
            </a:r>
            <a:endParaRPr lang="en-US" sz="1500" dirty="0">
              <a:latin typeface="Arial" pitchFamily="34" charset="0"/>
              <a:cs typeface="Arial" pitchFamily="34" charset="0"/>
            </a:endParaRPr>
          </a:p>
        </p:txBody>
      </p:sp>
      <p:grpSp>
        <p:nvGrpSpPr>
          <p:cNvPr id="18" name="Group 17"/>
          <p:cNvGrpSpPr/>
          <p:nvPr/>
        </p:nvGrpSpPr>
        <p:grpSpPr>
          <a:xfrm>
            <a:off x="1200988" y="344065"/>
            <a:ext cx="7518400" cy="1321823"/>
            <a:chOff x="0" y="0"/>
            <a:chExt cx="7518400" cy="1321823"/>
          </a:xfrm>
        </p:grpSpPr>
        <p:sp>
          <p:nvSpPr>
            <p:cNvPr id="19" name="Rounded Rectangle 18"/>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0"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Définition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bwMode="auto">
          <a:xfrm>
            <a:off x="1030514" y="347663"/>
            <a:ext cx="11361724"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CA" sz="3600" b="1" i="0" u="none" strike="noStrike" cap="none" normalizeH="0" baseline="0" dirty="0" smtClean="0">
                <a:ln>
                  <a:noFill/>
                </a:ln>
                <a:solidFill>
                  <a:schemeClr val="tx1"/>
                </a:solidFill>
                <a:effectLst/>
                <a:latin typeface="Arial" pitchFamily="34" charset="0"/>
                <a:ea typeface="Calibri" pitchFamily="34" charset="0"/>
              </a:rPr>
              <a:t> </a:t>
            </a:r>
            <a:endParaRPr kumimoji="0" lang="fr-CA" sz="3600" b="0" i="0" u="none" strike="noStrike" cap="none" normalizeH="0" baseline="0" dirty="0" smtClean="0">
              <a:ln>
                <a:noFill/>
              </a:ln>
              <a:solidFill>
                <a:schemeClr val="tx1"/>
              </a:solidFill>
              <a:effectLst/>
              <a:latin typeface="Arial" pitchFamily="34" charset="0"/>
            </a:endParaRPr>
          </a:p>
        </p:txBody>
      </p:sp>
      <p:sp>
        <p:nvSpPr>
          <p:cNvPr id="3076" name="Rectangle 18"/>
          <p:cNvSpPr>
            <a:spLocks noGrp="1" noChangeArrowheads="1"/>
          </p:cNvSpPr>
          <p:nvPr>
            <p:ph type="body" sz="half" idx="1"/>
          </p:nvPr>
        </p:nvSpPr>
        <p:spPr>
          <a:xfrm>
            <a:off x="1294145" y="1751161"/>
            <a:ext cx="6913563" cy="4419293"/>
          </a:xfrm>
        </p:spPr>
        <p:txBody>
          <a:bodyPr/>
          <a:lstStyle/>
          <a:p>
            <a:pPr>
              <a:buNone/>
            </a:pPr>
            <a:r>
              <a:rPr lang="fr-CA" sz="2000" dirty="0" smtClean="0">
                <a:latin typeface="Arial" pitchFamily="34" charset="0"/>
                <a:cs typeface="Arial" pitchFamily="34" charset="0"/>
              </a:rPr>
              <a:t>Travail de groupe :</a:t>
            </a:r>
            <a:r>
              <a:rPr lang="fr-CA" sz="2000" b="1" dirty="0" smtClean="0">
                <a:latin typeface="Arial" pitchFamily="34" charset="0"/>
                <a:cs typeface="Arial" pitchFamily="34" charset="0"/>
              </a:rPr>
              <a:t> </a:t>
            </a:r>
            <a:r>
              <a:rPr lang="fr-CA" sz="2000" dirty="0" smtClean="0">
                <a:latin typeface="Arial" pitchFamily="34" charset="0"/>
                <a:cs typeface="Arial" pitchFamily="34" charset="0"/>
              </a:rPr>
              <a:t>Aspects pédagogiques</a:t>
            </a:r>
            <a:endParaRPr lang="en-US" sz="2000" dirty="0" smtClean="0">
              <a:latin typeface="Arial" pitchFamily="34" charset="0"/>
              <a:cs typeface="Arial" pitchFamily="34" charset="0"/>
            </a:endParaRPr>
          </a:p>
          <a:p>
            <a:pPr>
              <a:spcBef>
                <a:spcPts val="0"/>
              </a:spcBef>
              <a:buNone/>
            </a:pPr>
            <a:r>
              <a:rPr lang="fr-CA" sz="2000" dirty="0" smtClean="0">
                <a:latin typeface="Arial" pitchFamily="34" charset="0"/>
                <a:cs typeface="Arial" pitchFamily="34" charset="0"/>
              </a:rPr>
              <a:t> </a:t>
            </a:r>
            <a:endParaRPr lang="en-US" sz="1400" dirty="0" smtClean="0">
              <a:latin typeface="Arial" pitchFamily="34" charset="0"/>
              <a:cs typeface="Arial" pitchFamily="34" charset="0"/>
            </a:endParaRPr>
          </a:p>
          <a:p>
            <a:pPr>
              <a:buNone/>
            </a:pPr>
            <a:r>
              <a:rPr lang="fr-CA" sz="2000" dirty="0" smtClean="0">
                <a:latin typeface="Arial" pitchFamily="34" charset="0"/>
                <a:cs typeface="Arial" pitchFamily="34" charset="0"/>
              </a:rPr>
              <a:t>Définir les informations suivantes :</a:t>
            </a:r>
          </a:p>
          <a:p>
            <a:pPr lvl="0">
              <a:spcBef>
                <a:spcPts val="1200"/>
              </a:spcBef>
            </a:pPr>
            <a:r>
              <a:rPr lang="fr-CA" sz="2000" dirty="0" smtClean="0">
                <a:solidFill>
                  <a:srgbClr val="005072"/>
                </a:solidFill>
                <a:latin typeface="Arial" pitchFamily="34" charset="0"/>
                <a:cs typeface="Arial" pitchFamily="34" charset="0"/>
              </a:rPr>
              <a:t>Contexte du problème</a:t>
            </a:r>
            <a:endParaRPr lang="en-US" sz="2000" dirty="0" smtClean="0">
              <a:solidFill>
                <a:srgbClr val="005072"/>
              </a:solidFill>
              <a:latin typeface="Arial" pitchFamily="34" charset="0"/>
              <a:cs typeface="Arial" pitchFamily="34" charset="0"/>
            </a:endParaRPr>
          </a:p>
          <a:p>
            <a:pPr lvl="0">
              <a:spcBef>
                <a:spcPts val="1200"/>
              </a:spcBef>
            </a:pPr>
            <a:r>
              <a:rPr lang="fr-CA" sz="2000" dirty="0" smtClean="0">
                <a:solidFill>
                  <a:srgbClr val="009900"/>
                </a:solidFill>
                <a:latin typeface="Arial" pitchFamily="34" charset="0"/>
                <a:cs typeface="Arial" pitchFamily="34" charset="0"/>
              </a:rPr>
              <a:t>Rôle de l’enseignant</a:t>
            </a:r>
            <a:endParaRPr lang="en-US" sz="2000" dirty="0" smtClean="0">
              <a:solidFill>
                <a:srgbClr val="009900"/>
              </a:solidFill>
              <a:latin typeface="Arial" pitchFamily="34" charset="0"/>
              <a:cs typeface="Arial" pitchFamily="34" charset="0"/>
            </a:endParaRPr>
          </a:p>
          <a:p>
            <a:pPr lvl="0">
              <a:spcBef>
                <a:spcPts val="1200"/>
              </a:spcBef>
            </a:pPr>
            <a:r>
              <a:rPr lang="fr-CA" sz="2000" dirty="0" smtClean="0">
                <a:solidFill>
                  <a:srgbClr val="FF9900"/>
                </a:solidFill>
                <a:latin typeface="Arial" pitchFamily="34" charset="0"/>
                <a:cs typeface="Arial" pitchFamily="34" charset="0"/>
              </a:rPr>
              <a:t>Rôle de l’élève</a:t>
            </a:r>
            <a:endParaRPr lang="en-US" sz="2000" dirty="0" smtClean="0">
              <a:solidFill>
                <a:srgbClr val="FF9900"/>
              </a:solidFill>
              <a:latin typeface="Arial" pitchFamily="34" charset="0"/>
              <a:cs typeface="Arial" pitchFamily="34" charset="0"/>
            </a:endParaRPr>
          </a:p>
          <a:p>
            <a:pPr lvl="0">
              <a:spcBef>
                <a:spcPts val="1200"/>
              </a:spcBef>
            </a:pPr>
            <a:r>
              <a:rPr lang="fr-CA" sz="2000" dirty="0" smtClean="0">
                <a:solidFill>
                  <a:srgbClr val="7030A0"/>
                </a:solidFill>
                <a:latin typeface="Arial" pitchFamily="34" charset="0"/>
                <a:cs typeface="Arial" pitchFamily="34" charset="0"/>
              </a:rPr>
              <a:t>Climat de la salle de classe</a:t>
            </a:r>
            <a:endParaRPr lang="en-US" sz="2000" dirty="0" smtClean="0">
              <a:solidFill>
                <a:srgbClr val="7030A0"/>
              </a:solidFill>
              <a:latin typeface="Arial" pitchFamily="34" charset="0"/>
              <a:cs typeface="Arial" pitchFamily="34" charset="0"/>
            </a:endParaRPr>
          </a:p>
          <a:p>
            <a:pPr marL="457200" lvl="0" indent="-457200">
              <a:buNone/>
            </a:pPr>
            <a:endParaRPr lang="en-US" sz="2000" dirty="0" smtClean="0">
              <a:latin typeface="Arial" pitchFamily="34" charset="0"/>
              <a:cs typeface="Arial" pitchFamily="34" charset="0"/>
            </a:endParaRPr>
          </a:p>
        </p:txBody>
      </p:sp>
      <p:pic>
        <p:nvPicPr>
          <p:cNvPr id="8" name="Picture 7" descr="21754894_thbgroupwork 3.jpg"/>
          <p:cNvPicPr/>
          <p:nvPr/>
        </p:nvPicPr>
        <p:blipFill>
          <a:blip r:embed="rId3" cstate="print"/>
          <a:stretch>
            <a:fillRect/>
          </a:stretch>
        </p:blipFill>
        <p:spPr>
          <a:xfrm>
            <a:off x="6294767" y="3368760"/>
            <a:ext cx="2189312" cy="2707630"/>
          </a:xfrm>
          <a:prstGeom prst="rect">
            <a:avLst/>
          </a:prstGeom>
        </p:spPr>
      </p:pic>
      <p:grpSp>
        <p:nvGrpSpPr>
          <p:cNvPr id="11" name="Group 10"/>
          <p:cNvGrpSpPr/>
          <p:nvPr/>
        </p:nvGrpSpPr>
        <p:grpSpPr>
          <a:xfrm>
            <a:off x="1270000" y="309560"/>
            <a:ext cx="7518400" cy="1321823"/>
            <a:chOff x="0" y="0"/>
            <a:chExt cx="7518400" cy="1321823"/>
          </a:xfrm>
        </p:grpSpPr>
        <p:sp>
          <p:nvSpPr>
            <p:cNvPr id="12" name="Rounded Rectangle 11"/>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L’enseignement par la résolution de problèmes</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Grp="1" noChangeArrowheads="1"/>
          </p:cNvSpPr>
          <p:nvPr>
            <p:ph type="body" sz="half" idx="1"/>
          </p:nvPr>
        </p:nvSpPr>
        <p:spPr>
          <a:xfrm>
            <a:off x="1226788" y="1940946"/>
            <a:ext cx="7460012" cy="3122760"/>
          </a:xfrm>
        </p:spPr>
        <p:txBody>
          <a:bodyPr>
            <a:normAutofit/>
          </a:bodyPr>
          <a:lstStyle/>
          <a:p>
            <a:pPr>
              <a:buNone/>
            </a:pPr>
            <a:r>
              <a:rPr lang="fr-CA" sz="2000" b="1" dirty="0" smtClean="0">
                <a:latin typeface="Arial" pitchFamily="34" charset="0"/>
                <a:cs typeface="Arial" pitchFamily="34" charset="0"/>
              </a:rPr>
              <a:t>Comment vivre le changement… </a:t>
            </a:r>
            <a:endParaRPr lang="en-US" sz="2000" dirty="0" smtClean="0">
              <a:latin typeface="Arial" pitchFamily="34" charset="0"/>
              <a:cs typeface="Arial" pitchFamily="34" charset="0"/>
            </a:endParaRPr>
          </a:p>
          <a:p>
            <a:pPr lvl="0"/>
            <a:r>
              <a:rPr lang="fr-CA" sz="2000" dirty="0" smtClean="0">
                <a:latin typeface="Arial" pitchFamily="34" charset="0"/>
                <a:cs typeface="Arial" pitchFamily="34" charset="0"/>
              </a:rPr>
              <a:t>Poser des questions sur ses stratégies d’enseignement. </a:t>
            </a:r>
            <a:endParaRPr lang="en-US" sz="2000" dirty="0" smtClean="0">
              <a:latin typeface="Arial" pitchFamily="34" charset="0"/>
              <a:cs typeface="Arial" pitchFamily="34" charset="0"/>
            </a:endParaRPr>
          </a:p>
          <a:p>
            <a:pPr lvl="0"/>
            <a:r>
              <a:rPr lang="fr-CA" sz="2000" dirty="0" smtClean="0">
                <a:latin typeface="Arial" pitchFamily="34" charset="0"/>
                <a:cs typeface="Arial" pitchFamily="34" charset="0"/>
              </a:rPr>
              <a:t>Commencer doucement à incorporer l’apprentissage par la résolution de problèmes à son enseignement.</a:t>
            </a:r>
            <a:endParaRPr lang="en-US" sz="2000" dirty="0" smtClean="0">
              <a:latin typeface="Arial" pitchFamily="34" charset="0"/>
              <a:cs typeface="Arial" pitchFamily="34" charset="0"/>
            </a:endParaRPr>
          </a:p>
          <a:p>
            <a:pPr lvl="0"/>
            <a:r>
              <a:rPr lang="fr-CA" sz="2000" dirty="0" smtClean="0">
                <a:latin typeface="Arial" pitchFamily="34" charset="0"/>
                <a:cs typeface="Arial" pitchFamily="34" charset="0"/>
              </a:rPr>
              <a:t>Modifier une leçon à la fois. </a:t>
            </a:r>
            <a:endParaRPr lang="en-US" sz="2000" dirty="0" smtClean="0">
              <a:latin typeface="Arial" pitchFamily="34" charset="0"/>
              <a:cs typeface="Arial" pitchFamily="34" charset="0"/>
            </a:endParaRPr>
          </a:p>
          <a:p>
            <a:pPr lvl="0"/>
            <a:r>
              <a:rPr lang="fr-CA" sz="2000" dirty="0" smtClean="0">
                <a:latin typeface="Arial" pitchFamily="34" charset="0"/>
                <a:cs typeface="Arial" pitchFamily="34" charset="0"/>
              </a:rPr>
              <a:t>Faire un retour sur la leçon.</a:t>
            </a:r>
          </a:p>
          <a:p>
            <a:pPr lvl="0"/>
            <a:endParaRPr lang="en-US" sz="2000" dirty="0" smtClean="0">
              <a:latin typeface="Arial" pitchFamily="34" charset="0"/>
              <a:cs typeface="Arial" pitchFamily="34" charset="0"/>
            </a:endParaRPr>
          </a:p>
          <a:p>
            <a:r>
              <a:rPr lang="fr-CA" sz="2000" dirty="0" smtClean="0">
                <a:latin typeface="Arial" pitchFamily="34" charset="0"/>
                <a:cs typeface="Arial" pitchFamily="34" charset="0"/>
              </a:rPr>
              <a:t>C’est un processus continu…</a:t>
            </a:r>
            <a:endParaRPr lang="en-US" sz="2000" dirty="0" smtClean="0"/>
          </a:p>
          <a:p>
            <a:pPr marL="457200" lvl="0" indent="-457200">
              <a:buNone/>
            </a:pPr>
            <a:endParaRPr lang="en-US" sz="2000" dirty="0" smtClean="0"/>
          </a:p>
        </p:txBody>
      </p:sp>
      <p:pic>
        <p:nvPicPr>
          <p:cNvPr id="8" name="Picture 7" descr="20426974_thbchangement.jpg"/>
          <p:cNvPicPr/>
          <p:nvPr/>
        </p:nvPicPr>
        <p:blipFill>
          <a:blip r:embed="rId3" cstate="print"/>
          <a:stretch>
            <a:fillRect/>
          </a:stretch>
        </p:blipFill>
        <p:spPr>
          <a:xfrm>
            <a:off x="6275931" y="4075947"/>
            <a:ext cx="2077169" cy="2053430"/>
          </a:xfrm>
          <a:prstGeom prst="rect">
            <a:avLst/>
          </a:prstGeom>
        </p:spPr>
      </p:pic>
      <p:grpSp>
        <p:nvGrpSpPr>
          <p:cNvPr id="7" name="Group 6"/>
          <p:cNvGrpSpPr/>
          <p:nvPr/>
        </p:nvGrpSpPr>
        <p:grpSpPr>
          <a:xfrm>
            <a:off x="1226869" y="438956"/>
            <a:ext cx="7518400" cy="1321823"/>
            <a:chOff x="0" y="0"/>
            <a:chExt cx="7518400" cy="1321823"/>
          </a:xfrm>
        </p:grpSpPr>
        <p:sp>
          <p:nvSpPr>
            <p:cNvPr id="9" name="Rounded Rectangle 8"/>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Réflexion : retour sur la session</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Grp="1" noChangeArrowheads="1"/>
          </p:cNvSpPr>
          <p:nvPr>
            <p:ph type="body" sz="half" idx="1"/>
          </p:nvPr>
        </p:nvSpPr>
        <p:spPr>
          <a:xfrm>
            <a:off x="1308944" y="1837426"/>
            <a:ext cx="6945993" cy="4611298"/>
          </a:xfrm>
        </p:spPr>
        <p:txBody>
          <a:bodyPr>
            <a:normAutofit/>
          </a:bodyPr>
          <a:lstStyle/>
          <a:p>
            <a:pPr>
              <a:buNone/>
            </a:pPr>
            <a:r>
              <a:rPr lang="fr-CA" sz="2000" dirty="0" smtClean="0">
                <a:latin typeface="Arial" pitchFamily="34" charset="0"/>
                <a:cs typeface="Arial" pitchFamily="34" charset="0"/>
              </a:rPr>
              <a:t>Bibliographie :</a:t>
            </a:r>
            <a:endParaRPr lang="en-US" sz="2000" dirty="0" smtClean="0">
              <a:latin typeface="Arial" pitchFamily="34" charset="0"/>
              <a:cs typeface="Arial" pitchFamily="34" charset="0"/>
            </a:endParaRPr>
          </a:p>
          <a:p>
            <a:pPr lvl="0"/>
            <a:r>
              <a:rPr lang="fr-CA" sz="2000" dirty="0" smtClean="0">
                <a:latin typeface="Arial" pitchFamily="34" charset="0"/>
                <a:cs typeface="Arial" pitchFamily="34" charset="0"/>
              </a:rPr>
              <a:t>Différenciation                                                    </a:t>
            </a:r>
            <a:endParaRPr lang="en-US" sz="2000" dirty="0" smtClean="0">
              <a:latin typeface="Arial" pitchFamily="34" charset="0"/>
              <a:cs typeface="Arial" pitchFamily="34" charset="0"/>
            </a:endParaRPr>
          </a:p>
          <a:p>
            <a:pPr lvl="0"/>
            <a:r>
              <a:rPr lang="fr-CA" sz="2000" dirty="0" smtClean="0">
                <a:latin typeface="Arial" pitchFamily="34" charset="0"/>
                <a:cs typeface="Arial" pitchFamily="34" charset="0"/>
              </a:rPr>
              <a:t>Évaluation</a:t>
            </a:r>
            <a:endParaRPr lang="en-US" sz="2000" dirty="0" smtClean="0">
              <a:latin typeface="Arial" pitchFamily="34" charset="0"/>
              <a:cs typeface="Arial" pitchFamily="34" charset="0"/>
            </a:endParaRPr>
          </a:p>
          <a:p>
            <a:pPr lvl="0"/>
            <a:r>
              <a:rPr lang="fr-CA" sz="2000" dirty="0" smtClean="0">
                <a:latin typeface="Arial" pitchFamily="34" charset="0"/>
                <a:cs typeface="Arial" pitchFamily="34" charset="0"/>
              </a:rPr>
              <a:t>Information générale</a:t>
            </a:r>
            <a:endParaRPr lang="en-US" sz="2000" dirty="0" smtClean="0">
              <a:latin typeface="Arial" pitchFamily="34" charset="0"/>
              <a:cs typeface="Arial" pitchFamily="34" charset="0"/>
            </a:endParaRPr>
          </a:p>
          <a:p>
            <a:pPr lvl="0"/>
            <a:r>
              <a:rPr lang="fr-CA" sz="2000" dirty="0" smtClean="0">
                <a:latin typeface="Arial" pitchFamily="34" charset="0"/>
                <a:cs typeface="Arial" pitchFamily="34" charset="0"/>
              </a:rPr>
              <a:t>Sites </a:t>
            </a:r>
            <a:r>
              <a:rPr lang="fr-CA" sz="2000" dirty="0" smtClean="0">
                <a:latin typeface="Arial" pitchFamily="34" charset="0"/>
                <a:cs typeface="Arial" pitchFamily="34" charset="0"/>
              </a:rPr>
              <a:t>Internet</a:t>
            </a:r>
          </a:p>
          <a:p>
            <a:pPr lvl="0">
              <a:buNone/>
            </a:pPr>
            <a:endParaRPr lang="fr-CA" sz="2000" dirty="0" smtClean="0">
              <a:latin typeface="Arial" pitchFamily="34" charset="0"/>
              <a:cs typeface="Arial" pitchFamily="34" charset="0"/>
            </a:endParaRPr>
          </a:p>
          <a:p>
            <a:pPr>
              <a:buNone/>
            </a:pPr>
            <a:r>
              <a:rPr lang="fr-CA" sz="2000" dirty="0" smtClean="0">
                <a:latin typeface="Arial" pitchFamily="34" charset="0"/>
                <a:cs typeface="Arial" pitchFamily="34" charset="0"/>
              </a:rPr>
              <a:t>Références :</a:t>
            </a:r>
            <a:r>
              <a:rPr lang="en-US" sz="2000" dirty="0" smtClean="0">
                <a:latin typeface="Arial" pitchFamily="34" charset="0"/>
                <a:cs typeface="Arial" pitchFamily="34" charset="0"/>
              </a:rPr>
              <a:t>                                                                 </a:t>
            </a:r>
            <a:r>
              <a:rPr lang="fr-CA" sz="2000" dirty="0" smtClean="0">
                <a:latin typeface="Arial" pitchFamily="34" charset="0"/>
                <a:cs typeface="Arial" pitchFamily="34" charset="0"/>
              </a:rPr>
              <a:t> </a:t>
            </a:r>
            <a:endParaRPr lang="en-US" sz="2000" dirty="0" smtClean="0">
              <a:latin typeface="Arial" pitchFamily="34" charset="0"/>
              <a:cs typeface="Arial" pitchFamily="34" charset="0"/>
            </a:endParaRPr>
          </a:p>
          <a:p>
            <a:r>
              <a:rPr lang="fr-CA" sz="2000" dirty="0" smtClean="0">
                <a:latin typeface="Arial" pitchFamily="34" charset="0"/>
                <a:cs typeface="Arial" pitchFamily="34" charset="0"/>
              </a:rPr>
              <a:t>CAMI : Site pour les enseignants où l’on retrouve des problèmes de sciences et de mathématiques.</a:t>
            </a:r>
            <a:endParaRPr lang="en-US" sz="2000" dirty="0" smtClean="0">
              <a:latin typeface="Arial" pitchFamily="34" charset="0"/>
              <a:cs typeface="Arial" pitchFamily="34" charset="0"/>
            </a:endParaRPr>
          </a:p>
          <a:p>
            <a:r>
              <a:rPr lang="fr-CA" sz="2000" dirty="0" smtClean="0">
                <a:latin typeface="Arial" pitchFamily="34" charset="0"/>
                <a:cs typeface="Arial" pitchFamily="34" charset="0"/>
              </a:rPr>
              <a:t>AAC : Site où l’on offre des outils d’évaluation sous la forme de gabarits pour des tâches de rendement.</a:t>
            </a:r>
            <a:endParaRPr lang="en-US" sz="2000" dirty="0" smtClean="0">
              <a:latin typeface="Arial" pitchFamily="34" charset="0"/>
              <a:cs typeface="Arial" pitchFamily="34" charset="0"/>
            </a:endParaRPr>
          </a:p>
          <a:p>
            <a:pPr lvl="0">
              <a:buNone/>
            </a:pPr>
            <a:endParaRPr lang="fr-CA" sz="2000" dirty="0" smtClean="0"/>
          </a:p>
          <a:p>
            <a:pPr lvl="0"/>
            <a:endParaRPr lang="fr-CA" sz="2000" dirty="0" smtClean="0"/>
          </a:p>
          <a:p>
            <a:pPr lvl="0">
              <a:buNone/>
            </a:pPr>
            <a:endParaRPr lang="en-US" sz="2000" dirty="0" smtClean="0"/>
          </a:p>
          <a:p>
            <a:pPr marL="457200" lvl="0" indent="-457200">
              <a:buNone/>
            </a:pPr>
            <a:endParaRPr lang="en-US" sz="2000" dirty="0" smtClean="0"/>
          </a:p>
        </p:txBody>
      </p:sp>
      <p:pic>
        <p:nvPicPr>
          <p:cNvPr id="12" name="Picture 11" descr="14723247_thb livre et ordinateur.jpg"/>
          <p:cNvPicPr/>
          <p:nvPr/>
        </p:nvPicPr>
        <p:blipFill>
          <a:blip r:embed="rId3" cstate="print"/>
          <a:stretch>
            <a:fillRect/>
          </a:stretch>
        </p:blipFill>
        <p:spPr>
          <a:xfrm>
            <a:off x="7087772" y="2547959"/>
            <a:ext cx="1438814" cy="1233269"/>
          </a:xfrm>
          <a:prstGeom prst="rect">
            <a:avLst/>
          </a:prstGeom>
        </p:spPr>
      </p:pic>
      <p:grpSp>
        <p:nvGrpSpPr>
          <p:cNvPr id="7" name="Group 6"/>
          <p:cNvGrpSpPr/>
          <p:nvPr/>
        </p:nvGrpSpPr>
        <p:grpSpPr>
          <a:xfrm>
            <a:off x="1287253" y="404450"/>
            <a:ext cx="7518400" cy="1321823"/>
            <a:chOff x="0" y="0"/>
            <a:chExt cx="7518400" cy="1321823"/>
          </a:xfrm>
        </p:grpSpPr>
        <p:sp>
          <p:nvSpPr>
            <p:cNvPr id="8" name="Rounded Rectangle 7"/>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Bibliographie et références</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349828" y="260124"/>
            <a:ext cx="7794171" cy="1143000"/>
          </a:xfrm>
        </p:spPr>
        <p:txBody>
          <a:bodyPr>
            <a:normAutofit fontScale="90000"/>
          </a:bodyPr>
          <a:lstStyle/>
          <a:p>
            <a:r>
              <a:rPr lang="en-US" sz="3600" dirty="0" smtClean="0">
                <a:solidFill>
                  <a:schemeClr val="tx1"/>
                </a:solidFill>
                <a:latin typeface="Arial" pitchFamily="34" charset="0"/>
                <a:cs typeface="Arial" pitchFamily="34" charset="0"/>
              </a:rPr>
              <a:t/>
            </a:r>
            <a:br>
              <a:rPr lang="en-US" sz="3600" dirty="0" smtClean="0">
                <a:solidFill>
                  <a:schemeClr val="tx1"/>
                </a:solidFill>
                <a:latin typeface="Arial" pitchFamily="34" charset="0"/>
                <a:cs typeface="Arial" pitchFamily="34" charset="0"/>
              </a:rPr>
            </a:br>
            <a:r>
              <a:rPr lang="en-US" sz="3600" dirty="0" smtClean="0">
                <a:solidFill>
                  <a:srgbClr val="FF9900"/>
                </a:solidFill>
                <a:latin typeface="Arial" pitchFamily="34" charset="0"/>
                <a:cs typeface="Arial" pitchFamily="34" charset="0"/>
              </a:rPr>
              <a:t/>
            </a:r>
            <a:br>
              <a:rPr lang="en-US" sz="3600" dirty="0" smtClean="0">
                <a:solidFill>
                  <a:srgbClr val="FF9900"/>
                </a:solidFill>
                <a:latin typeface="Arial" pitchFamily="34" charset="0"/>
                <a:cs typeface="Arial" pitchFamily="34" charset="0"/>
              </a:rPr>
            </a:br>
            <a:r>
              <a:rPr lang="en-US" sz="3600" dirty="0" smtClean="0">
                <a:solidFill>
                  <a:srgbClr val="FF9900"/>
                </a:solidFill>
                <a:latin typeface="Arial" pitchFamily="34" charset="0"/>
                <a:cs typeface="Arial" pitchFamily="34" charset="0"/>
              </a:rPr>
              <a:t>La </a:t>
            </a:r>
            <a:r>
              <a:rPr lang="en-US" sz="3600" dirty="0" err="1" smtClean="0">
                <a:solidFill>
                  <a:srgbClr val="FF9900"/>
                </a:solidFill>
                <a:latin typeface="Arial" pitchFamily="34" charset="0"/>
                <a:cs typeface="Arial" pitchFamily="34" charset="0"/>
              </a:rPr>
              <a:t>richesse</a:t>
            </a:r>
            <a:r>
              <a:rPr lang="en-US" sz="3600" dirty="0" smtClean="0">
                <a:solidFill>
                  <a:srgbClr val="FF9900"/>
                </a:solidFill>
                <a:latin typeface="Arial" pitchFamily="34" charset="0"/>
                <a:cs typeface="Arial" pitchFamily="34" charset="0"/>
              </a:rPr>
              <a:t> d’un </a:t>
            </a:r>
            <a:r>
              <a:rPr lang="en-US" sz="3600" dirty="0" err="1" smtClean="0">
                <a:solidFill>
                  <a:srgbClr val="FF9900"/>
                </a:solidFill>
                <a:latin typeface="Arial" pitchFamily="34" charset="0"/>
                <a:cs typeface="Arial" pitchFamily="34" charset="0"/>
              </a:rPr>
              <a:t>problème</a:t>
            </a:r>
            <a:r>
              <a:rPr lang="en-US" sz="3600" dirty="0" smtClean="0">
                <a:solidFill>
                  <a:schemeClr val="tx1"/>
                </a:solidFill>
                <a:latin typeface="Arial" pitchFamily="34" charset="0"/>
                <a:cs typeface="Arial" pitchFamily="34" charset="0"/>
              </a:rPr>
              <a:t/>
            </a:r>
            <a:br>
              <a:rPr lang="en-US" sz="3600" dirty="0" smtClean="0">
                <a:solidFill>
                  <a:schemeClr val="tx1"/>
                </a:solidFill>
                <a:latin typeface="Arial" pitchFamily="34" charset="0"/>
                <a:cs typeface="Arial" pitchFamily="34" charset="0"/>
              </a:rPr>
            </a:br>
            <a:r>
              <a:rPr lang="en-US" sz="3600" dirty="0" smtClean="0">
                <a:solidFill>
                  <a:schemeClr val="tx1"/>
                </a:solidFill>
                <a:latin typeface="Arial" pitchFamily="34" charset="0"/>
                <a:cs typeface="Arial" pitchFamily="34" charset="0"/>
              </a:rPr>
              <a:t/>
            </a:r>
            <a:br>
              <a:rPr lang="en-US" sz="3600" dirty="0" smtClean="0">
                <a:solidFill>
                  <a:schemeClr val="tx1"/>
                </a:solidFill>
                <a:latin typeface="Arial" pitchFamily="34" charset="0"/>
                <a:cs typeface="Arial" pitchFamily="34" charset="0"/>
              </a:rPr>
            </a:br>
            <a:endParaRPr lang="en-US" sz="3600" dirty="0">
              <a:solidFill>
                <a:srgbClr val="FF9900"/>
              </a:solidFill>
              <a:latin typeface="Arial" pitchFamily="34" charset="0"/>
              <a:cs typeface="Arial" pitchFamily="34" charset="0"/>
            </a:endParaRPr>
          </a:p>
        </p:txBody>
      </p:sp>
      <p:sp>
        <p:nvSpPr>
          <p:cNvPr id="6" name="Rectangle 18"/>
          <p:cNvSpPr>
            <a:spLocks noGrp="1" noChangeArrowheads="1"/>
          </p:cNvSpPr>
          <p:nvPr>
            <p:ph type="body" sz="half" idx="1"/>
          </p:nvPr>
        </p:nvSpPr>
        <p:spPr>
          <a:xfrm>
            <a:off x="1292867" y="1614487"/>
            <a:ext cx="7117888" cy="4674169"/>
          </a:xfrm>
        </p:spPr>
        <p:txBody>
          <a:bodyPr>
            <a:normAutofit fontScale="77500" lnSpcReduction="20000"/>
          </a:bodyPr>
          <a:lstStyle/>
          <a:p>
            <a:pPr>
              <a:buNone/>
            </a:pPr>
            <a:r>
              <a:rPr lang="fr-CA" sz="2300" dirty="0" smtClean="0">
                <a:latin typeface="Arial" pitchFamily="34" charset="0"/>
                <a:cs typeface="Arial" pitchFamily="34" charset="0"/>
              </a:rPr>
              <a:t>La richesse d’un problème</a:t>
            </a:r>
            <a:endParaRPr lang="en-US" sz="2300" dirty="0" smtClean="0">
              <a:latin typeface="Arial" pitchFamily="34" charset="0"/>
              <a:cs typeface="Arial" pitchFamily="34" charset="0"/>
            </a:endParaRPr>
          </a:p>
          <a:p>
            <a:pPr marL="339725" indent="-258763">
              <a:buFont typeface="+mj-lt"/>
              <a:buAutoNum type="arabicPeriod"/>
            </a:pPr>
            <a:r>
              <a:rPr lang="fr-CA" sz="2300" dirty="0" smtClean="0">
                <a:latin typeface="Arial" pitchFamily="34" charset="0"/>
                <a:cs typeface="Arial" pitchFamily="34" charset="0"/>
              </a:rPr>
              <a:t>Comparer </a:t>
            </a:r>
            <a:r>
              <a:rPr lang="fr-CA" sz="2300" dirty="0" smtClean="0">
                <a:latin typeface="Arial" pitchFamily="34" charset="0"/>
                <a:cs typeface="Arial" pitchFamily="34" charset="0"/>
              </a:rPr>
              <a:t>les fractions </a:t>
            </a:r>
            <a:r>
              <a:rPr lang="fr-CA" sz="2300" dirty="0" smtClean="0">
                <a:latin typeface="Arial" pitchFamily="34" charset="0"/>
                <a:cs typeface="Arial" pitchFamily="34" charset="0"/>
              </a:rPr>
              <a:t>suivantes :</a:t>
            </a:r>
            <a:endParaRPr lang="fr-CA" sz="2300" dirty="0" smtClean="0">
              <a:latin typeface="Arial" pitchFamily="34" charset="0"/>
              <a:cs typeface="Arial" pitchFamily="34" charset="0"/>
            </a:endParaRPr>
          </a:p>
          <a:p>
            <a:pPr marL="425196" indent="-342900">
              <a:buNone/>
            </a:pPr>
            <a:endParaRPr lang="en-US" sz="1800" dirty="0" smtClean="0">
              <a:latin typeface="Arial" pitchFamily="34" charset="0"/>
              <a:cs typeface="Arial" pitchFamily="34" charset="0"/>
            </a:endParaRPr>
          </a:p>
          <a:p>
            <a:pPr>
              <a:buNone/>
            </a:pPr>
            <a:r>
              <a:rPr lang="fr-CA" sz="1800" dirty="0" smtClean="0">
                <a:latin typeface="Arial" pitchFamily="34" charset="0"/>
                <a:cs typeface="Arial" pitchFamily="34" charset="0"/>
              </a:rPr>
              <a:t>	 </a:t>
            </a:r>
            <a:endParaRPr lang="en-US" sz="1800" dirty="0" smtClean="0">
              <a:latin typeface="Arial" pitchFamily="34" charset="0"/>
              <a:cs typeface="Arial" pitchFamily="34" charset="0"/>
            </a:endParaRPr>
          </a:p>
          <a:p>
            <a:pPr marL="339725" lvl="0" indent="-258763">
              <a:buFont typeface="+mj-lt"/>
              <a:buAutoNum type="arabicPeriod" startAt="2"/>
            </a:pPr>
            <a:endParaRPr lang="fr-CA" sz="1800" dirty="0" smtClean="0">
              <a:latin typeface="Arial" pitchFamily="34" charset="0"/>
              <a:cs typeface="Arial" pitchFamily="34" charset="0"/>
            </a:endParaRPr>
          </a:p>
          <a:p>
            <a:pPr marL="339725" lvl="0" indent="-258763">
              <a:spcBef>
                <a:spcPts val="1200"/>
              </a:spcBef>
              <a:buFont typeface="+mj-lt"/>
              <a:buAutoNum type="arabicPeriod" startAt="2"/>
            </a:pPr>
            <a:r>
              <a:rPr lang="fr-CA" sz="2300" dirty="0" smtClean="0">
                <a:latin typeface="Arial" pitchFamily="34" charset="0"/>
                <a:cs typeface="Arial" pitchFamily="34" charset="0"/>
              </a:rPr>
              <a:t>Dans le cadre d’une sortie éducative, le comité de parents a préparé des sandwichs pour tous les groupes. Ils ont donné</a:t>
            </a:r>
            <a:br>
              <a:rPr lang="fr-CA" sz="2300" dirty="0" smtClean="0">
                <a:latin typeface="Arial" pitchFamily="34" charset="0"/>
                <a:cs typeface="Arial" pitchFamily="34" charset="0"/>
              </a:rPr>
            </a:br>
            <a:r>
              <a:rPr lang="fr-CA" sz="2300" dirty="0" smtClean="0">
                <a:latin typeface="Arial" pitchFamily="34" charset="0"/>
                <a:cs typeface="Arial" pitchFamily="34" charset="0"/>
              </a:rPr>
              <a:t>3 sandwichs au groupe de </a:t>
            </a:r>
            <a:r>
              <a:rPr lang="fr-CA" sz="2300" dirty="0" smtClean="0">
                <a:latin typeface="Arial" pitchFamily="34" charset="0"/>
                <a:cs typeface="Arial" pitchFamily="34" charset="0"/>
              </a:rPr>
              <a:t>8 </a:t>
            </a:r>
            <a:r>
              <a:rPr lang="fr-CA" sz="2300" dirty="0" smtClean="0">
                <a:latin typeface="Arial" pitchFamily="34" charset="0"/>
                <a:cs typeface="Arial" pitchFamily="34" charset="0"/>
              </a:rPr>
              <a:t>élèves qui sont allés au Zoo de Calgary; </a:t>
            </a:r>
            <a:r>
              <a:rPr lang="fr-CA" sz="2300" dirty="0" smtClean="0">
                <a:latin typeface="Arial" pitchFamily="34" charset="0"/>
                <a:cs typeface="Arial" pitchFamily="34" charset="0"/>
              </a:rPr>
              <a:t>5 </a:t>
            </a:r>
            <a:r>
              <a:rPr lang="fr-CA" sz="2300" dirty="0" smtClean="0">
                <a:latin typeface="Arial" pitchFamily="34" charset="0"/>
                <a:cs typeface="Arial" pitchFamily="34" charset="0"/>
              </a:rPr>
              <a:t>sandwichs aux </a:t>
            </a:r>
            <a:r>
              <a:rPr lang="fr-CA" sz="2300" dirty="0" smtClean="0">
                <a:latin typeface="Arial" pitchFamily="34" charset="0"/>
                <a:cs typeface="Arial" pitchFamily="34" charset="0"/>
              </a:rPr>
              <a:t>8 </a:t>
            </a:r>
            <a:r>
              <a:rPr lang="fr-CA" sz="2300" dirty="0" smtClean="0">
                <a:latin typeface="Arial" pitchFamily="34" charset="0"/>
                <a:cs typeface="Arial" pitchFamily="34" charset="0"/>
              </a:rPr>
              <a:t>élèves qui ont visité Head-</a:t>
            </a:r>
            <a:r>
              <a:rPr lang="fr-CA" sz="2300" dirty="0" err="1" smtClean="0">
                <a:latin typeface="Arial" pitchFamily="34" charset="0"/>
                <a:cs typeface="Arial" pitchFamily="34" charset="0"/>
              </a:rPr>
              <a:t>Smashed</a:t>
            </a:r>
            <a:r>
              <a:rPr lang="fr-CA" sz="2300" dirty="0" smtClean="0">
                <a:latin typeface="Arial" pitchFamily="34" charset="0"/>
                <a:cs typeface="Arial" pitchFamily="34" charset="0"/>
              </a:rPr>
              <a:t>-In Buffalo </a:t>
            </a:r>
            <a:r>
              <a:rPr lang="fr-CA" sz="2300" dirty="0" err="1" smtClean="0">
                <a:latin typeface="Arial" pitchFamily="34" charset="0"/>
                <a:cs typeface="Arial" pitchFamily="34" charset="0"/>
              </a:rPr>
              <a:t>Jump</a:t>
            </a:r>
            <a:r>
              <a:rPr lang="fr-CA" sz="2300" dirty="0" smtClean="0">
                <a:latin typeface="Arial" pitchFamily="34" charset="0"/>
                <a:cs typeface="Arial" pitchFamily="34" charset="0"/>
              </a:rPr>
              <a:t>; </a:t>
            </a:r>
            <a:r>
              <a:rPr lang="fr-CA" sz="2300" dirty="0" smtClean="0">
                <a:latin typeface="Arial" pitchFamily="34" charset="0"/>
                <a:cs typeface="Arial" pitchFamily="34" charset="0"/>
              </a:rPr>
              <a:t>4 </a:t>
            </a:r>
            <a:r>
              <a:rPr lang="fr-CA" sz="2300" dirty="0" smtClean="0">
                <a:latin typeface="Arial" pitchFamily="34" charset="0"/>
                <a:cs typeface="Arial" pitchFamily="34" charset="0"/>
              </a:rPr>
              <a:t>sandwichs aux </a:t>
            </a:r>
            <a:r>
              <a:rPr lang="fr-CA" sz="2300" dirty="0" smtClean="0">
                <a:latin typeface="Arial" pitchFamily="34" charset="0"/>
                <a:cs typeface="Arial" pitchFamily="34" charset="0"/>
              </a:rPr>
              <a:t>8 </a:t>
            </a:r>
            <a:r>
              <a:rPr lang="fr-CA" sz="2300" dirty="0" smtClean="0">
                <a:latin typeface="Arial" pitchFamily="34" charset="0"/>
                <a:cs typeface="Arial" pitchFamily="34" charset="0"/>
              </a:rPr>
              <a:t>élèves qui sont allés au West Edmonton </a:t>
            </a:r>
            <a:r>
              <a:rPr lang="fr-CA" sz="2300" dirty="0" err="1" smtClean="0">
                <a:latin typeface="Arial" pitchFamily="34" charset="0"/>
                <a:cs typeface="Arial" pitchFamily="34" charset="0"/>
              </a:rPr>
              <a:t>Mall</a:t>
            </a:r>
            <a:r>
              <a:rPr lang="fr-CA" sz="2300" dirty="0" smtClean="0">
                <a:latin typeface="Arial" pitchFamily="34" charset="0"/>
                <a:cs typeface="Arial" pitchFamily="34" charset="0"/>
              </a:rPr>
              <a:t>; 7 sandwichs aux 8 élèves qui ont visité le Musée des dinosaures à Drumheller et </a:t>
            </a:r>
            <a:r>
              <a:rPr lang="fr-CA" sz="2300" dirty="0" smtClean="0">
                <a:latin typeface="Arial" pitchFamily="34" charset="0"/>
                <a:cs typeface="Arial" pitchFamily="34" charset="0"/>
              </a:rPr>
              <a:t>2 </a:t>
            </a:r>
            <a:r>
              <a:rPr lang="fr-CA" sz="2300" dirty="0" smtClean="0">
                <a:latin typeface="Arial" pitchFamily="34" charset="0"/>
                <a:cs typeface="Arial" pitchFamily="34" charset="0"/>
              </a:rPr>
              <a:t>sandwichs aux </a:t>
            </a:r>
            <a:r>
              <a:rPr lang="fr-CA" sz="2300" dirty="0" smtClean="0">
                <a:latin typeface="Arial" pitchFamily="34" charset="0"/>
                <a:cs typeface="Arial" pitchFamily="34" charset="0"/>
              </a:rPr>
              <a:t>8 </a:t>
            </a:r>
            <a:r>
              <a:rPr lang="fr-CA" sz="2300" dirty="0" smtClean="0">
                <a:latin typeface="Arial" pitchFamily="34" charset="0"/>
                <a:cs typeface="Arial" pitchFamily="34" charset="0"/>
              </a:rPr>
              <a:t>élèves qui ont visité le Centre d’interprétation des sables bitumineux à Fort McMurray. Quel groupe a reçu le plus de nourriture par personne?</a:t>
            </a:r>
            <a:endParaRPr lang="en-US" sz="2300" dirty="0" smtClean="0">
              <a:latin typeface="Arial" pitchFamily="34" charset="0"/>
              <a:cs typeface="Arial" pitchFamily="34" charset="0"/>
            </a:endParaRPr>
          </a:p>
          <a:p>
            <a:pPr marL="339725" lvl="0" indent="-258763">
              <a:spcBef>
                <a:spcPts val="1200"/>
              </a:spcBef>
              <a:buFont typeface="+mj-lt"/>
              <a:buAutoNum type="arabicPeriod" startAt="3"/>
            </a:pPr>
            <a:r>
              <a:rPr lang="fr-CA" sz="2300" dirty="0" smtClean="0">
                <a:latin typeface="Arial" pitchFamily="34" charset="0"/>
                <a:cs typeface="Arial" pitchFamily="34" charset="0"/>
              </a:rPr>
              <a:t>Raconter l’histoire en 2). La personnaliser et la rendre vraie. Le problème est illustré au tableau au fur et à mesure. La question posée : Comment rendre la situation plus juste?</a:t>
            </a:r>
            <a:endParaRPr lang="en-US" sz="2300" dirty="0" smtClean="0">
              <a:latin typeface="Arial" pitchFamily="34" charset="0"/>
              <a:cs typeface="Arial" pitchFamily="34" charset="0"/>
            </a:endParaRPr>
          </a:p>
          <a:p>
            <a:pPr eaLnBrk="1" hangingPunct="1">
              <a:buFontTx/>
              <a:buNone/>
            </a:pPr>
            <a:endParaRPr lang="en-US" sz="2000" dirty="0" smtClean="0">
              <a:solidFill>
                <a:srgbClr val="005072"/>
              </a:solidFill>
            </a:endParaRPr>
          </a:p>
        </p:txBody>
      </p:sp>
      <p:graphicFrame>
        <p:nvGraphicFramePr>
          <p:cNvPr id="7" name="Object 2"/>
          <p:cNvGraphicFramePr>
            <a:graphicFrameLocks noChangeAspect="1"/>
          </p:cNvGraphicFramePr>
          <p:nvPr/>
        </p:nvGraphicFramePr>
        <p:xfrm>
          <a:off x="3708400" y="2284413"/>
          <a:ext cx="1470025" cy="687387"/>
        </p:xfrm>
        <a:graphic>
          <a:graphicData uri="http://schemas.openxmlformats.org/presentationml/2006/ole">
            <p:oleObj spid="_x0000_s1027" name="Equation" r:id="rId4" imgW="977760" imgH="457200" progId="Equation.DSMT4">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Grp="1" noChangeArrowheads="1"/>
          </p:cNvSpPr>
          <p:nvPr>
            <p:ph type="body" sz="half" idx="1"/>
          </p:nvPr>
        </p:nvSpPr>
        <p:spPr>
          <a:xfrm>
            <a:off x="1403926" y="192087"/>
            <a:ext cx="7236279" cy="6368370"/>
          </a:xfrm>
        </p:spPr>
        <p:txBody>
          <a:bodyPr>
            <a:normAutofit/>
          </a:bodyPr>
          <a:lstStyle/>
          <a:p>
            <a:pPr>
              <a:buNone/>
            </a:pPr>
            <a:endParaRPr lang="fr-CA" sz="1800" dirty="0" smtClean="0">
              <a:solidFill>
                <a:srgbClr val="FF9900"/>
              </a:solidFill>
              <a:latin typeface="Arial" pitchFamily="34" charset="0"/>
              <a:cs typeface="Arial" pitchFamily="34" charset="0"/>
            </a:endParaRPr>
          </a:p>
          <a:p>
            <a:pPr>
              <a:buNone/>
            </a:pPr>
            <a:r>
              <a:rPr lang="fr-CA" dirty="0" smtClean="0">
                <a:solidFill>
                  <a:srgbClr val="FF9900"/>
                </a:solidFill>
                <a:latin typeface="Arial" pitchFamily="34" charset="0"/>
                <a:cs typeface="Arial" pitchFamily="34" charset="0"/>
              </a:rPr>
              <a:t>Problèmes de fractions</a:t>
            </a:r>
            <a:endParaRPr lang="en-US" dirty="0" smtClean="0">
              <a:solidFill>
                <a:srgbClr val="FF9900"/>
              </a:solidFill>
              <a:latin typeface="Arial" pitchFamily="34" charset="0"/>
              <a:cs typeface="Arial" pitchFamily="34" charset="0"/>
            </a:endParaRPr>
          </a:p>
        </p:txBody>
      </p:sp>
      <p:graphicFrame>
        <p:nvGraphicFramePr>
          <p:cNvPr id="7" name="Diagram 6"/>
          <p:cNvGraphicFramePr/>
          <p:nvPr/>
        </p:nvGraphicFramePr>
        <p:xfrm>
          <a:off x="1857829" y="682171"/>
          <a:ext cx="6792685" cy="56170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nvGraphicFramePr>
        <p:xfrm>
          <a:off x="2365828" y="566057"/>
          <a:ext cx="6052457" cy="56025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914400" y="260123"/>
            <a:ext cx="8229600" cy="1143000"/>
          </a:xfrm>
        </p:spPr>
        <p:txBody>
          <a:bodyPr/>
          <a:lstStyle/>
          <a:p>
            <a:r>
              <a:rPr lang="fr-CA" dirty="0" smtClean="0"/>
              <a:t>  </a:t>
            </a:r>
            <a:endParaRPr lang="en-US" sz="3600" dirty="0"/>
          </a:p>
        </p:txBody>
      </p:sp>
      <p:sp>
        <p:nvSpPr>
          <p:cNvPr id="10" name="Rectangle 18"/>
          <p:cNvSpPr>
            <a:spLocks noGrp="1" noChangeArrowheads="1"/>
          </p:cNvSpPr>
          <p:nvPr>
            <p:ph type="body" sz="half" idx="1"/>
          </p:nvPr>
        </p:nvSpPr>
        <p:spPr>
          <a:xfrm>
            <a:off x="1169916" y="1864601"/>
            <a:ext cx="7352982" cy="4525962"/>
          </a:xfrm>
        </p:spPr>
        <p:txBody>
          <a:bodyPr>
            <a:normAutofit/>
          </a:bodyPr>
          <a:lstStyle/>
          <a:p>
            <a:pPr>
              <a:buNone/>
            </a:pPr>
            <a:r>
              <a:rPr lang="fr-CA" sz="2000" dirty="0" smtClean="0">
                <a:latin typeface="Arial" pitchFamily="34" charset="0"/>
                <a:cs typeface="Arial" pitchFamily="34" charset="0"/>
              </a:rPr>
              <a:t>Leçon :</a:t>
            </a:r>
            <a:endParaRPr lang="en-US" sz="2000" dirty="0" smtClean="0">
              <a:latin typeface="Arial" pitchFamily="34" charset="0"/>
              <a:cs typeface="Arial" pitchFamily="34" charset="0"/>
            </a:endParaRPr>
          </a:p>
          <a:p>
            <a:pPr>
              <a:buNone/>
            </a:pPr>
            <a:r>
              <a:rPr lang="fr-CA" sz="2000" dirty="0" smtClean="0">
                <a:latin typeface="Arial" pitchFamily="34" charset="0"/>
                <a:cs typeface="Arial" pitchFamily="34" charset="0"/>
              </a:rPr>
              <a:t>Où placeras-tu ton nombre?</a:t>
            </a:r>
            <a:endParaRPr lang="en-US" sz="2000" dirty="0" smtClean="0">
              <a:latin typeface="Arial" pitchFamily="34" charset="0"/>
              <a:cs typeface="Arial" pitchFamily="34" charset="0"/>
            </a:endParaRPr>
          </a:p>
          <a:p>
            <a:pPr>
              <a:buNone/>
            </a:pPr>
            <a:r>
              <a:rPr lang="fr-CA" sz="2000" dirty="0" smtClean="0"/>
              <a:t> </a:t>
            </a:r>
            <a:endParaRPr lang="en-US" sz="2000" dirty="0" smtClean="0"/>
          </a:p>
          <a:p>
            <a:pPr>
              <a:buNone/>
            </a:pPr>
            <a:r>
              <a:rPr lang="fr-CA" sz="2000" dirty="0" smtClean="0"/>
              <a:t> </a:t>
            </a:r>
            <a:endParaRPr lang="en-US" sz="2000" dirty="0" smtClean="0"/>
          </a:p>
          <a:p>
            <a:pPr>
              <a:buNone/>
            </a:pPr>
            <a:r>
              <a:rPr lang="fr-CA" sz="2000" dirty="0" smtClean="0"/>
              <a:t> </a:t>
            </a:r>
            <a:endParaRPr lang="en-US" sz="2000" dirty="0" smtClean="0"/>
          </a:p>
          <a:p>
            <a:pPr>
              <a:buNone/>
            </a:pPr>
            <a:r>
              <a:rPr lang="fr-CA" sz="2000" dirty="0" smtClean="0"/>
              <a:t> </a:t>
            </a:r>
            <a:endParaRPr lang="en-US" sz="2000" dirty="0" smtClean="0"/>
          </a:p>
          <a:p>
            <a:pPr>
              <a:buNone/>
            </a:pPr>
            <a:r>
              <a:rPr lang="fr-CA" sz="2000" dirty="0" smtClean="0"/>
              <a:t> </a:t>
            </a:r>
            <a:endParaRPr lang="en-US" sz="2000" dirty="0" smtClean="0"/>
          </a:p>
          <a:p>
            <a:pPr>
              <a:buNone/>
            </a:pPr>
            <a:endParaRPr lang="fr-CA" sz="2000" dirty="0" smtClean="0"/>
          </a:p>
          <a:p>
            <a:pPr>
              <a:buNone/>
            </a:pPr>
            <a:endParaRPr lang="fr-CA" sz="1400" b="1" dirty="0" smtClean="0">
              <a:latin typeface="Arial" pitchFamily="34" charset="0"/>
              <a:cs typeface="Arial" pitchFamily="34" charset="0"/>
            </a:endParaRPr>
          </a:p>
          <a:p>
            <a:pPr>
              <a:buNone/>
            </a:pPr>
            <a:r>
              <a:rPr lang="fr-CA" sz="1400" b="1" dirty="0" smtClean="0">
                <a:latin typeface="Arial" pitchFamily="34" charset="0"/>
                <a:cs typeface="Arial" pitchFamily="34" charset="0"/>
              </a:rPr>
              <a:t>Niveau</a:t>
            </a:r>
            <a:r>
              <a:rPr lang="fr-CA" sz="1400" b="1" dirty="0" smtClean="0">
                <a:latin typeface="Arial" pitchFamily="34" charset="0"/>
                <a:cs typeface="Arial" pitchFamily="34" charset="0"/>
              </a:rPr>
              <a:t> : </a:t>
            </a:r>
            <a:r>
              <a:rPr lang="fr-CA" sz="1400" b="1" dirty="0" smtClean="0">
                <a:latin typeface="Arial" pitchFamily="34" charset="0"/>
                <a:cs typeface="Arial" pitchFamily="34" charset="0"/>
              </a:rPr>
              <a:t>2</a:t>
            </a:r>
            <a:r>
              <a:rPr lang="fr-CA" sz="1400" b="1" baseline="30000" dirty="0" smtClean="0">
                <a:latin typeface="Arial" pitchFamily="34" charset="0"/>
                <a:cs typeface="Arial" pitchFamily="34" charset="0"/>
              </a:rPr>
              <a:t>e</a:t>
            </a:r>
            <a:r>
              <a:rPr lang="fr-CA" sz="1400" b="1" dirty="0" smtClean="0">
                <a:latin typeface="Arial" pitchFamily="34" charset="0"/>
                <a:cs typeface="Arial" pitchFamily="34" charset="0"/>
              </a:rPr>
              <a:t> </a:t>
            </a:r>
            <a:r>
              <a:rPr lang="fr-CA" sz="1400" b="1" dirty="0" smtClean="0">
                <a:latin typeface="Arial" pitchFamily="34" charset="0"/>
                <a:cs typeface="Arial" pitchFamily="34" charset="0"/>
              </a:rPr>
              <a:t>année – Le nombre</a:t>
            </a:r>
            <a:endParaRPr lang="en-US" sz="1400" dirty="0" smtClean="0">
              <a:latin typeface="Arial" pitchFamily="34" charset="0"/>
              <a:cs typeface="Arial" pitchFamily="34" charset="0"/>
            </a:endParaRPr>
          </a:p>
          <a:p>
            <a:pPr marL="741363" indent="-658813">
              <a:buNone/>
            </a:pPr>
            <a:r>
              <a:rPr lang="fr-CA" sz="1400" dirty="0" smtClean="0">
                <a:latin typeface="Arial" pitchFamily="34" charset="0"/>
                <a:cs typeface="Arial" pitchFamily="34" charset="0"/>
              </a:rPr>
              <a:t>RAS </a:t>
            </a:r>
            <a:r>
              <a:rPr lang="fr-CA" sz="1400" dirty="0" smtClean="0">
                <a:latin typeface="Arial" pitchFamily="34" charset="0"/>
                <a:cs typeface="Arial" pitchFamily="34" charset="0"/>
              </a:rPr>
              <a:t>5 </a:t>
            </a:r>
            <a:r>
              <a:rPr lang="fr-CA" sz="1400" dirty="0" smtClean="0">
                <a:latin typeface="Arial" pitchFamily="34" charset="0"/>
                <a:cs typeface="Arial" pitchFamily="34" charset="0"/>
              </a:rPr>
              <a:t>:	Comparer et ordonner des nombres </a:t>
            </a:r>
            <a:r>
              <a:rPr lang="fr-CA" sz="1400" dirty="0" smtClean="0">
                <a:latin typeface="Arial" pitchFamily="34" charset="0"/>
                <a:cs typeface="Arial" pitchFamily="34" charset="0"/>
              </a:rPr>
              <a:t>jusqu’à 100.</a:t>
            </a:r>
            <a:br>
              <a:rPr lang="fr-CA" sz="1400" dirty="0" smtClean="0">
                <a:latin typeface="Arial" pitchFamily="34" charset="0"/>
                <a:cs typeface="Arial" pitchFamily="34" charset="0"/>
              </a:rPr>
            </a:br>
            <a:r>
              <a:rPr lang="fr-CA" sz="1400" dirty="0" smtClean="0">
                <a:latin typeface="Arial" pitchFamily="34" charset="0"/>
                <a:cs typeface="Arial" pitchFamily="34" charset="0"/>
              </a:rPr>
              <a:t>[</a:t>
            </a:r>
            <a:r>
              <a:rPr lang="fr-CA" sz="1400" dirty="0" smtClean="0">
                <a:latin typeface="Arial" pitchFamily="34" charset="0"/>
                <a:cs typeface="Arial" pitchFamily="34" charset="0"/>
              </a:rPr>
              <a:t>C, </a:t>
            </a:r>
            <a:r>
              <a:rPr lang="fr-CA" sz="1400" dirty="0" smtClean="0">
                <a:latin typeface="Arial" pitchFamily="34" charset="0"/>
                <a:cs typeface="Arial" pitchFamily="34" charset="0"/>
              </a:rPr>
              <a:t>CE, L</a:t>
            </a:r>
            <a:r>
              <a:rPr lang="fr-CA" sz="1400" dirty="0" smtClean="0">
                <a:latin typeface="Arial" pitchFamily="34" charset="0"/>
                <a:cs typeface="Arial" pitchFamily="34" charset="0"/>
              </a:rPr>
              <a:t>, R, V]</a:t>
            </a:r>
            <a:endParaRPr lang="en-US" sz="1400" dirty="0">
              <a:latin typeface="Arial" pitchFamily="34" charset="0"/>
              <a:cs typeface="Arial" pitchFamily="34" charset="0"/>
            </a:endParaRPr>
          </a:p>
        </p:txBody>
      </p:sp>
      <p:pic>
        <p:nvPicPr>
          <p:cNvPr id="11" name="Picture 10" descr="15426865_thbcorde à linge.jpg"/>
          <p:cNvPicPr/>
          <p:nvPr/>
        </p:nvPicPr>
        <p:blipFill>
          <a:blip r:embed="rId3" cstate="print"/>
          <a:stretch>
            <a:fillRect/>
          </a:stretch>
        </p:blipFill>
        <p:spPr>
          <a:xfrm rot="901554">
            <a:off x="3437851" y="2994953"/>
            <a:ext cx="2667000" cy="1973580"/>
          </a:xfrm>
          <a:prstGeom prst="rect">
            <a:avLst/>
          </a:prstGeom>
        </p:spPr>
      </p:pic>
      <p:grpSp>
        <p:nvGrpSpPr>
          <p:cNvPr id="14" name="Group 13"/>
          <p:cNvGrpSpPr/>
          <p:nvPr/>
        </p:nvGrpSpPr>
        <p:grpSpPr>
          <a:xfrm>
            <a:off x="1157857" y="430329"/>
            <a:ext cx="7518400" cy="1321823"/>
            <a:chOff x="0" y="0"/>
            <a:chExt cx="7518400" cy="1321823"/>
          </a:xfrm>
        </p:grpSpPr>
        <p:sp>
          <p:nvSpPr>
            <p:cNvPr id="15" name="Rounded Rectangle 14"/>
            <p:cNvSpPr/>
            <p:nvPr/>
          </p:nvSpPr>
          <p:spPr>
            <a:xfrm>
              <a:off x="0" y="0"/>
              <a:ext cx="7518400" cy="1321823"/>
            </a:xfrm>
            <a:prstGeom prst="round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6" name="Rounded Rectangle 4"/>
            <p:cNvSpPr/>
            <p:nvPr/>
          </p:nvSpPr>
          <p:spPr>
            <a:xfrm>
              <a:off x="64526" y="64526"/>
              <a:ext cx="7389348" cy="11927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0" lang="fr-CA" sz="3200" b="0" i="0" u="none" strike="noStrike" kern="1200" cap="none" normalizeH="0" baseline="0" dirty="0" smtClean="0">
                  <a:ln>
                    <a:noFill/>
                  </a:ln>
                  <a:solidFill>
                    <a:schemeClr val="tx1"/>
                  </a:solidFill>
                  <a:effectLst/>
                  <a:latin typeface="Arial" pitchFamily="34" charset="0"/>
                  <a:ea typeface="Calibri" pitchFamily="34" charset="0"/>
                  <a:cs typeface="Arial" pitchFamily="34" charset="0"/>
                </a:rPr>
                <a:t>Vivre un</a:t>
              </a:r>
              <a:r>
                <a:rPr kumimoji="0" lang="fr-CA" sz="3200" b="0" i="0" u="none" strike="noStrike" kern="1200" cap="none" normalizeH="0" dirty="0" smtClean="0">
                  <a:ln>
                    <a:noFill/>
                  </a:ln>
                  <a:solidFill>
                    <a:schemeClr val="tx1"/>
                  </a:solidFill>
                  <a:effectLst/>
                  <a:latin typeface="Arial" pitchFamily="34" charset="0"/>
                  <a:ea typeface="Calibri" pitchFamily="34" charset="0"/>
                  <a:cs typeface="Arial" pitchFamily="34" charset="0"/>
                </a:rPr>
                <a:t> exemple</a:t>
              </a:r>
              <a:endParaRPr lang="en-US" sz="3200" b="0" kern="12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8"/>
          <p:cNvSpPr>
            <a:spLocks noGrp="1"/>
          </p:cNvSpPr>
          <p:nvPr>
            <p:ph type="title"/>
          </p:nvPr>
        </p:nvSpPr>
        <p:spPr>
          <a:xfrm>
            <a:off x="1357086" y="361724"/>
            <a:ext cx="7596414" cy="1143000"/>
          </a:xfrm>
        </p:spPr>
        <p:txBody>
          <a:bodyPr>
            <a:normAutofit/>
          </a:bodyPr>
          <a:lstStyle/>
          <a:p>
            <a:r>
              <a:rPr lang="fr-CA" sz="4000" dirty="0" smtClean="0">
                <a:latin typeface="Arial" pitchFamily="34" charset="0"/>
                <a:cs typeface="Arial" pitchFamily="34" charset="0"/>
              </a:rPr>
              <a:t>Convention/Compréhension</a:t>
            </a:r>
            <a:endParaRPr lang="en-US" sz="4000" dirty="0">
              <a:latin typeface="Arial" pitchFamily="34" charset="0"/>
              <a:cs typeface="Arial" pitchFamily="34" charset="0"/>
            </a:endParaRPr>
          </a:p>
        </p:txBody>
      </p:sp>
      <p:graphicFrame>
        <p:nvGraphicFramePr>
          <p:cNvPr id="10" name="Diagram 9"/>
          <p:cNvGraphicFramePr/>
          <p:nvPr/>
        </p:nvGraphicFramePr>
        <p:xfrm>
          <a:off x="1756229" y="1625601"/>
          <a:ext cx="6473371" cy="44994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8"/>
          <p:cNvSpPr>
            <a:spLocks noGrp="1"/>
          </p:cNvSpPr>
          <p:nvPr>
            <p:ph type="title"/>
          </p:nvPr>
        </p:nvSpPr>
        <p:spPr>
          <a:xfrm>
            <a:off x="1357086" y="361724"/>
            <a:ext cx="7786914" cy="1143000"/>
          </a:xfrm>
        </p:spPr>
        <p:txBody>
          <a:bodyPr>
            <a:normAutofit/>
          </a:bodyPr>
          <a:lstStyle/>
          <a:p>
            <a:r>
              <a:rPr lang="fr-CA" sz="4000" dirty="0" smtClean="0">
                <a:latin typeface="Arial" pitchFamily="34" charset="0"/>
                <a:cs typeface="Arial" pitchFamily="34" charset="0"/>
              </a:rPr>
              <a:t>Convention/Compréhension</a:t>
            </a:r>
            <a:endParaRPr lang="en-US" sz="4000" dirty="0">
              <a:latin typeface="Arial" pitchFamily="34" charset="0"/>
              <a:cs typeface="Arial" pitchFamily="34" charset="0"/>
            </a:endParaRPr>
          </a:p>
        </p:txBody>
      </p:sp>
      <p:graphicFrame>
        <p:nvGraphicFramePr>
          <p:cNvPr id="13" name="Diagram 12"/>
          <p:cNvGraphicFramePr/>
          <p:nvPr/>
        </p:nvGraphicFramePr>
        <p:xfrm>
          <a:off x="1214210" y="1338036"/>
          <a:ext cx="7394952" cy="31735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Rectangle 1"/>
          <p:cNvSpPr>
            <a:spLocks noChangeArrowheads="1"/>
          </p:cNvSpPr>
          <p:nvPr/>
        </p:nvSpPr>
        <p:spPr bwMode="auto">
          <a:xfrm>
            <a:off x="1059544" y="4175185"/>
            <a:ext cx="7866742" cy="23775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buFontTx/>
              <a:buNone/>
              <a:tabLst/>
            </a:pPr>
            <a:r>
              <a:rPr kumimoji="0" lang="fr-CA"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Tableau</a:t>
            </a:r>
            <a:r>
              <a:rPr kumimoji="0" lang="fr-CA" sz="1400" b="0" i="0" u="none" strike="noStrike" cap="none" normalizeH="0" dirty="0" smtClean="0">
                <a:ln>
                  <a:noFill/>
                </a:ln>
                <a:solidFill>
                  <a:schemeClr val="tx1"/>
                </a:solidFill>
                <a:effectLst/>
                <a:latin typeface="Arial" pitchFamily="34" charset="0"/>
                <a:ea typeface="Calibri" pitchFamily="34" charset="0"/>
                <a:cs typeface="Arial" pitchFamily="34" charset="0"/>
              </a:rPr>
              <a:t> : Convention/Compréhension</a:t>
            </a:r>
            <a:endParaRPr kumimoji="0" lang="fr-CA" sz="14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R="0" lvl="0" algn="l" defTabSz="914400" rtl="0" eaLnBrk="1" fontAlgn="base" latinLnBrk="0" hangingPunct="1">
              <a:lnSpc>
                <a:spcPct val="100000"/>
              </a:lnSpc>
              <a:spcBef>
                <a:spcPts val="600"/>
              </a:spcBef>
              <a:spcAft>
                <a:spcPct val="0"/>
              </a:spcAft>
              <a:buClrTx/>
              <a:buSzTx/>
              <a:buFontTx/>
              <a:buNone/>
              <a:tabLst/>
            </a:pPr>
            <a:r>
              <a:rPr kumimoji="0" lang="fr-CA" sz="1400" i="0" u="none" strike="noStrike" cap="none" normalizeH="0" baseline="0" dirty="0" smtClean="0">
                <a:ln>
                  <a:noFill/>
                </a:ln>
                <a:solidFill>
                  <a:schemeClr val="tx1"/>
                </a:solidFill>
                <a:effectLst/>
                <a:latin typeface="Arial" pitchFamily="34" charset="0"/>
                <a:ea typeface="Calibri" pitchFamily="34" charset="0"/>
                <a:cs typeface="Arial" pitchFamily="34" charset="0"/>
              </a:rPr>
              <a:t>Niveau : </a:t>
            </a:r>
            <a:r>
              <a:rPr kumimoji="0" lang="fr-CA" sz="1400" i="0" u="none" strike="noStrike" cap="none" normalizeH="0" baseline="0" dirty="0" smtClean="0">
                <a:ln>
                  <a:noFill/>
                </a:ln>
                <a:solidFill>
                  <a:schemeClr val="tx1"/>
                </a:solidFill>
                <a:effectLst/>
                <a:latin typeface="Arial" pitchFamily="34" charset="0"/>
                <a:ea typeface="Calibri" pitchFamily="34" charset="0"/>
                <a:cs typeface="Arial" pitchFamily="34" charset="0"/>
              </a:rPr>
              <a:t>1</a:t>
            </a:r>
            <a:r>
              <a:rPr kumimoji="0" lang="fr-CA" sz="1400" i="0" u="none" strike="noStrike" cap="none" normalizeH="0" baseline="30000" dirty="0" smtClean="0">
                <a:ln>
                  <a:noFill/>
                </a:ln>
                <a:solidFill>
                  <a:schemeClr val="tx1"/>
                </a:solidFill>
                <a:effectLst/>
                <a:latin typeface="Arial" pitchFamily="34" charset="0"/>
                <a:ea typeface="Calibri" pitchFamily="34" charset="0"/>
                <a:cs typeface="Arial" pitchFamily="34" charset="0"/>
              </a:rPr>
              <a:t>re</a:t>
            </a:r>
            <a:r>
              <a:rPr kumimoji="0" lang="fr-CA" sz="140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fr-CA" sz="1400" i="0" u="none" strike="noStrike" cap="none" normalizeH="0" baseline="0" dirty="0" smtClean="0">
                <a:ln>
                  <a:noFill/>
                </a:ln>
                <a:solidFill>
                  <a:schemeClr val="tx1"/>
                </a:solidFill>
                <a:effectLst/>
                <a:latin typeface="Arial" pitchFamily="34" charset="0"/>
                <a:ea typeface="Calibri" pitchFamily="34" charset="0"/>
                <a:cs typeface="Arial" pitchFamily="34" charset="0"/>
              </a:rPr>
              <a:t>année – </a:t>
            </a:r>
            <a:r>
              <a:rPr kumimoji="0" lang="fr-CA" sz="1400" i="0" u="none" strike="noStrike" cap="none" normalizeH="0" baseline="0" dirty="0" smtClean="0">
                <a:ln>
                  <a:noFill/>
                </a:ln>
                <a:solidFill>
                  <a:schemeClr val="tx1"/>
                </a:solidFill>
                <a:effectLst/>
                <a:latin typeface="Arial" pitchFamily="34" charset="0"/>
                <a:ea typeface="Calibri" pitchFamily="34" charset="0"/>
                <a:cs typeface="Arial" pitchFamily="34" charset="0"/>
              </a:rPr>
              <a:t>La forme et l’espace (la mesure)</a:t>
            </a:r>
            <a:endParaRPr kumimoji="0" lang="en-US" sz="1400" i="0" u="none" strike="noStrike" cap="none" normalizeH="0" baseline="0" dirty="0" smtClean="0">
              <a:ln>
                <a:noFill/>
              </a:ln>
              <a:solidFill>
                <a:schemeClr val="tx1"/>
              </a:solidFill>
              <a:effectLst/>
              <a:latin typeface="Arial" pitchFamily="34" charset="0"/>
            </a:endParaRPr>
          </a:p>
          <a:p>
            <a:pPr marL="685800" lvl="0" indent="-685800" eaLnBrk="0" hangingPunct="0">
              <a:spcBef>
                <a:spcPts val="600"/>
              </a:spcBef>
            </a:pPr>
            <a:r>
              <a:rPr lang="fr-CA" sz="1400" b="0" dirty="0" smtClean="0">
                <a:latin typeface="Arial" pitchFamily="34" charset="0"/>
                <a:ea typeface="Calibri" pitchFamily="34" charset="0"/>
                <a:cs typeface="Arial" pitchFamily="34" charset="0"/>
              </a:rPr>
              <a:t>RAS </a:t>
            </a:r>
            <a:r>
              <a:rPr lang="fr-CA" sz="1400" b="0" dirty="0" smtClean="0">
                <a:latin typeface="Arial" pitchFamily="34" charset="0"/>
                <a:ea typeface="Calibri" pitchFamily="34" charset="0"/>
                <a:cs typeface="Arial" pitchFamily="34" charset="0"/>
              </a:rPr>
              <a:t>1 </a:t>
            </a:r>
            <a:r>
              <a:rPr lang="fr-CA" sz="1400" b="0" dirty="0" smtClean="0">
                <a:latin typeface="Arial" pitchFamily="34" charset="0"/>
                <a:ea typeface="Calibri" pitchFamily="34" charset="0"/>
                <a:cs typeface="Arial" pitchFamily="34" charset="0"/>
              </a:rPr>
              <a:t>:	</a:t>
            </a:r>
            <a:r>
              <a:rPr lang="fr-CA" sz="1400" b="0" dirty="0" smtClean="0">
                <a:latin typeface="Arial" pitchFamily="34" charset="0"/>
                <a:ea typeface="Calibri" pitchFamily="34" charset="0"/>
                <a:cs typeface="Arial" pitchFamily="34" charset="0"/>
              </a:rPr>
              <a:t>Démontrer une compréhension de la notion de mesure en tant que processus de comparaison en :</a:t>
            </a:r>
          </a:p>
          <a:p>
            <a:pPr marL="854075" lvl="0" indent="-163513" eaLnBrk="0" hangingPunct="0">
              <a:spcBef>
                <a:spcPts val="300"/>
              </a:spcBef>
              <a:buFont typeface="Arial" pitchFamily="34" charset="0"/>
              <a:buChar char="•"/>
            </a:pPr>
            <a:r>
              <a:rPr lang="fr-CA" sz="1400" b="0" dirty="0" smtClean="0">
                <a:latin typeface="Arial" pitchFamily="34" charset="0"/>
                <a:ea typeface="Calibri" pitchFamily="34" charset="0"/>
                <a:cs typeface="Arial" pitchFamily="34" charset="0"/>
              </a:rPr>
              <a:t>identifiant des attributs qui peuvent être comparés;</a:t>
            </a:r>
          </a:p>
          <a:p>
            <a:pPr marL="854075" lvl="0" indent="-163513" eaLnBrk="0" hangingPunct="0">
              <a:spcBef>
                <a:spcPts val="300"/>
              </a:spcBef>
              <a:buFont typeface="Arial" pitchFamily="34" charset="0"/>
              <a:buChar char="•"/>
            </a:pPr>
            <a:r>
              <a:rPr lang="fr-CA" sz="1400" b="0" dirty="0" smtClean="0">
                <a:latin typeface="Arial" pitchFamily="34" charset="0"/>
                <a:ea typeface="Calibri" pitchFamily="34" charset="0"/>
                <a:cs typeface="Arial" pitchFamily="34" charset="0"/>
              </a:rPr>
              <a:t>ordonnant des objets;</a:t>
            </a:r>
          </a:p>
          <a:p>
            <a:pPr marL="854075" lvl="0" indent="-163513" eaLnBrk="0" hangingPunct="0">
              <a:spcBef>
                <a:spcPts val="300"/>
              </a:spcBef>
              <a:buFont typeface="Arial" pitchFamily="34" charset="0"/>
              <a:buChar char="•"/>
            </a:pPr>
            <a:r>
              <a:rPr lang="fr-CA" sz="1400" b="0" dirty="0" smtClean="0">
                <a:latin typeface="Arial" pitchFamily="34" charset="0"/>
                <a:ea typeface="Calibri" pitchFamily="34" charset="0"/>
                <a:cs typeface="Arial" pitchFamily="34" charset="0"/>
              </a:rPr>
              <a:t>formulant des énoncés de comparaison;</a:t>
            </a:r>
          </a:p>
          <a:p>
            <a:pPr marL="854075" lvl="0" indent="-163513" eaLnBrk="0" hangingPunct="0">
              <a:spcBef>
                <a:spcPts val="300"/>
              </a:spcBef>
              <a:buFont typeface="Arial" pitchFamily="34" charset="0"/>
              <a:buChar char="•"/>
            </a:pPr>
            <a:r>
              <a:rPr lang="fr-CA" sz="1400" b="0" dirty="0" smtClean="0">
                <a:latin typeface="Arial" pitchFamily="34" charset="0"/>
                <a:ea typeface="Calibri" pitchFamily="34" charset="0"/>
                <a:cs typeface="Arial" pitchFamily="34" charset="0"/>
              </a:rPr>
              <a:t>remplissant, en couvrant ou en appariant.</a:t>
            </a:r>
          </a:p>
          <a:p>
            <a:pPr marL="854075" lvl="0" indent="-163513" eaLnBrk="0" hangingPunct="0">
              <a:spcBef>
                <a:spcPts val="300"/>
              </a:spcBef>
            </a:pPr>
            <a:r>
              <a:rPr lang="en-US" sz="1400" b="0" dirty="0" smtClean="0">
                <a:latin typeface="Arial" pitchFamily="34" charset="0"/>
                <a:ea typeface="Calibri" pitchFamily="34" charset="0"/>
                <a:cs typeface="Arial" pitchFamily="34" charset="0"/>
              </a:rPr>
              <a:t>[C</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 R, </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RP, V</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en-US" sz="1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1357</TotalTime>
  <Words>1025</Words>
  <Application>Microsoft Office PowerPoint</Application>
  <PresentationFormat>On-screen Show (4:3)</PresentationFormat>
  <Paragraphs>247</Paragraphs>
  <Slides>32</Slides>
  <Notes>30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Solstice</vt:lpstr>
      <vt:lpstr>MathType 6.0 Equation</vt:lpstr>
      <vt:lpstr>    L’enseignement des mathématiques par la résolution de problèmes  de la maternelle à la 3e année</vt:lpstr>
      <vt:lpstr> </vt:lpstr>
      <vt:lpstr>    </vt:lpstr>
      <vt:lpstr>  La richesse d’un problème  </vt:lpstr>
      <vt:lpstr>Slide 5</vt:lpstr>
      <vt:lpstr>Slide 6</vt:lpstr>
      <vt:lpstr>  </vt:lpstr>
      <vt:lpstr>Convention/Compréhension</vt:lpstr>
      <vt:lpstr>Convention/Compréhension</vt:lpstr>
      <vt:lpstr>C’est à vous maintenant…</vt:lpstr>
      <vt:lpstr>Les stratégies personnelles</vt:lpstr>
      <vt:lpstr>Slide 12</vt:lpstr>
      <vt:lpstr>Slide 13</vt:lpstr>
      <vt:lpstr>La communication :</vt:lpstr>
      <vt:lpstr>Slide 15</vt:lpstr>
      <vt:lpstr>Slide 16</vt:lpstr>
      <vt:lpstr>Slide 17</vt:lpstr>
      <vt:lpstr>Slide 18</vt:lpstr>
      <vt:lpstr>Slide 19</vt:lpstr>
      <vt:lpstr>  </vt:lpstr>
      <vt:lpstr>     </vt:lpstr>
      <vt:lpstr>   </vt:lpstr>
      <vt:lpstr> </vt:lpstr>
      <vt:lpstr>Slide 24</vt:lpstr>
      <vt:lpstr>     </vt:lpstr>
      <vt:lpstr>Slide 26</vt:lpstr>
      <vt:lpstr>Slide 27</vt:lpstr>
      <vt:lpstr>Slide 28</vt:lpstr>
      <vt:lpstr>Slide 29</vt:lpstr>
      <vt:lpstr> </vt:lpstr>
      <vt:lpstr>Slide 31</vt:lpstr>
      <vt:lpstr>Slide 32</vt:lpstr>
    </vt:vector>
  </TitlesOfParts>
  <Company>PixelWizard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Jim</dc:creator>
  <cp:lastModifiedBy>Marthe.Corbeil</cp:lastModifiedBy>
  <cp:revision>171</cp:revision>
  <dcterms:created xsi:type="dcterms:W3CDTF">2009-04-06T05:16:49Z</dcterms:created>
  <dcterms:modified xsi:type="dcterms:W3CDTF">2009-12-09T21:59:58Z</dcterms:modified>
</cp:coreProperties>
</file>