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4176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www.hsp.uwaterloo.c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/>
              <a:t>Planificateur des écoles en santé 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www.hsp.uwaterloo.ca</a:t>
            </a:r>
          </a:p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http://hsp.uwaterloo.ca/?page=100&amp;translateto=french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ea/?page=100&amp;translateto=french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 dirty="0"/>
              <a:t>Planificateur des écoles en santé -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http://hsp.uwaterloo.ca/?</a:t>
            </a:r>
            <a:r>
              <a:rPr lang="fr-CA" u="sng" dirty="0" smtClean="0">
                <a:solidFill>
                  <a:schemeClr val="hlink"/>
                </a:solidFill>
                <a:hlinkClick r:id="rId3"/>
              </a:rPr>
              <a:t>page=100&amp;translateto=french</a:t>
            </a:r>
          </a:p>
          <a:p>
            <a:pPr rtl="0">
              <a:spcBef>
                <a:spcPts val="0"/>
              </a:spcBef>
              <a:buNone/>
            </a:pPr>
            <a:r>
              <a:rPr lang="en-CA" u="sng" dirty="0" smtClean="0">
                <a:solidFill>
                  <a:schemeClr val="hlink"/>
                </a:solidFill>
                <a:hlinkClick r:id="rId3"/>
              </a:rPr>
              <a:t>www.tiny.cc/fsfa </a:t>
            </a:r>
            <a:r>
              <a:rPr lang="en-CA" u="sng" baseline="0" dirty="0" smtClean="0">
                <a:solidFill>
                  <a:schemeClr val="hlink"/>
                </a:solidFill>
                <a:hlinkClick r:id="rId3"/>
              </a:rPr>
              <a:t>  </a:t>
            </a:r>
            <a:r>
              <a:rPr lang="en-CA" u="sng" baseline="0" dirty="0" err="1" smtClean="0">
                <a:solidFill>
                  <a:schemeClr val="hlink"/>
                </a:solidFill>
                <a:hlinkClick r:id="rId3"/>
              </a:rPr>
              <a:t>ou</a:t>
            </a:r>
            <a:r>
              <a:rPr lang="en-CA" u="sng" baseline="0" dirty="0" smtClean="0">
                <a:solidFill>
                  <a:schemeClr val="hlink"/>
                </a:solidFill>
                <a:hlinkClick r:id="rId3"/>
              </a:rPr>
              <a:t> </a:t>
            </a:r>
            <a:endParaRPr lang="en-CA" u="sng" dirty="0" smtClean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lang="fr-CA" u="sng" dirty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mtClean="0"/>
              <a:t>http://youtu.be/nu-pIuUi3X8</a:t>
            </a: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/>
              <a:t>Politique EP - Éducation physique</a:t>
            </a: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727892" y="838200"/>
            <a:ext cx="3474719" cy="45720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79462" y="1371600"/>
            <a:ext cx="758348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426493" y="129381"/>
            <a:ext cx="4291013" cy="723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365760" rtl="0">
              <a:spcBef>
                <a:spcPts val="0"/>
              </a:spcBef>
              <a:defRPr/>
            </a:lvl1pPr>
            <a:lvl2pPr marL="731520" indent="-375919" rtl="0">
              <a:spcBef>
                <a:spcPts val="0"/>
              </a:spcBef>
              <a:defRPr/>
            </a:lvl2pPr>
            <a:lvl3pPr marL="1097280" indent="-373380" rtl="0">
              <a:spcBef>
                <a:spcPts val="0"/>
              </a:spcBef>
              <a:defRPr/>
            </a:lvl3pPr>
            <a:lvl4pPr marL="1463040" indent="-370839" rtl="0">
              <a:spcBef>
                <a:spcPts val="0"/>
              </a:spcBef>
              <a:defRPr/>
            </a:lvl4pPr>
            <a:lvl5pPr marL="1828800" indent="-368300" rtl="0">
              <a:spcBef>
                <a:spcPts val="0"/>
              </a:spcBef>
              <a:defRPr/>
            </a:lvl5pPr>
            <a:lvl6pPr marL="2194560" indent="-365760" rtl="0">
              <a:spcBef>
                <a:spcPts val="0"/>
              </a:spcBef>
              <a:defRPr/>
            </a:lvl6pPr>
            <a:lvl7pPr marL="2560320" indent="-375920" rtl="0">
              <a:spcBef>
                <a:spcPts val="0"/>
              </a:spcBef>
              <a:defRPr/>
            </a:lvl7pPr>
            <a:lvl8pPr marL="2926080" indent="-373379" rtl="0">
              <a:spcBef>
                <a:spcPts val="0"/>
              </a:spcBef>
              <a:defRPr/>
            </a:lvl8pPr>
            <a:lvl9pPr marL="3291840" indent="-37084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550693" y="2526506"/>
            <a:ext cx="5053012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262855" y="354806"/>
            <a:ext cx="505301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72000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Slide with Pictu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81812" y="3254188"/>
            <a:ext cx="7580376" cy="16853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2514600" y="457200"/>
            <a:ext cx="4114800" cy="2743199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1812" y="4953000"/>
            <a:ext cx="7580376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06450" y="1627187"/>
            <a:ext cx="7580376" cy="1682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06450" y="3309410"/>
            <a:ext cx="7580376" cy="1755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66787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66216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966216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algn="l" rtl="0">
              <a:spcBef>
                <a:spcPts val="0"/>
              </a:spcBef>
              <a:defRPr/>
            </a:lvl1pPr>
            <a:lvl2pPr marL="457200" indent="-241300" algn="l" rtl="0">
              <a:spcBef>
                <a:spcPts val="0"/>
              </a:spcBef>
              <a:defRPr/>
            </a:lvl2pPr>
            <a:lvl3pPr marL="688975" indent="-231775" algn="l" rtl="0">
              <a:spcBef>
                <a:spcPts val="0"/>
              </a:spcBef>
              <a:defRPr/>
            </a:lvl3pPr>
            <a:lvl4pPr marL="914400" indent="-241300" algn="l" rtl="0">
              <a:spcBef>
                <a:spcPts val="0"/>
              </a:spcBef>
              <a:defRPr/>
            </a:lvl4pPr>
            <a:lvl5pPr marL="1146175" indent="-231775" algn="l" rtl="0">
              <a:spcBef>
                <a:spcPts val="0"/>
              </a:spcBef>
              <a:defRPr/>
            </a:lvl5pPr>
            <a:lvl6pPr marL="1371600" indent="-241300" algn="l" rtl="0">
              <a:spcBef>
                <a:spcPts val="0"/>
              </a:spcBef>
              <a:defRPr/>
            </a:lvl6pPr>
            <a:lvl7pPr marL="1603375" indent="-231775" algn="l" rtl="0">
              <a:spcBef>
                <a:spcPts val="0"/>
              </a:spcBef>
              <a:defRPr/>
            </a:lvl7pPr>
            <a:lvl8pPr marL="1828800" indent="-241300" algn="l" rtl="0">
              <a:spcBef>
                <a:spcPts val="0"/>
              </a:spcBef>
              <a:defRPr/>
            </a:lvl8pPr>
            <a:lvl9pPr marL="2060575" indent="-231775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7892" y="838200"/>
            <a:ext cx="347471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indent="-282575" rtl="0">
              <a:spcBef>
                <a:spcPts val="0"/>
              </a:spcBef>
              <a:defRPr/>
            </a:lvl1pPr>
            <a:lvl2pPr marL="573088" indent="-293688" rtl="0">
              <a:spcBef>
                <a:spcPts val="0"/>
              </a:spcBef>
              <a:defRPr/>
            </a:lvl2pPr>
            <a:lvl3pPr marL="855663" indent="-284163" rtl="0">
              <a:spcBef>
                <a:spcPts val="0"/>
              </a:spcBef>
              <a:defRPr/>
            </a:lvl3pPr>
            <a:lvl4pPr marL="1146175" indent="-282575" rtl="0">
              <a:spcBef>
                <a:spcPts val="0"/>
              </a:spcBef>
              <a:defRPr/>
            </a:lvl4pPr>
            <a:lvl5pPr marL="1430338" indent="-287338" rtl="0">
              <a:spcBef>
                <a:spcPts val="0"/>
              </a:spcBef>
              <a:defRPr/>
            </a:lvl5pPr>
            <a:lvl6pPr marL="1712913" indent="-290513" rtl="0">
              <a:spcBef>
                <a:spcPts val="0"/>
              </a:spcBef>
              <a:defRPr/>
            </a:lvl6pPr>
            <a:lvl7pPr marL="2003425" indent="-288925" rtl="0">
              <a:spcBef>
                <a:spcPts val="0"/>
              </a:spcBef>
              <a:defRPr/>
            </a:lvl7pPr>
            <a:lvl8pPr marL="2286000" indent="-292100" rtl="0">
              <a:spcBef>
                <a:spcPts val="0"/>
              </a:spcBef>
              <a:defRPr/>
            </a:lvl8pPr>
            <a:lvl9pPr marL="2568575" indent="-2825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200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1pPr>
            <a:lvl2pPr marL="914400" marR="0" indent="-33146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2pPr>
            <a:lvl3pPr marL="1371600" marR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3pPr>
            <a:lvl4pPr marL="1828800" marR="0" indent="-35433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4pPr>
            <a:lvl5pPr marL="2286000" marR="0" indent="-35432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5pPr>
            <a:lvl6pPr marL="27432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6pPr>
            <a:lvl7pPr marL="32004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7pPr>
            <a:lvl8pPr marL="36576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8pPr>
            <a:lvl9pPr marL="41148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‹N°›</a:t>
            </a:fld>
            <a:endParaRPr lang="fr-C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www.tiny.cc/fsfa" TargetMode="External"/><Relationship Id="rId5" Type="http://schemas.openxmlformats.org/officeDocument/2006/relationships/hyperlink" Target="http://www.moodle.centrenord.ab.ca/course/view.php?id=1057" TargetMode="External"/><Relationship Id="rId4" Type="http://schemas.openxmlformats.org/officeDocument/2006/relationships/hyperlink" Target="http://www.albertaenaction.c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nu-pIuUi3X8" TargetMode="External"/><Relationship Id="rId4" Type="http://schemas.openxmlformats.org/officeDocument/2006/relationships/hyperlink" Target="http://www.lafsfa.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275672" y="334715"/>
            <a:ext cx="8604959" cy="2520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5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des communautés scolaires en santé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4056348" y="5866264"/>
            <a:ext cx="1420733" cy="8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763688" y="4509120"/>
            <a:ext cx="6480720" cy="776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Présentation au Conseil scolaire </a:t>
            </a:r>
            <a:r>
              <a:rPr lang="fr-CA" sz="24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Franco-Sud</a:t>
            </a:r>
            <a:endParaRPr lang="fr-CA" sz="24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Janvier 2015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0935" y="2854935"/>
            <a:ext cx="2984122" cy="145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945" y="5917767"/>
            <a:ext cx="1577740" cy="7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goFrancoSu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19" y="5021438"/>
            <a:ext cx="2700961" cy="18082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201406"/>
            <a:ext cx="8929861" cy="1406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128" y="2238485"/>
            <a:ext cx="3114792" cy="30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7060" b="27060"/>
          <a:stretch/>
        </p:blipFill>
        <p:spPr>
          <a:xfrm>
            <a:off x="315736" y="2238486"/>
            <a:ext cx="5187402" cy="3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1975" y="5975675"/>
            <a:ext cx="8227799" cy="63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1" i="0" u="none" strike="noStrike" cap="none" baseline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Comité provincial de l’initiative des écoles en santé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6"/>
            <a:ext cx="9144000" cy="1467146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Health Promotion Coordinators  (HPC) </a:t>
            </a:r>
            <a:r>
              <a:rPr lang="en-US" sz="4400" dirty="0" err="1" smtClean="0">
                <a:solidFill>
                  <a:schemeClr val="bg1"/>
                </a:solidFill>
              </a:rPr>
              <a:t>aident</a:t>
            </a:r>
            <a:r>
              <a:rPr lang="en-US" sz="4400" dirty="0" smtClean="0">
                <a:solidFill>
                  <a:schemeClr val="bg1"/>
                </a:solidFill>
              </a:rPr>
              <a:t> les </a:t>
            </a:r>
            <a:r>
              <a:rPr lang="en-US" sz="4400" dirty="0" err="1" smtClean="0">
                <a:solidFill>
                  <a:schemeClr val="bg1"/>
                </a:solidFill>
              </a:rPr>
              <a:t>conseils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à</a:t>
            </a:r>
            <a:r>
              <a:rPr lang="en-US" sz="4400" dirty="0" smtClean="0">
                <a:solidFill>
                  <a:schemeClr val="bg1"/>
                </a:solidFill>
              </a:rPr>
              <a:t> 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3136" y="1412776"/>
            <a:ext cx="8856984" cy="5229199"/>
          </a:xfrm>
        </p:spPr>
        <p:txBody>
          <a:bodyPr/>
          <a:lstStyle/>
          <a:p>
            <a:r>
              <a:rPr lang="en-US" sz="2600" dirty="0" err="1" smtClean="0"/>
              <a:t>Créer</a:t>
            </a:r>
            <a:r>
              <a:rPr lang="en-US" sz="2600" dirty="0" smtClean="0"/>
              <a:t> </a:t>
            </a:r>
            <a:r>
              <a:rPr lang="en-US" sz="2600" dirty="0"/>
              <a:t>et </a:t>
            </a:r>
            <a:r>
              <a:rPr lang="en-US" sz="2600" dirty="0" err="1"/>
              <a:t>évaluer</a:t>
            </a:r>
            <a:r>
              <a:rPr lang="en-US" sz="2600" dirty="0"/>
              <a:t> </a:t>
            </a:r>
            <a:r>
              <a:rPr lang="en-US" sz="2600" dirty="0" smtClean="0"/>
              <a:t>des </a:t>
            </a:r>
            <a:r>
              <a:rPr lang="en-US" sz="2600" dirty="0" err="1" smtClean="0"/>
              <a:t>écoles</a:t>
            </a:r>
            <a:r>
              <a:rPr lang="en-US" sz="2600" dirty="0" smtClean="0"/>
              <a:t> </a:t>
            </a:r>
            <a:r>
              <a:rPr lang="en-US" sz="2600" dirty="0" err="1" smtClean="0"/>
              <a:t>saines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Élaborer</a:t>
            </a:r>
            <a:r>
              <a:rPr lang="en-US" sz="2600" dirty="0" smtClean="0"/>
              <a:t> </a:t>
            </a:r>
            <a:r>
              <a:rPr lang="en-US" sz="2600" dirty="0"/>
              <a:t>un plan et </a:t>
            </a:r>
            <a:r>
              <a:rPr lang="en-US" sz="2600" dirty="0" smtClean="0"/>
              <a:t> </a:t>
            </a:r>
            <a:r>
              <a:rPr lang="en-US" sz="2600" dirty="0"/>
              <a:t>le </a:t>
            </a:r>
            <a:r>
              <a:rPr lang="en-US" sz="2600" dirty="0" err="1"/>
              <a:t>mettre</a:t>
            </a:r>
            <a:r>
              <a:rPr lang="en-US" sz="2600" dirty="0"/>
              <a:t> en </a:t>
            </a:r>
            <a:r>
              <a:rPr lang="en-US" sz="2600" dirty="0" smtClean="0"/>
              <a:t>action</a:t>
            </a:r>
          </a:p>
          <a:p>
            <a:r>
              <a:rPr lang="en-US" sz="2600" dirty="0" err="1"/>
              <a:t>Fournir</a:t>
            </a:r>
            <a:r>
              <a:rPr lang="en-US" sz="2600" dirty="0"/>
              <a:t> des </a:t>
            </a:r>
            <a:r>
              <a:rPr lang="en-US" sz="2600" dirty="0" err="1"/>
              <a:t>possibilités</a:t>
            </a:r>
            <a:r>
              <a:rPr lang="en-US" sz="2600" dirty="0"/>
              <a:t> de </a:t>
            </a:r>
            <a:r>
              <a:rPr lang="en-US" sz="2600" dirty="0" err="1"/>
              <a:t>perfectionnement</a:t>
            </a:r>
            <a:r>
              <a:rPr lang="en-US" sz="2600" dirty="0"/>
              <a:t> </a:t>
            </a:r>
            <a:r>
              <a:rPr lang="en-US" sz="2600" dirty="0" err="1" smtClean="0"/>
              <a:t>professionnel</a:t>
            </a:r>
            <a:endParaRPr lang="en-US" sz="2600" dirty="0" smtClean="0"/>
          </a:p>
          <a:p>
            <a:r>
              <a:rPr lang="en-US" sz="2600" dirty="0" err="1"/>
              <a:t>Élaborer</a:t>
            </a:r>
            <a:r>
              <a:rPr lang="en-US" sz="2600" dirty="0"/>
              <a:t> et </a:t>
            </a:r>
            <a:r>
              <a:rPr lang="en-US" sz="2600" dirty="0" err="1"/>
              <a:t>mettre</a:t>
            </a:r>
            <a:r>
              <a:rPr lang="en-US" sz="2600" dirty="0"/>
              <a:t> en </a:t>
            </a:r>
            <a:r>
              <a:rPr lang="en-US" sz="2600" dirty="0" err="1"/>
              <a:t>œuvre</a:t>
            </a:r>
            <a:r>
              <a:rPr lang="en-US" sz="2600" dirty="0"/>
              <a:t> </a:t>
            </a:r>
            <a:r>
              <a:rPr lang="en-US" sz="2600" dirty="0" smtClean="0"/>
              <a:t>les </a:t>
            </a:r>
            <a:r>
              <a:rPr lang="en-US" sz="2600" dirty="0" err="1" smtClean="0"/>
              <a:t>politiques</a:t>
            </a:r>
            <a:r>
              <a:rPr lang="en-US" sz="2600" dirty="0" smtClean="0"/>
              <a:t> en </a:t>
            </a:r>
            <a:r>
              <a:rPr lang="en-US" sz="2600" dirty="0"/>
              <a:t>santé et </a:t>
            </a:r>
            <a:r>
              <a:rPr lang="en-US" sz="2600" dirty="0" err="1" smtClean="0"/>
              <a:t>bienêtre</a:t>
            </a:r>
            <a:endParaRPr lang="en-US" sz="2600" dirty="0" smtClean="0"/>
          </a:p>
          <a:p>
            <a:r>
              <a:rPr lang="en-US" sz="2600" dirty="0" err="1"/>
              <a:t>Accéder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des </a:t>
            </a:r>
            <a:r>
              <a:rPr lang="en-US" sz="2600" dirty="0" err="1"/>
              <a:t>ressources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</a:t>
            </a:r>
            <a:r>
              <a:rPr lang="en-US" sz="2600" dirty="0" err="1"/>
              <a:t>l'appui</a:t>
            </a:r>
            <a:r>
              <a:rPr lang="en-US" sz="2600" dirty="0"/>
              <a:t> </a:t>
            </a:r>
            <a:r>
              <a:rPr lang="en-US" sz="2600" dirty="0" err="1"/>
              <a:t>d'une</a:t>
            </a:r>
            <a:r>
              <a:rPr lang="en-US" sz="2600" dirty="0"/>
              <a:t> </a:t>
            </a:r>
            <a:r>
              <a:rPr lang="en-US" sz="2600" dirty="0" err="1"/>
              <a:t>saine</a:t>
            </a:r>
            <a:r>
              <a:rPr lang="en-US" sz="2600" dirty="0"/>
              <a:t> </a:t>
            </a:r>
            <a:r>
              <a:rPr lang="en-US" sz="2600" dirty="0" err="1"/>
              <a:t>communauté</a:t>
            </a:r>
            <a:r>
              <a:rPr lang="en-US" sz="2600" dirty="0"/>
              <a:t>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r>
              <a:rPr lang="en-US" sz="2600" dirty="0" err="1"/>
              <a:t>Participer</a:t>
            </a:r>
            <a:r>
              <a:rPr lang="en-US" sz="2600" dirty="0"/>
              <a:t> aux </a:t>
            </a:r>
            <a:r>
              <a:rPr lang="en-US" sz="2600" dirty="0" err="1"/>
              <a:t>comités</a:t>
            </a:r>
            <a:r>
              <a:rPr lang="en-US" sz="2600" dirty="0"/>
              <a:t> de </a:t>
            </a:r>
            <a:r>
              <a:rPr lang="en-US" sz="2600" dirty="0" err="1" smtClean="0"/>
              <a:t>bienêtre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en-US" sz="2600" dirty="0" err="1" smtClean="0"/>
              <a:t>l'école</a:t>
            </a:r>
            <a:endParaRPr lang="en-US" sz="2600" dirty="0" smtClean="0"/>
          </a:p>
          <a:p>
            <a:r>
              <a:rPr lang="en-US" sz="2600" dirty="0"/>
              <a:t>Identifier les </a:t>
            </a:r>
            <a:r>
              <a:rPr lang="en-US" sz="2600" dirty="0" err="1"/>
              <a:t>opportunités</a:t>
            </a:r>
            <a:r>
              <a:rPr lang="en-US" sz="2600" dirty="0"/>
              <a:t> de </a:t>
            </a:r>
            <a:r>
              <a:rPr lang="en-US" sz="2600" dirty="0" err="1"/>
              <a:t>financement</a:t>
            </a:r>
            <a:r>
              <a:rPr lang="en-US" sz="2600" dirty="0"/>
              <a:t> qui </a:t>
            </a:r>
            <a:r>
              <a:rPr lang="en-US" sz="2600" dirty="0" err="1"/>
              <a:t>favorisent</a:t>
            </a:r>
            <a:r>
              <a:rPr lang="en-US" sz="2600" dirty="0"/>
              <a:t> la santé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r>
              <a:rPr lang="en-US" sz="2600" dirty="0" err="1"/>
              <a:t>Interpréter</a:t>
            </a:r>
            <a:r>
              <a:rPr lang="en-US" sz="2600" dirty="0"/>
              <a:t> les </a:t>
            </a:r>
            <a:r>
              <a:rPr lang="en-US" sz="2600" dirty="0" err="1"/>
              <a:t>lignes</a:t>
            </a:r>
            <a:r>
              <a:rPr lang="en-US" sz="2600" dirty="0"/>
              <a:t> </a:t>
            </a:r>
            <a:r>
              <a:rPr lang="en-US" sz="2600" dirty="0" err="1"/>
              <a:t>directrices</a:t>
            </a:r>
            <a:r>
              <a:rPr lang="en-US" sz="2600" dirty="0"/>
              <a:t> de l’Alberta en </a:t>
            </a:r>
            <a:r>
              <a:rPr lang="en-US" sz="2600" dirty="0" err="1"/>
              <a:t>matière</a:t>
            </a:r>
            <a:r>
              <a:rPr lang="en-US" sz="2600" dirty="0"/>
              <a:t> de nutrition pour les </a:t>
            </a:r>
            <a:r>
              <a:rPr lang="en-US" sz="2600" dirty="0" err="1"/>
              <a:t>enfants</a:t>
            </a:r>
            <a:r>
              <a:rPr lang="en-US" sz="2600" dirty="0"/>
              <a:t> et les </a:t>
            </a:r>
            <a:r>
              <a:rPr lang="en-US" sz="2600" dirty="0" err="1" smtClean="0"/>
              <a:t>jeunes</a:t>
            </a: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22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79462" y="231887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 prochaines années…	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95536" y="2348880"/>
            <a:ext cx="8403023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Politiques et procédure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Mécanismes de collaboration – </a:t>
            </a:r>
            <a:r>
              <a:rPr lang="fr-CA" sz="3600" dirty="0"/>
              <a:t>É</a:t>
            </a:r>
            <a:r>
              <a:rPr lang="fr-CA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quipe </a:t>
            </a: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 santé dans les écoles et les régions.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1394703"/>
            <a:ext cx="879855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3200" dirty="0">
                <a:solidFill>
                  <a:srgbClr val="FF9D3F"/>
                </a:solidFill>
                <a:latin typeface="Questrial"/>
                <a:ea typeface="Questrial"/>
                <a:cs typeface="Questrial"/>
                <a:sym typeface="Questrial"/>
              </a:rPr>
              <a:t>Plan stratégique 2014-2017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Politiques et </a:t>
            </a: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procédures </a:t>
            </a: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en santé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66050" y="1326000"/>
            <a:ext cx="7667100" cy="420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Sensibiliser les communautés scolaires à l’initiative des écoles en santé.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Présenter une première ébauche de politiques de l’initiative des écoles en santé</a:t>
            </a:r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Coordonner les rencontres du comité provincial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82450" y="1394575"/>
            <a:ext cx="7870500" cy="4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Collecter et partager les données - voir </a:t>
            </a:r>
            <a:r>
              <a:rPr lang="fr-CA" sz="3200" u="sng" dirty="0">
                <a:solidFill>
                  <a:schemeClr val="hlink"/>
                </a:solidFill>
                <a:hlinkClick r:id="rId3"/>
              </a:rPr>
              <a:t>planificateur des écoles</a:t>
            </a:r>
            <a:r>
              <a:rPr lang="fr-CA" sz="3200" dirty="0"/>
              <a:t> en santé. </a:t>
            </a:r>
            <a:endParaRPr lang="fr-CA" sz="3200" dirty="0" smtClean="0"/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 Offrir des occasions de formation et de sensibilisation</a:t>
            </a:r>
            <a:r>
              <a:rPr lang="fr-CA" sz="3200" dirty="0" smtClean="0"/>
              <a:t>.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Identifier les besoins en formation reliés à l’école en santé auprès du personnel des écoles et des parents</a:t>
            </a:r>
            <a:r>
              <a:rPr lang="fr-CA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Mécanisme de collaboration (équipe de santé)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80450" y="1614300"/>
            <a:ext cx="8646300" cy="52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-CA" dirty="0"/>
              <a:t>Champion dans vos régions </a:t>
            </a:r>
          </a:p>
          <a:p>
            <a:pPr marL="0" indent="0" algn="ctr" rtl="0">
              <a:spcBef>
                <a:spcPts val="0"/>
              </a:spcBef>
              <a:buNone/>
            </a:pPr>
            <a:endParaRPr dirty="0"/>
          </a:p>
          <a:p>
            <a:pPr marL="13716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137160" indent="0" algn="ctr" rtl="0">
              <a:spcBef>
                <a:spcPts val="0"/>
              </a:spcBef>
              <a:buNone/>
            </a:pPr>
            <a:r>
              <a:rPr lang="fr-CA" dirty="0" smtClean="0"/>
              <a:t>Équipe </a:t>
            </a:r>
            <a:r>
              <a:rPr lang="fr-CA" dirty="0"/>
              <a:t>de santé et bienêtre régional </a:t>
            </a:r>
          </a:p>
          <a:p>
            <a:pPr marL="137160" indent="0" algn="ctr" rtl="0">
              <a:spcBef>
                <a:spcPts val="0"/>
              </a:spcBef>
              <a:buNone/>
            </a:pPr>
            <a:endParaRPr dirty="0"/>
          </a:p>
          <a:p>
            <a:pPr marL="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0" indent="0" algn="ctr" rtl="0">
              <a:spcBef>
                <a:spcPts val="0"/>
              </a:spcBef>
              <a:buNone/>
            </a:pPr>
            <a:r>
              <a:rPr lang="fr-CA" dirty="0" smtClean="0"/>
              <a:t>Équipe </a:t>
            </a:r>
            <a:r>
              <a:rPr lang="fr-CA" dirty="0"/>
              <a:t>de santé et bienêtre local </a:t>
            </a:r>
          </a:p>
          <a:p>
            <a:pPr marL="0" indent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5" name="Shape 215"/>
          <p:cNvSpPr/>
          <p:nvPr/>
        </p:nvSpPr>
        <p:spPr>
          <a:xfrm>
            <a:off x="4126275" y="2249485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200125" y="3601776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Année 2014-2015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55675" y="1197700"/>
            <a:ext cx="7583400" cy="353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Choisir un champion de la santé dans </a:t>
            </a:r>
            <a:r>
              <a:rPr lang="fr-CA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vos</a:t>
            </a: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écoles ou votre communauté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Former un comité de santé</a:t>
            </a:r>
            <a:r>
              <a:rPr lang="fr-CA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(parents, élèves, enseignants, représentants AHS, etc.)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 donner un </a:t>
            </a:r>
            <a:r>
              <a:rPr lang="fr-CA" sz="2400"/>
              <a:t>mécanisme de collecte de données</a:t>
            </a: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voir </a:t>
            </a:r>
            <a:r>
              <a:rPr lang="fr-CA" sz="24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planificateur des écoles en santé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Passer à l’action – Stimuler la participation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Évaluer et célébrer les succès!</a:t>
            </a:r>
          </a:p>
          <a:p>
            <a:pPr marL="457200" marR="0" lvl="0" indent="-32004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61896" y="5157192"/>
            <a:ext cx="85755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baseline="0" dirty="0">
                <a:solidFill>
                  <a:srgbClr val="FE7822"/>
                </a:solidFill>
                <a:latin typeface="Questrial"/>
                <a:ea typeface="Questrial"/>
                <a:cs typeface="Questrial"/>
                <a:sym typeface="Questrial"/>
              </a:rPr>
              <a:t>Participer au déjeuner des champions et aux ateliers de santé et bienêtre lors du NCTCA– 5 février 2015 au Shaw </a:t>
            </a:r>
            <a:r>
              <a:rPr lang="fr-CA" sz="1800" b="0" i="0" u="none" strike="noStrike" cap="none" baseline="0" dirty="0" err="1">
                <a:solidFill>
                  <a:srgbClr val="FE7822"/>
                </a:solidFill>
                <a:latin typeface="Questrial"/>
                <a:ea typeface="Questrial"/>
                <a:cs typeface="Questrial"/>
                <a:sym typeface="Questrial"/>
              </a:rPr>
              <a:t>Conference</a:t>
            </a:r>
            <a:r>
              <a:rPr lang="fr-CA" sz="1800" b="0" i="0" u="none" strike="noStrike" cap="none" baseline="0" dirty="0">
                <a:solidFill>
                  <a:srgbClr val="FE7822"/>
                </a:solidFill>
                <a:latin typeface="Questrial"/>
                <a:ea typeface="Questrial"/>
                <a:cs typeface="Questrial"/>
                <a:sym typeface="Questrial"/>
              </a:rPr>
              <a:t> Center - Edmonton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61900" y="5803391"/>
            <a:ext cx="8874596" cy="858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fr-CA" sz="1800" b="0" i="0" u="none" strike="noStrike" cap="none" baseline="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Ressources disponibles sur Moodle – via notre site Internet : </a:t>
            </a:r>
            <a:r>
              <a:rPr lang="fr-CA" sz="18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http://www.albertaenaction.ca</a:t>
            </a:r>
            <a:r>
              <a:rPr lang="fr-CA" sz="18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/ </a:t>
            </a:r>
            <a:r>
              <a:rPr lang="fr-CA" sz="1800" b="0" i="0" u="none" strike="noStrike" cap="none" baseline="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ou</a:t>
            </a:r>
            <a:r>
              <a:rPr lang="fr-CA" sz="18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CA" sz="1800" u="sng" dirty="0" smtClean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http://www.moodle.centrenord.ab.ca/course/view.php?id=1057</a:t>
            </a:r>
            <a:endParaRPr lang="fr-CA" sz="1800" u="sng" dirty="0">
              <a:solidFill>
                <a:schemeClr val="hlink"/>
              </a:solidFill>
              <a:latin typeface="Questrial"/>
              <a:ea typeface="Questrial"/>
              <a:cs typeface="Questrial"/>
              <a:sym typeface="Questrial"/>
              <a:hlinkClick r:id="rId6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FFD9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Jeux francophones de l’Alberta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00" y="1833200"/>
            <a:ext cx="3165223" cy="474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3707904" y="1412776"/>
            <a:ext cx="5247295" cy="5328591"/>
          </a:xfrm>
          <a:prstGeom prst="rect">
            <a:avLst/>
          </a:prstGeom>
          <a:noFill/>
          <a:ln w="9525" cap="flat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r-CA" b="1" dirty="0">
                <a:solidFill>
                  <a:schemeClr val="lt1"/>
                </a:solidFill>
              </a:rPr>
              <a:t>Cadet 7</a:t>
            </a:r>
            <a:r>
              <a:rPr lang="fr-CA" b="1" baseline="30000" dirty="0">
                <a:solidFill>
                  <a:schemeClr val="lt1"/>
                </a:solidFill>
              </a:rPr>
              <a:t>e</a:t>
            </a:r>
            <a:r>
              <a:rPr lang="fr-CA" b="1" dirty="0">
                <a:solidFill>
                  <a:schemeClr val="lt1"/>
                </a:solidFill>
              </a:rPr>
              <a:t> à 9</a:t>
            </a:r>
            <a:r>
              <a:rPr lang="fr-CA" b="1" baseline="30000" dirty="0">
                <a:solidFill>
                  <a:schemeClr val="lt1"/>
                </a:solidFill>
              </a:rPr>
              <a:t>e</a:t>
            </a:r>
            <a:r>
              <a:rPr lang="fr-CA" b="1" dirty="0">
                <a:solidFill>
                  <a:schemeClr val="lt1"/>
                </a:solidFill>
              </a:rPr>
              <a:t> année, les sports </a:t>
            </a:r>
            <a:r>
              <a:rPr lang="fr-CA" dirty="0">
                <a:solidFill>
                  <a:schemeClr val="lt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Basketball 3x3 (mixte)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Badminton (simple, double et 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Soccer mixte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Crosscountry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b="1" dirty="0">
                <a:solidFill>
                  <a:schemeClr val="lt1"/>
                </a:solidFill>
              </a:rPr>
              <a:t>Junior 10</a:t>
            </a:r>
            <a:r>
              <a:rPr lang="fr-CA" b="1" baseline="30000" dirty="0">
                <a:solidFill>
                  <a:schemeClr val="lt1"/>
                </a:solidFill>
              </a:rPr>
              <a:t>e</a:t>
            </a:r>
            <a:r>
              <a:rPr lang="fr-CA" b="1" dirty="0">
                <a:solidFill>
                  <a:schemeClr val="lt1"/>
                </a:solidFill>
              </a:rPr>
              <a:t> à 12</a:t>
            </a:r>
            <a:r>
              <a:rPr lang="fr-CA" b="1" baseline="30000" dirty="0">
                <a:solidFill>
                  <a:schemeClr val="lt1"/>
                </a:solidFill>
              </a:rPr>
              <a:t>e</a:t>
            </a:r>
            <a:r>
              <a:rPr lang="fr-CA" b="1" dirty="0">
                <a:solidFill>
                  <a:schemeClr val="lt1"/>
                </a:solidFill>
              </a:rPr>
              <a:t> année, les sports 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Volleyball (masculin et féminin)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Basketball 3x3 (masculin et féminin)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Hockey-balle (mixte)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Badminton (simple, double et 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Crosscountry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Des volets en journalisme et en musique seront également offerts aux participants.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Le frais d’inscription est de 135$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dirty="0">
                <a:solidFill>
                  <a:schemeClr val="lt1"/>
                </a:solidFill>
              </a:rPr>
              <a:t>Les inscriptions sont ouvertes du </a:t>
            </a:r>
            <a:r>
              <a:rPr lang="fr-CA" b="1" dirty="0">
                <a:solidFill>
                  <a:schemeClr val="lt1"/>
                </a:solidFill>
              </a:rPr>
              <a:t>1 janvier au 27 mars 2015</a:t>
            </a:r>
            <a:r>
              <a:rPr lang="fr-CA" dirty="0">
                <a:solidFill>
                  <a:schemeClr val="lt1"/>
                </a:solidFill>
              </a:rPr>
              <a:t>. Pour trouver l’information sur les camps de sélections dans votre zone, consultez le</a:t>
            </a:r>
            <a:r>
              <a:rPr lang="fr-CA" dirty="0">
                <a:solidFill>
                  <a:schemeClr val="lt1"/>
                </a:solidFill>
                <a:hlinkClick r:id="rId4"/>
              </a:rPr>
              <a:t> </a:t>
            </a:r>
            <a:r>
              <a:rPr lang="fr-CA" u="sng" dirty="0" smtClean="0">
                <a:solidFill>
                  <a:schemeClr val="lt1"/>
                </a:solidFill>
                <a:hlinkClick r:id="rId4"/>
              </a:rPr>
              <a:t>www.lafsfa.ca</a:t>
            </a:r>
            <a:r>
              <a:rPr lang="fr-CA" dirty="0" smtClean="0">
                <a:solidFill>
                  <a:schemeClr val="lt1"/>
                </a:solidFill>
              </a:rPr>
              <a:t>.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-CA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CA" sz="2000" dirty="0" err="1" smtClean="0">
                <a:solidFill>
                  <a:schemeClr val="lt1"/>
                </a:solidFill>
                <a:hlinkClick r:id="rId5"/>
              </a:rPr>
              <a:t>Voir</a:t>
            </a:r>
            <a:r>
              <a:rPr lang="en-CA" sz="2000" dirty="0" smtClean="0">
                <a:solidFill>
                  <a:schemeClr val="lt1"/>
                </a:solidFill>
                <a:hlinkClick r:id="rId5"/>
              </a:rPr>
              <a:t> la </a:t>
            </a:r>
            <a:r>
              <a:rPr lang="en-CA" sz="2000" dirty="0" err="1" smtClean="0">
                <a:solidFill>
                  <a:schemeClr val="lt1"/>
                </a:solidFill>
                <a:hlinkClick r:id="rId5"/>
              </a:rPr>
              <a:t>vidéo</a:t>
            </a:r>
            <a:endParaRPr lang="fr-CA" sz="2000" dirty="0">
              <a:solidFill>
                <a:schemeClr val="lt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98183" y="450027"/>
            <a:ext cx="7583488" cy="3126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Partage des histoires de succès et questions	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769" y="3244850"/>
            <a:ext cx="2349499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53287" y="-72778"/>
            <a:ext cx="7583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sng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Ordre du jour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55650" y="1070226"/>
            <a:ext cx="7231199" cy="487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devrions-nous être préoccupé par la santé de nos élèves ?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/>
              <a:t>Plan stratégique 2014-2017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/>
              <a:t>Jeux francophones de l’Alberta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Questions / commentaires ?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553868" y="5900844"/>
            <a:ext cx="1618164" cy="95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9" y="1309012"/>
            <a:ext cx="9083699" cy="42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1064625"/>
            <a:ext cx="9144000" cy="5793374"/>
          </a:xfrm>
          <a:prstGeom prst="rect">
            <a:avLst/>
          </a:prstGeom>
          <a:solidFill>
            <a:srgbClr val="00AA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301"/>
            <a:ext cx="3429000" cy="245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738066"/>
            <a:ext cx="3581399" cy="381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121" y="990600"/>
            <a:ext cx="3816632" cy="519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95798" cy="26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495800" y="0"/>
            <a:ext cx="3809999" cy="8381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0" y="6488667"/>
            <a:ext cx="8839199" cy="369332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1276"/>
          <a:stretch/>
        </p:blipFill>
        <p:spPr>
          <a:xfrm>
            <a:off x="4809637" y="715029"/>
            <a:ext cx="3496162" cy="589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831" y="2874783"/>
            <a:ext cx="4377168" cy="35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" y="0"/>
            <a:ext cx="4705167" cy="18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27916" y="0"/>
            <a:ext cx="3577884" cy="8381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6501830"/>
            <a:ext cx="8839199" cy="369332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285" y="576454"/>
            <a:ext cx="2972214" cy="592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3" y="2615698"/>
            <a:ext cx="4734586" cy="31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" y="15619"/>
            <a:ext cx="3286584" cy="182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09287"/>
            <a:ext cx="4296374" cy="518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30425"/>
            <a:ext cx="4649296" cy="416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3288858" y="15619"/>
            <a:ext cx="5016941" cy="822580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0" y="6477000"/>
            <a:ext cx="8763000" cy="369332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695012" y="19335"/>
            <a:ext cx="3610787" cy="818865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6477000"/>
            <a:ext cx="8763000" cy="381000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848" y="1123950"/>
            <a:ext cx="3992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23" y="2342443"/>
            <a:ext cx="4572000" cy="445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t="595"/>
          <a:stretch/>
        </p:blipFill>
        <p:spPr>
          <a:xfrm>
            <a:off x="28433" y="19335"/>
            <a:ext cx="4666578" cy="272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79475" y="89650"/>
            <a:ext cx="7667100" cy="14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l’emphase dans les écoles ?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457200" lvl="0" indent="-510540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Des élèves en santé apprennent mieux.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Développer des bonnes habitudes en bas âge aide à long terme.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Travailler ensemble pour rejoindre toutes les clientèles (parents, communauté et l’école).</a:t>
            </a:r>
          </a:p>
          <a:p>
            <a:pPr marL="457200" lvl="0" indent="-320040" rtl="0">
              <a:spcBef>
                <a:spcPts val="2000"/>
              </a:spcBef>
              <a:buClr>
                <a:schemeClr val="lt1"/>
              </a:buClr>
              <a:buFont typeface="Noto Symbol"/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578</Words>
  <Application>Microsoft Office PowerPoint</Application>
  <PresentationFormat>Affichage à l'écran (4:3)</PresentationFormat>
  <Paragraphs>90</Paragraphs>
  <Slides>18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Summer</vt:lpstr>
      <vt:lpstr>Développement des communautés scolaires en santé 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l’emphase dans les écoles ?</vt:lpstr>
      <vt:lpstr>Développement d’une communauté scolaire en santé</vt:lpstr>
      <vt:lpstr>Health Promotion Coordinators  (HPC) aident les conseils à :</vt:lpstr>
      <vt:lpstr>3 prochaines années… </vt:lpstr>
      <vt:lpstr>Politiques et procédures en santé</vt:lpstr>
      <vt:lpstr>Éducation et formation</vt:lpstr>
      <vt:lpstr>Mécanisme de collaboration (équipe de santé)</vt:lpstr>
      <vt:lpstr>Année 2014-2015</vt:lpstr>
      <vt:lpstr>Jeux francophones de l’Alberta</vt:lpstr>
      <vt:lpstr>Partage des histoires de succès et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des communautés scolaires en santé </dc:title>
  <cp:lastModifiedBy>FSFA</cp:lastModifiedBy>
  <cp:revision>15</cp:revision>
  <dcterms:modified xsi:type="dcterms:W3CDTF">2015-01-16T20:35:37Z</dcterms:modified>
</cp:coreProperties>
</file>