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26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1692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www.hsp.uwaterloo.ca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://hsp.uwaterloo.ca/?page=100&amp;translateto=french" TargetMode="Externa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r-CA"/>
              <a:t>Planificateur des écoles en santé 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www.hsp.uwaterloo.ca</a:t>
            </a:r>
          </a:p>
          <a:p>
            <a:pPr>
              <a:spcBef>
                <a:spcPts val="0"/>
              </a:spcBef>
              <a:buNone/>
            </a:pPr>
            <a:r>
              <a:rPr lang="fr-CA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http://hsp.uwaterloo.ca/?page=100&amp;translateto=french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30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ea/?page=100&amp;translateto=french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r-CA"/>
              <a:t>Planificateur des écoles en santé -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http://hsp.uwaterloo.ca/?page=100&amp;translateto=french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/>
              <a:t>Politique EP - Éducation physique</a:t>
            </a: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1000"/>
              </a:spcBef>
              <a:buClr>
                <a:srgbClr val="888888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1000"/>
              </a:spcBef>
              <a:buClr>
                <a:srgbClr val="888888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1000"/>
              </a:spcBef>
              <a:buClr>
                <a:srgbClr val="888888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1000"/>
              </a:spcBef>
              <a:buClr>
                <a:srgbClr val="888888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966787" y="838200"/>
            <a:ext cx="3474719" cy="1619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4727892" y="838200"/>
            <a:ext cx="3474719" cy="4572000"/>
          </a:xfrm>
          <a:prstGeom prst="roundRect">
            <a:avLst>
              <a:gd name="adj" fmla="val 10888"/>
            </a:avLst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966787" y="2474258"/>
            <a:ext cx="347471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, Alt.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79462" y="1371600"/>
            <a:ext cx="7583488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 rot="5400000">
            <a:off x="2426493" y="129381"/>
            <a:ext cx="4291013" cy="7232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365760" rtl="0">
              <a:spcBef>
                <a:spcPts val="0"/>
              </a:spcBef>
              <a:defRPr/>
            </a:lvl1pPr>
            <a:lvl2pPr marL="731520" indent="-375919" rtl="0">
              <a:spcBef>
                <a:spcPts val="0"/>
              </a:spcBef>
              <a:defRPr/>
            </a:lvl2pPr>
            <a:lvl3pPr marL="1097280" indent="-373380" rtl="0">
              <a:spcBef>
                <a:spcPts val="0"/>
              </a:spcBef>
              <a:defRPr/>
            </a:lvl3pPr>
            <a:lvl4pPr marL="1463040" indent="-370839" rtl="0">
              <a:spcBef>
                <a:spcPts val="0"/>
              </a:spcBef>
              <a:defRPr/>
            </a:lvl4pPr>
            <a:lvl5pPr marL="1828800" indent="-368300" rtl="0">
              <a:spcBef>
                <a:spcPts val="0"/>
              </a:spcBef>
              <a:defRPr/>
            </a:lvl5pPr>
            <a:lvl6pPr marL="2194560" indent="-365760" rtl="0">
              <a:spcBef>
                <a:spcPts val="0"/>
              </a:spcBef>
              <a:defRPr/>
            </a:lvl6pPr>
            <a:lvl7pPr marL="2560320" indent="-375920" rtl="0">
              <a:spcBef>
                <a:spcPts val="0"/>
              </a:spcBef>
              <a:defRPr/>
            </a:lvl7pPr>
            <a:lvl8pPr marL="2926080" indent="-373379" rtl="0">
              <a:spcBef>
                <a:spcPts val="0"/>
              </a:spcBef>
              <a:defRPr/>
            </a:lvl8pPr>
            <a:lvl9pPr marL="3291840" indent="-370840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5550693" y="2526506"/>
            <a:ext cx="5053012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1262855" y="354806"/>
            <a:ext cx="5053012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82450" y="2049025"/>
            <a:ext cx="7667100" cy="420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72000"/>
              <a:defRPr sz="30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hape 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Slide with Pictur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81812" y="3254188"/>
            <a:ext cx="7580376" cy="16853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2514600" y="457200"/>
            <a:ext cx="4114800" cy="2743199"/>
          </a:xfrm>
          <a:prstGeom prst="roundRect">
            <a:avLst>
              <a:gd name="adj" fmla="val 10888"/>
            </a:avLst>
          </a:prstGeom>
          <a:solidFill>
            <a:srgbClr val="BFBFBF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81812" y="4953000"/>
            <a:ext cx="7580376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30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06450" y="1627187"/>
            <a:ext cx="7580376" cy="1682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06450" y="3309410"/>
            <a:ext cx="7580376" cy="1755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66787" y="1600200"/>
            <a:ext cx="3529583" cy="4288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1775" indent="-231775" rtl="0">
              <a:spcBef>
                <a:spcPts val="0"/>
              </a:spcBef>
              <a:defRPr/>
            </a:lvl1pPr>
            <a:lvl2pPr marL="457200" indent="-241300" rtl="0">
              <a:spcBef>
                <a:spcPts val="0"/>
              </a:spcBef>
              <a:defRPr/>
            </a:lvl2pPr>
            <a:lvl3pPr marL="688975" indent="-231775" rtl="0">
              <a:spcBef>
                <a:spcPts val="0"/>
              </a:spcBef>
              <a:defRPr/>
            </a:lvl3pPr>
            <a:lvl4pPr marL="914400" indent="-241300" rtl="0">
              <a:spcBef>
                <a:spcPts val="0"/>
              </a:spcBef>
              <a:defRPr/>
            </a:lvl4pPr>
            <a:lvl5pPr marL="1146175" indent="-231775" rtl="0">
              <a:spcBef>
                <a:spcPts val="0"/>
              </a:spcBef>
              <a:defRPr/>
            </a:lvl5pPr>
            <a:lvl6pPr marL="1371600" indent="-241300" rtl="0">
              <a:spcBef>
                <a:spcPts val="0"/>
              </a:spcBef>
              <a:defRPr/>
            </a:lvl6pPr>
            <a:lvl7pPr marL="1603375" indent="-231775" rtl="0">
              <a:spcBef>
                <a:spcPts val="0"/>
              </a:spcBef>
              <a:defRPr/>
            </a:lvl7pPr>
            <a:lvl8pPr marL="1828800" indent="-241300" rtl="0">
              <a:spcBef>
                <a:spcPts val="0"/>
              </a:spcBef>
              <a:defRPr/>
            </a:lvl8pPr>
            <a:lvl9pPr marL="2060575" indent="-231775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529583" cy="4288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1775" indent="-231775" rtl="0">
              <a:spcBef>
                <a:spcPts val="0"/>
              </a:spcBef>
              <a:defRPr/>
            </a:lvl1pPr>
            <a:lvl2pPr marL="457200" indent="-241300" rtl="0">
              <a:spcBef>
                <a:spcPts val="0"/>
              </a:spcBef>
              <a:defRPr/>
            </a:lvl2pPr>
            <a:lvl3pPr marL="688975" indent="-231775" rtl="0">
              <a:spcBef>
                <a:spcPts val="0"/>
              </a:spcBef>
              <a:defRPr/>
            </a:lvl3pPr>
            <a:lvl4pPr marL="914400" indent="-241300" rtl="0">
              <a:spcBef>
                <a:spcPts val="0"/>
              </a:spcBef>
              <a:defRPr/>
            </a:lvl4pPr>
            <a:lvl5pPr marL="1146175" indent="-231775" rtl="0">
              <a:spcBef>
                <a:spcPts val="0"/>
              </a:spcBef>
              <a:defRPr/>
            </a:lvl5pPr>
            <a:lvl6pPr marL="1371600" indent="-241300" rtl="0">
              <a:spcBef>
                <a:spcPts val="0"/>
              </a:spcBef>
              <a:defRPr/>
            </a:lvl6pPr>
            <a:lvl7pPr marL="1603375" indent="-231775" rtl="0">
              <a:spcBef>
                <a:spcPts val="0"/>
              </a:spcBef>
              <a:defRPr/>
            </a:lvl7pPr>
            <a:lvl8pPr marL="1828800" indent="-241300" rtl="0">
              <a:spcBef>
                <a:spcPts val="0"/>
              </a:spcBef>
              <a:defRPr/>
            </a:lvl8pPr>
            <a:lvl9pPr marL="2060575" indent="-231775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66216" y="1272987"/>
            <a:ext cx="3529583" cy="879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966216" y="2174875"/>
            <a:ext cx="3529583" cy="3716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1775" indent="-231775" rtl="0">
              <a:spcBef>
                <a:spcPts val="0"/>
              </a:spcBef>
              <a:defRPr/>
            </a:lvl1pPr>
            <a:lvl2pPr marL="457200" indent="-241300" rtl="0">
              <a:spcBef>
                <a:spcPts val="0"/>
              </a:spcBef>
              <a:defRPr/>
            </a:lvl2pPr>
            <a:lvl3pPr marL="688975" indent="-231775" rtl="0">
              <a:spcBef>
                <a:spcPts val="0"/>
              </a:spcBef>
              <a:defRPr/>
            </a:lvl3pPr>
            <a:lvl4pPr marL="914400" indent="-241300" rtl="0">
              <a:spcBef>
                <a:spcPts val="0"/>
              </a:spcBef>
              <a:defRPr/>
            </a:lvl4pPr>
            <a:lvl5pPr marL="1146175" indent="-231775" rtl="0">
              <a:spcBef>
                <a:spcPts val="0"/>
              </a:spcBef>
              <a:defRPr/>
            </a:lvl5pPr>
            <a:lvl6pPr marL="1371600" indent="-241300" rtl="0">
              <a:spcBef>
                <a:spcPts val="0"/>
              </a:spcBef>
              <a:defRPr/>
            </a:lvl6pPr>
            <a:lvl7pPr marL="1603375" indent="-231775" rtl="0">
              <a:spcBef>
                <a:spcPts val="0"/>
              </a:spcBef>
              <a:defRPr/>
            </a:lvl7pPr>
            <a:lvl8pPr marL="1828800" indent="-241300" rtl="0">
              <a:spcBef>
                <a:spcPts val="0"/>
              </a:spcBef>
              <a:defRPr/>
            </a:lvl8pPr>
            <a:lvl9pPr marL="2060575" indent="-231775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5025" y="1272987"/>
            <a:ext cx="3529583" cy="879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3529583" cy="3716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31775" indent="-231775" algn="l" rtl="0">
              <a:spcBef>
                <a:spcPts val="0"/>
              </a:spcBef>
              <a:defRPr/>
            </a:lvl1pPr>
            <a:lvl2pPr marL="457200" indent="-241300" algn="l" rtl="0">
              <a:spcBef>
                <a:spcPts val="0"/>
              </a:spcBef>
              <a:defRPr/>
            </a:lvl2pPr>
            <a:lvl3pPr marL="688975" indent="-231775" algn="l" rtl="0">
              <a:spcBef>
                <a:spcPts val="0"/>
              </a:spcBef>
              <a:defRPr/>
            </a:lvl3pPr>
            <a:lvl4pPr marL="914400" indent="-241300" algn="l" rtl="0">
              <a:spcBef>
                <a:spcPts val="0"/>
              </a:spcBef>
              <a:defRPr/>
            </a:lvl4pPr>
            <a:lvl5pPr marL="1146175" indent="-231775" algn="l" rtl="0">
              <a:spcBef>
                <a:spcPts val="0"/>
              </a:spcBef>
              <a:defRPr/>
            </a:lvl5pPr>
            <a:lvl6pPr marL="1371600" indent="-241300" algn="l" rtl="0">
              <a:spcBef>
                <a:spcPts val="0"/>
              </a:spcBef>
              <a:defRPr/>
            </a:lvl6pPr>
            <a:lvl7pPr marL="1603375" indent="-231775" algn="l" rtl="0">
              <a:spcBef>
                <a:spcPts val="0"/>
              </a:spcBef>
              <a:defRPr/>
            </a:lvl7pPr>
            <a:lvl8pPr marL="1828800" indent="-241300" algn="l" rtl="0">
              <a:spcBef>
                <a:spcPts val="0"/>
              </a:spcBef>
              <a:defRPr/>
            </a:lvl8pPr>
            <a:lvl9pPr marL="2060575" indent="-231775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966787" y="838200"/>
            <a:ext cx="3474719" cy="1619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727892" y="838200"/>
            <a:ext cx="347471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2575" indent="-282575" rtl="0">
              <a:spcBef>
                <a:spcPts val="0"/>
              </a:spcBef>
              <a:defRPr/>
            </a:lvl1pPr>
            <a:lvl2pPr marL="573088" indent="-293688" rtl="0">
              <a:spcBef>
                <a:spcPts val="0"/>
              </a:spcBef>
              <a:defRPr/>
            </a:lvl2pPr>
            <a:lvl3pPr marL="855663" indent="-284163" rtl="0">
              <a:spcBef>
                <a:spcPts val="0"/>
              </a:spcBef>
              <a:defRPr/>
            </a:lvl3pPr>
            <a:lvl4pPr marL="1146175" indent="-282575" rtl="0">
              <a:spcBef>
                <a:spcPts val="0"/>
              </a:spcBef>
              <a:defRPr/>
            </a:lvl4pPr>
            <a:lvl5pPr marL="1430338" indent="-287338" rtl="0">
              <a:spcBef>
                <a:spcPts val="0"/>
              </a:spcBef>
              <a:defRPr/>
            </a:lvl5pPr>
            <a:lvl6pPr marL="1712913" indent="-290513" rtl="0">
              <a:spcBef>
                <a:spcPts val="0"/>
              </a:spcBef>
              <a:defRPr/>
            </a:lvl6pPr>
            <a:lvl7pPr marL="2003425" indent="-288925" rtl="0">
              <a:spcBef>
                <a:spcPts val="0"/>
              </a:spcBef>
              <a:defRPr/>
            </a:lvl7pPr>
            <a:lvl8pPr marL="2286000" indent="-292100" rtl="0">
              <a:spcBef>
                <a:spcPts val="0"/>
              </a:spcBef>
              <a:defRPr/>
            </a:lvl8pPr>
            <a:lvl9pPr marL="2568575" indent="-282575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966787" y="2474258"/>
            <a:ext cx="3474719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10000"/>
              </a:lnSpc>
              <a:spcBef>
                <a:spcPts val="600"/>
              </a:spcBef>
              <a:buClr>
                <a:schemeClr val="lt1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0" marR="0" indent="-3200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✿"/>
              <a:defRPr/>
            </a:lvl1pPr>
            <a:lvl2pPr marL="914400" marR="0" indent="-331469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❀"/>
              <a:defRPr/>
            </a:lvl2pPr>
            <a:lvl3pPr marL="1371600" marR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✿"/>
              <a:defRPr/>
            </a:lvl3pPr>
            <a:lvl4pPr marL="1828800" marR="0" indent="-35433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❀"/>
              <a:defRPr/>
            </a:lvl4pPr>
            <a:lvl5pPr marL="2286000" marR="0" indent="-354329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✿"/>
              <a:defRPr/>
            </a:lvl5pPr>
            <a:lvl6pPr marL="2743200" marR="0" indent="-354329" algn="l" rtl="0">
              <a:spcBef>
                <a:spcPts val="1000"/>
              </a:spcBef>
              <a:buClr>
                <a:schemeClr val="lt1"/>
              </a:buClr>
              <a:buFont typeface="Noto Symbol"/>
              <a:buChar char="❀"/>
              <a:defRPr/>
            </a:lvl6pPr>
            <a:lvl7pPr marL="3200400" marR="0" indent="-354329" algn="l" rtl="0">
              <a:spcBef>
                <a:spcPts val="1000"/>
              </a:spcBef>
              <a:buClr>
                <a:schemeClr val="lt1"/>
              </a:buClr>
              <a:buFont typeface="Noto Symbol"/>
              <a:buChar char="✿"/>
              <a:defRPr/>
            </a:lvl7pPr>
            <a:lvl8pPr marL="3657600" marR="0" indent="-354329" algn="l" rtl="0">
              <a:spcBef>
                <a:spcPts val="1000"/>
              </a:spcBef>
              <a:buClr>
                <a:schemeClr val="lt1"/>
              </a:buClr>
              <a:buFont typeface="Noto Symbol"/>
              <a:buChar char="❀"/>
              <a:defRPr/>
            </a:lvl8pPr>
            <a:lvl9pPr marL="4114800" marR="0" indent="-354329" algn="l" rtl="0">
              <a:spcBef>
                <a:spcPts val="1000"/>
              </a:spcBef>
              <a:buClr>
                <a:schemeClr val="lt1"/>
              </a:buClr>
              <a:buFont typeface="Noto Symbol"/>
              <a:buChar char="✿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54864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57200" y="6172200"/>
            <a:ext cx="3200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305300" y="6172200"/>
            <a:ext cx="533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0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/>
              <a:t>‹#›</a:t>
            </a:fld>
            <a:endParaRPr lang="fr-C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hsp.uwaterloo.ca/?page=100&amp;translateto=french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sp.uwaterloo.ca/?page=100&amp;translateto=french" TargetMode="External"/><Relationship Id="rId4" Type="http://schemas.openxmlformats.org/officeDocument/2006/relationships/hyperlink" Target="www.lafsfa.ca" TargetMode="External"/><Relationship Id="rId5" Type="http://schemas.openxmlformats.org/officeDocument/2006/relationships/hyperlink" Target="www.tiny.cc/fsf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hyperlink" Target="http://www.lafsfa.c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275672" y="334715"/>
            <a:ext cx="8604959" cy="2520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54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Développement des communautés scolaires en santé 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t="921" b="10354"/>
          <a:stretch/>
        </p:blipFill>
        <p:spPr>
          <a:xfrm>
            <a:off x="4056348" y="5866264"/>
            <a:ext cx="1420733" cy="8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2520446" y="4524789"/>
            <a:ext cx="494237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CA"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Présentation au Conseil scolaire </a:t>
            </a:r>
            <a:r>
              <a:rPr lang="fr-CA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Centre-Est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CA"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Janvier 2015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0935" y="2854935"/>
            <a:ext cx="2984122" cy="1457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2945" y="5917767"/>
            <a:ext cx="1577740" cy="78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38132" y="5348082"/>
            <a:ext cx="1962359" cy="1358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0" y="201406"/>
            <a:ext cx="8929861" cy="1406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4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Développement d’une communauté scolaire en santé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3128" y="2238485"/>
            <a:ext cx="3114792" cy="30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t="27060" b="27060"/>
          <a:stretch/>
        </p:blipFill>
        <p:spPr>
          <a:xfrm>
            <a:off x="315736" y="2238486"/>
            <a:ext cx="5187402" cy="30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401975" y="5975675"/>
            <a:ext cx="8227799" cy="63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CA" sz="2400" b="1" i="0" u="none" strike="noStrike" cap="none" baseline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Comité provincial de l’initiative des écoles en santé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779462" y="231887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3 prochaines années…	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55675" y="1595126"/>
            <a:ext cx="7223100" cy="356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54864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Politiques et procédure en santé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Éducation et formation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Mécanismes de collaboration – équipe de santé dans les écoles et les régions. 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182880" y="5374639"/>
            <a:ext cx="879855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CA" sz="2200">
                <a:solidFill>
                  <a:srgbClr val="FF9D3F"/>
                </a:solidFill>
                <a:latin typeface="Questrial"/>
                <a:ea typeface="Questrial"/>
                <a:cs typeface="Questrial"/>
                <a:sym typeface="Questrial"/>
              </a:rPr>
              <a:t>Plan stratégique 2014-2017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36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Politiques et procédure en santé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866050" y="1326000"/>
            <a:ext cx="7667100" cy="4205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/>
              <a:t>Sensibiliser les communautés scolaires à l’initiative des écoles en santé.</a:t>
            </a:r>
          </a:p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/>
              <a:t>Présenter une première ébauche de politiques de l’initiative des écoles en santé</a:t>
            </a:r>
          </a:p>
          <a:p>
            <a:pPr marL="457200" lvl="0" indent="-36576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/>
              <a:t>Coordonner les rencontres du comité provincial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36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Éducation et formation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882450" y="1394575"/>
            <a:ext cx="7870500" cy="486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/>
              <a:t>Collecter et partager les données - voir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planificateur des écoles</a:t>
            </a:r>
            <a:r>
              <a:rPr lang="fr-CA"/>
              <a:t> en santé. </a:t>
            </a:r>
          </a:p>
          <a:p>
            <a:pPr marL="457200" lvl="0" indent="-365760" rtl="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/>
              <a:t> Offrir des occasions de formation et de sensibilisation.</a:t>
            </a:r>
          </a:p>
          <a:p>
            <a:pPr marL="457200" lvl="0" indent="-365760">
              <a:spcBef>
                <a:spcPts val="0"/>
              </a:spcBef>
              <a:buClr>
                <a:schemeClr val="lt1"/>
              </a:buClr>
              <a:buSzPct val="72000"/>
              <a:buFont typeface="Noto Symbol"/>
              <a:buChar char="✿"/>
            </a:pPr>
            <a:r>
              <a:rPr lang="fr-CA"/>
              <a:t>Identifier les besoins en formation reliés à l’école en santé auprès du personnel des écoles et des parents.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-CA" sz="3600" b="1">
                <a:solidFill>
                  <a:schemeClr val="lt1"/>
                </a:solidFill>
              </a:rPr>
              <a:t>Mécanisme de collaboration (équipe de santé)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80450" y="1614300"/>
            <a:ext cx="8646300" cy="524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fr-CA"/>
              <a:t>Champion dans vos régions </a:t>
            </a:r>
          </a:p>
          <a:p>
            <a:pPr marL="0" indent="0" algn="ctr" rtl="0">
              <a:spcBef>
                <a:spcPts val="0"/>
              </a:spcBef>
              <a:buNone/>
            </a:pPr>
            <a:endParaRPr/>
          </a:p>
          <a:p>
            <a:pPr marL="137160" indent="0" algn="ctr" rtl="0">
              <a:spcBef>
                <a:spcPts val="0"/>
              </a:spcBef>
              <a:buNone/>
            </a:pPr>
            <a:r>
              <a:rPr lang="fr-CA"/>
              <a:t>Équipe de santé et bienêtre régional </a:t>
            </a:r>
          </a:p>
          <a:p>
            <a:pPr marL="137160" indent="0" algn="ctr" rtl="0">
              <a:spcBef>
                <a:spcPts val="0"/>
              </a:spcBef>
              <a:buNone/>
            </a:pPr>
            <a:endParaRPr/>
          </a:p>
          <a:p>
            <a:pPr marL="0" indent="0" algn="ctr" rtl="0">
              <a:spcBef>
                <a:spcPts val="0"/>
              </a:spcBef>
              <a:buNone/>
            </a:pPr>
            <a:r>
              <a:rPr lang="fr-CA"/>
              <a:t>Équipe de santé et bienêtre local </a:t>
            </a:r>
          </a:p>
          <a:p>
            <a:pPr marL="0" indent="0"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4126275" y="2584025"/>
            <a:ext cx="393900" cy="7874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4200125" y="4011450"/>
            <a:ext cx="393900" cy="78749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Année 2014-2015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55675" y="1197700"/>
            <a:ext cx="7583400" cy="353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ymbol"/>
              <a:buChar char="✿"/>
            </a:pPr>
            <a:r>
              <a:rPr lang="fr-CA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Choisir un champion de la santé dans </a:t>
            </a:r>
            <a:r>
              <a:rPr lang="fr-CA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vos</a:t>
            </a:r>
            <a:r>
              <a:rPr lang="fr-CA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écoles ou votre communauté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ymbol"/>
              <a:buChar char="✿"/>
            </a:pPr>
            <a:r>
              <a:rPr lang="fr-CA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Former un comité de santé</a:t>
            </a:r>
            <a:r>
              <a:rPr lang="fr-CA" sz="24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(parents, élèves, enseignants, représentants AHS, etc.)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ymbol"/>
              <a:buChar char="✿"/>
            </a:pPr>
            <a:r>
              <a:rPr lang="fr-CA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Se donner un </a:t>
            </a:r>
            <a:r>
              <a:rPr lang="fr-CA" sz="2400"/>
              <a:t>mécanisme de collecte de données</a:t>
            </a:r>
            <a:r>
              <a:rPr lang="fr-CA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– voir </a:t>
            </a:r>
            <a:r>
              <a:rPr lang="fr-CA" sz="2400" b="0" i="0" u="sng" strike="noStrike" cap="none" baseline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planificateur des écoles en santé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ymbol"/>
              <a:buChar char="✿"/>
            </a:pPr>
            <a:r>
              <a:rPr lang="fr-CA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Passer à l’action – Stimuler la participation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ymbol"/>
              <a:buChar char="✿"/>
            </a:pPr>
            <a:r>
              <a:rPr lang="fr-CA" sz="24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Évaluer et célébrer les succès!</a:t>
            </a:r>
          </a:p>
          <a:p>
            <a:pPr marL="457200" marR="0" lvl="0" indent="-32004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161896" y="5281614"/>
            <a:ext cx="85755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CA" sz="1800" b="0" i="0" u="none" strike="noStrike" cap="none" baseline="0">
                <a:solidFill>
                  <a:srgbClr val="FE7822"/>
                </a:solidFill>
                <a:latin typeface="Questrial"/>
                <a:ea typeface="Questrial"/>
                <a:cs typeface="Questrial"/>
                <a:sym typeface="Questrial"/>
              </a:rPr>
              <a:t>Participer au déjeuner des champions et aux ateliers de santé et bienêtre lors du NCTCA– 5 février 2015 au Shaw Conference Center - Edmonton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161900" y="5999345"/>
            <a:ext cx="8640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CA" sz="1800" b="0" i="0" u="none" strike="noStrike" cap="none" baseline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Ressources disponibles sur Moodle – via notre site Internet : </a:t>
            </a:r>
            <a:r>
              <a:rPr lang="fr-CA" sz="1800" b="0" i="0" u="sng" strike="noStrike" cap="none" baseline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www.lafsfa.ca</a:t>
            </a:r>
            <a:r>
              <a:rPr lang="fr-CA" sz="1800" b="0" i="0" u="none" strike="noStrike" cap="none" baseline="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 ou</a:t>
            </a:r>
            <a:r>
              <a:rPr lang="fr-CA" sz="1800">
                <a:solidFill>
                  <a:srgbClr val="FFD966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fr-CA" sz="18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5"/>
              </a:rPr>
              <a:t>www.tiny.cc/fsfa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FFD96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779462" y="89646"/>
            <a:ext cx="758348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Jeux francophones de l’Alberta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200" y="1833200"/>
            <a:ext cx="3165223" cy="474784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3890600" y="1754075"/>
            <a:ext cx="5064599" cy="4826999"/>
          </a:xfrm>
          <a:prstGeom prst="rect">
            <a:avLst/>
          </a:prstGeom>
          <a:noFill/>
          <a:ln w="9525" cap="flat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fr-CA" sz="1100" b="1">
                <a:solidFill>
                  <a:schemeClr val="lt1"/>
                </a:solidFill>
              </a:rPr>
              <a:t>Cad</a:t>
            </a:r>
            <a:r>
              <a:rPr lang="fr-CA" b="1">
                <a:solidFill>
                  <a:schemeClr val="lt1"/>
                </a:solidFill>
              </a:rPr>
              <a:t>et 7</a:t>
            </a:r>
            <a:r>
              <a:rPr lang="fr-CA" b="1" baseline="30000">
                <a:solidFill>
                  <a:schemeClr val="lt1"/>
                </a:solidFill>
              </a:rPr>
              <a:t>e</a:t>
            </a:r>
            <a:r>
              <a:rPr lang="fr-CA" b="1">
                <a:solidFill>
                  <a:schemeClr val="lt1"/>
                </a:solidFill>
              </a:rPr>
              <a:t> à 9</a:t>
            </a:r>
            <a:r>
              <a:rPr lang="fr-CA" b="1" baseline="30000">
                <a:solidFill>
                  <a:schemeClr val="lt1"/>
                </a:solidFill>
              </a:rPr>
              <a:t>e</a:t>
            </a:r>
            <a:r>
              <a:rPr lang="fr-CA" b="1">
                <a:solidFill>
                  <a:schemeClr val="lt1"/>
                </a:solidFill>
              </a:rPr>
              <a:t> année, les sports </a:t>
            </a:r>
            <a:r>
              <a:rPr lang="fr-CA">
                <a:solidFill>
                  <a:schemeClr val="lt1"/>
                </a:solidFill>
              </a:rPr>
              <a:t>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>
                <a:solidFill>
                  <a:schemeClr val="lt1"/>
                </a:solidFill>
              </a:rPr>
              <a:t>Basketball 3x3 (mixte)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>
                <a:solidFill>
                  <a:schemeClr val="lt1"/>
                </a:solidFill>
              </a:rPr>
              <a:t>Badminton (simple, double et mixte)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>
                <a:solidFill>
                  <a:schemeClr val="lt1"/>
                </a:solidFill>
              </a:rPr>
              <a:t>Soccer mixte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>
                <a:solidFill>
                  <a:schemeClr val="lt1"/>
                </a:solidFill>
              </a:rPr>
              <a:t>Crosscountry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>
                <a:solidFill>
                  <a:schemeClr val="lt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 b="1">
                <a:solidFill>
                  <a:schemeClr val="lt1"/>
                </a:solidFill>
              </a:rPr>
              <a:t>Junior 10</a:t>
            </a:r>
            <a:r>
              <a:rPr lang="fr-CA" b="1" baseline="30000">
                <a:solidFill>
                  <a:schemeClr val="lt1"/>
                </a:solidFill>
              </a:rPr>
              <a:t>e</a:t>
            </a:r>
            <a:r>
              <a:rPr lang="fr-CA" b="1">
                <a:solidFill>
                  <a:schemeClr val="lt1"/>
                </a:solidFill>
              </a:rPr>
              <a:t> à 12</a:t>
            </a:r>
            <a:r>
              <a:rPr lang="fr-CA" b="1" baseline="30000">
                <a:solidFill>
                  <a:schemeClr val="lt1"/>
                </a:solidFill>
              </a:rPr>
              <a:t>e</a:t>
            </a:r>
            <a:r>
              <a:rPr lang="fr-CA" b="1">
                <a:solidFill>
                  <a:schemeClr val="lt1"/>
                </a:solidFill>
              </a:rPr>
              <a:t> année, les sports 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>
                <a:solidFill>
                  <a:schemeClr val="lt1"/>
                </a:solidFill>
              </a:rPr>
              <a:t>Volleyball (masculin et féminin)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>
                <a:solidFill>
                  <a:schemeClr val="lt1"/>
                </a:solidFill>
              </a:rPr>
              <a:t>Basketball 3x3 (masculin et féminin)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>
                <a:solidFill>
                  <a:schemeClr val="lt1"/>
                </a:solidFill>
              </a:rPr>
              <a:t>Hockey-balle (mixte)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>
                <a:solidFill>
                  <a:schemeClr val="lt1"/>
                </a:solidFill>
              </a:rPr>
              <a:t>Badminton (simple, double et mixte)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>
                <a:solidFill>
                  <a:schemeClr val="lt1"/>
                </a:solidFill>
              </a:rPr>
              <a:t>Crosscountry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>
                <a:solidFill>
                  <a:schemeClr val="lt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>
                <a:solidFill>
                  <a:schemeClr val="lt1"/>
                </a:solidFill>
              </a:rPr>
              <a:t>Des volets en journalisme et en musique seront également offerts aux participants.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>
                <a:solidFill>
                  <a:schemeClr val="lt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>
                <a:solidFill>
                  <a:schemeClr val="lt1"/>
                </a:solidFill>
              </a:rPr>
              <a:t>Le frais d’inscription est de 135$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>
                <a:solidFill>
                  <a:schemeClr val="lt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A">
                <a:solidFill>
                  <a:schemeClr val="lt1"/>
                </a:solidFill>
              </a:rPr>
              <a:t>Les inscriptions sont ouvertes du </a:t>
            </a:r>
            <a:r>
              <a:rPr lang="fr-CA" b="1">
                <a:solidFill>
                  <a:schemeClr val="lt1"/>
                </a:solidFill>
              </a:rPr>
              <a:t>1 janvier au 27 mars 2015</a:t>
            </a:r>
            <a:r>
              <a:rPr lang="fr-CA">
                <a:solidFill>
                  <a:schemeClr val="lt1"/>
                </a:solidFill>
              </a:rPr>
              <a:t>. Pour trouver l’information sur les camps de sélections dans votre zone, consultez le</a:t>
            </a:r>
            <a:r>
              <a:rPr lang="fr-CA">
                <a:solidFill>
                  <a:schemeClr val="lt1"/>
                </a:solidFill>
                <a:hlinkClick r:id="rId4"/>
              </a:rPr>
              <a:t> </a:t>
            </a:r>
            <a:r>
              <a:rPr lang="fr-CA" u="sng">
                <a:solidFill>
                  <a:schemeClr val="lt1"/>
                </a:solidFill>
                <a:hlinkClick r:id="rId4"/>
              </a:rPr>
              <a:t>www.lafsfa.ca</a:t>
            </a:r>
            <a:r>
              <a:rPr lang="fr-CA">
                <a:solidFill>
                  <a:schemeClr val="lt1"/>
                </a:solidFill>
              </a:rPr>
              <a:t> .   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698183" y="450027"/>
            <a:ext cx="7583488" cy="3126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Partage des histoires de succès et questions	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6769" y="3244850"/>
            <a:ext cx="2349499" cy="234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53287" y="-72778"/>
            <a:ext cx="7583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sng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Ordre du jour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55650" y="1070226"/>
            <a:ext cx="7231199" cy="487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54864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Pourquoi devrions-nous être préoccupé par la santé de nos élèves ?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Développement d’une communauté scolaire en santé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/>
              <a:t>Plan stratégique 2014-2017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/>
              <a:t>Jeux francophones de l’Alberta</a:t>
            </a:r>
          </a:p>
          <a:p>
            <a:pPr marL="457200" marR="0" lvl="0" indent="-548640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 sz="3600" b="0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Questions / commentaires ?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t="921" b="10354"/>
          <a:stretch/>
        </p:blipFill>
        <p:spPr>
          <a:xfrm>
            <a:off x="7553868" y="5900844"/>
            <a:ext cx="1618164" cy="957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9" y="1309012"/>
            <a:ext cx="9083699" cy="423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0" y="1064625"/>
            <a:ext cx="9144000" cy="5793374"/>
          </a:xfrm>
          <a:prstGeom prst="rect">
            <a:avLst/>
          </a:prstGeom>
          <a:solidFill>
            <a:srgbClr val="00AA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6301"/>
            <a:ext cx="3429000" cy="245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2738066"/>
            <a:ext cx="3581399" cy="381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3121" y="990600"/>
            <a:ext cx="3816632" cy="519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</a:pPr>
            <a:endParaRPr sz="54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0" y="838200"/>
            <a:ext cx="9144000" cy="5714999"/>
          </a:xfrm>
          <a:prstGeom prst="rect">
            <a:avLst/>
          </a:prstGeom>
          <a:solidFill>
            <a:srgbClr val="B4BE4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495798" cy="2630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4495800" y="0"/>
            <a:ext cx="3809999" cy="838199"/>
          </a:xfrm>
          <a:prstGeom prst="rect">
            <a:avLst/>
          </a:prstGeom>
          <a:solidFill>
            <a:srgbClr val="B4BE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0" y="6488667"/>
            <a:ext cx="8839199" cy="369332"/>
          </a:xfrm>
          <a:prstGeom prst="rect">
            <a:avLst/>
          </a:prstGeom>
          <a:solidFill>
            <a:srgbClr val="B4BE43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 t="1276"/>
          <a:stretch/>
        </p:blipFill>
        <p:spPr>
          <a:xfrm>
            <a:off x="4809637" y="715029"/>
            <a:ext cx="3496162" cy="589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831" y="2874783"/>
            <a:ext cx="4377168" cy="3578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</a:pPr>
            <a:endParaRPr sz="54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0" y="838200"/>
            <a:ext cx="9144000" cy="5714999"/>
          </a:xfrm>
          <a:prstGeom prst="rect">
            <a:avLst/>
          </a:prstGeom>
          <a:solidFill>
            <a:srgbClr val="FE782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3" y="0"/>
            <a:ext cx="4705167" cy="184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727916" y="0"/>
            <a:ext cx="3577884" cy="838199"/>
          </a:xfrm>
          <a:prstGeom prst="rect">
            <a:avLst/>
          </a:prstGeom>
          <a:solidFill>
            <a:srgbClr val="FE782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0" y="6501830"/>
            <a:ext cx="8839199" cy="369332"/>
          </a:xfrm>
          <a:prstGeom prst="rect">
            <a:avLst/>
          </a:prstGeom>
          <a:solidFill>
            <a:srgbClr val="FE782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285" y="576454"/>
            <a:ext cx="2972214" cy="592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73" y="2615698"/>
            <a:ext cx="4734586" cy="311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</a:pPr>
            <a:endParaRPr sz="54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0" y="838200"/>
            <a:ext cx="9144000" cy="5714999"/>
          </a:xfrm>
          <a:prstGeom prst="rect">
            <a:avLst/>
          </a:prstGeom>
          <a:solidFill>
            <a:srgbClr val="BA0C6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5" y="15619"/>
            <a:ext cx="3286584" cy="1829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009287"/>
            <a:ext cx="4296374" cy="518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130425"/>
            <a:ext cx="4649296" cy="416634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3288858" y="15619"/>
            <a:ext cx="5016941" cy="822580"/>
          </a:xfrm>
          <a:prstGeom prst="rect">
            <a:avLst/>
          </a:prstGeom>
          <a:solidFill>
            <a:srgbClr val="BA0C6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0" y="6477000"/>
            <a:ext cx="8763000" cy="369332"/>
          </a:xfrm>
          <a:prstGeom prst="rect">
            <a:avLst/>
          </a:prstGeom>
          <a:solidFill>
            <a:srgbClr val="BA0C6B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ctrTitle"/>
          </p:nvPr>
        </p:nvSpPr>
        <p:spPr>
          <a:xfrm>
            <a:off x="779462" y="1597025"/>
            <a:ext cx="7583488" cy="1679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Font typeface="Questrial"/>
              <a:buNone/>
            </a:pPr>
            <a:endParaRPr sz="5400" b="1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779462" y="3276600"/>
            <a:ext cx="7583486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Noto Symbol"/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0" y="838200"/>
            <a:ext cx="9144000" cy="5714999"/>
          </a:xfrm>
          <a:prstGeom prst="rect">
            <a:avLst/>
          </a:prstGeom>
          <a:solidFill>
            <a:srgbClr val="9071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4695012" y="19335"/>
            <a:ext cx="3610787" cy="818865"/>
          </a:xfrm>
          <a:prstGeom prst="rect">
            <a:avLst/>
          </a:prstGeom>
          <a:solidFill>
            <a:srgbClr val="9071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0" y="6477000"/>
            <a:ext cx="8763000" cy="381000"/>
          </a:xfrm>
          <a:prstGeom prst="rect">
            <a:avLst/>
          </a:prstGeom>
          <a:solidFill>
            <a:srgbClr val="90716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6848" y="1123950"/>
            <a:ext cx="3992999" cy="41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423" y="2342443"/>
            <a:ext cx="4572000" cy="445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5">
            <a:alphaModFix/>
          </a:blip>
          <a:srcRect t="595"/>
          <a:stretch/>
        </p:blipFill>
        <p:spPr>
          <a:xfrm>
            <a:off x="28433" y="19335"/>
            <a:ext cx="4666578" cy="2723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779475" y="89650"/>
            <a:ext cx="7667100" cy="148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Questrial"/>
              <a:buNone/>
            </a:pPr>
            <a:r>
              <a:rPr lang="fr-CA" sz="4800" b="1" i="0" u="none" strike="noStrike" cap="none" baseline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Pourquoi l’emphase dans les écoles ?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882450" y="2049025"/>
            <a:ext cx="7667100" cy="4205999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marL="457200" lvl="0" indent="-510540" rtl="0">
              <a:spcBef>
                <a:spcPts val="0"/>
              </a:spcBef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/>
              <a:t>Des élèves en santé apprennent mieux.</a:t>
            </a:r>
          </a:p>
          <a:p>
            <a:pPr marL="457200" lvl="0" indent="-510540" rtl="0">
              <a:spcBef>
                <a:spcPts val="2000"/>
              </a:spcBef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/>
              <a:t>Développer des bonnes habitudes en bas âge aide à long terme.</a:t>
            </a:r>
          </a:p>
          <a:p>
            <a:pPr marL="457200" lvl="0" indent="-510540" rtl="0">
              <a:spcBef>
                <a:spcPts val="2000"/>
              </a:spcBef>
              <a:buClr>
                <a:schemeClr val="lt1"/>
              </a:buClr>
              <a:buSzPct val="100000"/>
              <a:buFont typeface="Noto Symbol"/>
              <a:buChar char="✿"/>
            </a:pPr>
            <a:r>
              <a:rPr lang="fr-CA"/>
              <a:t>Travailler ensemble pour rejoindre toutes les clientèles (parents, communauté et l’école).</a:t>
            </a:r>
          </a:p>
          <a:p>
            <a:pPr marL="457200" lvl="0" indent="-320040" rtl="0">
              <a:spcBef>
                <a:spcPts val="2000"/>
              </a:spcBef>
              <a:buClr>
                <a:schemeClr val="lt1"/>
              </a:buClr>
              <a:buFont typeface="Noto Symbol"/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ummer">
  <a:themeElements>
    <a:clrScheme name="Revolution">
      <a:dk1>
        <a:srgbClr val="000000"/>
      </a:dk1>
      <a:lt1>
        <a:srgbClr val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Macintosh PowerPoint</Application>
  <PresentationFormat>Présentation à l'écran (4:3)</PresentationFormat>
  <Paragraphs>67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Summer</vt:lpstr>
      <vt:lpstr>Développement des communautés scolaires en santé </vt:lpstr>
      <vt:lpstr>Ordre du jour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Pourquoi l’emphase dans les écoles ?</vt:lpstr>
      <vt:lpstr>Développement d’une communauté scolaire en santé</vt:lpstr>
      <vt:lpstr>3 prochaines années… </vt:lpstr>
      <vt:lpstr>Politiques et procédure en santé</vt:lpstr>
      <vt:lpstr>Éducation et formation</vt:lpstr>
      <vt:lpstr>Mécanisme de collaboration (équipe de santé)</vt:lpstr>
      <vt:lpstr>Année 2014-2015</vt:lpstr>
      <vt:lpstr>Jeux francophones de l’Alberta</vt:lpstr>
      <vt:lpstr>Partage des histoires de succès et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Développement des communautés scolaires en santé </dc:title>
  <cp:lastModifiedBy>Renee Gauvreau</cp:lastModifiedBy>
  <cp:revision>1</cp:revision>
  <dcterms:modified xsi:type="dcterms:W3CDTF">2015-01-21T18:31:18Z</dcterms:modified>
</cp:coreProperties>
</file>