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sldIdLst>
    <p:sldId id="256" r:id="rId2"/>
    <p:sldId id="257" r:id="rId3"/>
    <p:sldId id="259" r:id="rId4"/>
    <p:sldId id="258" r:id="rId5"/>
    <p:sldId id="260" r:id="rId6"/>
    <p:sldId id="262" r:id="rId7"/>
    <p:sldId id="263" r:id="rId8"/>
    <p:sldId id="261" r:id="rId9"/>
    <p:sldId id="264" r:id="rId10"/>
    <p:sldId id="265" r:id="rId11"/>
    <p:sldId id="267" r:id="rId12"/>
    <p:sldId id="269" r:id="rId13"/>
    <p:sldId id="270" r:id="rId14"/>
    <p:sldId id="272" r:id="rId15"/>
    <p:sldId id="273" r:id="rId16"/>
    <p:sldId id="313"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303" r:id="rId36"/>
    <p:sldId id="293" r:id="rId37"/>
    <p:sldId id="294" r:id="rId38"/>
    <p:sldId id="295" r:id="rId39"/>
    <p:sldId id="296" r:id="rId40"/>
    <p:sldId id="305" r:id="rId41"/>
    <p:sldId id="297" r:id="rId42"/>
    <p:sldId id="304" r:id="rId43"/>
    <p:sldId id="298" r:id="rId44"/>
    <p:sldId id="299" r:id="rId45"/>
    <p:sldId id="308" r:id="rId46"/>
    <p:sldId id="310" r:id="rId47"/>
    <p:sldId id="311" r:id="rId48"/>
    <p:sldId id="312" r:id="rId49"/>
    <p:sldId id="306" r:id="rId50"/>
    <p:sldId id="307" r:id="rId51"/>
    <p:sldId id="309"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98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fr-CA"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CA"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C4B053A-3A72-134D-97D9-666EB2A7DE54}"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fr-CA"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Date Placeholder 3"/>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fr-CA"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Date Placeholder 3"/>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fr-CA"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Date Placeholder 3"/>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CA"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CA" smtClean="0"/>
              <a:t>Click to edit Master text styles</a:t>
            </a:r>
          </a:p>
        </p:txBody>
      </p:sp>
      <p:sp>
        <p:nvSpPr>
          <p:cNvPr id="4" name="Date Placeholder 3"/>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C4B053A-3A72-134D-97D9-666EB2A7DE54}"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fr-CA"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5" name="Date Placeholder 4"/>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CA"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CA"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CA"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7" name="Date Placeholder 6"/>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fr-CA"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C4B053A-3A72-134D-97D9-666EB2A7DE54}"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CA"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CA"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5" name="Date Placeholder 4"/>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4B053A-3A72-134D-97D9-666EB2A7DE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CA"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0999FEB-1E58-2C42-BA90-4927BEC20520}" type="datetimeFigureOut">
              <a:rPr lang="en-US" smtClean="0"/>
              <a:t>11-11-28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C4B053A-3A72-134D-97D9-666EB2A7DE54}"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CA"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CA"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CA"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CA" smtClean="0"/>
              <a:t>Click to edit Master text styles</a:t>
            </a:r>
          </a:p>
          <a:p>
            <a:pPr lvl="1" eaLnBrk="1" latinLnBrk="0" hangingPunct="1"/>
            <a:r>
              <a:rPr kumimoji="0" lang="fr-CA" smtClean="0"/>
              <a:t>Second level</a:t>
            </a:r>
          </a:p>
          <a:p>
            <a:pPr lvl="2" eaLnBrk="1" latinLnBrk="0" hangingPunct="1"/>
            <a:r>
              <a:rPr kumimoji="0" lang="fr-CA" smtClean="0"/>
              <a:t>Third level</a:t>
            </a:r>
          </a:p>
          <a:p>
            <a:pPr lvl="3" eaLnBrk="1" latinLnBrk="0" hangingPunct="1"/>
            <a:r>
              <a:rPr kumimoji="0" lang="fr-CA" smtClean="0"/>
              <a:t>Fourth level</a:t>
            </a:r>
          </a:p>
          <a:p>
            <a:pPr lvl="4" eaLnBrk="1" latinLnBrk="0" hangingPunct="1"/>
            <a:r>
              <a:rPr kumimoji="0" lang="fr-CA"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0999FEB-1E58-2C42-BA90-4927BEC20520}" type="datetimeFigureOut">
              <a:rPr lang="en-US" smtClean="0"/>
              <a:t>11-11-28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C4B053A-3A72-134D-97D9-666EB2A7DE54}"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pfpp.moodle.csrcn.ab.ca/course/view.php?id=50" TargetMode="External"/><Relationship Id="rId3" Type="http://schemas.openxmlformats.org/officeDocument/2006/relationships/hyperlink" Target="mailto:jlarouche@cpfpp.ab.c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Principes</a:t>
            </a:r>
            <a:r>
              <a:rPr lang="en-US" dirty="0" smtClean="0"/>
              <a:t> de </a:t>
            </a:r>
            <a:r>
              <a:rPr lang="en-US" dirty="0" err="1" smtClean="0"/>
              <a:t>francisation</a:t>
            </a:r>
            <a:endParaRPr lang="en-US" dirty="0"/>
          </a:p>
        </p:txBody>
      </p:sp>
      <p:sp>
        <p:nvSpPr>
          <p:cNvPr id="3" name="Subtitle 2"/>
          <p:cNvSpPr>
            <a:spLocks noGrp="1"/>
          </p:cNvSpPr>
          <p:nvPr>
            <p:ph type="subTitle" idx="1"/>
          </p:nvPr>
        </p:nvSpPr>
        <p:spPr>
          <a:xfrm>
            <a:off x="1432560" y="2091943"/>
            <a:ext cx="7406640" cy="4439126"/>
          </a:xfrm>
        </p:spPr>
        <p:txBody>
          <a:bodyPr>
            <a:normAutofit/>
          </a:bodyPr>
          <a:lstStyle/>
          <a:p>
            <a:r>
              <a:rPr lang="en-US" dirty="0" err="1" smtClean="0"/>
              <a:t>Détails</a:t>
            </a:r>
            <a:r>
              <a:rPr lang="en-US" dirty="0" smtClean="0"/>
              <a:t> et justifications </a:t>
            </a:r>
            <a:r>
              <a:rPr lang="en-US" dirty="0" err="1" smtClean="0"/>
              <a:t>théoriques</a:t>
            </a:r>
            <a:endParaRPr lang="en-US" dirty="0" smtClean="0"/>
          </a:p>
          <a:p>
            <a:endParaRPr lang="en-US" dirty="0" smtClean="0"/>
          </a:p>
          <a:p>
            <a:endParaRPr lang="en-US" dirty="0" smtClean="0"/>
          </a:p>
          <a:p>
            <a:endParaRPr lang="en-US" dirty="0"/>
          </a:p>
          <a:p>
            <a:endParaRPr lang="en-US" dirty="0"/>
          </a:p>
          <a:p>
            <a:r>
              <a:rPr lang="en-US" dirty="0" smtClean="0"/>
              <a:t>Martin Beaudoin</a:t>
            </a:r>
          </a:p>
          <a:p>
            <a:r>
              <a:rPr lang="en-US" dirty="0" smtClean="0"/>
              <a:t>Faculté Saint-Jean</a:t>
            </a:r>
          </a:p>
          <a:p>
            <a:r>
              <a:rPr lang="en-US" dirty="0" err="1" smtClean="0"/>
              <a:t>martin.beaudoin@ualberta.ca</a:t>
            </a:r>
            <a:endParaRPr lang="en-US" dirty="0"/>
          </a:p>
        </p:txBody>
      </p:sp>
    </p:spTree>
    <p:extLst>
      <p:ext uri="{BB962C8B-B14F-4D97-AF65-F5344CB8AC3E}">
        <p14:creationId xmlns:p14="http://schemas.microsoft.com/office/powerpoint/2010/main" val="888166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83783"/>
            <a:ext cx="7498080" cy="5986813"/>
          </a:xfrm>
        </p:spPr>
        <p:txBody>
          <a:bodyPr>
            <a:normAutofit/>
          </a:bodyPr>
          <a:lstStyle/>
          <a:p>
            <a:r>
              <a:rPr lang="fr-CA" sz="2400" dirty="0"/>
              <a:t>Un bon nombre d'études sur la perte des langues minoritaires au profit d'une langue majoritaire (qui tombe sous le concept d'</a:t>
            </a:r>
            <a:r>
              <a:rPr lang="fr-CA" sz="2400" b="1" dirty="0"/>
              <a:t>attrition linguistique environnementale</a:t>
            </a:r>
            <a:r>
              <a:rPr lang="fr-CA" sz="2400" dirty="0"/>
              <a:t>) démontrent que l'attrition peut avoir des conséquences très néfastes (Iqbal, 2005; Francis, 2005; </a:t>
            </a:r>
            <a:r>
              <a:rPr lang="en-US" sz="2400" dirty="0" err="1"/>
              <a:t>Abd</a:t>
            </a:r>
            <a:r>
              <a:rPr lang="en-US" sz="2400" dirty="0"/>
              <a:t>-el-</a:t>
            </a:r>
            <a:r>
              <a:rPr lang="en-US" sz="2400" dirty="0" err="1"/>
              <a:t>Jawad</a:t>
            </a:r>
            <a:r>
              <a:rPr lang="fr-CA" sz="2400" dirty="0"/>
              <a:t>, 2006). </a:t>
            </a:r>
            <a:endParaRPr lang="fr-CA" sz="2400" dirty="0" smtClean="0"/>
          </a:p>
          <a:p>
            <a:endParaRPr lang="fr-CA" sz="2400" dirty="0"/>
          </a:p>
          <a:p>
            <a:r>
              <a:rPr lang="fr-CA" sz="2400" dirty="0"/>
              <a:t>La langue familiale se perd généralement suivant une période de bilinguisme soustractif autour de la puberté (Francis, 2005), période qui correspond avec un désir de s'intégrer aux enfants qui entourent l'apprenant. </a:t>
            </a:r>
          </a:p>
          <a:p>
            <a:endParaRPr lang="en-US" sz="2400" dirty="0"/>
          </a:p>
        </p:txBody>
      </p:sp>
    </p:spTree>
    <p:extLst>
      <p:ext uri="{BB962C8B-B14F-4D97-AF65-F5344CB8AC3E}">
        <p14:creationId xmlns:p14="http://schemas.microsoft.com/office/powerpoint/2010/main" val="184234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542" y="356260"/>
            <a:ext cx="7858458" cy="6118374"/>
          </a:xfrm>
        </p:spPr>
        <p:txBody>
          <a:bodyPr>
            <a:normAutofit/>
          </a:bodyPr>
          <a:lstStyle/>
          <a:p>
            <a:r>
              <a:rPr lang="fr-CA" sz="2400" dirty="0"/>
              <a:t>De Houwer (2007) a démontré que les familles où seulement un des parents parlait la langue familiale (la situation un parent-une langue) avaient peu de chance de maintenir cette langue. Elle précise que </a:t>
            </a:r>
            <a:r>
              <a:rPr lang="fr-CA" sz="2400" b="1" dirty="0"/>
              <a:t>les deux parents doivent utiliser la langue familiale et au moins un d'eux doit parler exclusivement cette langue et l’autre doit la connaitre et l’utiliser occasionnellement pour prévenir l'attrition</a:t>
            </a:r>
            <a:r>
              <a:rPr lang="fr-CA" sz="2400" dirty="0"/>
              <a:t>. </a:t>
            </a:r>
            <a:endParaRPr lang="fr-CA" sz="2400" dirty="0" smtClean="0"/>
          </a:p>
          <a:p>
            <a:endParaRPr lang="en-US" sz="2400" dirty="0"/>
          </a:p>
          <a:p>
            <a:r>
              <a:rPr lang="fr-CA" sz="2400" dirty="0" smtClean="0"/>
              <a:t>Si </a:t>
            </a:r>
            <a:r>
              <a:rPr lang="fr-CA" sz="2400" dirty="0"/>
              <a:t>dans certains cas l'identité ou la religion propre à une langue suffit à la maintenir pendant un certain temps (</a:t>
            </a:r>
            <a:r>
              <a:rPr lang="fr-CA" sz="2400" dirty="0" err="1"/>
              <a:t>Abd</a:t>
            </a:r>
            <a:r>
              <a:rPr lang="fr-CA" sz="2400" dirty="0"/>
              <a:t>-el-Jawad, 2006), il n'y a aucune garantie que la langue ne dépassera la 2e génération d'immigrants. </a:t>
            </a:r>
            <a:endParaRPr lang="fr-CA" sz="2400" dirty="0" smtClean="0"/>
          </a:p>
          <a:p>
            <a:endParaRPr lang="fr-CA" sz="2400" dirty="0" smtClean="0"/>
          </a:p>
          <a:p>
            <a:r>
              <a:rPr lang="fr-CA" sz="2400" dirty="0"/>
              <a:t>L</a:t>
            </a:r>
            <a:r>
              <a:rPr lang="fr-CA" sz="2400" dirty="0" smtClean="0"/>
              <a:t>a </a:t>
            </a:r>
            <a:r>
              <a:rPr lang="fr-CA" sz="2400" dirty="0"/>
              <a:t>lecture régulière dans cette langue peut ralentir l'attrition (</a:t>
            </a:r>
            <a:r>
              <a:rPr lang="fr-CA" sz="2400" dirty="0" err="1"/>
              <a:t>Zaretsky</a:t>
            </a:r>
            <a:r>
              <a:rPr lang="fr-CA" sz="2400" dirty="0"/>
              <a:t> &amp; Bar-</a:t>
            </a:r>
            <a:r>
              <a:rPr lang="fr-CA" sz="2400" dirty="0" err="1"/>
              <a:t>Shalom</a:t>
            </a:r>
            <a:r>
              <a:rPr lang="fr-CA" sz="2400" dirty="0"/>
              <a:t>, 2010). </a:t>
            </a:r>
            <a:endParaRPr lang="en-US" sz="2400" dirty="0"/>
          </a:p>
        </p:txBody>
      </p:sp>
    </p:spTree>
    <p:extLst>
      <p:ext uri="{BB962C8B-B14F-4D97-AF65-F5344CB8AC3E}">
        <p14:creationId xmlns:p14="http://schemas.microsoft.com/office/powerpoint/2010/main" val="2523188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Exemple </a:t>
            </a:r>
            <a:r>
              <a:rPr lang="fr-CA" dirty="0"/>
              <a:t>d'application </a:t>
            </a:r>
            <a:endParaRPr lang="en-US" dirty="0"/>
          </a:p>
        </p:txBody>
      </p:sp>
      <p:sp>
        <p:nvSpPr>
          <p:cNvPr id="3" name="Content Placeholder 2"/>
          <p:cNvSpPr>
            <a:spLocks noGrp="1"/>
          </p:cNvSpPr>
          <p:nvPr>
            <p:ph idx="1"/>
          </p:nvPr>
        </p:nvSpPr>
        <p:spPr/>
        <p:txBody>
          <a:bodyPr>
            <a:normAutofit/>
          </a:bodyPr>
          <a:lstStyle/>
          <a:p>
            <a:r>
              <a:rPr lang="fr-CA" sz="2400" dirty="0" smtClean="0"/>
              <a:t>Demander </a:t>
            </a:r>
            <a:r>
              <a:rPr lang="fr-CA" sz="2400" dirty="0"/>
              <a:t>aux élèves en francisation d'expliquer dans leur langue les devoirs et les messages importants. Dirigez les élèves dans cette activité en début d'année pour éviter les problèmes de communication entre l'école et les parents. </a:t>
            </a:r>
            <a:endParaRPr lang="en-US" sz="2400" dirty="0"/>
          </a:p>
        </p:txBody>
      </p:sp>
    </p:spTree>
    <p:extLst>
      <p:ext uri="{BB962C8B-B14F-4D97-AF65-F5344CB8AC3E}">
        <p14:creationId xmlns:p14="http://schemas.microsoft.com/office/powerpoint/2010/main" val="2156746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3</a:t>
            </a:r>
            <a:endParaRPr lang="en-US" dirty="0"/>
          </a:p>
        </p:txBody>
      </p:sp>
      <p:sp>
        <p:nvSpPr>
          <p:cNvPr id="3" name="Content Placeholder 2"/>
          <p:cNvSpPr>
            <a:spLocks noGrp="1"/>
          </p:cNvSpPr>
          <p:nvPr>
            <p:ph idx="1"/>
          </p:nvPr>
        </p:nvSpPr>
        <p:spPr/>
        <p:txBody>
          <a:bodyPr/>
          <a:lstStyle/>
          <a:p>
            <a:pPr marL="82296" lvl="0" indent="0">
              <a:buNone/>
            </a:pPr>
            <a:r>
              <a:rPr lang="fr-CA" b="1" dirty="0"/>
              <a:t>La langue est la porte d’entrée de la pensée et de </a:t>
            </a:r>
            <a:r>
              <a:rPr lang="fr-CA" b="1" dirty="0" smtClean="0"/>
              <a:t>l’apprentissage.</a:t>
            </a:r>
            <a:endParaRPr lang="fr-CA" dirty="0"/>
          </a:p>
        </p:txBody>
      </p:sp>
    </p:spTree>
    <p:extLst>
      <p:ext uri="{BB962C8B-B14F-4D97-AF65-F5344CB8AC3E}">
        <p14:creationId xmlns:p14="http://schemas.microsoft.com/office/powerpoint/2010/main" val="1489309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10556"/>
            <a:ext cx="7498080" cy="5537844"/>
          </a:xfrm>
        </p:spPr>
        <p:txBody>
          <a:bodyPr>
            <a:normAutofit/>
          </a:bodyPr>
          <a:lstStyle/>
          <a:p>
            <a:r>
              <a:rPr lang="fr-CA" sz="2400" dirty="0"/>
              <a:t>La langue sert à une grande variété de fonctions : </a:t>
            </a:r>
            <a:endParaRPr lang="fr-CA" sz="2400" dirty="0" smtClean="0"/>
          </a:p>
          <a:p>
            <a:pPr lvl="1"/>
            <a:r>
              <a:rPr lang="fr-CA" sz="2000" dirty="0" smtClean="0"/>
              <a:t>transmettre </a:t>
            </a:r>
            <a:r>
              <a:rPr lang="fr-CA" sz="2000" dirty="0"/>
              <a:t>ou recevoir de l'information, des sentiments ou des </a:t>
            </a:r>
            <a:r>
              <a:rPr lang="fr-CA" sz="2000" dirty="0" smtClean="0"/>
              <a:t>besoins</a:t>
            </a:r>
          </a:p>
          <a:p>
            <a:pPr lvl="1"/>
            <a:r>
              <a:rPr lang="fr-CA" sz="2000" dirty="0" smtClean="0"/>
              <a:t>émettre </a:t>
            </a:r>
            <a:r>
              <a:rPr lang="fr-CA" sz="2000" dirty="0"/>
              <a:t>une </a:t>
            </a:r>
            <a:r>
              <a:rPr lang="fr-CA" sz="2000" dirty="0" smtClean="0"/>
              <a:t>opinion</a:t>
            </a:r>
          </a:p>
          <a:p>
            <a:pPr lvl="1"/>
            <a:r>
              <a:rPr lang="fr-CA" sz="2000" dirty="0" smtClean="0"/>
              <a:t>se </a:t>
            </a:r>
            <a:r>
              <a:rPr lang="fr-CA" sz="2000" dirty="0"/>
              <a:t>représenter le </a:t>
            </a:r>
            <a:r>
              <a:rPr lang="fr-CA" sz="2000" dirty="0" smtClean="0"/>
              <a:t>monde</a:t>
            </a:r>
          </a:p>
          <a:p>
            <a:pPr lvl="1"/>
            <a:r>
              <a:rPr lang="fr-CA" sz="2000" dirty="0" smtClean="0"/>
              <a:t>établir </a:t>
            </a:r>
            <a:r>
              <a:rPr lang="fr-CA" sz="2000" dirty="0"/>
              <a:t>ou briser des liens </a:t>
            </a:r>
            <a:r>
              <a:rPr lang="fr-CA" sz="2000" dirty="0" smtClean="0"/>
              <a:t>sociaux</a:t>
            </a:r>
          </a:p>
          <a:p>
            <a:pPr lvl="1"/>
            <a:r>
              <a:rPr lang="fr-CA" sz="2000" dirty="0" smtClean="0"/>
              <a:t>affirmer </a:t>
            </a:r>
            <a:r>
              <a:rPr lang="fr-CA" sz="2000" dirty="0"/>
              <a:t>son </a:t>
            </a:r>
            <a:r>
              <a:rPr lang="fr-CA" sz="2000" dirty="0" smtClean="0"/>
              <a:t>identité</a:t>
            </a:r>
          </a:p>
          <a:p>
            <a:pPr lvl="1"/>
            <a:r>
              <a:rPr lang="fr-CA" sz="2000" dirty="0" smtClean="0"/>
              <a:t>etc</a:t>
            </a:r>
            <a:r>
              <a:rPr lang="fr-CA" sz="2000" dirty="0"/>
              <a:t>. </a:t>
            </a:r>
            <a:endParaRPr lang="fr-CA" sz="2000" dirty="0" smtClean="0"/>
          </a:p>
          <a:p>
            <a:endParaRPr lang="fr-CA" sz="2400" dirty="0"/>
          </a:p>
          <a:p>
            <a:r>
              <a:rPr lang="fr-CA" sz="2400" dirty="0"/>
              <a:t>Tous les élèves en francisation devraient aussi s'exprimer et comprendre différents </a:t>
            </a:r>
            <a:r>
              <a:rPr lang="fr-CA" sz="2400" b="1" dirty="0"/>
              <a:t>registres de langue </a:t>
            </a:r>
            <a:r>
              <a:rPr lang="fr-CA" sz="2400" dirty="0"/>
              <a:t>dans la langue familiale en débutant l'école et, éventuellement, en français. </a:t>
            </a:r>
            <a:endParaRPr lang="en-US" sz="2400" dirty="0"/>
          </a:p>
        </p:txBody>
      </p:sp>
    </p:spTree>
    <p:extLst>
      <p:ext uri="{BB962C8B-B14F-4D97-AF65-F5344CB8AC3E}">
        <p14:creationId xmlns:p14="http://schemas.microsoft.com/office/powerpoint/2010/main" val="163883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8192"/>
            <a:ext cx="7498080" cy="5840208"/>
          </a:xfrm>
        </p:spPr>
        <p:txBody>
          <a:bodyPr>
            <a:noAutofit/>
          </a:bodyPr>
          <a:lstStyle/>
          <a:p>
            <a:r>
              <a:rPr lang="fr-CA" sz="2400" dirty="0" smtClean="0"/>
              <a:t>Selon </a:t>
            </a:r>
            <a:r>
              <a:rPr lang="fr-CA" sz="2400" dirty="0" err="1" smtClean="0"/>
              <a:t>Cummins</a:t>
            </a:r>
            <a:r>
              <a:rPr lang="fr-CA" sz="2400" dirty="0" smtClean="0"/>
              <a:t>, la </a:t>
            </a:r>
            <a:r>
              <a:rPr lang="fr-CA" sz="2400" dirty="0"/>
              <a:t>langue sociale est apprise par tous les locuteurs de cette langue, mais la langue académique ne se développe que si le développement cognitif et les compétences langagières ont atteint un niveau suffisamment </a:t>
            </a:r>
            <a:r>
              <a:rPr lang="fr-CA" sz="2400" dirty="0" smtClean="0"/>
              <a:t>élevé. Les </a:t>
            </a:r>
            <a:r>
              <a:rPr lang="fr-CA" sz="2400" dirty="0"/>
              <a:t>élèves en difficulté n'atteignent pas toujours ce niveau. </a:t>
            </a:r>
            <a:endParaRPr lang="fr-CA" sz="2400" dirty="0" smtClean="0"/>
          </a:p>
          <a:p>
            <a:endParaRPr lang="fr-CA" sz="2400" dirty="0"/>
          </a:p>
          <a:p>
            <a:r>
              <a:rPr lang="fr-CA" sz="2400" dirty="0"/>
              <a:t>La langue académique se développe par un développement parallèle des concepts et de vocabulaire de plus en plus précis et spécialisé</a:t>
            </a:r>
            <a:r>
              <a:rPr lang="fr-CA" sz="2400" dirty="0" smtClean="0"/>
              <a:t>.  </a:t>
            </a:r>
            <a:r>
              <a:rPr lang="fr-CA" sz="2400" dirty="0"/>
              <a:t>Ainsi, il faut </a:t>
            </a:r>
            <a:r>
              <a:rPr lang="fr-CA" sz="2400" dirty="0" smtClean="0"/>
              <a:t>échafauder </a:t>
            </a:r>
            <a:r>
              <a:rPr lang="fr-CA" sz="2400" dirty="0"/>
              <a:t>ces derniers de sorte à amener l'élève vers la langue académique qui permettra notamment la résolution de problèmes abstraits, la rédaction de textes soutenus et la compréhension de textes littéraires. </a:t>
            </a:r>
          </a:p>
          <a:p>
            <a:endParaRPr lang="en-US" sz="2400" dirty="0"/>
          </a:p>
        </p:txBody>
      </p:sp>
    </p:spTree>
    <p:extLst>
      <p:ext uri="{BB962C8B-B14F-4D97-AF65-F5344CB8AC3E}">
        <p14:creationId xmlns:p14="http://schemas.microsoft.com/office/powerpoint/2010/main" val="1799632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4729"/>
            <a:ext cx="7498080" cy="6021279"/>
          </a:xfrm>
        </p:spPr>
        <p:txBody>
          <a:bodyPr>
            <a:normAutofit fontScale="85000" lnSpcReduction="20000"/>
          </a:bodyPr>
          <a:lstStyle/>
          <a:p>
            <a:r>
              <a:rPr lang="fr-CA" sz="2800" dirty="0" smtClean="0"/>
              <a:t>Bialystok</a:t>
            </a:r>
            <a:r>
              <a:rPr lang="fr-CA" sz="2800" dirty="0"/>
              <a:t>, </a:t>
            </a:r>
            <a:r>
              <a:rPr lang="fr-CA" sz="2800" dirty="0" err="1"/>
              <a:t>Luk</a:t>
            </a:r>
            <a:r>
              <a:rPr lang="fr-CA" sz="2800" dirty="0"/>
              <a:t>, </a:t>
            </a:r>
            <a:r>
              <a:rPr lang="fr-CA" sz="2800" dirty="0" err="1"/>
              <a:t>Peets</a:t>
            </a:r>
            <a:r>
              <a:rPr lang="fr-CA" sz="2800" dirty="0"/>
              <a:t> &amp; Yang (2010) ont démontré que, si la taille du vocabulaire d'enfants bilingues est presque toujours inférieure en langue seconde à celui d'unilingues dans cette même langue, le vocabulaire scolaire est à toutes fins pratiques identique pour ces deux groupes, ce qui implique que l’enfant en francisation arrive rapidement à bien fonctionner linguistiquement à l’école. </a:t>
            </a:r>
            <a:endParaRPr lang="fr-CA" sz="2800" dirty="0" smtClean="0"/>
          </a:p>
          <a:p>
            <a:endParaRPr lang="fr-CA" sz="2400" dirty="0" smtClean="0"/>
          </a:p>
          <a:p>
            <a:r>
              <a:rPr lang="fr-CA" sz="2800" dirty="0" err="1" smtClean="0"/>
              <a:t>Silverman</a:t>
            </a:r>
            <a:r>
              <a:rPr lang="fr-CA" sz="2800" dirty="0" smtClean="0"/>
              <a:t> </a:t>
            </a:r>
            <a:r>
              <a:rPr lang="fr-CA" sz="2800" dirty="0"/>
              <a:t>(2007) a trouvé que la quantité de vocabulaire d'enfants de la maternelle en anglicisation rattrapait presque celui d'anglophones au cours d'une seule année scolaire. </a:t>
            </a:r>
            <a:endParaRPr lang="fr-CA" sz="2800" dirty="0" smtClean="0"/>
          </a:p>
          <a:p>
            <a:endParaRPr lang="fr-CA" sz="2800" dirty="0"/>
          </a:p>
        </p:txBody>
      </p:sp>
    </p:spTree>
    <p:extLst>
      <p:ext uri="{BB962C8B-B14F-4D97-AF65-F5344CB8AC3E}">
        <p14:creationId xmlns:p14="http://schemas.microsoft.com/office/powerpoint/2010/main" val="1640651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Exemples </a:t>
            </a:r>
            <a:r>
              <a:rPr lang="fr-CA" dirty="0" smtClean="0"/>
              <a:t>d'application</a:t>
            </a:r>
            <a:endParaRPr lang="en-US" dirty="0"/>
          </a:p>
        </p:txBody>
      </p:sp>
      <p:sp>
        <p:nvSpPr>
          <p:cNvPr id="3" name="Content Placeholder 2"/>
          <p:cNvSpPr>
            <a:spLocks noGrp="1"/>
          </p:cNvSpPr>
          <p:nvPr>
            <p:ph idx="1"/>
          </p:nvPr>
        </p:nvSpPr>
        <p:spPr/>
        <p:txBody>
          <a:bodyPr>
            <a:normAutofit/>
          </a:bodyPr>
          <a:lstStyle/>
          <a:p>
            <a:pPr lvl="0"/>
            <a:r>
              <a:rPr lang="fr-CA" sz="2400" dirty="0" smtClean="0"/>
              <a:t>L'enseignant devrait essayer de donner un lexique des termes importants dans leurs domaines. Certains lexiques existent déjà l'Internet et, avec la permission des auteurs, peuvent être adaptés puis distribués.</a:t>
            </a:r>
          </a:p>
          <a:p>
            <a:pPr lvl="0"/>
            <a:endParaRPr lang="fr-CA" sz="2400" dirty="0" smtClean="0"/>
          </a:p>
          <a:p>
            <a:r>
              <a:rPr lang="fr-CA" sz="2400" dirty="0" smtClean="0"/>
              <a:t>Revenir fréquemment sur la définition des termes, car ceci aide à un échafaudage lexical qui aidera à la conceptualisation; incidemment, les élèves apprendront à bien construire des définitions. </a:t>
            </a:r>
            <a:endParaRPr lang="fr-CA" sz="2400" dirty="0"/>
          </a:p>
        </p:txBody>
      </p:sp>
    </p:spTree>
    <p:extLst>
      <p:ext uri="{BB962C8B-B14F-4D97-AF65-F5344CB8AC3E}">
        <p14:creationId xmlns:p14="http://schemas.microsoft.com/office/powerpoint/2010/main" val="4024919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4</a:t>
            </a:r>
            <a:endParaRPr lang="en-US" dirty="0"/>
          </a:p>
        </p:txBody>
      </p:sp>
      <p:sp>
        <p:nvSpPr>
          <p:cNvPr id="3" name="Content Placeholder 2"/>
          <p:cNvSpPr>
            <a:spLocks noGrp="1"/>
          </p:cNvSpPr>
          <p:nvPr>
            <p:ph idx="1"/>
          </p:nvPr>
        </p:nvSpPr>
        <p:spPr/>
        <p:txBody>
          <a:bodyPr/>
          <a:lstStyle/>
          <a:p>
            <a:pPr marL="82296" indent="0">
              <a:buNone/>
            </a:pPr>
            <a:r>
              <a:rPr lang="fr-CA" b="1" dirty="0"/>
              <a:t>Certaines capacités cognitives et langagières changent avec l’âge et le rythme de progression diffère d'un élève à </a:t>
            </a:r>
            <a:r>
              <a:rPr lang="fr-CA" b="1" dirty="0" smtClean="0"/>
              <a:t>l'autre.</a:t>
            </a:r>
            <a:r>
              <a:rPr lang="fr-CA" dirty="0" smtClean="0"/>
              <a:t> </a:t>
            </a:r>
            <a:endParaRPr lang="en-US" dirty="0"/>
          </a:p>
        </p:txBody>
      </p:sp>
    </p:spTree>
    <p:extLst>
      <p:ext uri="{BB962C8B-B14F-4D97-AF65-F5344CB8AC3E}">
        <p14:creationId xmlns:p14="http://schemas.microsoft.com/office/powerpoint/2010/main" val="1615450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29138"/>
            <a:ext cx="7498080" cy="5719262"/>
          </a:xfrm>
        </p:spPr>
        <p:txBody>
          <a:bodyPr>
            <a:normAutofit/>
          </a:bodyPr>
          <a:lstStyle/>
          <a:p>
            <a:r>
              <a:rPr lang="fr-CA" sz="2400" dirty="0"/>
              <a:t>Il est bien connu que chaque enfant progresse cognitivement et langagièrement à son propre rythme</a:t>
            </a:r>
            <a:r>
              <a:rPr lang="fr-CA" sz="2400" dirty="0" smtClean="0"/>
              <a:t>.</a:t>
            </a:r>
          </a:p>
          <a:p>
            <a:endParaRPr lang="fr-CA" sz="2400" dirty="0"/>
          </a:p>
          <a:p>
            <a:r>
              <a:rPr lang="fr-CA" sz="2400" dirty="0" smtClean="0"/>
              <a:t>Cette </a:t>
            </a:r>
            <a:r>
              <a:rPr lang="fr-CA" sz="2400" dirty="0"/>
              <a:t>grande variabilité est imputable à plusieurs facteurs, dont le milieu, le niveau d'éducation maternelle, la présence d'autres enfants ou ainés à la maison, la présence de handicaps ou de troubles et l'école. </a:t>
            </a:r>
            <a:endParaRPr lang="fr-CA" sz="2400" dirty="0" smtClean="0"/>
          </a:p>
          <a:p>
            <a:endParaRPr lang="fr-CA" sz="2400" dirty="0"/>
          </a:p>
          <a:p>
            <a:r>
              <a:rPr lang="fr-CA" sz="2400" dirty="0" smtClean="0"/>
              <a:t>Les </a:t>
            </a:r>
            <a:r>
              <a:rPr lang="fr-CA" sz="2400" dirty="0"/>
              <a:t>capacités cognitives et langagières changent aussi avec l'âge. Il semble donc que l'enfant passe par une série de périodes (qu'on appelle des </a:t>
            </a:r>
            <a:r>
              <a:rPr lang="fr-CA" sz="2400" b="1" dirty="0"/>
              <a:t>périodes critiques</a:t>
            </a:r>
            <a:r>
              <a:rPr lang="fr-CA" sz="2400" dirty="0"/>
              <a:t>) durant lesquelles il ou elle est plus sensible à certains phénomènes. </a:t>
            </a:r>
          </a:p>
          <a:p>
            <a:endParaRPr lang="en-US" sz="2400" dirty="0"/>
          </a:p>
        </p:txBody>
      </p:sp>
    </p:spTree>
    <p:extLst>
      <p:ext uri="{BB962C8B-B14F-4D97-AF65-F5344CB8AC3E}">
        <p14:creationId xmlns:p14="http://schemas.microsoft.com/office/powerpoint/2010/main" val="103131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1</a:t>
            </a:r>
            <a:endParaRPr lang="en-US" dirty="0"/>
          </a:p>
        </p:txBody>
      </p:sp>
      <p:sp>
        <p:nvSpPr>
          <p:cNvPr id="3" name="Content Placeholder 2"/>
          <p:cNvSpPr>
            <a:spLocks noGrp="1"/>
          </p:cNvSpPr>
          <p:nvPr>
            <p:ph idx="1"/>
          </p:nvPr>
        </p:nvSpPr>
        <p:spPr/>
        <p:txBody>
          <a:bodyPr>
            <a:normAutofit/>
          </a:bodyPr>
          <a:lstStyle/>
          <a:p>
            <a:pPr marL="82296" lvl="0" indent="0">
              <a:buNone/>
            </a:pPr>
            <a:r>
              <a:rPr lang="fr-CA" b="1" dirty="0"/>
              <a:t>Il faut reconnaitre l’enrichissement que peut constituer le capital linguistique et culturel de l'élève en francisation et de sa famille et savoir l'utiliser dans les activités scolaires et parascolaires; il faut donc que l’apprentissage implique un processus d’intégration communautaire de l'élève et de sa famille.</a:t>
            </a:r>
            <a:endParaRPr lang="fr-CA" dirty="0"/>
          </a:p>
          <a:p>
            <a:pPr marL="82296" indent="0">
              <a:buNone/>
            </a:pPr>
            <a:endParaRPr lang="en-US" dirty="0"/>
          </a:p>
        </p:txBody>
      </p:sp>
    </p:spTree>
    <p:extLst>
      <p:ext uri="{BB962C8B-B14F-4D97-AF65-F5344CB8AC3E}">
        <p14:creationId xmlns:p14="http://schemas.microsoft.com/office/powerpoint/2010/main" val="2272209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29138"/>
            <a:ext cx="7498080" cy="5719262"/>
          </a:xfrm>
        </p:spPr>
        <p:txBody>
          <a:bodyPr>
            <a:noAutofit/>
          </a:bodyPr>
          <a:lstStyle/>
          <a:p>
            <a:r>
              <a:rPr lang="fr-CA" sz="2400" dirty="0" smtClean="0"/>
              <a:t>Exemples :</a:t>
            </a:r>
          </a:p>
          <a:p>
            <a:pPr lvl="1"/>
            <a:r>
              <a:rPr lang="fr-CA" sz="2000" dirty="0" smtClean="0"/>
              <a:t>La </a:t>
            </a:r>
            <a:r>
              <a:rPr lang="fr-CA" sz="2000" dirty="0"/>
              <a:t>discrimination </a:t>
            </a:r>
            <a:r>
              <a:rPr lang="fr-CA" sz="2000" dirty="0" smtClean="0"/>
              <a:t>auditive : </a:t>
            </a:r>
            <a:r>
              <a:rPr lang="fr-CA" sz="2000" dirty="0"/>
              <a:t>entre 6-8 et 10-12 mois</a:t>
            </a:r>
            <a:r>
              <a:rPr lang="fr-CA" sz="2000" dirty="0" smtClean="0"/>
              <a:t>.</a:t>
            </a:r>
          </a:p>
          <a:p>
            <a:pPr lvl="1"/>
            <a:r>
              <a:rPr lang="fr-CA" sz="2000" dirty="0" smtClean="0"/>
              <a:t>L'articulation </a:t>
            </a:r>
            <a:r>
              <a:rPr lang="fr-CA" sz="2000" dirty="0"/>
              <a:t>appropriée des sons d'une langue apprise dans un contexte </a:t>
            </a:r>
            <a:r>
              <a:rPr lang="fr-CA" sz="2000" dirty="0" smtClean="0"/>
              <a:t>scolaire : début de la puberté</a:t>
            </a:r>
            <a:r>
              <a:rPr lang="fr-CA" sz="2000" dirty="0"/>
              <a:t>, qui débute entre </a:t>
            </a:r>
            <a:r>
              <a:rPr lang="fr-CA" sz="2000" dirty="0" smtClean="0"/>
              <a:t>7 </a:t>
            </a:r>
            <a:r>
              <a:rPr lang="fr-CA" sz="2000" dirty="0"/>
              <a:t>et 13 ans </a:t>
            </a:r>
            <a:r>
              <a:rPr lang="fr-CA" sz="2000" dirty="0" smtClean="0"/>
              <a:t>(la </a:t>
            </a:r>
            <a:r>
              <a:rPr lang="fr-CA" sz="2000" dirty="0"/>
              <a:t>nutrition et l'origine ethnique ont un impact notable sur l'âge du début de la puberté). </a:t>
            </a:r>
            <a:r>
              <a:rPr lang="fr-CA" sz="2000" dirty="0" smtClean="0"/>
              <a:t> Après </a:t>
            </a:r>
            <a:r>
              <a:rPr lang="fr-CA" sz="2000" dirty="0"/>
              <a:t>ces âges, </a:t>
            </a:r>
            <a:r>
              <a:rPr lang="fr-CA" sz="2000" dirty="0" smtClean="0"/>
              <a:t>l’apprenant aura un accent </a:t>
            </a:r>
            <a:r>
              <a:rPr lang="fr-CA" sz="2000" dirty="0"/>
              <a:t>étranger. </a:t>
            </a:r>
            <a:endParaRPr lang="fr-CA" sz="2000" dirty="0" smtClean="0"/>
          </a:p>
          <a:p>
            <a:pPr lvl="1"/>
            <a:endParaRPr lang="fr-CA" sz="2000" dirty="0" smtClean="0"/>
          </a:p>
          <a:p>
            <a:pPr lvl="1"/>
            <a:r>
              <a:rPr lang="fr-CA" sz="2000" dirty="0" smtClean="0"/>
              <a:t>Les compétences </a:t>
            </a:r>
            <a:r>
              <a:rPr lang="fr-CA" sz="2000" dirty="0"/>
              <a:t>sociopragmatiques </a:t>
            </a:r>
            <a:r>
              <a:rPr lang="fr-CA" sz="2000" dirty="0" smtClean="0"/>
              <a:t>: </a:t>
            </a:r>
            <a:r>
              <a:rPr lang="fr-CA" sz="2000" dirty="0"/>
              <a:t>chez le nouveau-né. </a:t>
            </a:r>
            <a:endParaRPr lang="fr-CA" sz="2000" dirty="0" smtClean="0"/>
          </a:p>
          <a:p>
            <a:pPr lvl="2"/>
            <a:r>
              <a:rPr lang="fr-CA" sz="1600" dirty="0" smtClean="0"/>
              <a:t>elles </a:t>
            </a:r>
            <a:r>
              <a:rPr lang="fr-CA" sz="1600" dirty="0"/>
              <a:t>s'apprennent rapidement chez les petits par l'interaction directe avec des locuteurs </a:t>
            </a:r>
            <a:r>
              <a:rPr lang="fr-CA" sz="1600" dirty="0" smtClean="0"/>
              <a:t>natifs</a:t>
            </a:r>
          </a:p>
          <a:p>
            <a:pPr lvl="2"/>
            <a:r>
              <a:rPr lang="fr-CA" sz="1600" dirty="0"/>
              <a:t>e</a:t>
            </a:r>
            <a:r>
              <a:rPr lang="fr-CA" sz="1600" dirty="0" smtClean="0"/>
              <a:t>lles </a:t>
            </a:r>
            <a:r>
              <a:rPr lang="fr-CA" sz="1600" dirty="0"/>
              <a:t>sont difficiles à enseigner explicitement puisqu'elles sont difficiles à décrire et à </a:t>
            </a:r>
            <a:r>
              <a:rPr lang="fr-CA" sz="1600" dirty="0" smtClean="0"/>
              <a:t>expliquer</a:t>
            </a:r>
          </a:p>
          <a:p>
            <a:pPr lvl="2"/>
            <a:r>
              <a:rPr lang="fr-CA" sz="1600" dirty="0"/>
              <a:t>p</a:t>
            </a:r>
            <a:r>
              <a:rPr lang="fr-CA" sz="1600" dirty="0" smtClean="0"/>
              <a:t>lus </a:t>
            </a:r>
            <a:r>
              <a:rPr lang="fr-CA" sz="1600" dirty="0"/>
              <a:t>l’enfant vieilli, plus il aura de difficulté à saisir spontanément les règles </a:t>
            </a:r>
            <a:r>
              <a:rPr lang="fr-CA" sz="1600" dirty="0" smtClean="0"/>
              <a:t>sociopragmatiques</a:t>
            </a:r>
          </a:p>
          <a:p>
            <a:pPr lvl="2"/>
            <a:r>
              <a:rPr lang="fr-CA" sz="1600" dirty="0"/>
              <a:t>l</a:t>
            </a:r>
            <a:r>
              <a:rPr lang="fr-CA" sz="1600" dirty="0" smtClean="0"/>
              <a:t>es </a:t>
            </a:r>
            <a:r>
              <a:rPr lang="fr-CA" sz="1600" dirty="0"/>
              <a:t>règles sociopragmatiques varient grandement même au sein d'une même culture </a:t>
            </a:r>
            <a:endParaRPr lang="en-US" sz="1600" dirty="0"/>
          </a:p>
        </p:txBody>
      </p:sp>
    </p:spTree>
    <p:extLst>
      <p:ext uri="{BB962C8B-B14F-4D97-AF65-F5344CB8AC3E}">
        <p14:creationId xmlns:p14="http://schemas.microsoft.com/office/powerpoint/2010/main" val="1973515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59374"/>
            <a:ext cx="7498080" cy="5689026"/>
          </a:xfrm>
        </p:spPr>
        <p:txBody>
          <a:bodyPr>
            <a:normAutofit/>
          </a:bodyPr>
          <a:lstStyle/>
          <a:p>
            <a:r>
              <a:rPr lang="fr-CA" sz="2400" dirty="0"/>
              <a:t>Il y a plusieurs autres périodes critiques (Bailey, </a:t>
            </a:r>
            <a:r>
              <a:rPr lang="fr-CA" sz="2400" dirty="0" err="1"/>
              <a:t>Bruer</a:t>
            </a:r>
            <a:r>
              <a:rPr lang="fr-CA" sz="2400" dirty="0"/>
              <a:t>, </a:t>
            </a:r>
            <a:r>
              <a:rPr lang="fr-CA" sz="2400" dirty="0" err="1"/>
              <a:t>Symons</a:t>
            </a:r>
            <a:r>
              <a:rPr lang="fr-CA" sz="2400" dirty="0"/>
              <a:t>, &amp; Lichtman, 2001), notamment pour l'établissement de la pensée critique (</a:t>
            </a:r>
            <a:r>
              <a:rPr lang="fr-CA" sz="2400" dirty="0" err="1"/>
              <a:t>Towne</a:t>
            </a:r>
            <a:r>
              <a:rPr lang="fr-CA" sz="2400" dirty="0"/>
              <a:t>, 2009)</a:t>
            </a:r>
            <a:r>
              <a:rPr lang="fr-CA" sz="2400" dirty="0" smtClean="0"/>
              <a:t>.</a:t>
            </a:r>
          </a:p>
          <a:p>
            <a:endParaRPr lang="fr-CA" sz="2400" dirty="0"/>
          </a:p>
          <a:p>
            <a:r>
              <a:rPr lang="fr-CA" sz="2400" dirty="0" smtClean="0"/>
              <a:t>Ces </a:t>
            </a:r>
            <a:r>
              <a:rPr lang="fr-CA" sz="2400" dirty="0"/>
              <a:t>périodes critiques ne sont pas immuables et il est possible qu'elles soient influencées par la culture et l'éducation (</a:t>
            </a:r>
            <a:r>
              <a:rPr lang="fr-CA" sz="2400" dirty="0" err="1"/>
              <a:t>Flege</a:t>
            </a:r>
            <a:r>
              <a:rPr lang="fr-CA" sz="2400" dirty="0"/>
              <a:t>, 2000</a:t>
            </a:r>
            <a:r>
              <a:rPr lang="fr-CA" sz="2400" dirty="0" smtClean="0"/>
              <a:t>).</a:t>
            </a:r>
          </a:p>
          <a:p>
            <a:endParaRPr lang="fr-CA" sz="2400" dirty="0"/>
          </a:p>
          <a:p>
            <a:r>
              <a:rPr lang="fr-CA" sz="2400" dirty="0"/>
              <a:t>L</a:t>
            </a:r>
            <a:r>
              <a:rPr lang="fr-CA" sz="2400" dirty="0" smtClean="0"/>
              <a:t>es </a:t>
            </a:r>
            <a:r>
              <a:rPr lang="fr-CA" sz="2400" dirty="0"/>
              <a:t>seuils repères ont été établis en fonction des périodes critiques les mieux établis, c'est-à-dire pour l'énonciation et les compétences sociopragmatiques. </a:t>
            </a:r>
          </a:p>
          <a:p>
            <a:endParaRPr lang="en-US" sz="2400" dirty="0"/>
          </a:p>
        </p:txBody>
      </p:sp>
    </p:spTree>
    <p:extLst>
      <p:ext uri="{BB962C8B-B14F-4D97-AF65-F5344CB8AC3E}">
        <p14:creationId xmlns:p14="http://schemas.microsoft.com/office/powerpoint/2010/main" val="3659646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19847"/>
            <a:ext cx="7498080" cy="5628553"/>
          </a:xfrm>
        </p:spPr>
        <p:txBody>
          <a:bodyPr>
            <a:normAutofit/>
          </a:bodyPr>
          <a:lstStyle/>
          <a:p>
            <a:r>
              <a:rPr lang="fr-CA" sz="2400" dirty="0"/>
              <a:t>En contraste, certaines compétences augmentent graduellement avec l'âge</a:t>
            </a:r>
            <a:r>
              <a:rPr lang="fr-CA" sz="2400" dirty="0" smtClean="0"/>
              <a:t>.</a:t>
            </a:r>
          </a:p>
          <a:p>
            <a:pPr lvl="1"/>
            <a:r>
              <a:rPr lang="fr-CA" sz="2000" dirty="0" smtClean="0"/>
              <a:t>les </a:t>
            </a:r>
            <a:r>
              <a:rPr lang="fr-CA" sz="2000" dirty="0"/>
              <a:t>compétences en syntaxe et en </a:t>
            </a:r>
            <a:r>
              <a:rPr lang="fr-CA" sz="2000" dirty="0" smtClean="0"/>
              <a:t>morphologie</a:t>
            </a:r>
          </a:p>
          <a:p>
            <a:pPr lvl="1"/>
            <a:r>
              <a:rPr lang="fr-CA" sz="2000" dirty="0" smtClean="0"/>
              <a:t>plus </a:t>
            </a:r>
            <a:r>
              <a:rPr lang="fr-CA" sz="2000" dirty="0"/>
              <a:t>d'habileté à la métacognition et la </a:t>
            </a:r>
            <a:r>
              <a:rPr lang="fr-CA" sz="2000" dirty="0" smtClean="0"/>
              <a:t>métalinguistique</a:t>
            </a:r>
            <a:endParaRPr lang="fr-CA" sz="2000" dirty="0"/>
          </a:p>
          <a:p>
            <a:pPr lvl="1"/>
            <a:r>
              <a:rPr lang="fr-CA" sz="2000" dirty="0"/>
              <a:t>p</a:t>
            </a:r>
            <a:r>
              <a:rPr lang="fr-CA" sz="2000" dirty="0" smtClean="0"/>
              <a:t>lus </a:t>
            </a:r>
            <a:r>
              <a:rPr lang="fr-CA" sz="2000" dirty="0"/>
              <a:t>grand capacité à l'abstraction et à l'analyse </a:t>
            </a:r>
            <a:r>
              <a:rPr lang="fr-CA" sz="2000" dirty="0" smtClean="0"/>
              <a:t>critique</a:t>
            </a:r>
          </a:p>
          <a:p>
            <a:endParaRPr lang="fr-CA" sz="2400" dirty="0"/>
          </a:p>
          <a:p>
            <a:r>
              <a:rPr lang="fr-CA" sz="2400" dirty="0" smtClean="0"/>
              <a:t>On </a:t>
            </a:r>
            <a:r>
              <a:rPr lang="fr-CA" sz="2400" dirty="0"/>
              <a:t>dit que le vocabulaire de la langue seconde s'acquiert à un rythme relativement stable, bien qu'aucune étude n'a porté spécifiquement sur ce sujet. </a:t>
            </a:r>
            <a:endParaRPr lang="fr-CA" sz="2400" dirty="0" smtClean="0"/>
          </a:p>
          <a:p>
            <a:endParaRPr lang="fr-CA" sz="2400" dirty="0"/>
          </a:p>
          <a:p>
            <a:r>
              <a:rPr lang="fr-CA" sz="2400" dirty="0" smtClean="0"/>
              <a:t>On </a:t>
            </a:r>
            <a:r>
              <a:rPr lang="fr-CA" sz="2400" dirty="0"/>
              <a:t>doit donc miser sur les forces associées à chaque groupe d'âge, ce qui se reflète généralement dans les seuils repères. </a:t>
            </a:r>
            <a:endParaRPr lang="en-US" sz="2400" dirty="0"/>
          </a:p>
        </p:txBody>
      </p:sp>
    </p:spTree>
    <p:extLst>
      <p:ext uri="{BB962C8B-B14F-4D97-AF65-F5344CB8AC3E}">
        <p14:creationId xmlns:p14="http://schemas.microsoft.com/office/powerpoint/2010/main" val="4233751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Exemples</a:t>
            </a:r>
            <a:r>
              <a:rPr lang="en-US" dirty="0" smtClean="0"/>
              <a:t> </a:t>
            </a:r>
            <a:r>
              <a:rPr lang="en-US" dirty="0" err="1" smtClean="0"/>
              <a:t>d’application</a:t>
            </a:r>
            <a:endParaRPr lang="en-US" dirty="0"/>
          </a:p>
        </p:txBody>
      </p:sp>
      <p:sp>
        <p:nvSpPr>
          <p:cNvPr id="3" name="Content Placeholder 2"/>
          <p:cNvSpPr>
            <a:spLocks noGrp="1"/>
          </p:cNvSpPr>
          <p:nvPr>
            <p:ph idx="1"/>
          </p:nvPr>
        </p:nvSpPr>
        <p:spPr>
          <a:xfrm>
            <a:off x="1209624" y="1447800"/>
            <a:ext cx="7934376" cy="5053032"/>
          </a:xfrm>
        </p:spPr>
        <p:txBody>
          <a:bodyPr>
            <a:noAutofit/>
          </a:bodyPr>
          <a:lstStyle/>
          <a:p>
            <a:r>
              <a:rPr lang="fr-CA" sz="2400" dirty="0" smtClean="0"/>
              <a:t>La </a:t>
            </a:r>
            <a:r>
              <a:rPr lang="fr-CA" sz="2400" dirty="0"/>
              <a:t>meilleure façon pour en enseignant de faire comprendre les règles sociopragmatiques à un élève en francisation est de l'amener à observer le comportement des francophones qui l'entourent et de le guider par le comportement de l'enseignant</a:t>
            </a:r>
            <a:r>
              <a:rPr lang="fr-CA" sz="2400" dirty="0" smtClean="0"/>
              <a:t>.</a:t>
            </a:r>
          </a:p>
          <a:p>
            <a:endParaRPr lang="fr-CA" sz="2400" dirty="0"/>
          </a:p>
          <a:p>
            <a:pPr lvl="0"/>
            <a:r>
              <a:rPr lang="fr-CA" sz="2400" dirty="0" smtClean="0"/>
              <a:t>Il </a:t>
            </a:r>
            <a:r>
              <a:rPr lang="fr-CA" sz="2400" dirty="0"/>
              <a:t>n'est pas réaliste de s'attendre à ce </a:t>
            </a:r>
            <a:r>
              <a:rPr lang="fr-CA" sz="2400" dirty="0" smtClean="0"/>
              <a:t>que tous les élèves terminent </a:t>
            </a:r>
            <a:r>
              <a:rPr lang="fr-CA" sz="2400" dirty="0"/>
              <a:t>un palier des seuils repères en une seule année scolaire ou même à chaque période de communication des </a:t>
            </a:r>
            <a:r>
              <a:rPr lang="fr-CA" sz="2400" dirty="0" smtClean="0"/>
              <a:t>résultats. </a:t>
            </a:r>
            <a:r>
              <a:rPr lang="fr-CA" sz="2400" dirty="0"/>
              <a:t>Il est ainsi possible qu'un élève qui passe d'un cycle à l'autre descende de palier puisque les paliers de chaque cycle sont ajustés selon les forces associées à chaque âge. </a:t>
            </a:r>
          </a:p>
          <a:p>
            <a:endParaRPr lang="en-US" sz="2400" dirty="0"/>
          </a:p>
        </p:txBody>
      </p:sp>
    </p:spTree>
    <p:extLst>
      <p:ext uri="{BB962C8B-B14F-4D97-AF65-F5344CB8AC3E}">
        <p14:creationId xmlns:p14="http://schemas.microsoft.com/office/powerpoint/2010/main" val="1765827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5</a:t>
            </a:r>
            <a:endParaRPr lang="en-US" dirty="0"/>
          </a:p>
        </p:txBody>
      </p:sp>
      <p:sp>
        <p:nvSpPr>
          <p:cNvPr id="3" name="Content Placeholder 2"/>
          <p:cNvSpPr>
            <a:spLocks noGrp="1"/>
          </p:cNvSpPr>
          <p:nvPr>
            <p:ph idx="1"/>
          </p:nvPr>
        </p:nvSpPr>
        <p:spPr/>
        <p:txBody>
          <a:bodyPr/>
          <a:lstStyle/>
          <a:p>
            <a:pPr marL="82296" lvl="0" indent="0">
              <a:buNone/>
            </a:pPr>
            <a:r>
              <a:rPr lang="en-US" b="1" dirty="0"/>
              <a:t>Le fait </a:t>
            </a:r>
            <a:r>
              <a:rPr lang="en-US" b="1" dirty="0" err="1"/>
              <a:t>d’étudier</a:t>
            </a:r>
            <a:r>
              <a:rPr lang="en-US" b="1" dirty="0"/>
              <a:t> </a:t>
            </a:r>
            <a:r>
              <a:rPr lang="en-US" b="1" dirty="0" err="1"/>
              <a:t>dans</a:t>
            </a:r>
            <a:r>
              <a:rPr lang="en-US" b="1" dirty="0"/>
              <a:t> </a:t>
            </a:r>
            <a:r>
              <a:rPr lang="en-US" b="1" dirty="0" err="1"/>
              <a:t>une</a:t>
            </a:r>
            <a:r>
              <a:rPr lang="en-US" b="1" dirty="0"/>
              <a:t> langue </a:t>
            </a:r>
            <a:r>
              <a:rPr lang="en-US" b="1" dirty="0" err="1"/>
              <a:t>autre</a:t>
            </a:r>
            <a:r>
              <a:rPr lang="en-US" b="1" dirty="0"/>
              <a:t> </a:t>
            </a:r>
            <a:r>
              <a:rPr lang="en-US" b="1" dirty="0" err="1"/>
              <a:t>que</a:t>
            </a:r>
            <a:r>
              <a:rPr lang="en-US" b="1" dirty="0"/>
              <a:t> la langue </a:t>
            </a:r>
            <a:r>
              <a:rPr lang="en-US" b="1" dirty="0" err="1"/>
              <a:t>familiale</a:t>
            </a:r>
            <a:r>
              <a:rPr lang="en-US" b="1" dirty="0"/>
              <a:t> </a:t>
            </a:r>
            <a:r>
              <a:rPr lang="en-US" b="1" dirty="0" err="1"/>
              <a:t>n’aggrave</a:t>
            </a:r>
            <a:r>
              <a:rPr lang="en-US" b="1" dirty="0"/>
              <a:t> pas les troubles </a:t>
            </a:r>
            <a:r>
              <a:rPr lang="en-US" b="1" dirty="0" err="1"/>
              <a:t>langagiers</a:t>
            </a:r>
            <a:r>
              <a:rPr lang="en-US" b="1" dirty="0"/>
              <a:t>. </a:t>
            </a:r>
            <a:endParaRPr lang="fr-CA" dirty="0"/>
          </a:p>
        </p:txBody>
      </p:sp>
    </p:spTree>
    <p:extLst>
      <p:ext uri="{BB962C8B-B14F-4D97-AF65-F5344CB8AC3E}">
        <p14:creationId xmlns:p14="http://schemas.microsoft.com/office/powerpoint/2010/main" val="2687242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68665"/>
            <a:ext cx="7498080" cy="5779735"/>
          </a:xfrm>
        </p:spPr>
        <p:txBody>
          <a:bodyPr>
            <a:normAutofit/>
          </a:bodyPr>
          <a:lstStyle/>
          <a:p>
            <a:r>
              <a:rPr lang="fr-CA" sz="2400" dirty="0" smtClean="0"/>
              <a:t>Sortir </a:t>
            </a:r>
            <a:r>
              <a:rPr lang="fr-CA" sz="2400" dirty="0"/>
              <a:t>un élève de langue seconde (le contexte de recherche le plus proche de la francisation) de son école pour le mettre dans une école de sa langue dominante (si même elle existe) n'aide en rien à la résolution de ses troubles langagiers (Paradis, </a:t>
            </a:r>
            <a:r>
              <a:rPr lang="fr-CA" sz="2400" dirty="0" err="1"/>
              <a:t>Genesse</a:t>
            </a:r>
            <a:r>
              <a:rPr lang="fr-CA" sz="2400" dirty="0"/>
              <a:t> &amp; </a:t>
            </a:r>
            <a:r>
              <a:rPr lang="fr-CA" sz="2400" dirty="0" err="1"/>
              <a:t>Crago</a:t>
            </a:r>
            <a:r>
              <a:rPr lang="fr-CA" sz="2400" dirty="0"/>
              <a:t>, 2011). </a:t>
            </a:r>
            <a:endParaRPr lang="fr-CA" sz="2400" dirty="0" smtClean="0"/>
          </a:p>
          <a:p>
            <a:endParaRPr lang="fr-CA" sz="2400" dirty="0"/>
          </a:p>
          <a:p>
            <a:r>
              <a:rPr lang="fr-CA" sz="2400" dirty="0" smtClean="0"/>
              <a:t>Ce </a:t>
            </a:r>
            <a:r>
              <a:rPr lang="fr-CA" sz="2400" dirty="0"/>
              <a:t>phénomène découle du fait que ces troubles portent sur des structures </a:t>
            </a:r>
            <a:r>
              <a:rPr lang="fr-CA" sz="2400" dirty="0" smtClean="0"/>
              <a:t>cognitives et ne </a:t>
            </a:r>
            <a:r>
              <a:rPr lang="fr-CA" sz="2400" dirty="0"/>
              <a:t>sont pas le résultat d'un mauvais enseignement ou d'un mauvais apprentissage. </a:t>
            </a:r>
            <a:endParaRPr lang="en-US" sz="2400" dirty="0"/>
          </a:p>
        </p:txBody>
      </p:sp>
    </p:spTree>
    <p:extLst>
      <p:ext uri="{BB962C8B-B14F-4D97-AF65-F5344CB8AC3E}">
        <p14:creationId xmlns:p14="http://schemas.microsoft.com/office/powerpoint/2010/main" val="15553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98901"/>
            <a:ext cx="7498080" cy="5749499"/>
          </a:xfrm>
        </p:spPr>
        <p:txBody>
          <a:bodyPr>
            <a:normAutofit/>
          </a:bodyPr>
          <a:lstStyle/>
          <a:p>
            <a:r>
              <a:rPr lang="fr-CA" sz="2400" dirty="0"/>
              <a:t>Ainsi, si l'élève se sent bien à l'école où il se trouve, il vaut mieux qu'il se prévale des services de réadaptation disponible sur place plutôt que de transférer l'élève dans une école de sa langue dominante ou une école où l'anglais est la langue d'enseignement. </a:t>
            </a:r>
            <a:endParaRPr lang="fr-CA" sz="2400" dirty="0" smtClean="0"/>
          </a:p>
          <a:p>
            <a:endParaRPr lang="fr-CA" sz="2400" dirty="0"/>
          </a:p>
          <a:p>
            <a:r>
              <a:rPr lang="fr-CA" sz="2400" dirty="0" smtClean="0"/>
              <a:t>Ce </a:t>
            </a:r>
            <a:r>
              <a:rPr lang="fr-CA" sz="2400" dirty="0"/>
              <a:t>principe est cohérent avec les consignes de pratique orthophonique de L’Association canadienne des orthophonistes et des audiologistes (</a:t>
            </a:r>
            <a:r>
              <a:rPr lang="fr-CA" sz="2400" dirty="0" err="1"/>
              <a:t>Crago</a:t>
            </a:r>
            <a:r>
              <a:rPr lang="fr-CA" sz="2400" dirty="0"/>
              <a:t> &amp; </a:t>
            </a:r>
            <a:r>
              <a:rPr lang="fr-CA" sz="2400" dirty="0" err="1"/>
              <a:t>Westernoff</a:t>
            </a:r>
            <a:r>
              <a:rPr lang="fr-CA" sz="2400" dirty="0"/>
              <a:t>, 1997). </a:t>
            </a:r>
            <a:endParaRPr lang="en-US" sz="2400" dirty="0"/>
          </a:p>
        </p:txBody>
      </p:sp>
    </p:spTree>
    <p:extLst>
      <p:ext uri="{BB962C8B-B14F-4D97-AF65-F5344CB8AC3E}">
        <p14:creationId xmlns:p14="http://schemas.microsoft.com/office/powerpoint/2010/main" val="4044553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29137"/>
            <a:ext cx="7498080" cy="6129431"/>
          </a:xfrm>
        </p:spPr>
        <p:txBody>
          <a:bodyPr>
            <a:normAutofit/>
          </a:bodyPr>
          <a:lstStyle/>
          <a:p>
            <a:r>
              <a:rPr lang="fr-CA" sz="2400" dirty="0"/>
              <a:t>B</a:t>
            </a:r>
            <a:r>
              <a:rPr lang="fr-CA" sz="2400" dirty="0" smtClean="0"/>
              <a:t>eaucoup </a:t>
            </a:r>
            <a:r>
              <a:rPr lang="fr-CA" sz="2400" dirty="0"/>
              <a:t>de familles immigrantes sont hésitantes à se prévaloir de ces services ou même d’étiqueter leurs enfants pour des raisons culturelles ou par peur de perdre accès à l’école</a:t>
            </a:r>
            <a:r>
              <a:rPr lang="fr-CA" sz="2400" dirty="0" smtClean="0"/>
              <a:t>.</a:t>
            </a:r>
          </a:p>
          <a:p>
            <a:endParaRPr lang="fr-CA" sz="2400" dirty="0"/>
          </a:p>
          <a:p>
            <a:r>
              <a:rPr lang="fr-CA" sz="2400" dirty="0" smtClean="0"/>
              <a:t>Les </a:t>
            </a:r>
            <a:r>
              <a:rPr lang="fr-CA" sz="2400" dirty="0"/>
              <a:t>troubles d’adaptation scolaire et les troubles langagiers sont vus comme des dons divins par certaines cultures</a:t>
            </a:r>
            <a:r>
              <a:rPr lang="fr-CA" sz="2400" dirty="0" smtClean="0"/>
              <a:t>.</a:t>
            </a:r>
          </a:p>
          <a:p>
            <a:endParaRPr lang="fr-CA" sz="2400" dirty="0"/>
          </a:p>
          <a:p>
            <a:r>
              <a:rPr lang="fr-CA" sz="2400" dirty="0" smtClean="0"/>
              <a:t>Même </a:t>
            </a:r>
            <a:r>
              <a:rPr lang="fr-CA" sz="2400" dirty="0"/>
              <a:t>le classement d’un enfant en francisation peut apporter des craintes puisque ces familles peuvent avoir peur de perdre accès à l’école francophone. </a:t>
            </a:r>
            <a:endParaRPr lang="fr-CA" sz="2400" dirty="0" smtClean="0"/>
          </a:p>
          <a:p>
            <a:endParaRPr lang="fr-CA" sz="2400" dirty="0"/>
          </a:p>
          <a:p>
            <a:r>
              <a:rPr lang="fr-CA" sz="2400" dirty="0" smtClean="0"/>
              <a:t>Par ailleurs, il faut distinguer les troubles d'apprentissage et la sous-scolarisation.</a:t>
            </a:r>
            <a:endParaRPr lang="en-US" sz="2400" dirty="0"/>
          </a:p>
        </p:txBody>
      </p:sp>
    </p:spTree>
    <p:extLst>
      <p:ext uri="{BB962C8B-B14F-4D97-AF65-F5344CB8AC3E}">
        <p14:creationId xmlns:p14="http://schemas.microsoft.com/office/powerpoint/2010/main" val="206981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Exemples</a:t>
            </a:r>
            <a:r>
              <a:rPr lang="en-US" dirty="0" smtClean="0"/>
              <a:t> </a:t>
            </a:r>
            <a:r>
              <a:rPr lang="en-US" dirty="0" err="1" smtClean="0"/>
              <a:t>d’application</a:t>
            </a:r>
            <a:endParaRPr lang="en-US" dirty="0"/>
          </a:p>
        </p:txBody>
      </p:sp>
      <p:sp>
        <p:nvSpPr>
          <p:cNvPr id="3" name="Content Placeholder 2"/>
          <p:cNvSpPr>
            <a:spLocks noGrp="1"/>
          </p:cNvSpPr>
          <p:nvPr>
            <p:ph idx="1"/>
          </p:nvPr>
        </p:nvSpPr>
        <p:spPr/>
        <p:txBody>
          <a:bodyPr>
            <a:normAutofit/>
          </a:bodyPr>
          <a:lstStyle/>
          <a:p>
            <a:pPr lvl="0"/>
            <a:r>
              <a:rPr lang="fr-CA" sz="2400" dirty="0"/>
              <a:t>Donner amplement d’information quant aux services d’adaptation et d’orientation disponibles dans l’école. </a:t>
            </a:r>
            <a:endParaRPr lang="fr-CA" sz="2400" dirty="0" smtClean="0"/>
          </a:p>
          <a:p>
            <a:pPr lvl="0"/>
            <a:endParaRPr lang="fr-CA" sz="2400" dirty="0"/>
          </a:p>
          <a:p>
            <a:r>
              <a:rPr lang="fr-CA" sz="2400" dirty="0"/>
              <a:t>Discuter avec les familles d’enfants qui devraient se prévaloir de tels services ou même être classé comme en francisation et les rassurer quant à leur accès à ces services et à </a:t>
            </a:r>
            <a:r>
              <a:rPr lang="fr-CA" sz="2400" dirty="0" smtClean="0"/>
              <a:t>l’école.</a:t>
            </a:r>
            <a:endParaRPr lang="en-US" sz="2400" dirty="0"/>
          </a:p>
        </p:txBody>
      </p:sp>
    </p:spTree>
    <p:extLst>
      <p:ext uri="{BB962C8B-B14F-4D97-AF65-F5344CB8AC3E}">
        <p14:creationId xmlns:p14="http://schemas.microsoft.com/office/powerpoint/2010/main" val="2749743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6</a:t>
            </a:r>
            <a:endParaRPr lang="en-US" dirty="0"/>
          </a:p>
        </p:txBody>
      </p:sp>
      <p:sp>
        <p:nvSpPr>
          <p:cNvPr id="3" name="Content Placeholder 2"/>
          <p:cNvSpPr>
            <a:spLocks noGrp="1"/>
          </p:cNvSpPr>
          <p:nvPr>
            <p:ph idx="1"/>
          </p:nvPr>
        </p:nvSpPr>
        <p:spPr/>
        <p:txBody>
          <a:bodyPr/>
          <a:lstStyle/>
          <a:p>
            <a:pPr marL="82296" lvl="0" indent="0">
              <a:buNone/>
            </a:pPr>
            <a:r>
              <a:rPr lang="fr-CA" b="1" dirty="0"/>
              <a:t>Les élèves en francisation peuvent vivre un grand isolement; les élèves provenant de familles immigrantes ou réfugiées peuvent avoir subit des traumatismes importants. Il faut en tenir compte dans son enseignement.</a:t>
            </a:r>
            <a:endParaRPr lang="fr-CA" dirty="0"/>
          </a:p>
          <a:p>
            <a:pPr marL="82296" indent="0">
              <a:buNone/>
            </a:pPr>
            <a:endParaRPr lang="en-US" dirty="0"/>
          </a:p>
        </p:txBody>
      </p:sp>
    </p:spTree>
    <p:extLst>
      <p:ext uri="{BB962C8B-B14F-4D97-AF65-F5344CB8AC3E}">
        <p14:creationId xmlns:p14="http://schemas.microsoft.com/office/powerpoint/2010/main" val="3530293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9864" y="423310"/>
            <a:ext cx="7693824" cy="5825090"/>
          </a:xfrm>
        </p:spPr>
        <p:txBody>
          <a:bodyPr>
            <a:noAutofit/>
          </a:bodyPr>
          <a:lstStyle/>
          <a:p>
            <a:r>
              <a:rPr lang="fr-CA" sz="2400" dirty="0" smtClean="0"/>
              <a:t>Les </a:t>
            </a:r>
            <a:r>
              <a:rPr lang="fr-CA" sz="2400" dirty="0"/>
              <a:t>élèves en francisation </a:t>
            </a:r>
            <a:r>
              <a:rPr lang="fr-CA" sz="2400" dirty="0" smtClean="0"/>
              <a:t>ont déjà des connaissances qui peuvent </a:t>
            </a:r>
            <a:r>
              <a:rPr lang="fr-CA" sz="2400" dirty="0"/>
              <a:t>être réinvesties dans l’apprentissage du français et des matières </a:t>
            </a:r>
            <a:r>
              <a:rPr lang="fr-CA" sz="2400" dirty="0" smtClean="0"/>
              <a:t>scolaires.</a:t>
            </a:r>
          </a:p>
          <a:p>
            <a:endParaRPr lang="fr-CA" sz="2200" dirty="0"/>
          </a:p>
          <a:p>
            <a:r>
              <a:rPr lang="fr-CA" sz="2400" dirty="0"/>
              <a:t>La francisation implique des compétences qui dépassent la langue seule et ainsi, le multilinguisme mène à la capacité privilégiée de l’élève multilingue à comprendre comment chaque langue lui offre un autre moyen pour interpréter, négocier et créer ses représentations cognitives, langagières, culturelles et identitaires (</a:t>
            </a:r>
            <a:r>
              <a:rPr lang="fr-CA" sz="2400" dirty="0" err="1"/>
              <a:t>Scarino</a:t>
            </a:r>
            <a:r>
              <a:rPr lang="fr-CA" sz="2400" dirty="0"/>
              <a:t>, </a:t>
            </a:r>
            <a:r>
              <a:rPr lang="fr-CA" sz="2400" dirty="0" smtClean="0"/>
              <a:t>2010</a:t>
            </a:r>
            <a:r>
              <a:rPr lang="fr-CA" sz="2400" dirty="0"/>
              <a:t>, 324). </a:t>
            </a:r>
            <a:endParaRPr lang="fr-CA" sz="2400" dirty="0" smtClean="0"/>
          </a:p>
          <a:p>
            <a:endParaRPr lang="fr-CA" sz="2400" dirty="0"/>
          </a:p>
          <a:p>
            <a:r>
              <a:rPr lang="fr-CA" sz="2400" dirty="0"/>
              <a:t>A</a:t>
            </a:r>
            <a:r>
              <a:rPr lang="fr-CA" sz="2400" dirty="0" smtClean="0"/>
              <a:t>cquisition </a:t>
            </a:r>
            <a:r>
              <a:rPr lang="fr-CA" sz="2400" dirty="0"/>
              <a:t>d’une 3</a:t>
            </a:r>
            <a:r>
              <a:rPr lang="fr-CA" sz="2400" baseline="30000" dirty="0"/>
              <a:t>e</a:t>
            </a:r>
            <a:r>
              <a:rPr lang="fr-CA" sz="2400" dirty="0"/>
              <a:t> langue est plus rapide que l’acquisition d’une 2</a:t>
            </a:r>
            <a:r>
              <a:rPr lang="fr-CA" sz="2400" baseline="30000" dirty="0"/>
              <a:t>e</a:t>
            </a:r>
            <a:r>
              <a:rPr lang="fr-CA" sz="2400" dirty="0"/>
              <a:t> langue (voir par exemple Abu-</a:t>
            </a:r>
            <a:r>
              <a:rPr lang="fr-CA" sz="2400" dirty="0" err="1"/>
              <a:t>Rabia</a:t>
            </a:r>
            <a:r>
              <a:rPr lang="fr-CA" sz="2400" dirty="0"/>
              <a:t> &amp; </a:t>
            </a:r>
            <a:r>
              <a:rPr lang="fr-CA" sz="2400" dirty="0" err="1" smtClean="0"/>
              <a:t>Sanitsky</a:t>
            </a:r>
            <a:r>
              <a:rPr lang="fr-CA" sz="2400" dirty="0"/>
              <a:t>, 2010; </a:t>
            </a:r>
            <a:r>
              <a:rPr lang="fr-CA" sz="2400" dirty="0" err="1"/>
              <a:t>Oller</a:t>
            </a:r>
            <a:r>
              <a:rPr lang="fr-CA" sz="2400" dirty="0"/>
              <a:t> 2010; </a:t>
            </a:r>
            <a:r>
              <a:rPr lang="fr-CA" sz="2400" dirty="0" err="1"/>
              <a:t>Montanari</a:t>
            </a:r>
            <a:r>
              <a:rPr lang="fr-CA" sz="2400" dirty="0"/>
              <a:t>, 2010</a:t>
            </a:r>
            <a:r>
              <a:rPr lang="fr-CA" sz="2400" dirty="0" smtClean="0"/>
              <a:t>).</a:t>
            </a:r>
            <a:endParaRPr lang="fr-CA" sz="2400" dirty="0"/>
          </a:p>
        </p:txBody>
      </p:sp>
    </p:spTree>
    <p:extLst>
      <p:ext uri="{BB962C8B-B14F-4D97-AF65-F5344CB8AC3E}">
        <p14:creationId xmlns:p14="http://schemas.microsoft.com/office/powerpoint/2010/main" val="1529409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29138"/>
            <a:ext cx="7498080" cy="5719262"/>
          </a:xfrm>
        </p:spPr>
        <p:txBody>
          <a:bodyPr>
            <a:normAutofit/>
          </a:bodyPr>
          <a:lstStyle/>
          <a:p>
            <a:r>
              <a:rPr lang="fr-CA" sz="2400" dirty="0" smtClean="0"/>
              <a:t>L'estime </a:t>
            </a:r>
            <a:r>
              <a:rPr lang="fr-CA" sz="2400" dirty="0"/>
              <a:t>de soi </a:t>
            </a:r>
            <a:r>
              <a:rPr lang="fr-CA" sz="2400" dirty="0" smtClean="0"/>
              <a:t>des </a:t>
            </a:r>
            <a:r>
              <a:rPr lang="fr-CA" sz="2400" dirty="0"/>
              <a:t>enfants </a:t>
            </a:r>
            <a:r>
              <a:rPr lang="fr-CA" sz="2400" dirty="0" smtClean="0"/>
              <a:t>en francisation est </a:t>
            </a:r>
            <a:r>
              <a:rPr lang="fr-CA" sz="2400" dirty="0"/>
              <a:t>souvent atteinte et que ceci a des retombées directes sur leur performance </a:t>
            </a:r>
            <a:r>
              <a:rPr lang="fr-CA" sz="2400" dirty="0" smtClean="0"/>
              <a:t>scolaire (voir </a:t>
            </a:r>
            <a:r>
              <a:rPr lang="fr-CA" sz="2400" dirty="0" err="1" smtClean="0"/>
              <a:t>Rumbaut</a:t>
            </a:r>
            <a:r>
              <a:rPr lang="fr-CA" sz="2400" dirty="0" smtClean="0"/>
              <a:t>, 2000 pour des études en anglicisation). </a:t>
            </a:r>
          </a:p>
          <a:p>
            <a:endParaRPr lang="fr-CA" sz="2400" dirty="0"/>
          </a:p>
          <a:p>
            <a:r>
              <a:rPr lang="fr-CA" sz="2400" dirty="0" smtClean="0"/>
              <a:t>L'enseignant </a:t>
            </a:r>
            <a:r>
              <a:rPr lang="fr-CA" sz="2400" dirty="0"/>
              <a:t>se doit de favoriser une intégration sociale et académique aussi sereine que </a:t>
            </a:r>
            <a:r>
              <a:rPr lang="fr-CA" sz="2400" dirty="0" smtClean="0"/>
              <a:t>possible.</a:t>
            </a:r>
            <a:endParaRPr lang="fr-CA" sz="2400" dirty="0"/>
          </a:p>
        </p:txBody>
      </p:sp>
    </p:spTree>
    <p:extLst>
      <p:ext uri="{BB962C8B-B14F-4D97-AF65-F5344CB8AC3E}">
        <p14:creationId xmlns:p14="http://schemas.microsoft.com/office/powerpoint/2010/main" val="207383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77955"/>
            <a:ext cx="7708392" cy="6122877"/>
          </a:xfrm>
        </p:spPr>
        <p:txBody>
          <a:bodyPr>
            <a:noAutofit/>
          </a:bodyPr>
          <a:lstStyle/>
          <a:p>
            <a:r>
              <a:rPr lang="fr-CA" sz="2400" dirty="0" smtClean="0"/>
              <a:t>On peut penser </a:t>
            </a:r>
            <a:r>
              <a:rPr lang="fr-CA" sz="2400" dirty="0"/>
              <a:t>que notre façon d'agir et de penser est la bonne, la norme, et que le comportement des autres est déviante si on ne se rend pas compte que notre comportement et notre pensée sont enracinés dans une culture donnée (</a:t>
            </a:r>
            <a:r>
              <a:rPr lang="fr-CA" sz="2400" dirty="0" err="1"/>
              <a:t>Nieto</a:t>
            </a:r>
            <a:r>
              <a:rPr lang="fr-CA" sz="2400" dirty="0"/>
              <a:t>, 2000, dans Chamberlain, 2005). </a:t>
            </a:r>
            <a:endParaRPr lang="fr-CA" sz="2400" dirty="0" smtClean="0"/>
          </a:p>
          <a:p>
            <a:endParaRPr lang="fr-CA" sz="2400" dirty="0" smtClean="0"/>
          </a:p>
          <a:p>
            <a:r>
              <a:rPr lang="fr-CA" sz="2400" dirty="0" err="1" smtClean="0"/>
              <a:t>Cummins</a:t>
            </a:r>
            <a:r>
              <a:rPr lang="fr-CA" sz="2400" dirty="0" smtClean="0"/>
              <a:t> </a:t>
            </a:r>
            <a:r>
              <a:rPr lang="fr-CA" sz="2400" dirty="0"/>
              <a:t>(2007) </a:t>
            </a:r>
            <a:r>
              <a:rPr lang="fr-CA" sz="2400" dirty="0" smtClean="0"/>
              <a:t>appui </a:t>
            </a:r>
            <a:r>
              <a:rPr lang="fr-CA" sz="2400" dirty="0" err="1" smtClean="0"/>
              <a:t>Nieto</a:t>
            </a:r>
            <a:r>
              <a:rPr lang="fr-CA" sz="2400" dirty="0" smtClean="0"/>
              <a:t> et s’interroge </a:t>
            </a:r>
            <a:r>
              <a:rPr lang="fr-CA" sz="2400" dirty="0"/>
              <a:t>sur les messages que l’on peut intentionnellement ou par inadvertance transmettre aux étudiants et aux communautés sur les valeurs de leur langue et leur culture familiale. </a:t>
            </a:r>
            <a:endParaRPr lang="fr-CA" sz="2400" dirty="0" smtClean="0"/>
          </a:p>
          <a:p>
            <a:endParaRPr lang="fr-CA" sz="2400" dirty="0" smtClean="0"/>
          </a:p>
          <a:p>
            <a:r>
              <a:rPr lang="fr-CA" sz="2400" dirty="0" err="1" smtClean="0"/>
              <a:t>Hohl</a:t>
            </a:r>
            <a:r>
              <a:rPr lang="fr-CA" sz="2400" dirty="0" smtClean="0"/>
              <a:t> </a:t>
            </a:r>
            <a:r>
              <a:rPr lang="fr-CA" sz="2400" dirty="0"/>
              <a:t>&amp; Normand (1996) ont </a:t>
            </a:r>
            <a:r>
              <a:rPr lang="fr-CA" sz="2400" dirty="0" smtClean="0"/>
              <a:t>développé </a:t>
            </a:r>
            <a:r>
              <a:rPr lang="fr-CA" sz="2400" dirty="0"/>
              <a:t>une série de stratégies pouvant faciliter l'intégration d'élèves provenant de familles </a:t>
            </a:r>
            <a:r>
              <a:rPr lang="fr-CA" sz="2400" dirty="0" smtClean="0"/>
              <a:t>immigrantes.</a:t>
            </a:r>
            <a:endParaRPr lang="en-US" sz="2400" dirty="0"/>
          </a:p>
        </p:txBody>
      </p:sp>
    </p:spTree>
    <p:extLst>
      <p:ext uri="{BB962C8B-B14F-4D97-AF65-F5344CB8AC3E}">
        <p14:creationId xmlns:p14="http://schemas.microsoft.com/office/powerpoint/2010/main" val="835013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13934"/>
            <a:ext cx="7708392" cy="6292726"/>
          </a:xfrm>
        </p:spPr>
        <p:txBody>
          <a:bodyPr>
            <a:normAutofit/>
          </a:bodyPr>
          <a:lstStyle/>
          <a:p>
            <a:r>
              <a:rPr lang="fr-CA" sz="2400" dirty="0" smtClean="0"/>
              <a:t>Beaucoup </a:t>
            </a:r>
            <a:r>
              <a:rPr lang="fr-CA" sz="2400" dirty="0"/>
              <a:t>d’enfants issus de milieux multiculturels ressentent la solitude découlant de l’isolement et d’une mauvaise intégration sociale à l’école (</a:t>
            </a:r>
            <a:r>
              <a:rPr lang="fr-CA" sz="2400" dirty="0" err="1"/>
              <a:t>Kirova</a:t>
            </a:r>
            <a:r>
              <a:rPr lang="fr-CA" sz="2400" dirty="0"/>
              <a:t>, 2001</a:t>
            </a:r>
            <a:r>
              <a:rPr lang="fr-CA" sz="2400" dirty="0" smtClean="0"/>
              <a:t>).</a:t>
            </a:r>
          </a:p>
          <a:p>
            <a:endParaRPr lang="fr-CA" sz="2400" dirty="0"/>
          </a:p>
          <a:p>
            <a:r>
              <a:rPr lang="fr-CA" sz="2400" b="1" dirty="0"/>
              <a:t>T</a:t>
            </a:r>
            <a:r>
              <a:rPr lang="fr-CA" sz="2400" b="1" dirty="0" smtClean="0"/>
              <a:t>ous </a:t>
            </a:r>
            <a:r>
              <a:rPr lang="fr-CA" sz="2400" b="1" dirty="0"/>
              <a:t>les élèves en francisation sont à risque de vivre l’isolement. </a:t>
            </a:r>
            <a:endParaRPr lang="fr-CA" sz="2400" b="1" dirty="0" smtClean="0"/>
          </a:p>
          <a:p>
            <a:endParaRPr lang="fr-CA" sz="2400" dirty="0"/>
          </a:p>
          <a:p>
            <a:r>
              <a:rPr lang="fr-CA" sz="2400" dirty="0" err="1" smtClean="0"/>
              <a:t>Kirova</a:t>
            </a:r>
            <a:r>
              <a:rPr lang="fr-CA" sz="2400" dirty="0" smtClean="0"/>
              <a:t> </a:t>
            </a:r>
            <a:r>
              <a:rPr lang="fr-CA" sz="2400" dirty="0"/>
              <a:t>recommande </a:t>
            </a:r>
            <a:r>
              <a:rPr lang="fr-CA" sz="2400" dirty="0" smtClean="0"/>
              <a:t>:</a:t>
            </a:r>
          </a:p>
          <a:p>
            <a:pPr lvl="1"/>
            <a:r>
              <a:rPr lang="fr-CA" sz="2000" dirty="0" smtClean="0"/>
              <a:t>de </a:t>
            </a:r>
            <a:r>
              <a:rPr lang="fr-CA" sz="2000" dirty="0"/>
              <a:t>reconnaitre ces sentiments </a:t>
            </a:r>
            <a:endParaRPr lang="fr-CA" sz="2000" dirty="0" smtClean="0"/>
          </a:p>
          <a:p>
            <a:pPr lvl="1"/>
            <a:r>
              <a:rPr lang="fr-CA" sz="2000" dirty="0" smtClean="0"/>
              <a:t>de </a:t>
            </a:r>
            <a:r>
              <a:rPr lang="fr-CA" sz="2000" dirty="0"/>
              <a:t>mettre l’accent sur la langue comme outil </a:t>
            </a:r>
            <a:r>
              <a:rPr lang="fr-CA" sz="2000" dirty="0" smtClean="0"/>
              <a:t>d’intégration</a:t>
            </a:r>
          </a:p>
          <a:p>
            <a:pPr lvl="1"/>
            <a:r>
              <a:rPr lang="fr-CA" sz="2000" dirty="0" smtClean="0"/>
              <a:t>d’adapter </a:t>
            </a:r>
            <a:r>
              <a:rPr lang="fr-CA" sz="2000" dirty="0"/>
              <a:t>la disposition physique de la salle de classe pour favoriser </a:t>
            </a:r>
            <a:r>
              <a:rPr lang="fr-CA" sz="2000" dirty="0" smtClean="0"/>
              <a:t>l’intégration</a:t>
            </a:r>
            <a:endParaRPr lang="fr-CA" sz="2000" dirty="0"/>
          </a:p>
          <a:p>
            <a:pPr lvl="1"/>
            <a:r>
              <a:rPr lang="fr-CA" sz="2000" dirty="0" smtClean="0"/>
              <a:t>de </a:t>
            </a:r>
            <a:r>
              <a:rPr lang="fr-CA" sz="2000" dirty="0"/>
              <a:t>fournir des occasions d’interaction sociale notamment par l’art et le </a:t>
            </a:r>
            <a:r>
              <a:rPr lang="fr-CA" sz="2000" dirty="0" smtClean="0"/>
              <a:t>mouvement</a:t>
            </a:r>
          </a:p>
          <a:p>
            <a:pPr lvl="1"/>
            <a:r>
              <a:rPr lang="fr-CA" sz="2000" dirty="0" smtClean="0"/>
              <a:t>de </a:t>
            </a:r>
            <a:r>
              <a:rPr lang="fr-CA" sz="2000" dirty="0"/>
              <a:t>faire appel à la communication non verbale tout en verbalisant pour communiquer et transmettre la langue de la classe. </a:t>
            </a:r>
            <a:endParaRPr lang="en-US" sz="2000" dirty="0"/>
          </a:p>
        </p:txBody>
      </p:sp>
    </p:spTree>
    <p:extLst>
      <p:ext uri="{BB962C8B-B14F-4D97-AF65-F5344CB8AC3E}">
        <p14:creationId xmlns:p14="http://schemas.microsoft.com/office/powerpoint/2010/main" val="3749277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8192"/>
            <a:ext cx="7498080" cy="5840208"/>
          </a:xfrm>
        </p:spPr>
        <p:txBody>
          <a:bodyPr>
            <a:normAutofit/>
          </a:bodyPr>
          <a:lstStyle/>
          <a:p>
            <a:r>
              <a:rPr lang="fr-CA" sz="2400" dirty="0" smtClean="0"/>
              <a:t>Plusieurs </a:t>
            </a:r>
            <a:r>
              <a:rPr lang="fr-CA" sz="2400" dirty="0"/>
              <a:t>enfants en francisation et leurs familles ont aussi subit des traumatismes qu’il faut considérer dans toute intervention scolaire (</a:t>
            </a:r>
            <a:r>
              <a:rPr lang="fr-CA" sz="2400" dirty="0" err="1"/>
              <a:t>Blackwell</a:t>
            </a:r>
            <a:r>
              <a:rPr lang="fr-CA" sz="2400" dirty="0"/>
              <a:t> &amp; </a:t>
            </a:r>
            <a:r>
              <a:rPr lang="fr-CA" sz="2400" dirty="0" err="1"/>
              <a:t>Melzak</a:t>
            </a:r>
            <a:r>
              <a:rPr lang="fr-CA" sz="2400" dirty="0"/>
              <a:t>, 2000). </a:t>
            </a:r>
            <a:endParaRPr lang="fr-CA" sz="2400" dirty="0" smtClean="0"/>
          </a:p>
          <a:p>
            <a:endParaRPr lang="fr-CA" sz="2400" dirty="0"/>
          </a:p>
          <a:p>
            <a:r>
              <a:rPr lang="fr-CA" sz="2400" dirty="0" smtClean="0"/>
              <a:t>L’enfant </a:t>
            </a:r>
            <a:r>
              <a:rPr lang="fr-CA" sz="2400" dirty="0"/>
              <a:t>ayant vécu de tels traumatismes pourrait </a:t>
            </a:r>
            <a:r>
              <a:rPr lang="fr-CA" sz="2400" dirty="0" smtClean="0"/>
              <a:t>:</a:t>
            </a:r>
          </a:p>
          <a:p>
            <a:endParaRPr lang="fr-CA" sz="2400" dirty="0" smtClean="0"/>
          </a:p>
          <a:p>
            <a:pPr lvl="1"/>
            <a:r>
              <a:rPr lang="fr-CA" sz="2000" dirty="0" smtClean="0"/>
              <a:t>exhiber </a:t>
            </a:r>
            <a:r>
              <a:rPr lang="fr-CA" sz="2000" dirty="0"/>
              <a:t>des explosions de </a:t>
            </a:r>
            <a:r>
              <a:rPr lang="fr-CA" sz="2000" dirty="0" smtClean="0"/>
              <a:t>rage</a:t>
            </a:r>
            <a:endParaRPr lang="fr-CA" sz="2000" dirty="0"/>
          </a:p>
          <a:p>
            <a:pPr lvl="1"/>
            <a:r>
              <a:rPr lang="fr-CA" sz="2000" dirty="0" smtClean="0"/>
              <a:t>avoir des </a:t>
            </a:r>
            <a:r>
              <a:rPr lang="fr-CA" sz="2000" dirty="0"/>
              <a:t>difficultés avec </a:t>
            </a:r>
            <a:r>
              <a:rPr lang="fr-CA" sz="2000" dirty="0" smtClean="0"/>
              <a:t>l’autorité</a:t>
            </a:r>
            <a:endParaRPr lang="fr-CA" sz="2000" dirty="0"/>
          </a:p>
          <a:p>
            <a:pPr lvl="1"/>
            <a:r>
              <a:rPr lang="fr-CA" sz="2000" dirty="0" smtClean="0"/>
              <a:t>avoir </a:t>
            </a:r>
            <a:r>
              <a:rPr lang="fr-CA" sz="2000" dirty="0"/>
              <a:t>tendance à </a:t>
            </a:r>
            <a:r>
              <a:rPr lang="fr-CA" sz="2000" dirty="0" smtClean="0"/>
              <a:t>déranger</a:t>
            </a:r>
            <a:endParaRPr lang="fr-CA" sz="2000" dirty="0"/>
          </a:p>
          <a:p>
            <a:pPr lvl="1"/>
            <a:r>
              <a:rPr lang="fr-CA" sz="2000" dirty="0" smtClean="0"/>
              <a:t>ne </a:t>
            </a:r>
            <a:r>
              <a:rPr lang="fr-CA" sz="2000" dirty="0"/>
              <a:t>pas pouvoir se </a:t>
            </a:r>
            <a:r>
              <a:rPr lang="fr-CA" sz="2000" dirty="0" smtClean="0"/>
              <a:t>concentrer</a:t>
            </a:r>
            <a:endParaRPr lang="fr-CA" sz="2000" dirty="0"/>
          </a:p>
          <a:p>
            <a:pPr lvl="1"/>
            <a:r>
              <a:rPr lang="fr-CA" sz="2000" dirty="0" smtClean="0"/>
              <a:t>s’isoler</a:t>
            </a:r>
          </a:p>
          <a:p>
            <a:pPr lvl="1"/>
            <a:r>
              <a:rPr lang="fr-CA" sz="2000" dirty="0" smtClean="0"/>
              <a:t>se </a:t>
            </a:r>
            <a:r>
              <a:rPr lang="fr-CA" sz="2000" dirty="0"/>
              <a:t>comporter de façon inappropriée pour son âge </a:t>
            </a:r>
            <a:endParaRPr lang="fr-CA" sz="2000" dirty="0" smtClean="0"/>
          </a:p>
          <a:p>
            <a:pPr lvl="1"/>
            <a:r>
              <a:rPr lang="fr-CA" sz="2000" dirty="0" smtClean="0"/>
              <a:t>accuser </a:t>
            </a:r>
            <a:r>
              <a:rPr lang="fr-CA" sz="2000" dirty="0"/>
              <a:t>un retard </a:t>
            </a:r>
            <a:r>
              <a:rPr lang="fr-CA" sz="2000" dirty="0" smtClean="0"/>
              <a:t>scolaire</a:t>
            </a:r>
            <a:endParaRPr lang="en-US" sz="2000" dirty="0"/>
          </a:p>
        </p:txBody>
      </p:sp>
    </p:spTree>
    <p:extLst>
      <p:ext uri="{BB962C8B-B14F-4D97-AF65-F5344CB8AC3E}">
        <p14:creationId xmlns:p14="http://schemas.microsoft.com/office/powerpoint/2010/main" val="2373638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16384"/>
            <a:ext cx="7498080" cy="5432016"/>
          </a:xfrm>
        </p:spPr>
        <p:txBody>
          <a:bodyPr>
            <a:normAutofit/>
          </a:bodyPr>
          <a:lstStyle/>
          <a:p>
            <a:r>
              <a:rPr lang="fr-CA" sz="2400" dirty="0" smtClean="0"/>
              <a:t>L’enfant </a:t>
            </a:r>
            <a:r>
              <a:rPr lang="fr-CA" sz="2400" dirty="0"/>
              <a:t>traumatisé a </a:t>
            </a:r>
            <a:r>
              <a:rPr lang="fr-CA" sz="2400" dirty="0" smtClean="0"/>
              <a:t>besoin :</a:t>
            </a:r>
          </a:p>
          <a:p>
            <a:pPr lvl="1"/>
            <a:r>
              <a:rPr lang="fr-CA" sz="2000" dirty="0" smtClean="0"/>
              <a:t>du </a:t>
            </a:r>
            <a:r>
              <a:rPr lang="fr-CA" sz="2000" dirty="0"/>
              <a:t>sentiment d’appartenance </a:t>
            </a:r>
          </a:p>
          <a:p>
            <a:pPr lvl="1"/>
            <a:r>
              <a:rPr lang="fr-CA" sz="2000" dirty="0" smtClean="0"/>
              <a:t>de </a:t>
            </a:r>
            <a:r>
              <a:rPr lang="fr-CA" sz="2000" dirty="0"/>
              <a:t>l’intégration </a:t>
            </a:r>
            <a:r>
              <a:rPr lang="fr-CA" sz="2000" dirty="0" smtClean="0"/>
              <a:t>sociale</a:t>
            </a:r>
          </a:p>
          <a:p>
            <a:pPr lvl="1"/>
            <a:r>
              <a:rPr lang="fr-CA" sz="2000" dirty="0" smtClean="0"/>
              <a:t>de </a:t>
            </a:r>
            <a:r>
              <a:rPr lang="fr-CA" sz="2000" dirty="0"/>
              <a:t>réfléchir sur son </a:t>
            </a:r>
            <a:r>
              <a:rPr lang="fr-CA" sz="2000" dirty="0" smtClean="0"/>
              <a:t>vécu</a:t>
            </a:r>
          </a:p>
          <a:p>
            <a:pPr lvl="1"/>
            <a:r>
              <a:rPr lang="fr-CA" sz="2000" dirty="0" smtClean="0"/>
              <a:t>de </a:t>
            </a:r>
            <a:r>
              <a:rPr lang="fr-CA" sz="2000" dirty="0"/>
              <a:t>sentir qu’il ou elle peut agir pour influencer son </a:t>
            </a:r>
            <a:r>
              <a:rPr lang="fr-CA" sz="2000" dirty="0" smtClean="0"/>
              <a:t>avenir</a:t>
            </a:r>
          </a:p>
          <a:p>
            <a:pPr lvl="1"/>
            <a:endParaRPr lang="fr-CA" sz="2000" dirty="0"/>
          </a:p>
          <a:p>
            <a:r>
              <a:rPr lang="fr-CA" sz="2400" dirty="0" smtClean="0"/>
              <a:t>Il ne faut pas </a:t>
            </a:r>
            <a:r>
              <a:rPr lang="fr-CA" sz="2400" dirty="0"/>
              <a:t>oublier de protéger les autres enfants de comportements potentiellement agressifs ou inappropriés. </a:t>
            </a:r>
            <a:endParaRPr lang="fr-CA" sz="2400" dirty="0" smtClean="0"/>
          </a:p>
          <a:p>
            <a:pPr marL="82296" indent="0" algn="r">
              <a:buNone/>
            </a:pPr>
            <a:r>
              <a:rPr lang="fr-CA" sz="2400" dirty="0"/>
              <a:t>(</a:t>
            </a:r>
            <a:r>
              <a:rPr lang="fr-CA" sz="2400" dirty="0" err="1"/>
              <a:t>Blackwell</a:t>
            </a:r>
            <a:r>
              <a:rPr lang="fr-CA" sz="2400" dirty="0"/>
              <a:t> &amp; </a:t>
            </a:r>
            <a:r>
              <a:rPr lang="fr-CA" sz="2400" dirty="0" err="1"/>
              <a:t>Melzak</a:t>
            </a:r>
            <a:r>
              <a:rPr lang="fr-CA" sz="2400" dirty="0"/>
              <a:t>, 2000</a:t>
            </a:r>
            <a:r>
              <a:rPr lang="fr-CA" sz="2400" dirty="0" smtClean="0"/>
              <a:t>)</a:t>
            </a:r>
          </a:p>
          <a:p>
            <a:pPr marL="82296" indent="0" algn="r">
              <a:buNone/>
            </a:pPr>
            <a:r>
              <a:rPr lang="fr-CA" sz="2400" dirty="0" smtClean="0"/>
              <a:t>  </a:t>
            </a:r>
          </a:p>
          <a:p>
            <a:pPr marL="82296" indent="0" algn="r">
              <a:buNone/>
            </a:pPr>
            <a:endParaRPr lang="en-US" sz="2400" dirty="0"/>
          </a:p>
        </p:txBody>
      </p:sp>
    </p:spTree>
    <p:extLst>
      <p:ext uri="{BB962C8B-B14F-4D97-AF65-F5344CB8AC3E}">
        <p14:creationId xmlns:p14="http://schemas.microsoft.com/office/powerpoint/2010/main" val="39489121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Exemples</a:t>
            </a:r>
            <a:r>
              <a:rPr lang="en-US" dirty="0" smtClean="0"/>
              <a:t> </a:t>
            </a:r>
            <a:r>
              <a:rPr lang="en-US" dirty="0" err="1" smtClean="0"/>
              <a:t>d’application</a:t>
            </a:r>
            <a:endParaRPr lang="en-US" dirty="0"/>
          </a:p>
        </p:txBody>
      </p:sp>
      <p:sp>
        <p:nvSpPr>
          <p:cNvPr id="3" name="Content Placeholder 2"/>
          <p:cNvSpPr>
            <a:spLocks noGrp="1"/>
          </p:cNvSpPr>
          <p:nvPr>
            <p:ph idx="1"/>
          </p:nvPr>
        </p:nvSpPr>
        <p:spPr/>
        <p:txBody>
          <a:bodyPr>
            <a:normAutofit/>
          </a:bodyPr>
          <a:lstStyle/>
          <a:p>
            <a:r>
              <a:rPr lang="fr-CA" sz="2400" dirty="0" smtClean="0"/>
              <a:t>Valoriser la maitrise des technologies, notamment avec les enfants en francisation, de sorte qu’ils puissent avoir accès aux ressources d’apprentissage dont ils pourraient avoir besoin. S’assurer de discuter de cyber-intimidation avec tous les élèves.</a:t>
            </a:r>
          </a:p>
          <a:p>
            <a:endParaRPr lang="fr-CA" sz="2400" dirty="0" smtClean="0"/>
          </a:p>
          <a:p>
            <a:r>
              <a:rPr lang="fr-CA" sz="2400" dirty="0" smtClean="0"/>
              <a:t>Pousser l’art dramatique, la dance, le mime et l’expression corporelle pour offrir des moyens d’expression non-langagiers aux élèves en francisation.</a:t>
            </a:r>
          </a:p>
          <a:p>
            <a:endParaRPr lang="fr-CA" sz="2400" dirty="0" smtClean="0"/>
          </a:p>
          <a:p>
            <a:endParaRPr lang="fr-CA" sz="2400" dirty="0"/>
          </a:p>
        </p:txBody>
      </p:sp>
    </p:spTree>
    <p:extLst>
      <p:ext uri="{BB962C8B-B14F-4D97-AF65-F5344CB8AC3E}">
        <p14:creationId xmlns:p14="http://schemas.microsoft.com/office/powerpoint/2010/main" val="21033403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7</a:t>
            </a:r>
            <a:endParaRPr lang="en-US" dirty="0"/>
          </a:p>
        </p:txBody>
      </p:sp>
      <p:sp>
        <p:nvSpPr>
          <p:cNvPr id="3" name="Content Placeholder 2"/>
          <p:cNvSpPr>
            <a:spLocks noGrp="1"/>
          </p:cNvSpPr>
          <p:nvPr>
            <p:ph idx="1"/>
          </p:nvPr>
        </p:nvSpPr>
        <p:spPr/>
        <p:txBody>
          <a:bodyPr/>
          <a:lstStyle/>
          <a:p>
            <a:pPr marL="82296" lvl="0" indent="0">
              <a:buNone/>
            </a:pPr>
            <a:r>
              <a:rPr lang="fr-CA" b="1" dirty="0"/>
              <a:t>La littératie est un processus qui peut être plus difficile pour les élèves en francisation que pour les autres élèves. </a:t>
            </a:r>
            <a:endParaRPr lang="fr-CA" dirty="0"/>
          </a:p>
        </p:txBody>
      </p:sp>
    </p:spTree>
    <p:extLst>
      <p:ext uri="{BB962C8B-B14F-4D97-AF65-F5344CB8AC3E}">
        <p14:creationId xmlns:p14="http://schemas.microsoft.com/office/powerpoint/2010/main" val="2373820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59374"/>
            <a:ext cx="7498080" cy="5689026"/>
          </a:xfrm>
        </p:spPr>
        <p:txBody>
          <a:bodyPr>
            <a:normAutofit/>
          </a:bodyPr>
          <a:lstStyle/>
          <a:p>
            <a:r>
              <a:rPr lang="fr-CA" sz="2400" dirty="0" smtClean="0"/>
              <a:t>Certains </a:t>
            </a:r>
            <a:r>
              <a:rPr lang="fr-CA" sz="2400" dirty="0"/>
              <a:t>facteurs peuvent cependant faciliter </a:t>
            </a:r>
            <a:r>
              <a:rPr lang="fr-CA" sz="2400" dirty="0" smtClean="0"/>
              <a:t>le développement de la littératie</a:t>
            </a:r>
            <a:r>
              <a:rPr lang="fr-CA" sz="2400" dirty="0"/>
              <a:t> </a:t>
            </a:r>
            <a:r>
              <a:rPr lang="fr-CA" sz="2400" dirty="0" smtClean="0"/>
              <a:t>:</a:t>
            </a:r>
          </a:p>
          <a:p>
            <a:endParaRPr lang="fr-CA" sz="2400" dirty="0" smtClean="0"/>
          </a:p>
          <a:p>
            <a:pPr lvl="1">
              <a:buFont typeface="Wingdings" charset="2"/>
              <a:buChar char="§"/>
            </a:pPr>
            <a:r>
              <a:rPr lang="fr-CA" sz="2400" dirty="0" smtClean="0"/>
              <a:t>si </a:t>
            </a:r>
            <a:r>
              <a:rPr lang="fr-CA" sz="2400" dirty="0"/>
              <a:t>les apprenants ont déjà acquis un code </a:t>
            </a:r>
            <a:r>
              <a:rPr lang="fr-CA" sz="2400" dirty="0" smtClean="0"/>
              <a:t>écrit, </a:t>
            </a:r>
            <a:r>
              <a:rPr lang="fr-CA" sz="2400" dirty="0"/>
              <a:t>peu importe sa </a:t>
            </a:r>
            <a:r>
              <a:rPr lang="fr-CA" sz="2400" dirty="0" smtClean="0"/>
              <a:t>nature (syllabique, alphabétique, cyrillique, idéographique, </a:t>
            </a:r>
            <a:r>
              <a:rPr lang="fr-CA" sz="2400" dirty="0" err="1" smtClean="0"/>
              <a:t>abjad</a:t>
            </a:r>
            <a:r>
              <a:rPr lang="fr-CA" sz="2400" dirty="0" smtClean="0"/>
              <a:t>, etc.)</a:t>
            </a:r>
          </a:p>
          <a:p>
            <a:pPr lvl="1">
              <a:buFont typeface="Wingdings" charset="2"/>
              <a:buChar char="§"/>
            </a:pPr>
            <a:endParaRPr lang="fr-CA" sz="2400" dirty="0"/>
          </a:p>
          <a:p>
            <a:pPr lvl="1">
              <a:buFont typeface="Wingdings" charset="2"/>
              <a:buChar char="§"/>
            </a:pPr>
            <a:r>
              <a:rPr lang="fr-CA" sz="2400" dirty="0" smtClean="0"/>
              <a:t>si </a:t>
            </a:r>
            <a:r>
              <a:rPr lang="fr-CA" sz="2400" dirty="0"/>
              <a:t>les apprenants ont développé certains ou tous les aspects de la conscience </a:t>
            </a:r>
            <a:r>
              <a:rPr lang="fr-CA" sz="2400" dirty="0" smtClean="0"/>
              <a:t>phonologique</a:t>
            </a:r>
          </a:p>
          <a:p>
            <a:pPr lvl="1">
              <a:buFont typeface="Wingdings" charset="2"/>
              <a:buChar char="§"/>
            </a:pPr>
            <a:endParaRPr lang="fr-CA" sz="2400" dirty="0"/>
          </a:p>
          <a:p>
            <a:pPr lvl="1">
              <a:buFont typeface="Wingdings" charset="2"/>
              <a:buChar char="§"/>
            </a:pPr>
            <a:r>
              <a:rPr lang="fr-CA" sz="2400" dirty="0" smtClean="0"/>
              <a:t>si </a:t>
            </a:r>
            <a:r>
              <a:rPr lang="fr-CA" sz="2400" dirty="0"/>
              <a:t>les parents ou d’autres personnes ont lu régulièrement à cet enfant durant son enfance</a:t>
            </a:r>
            <a:r>
              <a:rPr lang="fr-CA" sz="2000" dirty="0"/>
              <a:t>. </a:t>
            </a:r>
            <a:endParaRPr lang="en-US" sz="2000" dirty="0"/>
          </a:p>
        </p:txBody>
      </p:sp>
    </p:spTree>
    <p:extLst>
      <p:ext uri="{BB962C8B-B14F-4D97-AF65-F5344CB8AC3E}">
        <p14:creationId xmlns:p14="http://schemas.microsoft.com/office/powerpoint/2010/main" val="7249445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14019"/>
            <a:ext cx="7498080" cy="5734381"/>
          </a:xfrm>
        </p:spPr>
        <p:txBody>
          <a:bodyPr>
            <a:normAutofit/>
          </a:bodyPr>
          <a:lstStyle/>
          <a:p>
            <a:r>
              <a:rPr lang="fr-CA" sz="2400" dirty="0"/>
              <a:t>Certaines étapes doivent être respectées pour donner le maximum de chance à </a:t>
            </a:r>
            <a:r>
              <a:rPr lang="fr-CA" sz="2400" dirty="0" smtClean="0"/>
              <a:t>l’apprenant :</a:t>
            </a:r>
          </a:p>
          <a:p>
            <a:endParaRPr lang="fr-CA" sz="2400" dirty="0" smtClean="0"/>
          </a:p>
          <a:p>
            <a:pPr marL="859536" lvl="1" indent="-457200">
              <a:buFont typeface="+mj-lt"/>
              <a:buAutoNum type="arabicPeriod"/>
            </a:pPr>
            <a:r>
              <a:rPr lang="fr-CA" sz="2000" dirty="0" smtClean="0"/>
              <a:t>développer </a:t>
            </a:r>
            <a:r>
              <a:rPr lang="fr-CA" sz="2000" dirty="0"/>
              <a:t>la conscience phonologique et le concept de la lettre (qui implique la mémorisation de </a:t>
            </a:r>
            <a:r>
              <a:rPr lang="fr-CA" sz="2000" dirty="0" smtClean="0"/>
              <a:t>l’alphabet pour le français)</a:t>
            </a:r>
          </a:p>
          <a:p>
            <a:pPr marL="859536" lvl="1" indent="-457200">
              <a:buFont typeface="+mj-lt"/>
              <a:buAutoNum type="arabicPeriod"/>
            </a:pPr>
            <a:r>
              <a:rPr lang="fr-CA" sz="2000" dirty="0" smtClean="0"/>
              <a:t>travailler </a:t>
            </a:r>
            <a:r>
              <a:rPr lang="fr-CA" sz="2000" dirty="0"/>
              <a:t>sur le décodage et la lecture globale pour créer des automatismes de </a:t>
            </a:r>
            <a:r>
              <a:rPr lang="fr-CA" sz="2000" dirty="0" smtClean="0"/>
              <a:t>lecture</a:t>
            </a:r>
          </a:p>
          <a:p>
            <a:pPr marL="859536" lvl="1" indent="-457200">
              <a:buFont typeface="+mj-lt"/>
              <a:buAutoNum type="arabicPeriod"/>
            </a:pPr>
            <a:r>
              <a:rPr lang="fr-CA" sz="2000" dirty="0" smtClean="0"/>
              <a:t>pousser </a:t>
            </a:r>
            <a:r>
              <a:rPr lang="fr-CA" sz="2000" dirty="0"/>
              <a:t>la fluidité et la </a:t>
            </a:r>
            <a:r>
              <a:rPr lang="fr-CA" sz="2000" dirty="0" smtClean="0"/>
              <a:t>compréhension</a:t>
            </a:r>
            <a:endParaRPr lang="fr-CA" sz="2000" dirty="0"/>
          </a:p>
          <a:p>
            <a:pPr marL="859536" lvl="1" indent="-457200">
              <a:buFont typeface="+mj-lt"/>
              <a:buAutoNum type="arabicPeriod"/>
            </a:pPr>
            <a:r>
              <a:rPr lang="fr-CA" sz="2000" dirty="0" smtClean="0"/>
              <a:t>lire </a:t>
            </a:r>
            <a:r>
              <a:rPr lang="fr-CA" sz="2000" dirty="0"/>
              <a:t>pour </a:t>
            </a:r>
            <a:r>
              <a:rPr lang="fr-CA" sz="2000" dirty="0" smtClean="0"/>
              <a:t>apprendre</a:t>
            </a:r>
          </a:p>
          <a:p>
            <a:pPr marL="859536" lvl="1" indent="-457200">
              <a:buFont typeface="+mj-lt"/>
              <a:buAutoNum type="arabicPeriod"/>
            </a:pPr>
            <a:r>
              <a:rPr lang="fr-CA" sz="2000" dirty="0"/>
              <a:t>l</a:t>
            </a:r>
            <a:r>
              <a:rPr lang="fr-CA" sz="2000" dirty="0" smtClean="0"/>
              <a:t>ire de façon critique</a:t>
            </a:r>
            <a:endParaRPr lang="fr-CA" sz="2400" dirty="0"/>
          </a:p>
          <a:p>
            <a:pPr marL="82296" indent="0" algn="r">
              <a:buNone/>
            </a:pPr>
            <a:r>
              <a:rPr lang="fr-CA" sz="2400" dirty="0" smtClean="0"/>
              <a:t>(</a:t>
            </a:r>
            <a:r>
              <a:rPr lang="fr-CA" sz="2400" dirty="0" err="1"/>
              <a:t>Chall</a:t>
            </a:r>
            <a:r>
              <a:rPr lang="fr-CA" sz="2400" dirty="0"/>
              <a:t>, 1983). </a:t>
            </a:r>
            <a:endParaRPr lang="en-US" sz="2400" dirty="0"/>
          </a:p>
        </p:txBody>
      </p:sp>
    </p:spTree>
    <p:extLst>
      <p:ext uri="{BB962C8B-B14F-4D97-AF65-F5344CB8AC3E}">
        <p14:creationId xmlns:p14="http://schemas.microsoft.com/office/powerpoint/2010/main" val="29427971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89610"/>
            <a:ext cx="7498080" cy="5658790"/>
          </a:xfrm>
        </p:spPr>
        <p:txBody>
          <a:bodyPr>
            <a:normAutofit/>
          </a:bodyPr>
          <a:lstStyle/>
          <a:p>
            <a:r>
              <a:rPr lang="fr-CA" sz="2400" dirty="0"/>
              <a:t>L</a:t>
            </a:r>
            <a:r>
              <a:rPr lang="fr-CA" sz="2400" dirty="0" smtClean="0"/>
              <a:t>a </a:t>
            </a:r>
            <a:r>
              <a:rPr lang="fr-CA" sz="2400" dirty="0"/>
              <a:t>conscience phonologique est sans doute la pierre </a:t>
            </a:r>
            <a:r>
              <a:rPr lang="fr-CA" sz="2400" dirty="0" smtClean="0"/>
              <a:t>angulaire de ces étapes. </a:t>
            </a:r>
          </a:p>
          <a:p>
            <a:endParaRPr lang="fr-CA" sz="2400" dirty="0"/>
          </a:p>
          <a:p>
            <a:r>
              <a:rPr lang="fr-CA" sz="2400" dirty="0" smtClean="0"/>
              <a:t>Sans </a:t>
            </a:r>
            <a:r>
              <a:rPr lang="fr-CA" sz="2400" dirty="0"/>
              <a:t>elle, pas de lecture efficace, et ce, peu importe la ou les langues en cause (Ziegler &amp; </a:t>
            </a:r>
            <a:r>
              <a:rPr lang="fr-CA" sz="2400" dirty="0" err="1"/>
              <a:t>Goswani</a:t>
            </a:r>
            <a:r>
              <a:rPr lang="fr-CA" sz="2400" dirty="0"/>
              <a:t>, 2005)</a:t>
            </a:r>
            <a:r>
              <a:rPr lang="fr-CA" sz="2400" dirty="0" smtClean="0"/>
              <a:t>.</a:t>
            </a:r>
          </a:p>
          <a:p>
            <a:endParaRPr lang="fr-CA" sz="2400" dirty="0"/>
          </a:p>
          <a:p>
            <a:r>
              <a:rPr lang="fr-CA" sz="2400" dirty="0" smtClean="0"/>
              <a:t>Elle </a:t>
            </a:r>
            <a:r>
              <a:rPr lang="fr-CA" sz="2400" dirty="0"/>
              <a:t>doit se développer en débutant avec les activités sur </a:t>
            </a:r>
            <a:r>
              <a:rPr lang="fr-CA" sz="2400" dirty="0" smtClean="0"/>
              <a:t>les structures suivantes :</a:t>
            </a:r>
          </a:p>
          <a:p>
            <a:pPr marL="859536" lvl="1" indent="-457200">
              <a:buFont typeface="+mj-lt"/>
              <a:buAutoNum type="arabicPeriod"/>
            </a:pPr>
            <a:r>
              <a:rPr lang="fr-CA" sz="2000" dirty="0"/>
              <a:t>l</a:t>
            </a:r>
            <a:r>
              <a:rPr lang="fr-CA" sz="2000" dirty="0" smtClean="0"/>
              <a:t>a séquence (d’histoire ou d’événements)</a:t>
            </a:r>
          </a:p>
          <a:p>
            <a:pPr marL="859536" lvl="1" indent="-457200">
              <a:buFont typeface="+mj-lt"/>
              <a:buAutoNum type="arabicPeriod"/>
            </a:pPr>
            <a:r>
              <a:rPr lang="fr-CA" sz="2000" dirty="0" smtClean="0"/>
              <a:t>la syllabe (attaque, puis rime, et syllabe complète)</a:t>
            </a:r>
          </a:p>
          <a:p>
            <a:pPr marL="859536" lvl="1" indent="-457200">
              <a:buFont typeface="+mj-lt"/>
              <a:buAutoNum type="arabicPeriod"/>
            </a:pPr>
            <a:r>
              <a:rPr lang="fr-CA" sz="2000" dirty="0" smtClean="0"/>
              <a:t>le </a:t>
            </a:r>
            <a:r>
              <a:rPr lang="fr-CA" sz="2000" dirty="0" smtClean="0"/>
              <a:t>phonème/graphème </a:t>
            </a:r>
            <a:endParaRPr lang="fr-CA" sz="2000" dirty="0" smtClean="0"/>
          </a:p>
          <a:p>
            <a:pPr marL="859536" lvl="1" indent="-457200">
              <a:buFont typeface="+mj-lt"/>
              <a:buAutoNum type="arabicPeriod"/>
            </a:pPr>
            <a:r>
              <a:rPr lang="fr-CA" sz="2000" dirty="0" smtClean="0"/>
              <a:t>le </a:t>
            </a:r>
            <a:r>
              <a:rPr lang="fr-CA" sz="2000" dirty="0"/>
              <a:t>mot. </a:t>
            </a:r>
            <a:endParaRPr lang="fr-CA" sz="2000" dirty="0" smtClean="0"/>
          </a:p>
          <a:p>
            <a:endParaRPr lang="fr-CA" sz="2400" dirty="0" smtClean="0"/>
          </a:p>
          <a:p>
            <a:r>
              <a:rPr lang="fr-CA" sz="2400" dirty="0"/>
              <a:t>V</a:t>
            </a:r>
            <a:r>
              <a:rPr lang="fr-CA" sz="2400" dirty="0" smtClean="0"/>
              <a:t>oir </a:t>
            </a:r>
            <a:r>
              <a:rPr lang="fr-CA" sz="2400" dirty="0"/>
              <a:t>par exemple </a:t>
            </a:r>
            <a:r>
              <a:rPr lang="fr-CA" sz="2400" dirty="0" err="1"/>
              <a:t>Stanké</a:t>
            </a:r>
            <a:r>
              <a:rPr lang="fr-CA" sz="2400" dirty="0"/>
              <a:t>, </a:t>
            </a:r>
            <a:r>
              <a:rPr lang="fr-CA" sz="2400" dirty="0" smtClean="0"/>
              <a:t>2001</a:t>
            </a:r>
            <a:endParaRPr lang="en-US" sz="2400" dirty="0"/>
          </a:p>
        </p:txBody>
      </p:sp>
    </p:spTree>
    <p:extLst>
      <p:ext uri="{BB962C8B-B14F-4D97-AF65-F5344CB8AC3E}">
        <p14:creationId xmlns:p14="http://schemas.microsoft.com/office/powerpoint/2010/main" val="107761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95438"/>
            <a:ext cx="7498080" cy="5552962"/>
          </a:xfrm>
        </p:spPr>
        <p:txBody>
          <a:bodyPr>
            <a:normAutofit fontScale="92500"/>
          </a:bodyPr>
          <a:lstStyle/>
          <a:p>
            <a:r>
              <a:rPr lang="fr-CA" sz="2600" dirty="0" smtClean="0"/>
              <a:t>L’interaction </a:t>
            </a:r>
            <a:r>
              <a:rPr lang="fr-CA" sz="2600" dirty="0"/>
              <a:t>est une condition essentielle de la construction d’une langue, d’une culture et d’une identité pour l'élève (</a:t>
            </a:r>
            <a:r>
              <a:rPr lang="fr-CA" sz="2600" dirty="0" err="1"/>
              <a:t>Dalley</a:t>
            </a:r>
            <a:r>
              <a:rPr lang="fr-CA" sz="2600" dirty="0"/>
              <a:t> &amp; D’Entremont, 2004)</a:t>
            </a:r>
            <a:r>
              <a:rPr lang="fr-CA" sz="2600" dirty="0" smtClean="0"/>
              <a:t>.</a:t>
            </a:r>
          </a:p>
          <a:p>
            <a:pPr marL="82296" indent="0">
              <a:buNone/>
            </a:pPr>
            <a:r>
              <a:rPr lang="fr-CA" sz="2600" dirty="0" smtClean="0"/>
              <a:t> </a:t>
            </a:r>
            <a:endParaRPr lang="fr-CA" sz="2600" dirty="0"/>
          </a:p>
          <a:p>
            <a:r>
              <a:rPr lang="fr-CA" sz="2600" dirty="0" err="1"/>
              <a:t>Pavlenko</a:t>
            </a:r>
            <a:r>
              <a:rPr lang="fr-CA" sz="2600" dirty="0"/>
              <a:t> &amp; </a:t>
            </a:r>
            <a:r>
              <a:rPr lang="fr-CA" sz="2600" dirty="0" err="1"/>
              <a:t>Lantolf</a:t>
            </a:r>
            <a:r>
              <a:rPr lang="fr-CA" sz="2600" dirty="0"/>
              <a:t> (</a:t>
            </a:r>
            <a:r>
              <a:rPr lang="fr-CA" sz="2600" dirty="0" smtClean="0"/>
              <a:t>2000) </a:t>
            </a:r>
            <a:r>
              <a:rPr lang="fr-CA" sz="2600" dirty="0"/>
              <a:t>notent qu’il faut non seulement une participation du type festivals culturels, mais surtout une participation active qui mènera à reconstruction en profondeur de l’identité</a:t>
            </a:r>
            <a:r>
              <a:rPr lang="fr-CA" sz="2600" dirty="0" smtClean="0"/>
              <a:t>.</a:t>
            </a:r>
            <a:r>
              <a:rPr lang="fr-CA" sz="2400" dirty="0"/>
              <a:t> </a:t>
            </a:r>
            <a:endParaRPr lang="fr-CA" sz="2400" dirty="0" smtClean="0"/>
          </a:p>
          <a:p>
            <a:endParaRPr lang="fr-CA" sz="2400" dirty="0"/>
          </a:p>
          <a:p>
            <a:r>
              <a:rPr lang="fr-CA" sz="2400" dirty="0" err="1" smtClean="0"/>
              <a:t>Cummins</a:t>
            </a:r>
            <a:r>
              <a:rPr lang="fr-CA" sz="2400" dirty="0" smtClean="0"/>
              <a:t> </a:t>
            </a:r>
            <a:r>
              <a:rPr lang="fr-CA" sz="2400" dirty="0"/>
              <a:t>et </a:t>
            </a:r>
            <a:r>
              <a:rPr lang="fr-CA" sz="2400" dirty="0" err="1"/>
              <a:t>Schecter</a:t>
            </a:r>
            <a:r>
              <a:rPr lang="fr-CA" sz="2400" dirty="0"/>
              <a:t> (2003) ont établi que l'investissement identitaire est essentiel pour que l’apprenant s’engage dans son apprentissage, mais l’identité ne s’établie que si l’apprenant s’engage dans sont apprentissage.</a:t>
            </a:r>
          </a:p>
          <a:p>
            <a:endParaRPr lang="fr-CA" sz="2600" dirty="0"/>
          </a:p>
          <a:p>
            <a:endParaRPr lang="en-US" dirty="0"/>
          </a:p>
        </p:txBody>
      </p:sp>
    </p:spTree>
    <p:extLst>
      <p:ext uri="{BB962C8B-B14F-4D97-AF65-F5344CB8AC3E}">
        <p14:creationId xmlns:p14="http://schemas.microsoft.com/office/powerpoint/2010/main" val="19125114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83783"/>
            <a:ext cx="7498080" cy="5764617"/>
          </a:xfrm>
        </p:spPr>
        <p:txBody>
          <a:bodyPr/>
          <a:lstStyle/>
          <a:p>
            <a:r>
              <a:rPr lang="en-US" dirty="0" smtClean="0"/>
              <a:t>Types de </a:t>
            </a:r>
            <a:r>
              <a:rPr lang="en-US" dirty="0" err="1" smtClean="0"/>
              <a:t>tâches</a:t>
            </a:r>
            <a:r>
              <a:rPr lang="en-US" dirty="0" smtClean="0"/>
              <a:t> de conscience </a:t>
            </a:r>
            <a:r>
              <a:rPr lang="en-US" dirty="0" err="1" smtClean="0"/>
              <a:t>phonologique</a:t>
            </a:r>
            <a:endParaRPr lang="en-US" dirty="0" smtClean="0"/>
          </a:p>
          <a:p>
            <a:endParaRPr lang="en-US" dirty="0" smtClean="0"/>
          </a:p>
          <a:p>
            <a:pPr lvl="1"/>
            <a:r>
              <a:rPr lang="en-US" dirty="0" smtClean="0"/>
              <a:t>identification</a:t>
            </a:r>
          </a:p>
          <a:p>
            <a:pPr lvl="1"/>
            <a:r>
              <a:rPr lang="en-US" dirty="0" smtClean="0"/>
              <a:t>effacement</a:t>
            </a:r>
          </a:p>
          <a:p>
            <a:pPr lvl="1"/>
            <a:r>
              <a:rPr lang="en-US" dirty="0" err="1" smtClean="0"/>
              <a:t>comparaison</a:t>
            </a:r>
            <a:endParaRPr lang="en-US" dirty="0" smtClean="0"/>
          </a:p>
          <a:p>
            <a:pPr lvl="1"/>
            <a:r>
              <a:rPr lang="en-US" dirty="0"/>
              <a:t>i</a:t>
            </a:r>
            <a:r>
              <a:rPr lang="en-US" dirty="0" smtClean="0"/>
              <a:t>nversion</a:t>
            </a:r>
          </a:p>
          <a:p>
            <a:pPr lvl="1"/>
            <a:r>
              <a:rPr lang="en-US" dirty="0" smtClean="0"/>
              <a:t>segmentation</a:t>
            </a:r>
          </a:p>
          <a:p>
            <a:pPr lvl="1"/>
            <a:r>
              <a:rPr lang="en-US" dirty="0" err="1" smtClean="0"/>
              <a:t>combinaison</a:t>
            </a:r>
            <a:endParaRPr lang="en-US" dirty="0" smtClean="0"/>
          </a:p>
          <a:p>
            <a:pPr lvl="1"/>
            <a:r>
              <a:rPr lang="en-US" dirty="0" err="1" smtClean="0"/>
              <a:t>catégorisation</a:t>
            </a:r>
            <a:endParaRPr lang="en-US" dirty="0" smtClean="0"/>
          </a:p>
          <a:p>
            <a:pPr lvl="1"/>
            <a:r>
              <a:rPr lang="en-US" dirty="0" err="1" smtClean="0"/>
              <a:t>génération</a:t>
            </a:r>
            <a:endParaRPr lang="en-US" dirty="0"/>
          </a:p>
        </p:txBody>
      </p:sp>
    </p:spTree>
    <p:extLst>
      <p:ext uri="{BB962C8B-B14F-4D97-AF65-F5344CB8AC3E}">
        <p14:creationId xmlns:p14="http://schemas.microsoft.com/office/powerpoint/2010/main" val="28124178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38428"/>
            <a:ext cx="7498080" cy="5809972"/>
          </a:xfrm>
        </p:spPr>
        <p:txBody>
          <a:bodyPr>
            <a:noAutofit/>
          </a:bodyPr>
          <a:lstStyle/>
          <a:p>
            <a:r>
              <a:rPr lang="fr-CA" sz="2400" b="1" dirty="0" smtClean="0"/>
              <a:t>Fait important </a:t>
            </a:r>
            <a:r>
              <a:rPr lang="fr-CA" sz="2400" dirty="0" smtClean="0"/>
              <a:t>: le développement </a:t>
            </a:r>
            <a:r>
              <a:rPr lang="fr-CA" sz="2400" dirty="0"/>
              <a:t>de la conscience phonologique dans une langue se transfert </a:t>
            </a:r>
            <a:r>
              <a:rPr lang="fr-CA" sz="2400" dirty="0" smtClean="0"/>
              <a:t>en grande partie aux </a:t>
            </a:r>
            <a:r>
              <a:rPr lang="fr-CA" sz="2400" dirty="0"/>
              <a:t>autres langues parlées (</a:t>
            </a:r>
            <a:r>
              <a:rPr lang="fr-CA" sz="2400" dirty="0" err="1"/>
              <a:t>Luk</a:t>
            </a:r>
            <a:r>
              <a:rPr lang="fr-CA" sz="2400" dirty="0"/>
              <a:t> &amp; Bialystok, 2008; </a:t>
            </a:r>
            <a:r>
              <a:rPr lang="fr-CA" sz="2400" dirty="0" err="1"/>
              <a:t>Verhoeven</a:t>
            </a:r>
            <a:r>
              <a:rPr lang="fr-CA" sz="2400" dirty="0"/>
              <a:t>, 2007</a:t>
            </a:r>
            <a:r>
              <a:rPr lang="fr-CA" sz="2400" dirty="0" smtClean="0"/>
              <a:t>).</a:t>
            </a:r>
          </a:p>
          <a:p>
            <a:endParaRPr lang="fr-CA" sz="2400" dirty="0"/>
          </a:p>
          <a:p>
            <a:r>
              <a:rPr lang="fr-CA" sz="2400" dirty="0" smtClean="0"/>
              <a:t>Ceci qui </a:t>
            </a:r>
            <a:r>
              <a:rPr lang="fr-CA" sz="2400" dirty="0"/>
              <a:t>implique aussi qu’on peut aussi tester </a:t>
            </a:r>
            <a:r>
              <a:rPr lang="fr-CA" sz="2400" dirty="0" smtClean="0"/>
              <a:t>et exercer la </a:t>
            </a:r>
            <a:r>
              <a:rPr lang="fr-CA" sz="2400" dirty="0"/>
              <a:t>conscience phonologique dans n’importe quelle langue, dans la mesure où on </a:t>
            </a:r>
            <a:r>
              <a:rPr lang="fr-CA" sz="2400" dirty="0" smtClean="0"/>
              <a:t>travaille tous </a:t>
            </a:r>
            <a:r>
              <a:rPr lang="fr-CA" sz="2400" dirty="0"/>
              <a:t>les aspects </a:t>
            </a:r>
            <a:r>
              <a:rPr lang="fr-CA" sz="2400" dirty="0" smtClean="0"/>
              <a:t>importants. Cependant</a:t>
            </a:r>
            <a:r>
              <a:rPr lang="fr-CA" sz="2400" dirty="0"/>
              <a:t>, chaque langue développe </a:t>
            </a:r>
            <a:r>
              <a:rPr lang="fr-CA" sz="2400" dirty="0" smtClean="0"/>
              <a:t>certains aspects de </a:t>
            </a:r>
            <a:r>
              <a:rPr lang="fr-CA" sz="2400" dirty="0"/>
              <a:t>la conscience phonologique, mais pas toutes; il faut donc s’assurer que les </a:t>
            </a:r>
            <a:r>
              <a:rPr lang="fr-CA" sz="2400" dirty="0" smtClean="0"/>
              <a:t>tests et les exercices </a:t>
            </a:r>
            <a:r>
              <a:rPr lang="fr-CA" sz="2400" dirty="0"/>
              <a:t>couvrent un bassin vaste de ces </a:t>
            </a:r>
            <a:r>
              <a:rPr lang="fr-CA" sz="2400" dirty="0" smtClean="0"/>
              <a:t>aspects en couvrant plusieurs tâches pour les quatre structures vues (séquence, syllabe</a:t>
            </a:r>
            <a:r>
              <a:rPr lang="fr-CA" sz="2400" smtClean="0"/>
              <a:t>, phonème, mot).</a:t>
            </a:r>
            <a:endParaRPr lang="fr-CA" sz="2400" dirty="0" smtClean="0"/>
          </a:p>
          <a:p>
            <a:endParaRPr lang="en-US" sz="2400" dirty="0"/>
          </a:p>
        </p:txBody>
      </p:sp>
    </p:spTree>
    <p:extLst>
      <p:ext uri="{BB962C8B-B14F-4D97-AF65-F5344CB8AC3E}">
        <p14:creationId xmlns:p14="http://schemas.microsoft.com/office/powerpoint/2010/main" val="3952309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98901"/>
            <a:ext cx="7498080" cy="5749499"/>
          </a:xfrm>
        </p:spPr>
        <p:txBody>
          <a:bodyPr>
            <a:normAutofit/>
          </a:bodyPr>
          <a:lstStyle/>
          <a:p>
            <a:r>
              <a:rPr lang="fr-CA" sz="2400" dirty="0"/>
              <a:t>Les enfants bilingues semblent plus rapides que les enfants unilingues à ce type de développement (</a:t>
            </a:r>
            <a:r>
              <a:rPr lang="fr-CA" sz="2400" dirty="0" err="1"/>
              <a:t>Marinova</a:t>
            </a:r>
            <a:r>
              <a:rPr lang="fr-CA" sz="2400" dirty="0"/>
              <a:t>-Todd, Zhao &amp; Bernhardt, 2010; Laurent &amp; </a:t>
            </a:r>
            <a:r>
              <a:rPr lang="fr-CA" sz="2400" dirty="0" err="1"/>
              <a:t>Martinot</a:t>
            </a:r>
            <a:r>
              <a:rPr lang="fr-CA" sz="2400" dirty="0"/>
              <a:t>, 2010</a:t>
            </a:r>
            <a:r>
              <a:rPr lang="fr-CA" sz="2400" dirty="0" smtClean="0"/>
              <a:t>).</a:t>
            </a:r>
          </a:p>
          <a:p>
            <a:endParaRPr lang="fr-CA" sz="2400" dirty="0"/>
          </a:p>
          <a:p>
            <a:r>
              <a:rPr lang="fr-CA" sz="2400" dirty="0"/>
              <a:t>L</a:t>
            </a:r>
            <a:r>
              <a:rPr lang="fr-CA" sz="2400" dirty="0" smtClean="0"/>
              <a:t>a </a:t>
            </a:r>
            <a:r>
              <a:rPr lang="fr-CA" sz="2400" dirty="0"/>
              <a:t>conscience phonologique peut se développer au delà de la petite enfance (</a:t>
            </a:r>
            <a:r>
              <a:rPr lang="fr-CA" sz="2400" dirty="0" err="1"/>
              <a:t>Swanson</a:t>
            </a:r>
            <a:r>
              <a:rPr lang="fr-CA" sz="2400" dirty="0"/>
              <a:t>, Hodson &amp; </a:t>
            </a:r>
            <a:r>
              <a:rPr lang="fr-CA" sz="2400" dirty="0" err="1"/>
              <a:t>Schommer-Aikins</a:t>
            </a:r>
            <a:r>
              <a:rPr lang="fr-CA" sz="2400" dirty="0"/>
              <a:t>, 2005; </a:t>
            </a:r>
            <a:r>
              <a:rPr lang="fr-CA" sz="2400" dirty="0" err="1"/>
              <a:t>Lukatela</a:t>
            </a:r>
            <a:r>
              <a:rPr lang="fr-CA" sz="2400" dirty="0"/>
              <a:t>, </a:t>
            </a:r>
            <a:r>
              <a:rPr lang="fr-CA" sz="2400" dirty="0" err="1"/>
              <a:t>Carello</a:t>
            </a:r>
            <a:r>
              <a:rPr lang="fr-CA" sz="2400" dirty="0"/>
              <a:t>, </a:t>
            </a:r>
            <a:r>
              <a:rPr lang="fr-CA" sz="2400" dirty="0" err="1"/>
              <a:t>Shankweiler</a:t>
            </a:r>
            <a:r>
              <a:rPr lang="fr-CA" sz="2400" dirty="0"/>
              <a:t>, &amp; Liberman</a:t>
            </a:r>
            <a:r>
              <a:rPr lang="fr-CA" sz="2400" dirty="0" smtClean="0"/>
              <a:t>,1994</a:t>
            </a:r>
            <a:r>
              <a:rPr lang="fr-CA" sz="2400" dirty="0"/>
              <a:t>-95; </a:t>
            </a:r>
            <a:r>
              <a:rPr lang="fr-CA" sz="2400" dirty="0" err="1"/>
              <a:t>Alcock</a:t>
            </a:r>
            <a:r>
              <a:rPr lang="fr-CA" sz="2400" dirty="0"/>
              <a:t>, </a:t>
            </a:r>
            <a:r>
              <a:rPr lang="fr-CA" sz="2400" dirty="0" err="1"/>
              <a:t>Ngorosho</a:t>
            </a:r>
            <a:r>
              <a:rPr lang="fr-CA" sz="2400" dirty="0"/>
              <a:t>, Deus, &amp; </a:t>
            </a:r>
            <a:r>
              <a:rPr lang="fr-CA" sz="2400" dirty="0" err="1"/>
              <a:t>Jukes</a:t>
            </a:r>
            <a:r>
              <a:rPr lang="fr-CA" sz="2400" dirty="0"/>
              <a:t>, 2010</a:t>
            </a:r>
            <a:r>
              <a:rPr lang="fr-CA" sz="2400" dirty="0" smtClean="0"/>
              <a:t>). </a:t>
            </a:r>
            <a:endParaRPr lang="en-US" sz="2400" dirty="0"/>
          </a:p>
        </p:txBody>
      </p:sp>
    </p:spTree>
    <p:extLst>
      <p:ext uri="{BB962C8B-B14F-4D97-AF65-F5344CB8AC3E}">
        <p14:creationId xmlns:p14="http://schemas.microsoft.com/office/powerpoint/2010/main" val="1824812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62837"/>
            <a:ext cx="7708392" cy="6137995"/>
          </a:xfrm>
        </p:spPr>
        <p:txBody>
          <a:bodyPr>
            <a:noAutofit/>
          </a:bodyPr>
          <a:lstStyle/>
          <a:p>
            <a:r>
              <a:rPr lang="fr-CA" sz="2400" dirty="0"/>
              <a:t>I</a:t>
            </a:r>
            <a:r>
              <a:rPr lang="fr-CA" sz="2400" dirty="0" smtClean="0"/>
              <a:t>l </a:t>
            </a:r>
            <a:r>
              <a:rPr lang="fr-CA" sz="2400" dirty="0"/>
              <a:t>est maintenant bien établi que la lecture sociale (ou lecture faite à un enfant par une personne sachant lire) facilitera grandement l’acquisition et surtout l’amour de la lecture lorsque l’enfant grandira (Sénéchal, 2007; </a:t>
            </a:r>
            <a:r>
              <a:rPr lang="fr-CA" sz="2400" dirty="0" err="1"/>
              <a:t>Sonnenschein</a:t>
            </a:r>
            <a:r>
              <a:rPr lang="fr-CA" sz="2400" dirty="0"/>
              <a:t> &amp; </a:t>
            </a:r>
            <a:r>
              <a:rPr lang="fr-CA" sz="2400" dirty="0" err="1"/>
              <a:t>Munsterman</a:t>
            </a:r>
            <a:r>
              <a:rPr lang="fr-CA" sz="2400" dirty="0"/>
              <a:t>, 2010; </a:t>
            </a:r>
            <a:r>
              <a:rPr lang="fr-CA" sz="2400" dirty="0" err="1"/>
              <a:t>Hindman</a:t>
            </a:r>
            <a:r>
              <a:rPr lang="fr-CA" sz="2400" dirty="0"/>
              <a:t>, </a:t>
            </a:r>
            <a:r>
              <a:rPr lang="fr-CA" sz="2400" dirty="0" err="1"/>
              <a:t>Skibbe</a:t>
            </a:r>
            <a:r>
              <a:rPr lang="fr-CA" sz="2400" dirty="0"/>
              <a:t>, Miller &amp; Zimmerman 2010; Gonzalez &amp; Gonzalez, 1994)</a:t>
            </a:r>
            <a:r>
              <a:rPr lang="fr-CA" sz="2400" dirty="0" smtClean="0"/>
              <a:t>.</a:t>
            </a:r>
          </a:p>
          <a:p>
            <a:endParaRPr lang="fr-CA" sz="2400" dirty="0"/>
          </a:p>
          <a:p>
            <a:r>
              <a:rPr lang="fr-CA" sz="2400" dirty="0" smtClean="0"/>
              <a:t>L’aide </a:t>
            </a:r>
            <a:r>
              <a:rPr lang="fr-CA" sz="2400" dirty="0"/>
              <a:t>qu’apporte la lecture sociale n’est pas </a:t>
            </a:r>
            <a:r>
              <a:rPr lang="fr-CA" sz="2400" dirty="0" smtClean="0"/>
              <a:t>compromise </a:t>
            </a:r>
            <a:r>
              <a:rPr lang="fr-CA" sz="2400" dirty="0"/>
              <a:t>par le fait que la lecture se fait dans une langue </a:t>
            </a:r>
            <a:r>
              <a:rPr lang="fr-CA" sz="2400" dirty="0" smtClean="0"/>
              <a:t>familiale (</a:t>
            </a:r>
            <a:r>
              <a:rPr lang="fr-CA" sz="2400" dirty="0" err="1"/>
              <a:t>Sonnenschein</a:t>
            </a:r>
            <a:r>
              <a:rPr lang="fr-CA" sz="2400" dirty="0"/>
              <a:t> &amp; </a:t>
            </a:r>
            <a:r>
              <a:rPr lang="fr-CA" sz="2400" dirty="0" err="1"/>
              <a:t>Munsterman</a:t>
            </a:r>
            <a:r>
              <a:rPr lang="fr-CA" sz="2400" dirty="0"/>
              <a:t>, 2010), mais </a:t>
            </a:r>
            <a:r>
              <a:rPr lang="fr-CA" sz="2400" dirty="0" smtClean="0"/>
              <a:t>ce choix affecte </a:t>
            </a:r>
            <a:r>
              <a:rPr lang="fr-CA" sz="2400" dirty="0"/>
              <a:t>la qualité du </a:t>
            </a:r>
            <a:r>
              <a:rPr lang="fr-CA" sz="2400" dirty="0" smtClean="0"/>
              <a:t>liens familiaux </a:t>
            </a:r>
            <a:r>
              <a:rPr lang="fr-CA" sz="2400" dirty="0"/>
              <a:t>et aide au maintient de la langue familiale. </a:t>
            </a:r>
            <a:endParaRPr lang="fr-CA" sz="2400" dirty="0" smtClean="0"/>
          </a:p>
          <a:p>
            <a:endParaRPr lang="fr-CA" sz="2400" dirty="0"/>
          </a:p>
          <a:p>
            <a:r>
              <a:rPr lang="fr-CA" sz="2400" dirty="0" smtClean="0"/>
              <a:t>Il </a:t>
            </a:r>
            <a:r>
              <a:rPr lang="fr-CA" sz="2400" dirty="0"/>
              <a:t>est donc mieux que les parents d’enfants en francisation lisent dans leurs langues familiales si les ressources existent. </a:t>
            </a:r>
            <a:endParaRPr lang="en-US" sz="2400" dirty="0"/>
          </a:p>
        </p:txBody>
      </p:sp>
    </p:spTree>
    <p:extLst>
      <p:ext uri="{BB962C8B-B14F-4D97-AF65-F5344CB8AC3E}">
        <p14:creationId xmlns:p14="http://schemas.microsoft.com/office/powerpoint/2010/main" val="2723885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Exemples</a:t>
            </a:r>
            <a:r>
              <a:rPr lang="en-US" dirty="0" smtClean="0"/>
              <a:t> </a:t>
            </a:r>
            <a:r>
              <a:rPr lang="en-US" dirty="0" err="1" smtClean="0"/>
              <a:t>d’application</a:t>
            </a:r>
            <a:endParaRPr lang="en-US" dirty="0"/>
          </a:p>
        </p:txBody>
      </p:sp>
      <p:sp>
        <p:nvSpPr>
          <p:cNvPr id="3" name="Content Placeholder 2"/>
          <p:cNvSpPr>
            <a:spLocks noGrp="1"/>
          </p:cNvSpPr>
          <p:nvPr>
            <p:ph idx="1"/>
          </p:nvPr>
        </p:nvSpPr>
        <p:spPr/>
        <p:txBody>
          <a:bodyPr>
            <a:normAutofit/>
          </a:bodyPr>
          <a:lstStyle/>
          <a:p>
            <a:r>
              <a:rPr lang="en-US" sz="2400" dirty="0" smtClean="0"/>
              <a:t>Faire des </a:t>
            </a:r>
            <a:r>
              <a:rPr lang="en-US" sz="2400" dirty="0" err="1" smtClean="0"/>
              <a:t>activités</a:t>
            </a:r>
            <a:r>
              <a:rPr lang="en-US" sz="2400" dirty="0" smtClean="0"/>
              <a:t> de conscience </a:t>
            </a:r>
            <a:r>
              <a:rPr lang="en-US" sz="2400" dirty="0" err="1" smtClean="0"/>
              <a:t>phonologique</a:t>
            </a:r>
            <a:r>
              <a:rPr lang="en-US" sz="2400" dirty="0" smtClean="0"/>
              <a:t> </a:t>
            </a:r>
            <a:r>
              <a:rPr lang="en-US" sz="2400" dirty="0" err="1" smtClean="0"/>
              <a:t>variées</a:t>
            </a:r>
            <a:r>
              <a:rPr lang="en-US" sz="2400" dirty="0" smtClean="0"/>
              <a:t> sous </a:t>
            </a:r>
            <a:r>
              <a:rPr lang="en-US" sz="2400" dirty="0" err="1" smtClean="0"/>
              <a:t>forme</a:t>
            </a:r>
            <a:r>
              <a:rPr lang="en-US" sz="2400" dirty="0" smtClean="0"/>
              <a:t> de </a:t>
            </a:r>
            <a:r>
              <a:rPr lang="en-US" sz="2400" dirty="0" err="1" smtClean="0"/>
              <a:t>jeux</a:t>
            </a:r>
            <a:r>
              <a:rPr lang="en-US" sz="2400" dirty="0" smtClean="0"/>
              <a:t> </a:t>
            </a:r>
            <a:r>
              <a:rPr lang="en-US" sz="2400" dirty="0" err="1" smtClean="0"/>
              <a:t>jusqu’en</a:t>
            </a:r>
            <a:r>
              <a:rPr lang="en-US" sz="2400" dirty="0" smtClean="0"/>
              <a:t> 3e </a:t>
            </a:r>
            <a:r>
              <a:rPr lang="en-US" sz="2400" dirty="0" err="1" smtClean="0"/>
              <a:t>année</a:t>
            </a:r>
            <a:r>
              <a:rPr lang="en-US" sz="2400" dirty="0" smtClean="0"/>
              <a:t> </a:t>
            </a:r>
            <a:r>
              <a:rPr lang="en-US" sz="2400" dirty="0" err="1" smtClean="0"/>
              <a:t>inclusivement</a:t>
            </a:r>
            <a:r>
              <a:rPr lang="en-US" sz="2400" dirty="0" smtClean="0"/>
              <a:t> avec </a:t>
            </a:r>
            <a:r>
              <a:rPr lang="en-US" sz="2400" dirty="0" err="1" smtClean="0"/>
              <a:t>tous</a:t>
            </a:r>
            <a:r>
              <a:rPr lang="en-US" sz="2400" dirty="0" smtClean="0"/>
              <a:t> les </a:t>
            </a:r>
            <a:r>
              <a:rPr lang="en-US" sz="2400" dirty="0" err="1" smtClean="0"/>
              <a:t>élèves</a:t>
            </a:r>
            <a:r>
              <a:rPr lang="en-US" sz="2400" dirty="0" smtClean="0"/>
              <a:t>. </a:t>
            </a:r>
          </a:p>
          <a:p>
            <a:endParaRPr lang="en-US" sz="2400" dirty="0"/>
          </a:p>
          <a:p>
            <a:r>
              <a:rPr lang="en-US" sz="2400" dirty="0" smtClean="0"/>
              <a:t>Tester </a:t>
            </a:r>
            <a:r>
              <a:rPr lang="en-US" sz="2400" dirty="0" err="1" smtClean="0"/>
              <a:t>systématiquement</a:t>
            </a:r>
            <a:r>
              <a:rPr lang="en-US" sz="2400" dirty="0" smtClean="0"/>
              <a:t> </a:t>
            </a:r>
            <a:r>
              <a:rPr lang="en-US" sz="2400" dirty="0" err="1" smtClean="0"/>
              <a:t>tous</a:t>
            </a:r>
            <a:r>
              <a:rPr lang="en-US" sz="2400" dirty="0" smtClean="0"/>
              <a:t> les </a:t>
            </a:r>
            <a:r>
              <a:rPr lang="en-US" sz="2400" dirty="0" err="1" smtClean="0"/>
              <a:t>élèves</a:t>
            </a:r>
            <a:r>
              <a:rPr lang="en-US" sz="2400" dirty="0" smtClean="0"/>
              <a:t> en </a:t>
            </a:r>
            <a:r>
              <a:rPr lang="en-US" sz="2400" dirty="0" err="1" smtClean="0"/>
              <a:t>francisation</a:t>
            </a:r>
            <a:r>
              <a:rPr lang="en-US" sz="2400" dirty="0" smtClean="0"/>
              <a:t> quant </a:t>
            </a:r>
            <a:r>
              <a:rPr lang="en-US" sz="2400" dirty="0" err="1" smtClean="0"/>
              <a:t>à</a:t>
            </a:r>
            <a:r>
              <a:rPr lang="en-US" sz="2400" dirty="0" smtClean="0"/>
              <a:t> la conscience </a:t>
            </a:r>
            <a:r>
              <a:rPr lang="en-US" sz="2400" dirty="0" err="1" smtClean="0"/>
              <a:t>phonologique</a:t>
            </a:r>
            <a:r>
              <a:rPr lang="en-US" sz="2400" dirty="0" smtClean="0"/>
              <a:t> et le concept de la </a:t>
            </a:r>
            <a:r>
              <a:rPr lang="en-US" sz="2400" dirty="0" err="1" smtClean="0"/>
              <a:t>lettre</a:t>
            </a:r>
            <a:r>
              <a:rPr lang="en-US" sz="2400" dirty="0" smtClean="0"/>
              <a:t>.</a:t>
            </a:r>
          </a:p>
          <a:p>
            <a:endParaRPr lang="en-US" sz="2400" dirty="0" smtClean="0"/>
          </a:p>
          <a:p>
            <a:endParaRPr lang="en-US" sz="2400" dirty="0"/>
          </a:p>
        </p:txBody>
      </p:sp>
    </p:spTree>
    <p:extLst>
      <p:ext uri="{BB962C8B-B14F-4D97-AF65-F5344CB8AC3E}">
        <p14:creationId xmlns:p14="http://schemas.microsoft.com/office/powerpoint/2010/main" val="4060173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Principe 8</a:t>
            </a:r>
            <a:endParaRPr lang="fr-CA" dirty="0"/>
          </a:p>
        </p:txBody>
      </p:sp>
      <p:sp>
        <p:nvSpPr>
          <p:cNvPr id="3" name="Content Placeholder 2"/>
          <p:cNvSpPr>
            <a:spLocks noGrp="1"/>
          </p:cNvSpPr>
          <p:nvPr>
            <p:ph idx="1"/>
          </p:nvPr>
        </p:nvSpPr>
        <p:spPr/>
        <p:txBody>
          <a:bodyPr/>
          <a:lstStyle/>
          <a:p>
            <a:r>
              <a:rPr lang="fr-CA" b="1" dirty="0" smtClean="0"/>
              <a:t>Le français enseigné devrait se situer au registre informel, mais il est normal que le registre des élèves, surtout en bas âge ou en début de francisation débute au niveau populaire ou familier; il faut les amener graduellement au registre informel.</a:t>
            </a:r>
            <a:endParaRPr lang="fr-CA" b="1" dirty="0"/>
          </a:p>
        </p:txBody>
      </p:sp>
    </p:spTree>
    <p:extLst>
      <p:ext uri="{BB962C8B-B14F-4D97-AF65-F5344CB8AC3E}">
        <p14:creationId xmlns:p14="http://schemas.microsoft.com/office/powerpoint/2010/main" val="9400624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7244"/>
            <a:ext cx="7498080" cy="5711156"/>
          </a:xfrm>
        </p:spPr>
        <p:txBody>
          <a:bodyPr>
            <a:normAutofit/>
          </a:bodyPr>
          <a:lstStyle/>
          <a:p>
            <a:pPr marL="82296" indent="0">
              <a:buNone/>
            </a:pPr>
            <a:r>
              <a:rPr lang="fr-CA" sz="2400" dirty="0" smtClean="0"/>
              <a:t>Nous établissons 4 registres :</a:t>
            </a:r>
          </a:p>
          <a:p>
            <a:pPr marL="82296" indent="0">
              <a:buNone/>
            </a:pPr>
            <a:endParaRPr lang="fr-CA" sz="2400" dirty="0" smtClean="0"/>
          </a:p>
          <a:p>
            <a:pPr marL="916686" lvl="1" indent="-514350">
              <a:buFont typeface="+mj-lt"/>
              <a:buAutoNum type="arabicPeriod"/>
            </a:pPr>
            <a:r>
              <a:rPr lang="fr-CA" sz="2400" dirty="0" smtClean="0"/>
              <a:t>populaire (souvent jugée comme vulgaire)</a:t>
            </a:r>
          </a:p>
          <a:p>
            <a:pPr marL="916686" lvl="1" indent="-514350">
              <a:buFont typeface="+mj-lt"/>
              <a:buAutoNum type="arabicPeriod"/>
            </a:pPr>
            <a:r>
              <a:rPr lang="fr-CA" sz="2400" dirty="0" smtClean="0"/>
              <a:t>familier (qui est le vernaculaire de plusieurs)</a:t>
            </a:r>
          </a:p>
          <a:p>
            <a:pPr marL="916686" lvl="1" indent="-514350">
              <a:buFont typeface="+mj-lt"/>
              <a:buAutoNum type="arabicPeriod"/>
            </a:pPr>
            <a:r>
              <a:rPr lang="fr-CA" sz="2400" dirty="0" smtClean="0"/>
              <a:t>informel (niveau souhaité à la fin du secondaire)</a:t>
            </a:r>
          </a:p>
          <a:p>
            <a:pPr marL="916686" lvl="1" indent="-514350">
              <a:buFont typeface="+mj-lt"/>
              <a:buAutoNum type="arabicPeriod"/>
            </a:pPr>
            <a:r>
              <a:rPr lang="fr-CA" sz="2400" dirty="0" smtClean="0"/>
              <a:t>formel (niveau universitaire, plus proche de l'écrit)</a:t>
            </a:r>
          </a:p>
          <a:p>
            <a:pPr marL="128016" indent="0">
              <a:buNone/>
            </a:pPr>
            <a:endParaRPr lang="fr-CA" dirty="0" smtClean="0"/>
          </a:p>
          <a:p>
            <a:pPr marL="128016" indent="0">
              <a:buNone/>
            </a:pPr>
            <a:r>
              <a:rPr lang="fr-CA" sz="2400" dirty="0" smtClean="0"/>
              <a:t>Tous les dialectes ont des registres, mais les registres ne correspondent pas d'un dialecte à l'autre. Il faut donc être attentif à ces différences interdialectales.</a:t>
            </a:r>
            <a:endParaRPr lang="fr-CA" sz="2400" dirty="0"/>
          </a:p>
        </p:txBody>
      </p:sp>
    </p:spTree>
    <p:extLst>
      <p:ext uri="{BB962C8B-B14F-4D97-AF65-F5344CB8AC3E}">
        <p14:creationId xmlns:p14="http://schemas.microsoft.com/office/powerpoint/2010/main" val="28244753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53524"/>
            <a:ext cx="7498080" cy="5694876"/>
          </a:xfrm>
        </p:spPr>
        <p:txBody>
          <a:bodyPr>
            <a:normAutofit/>
          </a:bodyPr>
          <a:lstStyle/>
          <a:p>
            <a:r>
              <a:rPr lang="fr-CA" sz="2400" dirty="0" smtClean="0"/>
              <a:t>Le français utilisé par les enseignants devrait se situer au registre informel, mais peut toucher au registre familier, notamment à la maternelle et au premier cycle de l'élémentaire.</a:t>
            </a:r>
          </a:p>
          <a:p>
            <a:endParaRPr lang="fr-CA" sz="2400" dirty="0"/>
          </a:p>
          <a:p>
            <a:r>
              <a:rPr lang="fr-CA" sz="2400" dirty="0" smtClean="0"/>
              <a:t>Les enfants en début de scolarisation ou de francisation se trouveront généralement au registre populaire ou familier; ceci est normal et ne devrait pas être jugés négativement. Il faut les amener graduellement vers le registre informel et même toucher au niveau formel au 2e cycle du secondaire. </a:t>
            </a:r>
          </a:p>
          <a:p>
            <a:endParaRPr lang="fr-CA" sz="2400" dirty="0"/>
          </a:p>
          <a:p>
            <a:endParaRPr lang="fr-CA" sz="2400" dirty="0"/>
          </a:p>
        </p:txBody>
      </p:sp>
    </p:spTree>
    <p:extLst>
      <p:ext uri="{BB962C8B-B14F-4D97-AF65-F5344CB8AC3E}">
        <p14:creationId xmlns:p14="http://schemas.microsoft.com/office/powerpoint/2010/main" val="26389382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72123"/>
            <a:ext cx="7498080" cy="5776277"/>
          </a:xfrm>
        </p:spPr>
        <p:txBody>
          <a:bodyPr>
            <a:normAutofit/>
          </a:bodyPr>
          <a:lstStyle/>
          <a:p>
            <a:r>
              <a:rPr lang="fr-CA" sz="2400" dirty="0" smtClean="0"/>
              <a:t>Tous les dialectes du français doivent être acceptés et respectés. Il n'y a pas d'usage qui soit de façon intrinsèque bien ou mal. Cependant, les locuteurs doivent s'adapter pour être compris par les autres locuteurs francophones qui les entourent.  Ainsi, si un mot a une signification différente dans un dialecte donné, on doit respecter ce fait entre locuteurs de ce dialecte, mais l'usage commun doit prévaloir dans la communication interdialectale. </a:t>
            </a:r>
          </a:p>
          <a:p>
            <a:endParaRPr lang="fr-CA" sz="2400" dirty="0"/>
          </a:p>
        </p:txBody>
      </p:sp>
    </p:spTree>
    <p:extLst>
      <p:ext uri="{BB962C8B-B14F-4D97-AF65-F5344CB8AC3E}">
        <p14:creationId xmlns:p14="http://schemas.microsoft.com/office/powerpoint/2010/main" val="4271540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Principe 9</a:t>
            </a:r>
            <a:endParaRPr lang="fr-CA" dirty="0"/>
          </a:p>
        </p:txBody>
      </p:sp>
      <p:sp>
        <p:nvSpPr>
          <p:cNvPr id="3" name="Content Placeholder 2"/>
          <p:cNvSpPr>
            <a:spLocks noGrp="1"/>
          </p:cNvSpPr>
          <p:nvPr>
            <p:ph idx="1"/>
          </p:nvPr>
        </p:nvSpPr>
        <p:spPr/>
        <p:txBody>
          <a:bodyPr/>
          <a:lstStyle/>
          <a:p>
            <a:r>
              <a:rPr lang="fr-CA" b="1" dirty="0" smtClean="0"/>
              <a:t>L'insécurité linguistique des élèves est grande; la réaction aux erreurs doit être mesurée. </a:t>
            </a:r>
            <a:endParaRPr lang="fr-CA" b="1" dirty="0"/>
          </a:p>
        </p:txBody>
      </p:sp>
    </p:spTree>
    <p:extLst>
      <p:ext uri="{BB962C8B-B14F-4D97-AF65-F5344CB8AC3E}">
        <p14:creationId xmlns:p14="http://schemas.microsoft.com/office/powerpoint/2010/main" val="3999129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19847"/>
            <a:ext cx="7498080" cy="5628553"/>
          </a:xfrm>
        </p:spPr>
        <p:txBody>
          <a:bodyPr>
            <a:normAutofit fontScale="85000" lnSpcReduction="20000"/>
          </a:bodyPr>
          <a:lstStyle/>
          <a:p>
            <a:pPr marL="82296" indent="0">
              <a:buNone/>
            </a:pPr>
            <a:endParaRPr lang="fr-CA" sz="2800" dirty="0" smtClean="0"/>
          </a:p>
          <a:p>
            <a:r>
              <a:rPr lang="fr-CA" sz="2800" dirty="0" smtClean="0"/>
              <a:t>L'engagement </a:t>
            </a:r>
            <a:r>
              <a:rPr lang="fr-CA" sz="2800" dirty="0"/>
              <a:t>des parents facilite aussi grandement le développement de l'élève (Hoover-Dempsey &amp; </a:t>
            </a:r>
            <a:r>
              <a:rPr lang="fr-CA" sz="2800" dirty="0" err="1"/>
              <a:t>Sandler</a:t>
            </a:r>
            <a:r>
              <a:rPr lang="fr-CA" sz="2800" dirty="0"/>
              <a:t>, 1997; Di </a:t>
            </a:r>
            <a:r>
              <a:rPr lang="fr-CA" sz="2800" dirty="0" err="1"/>
              <a:t>Gropello</a:t>
            </a:r>
            <a:r>
              <a:rPr lang="fr-CA" sz="2800" dirty="0"/>
              <a:t> &amp; Marshall, 2011</a:t>
            </a:r>
            <a:r>
              <a:rPr lang="fr-CA" sz="2800" dirty="0" smtClean="0"/>
              <a:t>).</a:t>
            </a:r>
          </a:p>
          <a:p>
            <a:endParaRPr lang="fr-CA" sz="2400" dirty="0" smtClean="0"/>
          </a:p>
          <a:p>
            <a:r>
              <a:rPr lang="fr-CA" sz="2800" dirty="0"/>
              <a:t>M</a:t>
            </a:r>
            <a:r>
              <a:rPr lang="fr-CA" sz="2800" dirty="0" smtClean="0"/>
              <a:t>ême </a:t>
            </a:r>
            <a:r>
              <a:rPr lang="fr-CA" sz="2800" dirty="0"/>
              <a:t>si les parents connaissent mal la langue d'enseignement (Keith &amp; </a:t>
            </a:r>
            <a:r>
              <a:rPr lang="fr-CA" sz="2800" dirty="0" err="1"/>
              <a:t>Leichtman</a:t>
            </a:r>
            <a:r>
              <a:rPr lang="fr-CA" sz="2800" dirty="0"/>
              <a:t>, 1992)</a:t>
            </a:r>
            <a:r>
              <a:rPr lang="fr-CA" sz="2800" dirty="0" smtClean="0"/>
              <a:t>. En </a:t>
            </a:r>
            <a:r>
              <a:rPr lang="fr-CA" sz="2800" dirty="0"/>
              <a:t>effet, ces dernières ont démontré avec une étude auprès de plus de 1714 élèves mexicains-américains que le taux de réussite dans des écoles anglophones était fortement influencé par l'implication des parents, peu importe leur degré de compétence en anglais. </a:t>
            </a:r>
            <a:endParaRPr lang="fr-CA" sz="2800" dirty="0" smtClean="0"/>
          </a:p>
          <a:p>
            <a:endParaRPr lang="fr-CA" sz="2800" dirty="0" smtClean="0"/>
          </a:p>
          <a:p>
            <a:r>
              <a:rPr lang="fr-CA" sz="2800" dirty="0"/>
              <a:t>Il faut noter que la réalité économique, l'insécurité linguistique et la culture fait en sorte que la famille pourrait ne pas participer aux activités. Dans plusieurs cultures, la famille et l'école sont deux mondes hermétiques.</a:t>
            </a:r>
            <a:endParaRPr lang="en-US" sz="2800" dirty="0"/>
          </a:p>
          <a:p>
            <a:endParaRPr lang="en-US" sz="2800" dirty="0"/>
          </a:p>
        </p:txBody>
      </p:sp>
    </p:spTree>
    <p:extLst>
      <p:ext uri="{BB962C8B-B14F-4D97-AF65-F5344CB8AC3E}">
        <p14:creationId xmlns:p14="http://schemas.microsoft.com/office/powerpoint/2010/main" val="20861087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88403"/>
            <a:ext cx="7498080" cy="5893403"/>
          </a:xfrm>
        </p:spPr>
        <p:txBody>
          <a:bodyPr>
            <a:normAutofit/>
          </a:bodyPr>
          <a:lstStyle/>
          <a:p>
            <a:r>
              <a:rPr lang="fr-CA" sz="2400" dirty="0" smtClean="0"/>
              <a:t>Que ce soit pour les élèves en francisation ou les élèves dont le français est la langue dominante, l'insécurité linguistique est une réalité importante pour tous. Elle crée un isolement qui peut mener au rejet du français.</a:t>
            </a:r>
            <a:endParaRPr lang="fr-CA" sz="2400" dirty="0"/>
          </a:p>
          <a:p>
            <a:endParaRPr lang="fr-CA" sz="2400" dirty="0" smtClean="0"/>
          </a:p>
          <a:p>
            <a:r>
              <a:rPr lang="fr-CA" sz="2400" dirty="0" smtClean="0"/>
              <a:t>Les intervenants scolaires doivent être sensibles au parlé des autres, à leurs réactions conscientes ou inconscientes, pour éviter d'augmenter l'insécurité linguistique. Les réactions aux différences interdialectales et aux écarts langagiers (erreurs, anglicismes, etc.) doivent être mesurées. </a:t>
            </a:r>
          </a:p>
          <a:p>
            <a:endParaRPr lang="fr-CA" sz="2400" dirty="0"/>
          </a:p>
          <a:p>
            <a:r>
              <a:rPr lang="fr-CA" sz="2400" dirty="0" smtClean="0"/>
              <a:t>L'hypercorrection n'est pas plus souhaitable que la vulgarisation. Le registre informel devrait être compris de tous et évite la création de fossés linguistiques.</a:t>
            </a:r>
            <a:endParaRPr lang="fr-CA" sz="2400" dirty="0"/>
          </a:p>
        </p:txBody>
      </p:sp>
    </p:spTree>
    <p:extLst>
      <p:ext uri="{BB962C8B-B14F-4D97-AF65-F5344CB8AC3E}">
        <p14:creationId xmlns:p14="http://schemas.microsoft.com/office/powerpoint/2010/main" val="32809305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91569"/>
            <a:ext cx="7498080" cy="5401834"/>
          </a:xfrm>
        </p:spPr>
        <p:txBody>
          <a:bodyPr/>
          <a:lstStyle/>
          <a:p>
            <a:pPr marL="82296" indent="0" algn="ctr">
              <a:buNone/>
            </a:pPr>
            <a:r>
              <a:rPr lang="fr-CA" sz="4800" dirty="0" smtClean="0"/>
              <a:t>Questions ou commentaires?</a:t>
            </a:r>
          </a:p>
          <a:p>
            <a:pPr marL="82296" indent="0" algn="ctr">
              <a:buNone/>
            </a:pPr>
            <a:endParaRPr lang="fr-CA" sz="2400" dirty="0"/>
          </a:p>
          <a:p>
            <a:pPr marL="82296" indent="0" algn="ctr">
              <a:buNone/>
            </a:pPr>
            <a:r>
              <a:rPr lang="fr-CA" sz="2400" dirty="0" err="1" smtClean="0"/>
              <a:t>martin.beaudoin</a:t>
            </a:r>
            <a:r>
              <a:rPr lang="fr-CA" sz="2400" dirty="0" err="1"/>
              <a:t>@ualberta.ca</a:t>
            </a:r>
            <a:endParaRPr lang="fr-CA" sz="2400" dirty="0"/>
          </a:p>
          <a:p>
            <a:pPr marL="82296" indent="0" algn="ctr">
              <a:buNone/>
            </a:pPr>
            <a:endParaRPr lang="fr-CA" sz="2400" dirty="0" smtClean="0"/>
          </a:p>
          <a:p>
            <a:pPr marL="82296" indent="0" algn="ctr">
              <a:buNone/>
            </a:pPr>
            <a:endParaRPr lang="fr-CA" sz="2400" dirty="0"/>
          </a:p>
          <a:p>
            <a:pPr marL="82296" indent="0" algn="ctr">
              <a:buNone/>
            </a:pPr>
            <a:r>
              <a:rPr lang="fr-CA" sz="2400" dirty="0" smtClean="0"/>
              <a:t>Site </a:t>
            </a:r>
            <a:r>
              <a:rPr lang="fr-CA" sz="2400" dirty="0" err="1" smtClean="0"/>
              <a:t>Moodle</a:t>
            </a:r>
            <a:r>
              <a:rPr lang="fr-CA" sz="2400" dirty="0" smtClean="0"/>
              <a:t> pour la francisation</a:t>
            </a:r>
            <a:endParaRPr lang="fr-CA" sz="2400" dirty="0"/>
          </a:p>
          <a:p>
            <a:pPr marL="82296" indent="0" algn="ctr">
              <a:buNone/>
            </a:pPr>
            <a:r>
              <a:rPr lang="fr-CA" sz="2400" u="sng" dirty="0">
                <a:hlinkClick r:id="rId2"/>
              </a:rPr>
              <a:t>http://cpfpp.moodle.csrcn.ab.ca/course/view.php?id=50</a:t>
            </a:r>
            <a:r>
              <a:rPr lang="fr-CA" sz="2400" u="sng" dirty="0" smtClean="0">
                <a:hlinkClick r:id="rId2"/>
              </a:rPr>
              <a:t> </a:t>
            </a:r>
            <a:endParaRPr lang="fr-CA" sz="2400" u="sng" dirty="0" smtClean="0"/>
          </a:p>
          <a:p>
            <a:pPr marL="82296" indent="0" algn="ctr">
              <a:buNone/>
            </a:pPr>
            <a:r>
              <a:rPr lang="fr-CA" sz="2400" dirty="0" smtClean="0"/>
              <a:t>Communiquer avec Jean </a:t>
            </a:r>
            <a:r>
              <a:rPr lang="fr-CA" sz="2400" dirty="0" smtClean="0"/>
              <a:t>si vous n’y </a:t>
            </a:r>
            <a:r>
              <a:rPr lang="fr-CA" sz="2400" dirty="0" smtClean="0"/>
              <a:t>êtes ajoutés :</a:t>
            </a:r>
          </a:p>
          <a:p>
            <a:pPr marL="82296" indent="0" algn="ctr">
              <a:buNone/>
            </a:pPr>
            <a:r>
              <a:rPr lang="fr-CA" sz="2400" dirty="0" smtClean="0"/>
              <a:t> </a:t>
            </a:r>
            <a:r>
              <a:rPr lang="fr-CA" sz="2400" dirty="0" smtClean="0"/>
              <a:t>(</a:t>
            </a:r>
            <a:r>
              <a:rPr lang="fr-CA" sz="2400" dirty="0">
                <a:hlinkClick r:id="rId3"/>
              </a:rPr>
              <a:t>jlarouche@</a:t>
            </a:r>
            <a:r>
              <a:rPr lang="fr-CA" sz="2400" dirty="0" smtClean="0">
                <a:hlinkClick r:id="rId3"/>
              </a:rPr>
              <a:t>cpfpp.ab.ca</a:t>
            </a:r>
            <a:r>
              <a:rPr lang="fr-CA" sz="2400" dirty="0" smtClean="0"/>
              <a:t>)</a:t>
            </a:r>
          </a:p>
          <a:p>
            <a:pPr marL="82296" indent="0" algn="ctr">
              <a:buNone/>
            </a:pPr>
            <a:endParaRPr lang="fr-CA" dirty="0"/>
          </a:p>
          <a:p>
            <a:pPr marL="82296" indent="0" algn="ctr">
              <a:buNone/>
            </a:pPr>
            <a:endParaRPr lang="fr-CA" dirty="0" smtClean="0"/>
          </a:p>
        </p:txBody>
      </p:sp>
    </p:spTree>
    <p:extLst>
      <p:ext uri="{BB962C8B-B14F-4D97-AF65-F5344CB8AC3E}">
        <p14:creationId xmlns:p14="http://schemas.microsoft.com/office/powerpoint/2010/main" val="1304152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Exemples </a:t>
            </a:r>
            <a:r>
              <a:rPr lang="fr-CA" dirty="0" smtClean="0"/>
              <a:t>d'application</a:t>
            </a:r>
            <a:endParaRPr lang="en-US" dirty="0"/>
          </a:p>
        </p:txBody>
      </p:sp>
      <p:sp>
        <p:nvSpPr>
          <p:cNvPr id="3" name="Content Placeholder 2"/>
          <p:cNvSpPr>
            <a:spLocks noGrp="1"/>
          </p:cNvSpPr>
          <p:nvPr>
            <p:ph idx="1"/>
          </p:nvPr>
        </p:nvSpPr>
        <p:spPr>
          <a:xfrm>
            <a:off x="1435608" y="1447800"/>
            <a:ext cx="7498080" cy="5037914"/>
          </a:xfrm>
        </p:spPr>
        <p:txBody>
          <a:bodyPr>
            <a:noAutofit/>
          </a:bodyPr>
          <a:lstStyle/>
          <a:p>
            <a:r>
              <a:rPr lang="en-US" sz="2400" dirty="0" smtClean="0"/>
              <a:t>Inviter </a:t>
            </a:r>
            <a:r>
              <a:rPr lang="en-US" sz="2400" dirty="0"/>
              <a:t>les </a:t>
            </a:r>
            <a:r>
              <a:rPr lang="en-US" sz="2400" dirty="0" err="1"/>
              <a:t>familles</a:t>
            </a:r>
            <a:r>
              <a:rPr lang="en-US" sz="2400" dirty="0"/>
              <a:t> </a:t>
            </a:r>
            <a:r>
              <a:rPr lang="en-US" sz="2400" dirty="0" err="1"/>
              <a:t>d'élèves</a:t>
            </a:r>
            <a:r>
              <a:rPr lang="en-US" sz="2400" dirty="0"/>
              <a:t> en </a:t>
            </a:r>
            <a:r>
              <a:rPr lang="en-US" sz="2400" dirty="0" err="1"/>
              <a:t>francisation</a:t>
            </a:r>
            <a:r>
              <a:rPr lang="en-US" sz="2400" dirty="0"/>
              <a:t> aux </a:t>
            </a:r>
            <a:r>
              <a:rPr lang="en-US" sz="2400" dirty="0" err="1"/>
              <a:t>activités</a:t>
            </a:r>
            <a:r>
              <a:rPr lang="en-US" sz="2400" dirty="0"/>
              <a:t> </a:t>
            </a:r>
            <a:r>
              <a:rPr lang="en-US" sz="2400" dirty="0" err="1"/>
              <a:t>extracurriculaires</a:t>
            </a:r>
            <a:r>
              <a:rPr lang="en-US" sz="2400" dirty="0"/>
              <a:t>. Pour </a:t>
            </a:r>
            <a:r>
              <a:rPr lang="en-US" sz="2400" dirty="0" err="1"/>
              <a:t>faciliter</a:t>
            </a:r>
            <a:r>
              <a:rPr lang="en-US" sz="2400" dirty="0"/>
              <a:t> </a:t>
            </a:r>
            <a:r>
              <a:rPr lang="en-US" sz="2400" dirty="0" err="1"/>
              <a:t>leur</a:t>
            </a:r>
            <a:r>
              <a:rPr lang="en-US" sz="2400" dirty="0"/>
              <a:t> </a:t>
            </a:r>
            <a:r>
              <a:rPr lang="en-US" sz="2400" dirty="0" err="1"/>
              <a:t>compréhension</a:t>
            </a:r>
            <a:r>
              <a:rPr lang="en-US" sz="2400" dirty="0"/>
              <a:t>, demander aux </a:t>
            </a:r>
            <a:r>
              <a:rPr lang="en-US" sz="2400" dirty="0" err="1"/>
              <a:t>élèves</a:t>
            </a:r>
            <a:r>
              <a:rPr lang="en-US" sz="2400" dirty="0"/>
              <a:t> de </a:t>
            </a:r>
            <a:r>
              <a:rPr lang="en-US" sz="2400" dirty="0" err="1"/>
              <a:t>créer</a:t>
            </a:r>
            <a:r>
              <a:rPr lang="en-US" sz="2400" dirty="0"/>
              <a:t> des </a:t>
            </a:r>
            <a:r>
              <a:rPr lang="en-US" sz="2400" dirty="0" err="1"/>
              <a:t>affiches</a:t>
            </a:r>
            <a:r>
              <a:rPr lang="en-US" sz="2400" dirty="0"/>
              <a:t> </a:t>
            </a:r>
            <a:r>
              <a:rPr lang="en-US" sz="2400" dirty="0" err="1"/>
              <a:t>impliquant</a:t>
            </a:r>
            <a:r>
              <a:rPr lang="en-US" sz="2400" dirty="0"/>
              <a:t> beaucoup de </a:t>
            </a:r>
            <a:r>
              <a:rPr lang="en-US" sz="2400" dirty="0" err="1"/>
              <a:t>graphisme</a:t>
            </a:r>
            <a:r>
              <a:rPr lang="en-US" sz="2400" dirty="0"/>
              <a:t> qui </a:t>
            </a:r>
            <a:r>
              <a:rPr lang="en-US" sz="2400" dirty="0" err="1"/>
              <a:t>permettent</a:t>
            </a:r>
            <a:r>
              <a:rPr lang="en-US" sz="2400" dirty="0"/>
              <a:t> </a:t>
            </a:r>
            <a:r>
              <a:rPr lang="en-US" sz="2400" dirty="0" err="1"/>
              <a:t>d'apprendre</a:t>
            </a:r>
            <a:r>
              <a:rPr lang="en-US" sz="2400" dirty="0"/>
              <a:t> le </a:t>
            </a:r>
            <a:r>
              <a:rPr lang="en-US" sz="2400" dirty="0" err="1"/>
              <a:t>vocabulaire</a:t>
            </a:r>
            <a:r>
              <a:rPr lang="en-US" sz="2400" dirty="0"/>
              <a:t> </a:t>
            </a:r>
            <a:r>
              <a:rPr lang="en-US" sz="2400" dirty="0" err="1"/>
              <a:t>nécessaire</a:t>
            </a:r>
            <a:r>
              <a:rPr lang="en-US" sz="2400" dirty="0"/>
              <a:t> </a:t>
            </a:r>
            <a:r>
              <a:rPr lang="en-US" sz="2400" dirty="0" err="1"/>
              <a:t>à</a:t>
            </a:r>
            <a:r>
              <a:rPr lang="en-US" sz="2400" dirty="0"/>
              <a:t> la participation </a:t>
            </a:r>
            <a:r>
              <a:rPr lang="en-US" sz="2400" dirty="0" err="1"/>
              <a:t>ou</a:t>
            </a:r>
            <a:r>
              <a:rPr lang="en-US" sz="2400" dirty="0"/>
              <a:t> </a:t>
            </a:r>
            <a:r>
              <a:rPr lang="en-US" sz="2400" dirty="0" err="1"/>
              <a:t>à</a:t>
            </a:r>
            <a:r>
              <a:rPr lang="en-US" sz="2400" dirty="0"/>
              <a:t> </a:t>
            </a:r>
            <a:r>
              <a:rPr lang="en-US" sz="2400" dirty="0" err="1"/>
              <a:t>l'appréciation</a:t>
            </a:r>
            <a:r>
              <a:rPr lang="en-US" sz="2400" dirty="0"/>
              <a:t> des </a:t>
            </a:r>
            <a:r>
              <a:rPr lang="en-US" sz="2400" dirty="0" err="1"/>
              <a:t>activités</a:t>
            </a:r>
            <a:r>
              <a:rPr lang="en-US" sz="2400" dirty="0"/>
              <a:t>. </a:t>
            </a:r>
            <a:r>
              <a:rPr lang="en-US" sz="2400" dirty="0" err="1"/>
              <a:t>Impliquez</a:t>
            </a:r>
            <a:r>
              <a:rPr lang="en-US" sz="2400" dirty="0"/>
              <a:t> les </a:t>
            </a:r>
            <a:r>
              <a:rPr lang="en-US" sz="2400" dirty="0" err="1"/>
              <a:t>enfants</a:t>
            </a:r>
            <a:r>
              <a:rPr lang="en-US" sz="2400" dirty="0"/>
              <a:t> en </a:t>
            </a:r>
            <a:r>
              <a:rPr lang="en-US" sz="2400" dirty="0" err="1"/>
              <a:t>francisation</a:t>
            </a:r>
            <a:r>
              <a:rPr lang="en-US" sz="2400" dirty="0"/>
              <a:t> pour </a:t>
            </a:r>
            <a:r>
              <a:rPr lang="en-US" sz="2400" dirty="0" err="1"/>
              <a:t>s’assurer</a:t>
            </a:r>
            <a:r>
              <a:rPr lang="en-US" sz="2400" dirty="0"/>
              <a:t> </a:t>
            </a:r>
            <a:r>
              <a:rPr lang="en-US" sz="2400" dirty="0" err="1"/>
              <a:t>que</a:t>
            </a:r>
            <a:r>
              <a:rPr lang="en-US" sz="2400" dirty="0"/>
              <a:t> les parents </a:t>
            </a:r>
            <a:r>
              <a:rPr lang="en-US" sz="2400" dirty="0" err="1"/>
              <a:t>comprendront</a:t>
            </a:r>
            <a:r>
              <a:rPr lang="en-US" sz="2400" dirty="0"/>
              <a:t> le </a:t>
            </a:r>
            <a:r>
              <a:rPr lang="en-US" sz="2400" dirty="0" err="1"/>
              <a:t>symbolisme</a:t>
            </a:r>
            <a:r>
              <a:rPr lang="en-US" sz="2400" dirty="0"/>
              <a:t> </a:t>
            </a:r>
            <a:r>
              <a:rPr lang="en-US" sz="2400" dirty="0" err="1"/>
              <a:t>graphique</a:t>
            </a:r>
            <a:r>
              <a:rPr lang="en-US" sz="2400" dirty="0" smtClean="0"/>
              <a:t>.</a:t>
            </a:r>
          </a:p>
          <a:p>
            <a:pPr marL="82296" indent="0">
              <a:buNone/>
            </a:pPr>
            <a:endParaRPr lang="fr-CA" sz="2400" dirty="0"/>
          </a:p>
          <a:p>
            <a:pPr lvl="0"/>
            <a:r>
              <a:rPr lang="en-US" sz="2400" dirty="0"/>
              <a:t>Demander aux </a:t>
            </a:r>
            <a:r>
              <a:rPr lang="en-US" sz="2400" dirty="0" err="1"/>
              <a:t>élèves</a:t>
            </a:r>
            <a:r>
              <a:rPr lang="en-US" sz="2400" dirty="0"/>
              <a:t> en </a:t>
            </a:r>
            <a:r>
              <a:rPr lang="en-US" sz="2400" dirty="0" err="1"/>
              <a:t>francisation</a:t>
            </a:r>
            <a:r>
              <a:rPr lang="en-US" sz="2400" dirty="0"/>
              <a:t> de </a:t>
            </a:r>
            <a:r>
              <a:rPr lang="en-US" sz="2400" dirty="0" err="1"/>
              <a:t>créer</a:t>
            </a:r>
            <a:r>
              <a:rPr lang="en-US" sz="2400" dirty="0"/>
              <a:t> un </a:t>
            </a:r>
            <a:r>
              <a:rPr lang="en-US" sz="2400" dirty="0" err="1"/>
              <a:t>lexique</a:t>
            </a:r>
            <a:r>
              <a:rPr lang="en-US" sz="2400" dirty="0"/>
              <a:t> </a:t>
            </a:r>
            <a:r>
              <a:rPr lang="en-US" sz="2400" dirty="0" err="1"/>
              <a:t>bilingue</a:t>
            </a:r>
            <a:r>
              <a:rPr lang="en-US" sz="2400" dirty="0"/>
              <a:t> avec images pour </a:t>
            </a:r>
            <a:r>
              <a:rPr lang="en-US" sz="2400" dirty="0" err="1"/>
              <a:t>permettre</a:t>
            </a:r>
            <a:r>
              <a:rPr lang="en-US" sz="2400" dirty="0"/>
              <a:t> aux parents </a:t>
            </a:r>
            <a:r>
              <a:rPr lang="en-US" sz="2400" dirty="0" err="1"/>
              <a:t>d'apprendre</a:t>
            </a:r>
            <a:r>
              <a:rPr lang="en-US" sz="2400" dirty="0"/>
              <a:t> les mots </a:t>
            </a:r>
            <a:r>
              <a:rPr lang="en-US" sz="2400" dirty="0" err="1"/>
              <a:t>scolaires</a:t>
            </a:r>
            <a:r>
              <a:rPr lang="en-US" sz="2400" dirty="0"/>
              <a:t> de base. </a:t>
            </a:r>
            <a:r>
              <a:rPr lang="en-US" sz="2400" dirty="0" err="1"/>
              <a:t>Peut-être</a:t>
            </a:r>
            <a:r>
              <a:rPr lang="en-US" sz="2400" dirty="0"/>
              <a:t> le </a:t>
            </a:r>
            <a:r>
              <a:rPr lang="en-US" sz="2400" dirty="0" err="1"/>
              <a:t>partager</a:t>
            </a:r>
            <a:r>
              <a:rPr lang="en-US" sz="2400" dirty="0"/>
              <a:t> avec les </a:t>
            </a:r>
            <a:r>
              <a:rPr lang="en-US" sz="2400" dirty="0" err="1"/>
              <a:t>autres</a:t>
            </a:r>
            <a:r>
              <a:rPr lang="en-US" sz="2400" dirty="0"/>
              <a:t> </a:t>
            </a:r>
            <a:r>
              <a:rPr lang="en-US" sz="2400" dirty="0" err="1"/>
              <a:t>élèves</a:t>
            </a:r>
            <a:r>
              <a:rPr lang="en-US" sz="2400" dirty="0"/>
              <a:t>.</a:t>
            </a:r>
            <a:endParaRPr lang="fr-CA" sz="2400" dirty="0"/>
          </a:p>
          <a:p>
            <a:endParaRPr lang="en-US" sz="2400" dirty="0"/>
          </a:p>
        </p:txBody>
      </p:sp>
    </p:spTree>
    <p:extLst>
      <p:ext uri="{BB962C8B-B14F-4D97-AF65-F5344CB8AC3E}">
        <p14:creationId xmlns:p14="http://schemas.microsoft.com/office/powerpoint/2010/main" val="1745117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Principe 2</a:t>
            </a:r>
            <a:endParaRPr lang="en-US" dirty="0"/>
          </a:p>
        </p:txBody>
      </p:sp>
      <p:sp>
        <p:nvSpPr>
          <p:cNvPr id="3" name="Content Placeholder 2"/>
          <p:cNvSpPr>
            <a:spLocks noGrp="1"/>
          </p:cNvSpPr>
          <p:nvPr>
            <p:ph idx="1"/>
          </p:nvPr>
        </p:nvSpPr>
        <p:spPr/>
        <p:txBody>
          <a:bodyPr/>
          <a:lstStyle/>
          <a:p>
            <a:pPr marL="82296" indent="0">
              <a:buNone/>
            </a:pPr>
            <a:r>
              <a:rPr lang="fr-CA" b="1" dirty="0"/>
              <a:t>La langue familiale doit être maintenue à la </a:t>
            </a:r>
            <a:r>
              <a:rPr lang="fr-CA" b="1" dirty="0" smtClean="0"/>
              <a:t>maison</a:t>
            </a:r>
            <a:r>
              <a:rPr lang="fr-CA" dirty="0" smtClean="0"/>
              <a:t>.</a:t>
            </a:r>
            <a:endParaRPr lang="en-US" dirty="0"/>
          </a:p>
        </p:txBody>
      </p:sp>
    </p:spTree>
    <p:extLst>
      <p:ext uri="{BB962C8B-B14F-4D97-AF65-F5344CB8AC3E}">
        <p14:creationId xmlns:p14="http://schemas.microsoft.com/office/powerpoint/2010/main" val="238089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59374"/>
            <a:ext cx="7498080" cy="5689026"/>
          </a:xfrm>
        </p:spPr>
        <p:txBody>
          <a:bodyPr>
            <a:normAutofit fontScale="77500" lnSpcReduction="20000"/>
          </a:bodyPr>
          <a:lstStyle/>
          <a:p>
            <a:r>
              <a:rPr lang="fr-CA" sz="3100" dirty="0" smtClean="0"/>
              <a:t>On pourrait </a:t>
            </a:r>
            <a:r>
              <a:rPr lang="fr-CA" sz="3100" dirty="0"/>
              <a:t>croire que l’élève ne saurait acquérir le français correctement et ne saurait s’impliquer dans la communauté d’apprenants francophone si on valorise le maintien de sa langue et sa culture familiale, mais il n’y a rien de malsain à ce que l’identité de l’enfant en francisation soit multiculturelle et complexe. </a:t>
            </a:r>
            <a:endParaRPr lang="fr-CA" sz="3100" dirty="0" smtClean="0"/>
          </a:p>
          <a:p>
            <a:endParaRPr lang="fr-CA" dirty="0" smtClean="0"/>
          </a:p>
          <a:p>
            <a:r>
              <a:rPr lang="fr-CA" sz="3100" dirty="0" smtClean="0"/>
              <a:t>La valorisation de la langue familiale est essentielle </a:t>
            </a:r>
            <a:r>
              <a:rPr lang="fr-CA" sz="3100" dirty="0"/>
              <a:t>au développement linguistique de la langue familiale et plusieurs études ont démontré que le maintient de la langue familiale à la maison n’affecte pas le développement linguistique en langue seconde (Goldberg, Paradis &amp; </a:t>
            </a:r>
            <a:r>
              <a:rPr lang="fr-CA" sz="3100" dirty="0" err="1"/>
              <a:t>Crago</a:t>
            </a:r>
            <a:r>
              <a:rPr lang="fr-CA" sz="3100" dirty="0"/>
              <a:t>, 2006; voir </a:t>
            </a:r>
            <a:r>
              <a:rPr lang="fr-CA" sz="3100" dirty="0" err="1"/>
              <a:t>Scheffner</a:t>
            </a:r>
            <a:r>
              <a:rPr lang="fr-CA" sz="3100" dirty="0"/>
              <a:t> </a:t>
            </a:r>
            <a:r>
              <a:rPr lang="fr-CA" sz="3100" dirty="0" err="1"/>
              <a:t>Hammer</a:t>
            </a:r>
            <a:r>
              <a:rPr lang="fr-CA" sz="3100" dirty="0"/>
              <a:t>, Dunn Davison, Lawrence &amp; </a:t>
            </a:r>
            <a:r>
              <a:rPr lang="fr-CA" sz="3100" dirty="0" err="1"/>
              <a:t>Miccio</a:t>
            </a:r>
            <a:r>
              <a:rPr lang="fr-CA" sz="3100" dirty="0"/>
              <a:t>, 2009 pour un résumé des études). </a:t>
            </a:r>
          </a:p>
          <a:p>
            <a:endParaRPr lang="en-US" dirty="0"/>
          </a:p>
        </p:txBody>
      </p:sp>
    </p:spTree>
    <p:extLst>
      <p:ext uri="{BB962C8B-B14F-4D97-AF65-F5344CB8AC3E}">
        <p14:creationId xmlns:p14="http://schemas.microsoft.com/office/powerpoint/2010/main" val="183378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4729"/>
            <a:ext cx="7498080" cy="5643671"/>
          </a:xfrm>
        </p:spPr>
        <p:txBody>
          <a:bodyPr>
            <a:normAutofit/>
          </a:bodyPr>
          <a:lstStyle/>
          <a:p>
            <a:r>
              <a:rPr lang="fr-CA" sz="2400" dirty="0"/>
              <a:t>La langue familiale permet aux familles minoritaires de maintenir leurs cultures et de transmettre des traditions pour lesquelles le vocabulaire n'existe souvent pas dans d'autres langues. </a:t>
            </a:r>
            <a:endParaRPr lang="fr-CA" sz="2400" dirty="0" smtClean="0"/>
          </a:p>
          <a:p>
            <a:endParaRPr lang="fr-CA" sz="2400" dirty="0" smtClean="0"/>
          </a:p>
          <a:p>
            <a:r>
              <a:rPr lang="fr-CA" sz="2400" dirty="0"/>
              <a:t>I</a:t>
            </a:r>
            <a:r>
              <a:rPr lang="fr-CA" sz="2400" dirty="0" smtClean="0"/>
              <a:t>l </a:t>
            </a:r>
            <a:r>
              <a:rPr lang="fr-CA" sz="2400" dirty="0"/>
              <a:t>est fréquents que certains membres de ces familles ne parlent ni le français ni l'anglais. Il importe donc d'inciter les familles à maintenir leurs langues familiales, tout comme les francophones veulent préserver leur langue. </a:t>
            </a:r>
            <a:endParaRPr lang="en-US" sz="2400" dirty="0"/>
          </a:p>
        </p:txBody>
      </p:sp>
    </p:spTree>
    <p:extLst>
      <p:ext uri="{BB962C8B-B14F-4D97-AF65-F5344CB8AC3E}">
        <p14:creationId xmlns:p14="http://schemas.microsoft.com/office/powerpoint/2010/main" val="4020323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1741</TotalTime>
  <Words>3611</Words>
  <Application>Microsoft Macintosh PowerPoint</Application>
  <PresentationFormat>On-screen Show (4:3)</PresentationFormat>
  <Paragraphs>249</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Solstice</vt:lpstr>
      <vt:lpstr>Principes de francisation</vt:lpstr>
      <vt:lpstr>Principe 1</vt:lpstr>
      <vt:lpstr>PowerPoint Presentation</vt:lpstr>
      <vt:lpstr>PowerPoint Presentation</vt:lpstr>
      <vt:lpstr>PowerPoint Presentation</vt:lpstr>
      <vt:lpstr>Exemples d'application</vt:lpstr>
      <vt:lpstr>Principe 2</vt:lpstr>
      <vt:lpstr>PowerPoint Presentation</vt:lpstr>
      <vt:lpstr>PowerPoint Presentation</vt:lpstr>
      <vt:lpstr>PowerPoint Presentation</vt:lpstr>
      <vt:lpstr>PowerPoint Presentation</vt:lpstr>
      <vt:lpstr>Exemple d'application </vt:lpstr>
      <vt:lpstr>Principe 3</vt:lpstr>
      <vt:lpstr>PowerPoint Presentation</vt:lpstr>
      <vt:lpstr>PowerPoint Presentation</vt:lpstr>
      <vt:lpstr>PowerPoint Presentation</vt:lpstr>
      <vt:lpstr>Exemples d'application</vt:lpstr>
      <vt:lpstr>Principe 4</vt:lpstr>
      <vt:lpstr>PowerPoint Presentation</vt:lpstr>
      <vt:lpstr>PowerPoint Presentation</vt:lpstr>
      <vt:lpstr>PowerPoint Presentation</vt:lpstr>
      <vt:lpstr>PowerPoint Presentation</vt:lpstr>
      <vt:lpstr>Exemples d’application</vt:lpstr>
      <vt:lpstr>Principe 5</vt:lpstr>
      <vt:lpstr>PowerPoint Presentation</vt:lpstr>
      <vt:lpstr>PowerPoint Presentation</vt:lpstr>
      <vt:lpstr>PowerPoint Presentation</vt:lpstr>
      <vt:lpstr>Exemples d’application</vt:lpstr>
      <vt:lpstr>Principe 6</vt:lpstr>
      <vt:lpstr>PowerPoint Presentation</vt:lpstr>
      <vt:lpstr>PowerPoint Presentation</vt:lpstr>
      <vt:lpstr>PowerPoint Presentation</vt:lpstr>
      <vt:lpstr>PowerPoint Presentation</vt:lpstr>
      <vt:lpstr>PowerPoint Presentation</vt:lpstr>
      <vt:lpstr>Exemples d’application</vt:lpstr>
      <vt:lpstr>Principe 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Exemples d’application</vt:lpstr>
      <vt:lpstr>Principe 8</vt:lpstr>
      <vt:lpstr>PowerPoint Presentation</vt:lpstr>
      <vt:lpstr>PowerPoint Presentation</vt:lpstr>
      <vt:lpstr>PowerPoint Presentation</vt:lpstr>
      <vt:lpstr>Principe 9</vt:lpstr>
      <vt:lpstr>PowerPoint Presentation</vt:lpstr>
      <vt:lpstr>PowerPoint Presentation</vt:lpstr>
    </vt:vector>
  </TitlesOfParts>
  <Company>Faculté St-Jean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Beaudoin</dc:creator>
  <cp:lastModifiedBy>Martin Beaudoin</cp:lastModifiedBy>
  <cp:revision>45</cp:revision>
  <dcterms:created xsi:type="dcterms:W3CDTF">2011-11-12T20:49:46Z</dcterms:created>
  <dcterms:modified xsi:type="dcterms:W3CDTF">2011-11-28T17:35:10Z</dcterms:modified>
</cp:coreProperties>
</file>