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2"/>
  </p:notesMasterIdLst>
  <p:sldIdLst>
    <p:sldId id="256" r:id="rId2"/>
    <p:sldId id="263" r:id="rId3"/>
    <p:sldId id="270" r:id="rId4"/>
    <p:sldId id="257" r:id="rId5"/>
    <p:sldId id="268" r:id="rId6"/>
    <p:sldId id="258" r:id="rId7"/>
    <p:sldId id="259" r:id="rId8"/>
    <p:sldId id="275" r:id="rId9"/>
    <p:sldId id="271" r:id="rId10"/>
    <p:sldId id="272" r:id="rId11"/>
    <p:sldId id="264" r:id="rId12"/>
    <p:sldId id="260" r:id="rId13"/>
    <p:sldId id="262" r:id="rId14"/>
    <p:sldId id="261" r:id="rId15"/>
    <p:sldId id="277" r:id="rId16"/>
    <p:sldId id="267" r:id="rId17"/>
    <p:sldId id="276" r:id="rId18"/>
    <p:sldId id="265" r:id="rId19"/>
    <p:sldId id="266" r:id="rId20"/>
    <p:sldId id="269" r:id="rId21"/>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420F"/>
    <a:srgbClr val="66FF33"/>
    <a:srgbClr val="CC0000"/>
    <a:srgbClr val="CC00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992" autoAdjust="0"/>
  </p:normalViewPr>
  <p:slideViewPr>
    <p:cSldViewPr>
      <p:cViewPr varScale="1">
        <p:scale>
          <a:sx n="41" d="100"/>
          <a:sy n="41" d="100"/>
        </p:scale>
        <p:origin x="-2226" y="-108"/>
      </p:cViewPr>
      <p:guideLst>
        <p:guide orient="horz" pos="2160"/>
        <p:guide pos="2880"/>
      </p:guideLst>
    </p:cSldViewPr>
  </p:slideViewPr>
  <p:notesTextViewPr>
    <p:cViewPr>
      <p:scale>
        <a:sx n="100" d="100"/>
        <a:sy n="100" d="100"/>
      </p:scale>
      <p:origin x="0" y="870"/>
    </p:cViewPr>
  </p:notesTextViewPr>
  <p:notesViewPr>
    <p:cSldViewPr>
      <p:cViewPr>
        <p:scale>
          <a:sx n="100" d="100"/>
          <a:sy n="100" d="100"/>
        </p:scale>
        <p:origin x="-1842" y="642"/>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83F711-F1D1-4CA7-83BA-395EF92BCF61}" type="datetimeFigureOut">
              <a:rPr lang="fr-CA" smtClean="0"/>
              <a:pPr/>
              <a:t>2011-05-16</a:t>
            </a:fld>
            <a:endParaRPr lang="fr-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EFA358D-3EFB-434F-B596-EC60F8BBE253}" type="slidenum">
              <a:rPr lang="fr-CA" smtClean="0"/>
              <a:pPr/>
              <a:t>‹N°›</a:t>
            </a:fld>
            <a:endParaRPr lang="fr-CA"/>
          </a:p>
        </p:txBody>
      </p:sp>
    </p:spTree>
    <p:extLst>
      <p:ext uri="{BB962C8B-B14F-4D97-AF65-F5344CB8AC3E}">
        <p14:creationId xmlns="" xmlns:p14="http://schemas.microsoft.com/office/powerpoint/2010/main" val="58481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education.alberta.ca/media/6346738/faireunedifference.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learnquebec.ca/streaming/player.php?name=regardclips/tic/2_role_eleve_tic.flv&amp;w=600&amp;h=600"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mailto:ai09dept@ac-toulouse.fr"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CA" noProof="0" dirty="0" smtClean="0"/>
              <a:t>Pour </a:t>
            </a:r>
            <a:r>
              <a:rPr lang="fr-CA" b="1" noProof="0" dirty="0" smtClean="0"/>
              <a:t>donner</a:t>
            </a:r>
            <a:r>
              <a:rPr lang="fr-CA" baseline="0" noProof="0" dirty="0" smtClean="0"/>
              <a:t> cette formation, l’animateur a besoin de prévoir:</a:t>
            </a:r>
          </a:p>
          <a:p>
            <a:pPr marL="174708" indent="-174708">
              <a:buFontTx/>
              <a:buChar char="-"/>
            </a:pPr>
            <a:r>
              <a:rPr lang="fr-CA" baseline="0" noProof="0" dirty="0" smtClean="0"/>
              <a:t>un espace suffisamment grand pour que les participants puissent être confortables avec leur ordinateur devant eux</a:t>
            </a:r>
          </a:p>
          <a:p>
            <a:pPr marL="174708" indent="-174708">
              <a:buFontTx/>
              <a:buChar char="-"/>
            </a:pPr>
            <a:r>
              <a:rPr lang="fr-CA" baseline="0" noProof="0" dirty="0" smtClean="0"/>
              <a:t>de prises de courant pour tous les ordinateurs</a:t>
            </a:r>
          </a:p>
          <a:p>
            <a:pPr marL="174708" indent="-174708">
              <a:buFontTx/>
              <a:buChar char="-"/>
            </a:pPr>
            <a:r>
              <a:rPr lang="fr-CA" baseline="0" noProof="0" dirty="0" smtClean="0"/>
              <a:t>de tableaux interactifs (plus qu’un TI serait génial)</a:t>
            </a:r>
          </a:p>
          <a:p>
            <a:pPr marL="174708" indent="-174708">
              <a:buFontTx/>
              <a:buChar char="-"/>
            </a:pPr>
            <a:r>
              <a:rPr lang="fr-CA" baseline="0" noProof="0" dirty="0" smtClean="0"/>
              <a:t>de la version  la plus récente du logiciel Notebook sur son propre ordinateur, si possible</a:t>
            </a:r>
          </a:p>
          <a:p>
            <a:pPr marL="174708" indent="-174708">
              <a:buFontTx/>
              <a:buChar char="-"/>
            </a:pPr>
            <a:r>
              <a:rPr lang="fr-CA" baseline="0" dirty="0" smtClean="0"/>
              <a:t>que tous les participants </a:t>
            </a:r>
            <a:r>
              <a:rPr lang="fr-CA" dirty="0" smtClean="0"/>
              <a:t>aien</a:t>
            </a:r>
            <a:r>
              <a:rPr lang="fr-CA" baseline="0" dirty="0" smtClean="0"/>
              <a:t>t accès à eFormation, plus spécifiquement à  la section où seront déposées les suggestions et activités</a:t>
            </a:r>
          </a:p>
          <a:p>
            <a:pPr marL="174708" indent="-174708">
              <a:buFontTx/>
              <a:buChar char="-"/>
            </a:pPr>
            <a:r>
              <a:rPr lang="fr-CA" dirty="0" smtClean="0"/>
              <a:t>u</a:t>
            </a:r>
            <a:r>
              <a:rPr lang="fr-CA" baseline="0" dirty="0" smtClean="0"/>
              <a:t>ne feuille de route montrant comment on peut déposer des documents sur eFormation OU des vidéos montrant comment faire</a:t>
            </a:r>
          </a:p>
          <a:p>
            <a:pPr marL="174708" indent="-174708">
              <a:buFontTx/>
              <a:buChar char="-"/>
            </a:pPr>
            <a:r>
              <a:rPr lang="fr-CA" baseline="0" dirty="0" smtClean="0"/>
              <a:t>de l’aide technique, si possible quelqu’un qui connaît bien Notebook</a:t>
            </a:r>
          </a:p>
          <a:p>
            <a:pPr marL="174708" indent="-174708">
              <a:buFontTx/>
              <a:buChar char="-"/>
            </a:pPr>
            <a:r>
              <a:rPr lang="en-CA" baseline="0" dirty="0" err="1" smtClean="0"/>
              <a:t>Prévoir</a:t>
            </a:r>
            <a:r>
              <a:rPr lang="en-CA" baseline="0" dirty="0" smtClean="0"/>
              <a:t> un </a:t>
            </a:r>
            <a:r>
              <a:rPr lang="en-CA" baseline="0" dirty="0" err="1" smtClean="0"/>
              <a:t>accès</a:t>
            </a:r>
            <a:r>
              <a:rPr lang="en-CA" baseline="0" dirty="0" smtClean="0"/>
              <a:t> à ExploreLearning.com</a:t>
            </a:r>
            <a:endParaRPr lang="fr-CA" baseline="0" dirty="0" smtClean="0"/>
          </a:p>
          <a:p>
            <a:pPr>
              <a:buFontTx/>
              <a:buChar char="-"/>
            </a:pPr>
            <a:endParaRPr lang="en-CA" noProof="0" dirty="0" smtClean="0"/>
          </a:p>
          <a:p>
            <a:pPr>
              <a:buFontTx/>
              <a:buChar char="-"/>
            </a:pPr>
            <a:endParaRPr lang="fr-CA" noProof="0" dirty="0" smtClean="0"/>
          </a:p>
          <a:p>
            <a:r>
              <a:rPr lang="fr-CA" noProof="0" dirty="0" smtClean="0"/>
              <a:t>Pour </a:t>
            </a:r>
            <a:r>
              <a:rPr lang="fr-CA" b="1" noProof="0" dirty="0" smtClean="0"/>
              <a:t>participer</a:t>
            </a:r>
            <a:r>
              <a:rPr lang="fr-CA" baseline="0" noProof="0" dirty="0" smtClean="0"/>
              <a:t> à cette formation, les participants ont besoin:</a:t>
            </a:r>
          </a:p>
          <a:p>
            <a:pPr marL="174708" indent="-174708">
              <a:buFontTx/>
              <a:buChar char="-"/>
            </a:pPr>
            <a:r>
              <a:rPr lang="fr-CA" baseline="0" noProof="0" dirty="0" smtClean="0"/>
              <a:t>d’un ordinateur</a:t>
            </a:r>
          </a:p>
          <a:p>
            <a:pPr marL="174708" indent="-174708">
              <a:buFontTx/>
              <a:buChar char="-"/>
            </a:pPr>
            <a:r>
              <a:rPr lang="fr-CA" baseline="0" noProof="0" dirty="0" smtClean="0"/>
              <a:t>d’un accès à internet</a:t>
            </a:r>
          </a:p>
          <a:p>
            <a:pPr marL="174708" indent="-174708">
              <a:buFontTx/>
              <a:buChar char="-"/>
            </a:pPr>
            <a:r>
              <a:rPr lang="fr-CA" baseline="0" noProof="0" dirty="0" smtClean="0"/>
              <a:t>du logiciel Notebook si possible</a:t>
            </a:r>
          </a:p>
          <a:p>
            <a:pPr marL="174708" indent="-174708">
              <a:buFontTx/>
              <a:buChar char="-"/>
            </a:pPr>
            <a:r>
              <a:rPr lang="en-CA" baseline="0" dirty="0" smtClean="0"/>
              <a:t>d’un </a:t>
            </a:r>
            <a:r>
              <a:rPr lang="en-CA" baseline="0" dirty="0" err="1" smtClean="0"/>
              <a:t>accès</a:t>
            </a:r>
            <a:r>
              <a:rPr lang="en-CA" baseline="0" dirty="0" smtClean="0"/>
              <a:t> à eFormation</a:t>
            </a:r>
            <a:endParaRPr lang="fr-CA" baseline="0" dirty="0" smtClean="0"/>
          </a:p>
          <a:p>
            <a:pPr marL="174708" indent="-174708">
              <a:buFontTx/>
              <a:buNone/>
            </a:pPr>
            <a:r>
              <a:rPr lang="fr-CA" baseline="0" dirty="0" smtClean="0"/>
              <a:t>	*Les participants qui n’ont jamais accéder à eFormation ont besoin d’un nom d’utilisateur et d’un mot de passe.</a:t>
            </a:r>
          </a:p>
          <a:p>
            <a:pPr marL="174708" indent="-174708">
              <a:buFontTx/>
              <a:buNone/>
            </a:pPr>
            <a:r>
              <a:rPr lang="fr-CA" baseline="0" dirty="0" smtClean="0"/>
              <a:t>	  Pour ce faire, les participants peuvent contacter Jean Larouche à jlarouche@cpfpp.ab.ca ou consortium@cpfpp.ab.ca.  Il faut prévoir 48 heures.</a:t>
            </a:r>
          </a:p>
          <a:p>
            <a:pPr marL="174708" indent="-174708">
              <a:buFontTx/>
              <a:buChar char="-"/>
            </a:pPr>
            <a:endParaRPr lang="en-CA" noProof="0" dirty="0" smtClean="0"/>
          </a:p>
          <a:p>
            <a:pPr marL="174708" indent="-174708">
              <a:buFontTx/>
              <a:buNone/>
            </a:pPr>
            <a:endParaRPr lang="fr-CA" noProof="0" dirty="0" smtClean="0"/>
          </a:p>
          <a:p>
            <a:r>
              <a:rPr lang="fr-CA" baseline="0" dirty="0" smtClean="0"/>
              <a:t>Sites:  	eFormation.cpfpp.ab.ca</a:t>
            </a:r>
          </a:p>
          <a:p>
            <a:r>
              <a:rPr lang="en-CA" baseline="0" dirty="0" smtClean="0"/>
              <a:t>	explorelearning.com</a:t>
            </a:r>
          </a:p>
          <a:p>
            <a:r>
              <a:rPr lang="en-CA" baseline="0" dirty="0" smtClean="0"/>
              <a:t>	http://exchange.smarttech.com</a:t>
            </a:r>
            <a:endParaRPr lang="fr-CA" baseline="0" dirty="0" smtClean="0"/>
          </a:p>
          <a:p>
            <a:r>
              <a:rPr lang="en-CA" baseline="0" dirty="0" smtClean="0"/>
              <a:t>	</a:t>
            </a:r>
            <a:endParaRPr lang="fr-CA" baseline="0" dirty="0" smtClean="0"/>
          </a:p>
          <a:p>
            <a:pPr marL="174708" indent="-174708">
              <a:buFontTx/>
              <a:buChar char="-"/>
            </a:pPr>
            <a:endParaRPr lang="fr-CA" baseline="0" noProof="0" dirty="0" smtClean="0"/>
          </a:p>
          <a:p>
            <a:pPr marL="174708" indent="-174708">
              <a:buFontTx/>
              <a:buChar char="-"/>
            </a:pPr>
            <a:endParaRPr lang="en-CA" baseline="0" dirty="0" smtClean="0"/>
          </a:p>
          <a:p>
            <a:pPr marL="174708" indent="-174708">
              <a:buFontTx/>
              <a:buChar char="-"/>
            </a:pP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a:t>
            </a:fld>
            <a:endParaRPr lang="fr-CA" dirty="0"/>
          </a:p>
        </p:txBody>
      </p:sp>
    </p:spTree>
    <p:extLst>
      <p:ext uri="{BB962C8B-B14F-4D97-AF65-F5344CB8AC3E}">
        <p14:creationId xmlns="" xmlns:p14="http://schemas.microsoft.com/office/powerpoint/2010/main" val="2997224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r>
              <a:rPr lang="fr-CA" sz="1200" b="1" i="0" u="none" strike="noStrike" kern="1200" baseline="0" dirty="0" smtClean="0">
                <a:solidFill>
                  <a:schemeClr val="tx1"/>
                </a:solidFill>
                <a:latin typeface="+mn-lt"/>
                <a:ea typeface="+mn-ea"/>
                <a:cs typeface="+mn-cs"/>
              </a:rPr>
              <a:t>Discussion:  </a:t>
            </a:r>
          </a:p>
          <a:p>
            <a:endParaRPr lang="fr-CA" sz="1200" b="1" i="0" u="none" strike="noStrike" kern="1200" baseline="0" dirty="0" smtClean="0">
              <a:solidFill>
                <a:schemeClr val="tx1"/>
              </a:solidFill>
              <a:latin typeface="+mn-lt"/>
              <a:ea typeface="+mn-ea"/>
              <a:cs typeface="+mn-cs"/>
            </a:endParaRPr>
          </a:p>
          <a:p>
            <a:r>
              <a:rPr lang="fr-CA" sz="1200" b="0" i="0" u="none" strike="noStrike" kern="1200" baseline="0" dirty="0" smtClean="0">
                <a:solidFill>
                  <a:schemeClr val="tx1"/>
                </a:solidFill>
                <a:latin typeface="+mn-lt"/>
                <a:ea typeface="+mn-ea"/>
                <a:cs typeface="+mn-cs"/>
              </a:rPr>
              <a:t>Pour quelles raisons l’enseignant choisit-il l’usage d’outils de technologie?</a:t>
            </a:r>
          </a:p>
          <a:p>
            <a:endParaRPr lang="fr-CA" sz="1200" b="0" i="0" u="none" strike="noStrike" kern="1200" baseline="0" dirty="0" smtClean="0">
              <a:solidFill>
                <a:schemeClr val="tx1"/>
              </a:solidFill>
              <a:latin typeface="+mn-lt"/>
              <a:ea typeface="+mn-ea"/>
              <a:cs typeface="+mn-cs"/>
            </a:endParaRPr>
          </a:p>
          <a:p>
            <a:r>
              <a:rPr lang="fr-CA" b="1" i="0" dirty="0" smtClean="0"/>
              <a:t>Voici quelques réponses possibles:</a:t>
            </a:r>
            <a:endParaRPr lang="fr-CA" sz="1200" b="1" i="0" u="none" strike="noStrike" kern="1200" baseline="0" dirty="0" smtClean="0">
              <a:solidFill>
                <a:schemeClr val="tx1"/>
              </a:solidFill>
              <a:latin typeface="+mn-lt"/>
              <a:ea typeface="+mn-ea"/>
              <a:cs typeface="+mn-cs"/>
            </a:endParaRPr>
          </a:p>
          <a:p>
            <a:r>
              <a:rPr lang="fr-CA" sz="1200" b="0" i="1" u="none" strike="noStrike" kern="1200" baseline="0" dirty="0" smtClean="0">
                <a:solidFill>
                  <a:schemeClr val="tx1"/>
                </a:solidFill>
                <a:latin typeface="+mn-lt"/>
                <a:ea typeface="+mn-ea"/>
                <a:cs typeface="+mn-cs"/>
              </a:rPr>
              <a:t>Du point de l’enseignant, les objectifs sont:</a:t>
            </a:r>
            <a:endParaRPr lang="fr-CA" b="0" i="0" u="none" strike="noStrike" kern="1200" baseline="0" dirty="0" smtClean="0">
              <a:solidFill>
                <a:schemeClr val="tx1"/>
              </a:solidFill>
              <a:latin typeface="+mn-lt"/>
              <a:ea typeface="+mn-ea"/>
              <a:cs typeface="+mn-cs"/>
            </a:endParaRPr>
          </a:p>
          <a:p>
            <a:pPr lvl="1"/>
            <a:r>
              <a:rPr lang="fr-CA" b="0" i="0" u="none" strike="noStrike" kern="1200" baseline="0" dirty="0" smtClean="0">
                <a:solidFill>
                  <a:schemeClr val="tx1"/>
                </a:solidFill>
                <a:latin typeface="+mn-lt"/>
                <a:ea typeface="+mn-ea"/>
                <a:cs typeface="+mn-cs"/>
              </a:rPr>
              <a:t>Améliorer l’enseignement (chaque enseignant peut définir ceci par lui-même)</a:t>
            </a:r>
          </a:p>
          <a:p>
            <a:pPr lvl="1"/>
            <a:r>
              <a:rPr lang="fr-CA" b="0" i="0" u="none" strike="noStrike" kern="1200" baseline="0" dirty="0" smtClean="0">
                <a:solidFill>
                  <a:schemeClr val="tx1"/>
                </a:solidFill>
                <a:latin typeface="+mn-lt"/>
                <a:ea typeface="+mn-ea"/>
                <a:cs typeface="+mn-cs"/>
              </a:rPr>
              <a:t>Présenter l’information de façon variée</a:t>
            </a:r>
            <a:endParaRPr lang="fr-CA" b="0" dirty="0" smtClean="0"/>
          </a:p>
          <a:p>
            <a:pPr lvl="1"/>
            <a:r>
              <a:rPr lang="fr-CA" b="0" i="0" u="none" strike="noStrike" kern="1200" baseline="0" dirty="0" smtClean="0">
                <a:solidFill>
                  <a:schemeClr val="tx1"/>
                </a:solidFill>
                <a:latin typeface="+mn-lt"/>
                <a:ea typeface="+mn-ea"/>
                <a:cs typeface="+mn-cs"/>
              </a:rPr>
              <a:t>Motiver et faire participer les élèves </a:t>
            </a:r>
          </a:p>
          <a:p>
            <a:pPr lvl="1"/>
            <a:r>
              <a:rPr lang="fr-CA" b="0" i="0" u="none" strike="noStrike" kern="1200" baseline="0" dirty="0" smtClean="0">
                <a:solidFill>
                  <a:schemeClr val="tx1"/>
                </a:solidFill>
                <a:latin typeface="+mn-lt"/>
                <a:ea typeface="+mn-ea"/>
                <a:cs typeface="+mn-cs"/>
              </a:rPr>
              <a:t>Offrir des choix </a:t>
            </a:r>
          </a:p>
          <a:p>
            <a:pPr lvl="1"/>
            <a:r>
              <a:rPr lang="fr-CA" b="0" i="0" u="none" strike="noStrike" kern="1200" baseline="0" dirty="0" smtClean="0">
                <a:solidFill>
                  <a:schemeClr val="tx1"/>
                </a:solidFill>
                <a:latin typeface="+mn-lt"/>
                <a:ea typeface="+mn-ea"/>
                <a:cs typeface="+mn-cs"/>
              </a:rPr>
              <a:t>Promouvoir une meilleure compréhension conceptuelle </a:t>
            </a:r>
          </a:p>
          <a:p>
            <a:pPr lvl="1"/>
            <a:r>
              <a:rPr lang="fr-CA" b="0" i="0" u="none" strike="noStrike" kern="1200" baseline="0" dirty="0" smtClean="0">
                <a:solidFill>
                  <a:schemeClr val="tx1"/>
                </a:solidFill>
                <a:latin typeface="+mn-lt"/>
                <a:ea typeface="+mn-ea"/>
                <a:cs typeface="+mn-cs"/>
              </a:rPr>
              <a:t>Raffiner les stratégies personnelles </a:t>
            </a:r>
          </a:p>
          <a:p>
            <a:pPr lvl="1"/>
            <a:r>
              <a:rPr lang="fr-CA" b="0" i="0" u="none" strike="noStrike" kern="1200" baseline="0" dirty="0" smtClean="0">
                <a:solidFill>
                  <a:schemeClr val="tx1"/>
                </a:solidFill>
                <a:latin typeface="+mn-lt"/>
                <a:ea typeface="+mn-ea"/>
                <a:cs typeface="+mn-cs"/>
              </a:rPr>
              <a:t>Autres…</a:t>
            </a:r>
            <a:endParaRPr lang="fr-CA" dirty="0" smtClean="0"/>
          </a:p>
          <a:p>
            <a:endParaRPr lang="fr-CA" b="0" i="0" u="none" strike="noStrike" kern="1200" baseline="0" dirty="0" smtClean="0">
              <a:solidFill>
                <a:schemeClr val="tx1"/>
              </a:solidFill>
              <a:latin typeface="+mn-lt"/>
              <a:ea typeface="+mn-ea"/>
              <a:cs typeface="+mn-cs"/>
            </a:endParaRPr>
          </a:p>
          <a:p>
            <a:r>
              <a:rPr lang="fr-CA" dirty="0" smtClean="0"/>
              <a:t>Ces réponses décrivent bien la différenciation pédagogique. </a:t>
            </a:r>
          </a:p>
          <a:p>
            <a:endParaRPr lang="en-CA" dirty="0" smtClean="0"/>
          </a:p>
          <a:p>
            <a:endParaRPr lang="fr-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sz="1200" b="1" i="0" u="none" strike="noStrike" kern="1200" baseline="0" dirty="0" smtClean="0">
                <a:solidFill>
                  <a:schemeClr val="tx1"/>
                </a:solidFill>
                <a:latin typeface="+mn-lt"/>
                <a:ea typeface="+mn-ea"/>
                <a:cs typeface="+mn-cs"/>
              </a:rPr>
              <a:t>Discussion: </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b="1"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b="0" i="0" u="none" strike="noStrike" kern="1200" baseline="0" dirty="0" smtClean="0">
                <a:solidFill>
                  <a:schemeClr val="tx1"/>
                </a:solidFill>
                <a:latin typeface="+mn-lt"/>
                <a:ea typeface="+mn-ea"/>
                <a:cs typeface="+mn-cs"/>
              </a:rPr>
              <a:t>Pour quelles raisons l’enseignant </a:t>
            </a:r>
            <a:r>
              <a:rPr lang="fr-CA" sz="1200" b="0" i="1" u="none" strike="noStrike" kern="1200" baseline="0" dirty="0" smtClean="0">
                <a:solidFill>
                  <a:schemeClr val="tx1"/>
                </a:solidFill>
                <a:latin typeface="+mn-lt"/>
                <a:ea typeface="+mn-ea"/>
                <a:cs typeface="+mn-cs"/>
              </a:rPr>
              <a:t>choisit-il  de ne pas utiliser </a:t>
            </a:r>
            <a:r>
              <a:rPr lang="fr-CA" sz="1200" b="0" i="0" u="none" strike="noStrike" kern="1200" baseline="0" dirty="0" smtClean="0">
                <a:solidFill>
                  <a:schemeClr val="tx1"/>
                </a:solidFill>
                <a:latin typeface="+mn-lt"/>
                <a:ea typeface="+mn-ea"/>
                <a:cs typeface="+mn-cs"/>
              </a:rPr>
              <a:t>des outils de technologie?</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b="0" i="0" u="none" strike="noStrike" kern="1200" baseline="0" dirty="0" smtClean="0">
              <a:solidFill>
                <a:schemeClr val="tx1"/>
              </a:solidFill>
              <a:latin typeface="+mn-lt"/>
              <a:ea typeface="+mn-ea"/>
              <a:cs typeface="+mn-cs"/>
            </a:endParaRPr>
          </a:p>
          <a:p>
            <a:pPr>
              <a:buFontTx/>
              <a:buChar char="-"/>
            </a:pPr>
            <a:r>
              <a:rPr lang="fr-CA" dirty="0" smtClean="0"/>
              <a:t> La peur que la technologie ne fonctionne pas</a:t>
            </a:r>
          </a:p>
          <a:p>
            <a:pPr>
              <a:buFontTx/>
              <a:buChar char="-"/>
            </a:pPr>
            <a:r>
              <a:rPr lang="fr-CA" dirty="0" smtClean="0"/>
              <a:t> La peur de ne pas s’y connaître suffisamment</a:t>
            </a:r>
          </a:p>
          <a:p>
            <a:pPr>
              <a:buFontTx/>
              <a:buChar char="-"/>
            </a:pPr>
            <a:r>
              <a:rPr lang="fr-CA" baseline="0" dirty="0" smtClean="0"/>
              <a:t> La peur de ne pas avoir assez de temps pour faire sa leçon</a:t>
            </a:r>
          </a:p>
          <a:p>
            <a:pPr>
              <a:buFontTx/>
              <a:buChar char="-"/>
            </a:pPr>
            <a:r>
              <a:rPr lang="fr-CA" baseline="0" dirty="0" smtClean="0"/>
              <a:t> La peur de l’inconnu</a:t>
            </a:r>
          </a:p>
          <a:p>
            <a:pPr>
              <a:buFontTx/>
              <a:buChar char="-"/>
            </a:pPr>
            <a:r>
              <a:rPr lang="fr-CA" baseline="0" dirty="0" smtClean="0"/>
              <a:t> Le manque de temps pour bien se préparer à son utilisation</a:t>
            </a:r>
          </a:p>
          <a:p>
            <a:pPr>
              <a:buFontTx/>
              <a:buChar char="-"/>
            </a:pPr>
            <a:r>
              <a:rPr lang="fr-CA" baseline="0" dirty="0" smtClean="0"/>
              <a:t> Autres</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b="0" i="0" u="none" strike="noStrike" kern="1200" baseline="0" dirty="0" smtClean="0">
              <a:solidFill>
                <a:schemeClr val="tx1"/>
              </a:solidFill>
              <a:latin typeface="+mn-lt"/>
              <a:ea typeface="+mn-ea"/>
              <a:cs typeface="+mn-cs"/>
            </a:endParaRPr>
          </a:p>
          <a:p>
            <a:endParaRPr lang="fr-CA"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10</a:t>
            </a:fld>
            <a:endParaRPr lang="fr-CA" dirty="0"/>
          </a:p>
        </p:txBody>
      </p:sp>
    </p:spTree>
    <p:extLst>
      <p:ext uri="{BB962C8B-B14F-4D97-AF65-F5344CB8AC3E}">
        <p14:creationId xmlns="" xmlns:p14="http://schemas.microsoft.com/office/powerpoint/2010/main" val="4089958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CA" dirty="0" smtClean="0"/>
          </a:p>
          <a:p>
            <a:endParaRPr lang="en-CA" dirty="0"/>
          </a:p>
          <a:p>
            <a:endParaRPr lang="en-CA" dirty="0" smtClean="0"/>
          </a:p>
          <a:p>
            <a:r>
              <a:rPr lang="fr-CA" i="1" dirty="0" smtClean="0"/>
              <a:t>À</a:t>
            </a:r>
            <a:r>
              <a:rPr lang="fr-CA" i="1" baseline="0" dirty="0" smtClean="0"/>
              <a:t> l’image d’une classe différenciée</a:t>
            </a:r>
            <a:r>
              <a:rPr lang="fr-CA" baseline="0" dirty="0" smtClean="0"/>
              <a:t>, l</a:t>
            </a:r>
            <a:r>
              <a:rPr lang="fr-CA" dirty="0" smtClean="0"/>
              <a:t>es participants à cette formation</a:t>
            </a:r>
            <a:r>
              <a:rPr lang="fr-CA" baseline="0" dirty="0" smtClean="0"/>
              <a:t> </a:t>
            </a:r>
            <a:r>
              <a:rPr lang="fr-CA" dirty="0" smtClean="0"/>
              <a:t>auront des choix à faire en ce qui concerne le travail à faire:</a:t>
            </a:r>
          </a:p>
          <a:p>
            <a:endParaRPr lang="en-CA" dirty="0" smtClean="0"/>
          </a:p>
          <a:p>
            <a:r>
              <a:rPr lang="en-CA" dirty="0" smtClean="0"/>
              <a:t>Le</a:t>
            </a:r>
            <a:r>
              <a:rPr lang="en-CA" baseline="0" dirty="0" smtClean="0"/>
              <a:t> </a:t>
            </a:r>
            <a:r>
              <a:rPr lang="en-CA" baseline="0" dirty="0" err="1" smtClean="0"/>
              <a:t>choix</a:t>
            </a:r>
            <a:r>
              <a:rPr lang="en-CA" baseline="0" dirty="0" smtClean="0"/>
              <a:t> de</a:t>
            </a:r>
          </a:p>
          <a:p>
            <a:endParaRPr lang="fr-CA" dirty="0" smtClean="0"/>
          </a:p>
          <a:p>
            <a:pPr marL="174708" indent="-174708">
              <a:buFontTx/>
              <a:buChar char="-"/>
            </a:pPr>
            <a:r>
              <a:rPr lang="fr-CA" b="1" dirty="0" smtClean="0"/>
              <a:t>structure</a:t>
            </a:r>
            <a:r>
              <a:rPr lang="fr-CA" dirty="0" smtClean="0"/>
              <a:t>:</a:t>
            </a:r>
            <a:r>
              <a:rPr lang="fr-CA" baseline="0" dirty="0" smtClean="0"/>
              <a:t>  travailler seul ou en équipe.  Si le choix est de travailler en équipe, il est important de choisir des partenaires qui ont le même intérêt</a:t>
            </a:r>
          </a:p>
          <a:p>
            <a:endParaRPr lang="fr-CA" baseline="0" dirty="0" smtClean="0"/>
          </a:p>
          <a:p>
            <a:pPr marL="174708" indent="-174708">
              <a:buFontTx/>
              <a:buChar char="-"/>
            </a:pPr>
            <a:r>
              <a:rPr lang="fr-CA" b="1" baseline="0" dirty="0" smtClean="0"/>
              <a:t>contenu et produit</a:t>
            </a:r>
            <a:r>
              <a:rPr lang="fr-CA" baseline="0" dirty="0" smtClean="0"/>
              <a:t>:  choisir l’outil, les activités et la façon de présenter leurs idées</a:t>
            </a:r>
          </a:p>
          <a:p>
            <a:pPr marL="174708" indent="-174708">
              <a:buFontTx/>
              <a:buChar char="-"/>
            </a:pPr>
            <a:endParaRPr lang="en-CA" dirty="0"/>
          </a:p>
          <a:p>
            <a:endParaRPr lang="en-CA" dirty="0" smtClean="0"/>
          </a:p>
          <a:p>
            <a:r>
              <a:rPr lang="fr-CA" dirty="0" smtClean="0"/>
              <a:t>Afin d’aider les indécis à se décider, il est bon de noter que le travail accompli durant la formation d’aujourd’hui devrait leur être utile avec</a:t>
            </a:r>
            <a:r>
              <a:rPr lang="fr-CA" baseline="0" dirty="0" smtClean="0"/>
              <a:t> l’intention de les </a:t>
            </a:r>
            <a:r>
              <a:rPr lang="fr-CA" dirty="0" smtClean="0"/>
              <a:t>utiliser dans un court délai.  Les participants doivent avoir l’impression que le tout va servir à quelque chose.</a:t>
            </a:r>
          </a:p>
          <a:p>
            <a:endParaRPr lang="en-CA" dirty="0" smtClean="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11</a:t>
            </a:fld>
            <a:endParaRPr lang="fr-CA"/>
          </a:p>
        </p:txBody>
      </p:sp>
    </p:spTree>
    <p:extLst>
      <p:ext uri="{BB962C8B-B14F-4D97-AF65-F5344CB8AC3E}">
        <p14:creationId xmlns="" xmlns:p14="http://schemas.microsoft.com/office/powerpoint/2010/main" val="972226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20000"/>
          </a:bodyPr>
          <a:lstStyle/>
          <a:p>
            <a:endParaRPr lang="fr-CA" baseline="0" noProof="0" dirty="0" smtClean="0"/>
          </a:p>
          <a:p>
            <a:r>
              <a:rPr lang="fr-CA" b="1" baseline="0" noProof="0" dirty="0" smtClean="0"/>
              <a:t>Matérie</a:t>
            </a:r>
            <a:r>
              <a:rPr lang="fr-CA" baseline="0" noProof="0" dirty="0" smtClean="0"/>
              <a:t>l:</a:t>
            </a:r>
          </a:p>
          <a:p>
            <a:r>
              <a:rPr lang="fr-CA" baseline="0" noProof="0" dirty="0" smtClean="0"/>
              <a:t>Un ordinateur</a:t>
            </a:r>
          </a:p>
          <a:p>
            <a:r>
              <a:rPr lang="fr-CA" baseline="0" noProof="0" dirty="0" smtClean="0"/>
              <a:t>Une clé de mémoire qui contient des activités sur Notebook de niveaux de 7e année à 12e année.</a:t>
            </a:r>
          </a:p>
          <a:p>
            <a:r>
              <a:rPr lang="fr-CA" baseline="0" noProof="0" dirty="0" smtClean="0"/>
              <a:t>Notes:  	- un participant peut travailler avec des activités Notebook qu’il a déjà créées 	lui-même.</a:t>
            </a:r>
          </a:p>
          <a:p>
            <a:r>
              <a:rPr lang="en-CA" baseline="0" noProof="0" dirty="0" smtClean="0"/>
              <a:t>	- un participant </a:t>
            </a:r>
            <a:r>
              <a:rPr lang="en-CA" baseline="0" noProof="0" dirty="0" err="1" smtClean="0"/>
              <a:t>peut</a:t>
            </a:r>
            <a:r>
              <a:rPr lang="en-CA" baseline="0" noProof="0" dirty="0" smtClean="0"/>
              <a:t> utiliser les </a:t>
            </a:r>
            <a:r>
              <a:rPr lang="en-CA" baseline="0" noProof="0" dirty="0" err="1" smtClean="0"/>
              <a:t>activités</a:t>
            </a:r>
            <a:r>
              <a:rPr lang="en-CA" baseline="0" noProof="0" dirty="0" smtClean="0"/>
              <a:t> </a:t>
            </a:r>
            <a:r>
              <a:rPr lang="en-CA" baseline="0" noProof="0" dirty="0" err="1" smtClean="0"/>
              <a:t>que</a:t>
            </a:r>
            <a:r>
              <a:rPr lang="en-CA" baseline="0" noProof="0" dirty="0" smtClean="0"/>
              <a:t> </a:t>
            </a:r>
            <a:r>
              <a:rPr lang="en-CA" baseline="0" noProof="0" dirty="0" err="1" smtClean="0"/>
              <a:t>l’on</a:t>
            </a:r>
            <a:r>
              <a:rPr lang="en-CA" baseline="0" noProof="0" dirty="0" smtClean="0"/>
              <a:t> </a:t>
            </a:r>
            <a:r>
              <a:rPr lang="en-CA" baseline="0" noProof="0" dirty="0" err="1" smtClean="0"/>
              <a:t>retrouve</a:t>
            </a:r>
            <a:r>
              <a:rPr lang="en-CA" baseline="0" noProof="0" dirty="0" smtClean="0"/>
              <a:t> </a:t>
            </a:r>
            <a:r>
              <a:rPr lang="en-CA" baseline="0" noProof="0" dirty="0" err="1" smtClean="0"/>
              <a:t>sur</a:t>
            </a:r>
            <a:r>
              <a:rPr lang="en-CA" baseline="0" noProof="0" dirty="0" smtClean="0"/>
              <a:t> Smart Exchange : 	http://exchange.smarttech.com/search.html?sbj=math </a:t>
            </a:r>
            <a:endParaRPr lang="fr-CA" baseline="0" noProof="0" dirty="0" smtClean="0"/>
          </a:p>
          <a:p>
            <a:endParaRPr lang="fr-CA" baseline="0" noProof="0" dirty="0" smtClean="0"/>
          </a:p>
          <a:p>
            <a:endParaRPr lang="fr-CA" baseline="0" noProof="0" dirty="0" smtClean="0"/>
          </a:p>
          <a:p>
            <a:r>
              <a:rPr lang="fr-CA" b="1" baseline="0" noProof="0" dirty="0" smtClean="0"/>
              <a:t>Tâches des participants</a:t>
            </a:r>
            <a:r>
              <a:rPr lang="fr-CA" baseline="0" noProof="0" dirty="0" smtClean="0"/>
              <a:t>:</a:t>
            </a:r>
          </a:p>
          <a:p>
            <a:pPr defTabSz="931774">
              <a:defRPr/>
            </a:pPr>
            <a:r>
              <a:rPr lang="fr-CA" noProof="0" dirty="0" smtClean="0"/>
              <a:t>La tâche est de prendre des activités déjà</a:t>
            </a:r>
            <a:r>
              <a:rPr lang="fr-CA" baseline="0" noProof="0" dirty="0" smtClean="0"/>
              <a:t> </a:t>
            </a:r>
            <a:r>
              <a:rPr lang="fr-CA" noProof="0" dirty="0" smtClean="0"/>
              <a:t>créées  (par lui-même ou par quelqu’un d’autre)</a:t>
            </a:r>
            <a:r>
              <a:rPr lang="fr-CA" baseline="0" noProof="0" dirty="0" smtClean="0"/>
              <a:t> pour le tableau interactif et de les adapter directement sur Notebook afin d’assurer une approche différenciée.</a:t>
            </a:r>
          </a:p>
          <a:p>
            <a:pPr defTabSz="931774">
              <a:defRPr/>
            </a:pPr>
            <a:r>
              <a:rPr lang="fr-CA" baseline="0" noProof="0" dirty="0" smtClean="0"/>
              <a:t>Prière de noter quels RAS rentrent en ligne de compte.</a:t>
            </a:r>
          </a:p>
          <a:p>
            <a:pPr>
              <a:defRPr/>
            </a:pPr>
            <a:r>
              <a:rPr lang="fr-CA" baseline="0" noProof="0" dirty="0" smtClean="0"/>
              <a:t>Prendre note </a:t>
            </a:r>
            <a:r>
              <a:rPr lang="fr-CA" noProof="0" dirty="0" smtClean="0"/>
              <a:t> électroniquement des </a:t>
            </a:r>
            <a:r>
              <a:rPr lang="fr-CA" baseline="0" noProof="0" dirty="0" smtClean="0"/>
              <a:t>approches différentes afin de faire un partage sur eFormation (étape subséquente dans la formation)</a:t>
            </a:r>
          </a:p>
          <a:p>
            <a:pPr defTabSz="931774">
              <a:defRPr/>
            </a:pPr>
            <a:endParaRPr lang="fr-CA" baseline="0" noProof="0" dirty="0" smtClean="0"/>
          </a:p>
          <a:p>
            <a:endParaRPr lang="fr-CA" noProof="0" dirty="0" smtClean="0"/>
          </a:p>
          <a:p>
            <a:r>
              <a:rPr lang="fr-CA" b="1" noProof="0" dirty="0" smtClean="0"/>
              <a:t>Temps alloué</a:t>
            </a:r>
            <a:r>
              <a:rPr lang="fr-CA" noProof="0" dirty="0" smtClean="0"/>
              <a:t>:  </a:t>
            </a:r>
          </a:p>
          <a:p>
            <a:r>
              <a:rPr lang="fr-CA" noProof="0" dirty="0" smtClean="0"/>
              <a:t>Le temps alloué à cette partie de la session dépendra</a:t>
            </a:r>
            <a:r>
              <a:rPr lang="fr-CA" baseline="0" noProof="0" dirty="0" smtClean="0"/>
              <a:t> du temps total alloué à la session.  Idéalement, les participants ont au moins </a:t>
            </a:r>
            <a:r>
              <a:rPr lang="fr-CA" noProof="0" dirty="0" smtClean="0"/>
              <a:t>1 heure pour</a:t>
            </a:r>
            <a:r>
              <a:rPr lang="fr-CA" baseline="0" noProof="0" dirty="0" smtClean="0"/>
              <a:t> travailler sur les activités.</a:t>
            </a:r>
            <a:endParaRPr lang="fr-CA" noProof="0" dirty="0" smtClean="0"/>
          </a:p>
          <a:p>
            <a:endParaRPr lang="fr-CA" noProof="0" dirty="0" smtClean="0"/>
          </a:p>
          <a:p>
            <a:r>
              <a:rPr lang="fr-CA" noProof="0" dirty="0" smtClean="0"/>
              <a:t>Après une heure de travail, chaque</a:t>
            </a:r>
            <a:r>
              <a:rPr lang="fr-CA" baseline="0" noProof="0" dirty="0" smtClean="0"/>
              <a:t> équipe va présenter la version AVANT et la version APRÈS des activités choisies au reste du groupe afin de mettre l’emphase sur les modifications suggérées.</a:t>
            </a:r>
          </a:p>
          <a:p>
            <a:endParaRPr lang="fr-CA" baseline="0" noProof="0" dirty="0" smtClean="0"/>
          </a:p>
          <a:p>
            <a:endParaRPr lang="fr-CA" baseline="0" noProof="0" dirty="0" smtClean="0"/>
          </a:p>
          <a:p>
            <a:r>
              <a:rPr lang="fr-CA" b="1" noProof="0" dirty="0" smtClean="0"/>
              <a:t>Note à l’animateur:</a:t>
            </a:r>
          </a:p>
          <a:p>
            <a:r>
              <a:rPr lang="fr-CA" noProof="0" dirty="0" smtClean="0"/>
              <a:t>Il est important de noter que, comme animateur de cet atelier, vous pouvez choisir d’explorer les outils de technologie de votre choix.  Le choix de la nouvelle version Notebook semble un choix approprié en Alberta</a:t>
            </a:r>
            <a:r>
              <a:rPr lang="fr-CA" baseline="0" noProof="0" dirty="0" smtClean="0"/>
              <a:t> grâce aux nouveaux outils de mathématiques qui y sont.</a:t>
            </a:r>
          </a:p>
          <a:p>
            <a:endParaRPr lang="fr-CA" baseline="0" noProof="0" dirty="0" smtClean="0"/>
          </a:p>
          <a:p>
            <a:endParaRPr lang="fr-CA" noProof="0"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12</a:t>
            </a:fld>
            <a:endParaRPr lang="fr-CA"/>
          </a:p>
        </p:txBody>
      </p:sp>
    </p:spTree>
    <p:extLst>
      <p:ext uri="{BB962C8B-B14F-4D97-AF65-F5344CB8AC3E}">
        <p14:creationId xmlns="" xmlns:p14="http://schemas.microsoft.com/office/powerpoint/2010/main" val="3784728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CA" b="1" baseline="0" dirty="0" smtClean="0"/>
              <a:t>Matériel</a:t>
            </a:r>
            <a:r>
              <a:rPr lang="fr-CA" baseline="0" dirty="0" smtClean="0"/>
              <a:t>:</a:t>
            </a:r>
          </a:p>
          <a:p>
            <a:r>
              <a:rPr lang="en-CA" baseline="0" dirty="0" smtClean="0"/>
              <a:t>Un </a:t>
            </a:r>
            <a:r>
              <a:rPr lang="en-CA" baseline="0" dirty="0" err="1" smtClean="0"/>
              <a:t>ordinateur</a:t>
            </a:r>
            <a:endParaRPr lang="fr-CA" baseline="0" dirty="0" smtClean="0"/>
          </a:p>
          <a:p>
            <a:r>
              <a:rPr lang="fr-CA" baseline="0" dirty="0" smtClean="0"/>
              <a:t>Accès à LearnAlberta.ca</a:t>
            </a:r>
          </a:p>
          <a:p>
            <a:r>
              <a:rPr lang="en-CA" baseline="0" dirty="0" smtClean="0"/>
              <a:t>Note: </a:t>
            </a:r>
            <a:r>
              <a:rPr lang="en-CA" baseline="0" dirty="0" err="1" smtClean="0"/>
              <a:t>Dans</a:t>
            </a:r>
            <a:r>
              <a:rPr lang="en-CA" baseline="0" dirty="0" smtClean="0"/>
              <a:t> </a:t>
            </a:r>
            <a:r>
              <a:rPr lang="en-CA" baseline="0" dirty="0" err="1" smtClean="0"/>
              <a:t>votre</a:t>
            </a:r>
            <a:r>
              <a:rPr lang="en-CA" baseline="0" dirty="0" smtClean="0"/>
              <a:t> cartable </a:t>
            </a:r>
            <a:r>
              <a:rPr lang="en-CA" baseline="0" dirty="0" err="1" smtClean="0"/>
              <a:t>d’animation</a:t>
            </a:r>
            <a:r>
              <a:rPr lang="en-CA" baseline="0" dirty="0" smtClean="0"/>
              <a:t>, </a:t>
            </a:r>
            <a:r>
              <a:rPr lang="en-CA" baseline="0" dirty="0" err="1" smtClean="0"/>
              <a:t>vous</a:t>
            </a:r>
            <a:r>
              <a:rPr lang="en-CA" baseline="0" dirty="0" smtClean="0"/>
              <a:t> </a:t>
            </a:r>
            <a:r>
              <a:rPr lang="en-CA" baseline="0" dirty="0" err="1" smtClean="0"/>
              <a:t>retrouvez</a:t>
            </a:r>
            <a:r>
              <a:rPr lang="en-CA" baseline="0" dirty="0" smtClean="0"/>
              <a:t> </a:t>
            </a:r>
            <a:r>
              <a:rPr lang="en-CA" baseline="0" dirty="0" err="1" smtClean="0"/>
              <a:t>une</a:t>
            </a:r>
            <a:r>
              <a:rPr lang="en-CA" baseline="0" dirty="0" smtClean="0"/>
              <a:t> </a:t>
            </a:r>
            <a:r>
              <a:rPr lang="en-CA" baseline="0" dirty="0" err="1" smtClean="0"/>
              <a:t>liste</a:t>
            </a:r>
            <a:r>
              <a:rPr lang="en-CA" baseline="0" dirty="0" smtClean="0"/>
              <a:t> </a:t>
            </a:r>
            <a:r>
              <a:rPr lang="en-CA" baseline="0" dirty="0" err="1" smtClean="0"/>
              <a:t>complète</a:t>
            </a:r>
            <a:r>
              <a:rPr lang="en-CA" baseline="0" dirty="0" smtClean="0"/>
              <a:t> des Gizmos </a:t>
            </a:r>
            <a:r>
              <a:rPr lang="en-CA" baseline="0" dirty="0" err="1" smtClean="0"/>
              <a:t>selon</a:t>
            </a:r>
            <a:r>
              <a:rPr lang="en-CA" baseline="0" dirty="0" smtClean="0"/>
              <a:t> les RAS du programme </a:t>
            </a:r>
            <a:r>
              <a:rPr lang="en-CA" baseline="0" dirty="0" err="1" smtClean="0"/>
              <a:t>d’études</a:t>
            </a:r>
            <a:r>
              <a:rPr lang="en-CA" baseline="0" dirty="0" smtClean="0"/>
              <a:t> </a:t>
            </a:r>
            <a:r>
              <a:rPr lang="en-CA" baseline="0" dirty="0" err="1" smtClean="0"/>
              <a:t>albertain</a:t>
            </a:r>
            <a:r>
              <a:rPr lang="en-CA" baseline="0" dirty="0" smtClean="0"/>
              <a:t>.</a:t>
            </a:r>
            <a:endParaRPr lang="fr-CA" baseline="0" dirty="0" smtClean="0"/>
          </a:p>
          <a:p>
            <a:endParaRPr lang="fr-CA" baseline="0" dirty="0" smtClean="0"/>
          </a:p>
          <a:p>
            <a:r>
              <a:rPr lang="fr-CA" b="1" baseline="0" dirty="0" smtClean="0"/>
              <a:t>Tâches des participants</a:t>
            </a:r>
            <a:r>
              <a:rPr lang="fr-CA" baseline="0" dirty="0" smtClean="0"/>
              <a:t>:</a:t>
            </a:r>
          </a:p>
          <a:p>
            <a:pPr defTabSz="931774">
              <a:defRPr/>
            </a:pPr>
            <a:r>
              <a:rPr lang="fr-CA" dirty="0" smtClean="0"/>
              <a:t>La tâche est de prendre connaissance des </a:t>
            </a:r>
            <a:r>
              <a:rPr lang="fr-CA" dirty="0" err="1" smtClean="0"/>
              <a:t>Gizmos</a:t>
            </a:r>
            <a:r>
              <a:rPr lang="fr-CA" dirty="0" smtClean="0"/>
              <a:t> et </a:t>
            </a:r>
            <a:r>
              <a:rPr lang="fr-CA" baseline="0" dirty="0" smtClean="0"/>
              <a:t>d’offrir une adaptation/modification afin d’assurer une approche différenciée.</a:t>
            </a:r>
          </a:p>
          <a:p>
            <a:pPr defTabSz="931774">
              <a:defRPr/>
            </a:pPr>
            <a:r>
              <a:rPr lang="fr-CA" baseline="0" dirty="0" smtClean="0"/>
              <a:t>Prendre note des approches différentes électroniquement (sur Word) afin de faire un partage sur eFormation.</a:t>
            </a:r>
          </a:p>
          <a:p>
            <a:endParaRPr lang="fr-CA" dirty="0" smtClean="0"/>
          </a:p>
          <a:p>
            <a:r>
              <a:rPr lang="fr-CA" b="1" dirty="0" smtClean="0"/>
              <a:t>Temps alloué</a:t>
            </a:r>
            <a:r>
              <a:rPr lang="fr-CA" dirty="0" smtClean="0"/>
              <a:t>:</a:t>
            </a:r>
          </a:p>
          <a:p>
            <a:r>
              <a:rPr lang="fr-CA" dirty="0" smtClean="0"/>
              <a:t>Le temps alloué à cette partie de la session dépendra</a:t>
            </a:r>
            <a:r>
              <a:rPr lang="fr-CA" baseline="0" dirty="0" smtClean="0"/>
              <a:t> du temps total alloué à la session.  Idéalement, les participants ont au moins </a:t>
            </a:r>
            <a:r>
              <a:rPr lang="fr-CA" dirty="0" smtClean="0"/>
              <a:t>1 heure pour</a:t>
            </a:r>
            <a:r>
              <a:rPr lang="fr-CA" baseline="0" dirty="0" smtClean="0"/>
              <a:t> travailler sur les activités.</a:t>
            </a:r>
            <a:endParaRPr lang="fr-CA" dirty="0" smtClean="0"/>
          </a:p>
          <a:p>
            <a:pPr defTabSz="931774">
              <a:defRPr/>
            </a:pPr>
            <a:endParaRPr lang="fr-CA" dirty="0" smtClean="0"/>
          </a:p>
          <a:p>
            <a:r>
              <a:rPr lang="fr-CA" dirty="0" smtClean="0"/>
              <a:t>Après une heure de travail, chaque</a:t>
            </a:r>
            <a:r>
              <a:rPr lang="fr-CA" baseline="0" dirty="0" smtClean="0"/>
              <a:t> équipe va présenter la version AVANT et la version APRÈS des activités choisies au reste du groupe afin de mettre l’emphase sur les modifications suggérées.</a:t>
            </a:r>
          </a:p>
          <a:p>
            <a:endParaRPr lang="en-CA" dirty="0" smtClean="0"/>
          </a:p>
          <a:p>
            <a:r>
              <a:rPr lang="fr-CA" b="1" dirty="0" smtClean="0"/>
              <a:t>Note à l’animateur:</a:t>
            </a:r>
          </a:p>
          <a:p>
            <a:r>
              <a:rPr lang="fr-CA" dirty="0" smtClean="0"/>
              <a:t>Il est important de noter que, comme animateur de cet atelier, vous pouvez choisir d’explorer les outils de technologie de votre choix.  Le choix des </a:t>
            </a:r>
            <a:r>
              <a:rPr lang="fr-CA" dirty="0" err="1" smtClean="0"/>
              <a:t>Gizmos</a:t>
            </a:r>
            <a:r>
              <a:rPr lang="fr-CA" dirty="0" smtClean="0"/>
              <a:t> semble approprié car les applets sont fort intéressantes.  Toutefois,</a:t>
            </a:r>
            <a:r>
              <a:rPr lang="fr-CA" baseline="0" dirty="0" smtClean="0"/>
              <a:t> l’accès aux </a:t>
            </a:r>
            <a:r>
              <a:rPr lang="fr-CA" baseline="0" dirty="0" err="1" smtClean="0"/>
              <a:t>Gizmos</a:t>
            </a:r>
            <a:r>
              <a:rPr lang="fr-CA" baseline="0" dirty="0" smtClean="0"/>
              <a:t> est limité pour le moment.</a:t>
            </a:r>
            <a:endParaRPr lang="fr-CA" dirty="0" smtClean="0"/>
          </a:p>
          <a:p>
            <a:endParaRPr lang="fr-CA" dirty="0" smtClean="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13</a:t>
            </a:fld>
            <a:endParaRPr lang="fr-CA"/>
          </a:p>
        </p:txBody>
      </p:sp>
    </p:spTree>
    <p:extLst>
      <p:ext uri="{BB962C8B-B14F-4D97-AF65-F5344CB8AC3E}">
        <p14:creationId xmlns="" xmlns:p14="http://schemas.microsoft.com/office/powerpoint/2010/main" val="791499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CA" b="1" baseline="0" noProof="0" dirty="0" smtClean="0"/>
              <a:t>Matériel</a:t>
            </a:r>
            <a:r>
              <a:rPr lang="fr-CA" baseline="0" noProof="0" dirty="0" smtClean="0"/>
              <a:t>:</a:t>
            </a:r>
          </a:p>
          <a:p>
            <a:r>
              <a:rPr lang="fr-CA" baseline="0" noProof="0" dirty="0" smtClean="0"/>
              <a:t>Un ordinateur</a:t>
            </a:r>
          </a:p>
          <a:p>
            <a:r>
              <a:rPr lang="fr-CA" baseline="0" noProof="0" dirty="0" smtClean="0"/>
              <a:t>Accès à internet</a:t>
            </a:r>
          </a:p>
          <a:p>
            <a:r>
              <a:rPr lang="fr-CA" baseline="0" noProof="0" dirty="0" smtClean="0"/>
              <a:t>Adresse:  http://matoumatheux.ac-rennes.fr/accueilniveaux/accueilFranco.htm </a:t>
            </a:r>
          </a:p>
          <a:p>
            <a:pPr>
              <a:defRPr/>
            </a:pPr>
            <a:endParaRPr lang="fr-CA" i="0" noProof="0" dirty="0" smtClean="0"/>
          </a:p>
          <a:p>
            <a:pPr>
              <a:defRPr/>
            </a:pPr>
            <a:r>
              <a:rPr lang="fr-CA" i="0" noProof="0" dirty="0" smtClean="0"/>
              <a:t>Note:  Ce site est gratuit et ouvert au public. </a:t>
            </a:r>
          </a:p>
          <a:p>
            <a:pPr>
              <a:defRPr/>
            </a:pPr>
            <a:r>
              <a:rPr lang="fr-CA" i="0" noProof="0" dirty="0" smtClean="0"/>
              <a:t>          Il y a un total de 149 animations pour l’élémentaire et le secondaire en plus d’offrir des  </a:t>
            </a:r>
          </a:p>
          <a:p>
            <a:pPr>
              <a:defRPr/>
            </a:pPr>
            <a:r>
              <a:rPr lang="fr-CA" dirty="0" smtClean="0"/>
              <a:t>        </a:t>
            </a:r>
            <a:r>
              <a:rPr lang="fr-CA" i="0" noProof="0" dirty="0" smtClean="0"/>
              <a:t>  jeux et des occasions d’exercices.</a:t>
            </a:r>
          </a:p>
          <a:p>
            <a:pPr>
              <a:defRPr/>
            </a:pPr>
            <a:r>
              <a:rPr lang="fr-CA" i="0" baseline="0" noProof="0" dirty="0" smtClean="0"/>
              <a:t>          Voir  Sommaire Animation dans votre cartable d’animation pour la liste complète</a:t>
            </a:r>
            <a:r>
              <a:rPr lang="fr-CA" i="0" noProof="0" dirty="0" smtClean="0"/>
              <a:t> des </a:t>
            </a:r>
          </a:p>
          <a:p>
            <a:pPr>
              <a:defRPr/>
            </a:pPr>
            <a:r>
              <a:rPr lang="fr-CA" dirty="0" smtClean="0"/>
              <a:t>          </a:t>
            </a:r>
            <a:r>
              <a:rPr lang="fr-CA" i="0" noProof="0" dirty="0" smtClean="0"/>
              <a:t>animations.</a:t>
            </a:r>
            <a:endParaRPr lang="fr-CA" i="0" baseline="0" noProof="0" dirty="0" smtClean="0"/>
          </a:p>
          <a:p>
            <a:endParaRPr lang="fr-CA" b="1" baseline="0" noProof="0" dirty="0" smtClean="0"/>
          </a:p>
          <a:p>
            <a:r>
              <a:rPr lang="fr-CA" b="1" baseline="0" noProof="0" dirty="0" smtClean="0"/>
              <a:t>Tâches des participants</a:t>
            </a:r>
            <a:r>
              <a:rPr lang="fr-CA" baseline="0" noProof="0" dirty="0" smtClean="0"/>
              <a:t>:</a:t>
            </a:r>
          </a:p>
          <a:p>
            <a:pPr defTabSz="931774">
              <a:defRPr/>
            </a:pPr>
            <a:r>
              <a:rPr lang="fr-CA" noProof="0" dirty="0" smtClean="0"/>
              <a:t>La tâche est de prendre des animations de mathématiques à l’élémentaire et </a:t>
            </a:r>
            <a:r>
              <a:rPr lang="fr-CA" baseline="0" noProof="0" dirty="0" smtClean="0"/>
              <a:t>de les adapter afin d’assurer une approche différenciée.</a:t>
            </a:r>
          </a:p>
          <a:p>
            <a:pPr defTabSz="931774">
              <a:defRPr/>
            </a:pPr>
            <a:r>
              <a:rPr lang="fr-CA" baseline="0" noProof="0" dirty="0" smtClean="0"/>
              <a:t>Prière de noter quels RAS rentrent en ligne de compte. </a:t>
            </a:r>
          </a:p>
          <a:p>
            <a:pPr defTabSz="931774">
              <a:defRPr/>
            </a:pPr>
            <a:r>
              <a:rPr lang="fr-CA" baseline="0" noProof="0" dirty="0" smtClean="0"/>
              <a:t>Comme il n’est pas possible de modifier les animations elles-mêmes, prendre note des approches différentes électroniquement (sur Word) afin de faire un partage sur eFormation.</a:t>
            </a:r>
          </a:p>
          <a:p>
            <a:pPr defTabSz="931774">
              <a:defRPr/>
            </a:pPr>
            <a:endParaRPr lang="fr-CA" baseline="0" noProof="0" dirty="0" smtClean="0"/>
          </a:p>
          <a:p>
            <a:r>
              <a:rPr lang="fr-CA" b="1" noProof="0" dirty="0" smtClean="0"/>
              <a:t>Temps alloué</a:t>
            </a:r>
            <a:r>
              <a:rPr lang="fr-CA" noProof="0" dirty="0" smtClean="0"/>
              <a:t>:</a:t>
            </a:r>
          </a:p>
          <a:p>
            <a:r>
              <a:rPr lang="fr-CA" noProof="0" dirty="0" smtClean="0"/>
              <a:t>Le temps alloué à cette partie de la session dépendra</a:t>
            </a:r>
            <a:r>
              <a:rPr lang="fr-CA" baseline="0" noProof="0" dirty="0" smtClean="0"/>
              <a:t> du temps total alloué à la session.  Idéalement, les participants ont au moins </a:t>
            </a:r>
            <a:r>
              <a:rPr lang="fr-CA" noProof="0" dirty="0" smtClean="0"/>
              <a:t>1 heure pour</a:t>
            </a:r>
            <a:r>
              <a:rPr lang="fr-CA" baseline="0" noProof="0" dirty="0" smtClean="0"/>
              <a:t> travailler sur les différentes animations.  </a:t>
            </a:r>
          </a:p>
          <a:p>
            <a:endParaRPr lang="fr-CA" baseline="0" noProof="0" dirty="0" smtClean="0"/>
          </a:p>
          <a:p>
            <a:r>
              <a:rPr lang="fr-CA" b="1" baseline="0" noProof="0" dirty="0" smtClean="0"/>
              <a:t>Comment choisir:</a:t>
            </a:r>
          </a:p>
          <a:p>
            <a:r>
              <a:rPr lang="fr-CA" b="0" baseline="0" noProof="0" dirty="0" smtClean="0"/>
              <a:t>Il est important que le participant travaille sur des animations utilisables dès que possible en salle de classe.</a:t>
            </a:r>
          </a:p>
          <a:p>
            <a:endParaRPr lang="fr-CA" noProof="0" dirty="0" smtClean="0"/>
          </a:p>
          <a:p>
            <a:r>
              <a:rPr lang="fr-CA" b="1" noProof="0" dirty="0" smtClean="0"/>
              <a:t>Note:</a:t>
            </a:r>
          </a:p>
          <a:p>
            <a:r>
              <a:rPr lang="fr-CA" noProof="0" dirty="0" smtClean="0"/>
              <a:t>Après une heure de travail, chaque</a:t>
            </a:r>
            <a:r>
              <a:rPr lang="fr-CA" baseline="0" noProof="0" dirty="0" smtClean="0"/>
              <a:t> équipe va présenter la version AVANT et la version APRÈS des activités choisies au reste du groupe afin de mettre l’emphase sur les modifications suggérées.</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14</a:t>
            </a:fld>
            <a:endParaRPr lang="fr-CA" dirty="0"/>
          </a:p>
        </p:txBody>
      </p:sp>
    </p:spTree>
    <p:extLst>
      <p:ext uri="{BB962C8B-B14F-4D97-AF65-F5344CB8AC3E}">
        <p14:creationId xmlns="" xmlns:p14="http://schemas.microsoft.com/office/powerpoint/2010/main" val="12918534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noProof="0" dirty="0" smtClean="0"/>
          </a:p>
          <a:p>
            <a:r>
              <a:rPr lang="fr-CA" b="1" noProof="0" dirty="0" smtClean="0"/>
              <a:t>Learnalberta.ca:</a:t>
            </a:r>
            <a:r>
              <a:rPr lang="fr-CA" b="1" baseline="0" noProof="0" dirty="0" smtClean="0"/>
              <a:t>  </a:t>
            </a:r>
          </a:p>
          <a:p>
            <a:r>
              <a:rPr lang="fr-CA" baseline="0" noProof="0" dirty="0" smtClean="0"/>
              <a:t>Gratuit – mais doit être enseignant en Alberta afin d’accéder à toutes les fonctions possibles</a:t>
            </a:r>
          </a:p>
          <a:p>
            <a:r>
              <a:rPr lang="fr-CA" baseline="0" noProof="0" dirty="0" smtClean="0"/>
              <a:t>Fait pour les programmes d’études albertains</a:t>
            </a:r>
          </a:p>
          <a:p>
            <a:r>
              <a:rPr lang="fr-CA" baseline="0" noProof="0" dirty="0" smtClean="0"/>
              <a:t>http://www.learnalberta.ca/ </a:t>
            </a:r>
          </a:p>
          <a:p>
            <a:endParaRPr lang="fr-CA" noProof="0" dirty="0" smtClean="0"/>
          </a:p>
          <a:p>
            <a:endParaRPr lang="fr-CA" b="1" noProof="0" dirty="0" smtClean="0"/>
          </a:p>
          <a:p>
            <a:r>
              <a:rPr lang="fr-CA" b="1" noProof="0" dirty="0" smtClean="0"/>
              <a:t>Bibliothèque virtuelle en mathématiques:  </a:t>
            </a:r>
          </a:p>
          <a:p>
            <a:r>
              <a:rPr lang="fr-CA" noProof="0" dirty="0" smtClean="0"/>
              <a:t>Gratuit</a:t>
            </a:r>
          </a:p>
          <a:p>
            <a:r>
              <a:rPr lang="fr-CA" noProof="0" dirty="0" smtClean="0"/>
              <a:t>Fait au Utah en fonction des objectifs d’apprentissage américains</a:t>
            </a:r>
          </a:p>
          <a:p>
            <a:r>
              <a:rPr lang="fr-CA" noProof="0" dirty="0" smtClean="0"/>
              <a:t>http://nlvm.usu.edu/fr/nav/vlibrary.html</a:t>
            </a:r>
            <a:r>
              <a:rPr lang="fr-CA" baseline="0" noProof="0" dirty="0" smtClean="0"/>
              <a:t> </a:t>
            </a:r>
            <a:endParaRPr lang="fr-CA" noProof="0" dirty="0" smtClean="0"/>
          </a:p>
          <a:p>
            <a:r>
              <a:rPr lang="fr-CA" noProof="0" dirty="0" smtClean="0"/>
              <a:t>Compatible avec le tableau interactif</a:t>
            </a:r>
          </a:p>
          <a:p>
            <a:endParaRPr lang="fr-CA" noProof="0" dirty="0" smtClean="0"/>
          </a:p>
          <a:p>
            <a:endParaRPr lang="fr-CA" noProof="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CA" b="1" noProof="0" dirty="0" smtClean="0"/>
              <a:t>Mathématiques expérimentales</a:t>
            </a:r>
          </a:p>
          <a:p>
            <a:r>
              <a:rPr lang="fr-CA" noProof="0" dirty="0" smtClean="0"/>
              <a:t>Gratuit</a:t>
            </a:r>
          </a:p>
          <a:p>
            <a:r>
              <a:rPr lang="fr-CA" noProof="0" dirty="0" smtClean="0"/>
              <a:t>Fait</a:t>
            </a:r>
            <a:r>
              <a:rPr lang="fr-CA" baseline="0" noProof="0" dirty="0" smtClean="0"/>
              <a:t> par UNESCO</a:t>
            </a:r>
          </a:p>
          <a:p>
            <a:r>
              <a:rPr lang="fr-CA" baseline="0" noProof="0" dirty="0" smtClean="0"/>
              <a:t>Site conjoint à Pourquoi les mathématiques? http://www.mathex.org/MathExpo/FrHomePage?setskin=fr </a:t>
            </a:r>
            <a:endParaRPr lang="fr-CA" noProof="0" dirty="0" smtClean="0"/>
          </a:p>
          <a:p>
            <a:r>
              <a:rPr lang="fr-CA" noProof="0" dirty="0" smtClean="0"/>
              <a:t>http://www.experiencingmaths.org/ </a:t>
            </a:r>
            <a:endParaRPr lang="fr-CA" noProof="0"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15</a:t>
            </a:fld>
            <a:endParaRPr lang="fr-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3638" y="695325"/>
            <a:ext cx="4648200" cy="3486150"/>
          </a:xfrm>
        </p:spPr>
      </p:sp>
      <p:sp>
        <p:nvSpPr>
          <p:cNvPr id="3" name="Espace réservé des commentaires 2"/>
          <p:cNvSpPr>
            <a:spLocks noGrp="1"/>
          </p:cNvSpPr>
          <p:nvPr>
            <p:ph type="body" idx="1"/>
          </p:nvPr>
        </p:nvSpPr>
        <p:spPr/>
        <p:txBody>
          <a:bodyPr/>
          <a:lstStyle/>
          <a:p>
            <a:endParaRPr lang="fr-CA" dirty="0" smtClean="0"/>
          </a:p>
          <a:p>
            <a:r>
              <a:rPr lang="fr-CA" dirty="0" smtClean="0"/>
              <a:t>Si on peut répondre OUI à une ou plusieurs</a:t>
            </a:r>
            <a:r>
              <a:rPr lang="fr-CA" baseline="0" dirty="0" smtClean="0"/>
              <a:t> de ces questions, les participants sont invités à incorporer leurs idées aux activités afin qu’elles deviennent plus accessibles à plus d’élèves.</a:t>
            </a:r>
          </a:p>
          <a:p>
            <a:endParaRPr lang="fr-CA" dirty="0" smtClean="0"/>
          </a:p>
          <a:p>
            <a:r>
              <a:rPr lang="fr-CA" dirty="0" smtClean="0"/>
              <a:t>L’imagination des participants à cette formation permettra de créer un nombre infini de possibilités.</a:t>
            </a:r>
          </a:p>
          <a:p>
            <a:endParaRPr lang="fr-CA" dirty="0" smtClean="0"/>
          </a:p>
          <a:p>
            <a:r>
              <a:rPr lang="fr-CA" dirty="0" smtClean="0"/>
              <a:t>Exemples de différenciation possible:</a:t>
            </a:r>
          </a:p>
          <a:p>
            <a:pPr>
              <a:buFontTx/>
              <a:buChar char="-"/>
            </a:pPr>
            <a:r>
              <a:rPr lang="fr-CA" baseline="0" dirty="0" smtClean="0"/>
              <a:t>Créer un </a:t>
            </a:r>
            <a:r>
              <a:rPr lang="fr-CA" baseline="0" dirty="0" err="1" smtClean="0"/>
              <a:t>Think</a:t>
            </a:r>
            <a:r>
              <a:rPr lang="fr-CA" baseline="0" dirty="0" smtClean="0"/>
              <a:t> Tac </a:t>
            </a:r>
            <a:r>
              <a:rPr lang="fr-CA" dirty="0" err="1" smtClean="0"/>
              <a:t>T</a:t>
            </a:r>
            <a:r>
              <a:rPr lang="fr-CA" baseline="0" dirty="0" err="1" smtClean="0"/>
              <a:t>oe</a:t>
            </a:r>
            <a:r>
              <a:rPr lang="fr-CA" baseline="0" dirty="0" smtClean="0"/>
              <a:t> avec une ressource Notebook déjà bâtie</a:t>
            </a:r>
          </a:p>
          <a:p>
            <a:pPr>
              <a:buFontTx/>
              <a:buChar char="-"/>
            </a:pPr>
            <a:r>
              <a:rPr lang="fr-CA" baseline="0" dirty="0" smtClean="0"/>
              <a:t>Ajouter des paramètres à une activité déjà bâtie afin de permettre une révision et/ou un enrichissement </a:t>
            </a:r>
          </a:p>
          <a:p>
            <a:pPr>
              <a:buFontTx/>
              <a:buChar char="-"/>
            </a:pPr>
            <a:r>
              <a:rPr lang="fr-CA" baseline="0" dirty="0" smtClean="0"/>
              <a:t>Ajouter des questions ouvertes afin de permettre aux élèves d’utiliser des stratégies personnelles</a:t>
            </a:r>
          </a:p>
          <a:p>
            <a:pPr>
              <a:buFontTx/>
              <a:buChar char="-"/>
            </a:pPr>
            <a:r>
              <a:rPr lang="fr-CA" dirty="0" smtClean="0"/>
              <a:t>Ajouter une tâche en parallèle</a:t>
            </a:r>
            <a:r>
              <a:rPr lang="fr-CA" baseline="0" dirty="0" smtClean="0"/>
              <a:t> à une activité de sorte que plus d’élèves puissent y trouver un point d’entrée accessible</a:t>
            </a:r>
          </a:p>
          <a:p>
            <a:pPr>
              <a:buFontTx/>
              <a:buChar char="-"/>
            </a:pPr>
            <a:r>
              <a:rPr lang="fr-CA" dirty="0" smtClean="0"/>
              <a:t>Diviser une activité trop dense en 2 ou 3 activités séparées afin d’alléger l’apprentissage et de favoriser la compréhension</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16</a:t>
            </a:fld>
            <a:endParaRPr lang="fr-CA"/>
          </a:p>
        </p:txBody>
      </p:sp>
    </p:spTree>
    <p:extLst>
      <p:ext uri="{BB962C8B-B14F-4D97-AF65-F5344CB8AC3E}">
        <p14:creationId xmlns="" xmlns:p14="http://schemas.microsoft.com/office/powerpoint/2010/main" val="716709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CA" dirty="0" smtClean="0"/>
          </a:p>
          <a:p>
            <a:r>
              <a:rPr lang="en-CA" dirty="0" err="1" smtClean="0"/>
              <a:t>Allouez</a:t>
            </a:r>
            <a:r>
              <a:rPr lang="en-CA" dirty="0" smtClean="0"/>
              <a:t> le temps </a:t>
            </a:r>
            <a:r>
              <a:rPr lang="en-CA" dirty="0" err="1" smtClean="0"/>
              <a:t>nécessaire</a:t>
            </a:r>
            <a:r>
              <a:rPr lang="en-CA" dirty="0" smtClean="0"/>
              <a:t>.  </a:t>
            </a:r>
          </a:p>
          <a:p>
            <a:endParaRPr lang="en-CA" dirty="0" smtClean="0"/>
          </a:p>
          <a:p>
            <a:r>
              <a:rPr lang="en-CA" dirty="0" err="1" smtClean="0"/>
              <a:t>Dans</a:t>
            </a:r>
            <a:r>
              <a:rPr lang="en-CA" dirty="0" smtClean="0"/>
              <a:t> le </a:t>
            </a:r>
            <a:r>
              <a:rPr lang="en-CA" dirty="0" err="1" smtClean="0"/>
              <a:t>cas</a:t>
            </a:r>
            <a:r>
              <a:rPr lang="en-CA" dirty="0" smtClean="0"/>
              <a:t> </a:t>
            </a:r>
            <a:r>
              <a:rPr lang="en-CA" dirty="0" err="1" smtClean="0"/>
              <a:t>d’une</a:t>
            </a:r>
            <a:r>
              <a:rPr lang="en-CA" dirty="0" smtClean="0"/>
              <a:t> formation de 5 </a:t>
            </a:r>
            <a:r>
              <a:rPr lang="en-CA" dirty="0" err="1" smtClean="0"/>
              <a:t>heures</a:t>
            </a:r>
            <a:r>
              <a:rPr lang="en-CA" dirty="0" smtClean="0"/>
              <a:t> </a:t>
            </a:r>
            <a:r>
              <a:rPr lang="en-CA" dirty="0" err="1" smtClean="0"/>
              <a:t>ou</a:t>
            </a:r>
            <a:r>
              <a:rPr lang="en-CA" baseline="0" dirty="0" smtClean="0"/>
              <a:t> plus, les participants </a:t>
            </a:r>
            <a:r>
              <a:rPr lang="en-CA" baseline="0" dirty="0" err="1" smtClean="0"/>
              <a:t>bénéficieront</a:t>
            </a:r>
            <a:r>
              <a:rPr lang="en-CA" baseline="0" dirty="0" smtClean="0"/>
              <a:t> </a:t>
            </a:r>
            <a:r>
              <a:rPr lang="en-CA" baseline="0" dirty="0" err="1" smtClean="0"/>
              <a:t>probablement</a:t>
            </a:r>
            <a:r>
              <a:rPr lang="en-CA" baseline="0" dirty="0" smtClean="0"/>
              <a:t> de plus de 90 minutes.</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17</a:t>
            </a:fld>
            <a:endParaRPr lang="fr-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CA" dirty="0" smtClean="0"/>
          </a:p>
          <a:p>
            <a:endParaRPr lang="en-CA" dirty="0"/>
          </a:p>
          <a:p>
            <a:r>
              <a:rPr lang="fr-CA" dirty="0" smtClean="0"/>
              <a:t>Note à l’animateur:  </a:t>
            </a:r>
          </a:p>
          <a:p>
            <a:endParaRPr lang="en-CA" dirty="0" smtClean="0"/>
          </a:p>
          <a:p>
            <a:r>
              <a:rPr lang="en-CA" dirty="0" smtClean="0"/>
              <a:t>1.</a:t>
            </a:r>
            <a:endParaRPr lang="fr-CA" dirty="0" smtClean="0"/>
          </a:p>
          <a:p>
            <a:r>
              <a:rPr lang="fr-CA" dirty="0" smtClean="0"/>
              <a:t>Prévoir</a:t>
            </a:r>
            <a:r>
              <a:rPr lang="fr-CA" baseline="0" dirty="0" smtClean="0"/>
              <a:t> 10 à 15 minutes par équipe pour le partage des activités modifiées. L’équipe prendra peut-être moins de temps.</a:t>
            </a:r>
            <a:r>
              <a:rPr lang="fr-CA" dirty="0" smtClean="0"/>
              <a:t> T</a:t>
            </a:r>
            <a:r>
              <a:rPr lang="fr-CA" baseline="0" dirty="0" smtClean="0"/>
              <a:t>outefois, il faut prévoir une perte de temps lors de la</a:t>
            </a:r>
            <a:r>
              <a:rPr lang="fr-CA" dirty="0" smtClean="0"/>
              <a:t> transition d’une équipe à l’autre.</a:t>
            </a:r>
            <a:endParaRPr lang="fr-CA" baseline="0" dirty="0" smtClean="0"/>
          </a:p>
          <a:p>
            <a:endParaRPr lang="en-CA" dirty="0" smtClean="0"/>
          </a:p>
          <a:p>
            <a:r>
              <a:rPr lang="en-CA" dirty="0" smtClean="0"/>
              <a:t>2.</a:t>
            </a:r>
            <a:endParaRPr lang="fr-CA" dirty="0"/>
          </a:p>
          <a:p>
            <a:r>
              <a:rPr lang="fr-CA" baseline="0" dirty="0" smtClean="0"/>
              <a:t>Pendant la présentation, invitez les observateurs à applaudir les suggestions et à en faire d’autres</a:t>
            </a:r>
            <a:r>
              <a:rPr lang="fr-CA" dirty="0" smtClean="0"/>
              <a:t> à l’équipe qui présente.</a:t>
            </a:r>
          </a:p>
          <a:p>
            <a:endParaRPr lang="en-CA" baseline="0" dirty="0" smtClean="0"/>
          </a:p>
          <a:p>
            <a:endParaRPr lang="fr-CA" baseline="0" dirty="0" smtClean="0"/>
          </a:p>
          <a:p>
            <a:endParaRPr lang="en-CA" dirty="0" smtClean="0"/>
          </a:p>
          <a:p>
            <a:endParaRPr lang="en-CA" dirty="0" smtClean="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18</a:t>
            </a:fld>
            <a:endParaRPr lang="fr-CA"/>
          </a:p>
        </p:txBody>
      </p:sp>
    </p:spTree>
    <p:extLst>
      <p:ext uri="{BB962C8B-B14F-4D97-AF65-F5344CB8AC3E}">
        <p14:creationId xmlns="" xmlns:p14="http://schemas.microsoft.com/office/powerpoint/2010/main" val="205282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CA" dirty="0" smtClean="0"/>
          </a:p>
          <a:p>
            <a:endParaRPr lang="en-CA" dirty="0"/>
          </a:p>
          <a:p>
            <a:r>
              <a:rPr lang="fr-CA" dirty="0" smtClean="0"/>
              <a:t>Note à</a:t>
            </a:r>
            <a:r>
              <a:rPr lang="fr-CA" baseline="0" dirty="0" smtClean="0"/>
              <a:t> l’animateur:</a:t>
            </a:r>
          </a:p>
          <a:p>
            <a:endParaRPr lang="fr-CA" baseline="0" dirty="0" smtClean="0"/>
          </a:p>
          <a:p>
            <a:r>
              <a:rPr lang="fr-CA" baseline="0" dirty="0" smtClean="0"/>
              <a:t>Prévoir du temps pour que les participants puissent déposer leurs idées et créations sur eFormation.</a:t>
            </a:r>
          </a:p>
          <a:p>
            <a:r>
              <a:rPr lang="fr-CA" dirty="0" smtClean="0"/>
              <a:t>http://eformation.cpfpp.ab.ca/ </a:t>
            </a:r>
          </a:p>
          <a:p>
            <a:endParaRPr lang="en-CA" dirty="0" smtClean="0"/>
          </a:p>
          <a:p>
            <a:r>
              <a:rPr lang="en-CA" dirty="0" smtClean="0"/>
              <a:t>Un document </a:t>
            </a:r>
            <a:r>
              <a:rPr lang="en-CA" dirty="0" err="1" smtClean="0"/>
              <a:t>montrant</a:t>
            </a:r>
            <a:r>
              <a:rPr lang="en-CA" baseline="0" dirty="0" smtClean="0"/>
              <a:t> les </a:t>
            </a:r>
            <a:r>
              <a:rPr lang="en-CA" baseline="0" dirty="0" err="1" smtClean="0"/>
              <a:t>étapes</a:t>
            </a:r>
            <a:r>
              <a:rPr lang="en-CA" baseline="0" dirty="0" smtClean="0"/>
              <a:t> </a:t>
            </a:r>
            <a:r>
              <a:rPr lang="en-CA" baseline="0" dirty="0" err="1" smtClean="0"/>
              <a:t>devrait</a:t>
            </a:r>
            <a:r>
              <a:rPr lang="en-CA" baseline="0" dirty="0" smtClean="0"/>
              <a:t> </a:t>
            </a:r>
            <a:r>
              <a:rPr lang="en-CA" baseline="0" dirty="0" err="1" smtClean="0"/>
              <a:t>accompagner</a:t>
            </a:r>
            <a:r>
              <a:rPr lang="en-CA" baseline="0" dirty="0" smtClean="0"/>
              <a:t> les participants.</a:t>
            </a:r>
          </a:p>
          <a:p>
            <a:r>
              <a:rPr lang="en-CA" baseline="0" dirty="0" err="1" smtClean="0"/>
              <a:t>ou</a:t>
            </a:r>
            <a:endParaRPr lang="en-CA" baseline="0" dirty="0" smtClean="0"/>
          </a:p>
          <a:p>
            <a:r>
              <a:rPr lang="en-CA" baseline="0" dirty="0" smtClean="0"/>
              <a:t>Il </a:t>
            </a:r>
            <a:r>
              <a:rPr lang="en-CA" baseline="0" dirty="0" err="1" smtClean="0"/>
              <a:t>existe</a:t>
            </a:r>
            <a:r>
              <a:rPr lang="en-CA" baseline="0" dirty="0" smtClean="0"/>
              <a:t> </a:t>
            </a:r>
            <a:r>
              <a:rPr lang="en-CA" baseline="0" dirty="0" err="1" smtClean="0"/>
              <a:t>aussi</a:t>
            </a:r>
            <a:r>
              <a:rPr lang="en-CA" baseline="0" dirty="0" smtClean="0"/>
              <a:t> </a:t>
            </a:r>
            <a:r>
              <a:rPr lang="en-CA" baseline="0" dirty="0" err="1" smtClean="0"/>
              <a:t>deux</a:t>
            </a:r>
            <a:r>
              <a:rPr lang="en-CA" baseline="0" dirty="0" smtClean="0"/>
              <a:t> courts </a:t>
            </a:r>
            <a:r>
              <a:rPr lang="en-CA" baseline="0" dirty="0" err="1" smtClean="0"/>
              <a:t>vidéos</a:t>
            </a:r>
            <a:r>
              <a:rPr lang="en-CA" baseline="0" dirty="0" smtClean="0"/>
              <a:t> </a:t>
            </a:r>
            <a:r>
              <a:rPr lang="en-CA" baseline="0" dirty="0" err="1" smtClean="0"/>
              <a:t>sur</a:t>
            </a:r>
            <a:r>
              <a:rPr lang="en-CA" baseline="0" dirty="0" smtClean="0"/>
              <a:t> eFormation </a:t>
            </a:r>
            <a:r>
              <a:rPr lang="en-CA" baseline="0" dirty="0" err="1" smtClean="0"/>
              <a:t>montrant</a:t>
            </a:r>
            <a:r>
              <a:rPr lang="en-CA" baseline="0" dirty="0" smtClean="0"/>
              <a:t> les </a:t>
            </a:r>
            <a:r>
              <a:rPr lang="en-CA" baseline="0" dirty="0" err="1" smtClean="0"/>
              <a:t>étapes</a:t>
            </a:r>
            <a:r>
              <a:rPr lang="en-CA" baseline="0" dirty="0" smtClean="0"/>
              <a:t> à </a:t>
            </a:r>
            <a:r>
              <a:rPr lang="en-CA" baseline="0" dirty="0" err="1" smtClean="0"/>
              <a:t>suivre</a:t>
            </a:r>
            <a:r>
              <a:rPr lang="en-CA" baseline="0" dirty="0" smtClean="0"/>
              <a:t>.</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19</a:t>
            </a:fld>
            <a:endParaRPr lang="fr-CA"/>
          </a:p>
        </p:txBody>
      </p:sp>
    </p:spTree>
    <p:extLst>
      <p:ext uri="{BB962C8B-B14F-4D97-AF65-F5344CB8AC3E}">
        <p14:creationId xmlns="" xmlns:p14="http://schemas.microsoft.com/office/powerpoint/2010/main" val="1722757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CA" dirty="0" smtClean="0"/>
          </a:p>
          <a:p>
            <a:endParaRPr lang="en-CA" dirty="0"/>
          </a:p>
          <a:p>
            <a:r>
              <a:rPr lang="fr-CA" dirty="0" smtClean="0"/>
              <a:t>Ceci est un petit rappel de la raison d’être de cette formation.</a:t>
            </a:r>
          </a:p>
          <a:p>
            <a:endParaRPr lang="en-CA" dirty="0" smtClean="0"/>
          </a:p>
          <a:p>
            <a:r>
              <a:rPr lang="en-CA" dirty="0" smtClean="0"/>
              <a:t>Document</a:t>
            </a:r>
            <a:r>
              <a:rPr lang="en-CA" baseline="0" dirty="0" smtClean="0"/>
              <a:t> </a:t>
            </a:r>
            <a:r>
              <a:rPr lang="en-CA" baseline="0" dirty="0" err="1" smtClean="0"/>
              <a:t>d’appui</a:t>
            </a:r>
            <a:r>
              <a:rPr lang="en-CA" baseline="0" dirty="0" smtClean="0"/>
              <a:t>:  </a:t>
            </a:r>
            <a:r>
              <a:rPr lang="en-CA" i="1" baseline="0" dirty="0" err="1" smtClean="0"/>
              <a:t>Accroître</a:t>
            </a:r>
            <a:r>
              <a:rPr lang="en-CA" i="1" baseline="0" dirty="0" smtClean="0"/>
              <a:t> la </a:t>
            </a:r>
            <a:r>
              <a:rPr lang="en-CA" i="1" baseline="0" dirty="0" err="1" smtClean="0"/>
              <a:t>capacité</a:t>
            </a:r>
            <a:r>
              <a:rPr lang="en-CA" baseline="0" dirty="0" smtClean="0"/>
              <a:t>, </a:t>
            </a:r>
            <a:r>
              <a:rPr lang="en-CA" baseline="0" dirty="0" err="1" smtClean="0"/>
              <a:t>série</a:t>
            </a:r>
            <a:r>
              <a:rPr lang="en-CA" baseline="0" dirty="0" smtClean="0"/>
              <a:t> </a:t>
            </a:r>
            <a:r>
              <a:rPr lang="en-CA" baseline="0" dirty="0" err="1" smtClean="0"/>
              <a:t>d’apprentissage</a:t>
            </a:r>
            <a:r>
              <a:rPr lang="en-CA" baseline="0" dirty="0" smtClean="0"/>
              <a:t> </a:t>
            </a:r>
            <a:r>
              <a:rPr lang="en-CA" baseline="0" dirty="0" err="1" smtClean="0"/>
              <a:t>professionnel</a:t>
            </a:r>
            <a:r>
              <a:rPr lang="en-CA" baseline="0" dirty="0" smtClean="0"/>
              <a:t> no 7, </a:t>
            </a:r>
            <a:r>
              <a:rPr lang="en-CA" baseline="0" dirty="0" err="1" smtClean="0"/>
              <a:t>septembre</a:t>
            </a:r>
            <a:r>
              <a:rPr lang="en-CA" baseline="0" dirty="0" smtClean="0"/>
              <a:t> 2008</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2</a:t>
            </a:fld>
            <a:endParaRPr lang="fr-CA"/>
          </a:p>
        </p:txBody>
      </p:sp>
    </p:spTree>
    <p:extLst>
      <p:ext uri="{BB962C8B-B14F-4D97-AF65-F5344CB8AC3E}">
        <p14:creationId xmlns="" xmlns:p14="http://schemas.microsoft.com/office/powerpoint/2010/main" val="10100424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CA" dirty="0" smtClean="0"/>
          </a:p>
          <a:p>
            <a:endParaRPr lang="en-CA" dirty="0"/>
          </a:p>
          <a:p>
            <a:r>
              <a:rPr lang="en-CA" dirty="0" smtClean="0"/>
              <a:t>Citation </a:t>
            </a:r>
            <a:r>
              <a:rPr lang="en-CA" dirty="0" err="1" smtClean="0"/>
              <a:t>tirée</a:t>
            </a:r>
            <a:r>
              <a:rPr lang="en-CA" dirty="0" smtClean="0"/>
              <a:t> de </a:t>
            </a:r>
            <a:r>
              <a:rPr lang="en-CA" i="1" dirty="0" smtClean="0"/>
              <a:t>Faire </a:t>
            </a:r>
            <a:r>
              <a:rPr lang="fr-CA" i="1" noProof="0" dirty="0" smtClean="0"/>
              <a:t>une différence</a:t>
            </a:r>
            <a:r>
              <a:rPr lang="en-CA" i="1" dirty="0" smtClean="0"/>
              <a:t>, </a:t>
            </a:r>
            <a:r>
              <a:rPr lang="en-CA" i="0" dirty="0" smtClean="0"/>
              <a:t>p.96</a:t>
            </a:r>
          </a:p>
          <a:p>
            <a:endParaRPr lang="fr-CA" noProof="0" dirty="0" smtClean="0"/>
          </a:p>
          <a:p>
            <a:r>
              <a:rPr lang="fr-CA" noProof="0" dirty="0" smtClean="0"/>
              <a:t>Le document </a:t>
            </a:r>
            <a:r>
              <a:rPr lang="fr-CA" i="1" noProof="0" dirty="0" smtClean="0"/>
              <a:t>Faire une différence </a:t>
            </a:r>
            <a:r>
              <a:rPr lang="fr-CA" noProof="0" dirty="0" smtClean="0"/>
              <a:t>est accessible gratuitement à</a:t>
            </a:r>
          </a:p>
          <a:p>
            <a:r>
              <a:rPr lang="fr-CA" u="sng" dirty="0" smtClean="0">
                <a:hlinkClick r:id="rId3"/>
              </a:rPr>
              <a:t>http</a:t>
            </a:r>
            <a:r>
              <a:rPr lang="fr-CA" u="sng" dirty="0">
                <a:hlinkClick r:id="rId3"/>
              </a:rPr>
              <a:t>://education.alberta.ca/media/6346738/faireunedifference.pdf</a:t>
            </a:r>
            <a:endParaRPr lang="fr-CA" dirty="0"/>
          </a:p>
          <a:p>
            <a:r>
              <a:rPr lang="en-CA" dirty="0" smtClean="0"/>
              <a:t>Il </a:t>
            </a:r>
            <a:r>
              <a:rPr lang="en-CA" dirty="0" err="1" smtClean="0"/>
              <a:t>est</a:t>
            </a:r>
            <a:r>
              <a:rPr lang="en-CA" dirty="0" smtClean="0"/>
              <a:t> </a:t>
            </a:r>
            <a:r>
              <a:rPr lang="en-CA" dirty="0" err="1" smtClean="0"/>
              <a:t>aussi</a:t>
            </a:r>
            <a:r>
              <a:rPr lang="en-CA" dirty="0" smtClean="0"/>
              <a:t> </a:t>
            </a:r>
            <a:r>
              <a:rPr lang="en-CA" dirty="0" err="1" smtClean="0"/>
              <a:t>disponible</a:t>
            </a:r>
            <a:r>
              <a:rPr lang="en-CA" dirty="0" smtClean="0"/>
              <a:t> au Learning Resource Centre (LRC)</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20</a:t>
            </a:fld>
            <a:endParaRPr lang="fr-CA"/>
          </a:p>
        </p:txBody>
      </p:sp>
    </p:spTree>
    <p:extLst>
      <p:ext uri="{BB962C8B-B14F-4D97-AF65-F5344CB8AC3E}">
        <p14:creationId xmlns="" xmlns:p14="http://schemas.microsoft.com/office/powerpoint/2010/main" val="4267237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7500" lnSpcReduction="20000"/>
          </a:bodyPr>
          <a:lstStyle/>
          <a:p>
            <a:r>
              <a:rPr lang="fr-CA" sz="1300" noProof="0" dirty="0" smtClean="0"/>
              <a:t>Les animaux de cette diapositive représentent l</a:t>
            </a:r>
            <a:r>
              <a:rPr lang="fr-CA" sz="1300" b="1" noProof="0" dirty="0" smtClean="0"/>
              <a:t>’hétérogénéité</a:t>
            </a:r>
            <a:r>
              <a:rPr lang="fr-CA" sz="1300" noProof="0" dirty="0" smtClean="0"/>
              <a:t> dans nos salles de classe.  </a:t>
            </a:r>
          </a:p>
          <a:p>
            <a:endParaRPr lang="fr-CA" sz="1300" noProof="0" dirty="0" smtClean="0"/>
          </a:p>
          <a:p>
            <a:r>
              <a:rPr lang="fr-CA" sz="1300" noProof="0" dirty="0" smtClean="0"/>
              <a:t>Chaque animal a </a:t>
            </a:r>
            <a:r>
              <a:rPr lang="fr-CA" sz="1300" baseline="0" noProof="0" dirty="0" smtClean="0"/>
              <a:t>des forces.  Mais peuvent-ils tous grimper à l’arbre?  Peuvent-ils tous se rendent en haut de l’arbre?</a:t>
            </a:r>
          </a:p>
          <a:p>
            <a:r>
              <a:rPr lang="fr-CA" sz="1300" baseline="0" noProof="0" dirty="0" smtClean="0"/>
              <a:t>Quelques observations possibles:</a:t>
            </a:r>
          </a:p>
          <a:p>
            <a:pPr>
              <a:buFontTx/>
              <a:buNone/>
            </a:pPr>
            <a:endParaRPr lang="fr-CA" sz="1300" baseline="0" noProof="0" dirty="0" smtClean="0"/>
          </a:p>
          <a:p>
            <a:pPr>
              <a:buFontTx/>
              <a:buNone/>
            </a:pPr>
            <a:r>
              <a:rPr lang="fr-CA" sz="1300" b="1" baseline="0" noProof="0" dirty="0" smtClean="0"/>
              <a:t>L’éléphant:</a:t>
            </a:r>
          </a:p>
          <a:p>
            <a:pPr>
              <a:buFontTx/>
              <a:buNone/>
            </a:pPr>
            <a:r>
              <a:rPr lang="fr-CA" sz="1300" baseline="0" noProof="0" dirty="0" smtClean="0"/>
              <a:t>Il ne grimpe pas.  Il est trop gros.  L’éléphant aurait besoin d’une rampe pour se rendre en haut de l’arbre.</a:t>
            </a:r>
          </a:p>
          <a:p>
            <a:pPr>
              <a:buFontTx/>
              <a:buNone/>
            </a:pPr>
            <a:r>
              <a:rPr lang="fr-CA" sz="1300" b="1" baseline="0" noProof="0" dirty="0" smtClean="0"/>
              <a:t>L’ours polaire:</a:t>
            </a:r>
          </a:p>
          <a:p>
            <a:pPr>
              <a:buFontTx/>
              <a:buNone/>
            </a:pPr>
            <a:r>
              <a:rPr lang="fr-CA" sz="1300" baseline="0" noProof="0" dirty="0" smtClean="0"/>
              <a:t>Il ne sait pas ce qu’est un arbre!  Aurait-il l’intention d’y grimper en le voyant?  Il aurait besoin de la rampe construite pour l’éléphant.</a:t>
            </a:r>
          </a:p>
          <a:p>
            <a:pPr>
              <a:buFontTx/>
              <a:buNone/>
            </a:pPr>
            <a:r>
              <a:rPr lang="fr-CA" sz="1300" b="1" baseline="0" noProof="0" dirty="0" smtClean="0"/>
              <a:t>Le pélican</a:t>
            </a:r>
            <a:r>
              <a:rPr lang="fr-CA" sz="1300" baseline="0" noProof="0" dirty="0" smtClean="0"/>
              <a:t>:</a:t>
            </a:r>
          </a:p>
          <a:p>
            <a:pPr>
              <a:buFontTx/>
              <a:buNone/>
            </a:pPr>
            <a:r>
              <a:rPr lang="fr-CA" sz="1300" baseline="0" noProof="0" dirty="0" smtClean="0"/>
              <a:t>Il peut voler.  Veut-il se rendre en haut de l’arbre ou préfère-t-il pêcher pour manger?</a:t>
            </a:r>
          </a:p>
          <a:p>
            <a:pPr>
              <a:buFontTx/>
              <a:buNone/>
            </a:pPr>
            <a:r>
              <a:rPr lang="fr-CA" sz="1300" b="1" baseline="0" noProof="0" dirty="0" smtClean="0"/>
              <a:t>Le singe:</a:t>
            </a:r>
          </a:p>
          <a:p>
            <a:pPr>
              <a:buFontTx/>
              <a:buNone/>
            </a:pPr>
            <a:r>
              <a:rPr lang="fr-CA" sz="1300" baseline="0" noProof="0" dirty="0" smtClean="0"/>
              <a:t>Il devrait se rendre en haut de l’arbre sans problème.  Il aimerait bien le faire, d’ailleurs.  Pour lui, c’est naturel.</a:t>
            </a:r>
          </a:p>
          <a:p>
            <a:pPr>
              <a:buFontTx/>
              <a:buNone/>
            </a:pPr>
            <a:r>
              <a:rPr lang="fr-CA" sz="1300" b="1" baseline="0" noProof="0" dirty="0" smtClean="0"/>
              <a:t>L’aigle:  </a:t>
            </a:r>
            <a:r>
              <a:rPr lang="fr-CA" sz="1300" baseline="0" noProof="0" dirty="0" smtClean="0"/>
              <a:t>	</a:t>
            </a:r>
          </a:p>
          <a:p>
            <a:pPr>
              <a:buFontTx/>
              <a:buNone/>
            </a:pPr>
            <a:r>
              <a:rPr lang="fr-CA" sz="1300" baseline="0" noProof="0" dirty="0" smtClean="0"/>
              <a:t>Il ne grimperait pas.  Il se rendrait en haut de l’arbre sans problème et ce, à une vitesse vertigineuse.</a:t>
            </a:r>
          </a:p>
          <a:p>
            <a:pPr>
              <a:buFontTx/>
              <a:buNone/>
            </a:pPr>
            <a:r>
              <a:rPr lang="fr-CA" sz="1300" b="1" baseline="0" noProof="0" dirty="0" smtClean="0"/>
              <a:t>Le phoque:</a:t>
            </a:r>
          </a:p>
          <a:p>
            <a:pPr>
              <a:buFontTx/>
              <a:buNone/>
            </a:pPr>
            <a:r>
              <a:rPr lang="fr-CA" sz="1300" baseline="0" noProof="0" dirty="0" smtClean="0"/>
              <a:t>Il ne sait pas ce qu’est un arbre.  Il n’a aucune intention d’y grimper.  Il n’y trouverait pas profit.  Il aurait besoin d’aide sérieuse pour s’y rendre.  La rampe ne serait pas suffisante.</a:t>
            </a:r>
          </a:p>
          <a:p>
            <a:endParaRPr lang="fr-CA" sz="1300" baseline="0" noProof="0" dirty="0" smtClean="0"/>
          </a:p>
          <a:p>
            <a:r>
              <a:rPr lang="fr-CA" sz="1300" noProof="0" dirty="0" smtClean="0"/>
              <a:t>N</a:t>
            </a:r>
            <a:r>
              <a:rPr lang="fr-CA" sz="1300" baseline="0" noProof="0" dirty="0" smtClean="0"/>
              <a:t>’est-ce pas un peu les mêmes caractéristiques/défis qu’on retrouve </a:t>
            </a:r>
            <a:r>
              <a:rPr lang="fr-CA" sz="1300" noProof="0" dirty="0" smtClean="0"/>
              <a:t>en salle de classe?  Certains élèves sauront quoi faire et comment le faire.  D’autres éprouveront beaucoup de difficulté.  Le niveau de motivation sera élevé pour les élèves</a:t>
            </a:r>
            <a:r>
              <a:rPr lang="fr-CA" sz="1300" baseline="0" noProof="0" dirty="0" smtClean="0"/>
              <a:t> qui croient être capables d’accomplir la tâche.  Au contraire, le niveau de motivation sera très bas chez les élèves qui croient que la tâche n’est pas atteignable.</a:t>
            </a:r>
          </a:p>
          <a:p>
            <a:endParaRPr lang="fr-CA" sz="1300" baseline="0" dirty="0" smtClean="0"/>
          </a:p>
          <a:p>
            <a:r>
              <a:rPr lang="fr-CA" sz="1300" noProof="0" dirty="0" smtClean="0"/>
              <a:t>Voir </a:t>
            </a:r>
            <a:r>
              <a:rPr lang="fr-CA" sz="1300" i="1" noProof="0" dirty="0" smtClean="0"/>
              <a:t>Dix pistes pour soutenir la motivation</a:t>
            </a:r>
            <a:r>
              <a:rPr lang="fr-CA" sz="1300" noProof="0" dirty="0" smtClean="0"/>
              <a:t>, annexe 2 (p.45) de À l’écoute de chaque élève grâce à la différenciation pédagogique.</a:t>
            </a:r>
          </a:p>
          <a:p>
            <a:endParaRPr lang="fr-CA" noProof="0" dirty="0" smtClean="0"/>
          </a:p>
          <a:p>
            <a:endParaRPr lang="fr-CA" noProof="0"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3</a:t>
            </a:fld>
            <a:endParaRPr lang="fr-CA"/>
          </a:p>
        </p:txBody>
      </p:sp>
    </p:spTree>
    <p:extLst>
      <p:ext uri="{BB962C8B-B14F-4D97-AF65-F5344CB8AC3E}">
        <p14:creationId xmlns="" xmlns:p14="http://schemas.microsoft.com/office/powerpoint/2010/main" val="1554762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fr-CA" b="1" dirty="0" smtClean="0"/>
              <a:t>Note à l’animateur:</a:t>
            </a:r>
          </a:p>
          <a:p>
            <a:pPr defTabSz="931774"/>
            <a:endParaRPr lang="fr-CA" dirty="0" smtClean="0"/>
          </a:p>
          <a:p>
            <a:pPr defTabSz="931774"/>
            <a:r>
              <a:rPr lang="fr-CA" b="1" dirty="0" smtClean="0"/>
              <a:t>L’approche</a:t>
            </a:r>
            <a:r>
              <a:rPr lang="fr-CA" dirty="0" smtClean="0"/>
              <a:t> est l’emphase de la première formation de </a:t>
            </a:r>
            <a:r>
              <a:rPr lang="fr-CA" i="1" dirty="0" smtClean="0"/>
              <a:t>La différenciation au service des mathématiques</a:t>
            </a:r>
            <a:r>
              <a:rPr lang="fr-CA" dirty="0" smtClean="0"/>
              <a:t>.  L’approche continue d’être le thème mais cette fois, avec les outils de technologie.</a:t>
            </a:r>
            <a:endParaRPr lang="fr-CA" dirty="0"/>
          </a:p>
          <a:p>
            <a:endParaRPr lang="fr-CA" b="1" dirty="0" smtClean="0"/>
          </a:p>
          <a:p>
            <a:endParaRPr lang="fr-CA" b="1" dirty="0" smtClean="0"/>
          </a:p>
          <a:p>
            <a:r>
              <a:rPr lang="fr-CA" dirty="0" smtClean="0"/>
              <a:t>Il est bon, ici, de réviser le concept de zone proximale de développement.</a:t>
            </a:r>
          </a:p>
          <a:p>
            <a:endParaRPr lang="fr-CA" dirty="0" smtClean="0"/>
          </a:p>
          <a:p>
            <a:r>
              <a:rPr lang="fr-CA" dirty="0" smtClean="0"/>
              <a:t>La </a:t>
            </a:r>
            <a:r>
              <a:rPr lang="fr-CA" b="1" dirty="0"/>
              <a:t>zone proximale de développement</a:t>
            </a:r>
            <a:r>
              <a:rPr lang="fr-CA" dirty="0"/>
              <a:t>, expression qu’on doit à Lev </a:t>
            </a:r>
            <a:r>
              <a:rPr lang="fr-CA" dirty="0" err="1"/>
              <a:t>Vygotsky</a:t>
            </a:r>
            <a:r>
              <a:rPr lang="fr-CA" dirty="0"/>
              <a:t> (1978), est décrite dans le document </a:t>
            </a:r>
            <a:r>
              <a:rPr lang="fr-CA" i="1" dirty="0"/>
              <a:t>L’éducation pour tous </a:t>
            </a:r>
            <a:r>
              <a:rPr lang="fr-CA" dirty="0"/>
              <a:t>(ministère de l’Éducation de l’Ontario, 2005a) comme étant la distance entre le niveau actuel de développement révélé par la résolution indépendante de problèmes et le niveau de développement potentiel révélé par la résolution de problèmes avec l’aide d’un adulte ou en collaboration avec des pairs plus capables.</a:t>
            </a:r>
          </a:p>
          <a:p>
            <a:endParaRPr lang="fr-CA" dirty="0"/>
          </a:p>
          <a:p>
            <a:r>
              <a:rPr lang="fr-CA" dirty="0"/>
              <a:t>L’identification de la zone proximale de développement de l’élève est primordiale afin que l’enseignement différencié puisse avoir un impact </a:t>
            </a:r>
            <a:r>
              <a:rPr lang="fr-CA" dirty="0" smtClean="0"/>
              <a:t>important et durable.  </a:t>
            </a:r>
            <a:r>
              <a:rPr lang="fr-CA" dirty="0"/>
              <a:t>Pour ce faire, il faut bien connaître ses élèves.</a:t>
            </a:r>
          </a:p>
          <a:p>
            <a:endParaRPr lang="fr-CA" dirty="0" smtClean="0"/>
          </a:p>
          <a:p>
            <a:r>
              <a:rPr lang="fr-CA" b="1" dirty="0" smtClean="0"/>
              <a:t>Pour connaître ses élèves:</a:t>
            </a:r>
          </a:p>
          <a:p>
            <a:r>
              <a:rPr lang="fr-CA" dirty="0" smtClean="0"/>
              <a:t>Il existe plusieurs types de questionnaires que les élèves peuvent remplir afin de déterminer leurs forces et leurs préférences.  Ces questionnaires sont disponibles dans </a:t>
            </a:r>
          </a:p>
          <a:p>
            <a:r>
              <a:rPr lang="fr-CA" i="1" dirty="0" smtClean="0"/>
              <a:t>Huit façons d’enseigner, d’apprendre et d’évaluer.  </a:t>
            </a:r>
            <a:r>
              <a:rPr lang="fr-CA" dirty="0" smtClean="0"/>
              <a:t>Helen McGrath et Toni Noble, </a:t>
            </a:r>
            <a:r>
              <a:rPr lang="fr-CA" dirty="0" err="1" smtClean="0"/>
              <a:t>Chenelière</a:t>
            </a:r>
            <a:r>
              <a:rPr lang="fr-CA" dirty="0" smtClean="0"/>
              <a:t> (2008)</a:t>
            </a:r>
          </a:p>
          <a:p>
            <a:endParaRPr lang="fr-CA" dirty="0" smtClean="0"/>
          </a:p>
          <a:p>
            <a:r>
              <a:rPr lang="fr-CA" dirty="0" smtClean="0"/>
              <a:t>Pour une organisation </a:t>
            </a:r>
            <a:r>
              <a:rPr lang="fr-CA" baseline="0" dirty="0" smtClean="0"/>
              <a:t>concise des idées, voir:</a:t>
            </a:r>
          </a:p>
          <a:p>
            <a:r>
              <a:rPr lang="fr-CA" i="1" baseline="0" dirty="0" smtClean="0"/>
              <a:t>Modèles et principes</a:t>
            </a:r>
            <a:r>
              <a:rPr lang="fr-CA" baseline="0" dirty="0" smtClean="0"/>
              <a:t>, p. 16, tiré </a:t>
            </a:r>
            <a:r>
              <a:rPr lang="fr-CA" noProof="0" dirty="0" smtClean="0"/>
              <a:t>de À l’écoute de chaque élève grâce à la différenciation pédagogique.</a:t>
            </a:r>
          </a:p>
          <a:p>
            <a:r>
              <a:rPr lang="fr-CA" i="1" noProof="0" dirty="0" smtClean="0"/>
              <a:t>Dix pistes d’action à petits pas</a:t>
            </a:r>
            <a:r>
              <a:rPr lang="fr-CA" noProof="0" dirty="0" smtClean="0"/>
              <a:t>, p. 46, tiré</a:t>
            </a:r>
            <a:r>
              <a:rPr lang="fr-CA" baseline="0" noProof="0" dirty="0" smtClean="0"/>
              <a:t> </a:t>
            </a:r>
            <a:r>
              <a:rPr lang="fr-CA" noProof="0" dirty="0" smtClean="0"/>
              <a:t>de À l’écoute de chaque élève grâce à la différenciation pédagogique.</a:t>
            </a:r>
            <a:endParaRPr lang="fr-CA" dirty="0"/>
          </a:p>
          <a:p>
            <a:endParaRPr lang="en-CA" dirty="0"/>
          </a:p>
        </p:txBody>
      </p:sp>
      <p:sp>
        <p:nvSpPr>
          <p:cNvPr id="4" name="Slide Number Placeholder 3"/>
          <p:cNvSpPr>
            <a:spLocks noGrp="1"/>
          </p:cNvSpPr>
          <p:nvPr>
            <p:ph type="sldNum" sz="quarter" idx="10"/>
          </p:nvPr>
        </p:nvSpPr>
        <p:spPr/>
        <p:txBody>
          <a:bodyPr/>
          <a:lstStyle/>
          <a:p>
            <a:fld id="{6EFA358D-3EFB-434F-B596-EC60F8BBE253}" type="slidenum">
              <a:rPr lang="fr-CA" smtClean="0"/>
              <a:pPr/>
              <a:t>4</a:t>
            </a:fld>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endParaRPr lang="fr-CA" dirty="0" smtClean="0"/>
          </a:p>
          <a:p>
            <a:r>
              <a:rPr lang="fr-CA" sz="1500" b="1" dirty="0" smtClean="0"/>
              <a:t>Jeu </a:t>
            </a:r>
            <a:r>
              <a:rPr lang="fr-CA" sz="1500" b="1" dirty="0"/>
              <a:t>de cartes de différenciation</a:t>
            </a:r>
            <a:endParaRPr lang="fr-CA" sz="1500" dirty="0"/>
          </a:p>
          <a:p>
            <a:r>
              <a:rPr lang="fr-CA" dirty="0"/>
              <a:t>Voir fiche reproductible (3 pages</a:t>
            </a:r>
            <a:r>
              <a:rPr lang="fr-CA" dirty="0" smtClean="0"/>
              <a:t>)</a:t>
            </a:r>
          </a:p>
          <a:p>
            <a:r>
              <a:rPr lang="fr-CA" dirty="0" smtClean="0"/>
              <a:t>Dans votre cartable d’animation, vous trouverez aussi les solutions en page 4.</a:t>
            </a:r>
            <a:endParaRPr lang="fr-CA" dirty="0"/>
          </a:p>
          <a:p>
            <a:endParaRPr lang="fr-CA" dirty="0" smtClean="0"/>
          </a:p>
          <a:p>
            <a:r>
              <a:rPr lang="fr-CA" dirty="0" smtClean="0"/>
              <a:t>Préparation </a:t>
            </a:r>
            <a:r>
              <a:rPr lang="fr-CA" dirty="0"/>
              <a:t>à cette activité:</a:t>
            </a:r>
          </a:p>
          <a:p>
            <a:endParaRPr lang="fr-CA" dirty="0" smtClean="0"/>
          </a:p>
          <a:p>
            <a:r>
              <a:rPr lang="fr-CA" b="1" dirty="0" smtClean="0"/>
              <a:t>Préparer </a:t>
            </a:r>
            <a:r>
              <a:rPr lang="fr-CA" b="1" dirty="0"/>
              <a:t>les cartes:</a:t>
            </a:r>
          </a:p>
          <a:p>
            <a:r>
              <a:rPr lang="fr-CA" dirty="0"/>
              <a:t>Photocopier chaque page sur un carton de couleur différente (choisir le carton au lieu du papier afin de prévoir la réutilisation des cartes lors de d’autres formations)</a:t>
            </a:r>
          </a:p>
          <a:p>
            <a:r>
              <a:rPr lang="fr-CA" dirty="0"/>
              <a:t>Exemple:  les aspects sur un carton bleu (page 1), les définitions sur un carton </a:t>
            </a:r>
            <a:r>
              <a:rPr lang="fr-CA" dirty="0" smtClean="0"/>
              <a:t>orange (</a:t>
            </a:r>
            <a:r>
              <a:rPr lang="fr-CA" dirty="0"/>
              <a:t>page 2) et les exemples sur un carton vert (page 3)</a:t>
            </a:r>
          </a:p>
          <a:p>
            <a:endParaRPr lang="fr-CA" dirty="0"/>
          </a:p>
          <a:p>
            <a:r>
              <a:rPr lang="fr-CA" dirty="0"/>
              <a:t>Activité à faire en équipe de 2 ou 3 personnes (selon le nombre de participants dans la session)</a:t>
            </a:r>
          </a:p>
          <a:p>
            <a:endParaRPr lang="fr-CA" dirty="0" smtClean="0"/>
          </a:p>
          <a:p>
            <a:r>
              <a:rPr lang="fr-CA" dirty="0" smtClean="0"/>
              <a:t>Chaque </a:t>
            </a:r>
            <a:r>
              <a:rPr lang="fr-CA" dirty="0"/>
              <a:t>équipe reçoit un ensemble de 15 cartes:</a:t>
            </a:r>
          </a:p>
          <a:p>
            <a:pPr marL="174708" indent="-174708">
              <a:buFontTx/>
              <a:buChar char="-"/>
            </a:pPr>
            <a:r>
              <a:rPr lang="fr-CA" dirty="0"/>
              <a:t>5 cartes : les 5 aspects que l’on peut différencier</a:t>
            </a:r>
          </a:p>
          <a:p>
            <a:pPr marL="174708" indent="-174708">
              <a:buFontTx/>
              <a:buChar char="-"/>
            </a:pPr>
            <a:r>
              <a:rPr lang="fr-CA" dirty="0"/>
              <a:t>5 cartes : la définition des aspects que l’on peut différencier</a:t>
            </a:r>
          </a:p>
          <a:p>
            <a:pPr marL="174708" indent="-174708">
              <a:buFontTx/>
              <a:buChar char="-"/>
            </a:pPr>
            <a:r>
              <a:rPr lang="fr-CA" dirty="0"/>
              <a:t>5 cartes : des exemples de comment on peut différencier</a:t>
            </a:r>
          </a:p>
          <a:p>
            <a:pPr marL="174708" indent="-174708">
              <a:buFontTx/>
              <a:buChar char="-"/>
            </a:pPr>
            <a:endParaRPr lang="fr-CA" dirty="0" smtClean="0"/>
          </a:p>
          <a:p>
            <a:r>
              <a:rPr lang="fr-CA" b="1" dirty="0" smtClean="0"/>
              <a:t>Tâche </a:t>
            </a:r>
            <a:r>
              <a:rPr lang="fr-CA" b="1" dirty="0"/>
              <a:t>à accomplir:</a:t>
            </a:r>
          </a:p>
          <a:p>
            <a:r>
              <a:rPr lang="fr-CA" dirty="0"/>
              <a:t>Associer chaque aspect </a:t>
            </a:r>
            <a:r>
              <a:rPr lang="fr-CA" dirty="0" smtClean="0"/>
              <a:t>de différenciation à sa définition et à ses exemples</a:t>
            </a:r>
            <a:endParaRPr lang="fr-CA" dirty="0"/>
          </a:p>
          <a:p>
            <a:endParaRPr lang="fr-CA" dirty="0" smtClean="0"/>
          </a:p>
          <a:p>
            <a:r>
              <a:rPr lang="fr-CA" b="1" dirty="0" smtClean="0"/>
              <a:t>Discussion</a:t>
            </a:r>
            <a:endParaRPr lang="fr-CA" b="0" dirty="0" smtClean="0"/>
          </a:p>
          <a:p>
            <a:r>
              <a:rPr lang="fr-CA" b="0" dirty="0" smtClean="0"/>
              <a:t>Y a-t-il des aspects présentés</a:t>
            </a:r>
            <a:r>
              <a:rPr lang="fr-CA" b="0" baseline="0" dirty="0" smtClean="0"/>
              <a:t> sur les cartes </a:t>
            </a:r>
          </a:p>
          <a:p>
            <a:pPr marL="174708" indent="-174708">
              <a:buFont typeface="Arial" pitchFamily="34" charset="0"/>
              <a:buChar char="•"/>
            </a:pPr>
            <a:r>
              <a:rPr lang="fr-CA" b="0" baseline="0" dirty="0" smtClean="0"/>
              <a:t>qui vous sont nouveaux?</a:t>
            </a:r>
          </a:p>
          <a:p>
            <a:pPr marL="174708" indent="-174708">
              <a:buFont typeface="Arial" pitchFamily="34" charset="0"/>
              <a:buChar char="•"/>
            </a:pPr>
            <a:r>
              <a:rPr lang="fr-CA" b="0" baseline="0" dirty="0" smtClean="0"/>
              <a:t>que vous avez déjà mis en place dans votre enseignement?</a:t>
            </a:r>
          </a:p>
          <a:p>
            <a:pPr marL="174708" indent="-174708">
              <a:buFont typeface="Arial" pitchFamily="34" charset="0"/>
              <a:buChar char="•"/>
            </a:pPr>
            <a:r>
              <a:rPr lang="fr-CA" b="0" baseline="0" dirty="0" smtClean="0"/>
              <a:t>que vous souhaitez mettre en place sous peu?</a:t>
            </a:r>
          </a:p>
          <a:p>
            <a:pPr marL="174708" indent="-174708">
              <a:buFont typeface="Arial" pitchFamily="34" charset="0"/>
              <a:buChar char="•"/>
            </a:pPr>
            <a:r>
              <a:rPr lang="fr-CA" b="0" baseline="0" dirty="0" smtClean="0"/>
              <a:t>que vous n’arrivez pas à mettre sur place?</a:t>
            </a:r>
          </a:p>
          <a:p>
            <a:pPr marL="174708" indent="-174708">
              <a:buFont typeface="Arial" pitchFamily="34" charset="0"/>
              <a:buChar char="•"/>
            </a:pPr>
            <a:r>
              <a:rPr lang="fr-CA" b="0" baseline="0" dirty="0" smtClean="0"/>
              <a:t>auxquels vous n’avez pas pensé à mettre en place?</a:t>
            </a:r>
            <a:endParaRPr lang="fr-CA" b="1" dirty="0" smtClean="0"/>
          </a:p>
          <a:p>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5</a:t>
            </a:fld>
            <a:endParaRPr lang="fr-CA"/>
          </a:p>
        </p:txBody>
      </p:sp>
    </p:spTree>
    <p:extLst>
      <p:ext uri="{BB962C8B-B14F-4D97-AF65-F5344CB8AC3E}">
        <p14:creationId xmlns="" xmlns:p14="http://schemas.microsoft.com/office/powerpoint/2010/main" val="3733199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96888" y="4288160"/>
            <a:ext cx="5608320" cy="4696906"/>
          </a:xfrm>
        </p:spPr>
        <p:txBody>
          <a:bodyPr>
            <a:normAutofit fontScale="92500" lnSpcReduction="10000"/>
          </a:bodyPr>
          <a:lstStyle/>
          <a:p>
            <a:r>
              <a:rPr lang="fr-CA" dirty="0" smtClean="0"/>
              <a:t>L’approche choisie doit convenir aux élèves.</a:t>
            </a:r>
          </a:p>
          <a:p>
            <a:endParaRPr lang="fr-CA" dirty="0" smtClean="0"/>
          </a:p>
          <a:p>
            <a:r>
              <a:rPr lang="fr-CA" dirty="0" smtClean="0"/>
              <a:t>Parmi les</a:t>
            </a:r>
            <a:r>
              <a:rPr lang="fr-CA" baseline="0" dirty="0" smtClean="0"/>
              <a:t> différentes stratégies/activités, nous avons vu et travaillé avec les 4 stratégies suivantes dans la formation 1 sur la différenciation:</a:t>
            </a:r>
          </a:p>
          <a:p>
            <a:pPr marL="174708" indent="-174708">
              <a:buFont typeface="Arial" pitchFamily="34" charset="0"/>
              <a:buChar char="•"/>
            </a:pPr>
            <a:r>
              <a:rPr lang="fr-CA" dirty="0" smtClean="0"/>
              <a:t>Les </a:t>
            </a:r>
            <a:r>
              <a:rPr lang="fr-CA" dirty="0"/>
              <a:t>questions ouvertes</a:t>
            </a:r>
          </a:p>
          <a:p>
            <a:pPr marL="174708" indent="-174708">
              <a:buFont typeface="Arial" pitchFamily="34" charset="0"/>
              <a:buChar char="•"/>
            </a:pPr>
            <a:r>
              <a:rPr lang="fr-CA" dirty="0"/>
              <a:t>Les tâches en parallèle</a:t>
            </a:r>
          </a:p>
          <a:p>
            <a:pPr marL="174708" indent="-174708">
              <a:buFont typeface="Arial" pitchFamily="34" charset="0"/>
              <a:buChar char="•"/>
            </a:pPr>
            <a:r>
              <a:rPr lang="fr-CA" dirty="0"/>
              <a:t>Le menu</a:t>
            </a:r>
          </a:p>
          <a:p>
            <a:pPr marL="174708" indent="-174708">
              <a:buFont typeface="Arial" pitchFamily="34" charset="0"/>
              <a:buChar char="•"/>
            </a:pPr>
            <a:r>
              <a:rPr lang="fr-CA" dirty="0"/>
              <a:t>Le </a:t>
            </a:r>
            <a:r>
              <a:rPr lang="fr-CA" dirty="0" err="1"/>
              <a:t>T</a:t>
            </a:r>
            <a:r>
              <a:rPr lang="fr-CA" dirty="0" err="1" smtClean="0"/>
              <a:t>hink</a:t>
            </a:r>
            <a:r>
              <a:rPr lang="fr-CA" dirty="0" smtClean="0"/>
              <a:t> </a:t>
            </a:r>
            <a:r>
              <a:rPr lang="fr-CA" dirty="0"/>
              <a:t>tac </a:t>
            </a:r>
            <a:r>
              <a:rPr lang="fr-CA" dirty="0" err="1"/>
              <a:t>toe</a:t>
            </a:r>
            <a:endParaRPr lang="fr-CA" dirty="0"/>
          </a:p>
          <a:p>
            <a:pPr>
              <a:lnSpc>
                <a:spcPct val="150000"/>
              </a:lnSpc>
            </a:pPr>
            <a:r>
              <a:rPr lang="fr-CA" dirty="0" smtClean="0"/>
              <a:t>Les créations des participants ont été déposées sur eFormation.</a:t>
            </a:r>
          </a:p>
          <a:p>
            <a:pPr>
              <a:lnSpc>
                <a:spcPct val="150000"/>
              </a:lnSpc>
            </a:pPr>
            <a:r>
              <a:rPr lang="fr-CA" dirty="0" smtClean="0"/>
              <a:t>Nous allons réutiliser ces stratégies/activités durant cette formation.</a:t>
            </a:r>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endParaRPr lang="en-CA" dirty="0" smtClean="0"/>
          </a:p>
          <a:p>
            <a:pPr>
              <a:lnSpc>
                <a:spcPct val="150000"/>
              </a:lnSpc>
            </a:pPr>
            <a:r>
              <a:rPr lang="en-CA" dirty="0" err="1" smtClean="0"/>
              <a:t>Une</a:t>
            </a:r>
            <a:r>
              <a:rPr lang="en-CA" dirty="0" smtClean="0"/>
              <a:t> </a:t>
            </a:r>
            <a:r>
              <a:rPr lang="en-CA" dirty="0" err="1" smtClean="0"/>
              <a:t>bonne</a:t>
            </a:r>
            <a:r>
              <a:rPr lang="en-CA" dirty="0" smtClean="0"/>
              <a:t> source </a:t>
            </a:r>
            <a:r>
              <a:rPr lang="en-CA" dirty="0" err="1" smtClean="0"/>
              <a:t>d’information</a:t>
            </a:r>
            <a:r>
              <a:rPr lang="en-CA" dirty="0" smtClean="0"/>
              <a:t> pour </a:t>
            </a:r>
            <a:r>
              <a:rPr lang="en-CA" dirty="0" err="1" smtClean="0"/>
              <a:t>connaître</a:t>
            </a:r>
            <a:r>
              <a:rPr lang="en-CA" dirty="0" smtClean="0"/>
              <a:t> </a:t>
            </a:r>
            <a:r>
              <a:rPr lang="en-CA" dirty="0" err="1" smtClean="0"/>
              <a:t>ses</a:t>
            </a:r>
            <a:r>
              <a:rPr lang="en-CA" dirty="0" smtClean="0"/>
              <a:t> </a:t>
            </a:r>
            <a:r>
              <a:rPr lang="en-CA" dirty="0" err="1" smtClean="0"/>
              <a:t>élèves</a:t>
            </a:r>
            <a:r>
              <a:rPr lang="en-CA" dirty="0" smtClean="0"/>
              <a:t>:</a:t>
            </a:r>
          </a:p>
          <a:p>
            <a:pPr>
              <a:lnSpc>
                <a:spcPct val="150000"/>
              </a:lnSpc>
            </a:pPr>
            <a:r>
              <a:rPr lang="en-CA" i="1" dirty="0" err="1" smtClean="0"/>
              <a:t>Huit</a:t>
            </a:r>
            <a:r>
              <a:rPr lang="en-CA" i="1" dirty="0" smtClean="0"/>
              <a:t> </a:t>
            </a:r>
            <a:r>
              <a:rPr lang="en-CA" i="1" dirty="0" err="1" smtClean="0"/>
              <a:t>façons</a:t>
            </a:r>
            <a:r>
              <a:rPr lang="en-CA" i="1" dirty="0" smtClean="0"/>
              <a:t> </a:t>
            </a:r>
            <a:r>
              <a:rPr lang="en-CA" i="1" dirty="0" err="1" smtClean="0"/>
              <a:t>d’enseigner</a:t>
            </a:r>
            <a:r>
              <a:rPr lang="en-CA" i="1" dirty="0" smtClean="0"/>
              <a:t>, </a:t>
            </a:r>
            <a:r>
              <a:rPr lang="en-CA" i="1" dirty="0" err="1" smtClean="0"/>
              <a:t>d’apprendre</a:t>
            </a:r>
            <a:r>
              <a:rPr lang="en-CA" i="1" dirty="0" smtClean="0"/>
              <a:t> et </a:t>
            </a:r>
            <a:r>
              <a:rPr lang="en-CA" i="1" dirty="0" err="1" smtClean="0"/>
              <a:t>d’évaluer</a:t>
            </a:r>
            <a:r>
              <a:rPr lang="en-CA" dirty="0" smtClean="0"/>
              <a:t>, Helen McGrath</a:t>
            </a:r>
            <a:r>
              <a:rPr lang="en-CA" baseline="0" dirty="0" smtClean="0"/>
              <a:t> et Toni Noble, </a:t>
            </a:r>
            <a:r>
              <a:rPr lang="en-CA" baseline="0" dirty="0" err="1" smtClean="0"/>
              <a:t>Chenelière</a:t>
            </a:r>
            <a:r>
              <a:rPr lang="en-CA" baseline="0" dirty="0" smtClean="0"/>
              <a:t> (2008)</a:t>
            </a:r>
            <a:endParaRPr lang="fr-CA" dirty="0"/>
          </a:p>
          <a:p>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6</a:t>
            </a:fld>
            <a:endParaRPr lang="fr-CA"/>
          </a:p>
        </p:txBody>
      </p:sp>
      <p:pic>
        <p:nvPicPr>
          <p:cNvPr id="5" name="Imag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2912" y="6232376"/>
            <a:ext cx="2725661" cy="1762431"/>
          </a:xfrm>
          <a:prstGeom prst="rect">
            <a:avLst/>
          </a:prstGeom>
        </p:spPr>
      </p:pic>
      <p:sp>
        <p:nvSpPr>
          <p:cNvPr id="6" name="ZoneTexte 5"/>
          <p:cNvSpPr txBox="1"/>
          <p:nvPr/>
        </p:nvSpPr>
        <p:spPr>
          <a:xfrm>
            <a:off x="4153272" y="6232376"/>
            <a:ext cx="1944216" cy="1754326"/>
          </a:xfrm>
          <a:prstGeom prst="rect">
            <a:avLst/>
          </a:prstGeom>
          <a:noFill/>
        </p:spPr>
        <p:txBody>
          <a:bodyPr wrap="square" rtlCol="0">
            <a:spAutoFit/>
          </a:bodyPr>
          <a:lstStyle/>
          <a:p>
            <a:r>
              <a:rPr lang="fr-CA" dirty="0" err="1" smtClean="0"/>
              <a:t>Wordle</a:t>
            </a:r>
            <a:r>
              <a:rPr lang="fr-CA" dirty="0" smtClean="0"/>
              <a:t> créé à partir des commentaires des élèves de I. Bujold suite à l’activité </a:t>
            </a:r>
            <a:r>
              <a:rPr lang="fr-CA" dirty="0" err="1" smtClean="0"/>
              <a:t>Think</a:t>
            </a:r>
            <a:r>
              <a:rPr lang="fr-CA" dirty="0" smtClean="0"/>
              <a:t> Tac </a:t>
            </a:r>
            <a:r>
              <a:rPr lang="fr-CA" dirty="0" err="1" smtClean="0"/>
              <a:t>Toe</a:t>
            </a:r>
            <a:endParaRPr lang="fr-CA" dirty="0"/>
          </a:p>
        </p:txBody>
      </p:sp>
    </p:spTree>
    <p:extLst>
      <p:ext uri="{BB962C8B-B14F-4D97-AF65-F5344CB8AC3E}">
        <p14:creationId xmlns="" xmlns:p14="http://schemas.microsoft.com/office/powerpoint/2010/main" val="3492181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a:p>
            <a:r>
              <a:rPr lang="fr-CA" dirty="0" smtClean="0"/>
              <a:t>Image tirée de captphilonline.com </a:t>
            </a:r>
          </a:p>
          <a:p>
            <a:endParaRPr lang="fr-CA" dirty="0" smtClean="0"/>
          </a:p>
          <a:p>
            <a:endParaRPr lang="fr-CA" dirty="0" smtClean="0"/>
          </a:p>
          <a:p>
            <a:r>
              <a:rPr lang="fr-CA" b="1" dirty="0" smtClean="0"/>
              <a:t>Note à l’animateur:</a:t>
            </a:r>
          </a:p>
          <a:p>
            <a:r>
              <a:rPr lang="fr-CA" dirty="0" smtClean="0"/>
              <a:t>Cliquer sur l’image et vous obtiendrez un court vidéo intitulé:</a:t>
            </a:r>
          </a:p>
          <a:p>
            <a:r>
              <a:rPr lang="fr-CA" dirty="0" smtClean="0"/>
              <a:t>Quel rôle l’élève doit-il jouer dans l’utilisation des TIC? </a:t>
            </a:r>
          </a:p>
          <a:p>
            <a:r>
              <a:rPr lang="fr-CA" dirty="0" smtClean="0"/>
              <a:t>Durée: 50 secondes</a:t>
            </a:r>
          </a:p>
          <a:p>
            <a:endParaRPr lang="fr-CA" dirty="0" smtClean="0"/>
          </a:p>
          <a:p>
            <a:r>
              <a:rPr lang="fr-CA" dirty="0" smtClean="0"/>
              <a:t>En cas de difficulté à obtenir le vidéo, voici le lien:</a:t>
            </a:r>
          </a:p>
          <a:p>
            <a:r>
              <a:rPr lang="fr-CA" dirty="0" smtClean="0">
                <a:hlinkClick r:id="rId3"/>
              </a:rPr>
              <a:t>http</a:t>
            </a:r>
            <a:r>
              <a:rPr lang="fr-CA" dirty="0">
                <a:hlinkClick r:id="rId3"/>
              </a:rPr>
              <a:t>://</a:t>
            </a:r>
            <a:r>
              <a:rPr lang="fr-CA" dirty="0" smtClean="0">
                <a:hlinkClick r:id="rId3"/>
              </a:rPr>
              <a:t>www.learnquebec.ca/streaming/player.php?name=regardclips/tic/2_role_eleve_tic.flv&amp;w=600&amp;h=600</a:t>
            </a:r>
            <a:r>
              <a:rPr lang="fr-CA" dirty="0" smtClean="0"/>
              <a:t> </a:t>
            </a:r>
          </a:p>
          <a:p>
            <a:endParaRPr lang="fr-CA" dirty="0" smtClean="0"/>
          </a:p>
          <a:p>
            <a:r>
              <a:rPr lang="fr-CA" dirty="0" smtClean="0"/>
              <a:t>Ce vidéo est tiré du site LearnQuébec.ca.</a:t>
            </a:r>
          </a:p>
          <a:p>
            <a:endParaRPr lang="fr-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dirty="0" smtClean="0"/>
              <a:t>Citation:  </a:t>
            </a:r>
            <a:r>
              <a:rPr lang="fr-CA" b="1" dirty="0" smtClean="0"/>
              <a:t>Les logiciels éducatifs enrichissent les stratégies pédagogiques en favorisant la différenciation des apprentissages</a:t>
            </a:r>
            <a:endParaRPr lang="fr-CA" dirty="0" smtClean="0"/>
          </a:p>
          <a:p>
            <a:r>
              <a:rPr lang="fr-CA" dirty="0" smtClean="0"/>
              <a:t>Les logiciels éducatifs, publié le 24 septembre 2006 par </a:t>
            </a:r>
            <a:r>
              <a:rPr lang="fr-CA" dirty="0" smtClean="0">
                <a:hlinkClick r:id="rId4"/>
              </a:rPr>
              <a:t>Gérard </a:t>
            </a:r>
            <a:r>
              <a:rPr lang="fr-CA" dirty="0" err="1" smtClean="0">
                <a:hlinkClick r:id="rId4"/>
              </a:rPr>
              <a:t>Borios</a:t>
            </a:r>
            <a:r>
              <a:rPr lang="fr-CA" dirty="0" smtClean="0"/>
              <a:t>,</a:t>
            </a:r>
            <a:r>
              <a:rPr lang="fr-CA" baseline="0" dirty="0" smtClean="0"/>
              <a:t> m</a:t>
            </a:r>
            <a:r>
              <a:rPr lang="fr-CA" dirty="0" smtClean="0"/>
              <a:t>ise à jour le 9 octobre 2007 tiré de :</a:t>
            </a:r>
          </a:p>
          <a:p>
            <a:r>
              <a:rPr lang="fr-CA" dirty="0" smtClean="0"/>
              <a:t>http://pedagogie.ac-toulouse.fr/ariege-education/evaluations/spip.php?article5 </a:t>
            </a:r>
          </a:p>
          <a:p>
            <a:r>
              <a:rPr lang="fr-CA" dirty="0" smtClean="0"/>
              <a:t/>
            </a:r>
            <a:br>
              <a:rPr lang="fr-CA" dirty="0" smtClean="0"/>
            </a:br>
            <a:endParaRPr lang="fr-CA" dirty="0"/>
          </a:p>
        </p:txBody>
      </p:sp>
      <p:sp>
        <p:nvSpPr>
          <p:cNvPr id="4" name="Slide Number Placeholder 3"/>
          <p:cNvSpPr>
            <a:spLocks noGrp="1"/>
          </p:cNvSpPr>
          <p:nvPr>
            <p:ph type="sldNum" sz="quarter" idx="10"/>
          </p:nvPr>
        </p:nvSpPr>
        <p:spPr/>
        <p:txBody>
          <a:bodyPr/>
          <a:lstStyle/>
          <a:p>
            <a:fld id="{6EFA358D-3EFB-434F-B596-EC60F8BBE253}" type="slidenum">
              <a:rPr lang="fr-CA" smtClean="0"/>
              <a:pPr/>
              <a:t>7</a:t>
            </a:fld>
            <a:endParaRPr lang="fr-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85000" lnSpcReduction="20000"/>
          </a:bodyPr>
          <a:lstStyle/>
          <a:p>
            <a:r>
              <a:rPr lang="fr-CA" dirty="0" smtClean="0"/>
              <a:t>L’utilisation de logiciels éducatifs ou ludo-éducatifs est une réponse parmi d’autres à cette préoccupation.</a:t>
            </a:r>
          </a:p>
          <a:p>
            <a:endParaRPr lang="fr-CA" dirty="0" smtClean="0"/>
          </a:p>
          <a:p>
            <a:r>
              <a:rPr lang="fr-CA" dirty="0" smtClean="0"/>
              <a:t>Elle permet de :</a:t>
            </a:r>
          </a:p>
          <a:p>
            <a:endParaRPr lang="fr-CA" dirty="0" smtClean="0"/>
          </a:p>
          <a:p>
            <a:pPr marL="174708" indent="-174708">
              <a:lnSpc>
                <a:spcPct val="150000"/>
              </a:lnSpc>
              <a:buFont typeface="Arial" pitchFamily="34" charset="0"/>
              <a:buChar char="•"/>
            </a:pPr>
            <a:r>
              <a:rPr lang="fr-CA" dirty="0" smtClean="0"/>
              <a:t> </a:t>
            </a:r>
            <a:r>
              <a:rPr lang="fr-CA" b="1" dirty="0" smtClean="0"/>
              <a:t>varier les types de supports</a:t>
            </a:r>
            <a:r>
              <a:rPr lang="fr-CA" dirty="0" smtClean="0"/>
              <a:t> : texte, images, animations, vidéos …</a:t>
            </a:r>
          </a:p>
          <a:p>
            <a:pPr marL="174708" indent="-174708">
              <a:lnSpc>
                <a:spcPct val="150000"/>
              </a:lnSpc>
              <a:buFont typeface="Arial" pitchFamily="34" charset="0"/>
              <a:buChar char="•"/>
            </a:pPr>
            <a:r>
              <a:rPr lang="fr-CA" dirty="0" smtClean="0"/>
              <a:t> </a:t>
            </a:r>
            <a:r>
              <a:rPr lang="fr-CA" b="1" dirty="0" smtClean="0"/>
              <a:t>multiplier les situations d’exercices</a:t>
            </a:r>
            <a:r>
              <a:rPr lang="fr-CA" dirty="0" smtClean="0"/>
              <a:t> dans les phases de renforcement ou de remédiation pour certains élèves,</a:t>
            </a:r>
          </a:p>
          <a:p>
            <a:pPr marL="174708" indent="-174708">
              <a:lnSpc>
                <a:spcPct val="150000"/>
              </a:lnSpc>
              <a:buFont typeface="Arial" pitchFamily="34" charset="0"/>
              <a:buChar char="•"/>
            </a:pPr>
            <a:r>
              <a:rPr lang="fr-CA" dirty="0" smtClean="0"/>
              <a:t> </a:t>
            </a:r>
            <a:r>
              <a:rPr lang="fr-CA" b="1" dirty="0" smtClean="0"/>
              <a:t>programmer des parcours d’apprentissage adaptés</a:t>
            </a:r>
            <a:r>
              <a:rPr lang="fr-CA" dirty="0" smtClean="0"/>
              <a:t> (contrats),</a:t>
            </a:r>
          </a:p>
          <a:p>
            <a:pPr marL="174708" indent="-174708">
              <a:lnSpc>
                <a:spcPct val="150000"/>
              </a:lnSpc>
              <a:buFont typeface="Arial" pitchFamily="34" charset="0"/>
              <a:buChar char="•"/>
            </a:pPr>
            <a:r>
              <a:rPr lang="fr-CA" dirty="0" smtClean="0"/>
              <a:t> travailler en </a:t>
            </a:r>
            <a:r>
              <a:rPr lang="fr-CA" b="1" dirty="0" smtClean="0"/>
              <a:t>autonomie</a:t>
            </a:r>
            <a:r>
              <a:rPr lang="fr-CA" dirty="0" smtClean="0"/>
              <a:t> de manière libre ou guidée, avec ou sans bilan final,</a:t>
            </a:r>
          </a:p>
          <a:p>
            <a:pPr marL="174708" indent="-174708">
              <a:lnSpc>
                <a:spcPct val="150000"/>
              </a:lnSpc>
              <a:buFont typeface="Arial" pitchFamily="34" charset="0"/>
              <a:buChar char="•"/>
            </a:pPr>
            <a:r>
              <a:rPr lang="fr-CA" dirty="0" smtClean="0"/>
              <a:t> </a:t>
            </a:r>
            <a:r>
              <a:rPr lang="fr-CA" b="1" dirty="0" smtClean="0"/>
              <a:t>varier le niveau de difficulté</a:t>
            </a:r>
            <a:r>
              <a:rPr lang="fr-CA" dirty="0" smtClean="0"/>
              <a:t> en fonction des compétences des enfants,</a:t>
            </a:r>
          </a:p>
          <a:p>
            <a:pPr marL="174708" indent="-174708">
              <a:lnSpc>
                <a:spcPct val="150000"/>
              </a:lnSpc>
              <a:buFont typeface="Arial" pitchFamily="34" charset="0"/>
              <a:buChar char="•"/>
            </a:pPr>
            <a:r>
              <a:rPr lang="fr-CA" dirty="0" smtClean="0"/>
              <a:t> </a:t>
            </a:r>
            <a:r>
              <a:rPr lang="fr-CA" b="1" dirty="0" smtClean="0"/>
              <a:t>proposer des aides ou des soutiens</a:t>
            </a:r>
            <a:r>
              <a:rPr lang="fr-CA" dirty="0" smtClean="0"/>
              <a:t> adaptables au niveau des élèves : </a:t>
            </a:r>
            <a:r>
              <a:rPr lang="fr-CA" dirty="0" err="1" smtClean="0"/>
              <a:t>oralisation</a:t>
            </a:r>
            <a:r>
              <a:rPr lang="fr-CA" dirty="0" smtClean="0"/>
              <a:t> des consignes ou des écrits, aides contextuelles, assistance à la correction …</a:t>
            </a:r>
          </a:p>
          <a:p>
            <a:endParaRPr lang="en-CA" dirty="0" smtClean="0"/>
          </a:p>
          <a:p>
            <a:endParaRPr lang="en-CA" dirty="0" smtClean="0"/>
          </a:p>
          <a:p>
            <a:endParaRPr lang="en-CA" dirty="0" smtClean="0"/>
          </a:p>
          <a:p>
            <a:pPr algn="r"/>
            <a:r>
              <a:rPr lang="en-CA" dirty="0" err="1"/>
              <a:t>Tiré</a:t>
            </a:r>
            <a:r>
              <a:rPr lang="en-CA" dirty="0"/>
              <a:t> de </a:t>
            </a:r>
            <a:r>
              <a:rPr lang="fr-CA" b="1" dirty="0"/>
              <a:t>Mieux vaut avancer à petit pas que reculer après un échec.</a:t>
            </a:r>
          </a:p>
          <a:p>
            <a:pPr algn="r"/>
            <a:endParaRPr lang="en-CA" b="1" dirty="0"/>
          </a:p>
          <a:p>
            <a:pPr marL="0" lvl="2" algn="r" defTabSz="931774">
              <a:defRPr/>
            </a:pPr>
            <a:r>
              <a:rPr lang="fr-CA" i="1" dirty="0" smtClean="0"/>
              <a:t>commissions scolaire de Rouyn-Noranda, novembre 2009</a:t>
            </a:r>
          </a:p>
          <a:p>
            <a:pPr marL="0" lvl="2" algn="r" defTabSz="931774">
              <a:defRPr/>
            </a:pPr>
            <a:endParaRPr lang="en-CA" i="1" dirty="0" smtClean="0"/>
          </a:p>
          <a:p>
            <a:r>
              <a:rPr lang="en-CA" sz="1300" b="1" dirty="0" smtClean="0"/>
              <a:t>Discussion:</a:t>
            </a:r>
          </a:p>
          <a:p>
            <a:endParaRPr lang="fr-CA" b="1" i="1" noProof="0" dirty="0" smtClean="0"/>
          </a:p>
          <a:p>
            <a:r>
              <a:rPr lang="fr-CA" b="0" i="0" noProof="0" dirty="0" smtClean="0"/>
              <a:t>La préoccupation numéro</a:t>
            </a:r>
            <a:r>
              <a:rPr lang="fr-CA" b="0" i="0" baseline="0" noProof="0" dirty="0" smtClean="0"/>
              <a:t> 1 des inventeurs de tels outils et des créateurs d’activités qui les accompagnent </a:t>
            </a:r>
            <a:r>
              <a:rPr lang="fr-CA" b="0" i="0" noProof="0" dirty="0" smtClean="0"/>
              <a:t>était</a:t>
            </a:r>
            <a:r>
              <a:rPr lang="fr-CA" b="0" i="0" baseline="0" noProof="0" dirty="0" smtClean="0"/>
              <a:t>-elle la différenciation?</a:t>
            </a:r>
            <a:endParaRPr lang="fr-CA" b="0" i="0" noProof="0" dirty="0" smtClean="0"/>
          </a:p>
          <a:p>
            <a:endParaRPr lang="fr-CA" noProof="0" dirty="0" smtClean="0"/>
          </a:p>
          <a:p>
            <a:r>
              <a:rPr lang="fr-CA" noProof="0" dirty="0" smtClean="0"/>
              <a:t>Réponse possible: La préoccupation principale était probablement la motivation des élèves.  Il n’en tient qu’à</a:t>
            </a:r>
            <a:r>
              <a:rPr lang="fr-CA" baseline="0" noProof="0" dirty="0" smtClean="0"/>
              <a:t> l’enseignant de faire des choix judicieux (ou du travail supplémentaire) afin que l’activité </a:t>
            </a:r>
            <a:r>
              <a:rPr lang="fr-CA" i="1" baseline="0" noProof="0" dirty="0" smtClean="0"/>
              <a:t>motivante</a:t>
            </a:r>
            <a:r>
              <a:rPr lang="fr-CA" baseline="0" noProof="0" dirty="0" smtClean="0"/>
              <a:t> puisse être offerte avec différenciation pédagogique.</a:t>
            </a:r>
            <a:endParaRPr lang="fr-CA" noProof="0" dirty="0" smtClean="0"/>
          </a:p>
          <a:p>
            <a:pPr marL="0" lvl="2" algn="l" defTabSz="931774">
              <a:defRPr/>
            </a:pP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8</a:t>
            </a:fld>
            <a:endParaRPr lang="fr-CA" dirty="0"/>
          </a:p>
        </p:txBody>
      </p:sp>
    </p:spTree>
    <p:extLst>
      <p:ext uri="{BB962C8B-B14F-4D97-AF65-F5344CB8AC3E}">
        <p14:creationId xmlns="" xmlns:p14="http://schemas.microsoft.com/office/powerpoint/2010/main" val="2722759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CA" b="1" dirty="0" smtClean="0"/>
          </a:p>
          <a:p>
            <a:r>
              <a:rPr lang="fr-CA" b="1" dirty="0" smtClean="0"/>
              <a:t>Discussion: </a:t>
            </a:r>
          </a:p>
          <a:p>
            <a:endParaRPr lang="fr-CA" dirty="0" smtClean="0"/>
          </a:p>
          <a:p>
            <a:r>
              <a:rPr lang="fr-CA" dirty="0" smtClean="0"/>
              <a:t>Êtes-vous d’accord?</a:t>
            </a:r>
          </a:p>
          <a:p>
            <a:endParaRPr lang="fr-CA" dirty="0" smtClean="0"/>
          </a:p>
          <a:p>
            <a:r>
              <a:rPr lang="fr-CA" dirty="0" smtClean="0"/>
              <a:t>Y a-t-il</a:t>
            </a:r>
            <a:r>
              <a:rPr lang="fr-CA" baseline="0" dirty="0" smtClean="0"/>
              <a:t> d’autres capacités?</a:t>
            </a:r>
            <a:endParaRPr lang="fr-CA" dirty="0"/>
          </a:p>
        </p:txBody>
      </p:sp>
      <p:sp>
        <p:nvSpPr>
          <p:cNvPr id="4" name="Espace réservé du numéro de diapositive 3"/>
          <p:cNvSpPr>
            <a:spLocks noGrp="1"/>
          </p:cNvSpPr>
          <p:nvPr>
            <p:ph type="sldNum" sz="quarter" idx="10"/>
          </p:nvPr>
        </p:nvSpPr>
        <p:spPr/>
        <p:txBody>
          <a:bodyPr/>
          <a:lstStyle/>
          <a:p>
            <a:fld id="{6EFA358D-3EFB-434F-B596-EC60F8BBE253}" type="slidenum">
              <a:rPr lang="fr-CA" smtClean="0"/>
              <a:pPr/>
              <a:t>9</a:t>
            </a:fld>
            <a:endParaRPr lang="fr-CA"/>
          </a:p>
        </p:txBody>
      </p:sp>
    </p:spTree>
    <p:extLst>
      <p:ext uri="{BB962C8B-B14F-4D97-AF65-F5344CB8AC3E}">
        <p14:creationId xmlns="" xmlns:p14="http://schemas.microsoft.com/office/powerpoint/2010/main" val="3710173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4BED4B36-FD5A-438F-AE4F-E9E520E2BFB0}"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BED4B36-FD5A-438F-AE4F-E9E520E2BFB0}"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BED4B36-FD5A-438F-AE4F-E9E520E2BFB0}"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314A68-F3F5-46FA-8C26-A7BFC0212B84}" type="datetimeFigureOut">
              <a:rPr lang="fr-CA" smtClean="0"/>
              <a:pPr/>
              <a:t>2011-05-16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4BED4B36-FD5A-438F-AE4F-E9E520E2BFB0}" type="slidenum">
              <a:rPr lang="fr-CA" smtClean="0"/>
              <a:pPr/>
              <a:t>‹N°›</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314A68-F3F5-46FA-8C26-A7BFC0212B84}" type="datetimeFigureOut">
              <a:rPr lang="fr-CA" smtClean="0"/>
              <a:pPr/>
              <a:t>2011-05-16</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ED4B36-FD5A-438F-AE4F-E9E520E2BFB0}" type="slidenum">
              <a:rPr lang="fr-CA" smtClean="0"/>
              <a:pPr/>
              <a:t>‹N°›</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gif"/></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earnquebec.ca/streaming/player.php?name=regardclips/tic/2_role_eleve_tic.flv&amp;w=600&amp;h=60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2.gi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smtClean="0"/>
              <a:t>la </a:t>
            </a:r>
            <a:r>
              <a:rPr lang="en-CA" dirty="0" err="1" smtClean="0"/>
              <a:t>différenciation</a:t>
            </a:r>
            <a:r>
              <a:rPr lang="en-CA" dirty="0" smtClean="0"/>
              <a:t> au service  des </a:t>
            </a:r>
            <a:r>
              <a:rPr lang="en-CA" dirty="0" err="1" smtClean="0"/>
              <a:t>mathématiques</a:t>
            </a:r>
            <a:endParaRPr lang="fr-CA" dirty="0"/>
          </a:p>
        </p:txBody>
      </p:sp>
      <p:sp>
        <p:nvSpPr>
          <p:cNvPr id="3" name="Subtitle 2"/>
          <p:cNvSpPr>
            <a:spLocks noGrp="1"/>
          </p:cNvSpPr>
          <p:nvPr>
            <p:ph type="subTitle" idx="1"/>
          </p:nvPr>
        </p:nvSpPr>
        <p:spPr/>
        <p:txBody>
          <a:bodyPr>
            <a:normAutofit fontScale="92500" lnSpcReduction="10000"/>
          </a:bodyPr>
          <a:lstStyle/>
          <a:p>
            <a:endParaRPr lang="en-CA" dirty="0" smtClean="0"/>
          </a:p>
          <a:p>
            <a:r>
              <a:rPr lang="en-CA" dirty="0" err="1" smtClean="0"/>
              <a:t>l’approche</a:t>
            </a:r>
            <a:r>
              <a:rPr lang="en-CA" dirty="0" smtClean="0"/>
              <a:t> du 21</a:t>
            </a:r>
            <a:r>
              <a:rPr lang="en-CA" baseline="30000" dirty="0" smtClean="0"/>
              <a:t>ème</a:t>
            </a:r>
            <a:r>
              <a:rPr lang="en-CA" dirty="0" smtClean="0"/>
              <a:t> siècle</a:t>
            </a:r>
          </a:p>
          <a:p>
            <a:endParaRPr lang="en-CA" dirty="0" smtClean="0"/>
          </a:p>
          <a:p>
            <a:r>
              <a:rPr lang="en-CA" dirty="0" err="1" smtClean="0"/>
              <a:t>Secondaire</a:t>
            </a:r>
            <a:endParaRPr lang="fr-CA" dirty="0"/>
          </a:p>
        </p:txBody>
      </p:sp>
      <p:pic>
        <p:nvPicPr>
          <p:cNvPr id="4097" name="Picture 1"/>
          <p:cNvPicPr>
            <a:picLocks noChangeAspect="1" noChangeArrowheads="1"/>
          </p:cNvPicPr>
          <p:nvPr/>
        </p:nvPicPr>
        <p:blipFill>
          <a:blip r:embed="rId3" cstate="print"/>
          <a:srcRect/>
          <a:stretch>
            <a:fillRect/>
          </a:stretch>
        </p:blipFill>
        <p:spPr bwMode="auto">
          <a:xfrm>
            <a:off x="5508104" y="5373216"/>
            <a:ext cx="2886373" cy="8768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a:t>l</a:t>
            </a:r>
            <a:r>
              <a:rPr lang="en-CA" dirty="0" smtClean="0"/>
              <a:t>es </a:t>
            </a:r>
            <a:r>
              <a:rPr lang="en-CA" dirty="0" err="1" smtClean="0"/>
              <a:t>outils</a:t>
            </a:r>
            <a:endParaRPr lang="fr-CA" dirty="0"/>
          </a:p>
        </p:txBody>
      </p:sp>
      <p:sp>
        <p:nvSpPr>
          <p:cNvPr id="3" name="Content Placeholder 2"/>
          <p:cNvSpPr>
            <a:spLocks noGrp="1"/>
          </p:cNvSpPr>
          <p:nvPr>
            <p:ph idx="1"/>
          </p:nvPr>
        </p:nvSpPr>
        <p:spPr/>
        <p:txBody>
          <a:bodyPr/>
          <a:lstStyle/>
          <a:p>
            <a:endParaRPr lang="fr-CA" dirty="0" smtClean="0"/>
          </a:p>
          <a:p>
            <a:r>
              <a:rPr lang="fr-CA" sz="3200" dirty="0" smtClean="0"/>
              <a:t>Pour </a:t>
            </a:r>
            <a:r>
              <a:rPr lang="fr-CA" sz="3200" dirty="0"/>
              <a:t>bon nombre d’outils, l’important n’est pas tellement de savoir comment utiliser la technologie, mais plutôt de savoir à quel moment et pour quelles raisons l’utiliser.</a:t>
            </a:r>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a:t>l</a:t>
            </a:r>
            <a:r>
              <a:rPr lang="en-CA" dirty="0" smtClean="0"/>
              <a:t>es </a:t>
            </a:r>
            <a:r>
              <a:rPr lang="en-CA" dirty="0" err="1" smtClean="0"/>
              <a:t>outils</a:t>
            </a:r>
            <a:endParaRPr lang="fr-CA" dirty="0"/>
          </a:p>
        </p:txBody>
      </p:sp>
      <p:sp>
        <p:nvSpPr>
          <p:cNvPr id="3" name="Content Placeholder 2"/>
          <p:cNvSpPr>
            <a:spLocks noGrp="1"/>
          </p:cNvSpPr>
          <p:nvPr>
            <p:ph idx="1"/>
          </p:nvPr>
        </p:nvSpPr>
        <p:spPr>
          <a:xfrm>
            <a:off x="467544" y="1916832"/>
            <a:ext cx="8229600" cy="4389120"/>
          </a:xfrm>
        </p:spPr>
        <p:txBody>
          <a:bodyPr>
            <a:normAutofit/>
          </a:bodyPr>
          <a:lstStyle/>
          <a:p>
            <a:pPr>
              <a:lnSpc>
                <a:spcPct val="150000"/>
              </a:lnSpc>
            </a:pPr>
            <a:endParaRPr lang="en-CA" sz="1000" dirty="0" smtClean="0"/>
          </a:p>
          <a:p>
            <a:pPr>
              <a:lnSpc>
                <a:spcPct val="150000"/>
              </a:lnSpc>
            </a:pPr>
            <a:r>
              <a:rPr lang="en-CA" sz="3000" dirty="0" err="1" smtClean="0"/>
              <a:t>Activités</a:t>
            </a:r>
            <a:r>
              <a:rPr lang="en-CA" sz="3000" dirty="0" smtClean="0"/>
              <a:t> </a:t>
            </a:r>
            <a:r>
              <a:rPr lang="en-CA" sz="3000" dirty="0" err="1" smtClean="0"/>
              <a:t>sur</a:t>
            </a:r>
            <a:r>
              <a:rPr lang="en-CA" sz="3000" dirty="0" smtClean="0"/>
              <a:t> Notebook – Smart Technologies</a:t>
            </a:r>
          </a:p>
          <a:p>
            <a:pPr>
              <a:lnSpc>
                <a:spcPct val="150000"/>
              </a:lnSpc>
            </a:pPr>
            <a:r>
              <a:rPr lang="en-CA" sz="3000" dirty="0" smtClean="0"/>
              <a:t>Les Gizmos – LearnAlberta.ca</a:t>
            </a:r>
          </a:p>
          <a:p>
            <a:pPr>
              <a:lnSpc>
                <a:spcPct val="150000"/>
              </a:lnSpc>
            </a:pPr>
            <a:r>
              <a:rPr lang="en-CA" sz="3000" dirty="0" smtClean="0"/>
              <a:t>Le </a:t>
            </a:r>
            <a:r>
              <a:rPr lang="en-CA" sz="3000" dirty="0" err="1" smtClean="0"/>
              <a:t>Matou</a:t>
            </a:r>
            <a:r>
              <a:rPr lang="en-CA" sz="3000" dirty="0" smtClean="0"/>
              <a:t> </a:t>
            </a:r>
            <a:r>
              <a:rPr lang="en-CA" sz="3000" dirty="0" err="1" smtClean="0"/>
              <a:t>matheux</a:t>
            </a:r>
            <a:r>
              <a:rPr lang="en-CA" sz="3000" dirty="0" smtClean="0"/>
              <a:t> – site internet </a:t>
            </a:r>
            <a:r>
              <a:rPr lang="en-CA" sz="3000" dirty="0" err="1" smtClean="0"/>
              <a:t>gratuit</a:t>
            </a:r>
            <a:endParaRPr lang="en-CA" sz="3000" dirty="0" smtClean="0"/>
          </a:p>
          <a:p>
            <a:pPr>
              <a:lnSpc>
                <a:spcPct val="150000"/>
              </a:lnSpc>
            </a:pPr>
            <a:r>
              <a:rPr lang="en-CA" sz="3000" dirty="0" err="1" smtClean="0"/>
              <a:t>Autre</a:t>
            </a:r>
            <a:r>
              <a:rPr lang="en-CA" sz="3000" dirty="0" smtClean="0"/>
              <a:t> </a:t>
            </a:r>
            <a:r>
              <a:rPr lang="en-CA" sz="3000" dirty="0" err="1" smtClean="0"/>
              <a:t>outil</a:t>
            </a:r>
            <a:r>
              <a:rPr lang="en-CA" sz="3000" dirty="0" smtClean="0"/>
              <a:t> de </a:t>
            </a:r>
            <a:r>
              <a:rPr lang="en-CA" sz="3000" dirty="0" err="1" smtClean="0"/>
              <a:t>votre</a:t>
            </a:r>
            <a:r>
              <a:rPr lang="en-CA" sz="3000" dirty="0" smtClean="0"/>
              <a:t> </a:t>
            </a:r>
            <a:r>
              <a:rPr lang="en-CA" sz="3000" dirty="0" err="1" smtClean="0"/>
              <a:t>choix</a:t>
            </a:r>
            <a:endParaRPr lang="fr-CA" sz="2800"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7" name="Rectangle 6"/>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err="1" smtClean="0"/>
              <a:t>activités</a:t>
            </a:r>
            <a:r>
              <a:rPr lang="en-CA" dirty="0" smtClean="0"/>
              <a:t> </a:t>
            </a:r>
            <a:r>
              <a:rPr lang="en-CA" dirty="0" err="1" smtClean="0"/>
              <a:t>sur</a:t>
            </a:r>
            <a:r>
              <a:rPr lang="en-CA" dirty="0" smtClean="0"/>
              <a:t> notebook</a:t>
            </a:r>
            <a:endParaRPr lang="fr-CA" dirty="0"/>
          </a:p>
        </p:txBody>
      </p:sp>
      <p:pic>
        <p:nvPicPr>
          <p:cNvPr id="31746" name="Picture 2" descr="http://microsoftfeed.com/wp-content/uploads/2010/03/smart-technologies-logo.jpg"/>
          <p:cNvPicPr>
            <a:picLocks noChangeAspect="1" noChangeArrowheads="1"/>
          </p:cNvPicPr>
          <p:nvPr/>
        </p:nvPicPr>
        <p:blipFill>
          <a:blip r:embed="rId3" cstate="print"/>
          <a:srcRect/>
          <a:stretch>
            <a:fillRect/>
          </a:stretch>
        </p:blipFill>
        <p:spPr bwMode="auto">
          <a:xfrm>
            <a:off x="2051720" y="2708920"/>
            <a:ext cx="5000625" cy="2114550"/>
          </a:xfrm>
          <a:prstGeom prst="rect">
            <a:avLst/>
          </a:prstGeom>
          <a:noFill/>
        </p:spPr>
      </p:pic>
      <p:pic>
        <p:nvPicPr>
          <p:cNvPr id="5" name="Picture 1"/>
          <p:cNvPicPr>
            <a:picLocks noChangeAspect="1" noChangeArrowheads="1"/>
          </p:cNvPicPr>
          <p:nvPr/>
        </p:nvPicPr>
        <p:blipFill>
          <a:blip r:embed="rId4"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7" name="Rectangle 6"/>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smtClean="0"/>
              <a:t>gizmos</a:t>
            </a:r>
            <a:endParaRPr lang="fr-CA" dirty="0"/>
          </a:p>
        </p:txBody>
      </p:sp>
      <p:pic>
        <p:nvPicPr>
          <p:cNvPr id="7"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pic>
        <p:nvPicPr>
          <p:cNvPr id="9" name="Image 8" descr="LearnAlberta.png"/>
          <p:cNvPicPr>
            <a:picLocks noChangeAspect="1"/>
          </p:cNvPicPr>
          <p:nvPr/>
        </p:nvPicPr>
        <p:blipFill>
          <a:blip r:embed="rId4" cstate="print"/>
          <a:stretch>
            <a:fillRect/>
          </a:stretch>
        </p:blipFill>
        <p:spPr>
          <a:xfrm>
            <a:off x="899593" y="1772816"/>
            <a:ext cx="6264696" cy="4420417"/>
          </a:xfrm>
          <a:prstGeom prst="rect">
            <a:avLst/>
          </a:prstGeom>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smtClean="0"/>
              <a:t>le </a:t>
            </a:r>
            <a:r>
              <a:rPr lang="en-CA" dirty="0" err="1" smtClean="0"/>
              <a:t>Matou</a:t>
            </a:r>
            <a:r>
              <a:rPr lang="en-CA" dirty="0" smtClean="0"/>
              <a:t> </a:t>
            </a:r>
            <a:r>
              <a:rPr lang="en-CA" dirty="0" err="1" smtClean="0"/>
              <a:t>matheux</a:t>
            </a:r>
            <a:endParaRPr lang="fr-CA" dirty="0"/>
          </a:p>
        </p:txBody>
      </p:sp>
      <p:pic>
        <p:nvPicPr>
          <p:cNvPr id="5"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899592" y="3212976"/>
            <a:ext cx="7505803" cy="1452736"/>
          </a:xfrm>
          <a:prstGeom prst="rect">
            <a:avLst/>
          </a:prstGeom>
          <a:noFill/>
          <a:ln w="9525">
            <a:noFill/>
            <a:miter lim="800000"/>
            <a:headEnd/>
            <a:tailEnd/>
          </a:ln>
        </p:spPr>
      </p:pic>
      <p:sp>
        <p:nvSpPr>
          <p:cNvPr id="7" name="Rectangle 6"/>
          <p:cNvSpPr/>
          <p:nvPr/>
        </p:nvSpPr>
        <p:spPr>
          <a:xfrm>
            <a:off x="6516216"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en-CA" dirty="0" err="1" smtClean="0"/>
              <a:t>autres</a:t>
            </a:r>
            <a:r>
              <a:rPr lang="en-CA" dirty="0" smtClean="0"/>
              <a:t> </a:t>
            </a:r>
            <a:r>
              <a:rPr lang="en-CA" dirty="0" err="1" smtClean="0"/>
              <a:t>outils</a:t>
            </a:r>
            <a:endParaRPr lang="fr-CA" dirty="0"/>
          </a:p>
        </p:txBody>
      </p:sp>
      <p:sp>
        <p:nvSpPr>
          <p:cNvPr id="3" name="Espace réservé du contenu 2"/>
          <p:cNvSpPr>
            <a:spLocks noGrp="1"/>
          </p:cNvSpPr>
          <p:nvPr>
            <p:ph idx="1"/>
          </p:nvPr>
        </p:nvSpPr>
        <p:spPr/>
        <p:txBody>
          <a:bodyPr>
            <a:normAutofit/>
          </a:bodyPr>
          <a:lstStyle/>
          <a:p>
            <a:endParaRPr lang="en-CA" sz="2800" dirty="0" smtClean="0"/>
          </a:p>
          <a:p>
            <a:r>
              <a:rPr lang="en-CA" sz="2800" dirty="0" err="1" smtClean="0"/>
              <a:t>Autre</a:t>
            </a:r>
            <a:r>
              <a:rPr lang="en-CA" sz="2800" dirty="0" smtClean="0"/>
              <a:t> </a:t>
            </a:r>
            <a:r>
              <a:rPr lang="en-CA" sz="2800" dirty="0" err="1" smtClean="0"/>
              <a:t>outil</a:t>
            </a:r>
            <a:r>
              <a:rPr lang="en-CA" sz="2800" dirty="0" smtClean="0"/>
              <a:t> de </a:t>
            </a:r>
            <a:r>
              <a:rPr lang="en-CA" sz="2800" dirty="0" err="1" smtClean="0"/>
              <a:t>votre</a:t>
            </a:r>
            <a:r>
              <a:rPr lang="en-CA" sz="2800" dirty="0" smtClean="0"/>
              <a:t> </a:t>
            </a:r>
            <a:r>
              <a:rPr lang="en-CA" sz="2800" dirty="0" err="1" smtClean="0"/>
              <a:t>choix</a:t>
            </a:r>
            <a:r>
              <a:rPr lang="en-CA" sz="2800" dirty="0" smtClean="0"/>
              <a:t> </a:t>
            </a:r>
            <a:r>
              <a:rPr lang="en-CA" sz="2800" dirty="0" err="1" smtClean="0"/>
              <a:t>que</a:t>
            </a:r>
            <a:r>
              <a:rPr lang="en-CA" sz="2800" dirty="0" smtClean="0"/>
              <a:t> </a:t>
            </a:r>
            <a:r>
              <a:rPr lang="en-CA" sz="2800" dirty="0" err="1" smtClean="0"/>
              <a:t>l’on</a:t>
            </a:r>
            <a:r>
              <a:rPr lang="en-CA" sz="2800" dirty="0" smtClean="0"/>
              <a:t> </a:t>
            </a:r>
            <a:r>
              <a:rPr lang="en-CA" sz="2800" dirty="0" err="1" smtClean="0"/>
              <a:t>peut</a:t>
            </a:r>
            <a:r>
              <a:rPr lang="en-CA" sz="2800" dirty="0" smtClean="0"/>
              <a:t> </a:t>
            </a:r>
            <a:r>
              <a:rPr lang="en-CA" sz="2800" dirty="0" err="1" smtClean="0"/>
              <a:t>retrouver</a:t>
            </a:r>
            <a:r>
              <a:rPr lang="en-CA" sz="2800" dirty="0" smtClean="0"/>
              <a:t> </a:t>
            </a:r>
            <a:r>
              <a:rPr lang="en-CA" sz="2800" dirty="0" err="1" smtClean="0"/>
              <a:t>sur</a:t>
            </a:r>
            <a:r>
              <a:rPr lang="en-CA" sz="2800" dirty="0" smtClean="0"/>
              <a:t>  internet, par </a:t>
            </a:r>
            <a:r>
              <a:rPr lang="en-CA" sz="2800" dirty="0" err="1" smtClean="0"/>
              <a:t>exemple</a:t>
            </a:r>
            <a:r>
              <a:rPr lang="en-CA" sz="2800" dirty="0" smtClean="0"/>
              <a:t>:</a:t>
            </a:r>
          </a:p>
          <a:p>
            <a:pPr>
              <a:buNone/>
            </a:pPr>
            <a:endParaRPr lang="en-CA" sz="2800" dirty="0" smtClean="0"/>
          </a:p>
          <a:p>
            <a:pPr lvl="1"/>
            <a:endParaRPr lang="en-CA" sz="1000" dirty="0" smtClean="0"/>
          </a:p>
          <a:p>
            <a:pPr lvl="1"/>
            <a:r>
              <a:rPr lang="en-CA" dirty="0" err="1" smtClean="0"/>
              <a:t>Bibliothèque</a:t>
            </a:r>
            <a:r>
              <a:rPr lang="en-CA" dirty="0" smtClean="0"/>
              <a:t> </a:t>
            </a:r>
            <a:r>
              <a:rPr lang="en-CA" dirty="0" err="1" smtClean="0"/>
              <a:t>virtuelle</a:t>
            </a:r>
            <a:r>
              <a:rPr lang="en-CA" dirty="0" smtClean="0"/>
              <a:t> en </a:t>
            </a:r>
            <a:r>
              <a:rPr lang="en-CA" dirty="0" err="1" smtClean="0"/>
              <a:t>mathématiques</a:t>
            </a:r>
            <a:endParaRPr lang="en-CA" dirty="0" smtClean="0"/>
          </a:p>
          <a:p>
            <a:pPr lvl="1"/>
            <a:r>
              <a:rPr lang="en-CA" dirty="0" err="1" smtClean="0"/>
              <a:t>Mathématiques</a:t>
            </a:r>
            <a:r>
              <a:rPr lang="en-CA" dirty="0" smtClean="0"/>
              <a:t> </a:t>
            </a:r>
            <a:r>
              <a:rPr lang="en-CA" dirty="0" err="1" smtClean="0"/>
              <a:t>expérimentales</a:t>
            </a:r>
            <a:endParaRPr lang="en-CA" dirty="0" smtClean="0"/>
          </a:p>
          <a:p>
            <a:pPr lvl="1"/>
            <a:endParaRPr lang="en-CA" sz="1000" dirty="0" smtClean="0"/>
          </a:p>
          <a:p>
            <a:pPr lvl="1"/>
            <a:endParaRPr lang="en-CA" dirty="0" smtClean="0"/>
          </a:p>
          <a:p>
            <a:pPr>
              <a:buNone/>
            </a:pPr>
            <a:r>
              <a:rPr lang="en-CA" sz="2400" dirty="0" smtClean="0"/>
              <a:t> </a:t>
            </a:r>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smtClean="0"/>
              <a:t>travail </a:t>
            </a:r>
            <a:r>
              <a:rPr lang="en-CA" dirty="0" err="1" smtClean="0"/>
              <a:t>suggéré</a:t>
            </a:r>
            <a:endParaRPr lang="fr-CA" dirty="0"/>
          </a:p>
        </p:txBody>
      </p:sp>
      <p:sp>
        <p:nvSpPr>
          <p:cNvPr id="3" name="Content Placeholder 2"/>
          <p:cNvSpPr>
            <a:spLocks noGrp="1"/>
          </p:cNvSpPr>
          <p:nvPr>
            <p:ph idx="1"/>
          </p:nvPr>
        </p:nvSpPr>
        <p:spPr/>
        <p:txBody>
          <a:bodyPr/>
          <a:lstStyle/>
          <a:p>
            <a:pPr marL="0" indent="0">
              <a:buNone/>
            </a:pPr>
            <a:r>
              <a:rPr lang="fr-CA" dirty="0" smtClean="0"/>
              <a:t>Voici quelques questions qui vous permettront de réfléchir sur les modifications possibles:</a:t>
            </a:r>
          </a:p>
          <a:p>
            <a:pPr>
              <a:buFontTx/>
              <a:buChar char="-"/>
            </a:pPr>
            <a:r>
              <a:rPr lang="fr-CA" dirty="0" smtClean="0"/>
              <a:t>Est-il possible d’ajouter  différents points d’entrée?</a:t>
            </a:r>
          </a:p>
          <a:p>
            <a:pPr>
              <a:buFontTx/>
              <a:buChar char="-"/>
            </a:pPr>
            <a:r>
              <a:rPr lang="fr-CA" dirty="0" smtClean="0"/>
              <a:t>Les questions ouvertes seraient-elles profitables dans cette activité?</a:t>
            </a:r>
          </a:p>
          <a:p>
            <a:pPr>
              <a:buFontTx/>
              <a:buChar char="-"/>
            </a:pPr>
            <a:r>
              <a:rPr lang="fr-CA" dirty="0" smtClean="0"/>
              <a:t>Peut-on créer des questions parallèles pour inclure tous les élèves dans cette activité?</a:t>
            </a:r>
          </a:p>
          <a:p>
            <a:pPr>
              <a:buFontTx/>
              <a:buChar char="-"/>
            </a:pPr>
            <a:r>
              <a:rPr lang="fr-CA" dirty="0" smtClean="0"/>
              <a:t>Y a-t-il une façon de démontrer les différentes stratégies personnelles dans cette activité?</a:t>
            </a:r>
          </a:p>
          <a:p>
            <a:pPr>
              <a:buFontTx/>
              <a:buChar char="-"/>
            </a:pPr>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en-CA" dirty="0" err="1" smtClean="0"/>
              <a:t>période</a:t>
            </a:r>
            <a:r>
              <a:rPr lang="en-CA" dirty="0" smtClean="0"/>
              <a:t> de travail</a:t>
            </a:r>
            <a:endParaRPr lang="fr-CA" dirty="0"/>
          </a:p>
        </p:txBody>
      </p:sp>
      <p:sp>
        <p:nvSpPr>
          <p:cNvPr id="3" name="Espace réservé du contenu 2"/>
          <p:cNvSpPr>
            <a:spLocks noGrp="1"/>
          </p:cNvSpPr>
          <p:nvPr>
            <p:ph idx="1"/>
          </p:nvPr>
        </p:nvSpPr>
        <p:spPr/>
        <p:txBody>
          <a:bodyPr/>
          <a:lstStyle/>
          <a:p>
            <a:endParaRPr lang="en-CA" dirty="0" smtClean="0"/>
          </a:p>
          <a:p>
            <a:r>
              <a:rPr lang="en-CA" dirty="0" smtClean="0"/>
              <a:t>Temps </a:t>
            </a:r>
            <a:r>
              <a:rPr lang="en-CA" dirty="0" err="1" smtClean="0"/>
              <a:t>alloué</a:t>
            </a:r>
            <a:r>
              <a:rPr lang="en-CA" dirty="0" smtClean="0"/>
              <a:t>:   _____________</a:t>
            </a:r>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372200"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err="1"/>
              <a:t>p</a:t>
            </a:r>
            <a:r>
              <a:rPr lang="en-CA" dirty="0" err="1" smtClean="0"/>
              <a:t>résentations</a:t>
            </a:r>
            <a:endParaRPr lang="fr-CA" dirty="0"/>
          </a:p>
        </p:txBody>
      </p:sp>
      <p:sp>
        <p:nvSpPr>
          <p:cNvPr id="3" name="Content Placeholder 2"/>
          <p:cNvSpPr>
            <a:spLocks noGrp="1"/>
          </p:cNvSpPr>
          <p:nvPr>
            <p:ph idx="1"/>
          </p:nvPr>
        </p:nvSpPr>
        <p:spPr/>
        <p:txBody>
          <a:bodyPr/>
          <a:lstStyle/>
          <a:p>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err="1"/>
              <a:t>d</a:t>
            </a:r>
            <a:r>
              <a:rPr lang="en-CA" dirty="0" err="1" smtClean="0"/>
              <a:t>épôt</a:t>
            </a:r>
            <a:r>
              <a:rPr lang="en-CA" dirty="0" smtClean="0"/>
              <a:t> </a:t>
            </a:r>
            <a:r>
              <a:rPr lang="en-CA" dirty="0" err="1" smtClean="0"/>
              <a:t>sur</a:t>
            </a:r>
            <a:r>
              <a:rPr lang="en-CA" dirty="0" smtClean="0"/>
              <a:t> </a:t>
            </a:r>
            <a:r>
              <a:rPr lang="en-CA" dirty="0" err="1" smtClean="0"/>
              <a:t>eFormation</a:t>
            </a:r>
            <a:endParaRPr lang="fr-CA" dirty="0"/>
          </a:p>
        </p:txBody>
      </p:sp>
      <p:sp>
        <p:nvSpPr>
          <p:cNvPr id="3" name="Content Placeholder 2"/>
          <p:cNvSpPr>
            <a:spLocks noGrp="1"/>
          </p:cNvSpPr>
          <p:nvPr>
            <p:ph idx="1"/>
          </p:nvPr>
        </p:nvSpPr>
        <p:spPr/>
        <p:txBody>
          <a:bodyPr/>
          <a:lstStyle/>
          <a:p>
            <a:endParaRPr lang="en-CA" dirty="0" smtClean="0"/>
          </a:p>
          <a:p>
            <a:r>
              <a:rPr lang="en-CA" dirty="0" smtClean="0"/>
              <a:t>eFormation.cpfpp.ab.ca </a:t>
            </a:r>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r-CA" dirty="0"/>
              <a:t>p</a:t>
            </a:r>
            <a:r>
              <a:rPr lang="fr-CA" dirty="0" smtClean="0"/>
              <a:t>ourquoi différencier</a:t>
            </a:r>
            <a:endParaRPr lang="fr-CA" dirty="0"/>
          </a:p>
        </p:txBody>
      </p:sp>
      <p:sp>
        <p:nvSpPr>
          <p:cNvPr id="3" name="Content Placeholder 2"/>
          <p:cNvSpPr>
            <a:spLocks noGrp="1"/>
          </p:cNvSpPr>
          <p:nvPr>
            <p:ph idx="1"/>
          </p:nvPr>
        </p:nvSpPr>
        <p:spPr/>
        <p:txBody>
          <a:bodyPr/>
          <a:lstStyle/>
          <a:p>
            <a:pPr algn="ctr">
              <a:buNone/>
            </a:pPr>
            <a:endParaRPr lang="fr-CA" dirty="0" smtClean="0"/>
          </a:p>
          <a:p>
            <a:pPr algn="ctr">
              <a:buNone/>
            </a:pPr>
            <a:r>
              <a:rPr lang="fr-CA" dirty="0" smtClean="0"/>
              <a:t>La différenciation est une façon organisée</a:t>
            </a:r>
          </a:p>
          <a:p>
            <a:pPr algn="ctr">
              <a:buNone/>
            </a:pPr>
            <a:r>
              <a:rPr lang="fr-CA" dirty="0" smtClean="0"/>
              <a:t>mais flexible d’harmoniser l’enseignement</a:t>
            </a:r>
          </a:p>
          <a:p>
            <a:pPr algn="ctr">
              <a:buNone/>
            </a:pPr>
            <a:r>
              <a:rPr lang="fr-CA" dirty="0" smtClean="0"/>
              <a:t>et l’apprentissage pour rejoindre les</a:t>
            </a:r>
          </a:p>
          <a:p>
            <a:pPr algn="ctr">
              <a:buNone/>
            </a:pPr>
            <a:r>
              <a:rPr lang="fr-CA" dirty="0" smtClean="0"/>
              <a:t>enfants au point où ils en sont et les aider</a:t>
            </a:r>
          </a:p>
          <a:p>
            <a:pPr algn="ctr">
              <a:buNone/>
            </a:pPr>
            <a:r>
              <a:rPr lang="fr-CA" dirty="0" smtClean="0"/>
              <a:t>à réaliser une croissance maximale en</a:t>
            </a:r>
          </a:p>
          <a:p>
            <a:pPr algn="ctr">
              <a:buNone/>
            </a:pPr>
            <a:r>
              <a:rPr lang="fr-CA" dirty="0" smtClean="0"/>
              <a:t>tant qu’apprenants. (Tomlinson, 1999)</a:t>
            </a:r>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5" name="Rectangle 4"/>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a:t>m</a:t>
            </a:r>
            <a:r>
              <a:rPr lang="en-CA" dirty="0" smtClean="0"/>
              <a:t>ots de la fin</a:t>
            </a:r>
            <a:endParaRPr lang="fr-CA" dirty="0"/>
          </a:p>
        </p:txBody>
      </p:sp>
      <p:sp>
        <p:nvSpPr>
          <p:cNvPr id="3" name="Content Placeholder 2"/>
          <p:cNvSpPr>
            <a:spLocks noGrp="1"/>
          </p:cNvSpPr>
          <p:nvPr>
            <p:ph idx="1"/>
          </p:nvPr>
        </p:nvSpPr>
        <p:spPr/>
        <p:txBody>
          <a:bodyPr/>
          <a:lstStyle/>
          <a:p>
            <a:endParaRPr lang="fr-CA" dirty="0" smtClean="0"/>
          </a:p>
          <a:p>
            <a:r>
              <a:rPr lang="fr-CA" dirty="0" smtClean="0"/>
              <a:t>« </a:t>
            </a:r>
            <a:r>
              <a:rPr lang="fr-CA" dirty="0"/>
              <a:t>Nous devrions différencier l’enseignement s’il s’avère que c’est le meilleur moyen de résoudre un problème. Nous devrions utiliser la technologie en éducation s’il s’avère que c’est le meilleur moyen de résoudre un problème. » [traduction libre] </a:t>
            </a:r>
          </a:p>
          <a:p>
            <a:pPr marL="0" indent="0" algn="r">
              <a:buNone/>
            </a:pPr>
            <a:endParaRPr lang="en-US" i="1" dirty="0" smtClean="0"/>
          </a:p>
          <a:p>
            <a:pPr marL="0" indent="0" algn="r">
              <a:buNone/>
            </a:pPr>
            <a:r>
              <a:rPr lang="en-US" sz="2000" i="1" dirty="0" smtClean="0"/>
              <a:t>Amy </a:t>
            </a:r>
            <a:r>
              <a:rPr lang="en-US" sz="2000" i="1" dirty="0"/>
              <a:t>Benjamin, </a:t>
            </a:r>
            <a:r>
              <a:rPr lang="en-US" sz="2000" i="1" dirty="0" err="1"/>
              <a:t>dans</a:t>
            </a:r>
            <a:r>
              <a:rPr lang="en-US" sz="2000" i="1" dirty="0"/>
              <a:t> Differentiated Instruction </a:t>
            </a:r>
            <a:endParaRPr lang="en-US" sz="2000" i="1" dirty="0" smtClean="0"/>
          </a:p>
          <a:p>
            <a:pPr marL="0" indent="0" algn="r">
              <a:buNone/>
            </a:pPr>
            <a:r>
              <a:rPr lang="en-US" sz="2000" i="1" dirty="0" smtClean="0"/>
              <a:t>Using </a:t>
            </a:r>
            <a:r>
              <a:rPr lang="en-US" sz="2000" i="1" dirty="0"/>
              <a:t>Technology: A Guide for Middle and High School, 2005, p. 9 </a:t>
            </a:r>
            <a:endParaRPr lang="fr-CA" sz="2000" i="1"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pic>
        <p:nvPicPr>
          <p:cNvPr id="6"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1412875"/>
            <a:ext cx="3496469" cy="5100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389981" y="4171579"/>
            <a:ext cx="1150937" cy="1150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3"/>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6083459" y="3144946"/>
            <a:ext cx="2794458" cy="27944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 name="Picture 4"/>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004048" y="4725144"/>
            <a:ext cx="1335087" cy="1628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Picture 7"/>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4355977" y="3171032"/>
            <a:ext cx="1368152" cy="13681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 name="ZoneTexte 11"/>
          <p:cNvSpPr txBox="1"/>
          <p:nvPr/>
        </p:nvSpPr>
        <p:spPr>
          <a:xfrm>
            <a:off x="4211960" y="980728"/>
            <a:ext cx="4392488" cy="1754326"/>
          </a:xfrm>
          <a:prstGeom prst="rect">
            <a:avLst/>
          </a:prstGeom>
          <a:noFill/>
        </p:spPr>
        <p:txBody>
          <a:bodyPr wrap="square" rtlCol="0">
            <a:spAutoFit/>
          </a:bodyPr>
          <a:lstStyle/>
          <a:p>
            <a:r>
              <a:rPr lang="en-CA" sz="3600" dirty="0" smtClean="0"/>
              <a:t>… et </a:t>
            </a:r>
            <a:r>
              <a:rPr lang="en-CA" sz="3600" dirty="0" err="1" smtClean="0"/>
              <a:t>si</a:t>
            </a:r>
            <a:r>
              <a:rPr lang="en-CA" sz="3600" dirty="0" smtClean="0"/>
              <a:t> on </a:t>
            </a:r>
            <a:r>
              <a:rPr lang="en-CA" sz="3600" dirty="0" err="1" smtClean="0"/>
              <a:t>demandait</a:t>
            </a:r>
            <a:r>
              <a:rPr lang="en-CA" sz="3600" dirty="0" smtClean="0"/>
              <a:t> à </a:t>
            </a:r>
            <a:r>
              <a:rPr lang="en-CA" sz="3600" dirty="0" err="1" smtClean="0"/>
              <a:t>ces</a:t>
            </a:r>
            <a:r>
              <a:rPr lang="en-CA" sz="3600" dirty="0" smtClean="0"/>
              <a:t> </a:t>
            </a:r>
            <a:r>
              <a:rPr lang="en-CA" sz="3600" dirty="0" err="1" smtClean="0"/>
              <a:t>animaux</a:t>
            </a:r>
            <a:r>
              <a:rPr lang="en-CA" sz="3600" dirty="0" smtClean="0"/>
              <a:t> de </a:t>
            </a:r>
            <a:r>
              <a:rPr lang="en-CA" sz="3600" dirty="0" err="1" smtClean="0"/>
              <a:t>grimper</a:t>
            </a:r>
            <a:r>
              <a:rPr lang="en-CA" sz="3600" dirty="0" smtClean="0"/>
              <a:t> à </a:t>
            </a:r>
            <a:r>
              <a:rPr lang="en-CA" sz="3600" dirty="0" err="1" smtClean="0"/>
              <a:t>l’arbre</a:t>
            </a:r>
            <a:r>
              <a:rPr lang="en-CA" sz="3600" dirty="0" smtClean="0"/>
              <a:t>…</a:t>
            </a:r>
            <a:endParaRPr lang="fr-CA" sz="3600" dirty="0"/>
          </a:p>
        </p:txBody>
      </p:sp>
      <p:pic>
        <p:nvPicPr>
          <p:cNvPr id="1026" name="Picture 2" descr="http://chezcolombes.com/coloriages/gratuit/coloriages_animaux/animaux_de_la_foret/coloriages_de_ours/coloriage_ours_31.gif"/>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rot="5400000">
            <a:off x="3154788" y="4558180"/>
            <a:ext cx="1415508" cy="2469517"/>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Picture 2"/>
          <p:cNvPicPr>
            <a:picLocks noChangeAspect="1" noChangeArrowheads="1"/>
          </p:cNvPicPr>
          <p:nvPr/>
        </p:nvPicPr>
        <p:blipFill>
          <a:blip r:embed="rId10" cstate="print"/>
          <a:srcRect/>
          <a:stretch>
            <a:fillRect/>
          </a:stretch>
        </p:blipFill>
        <p:spPr bwMode="auto">
          <a:xfrm>
            <a:off x="2843808" y="620688"/>
            <a:ext cx="935563" cy="1152129"/>
          </a:xfrm>
          <a:prstGeom prst="rect">
            <a:avLst/>
          </a:prstGeom>
          <a:noFill/>
          <a:ln w="9525">
            <a:noFill/>
            <a:miter lim="800000"/>
            <a:headEnd/>
            <a:tailEnd/>
          </a:ln>
        </p:spPr>
      </p:pic>
      <p:sp>
        <p:nvSpPr>
          <p:cNvPr id="13" name="Rectangle 12"/>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r-CA" dirty="0" smtClean="0"/>
              <a:t>quoi différencier</a:t>
            </a:r>
            <a:endParaRPr lang="fr-CA" dirty="0"/>
          </a:p>
        </p:txBody>
      </p:sp>
      <p:sp>
        <p:nvSpPr>
          <p:cNvPr id="3" name="Content Placeholder 2"/>
          <p:cNvSpPr>
            <a:spLocks noGrp="1"/>
          </p:cNvSpPr>
          <p:nvPr>
            <p:ph idx="1"/>
          </p:nvPr>
        </p:nvSpPr>
        <p:spPr/>
        <p:txBody>
          <a:bodyPr/>
          <a:lstStyle/>
          <a:p>
            <a:endParaRPr lang="en-CA" dirty="0" smtClean="0"/>
          </a:p>
          <a:p>
            <a:pPr algn="ctr"/>
            <a:r>
              <a:rPr lang="fr-CA" sz="3600" dirty="0" smtClean="0"/>
              <a:t>l’approche</a:t>
            </a:r>
          </a:p>
          <a:p>
            <a:pPr algn="ctr"/>
            <a:r>
              <a:rPr lang="fr-CA" sz="3600" dirty="0" smtClean="0"/>
              <a:t>le contenu</a:t>
            </a:r>
          </a:p>
          <a:p>
            <a:pPr algn="ctr"/>
            <a:r>
              <a:rPr lang="fr-CA" sz="3600" dirty="0" smtClean="0"/>
              <a:t>le produit</a:t>
            </a:r>
          </a:p>
          <a:p>
            <a:pPr algn="ctr"/>
            <a:r>
              <a:rPr lang="fr-CA" sz="3600" dirty="0" smtClean="0"/>
              <a:t>la structure</a:t>
            </a:r>
          </a:p>
          <a:p>
            <a:pPr algn="ctr"/>
            <a:r>
              <a:rPr lang="fr-CA" sz="3600" dirty="0" smtClean="0"/>
              <a:t>l’évaluation</a:t>
            </a:r>
            <a:endParaRPr lang="fr-CA" sz="3600"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6" name="Rectangle 5"/>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err="1"/>
              <a:t>j</a:t>
            </a:r>
            <a:r>
              <a:rPr lang="en-CA" dirty="0" err="1" smtClean="0"/>
              <a:t>eu</a:t>
            </a:r>
            <a:r>
              <a:rPr lang="en-CA" dirty="0" smtClean="0"/>
              <a:t> de </a:t>
            </a:r>
            <a:r>
              <a:rPr lang="en-CA" dirty="0" err="1" smtClean="0"/>
              <a:t>cartes</a:t>
            </a:r>
            <a:endParaRPr lang="fr-CA" dirty="0"/>
          </a:p>
        </p:txBody>
      </p:sp>
      <p:sp>
        <p:nvSpPr>
          <p:cNvPr id="3" name="Content Placeholder 2"/>
          <p:cNvSpPr>
            <a:spLocks noGrp="1"/>
          </p:cNvSpPr>
          <p:nvPr>
            <p:ph idx="1"/>
          </p:nvPr>
        </p:nvSpPr>
        <p:spPr/>
        <p:txBody>
          <a:bodyPr/>
          <a:lstStyle/>
          <a:p>
            <a:endParaRPr lang="en-CA" dirty="0" smtClean="0"/>
          </a:p>
          <a:p>
            <a:endParaRPr lang="en-CA" dirty="0"/>
          </a:p>
          <a:p>
            <a:pPr marL="900000"/>
            <a:r>
              <a:rPr lang="en-CA" sz="3200" dirty="0"/>
              <a:t>à</a:t>
            </a:r>
            <a:r>
              <a:rPr lang="en-CA" sz="3200" dirty="0" smtClean="0"/>
              <a:t> </a:t>
            </a:r>
            <a:r>
              <a:rPr lang="en-CA" sz="3200" dirty="0" err="1" smtClean="0"/>
              <a:t>vous</a:t>
            </a:r>
            <a:r>
              <a:rPr lang="en-CA" sz="3200" dirty="0" smtClean="0"/>
              <a:t> de </a:t>
            </a:r>
            <a:r>
              <a:rPr lang="en-CA" sz="3200" dirty="0" err="1" smtClean="0"/>
              <a:t>jouer</a:t>
            </a:r>
            <a:r>
              <a:rPr lang="en-CA" sz="3200" dirty="0" smtClean="0"/>
              <a:t>!</a:t>
            </a:r>
            <a:endParaRPr lang="fr-CA" sz="3200"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7" name="Rectangle 6"/>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r-CA" dirty="0" smtClean="0"/>
              <a:t>l’approche</a:t>
            </a:r>
            <a:endParaRPr lang="fr-CA" dirty="0"/>
          </a:p>
        </p:txBody>
      </p:sp>
      <p:sp>
        <p:nvSpPr>
          <p:cNvPr id="3" name="Content Placeholder 2"/>
          <p:cNvSpPr>
            <a:spLocks noGrp="1"/>
          </p:cNvSpPr>
          <p:nvPr>
            <p:ph idx="1"/>
          </p:nvPr>
        </p:nvSpPr>
        <p:spPr/>
        <p:txBody>
          <a:bodyPr/>
          <a:lstStyle/>
          <a:p>
            <a:pPr marL="900000"/>
            <a:r>
              <a:rPr lang="fr-CA" dirty="0"/>
              <a:t>d</a:t>
            </a:r>
            <a:r>
              <a:rPr lang="fr-CA" dirty="0" smtClean="0"/>
              <a:t>ifférentes stratégies</a:t>
            </a:r>
          </a:p>
          <a:p>
            <a:pPr marL="900000"/>
            <a:r>
              <a:rPr lang="fr-CA" dirty="0"/>
              <a:t>d</a:t>
            </a:r>
            <a:r>
              <a:rPr lang="fr-CA" dirty="0" smtClean="0"/>
              <a:t>ifférentes activités</a:t>
            </a:r>
          </a:p>
          <a:p>
            <a:pPr marL="900000"/>
            <a:r>
              <a:rPr lang="fr-CA" dirty="0"/>
              <a:t>d</a:t>
            </a:r>
            <a:r>
              <a:rPr lang="fr-CA" dirty="0" smtClean="0"/>
              <a:t>ifférents outils utilisés</a:t>
            </a:r>
          </a:p>
          <a:p>
            <a:pPr marL="900000"/>
            <a:r>
              <a:rPr lang="fr-CA" dirty="0" smtClean="0"/>
              <a:t>champs d’intérêts</a:t>
            </a:r>
          </a:p>
          <a:p>
            <a:pPr marL="900000"/>
            <a:r>
              <a:rPr lang="fr-CA" dirty="0"/>
              <a:t>r</a:t>
            </a:r>
            <a:r>
              <a:rPr lang="fr-CA" dirty="0" smtClean="0"/>
              <a:t>ythmes d’apprentissage</a:t>
            </a:r>
          </a:p>
          <a:p>
            <a:pPr marL="900000"/>
            <a:r>
              <a:rPr lang="fr-CA" dirty="0"/>
              <a:t>s</a:t>
            </a:r>
            <a:r>
              <a:rPr lang="fr-CA" dirty="0" smtClean="0"/>
              <a:t>tades de développement</a:t>
            </a:r>
          </a:p>
          <a:p>
            <a:pPr marL="900000"/>
            <a:r>
              <a:rPr lang="fr-CA" dirty="0"/>
              <a:t>s</a:t>
            </a:r>
            <a:r>
              <a:rPr lang="fr-CA" dirty="0" smtClean="0"/>
              <a:t>tyles d’apprentissage</a:t>
            </a:r>
          </a:p>
          <a:p>
            <a:pPr marL="900000"/>
            <a:r>
              <a:rPr lang="fr-CA" dirty="0"/>
              <a:t>i</a:t>
            </a:r>
            <a:r>
              <a:rPr lang="fr-CA" dirty="0" smtClean="0"/>
              <a:t>ntelligences multiples</a:t>
            </a:r>
            <a:endParaRPr lang="fr-CA" dirty="0"/>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7" name="Rectangle 6"/>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r-CA" dirty="0" smtClean="0"/>
              <a:t>les outils</a:t>
            </a:r>
            <a:endParaRPr lang="fr-CA" dirty="0"/>
          </a:p>
        </p:txBody>
      </p:sp>
      <p:pic>
        <p:nvPicPr>
          <p:cNvPr id="1028" name="Picture 4" descr="http://captphilonline.com/images/movie_projector2x.gif">
            <a:hlinkClick r:id="rId3"/>
          </p:cNvPr>
          <p:cNvPicPr>
            <a:picLocks noChangeAspect="1" noChangeArrowheads="1" noCrop="1"/>
          </p:cNvPicPr>
          <p:nvPr/>
        </p:nvPicPr>
        <p:blipFill>
          <a:blip r:embed="rId4" cstate="print"/>
          <a:srcRect/>
          <a:stretch>
            <a:fillRect/>
          </a:stretch>
        </p:blipFill>
        <p:spPr bwMode="auto">
          <a:xfrm>
            <a:off x="3275856" y="2780928"/>
            <a:ext cx="2793036" cy="2304256"/>
          </a:xfrm>
          <a:prstGeom prst="rect">
            <a:avLst/>
          </a:prstGeom>
          <a:noFill/>
        </p:spPr>
      </p:pic>
      <p:pic>
        <p:nvPicPr>
          <p:cNvPr id="6" name="Picture 1"/>
          <p:cNvPicPr>
            <a:picLocks noChangeAspect="1" noChangeArrowheads="1"/>
          </p:cNvPicPr>
          <p:nvPr/>
        </p:nvPicPr>
        <p:blipFill>
          <a:blip r:embed="rId5"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8" name="Rectangle 7"/>
          <p:cNvSpPr/>
          <p:nvPr/>
        </p:nvSpPr>
        <p:spPr>
          <a:xfrm>
            <a:off x="6372200"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CA" dirty="0"/>
              <a:t>l</a:t>
            </a:r>
            <a:r>
              <a:rPr lang="en-CA" dirty="0" smtClean="0"/>
              <a:t>es </a:t>
            </a:r>
            <a:r>
              <a:rPr lang="en-CA" dirty="0" err="1" smtClean="0"/>
              <a:t>outils</a:t>
            </a:r>
            <a:endParaRPr lang="fr-CA" dirty="0"/>
          </a:p>
        </p:txBody>
      </p:sp>
      <p:sp>
        <p:nvSpPr>
          <p:cNvPr id="3" name="Content Placeholder 2"/>
          <p:cNvSpPr>
            <a:spLocks noGrp="1"/>
          </p:cNvSpPr>
          <p:nvPr>
            <p:ph idx="1"/>
          </p:nvPr>
        </p:nvSpPr>
        <p:spPr/>
        <p:txBody>
          <a:bodyPr/>
          <a:lstStyle/>
          <a:p>
            <a:endParaRPr lang="en-CA" sz="3200" dirty="0" smtClean="0"/>
          </a:p>
          <a:p>
            <a:pPr marL="0" indent="0">
              <a:buNone/>
            </a:pPr>
            <a:endParaRPr lang="fr-CA" sz="1000" dirty="0" smtClean="0"/>
          </a:p>
          <a:p>
            <a:r>
              <a:rPr lang="fr-CA" sz="3200" dirty="0" smtClean="0"/>
              <a:t>Les outils servent à réduire l'écart et à répondre à un besoin pour atteindre le seuil minimal de réussite.</a:t>
            </a:r>
          </a:p>
          <a:p>
            <a:pPr lvl="2"/>
            <a:endParaRPr lang="fr-CA" i="1" dirty="0"/>
          </a:p>
          <a:p>
            <a:pPr lvl="2"/>
            <a:r>
              <a:rPr lang="fr-CA" i="1" dirty="0" smtClean="0"/>
              <a:t>commissions scolaire de Rouyn-Noranda, novembre 2009</a:t>
            </a:r>
            <a:endParaRPr lang="fr-CA" dirty="0" smtClean="0"/>
          </a:p>
          <a:p>
            <a:pPr lvl="2"/>
            <a:endParaRPr lang="fr-CA" dirty="0" smtClean="0"/>
          </a:p>
          <a:p>
            <a:endParaRPr lang="fr-CA" dirty="0" smtClean="0"/>
          </a:p>
          <a:p>
            <a:endParaRPr lang="fr-CA" dirty="0" smtClean="0"/>
          </a:p>
        </p:txBody>
      </p:sp>
      <p:pic>
        <p:nvPicPr>
          <p:cNvPr id="6"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7" name="Rectangle 6"/>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r-CA" dirty="0"/>
              <a:t>l</a:t>
            </a:r>
            <a:r>
              <a:rPr lang="fr-CA" dirty="0" smtClean="0"/>
              <a:t>es outils</a:t>
            </a:r>
            <a:endParaRPr lang="fr-CA" dirty="0"/>
          </a:p>
        </p:txBody>
      </p:sp>
      <p:sp>
        <p:nvSpPr>
          <p:cNvPr id="3" name="Content Placeholder 2"/>
          <p:cNvSpPr>
            <a:spLocks noGrp="1"/>
          </p:cNvSpPr>
          <p:nvPr>
            <p:ph idx="1"/>
          </p:nvPr>
        </p:nvSpPr>
        <p:spPr/>
        <p:txBody>
          <a:bodyPr>
            <a:noAutofit/>
          </a:bodyPr>
          <a:lstStyle/>
          <a:p>
            <a:r>
              <a:rPr lang="fr-CA" sz="2800" dirty="0" smtClean="0"/>
              <a:t>(la technologie) </a:t>
            </a:r>
            <a:r>
              <a:rPr lang="fr-CA" sz="2800" dirty="0"/>
              <a:t>peut également appuyer directement l’apprentissage de chaque élève présentant d’importantes différences quant aux capacités suivantes : </a:t>
            </a:r>
            <a:endParaRPr lang="fr-CA" sz="2800" dirty="0" smtClean="0"/>
          </a:p>
          <a:p>
            <a:pPr marL="0" indent="0" algn="ctr">
              <a:lnSpc>
                <a:spcPct val="150000"/>
              </a:lnSpc>
              <a:buNone/>
            </a:pPr>
            <a:r>
              <a:rPr lang="fr-CA" sz="2800" b="1" dirty="0" smtClean="0">
                <a:solidFill>
                  <a:srgbClr val="C1420F"/>
                </a:solidFill>
              </a:rPr>
              <a:t>expliquer</a:t>
            </a:r>
            <a:r>
              <a:rPr lang="fr-CA" sz="2800" b="1" dirty="0" smtClean="0">
                <a:solidFill>
                  <a:srgbClr val="7030A0"/>
                </a:solidFill>
              </a:rPr>
              <a:t> </a:t>
            </a:r>
            <a:r>
              <a:rPr lang="fr-CA" sz="2800" dirty="0" smtClean="0"/>
              <a:t>	 </a:t>
            </a:r>
            <a:r>
              <a:rPr lang="fr-CA" sz="2800" b="1" dirty="0" smtClean="0">
                <a:solidFill>
                  <a:srgbClr val="FF0000"/>
                </a:solidFill>
              </a:rPr>
              <a:t>entendre</a:t>
            </a:r>
            <a:r>
              <a:rPr lang="fr-CA" sz="2800" dirty="0"/>
              <a:t>	</a:t>
            </a:r>
            <a:r>
              <a:rPr lang="fr-CA" sz="2800" b="1" dirty="0" smtClean="0">
                <a:solidFill>
                  <a:schemeClr val="accent1">
                    <a:lumMod val="60000"/>
                    <a:lumOff val="40000"/>
                  </a:schemeClr>
                </a:solidFill>
              </a:rPr>
              <a:t>s’exprimer</a:t>
            </a:r>
            <a:r>
              <a:rPr lang="fr-CA" sz="2800" dirty="0"/>
              <a:t>	</a:t>
            </a:r>
            <a:r>
              <a:rPr lang="fr-CA" sz="2800" dirty="0" smtClean="0"/>
              <a:t>   </a:t>
            </a:r>
            <a:r>
              <a:rPr lang="fr-CA" sz="2800" b="1" dirty="0" smtClean="0">
                <a:solidFill>
                  <a:srgbClr val="00B050"/>
                </a:solidFill>
              </a:rPr>
              <a:t>se déplacer</a:t>
            </a:r>
          </a:p>
          <a:p>
            <a:pPr marL="0" indent="0" algn="ctr">
              <a:lnSpc>
                <a:spcPct val="150000"/>
              </a:lnSpc>
              <a:buNone/>
            </a:pPr>
            <a:r>
              <a:rPr lang="fr-CA" sz="2800" b="1" dirty="0" smtClean="0">
                <a:solidFill>
                  <a:srgbClr val="FFC000"/>
                </a:solidFill>
              </a:rPr>
              <a:t>lire	</a:t>
            </a:r>
            <a:r>
              <a:rPr lang="fr-CA" sz="2800" b="1" dirty="0" smtClean="0">
                <a:solidFill>
                  <a:srgbClr val="7030A0"/>
                </a:solidFill>
              </a:rPr>
              <a:t>écrire   </a:t>
            </a:r>
            <a:r>
              <a:rPr lang="fr-CA" sz="2800" b="1" dirty="0" smtClean="0"/>
              <a:t>voir</a:t>
            </a:r>
            <a:r>
              <a:rPr lang="fr-CA" sz="2800" dirty="0" smtClean="0"/>
              <a:t>   </a:t>
            </a:r>
            <a:r>
              <a:rPr lang="fr-CA" sz="2800" b="1" dirty="0" smtClean="0">
                <a:solidFill>
                  <a:schemeClr val="bg2">
                    <a:lumMod val="50000"/>
                  </a:schemeClr>
                </a:solidFill>
              </a:rPr>
              <a:t>comprendre </a:t>
            </a:r>
            <a:r>
              <a:rPr lang="fr-CA" sz="2800" b="1" dirty="0">
                <a:solidFill>
                  <a:schemeClr val="bg2">
                    <a:lumMod val="50000"/>
                  </a:schemeClr>
                </a:solidFill>
              </a:rPr>
              <a:t>une </a:t>
            </a:r>
            <a:r>
              <a:rPr lang="fr-CA" sz="2800" b="1" dirty="0" smtClean="0">
                <a:solidFill>
                  <a:schemeClr val="bg2">
                    <a:lumMod val="50000"/>
                  </a:schemeClr>
                </a:solidFill>
              </a:rPr>
              <a:t>langue</a:t>
            </a:r>
          </a:p>
          <a:p>
            <a:pPr marL="0" indent="0" algn="ctr">
              <a:lnSpc>
                <a:spcPct val="150000"/>
              </a:lnSpc>
              <a:buNone/>
            </a:pPr>
            <a:r>
              <a:rPr lang="fr-CA" sz="2800" b="1" dirty="0" smtClean="0">
                <a:solidFill>
                  <a:srgbClr val="CC0099"/>
                </a:solidFill>
              </a:rPr>
              <a:t>assister	</a:t>
            </a:r>
            <a:r>
              <a:rPr lang="fr-CA" sz="2800" b="1" dirty="0" smtClean="0">
                <a:solidFill>
                  <a:srgbClr val="CC0000"/>
                </a:solidFill>
              </a:rPr>
              <a:t>organiser</a:t>
            </a:r>
            <a:r>
              <a:rPr lang="fr-CA" sz="2800" dirty="0"/>
              <a:t>	</a:t>
            </a:r>
            <a:r>
              <a:rPr lang="fr-CA" sz="2800" dirty="0" smtClean="0"/>
              <a:t> </a:t>
            </a:r>
            <a:r>
              <a:rPr lang="fr-CA" sz="2800" b="1" dirty="0" smtClean="0">
                <a:solidFill>
                  <a:srgbClr val="66FF33"/>
                </a:solidFill>
              </a:rPr>
              <a:t>participer</a:t>
            </a:r>
            <a:r>
              <a:rPr lang="fr-CA" sz="2800" dirty="0"/>
              <a:t>	</a:t>
            </a:r>
            <a:r>
              <a:rPr lang="fr-CA" sz="2800" dirty="0" smtClean="0"/>
              <a:t>  </a:t>
            </a:r>
            <a:r>
              <a:rPr lang="fr-CA" sz="2800" b="1" dirty="0" smtClean="0">
                <a:solidFill>
                  <a:srgbClr val="C00000"/>
                </a:solidFill>
              </a:rPr>
              <a:t>se rappeler</a:t>
            </a:r>
            <a:r>
              <a:rPr lang="fr-CA" sz="2800" dirty="0" smtClean="0"/>
              <a:t> </a:t>
            </a:r>
            <a:endParaRPr lang="fr-CA" sz="2800" dirty="0">
              <a:solidFill>
                <a:schemeClr val="bg1"/>
              </a:solidFill>
            </a:endParaRPr>
          </a:p>
        </p:txBody>
      </p:sp>
      <p:pic>
        <p:nvPicPr>
          <p:cNvPr id="4" name="Picture 1"/>
          <p:cNvPicPr>
            <a:picLocks noChangeAspect="1" noChangeArrowheads="1"/>
          </p:cNvPicPr>
          <p:nvPr/>
        </p:nvPicPr>
        <p:blipFill>
          <a:blip r:embed="rId3" cstate="print"/>
          <a:srcRect/>
          <a:stretch>
            <a:fillRect/>
          </a:stretch>
        </p:blipFill>
        <p:spPr bwMode="auto">
          <a:xfrm>
            <a:off x="7236296" y="5949280"/>
            <a:ext cx="1368152" cy="415635"/>
          </a:xfrm>
          <a:prstGeom prst="rect">
            <a:avLst/>
          </a:prstGeom>
          <a:noFill/>
          <a:ln w="9525">
            <a:noFill/>
            <a:miter lim="800000"/>
            <a:headEnd/>
            <a:tailEnd/>
          </a:ln>
          <a:effectLst/>
        </p:spPr>
      </p:pic>
      <p:sp>
        <p:nvSpPr>
          <p:cNvPr id="7" name="Rectangle 6"/>
          <p:cNvSpPr/>
          <p:nvPr/>
        </p:nvSpPr>
        <p:spPr>
          <a:xfrm>
            <a:off x="6444208" y="0"/>
            <a:ext cx="1276440" cy="369332"/>
          </a:xfrm>
          <a:prstGeom prst="rect">
            <a:avLst/>
          </a:prstGeom>
        </p:spPr>
        <p:txBody>
          <a:bodyPr wrap="none">
            <a:spAutoFit/>
          </a:bodyPr>
          <a:lstStyle/>
          <a:p>
            <a:r>
              <a:rPr lang="en-CA" dirty="0" err="1" smtClean="0">
                <a:solidFill>
                  <a:schemeClr val="bg1"/>
                </a:solidFill>
              </a:rPr>
              <a:t>Secondaire</a:t>
            </a:r>
            <a:endParaRPr lang="fr-CA"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Personnalisé 4">
      <a:dk1>
        <a:sysClr val="windowText" lastClr="000000"/>
      </a:dk1>
      <a:lt1>
        <a:sysClr val="window" lastClr="FFFFFF"/>
      </a:lt1>
      <a:dk2>
        <a:srgbClr val="000000"/>
      </a:dk2>
      <a:lt2>
        <a:srgbClr val="F8F8F8"/>
      </a:lt2>
      <a:accent1>
        <a:srgbClr val="996633"/>
      </a:accent1>
      <a:accent2>
        <a:srgbClr val="7E5D4E"/>
      </a:accent2>
      <a:accent3>
        <a:srgbClr val="B89B8D"/>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1485</TotalTime>
  <Words>2509</Words>
  <Application>Microsoft Office PowerPoint</Application>
  <PresentationFormat>Affichage à l'écran (4:3)</PresentationFormat>
  <Paragraphs>455</Paragraphs>
  <Slides>20</Slides>
  <Notes>20</Notes>
  <HiddenSlides>1</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Flow</vt:lpstr>
      <vt:lpstr>la différenciation au service  des mathématiques</vt:lpstr>
      <vt:lpstr>pourquoi différencier</vt:lpstr>
      <vt:lpstr>Diapositive 3</vt:lpstr>
      <vt:lpstr>quoi différencier</vt:lpstr>
      <vt:lpstr>jeu de cartes</vt:lpstr>
      <vt:lpstr>l’approche</vt:lpstr>
      <vt:lpstr>les outils</vt:lpstr>
      <vt:lpstr>les outils</vt:lpstr>
      <vt:lpstr>les outils</vt:lpstr>
      <vt:lpstr>les outils</vt:lpstr>
      <vt:lpstr>les outils</vt:lpstr>
      <vt:lpstr>activités sur notebook</vt:lpstr>
      <vt:lpstr>gizmos</vt:lpstr>
      <vt:lpstr>le Matou matheux</vt:lpstr>
      <vt:lpstr>autres outils</vt:lpstr>
      <vt:lpstr>travail suggéré</vt:lpstr>
      <vt:lpstr>période de travail</vt:lpstr>
      <vt:lpstr>présentations</vt:lpstr>
      <vt:lpstr>dépôt sur eFormation</vt:lpstr>
      <vt:lpstr>mots de la fin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Renee</dc:creator>
  <cp:lastModifiedBy>Rmichaud</cp:lastModifiedBy>
  <cp:revision>203</cp:revision>
  <cp:lastPrinted>2010-11-16T19:01:01Z</cp:lastPrinted>
  <dcterms:created xsi:type="dcterms:W3CDTF">2010-11-05T16:39:12Z</dcterms:created>
  <dcterms:modified xsi:type="dcterms:W3CDTF">2011-05-16T20:00:21Z</dcterms:modified>
</cp:coreProperties>
</file>