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5"/>
  </p:notesMasterIdLst>
  <p:sldIdLst>
    <p:sldId id="256" r:id="rId2"/>
    <p:sldId id="257" r:id="rId3"/>
    <p:sldId id="299" r:id="rId4"/>
    <p:sldId id="258" r:id="rId5"/>
    <p:sldId id="259" r:id="rId6"/>
    <p:sldId id="300" r:id="rId7"/>
    <p:sldId id="260" r:id="rId8"/>
    <p:sldId id="261" r:id="rId9"/>
    <p:sldId id="301" r:id="rId10"/>
    <p:sldId id="262" r:id="rId11"/>
    <p:sldId id="285" r:id="rId12"/>
    <p:sldId id="302" r:id="rId13"/>
    <p:sldId id="263" r:id="rId14"/>
    <p:sldId id="264" r:id="rId15"/>
    <p:sldId id="303" r:id="rId16"/>
    <p:sldId id="265" r:id="rId17"/>
    <p:sldId id="286" r:id="rId18"/>
    <p:sldId id="304" r:id="rId19"/>
    <p:sldId id="266" r:id="rId20"/>
    <p:sldId id="287" r:id="rId21"/>
    <p:sldId id="305" r:id="rId22"/>
    <p:sldId id="267" r:id="rId23"/>
    <p:sldId id="268" r:id="rId24"/>
    <p:sldId id="306" r:id="rId25"/>
    <p:sldId id="269" r:id="rId26"/>
    <p:sldId id="288" r:id="rId27"/>
    <p:sldId id="307" r:id="rId28"/>
    <p:sldId id="270" r:id="rId29"/>
    <p:sldId id="289" r:id="rId30"/>
    <p:sldId id="308" r:id="rId31"/>
    <p:sldId id="271" r:id="rId32"/>
    <p:sldId id="290" r:id="rId33"/>
    <p:sldId id="309" r:id="rId34"/>
    <p:sldId id="272" r:id="rId35"/>
    <p:sldId id="291" r:id="rId36"/>
    <p:sldId id="310" r:id="rId37"/>
    <p:sldId id="273" r:id="rId38"/>
    <p:sldId id="292" r:id="rId39"/>
    <p:sldId id="311" r:id="rId40"/>
    <p:sldId id="274" r:id="rId41"/>
    <p:sldId id="293" r:id="rId42"/>
    <p:sldId id="312" r:id="rId43"/>
    <p:sldId id="275" r:id="rId44"/>
    <p:sldId id="294" r:id="rId45"/>
    <p:sldId id="313" r:id="rId46"/>
    <p:sldId id="276" r:id="rId47"/>
    <p:sldId id="295" r:id="rId48"/>
    <p:sldId id="314" r:id="rId49"/>
    <p:sldId id="277" r:id="rId50"/>
    <p:sldId id="296" r:id="rId51"/>
    <p:sldId id="315" r:id="rId52"/>
    <p:sldId id="278" r:id="rId53"/>
    <p:sldId id="297" r:id="rId54"/>
    <p:sldId id="316" r:id="rId55"/>
    <p:sldId id="279" r:id="rId56"/>
    <p:sldId id="298" r:id="rId57"/>
    <p:sldId id="317" r:id="rId58"/>
    <p:sldId id="281" r:id="rId59"/>
    <p:sldId id="282" r:id="rId60"/>
    <p:sldId id="318" r:id="rId61"/>
    <p:sldId id="283" r:id="rId62"/>
    <p:sldId id="284" r:id="rId63"/>
    <p:sldId id="319" r:id="rId6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7" autoAdjust="0"/>
    <p:restoredTop sz="94660"/>
  </p:normalViewPr>
  <p:slideViewPr>
    <p:cSldViewPr>
      <p:cViewPr varScale="1">
        <p:scale>
          <a:sx n="70" d="100"/>
          <a:sy n="70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CA"/>
              <a:t>distance parcourue</a:t>
            </a:r>
            <a:r>
              <a:rPr lang="fr-CA" baseline="0"/>
              <a:t> par une voiture en fonction du temps</a:t>
            </a:r>
            <a:endParaRPr lang="fr-CA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xVal>
            <c:numRef>
              <c:f>Feuil1!$A$1:$A$7</c:f>
              <c:numCache>
                <c:formatCode>General</c:formatCode>
                <c:ptCount val="7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</c:numCache>
            </c:numRef>
          </c:xVal>
          <c:yVal>
            <c:numRef>
              <c:f>Feuil1!$B$1:$B$7</c:f>
              <c:numCache>
                <c:formatCode>General</c:formatCode>
                <c:ptCount val="7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5150720"/>
        <c:axId val="125152640"/>
      </c:scatterChart>
      <c:valAx>
        <c:axId val="125150720"/>
        <c:scaling>
          <c:orientation val="minMax"/>
          <c:max val="4"/>
          <c:min val="0"/>
        </c:scaling>
        <c:delete val="0"/>
        <c:axPos val="b"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fr-CA"/>
                  <a:t>temps (heure)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5152640"/>
        <c:crosses val="autoZero"/>
        <c:crossBetween val="midCat"/>
        <c:majorUnit val="0.5"/>
      </c:valAx>
      <c:valAx>
        <c:axId val="1251526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fr-CA"/>
                  <a:t>distance (km)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515072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72ABF-3CDB-40FA-974A-03FE7428AEC4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CF15E-378A-4E42-A258-AB1EF70FAE3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28249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32E688C-9186-4EDC-9C20-274E23836ECA}" type="datetimeFigureOut">
              <a:rPr lang="fr-CA" smtClean="0"/>
              <a:t>2013-04-19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C85DB6-A62D-4E5E-A9E7-33158EC16320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a/url?sa=i&amp;rct=j&amp;q=volume+pyramide&amp;source=images&amp;cd=&amp;cad=rja&amp;docid=_jJ7i4b0rlSsGM&amp;tbnid=l2QLb-h6QAc1dM:&amp;ved=0CAUQjRw&amp;url=http%3A%2F%2Fwww.cableamos.com%2Fsylvain.lacroix%2Fmaths%2F306%2Fgeometrie%2Fairevolume%2Fvolume.htm&amp;ei=y6lxUczCMKjpigL41YHYCA&amp;psig=AFQjCNGWG5sJ-ZOTa4IOatouoscTaKsLzQ&amp;ust=1366489891406705" TargetMode="External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7.xml"/><Relationship Id="rId18" Type="http://schemas.openxmlformats.org/officeDocument/2006/relationships/slide" Target="slide48.xml"/><Relationship Id="rId3" Type="http://schemas.openxmlformats.org/officeDocument/2006/relationships/slide" Target="slide21.xml"/><Relationship Id="rId21" Type="http://schemas.openxmlformats.org/officeDocument/2006/relationships/slide" Target="slide51.xml"/><Relationship Id="rId7" Type="http://schemas.openxmlformats.org/officeDocument/2006/relationships/slide" Target="slide15.xml"/><Relationship Id="rId12" Type="http://schemas.openxmlformats.org/officeDocument/2006/relationships/slide" Target="slide24.xml"/><Relationship Id="rId17" Type="http://schemas.openxmlformats.org/officeDocument/2006/relationships/slide" Target="slide36.xml"/><Relationship Id="rId2" Type="http://schemas.openxmlformats.org/officeDocument/2006/relationships/slide" Target="slide9.xml"/><Relationship Id="rId16" Type="http://schemas.openxmlformats.org/officeDocument/2006/relationships/slide" Target="slide39.xml"/><Relationship Id="rId20" Type="http://schemas.openxmlformats.org/officeDocument/2006/relationships/slide" Target="slide5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slide" Target="slide18.xml"/><Relationship Id="rId5" Type="http://schemas.openxmlformats.org/officeDocument/2006/relationships/slide" Target="slide57.xml"/><Relationship Id="rId15" Type="http://schemas.openxmlformats.org/officeDocument/2006/relationships/slide" Target="slide33.xml"/><Relationship Id="rId10" Type="http://schemas.openxmlformats.org/officeDocument/2006/relationships/slide" Target="slide30.xml"/><Relationship Id="rId19" Type="http://schemas.openxmlformats.org/officeDocument/2006/relationships/slide" Target="slide60.xml"/><Relationship Id="rId4" Type="http://schemas.openxmlformats.org/officeDocument/2006/relationships/slide" Target="slide42.xml"/><Relationship Id="rId9" Type="http://schemas.openxmlformats.org/officeDocument/2006/relationships/slide" Target="slide12.xml"/><Relationship Id="rId14" Type="http://schemas.openxmlformats.org/officeDocument/2006/relationships/slide" Target="slide4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7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" Target="slide3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slide44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46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9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5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52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53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" Target="slide5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61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" Target="slide62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/>
              <a:t>Examen 3 mathématiques 10C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Révision			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7816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851920" y="616530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827584" y="404831"/>
            <a:ext cx="733245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/>
              <a:t>Quel est le volume </a:t>
            </a:r>
            <a:r>
              <a:rPr lang="fr-CA" sz="3200" dirty="0" smtClean="0"/>
              <a:t>du cône suivant </a:t>
            </a:r>
            <a:r>
              <a:rPr lang="fr-CA" sz="3200" dirty="0" smtClean="0"/>
              <a:t>au </a:t>
            </a:r>
          </a:p>
          <a:p>
            <a:r>
              <a:rPr lang="fr-CA" sz="3200" dirty="0" smtClean="0"/>
              <a:t>mètre cube près?</a:t>
            </a:r>
            <a:endParaRPr lang="fr-CA" sz="3200" dirty="0"/>
          </a:p>
        </p:txBody>
      </p:sp>
      <p:pic>
        <p:nvPicPr>
          <p:cNvPr id="1026" name="Picture 2" descr="http://t0.gstatic.com/images?q=tbn:ANd9GcRmwlF2LuQO5iQn0Nuuo-TkJMCDXDwd0IYgfMvJUoRCwmo6dVi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679" y="1772816"/>
            <a:ext cx="3338265" cy="413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rme libre 1"/>
          <p:cNvSpPr/>
          <p:nvPr/>
        </p:nvSpPr>
        <p:spPr>
          <a:xfrm>
            <a:off x="5172501" y="2700613"/>
            <a:ext cx="191587" cy="192712"/>
          </a:xfrm>
          <a:custGeom>
            <a:avLst/>
            <a:gdLst>
              <a:gd name="connsiteX0" fmla="*/ 19333 w 128515"/>
              <a:gd name="connsiteY0" fmla="*/ 15291 h 215162"/>
              <a:gd name="connsiteX1" fmla="*/ 19333 w 128515"/>
              <a:gd name="connsiteY1" fmla="*/ 206360 h 215162"/>
              <a:gd name="connsiteX2" fmla="*/ 128515 w 128515"/>
              <a:gd name="connsiteY2" fmla="*/ 192712 h 215162"/>
              <a:gd name="connsiteX3" fmla="*/ 101220 w 128515"/>
              <a:gd name="connsiteY3" fmla="*/ 97178 h 215162"/>
              <a:gd name="connsiteX4" fmla="*/ 73924 w 128515"/>
              <a:gd name="connsiteY4" fmla="*/ 42587 h 215162"/>
              <a:gd name="connsiteX5" fmla="*/ 19333 w 128515"/>
              <a:gd name="connsiteY5" fmla="*/ 15291 h 215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8515" h="215162">
                <a:moveTo>
                  <a:pt x="19333" y="15291"/>
                </a:moveTo>
                <a:cubicBezTo>
                  <a:pt x="10235" y="42586"/>
                  <a:pt x="-19203" y="172106"/>
                  <a:pt x="19333" y="206360"/>
                </a:cubicBezTo>
                <a:cubicBezTo>
                  <a:pt x="46746" y="230727"/>
                  <a:pt x="92121" y="197261"/>
                  <a:pt x="128515" y="192712"/>
                </a:cubicBezTo>
                <a:cubicBezTo>
                  <a:pt x="121591" y="165018"/>
                  <a:pt x="112965" y="124583"/>
                  <a:pt x="101220" y="97178"/>
                </a:cubicBezTo>
                <a:cubicBezTo>
                  <a:pt x="93206" y="78478"/>
                  <a:pt x="81938" y="61287"/>
                  <a:pt x="73924" y="42587"/>
                </a:cubicBezTo>
                <a:cubicBezTo>
                  <a:pt x="54527" y="-2672"/>
                  <a:pt x="28431" y="-12004"/>
                  <a:pt x="19333" y="15291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" name="Forme libre 2"/>
          <p:cNvSpPr/>
          <p:nvPr/>
        </p:nvSpPr>
        <p:spPr>
          <a:xfrm>
            <a:off x="4467175" y="5343291"/>
            <a:ext cx="137462" cy="181209"/>
          </a:xfrm>
          <a:custGeom>
            <a:avLst/>
            <a:gdLst>
              <a:gd name="connsiteX0" fmla="*/ 128638 w 137462"/>
              <a:gd name="connsiteY0" fmla="*/ 9759 h 181209"/>
              <a:gd name="connsiteX1" fmla="*/ 38150 w 137462"/>
              <a:gd name="connsiteY1" fmla="*/ 14522 h 181209"/>
              <a:gd name="connsiteX2" fmla="*/ 9575 w 137462"/>
              <a:gd name="connsiteY2" fmla="*/ 43097 h 181209"/>
              <a:gd name="connsiteX3" fmla="*/ 50 w 137462"/>
              <a:gd name="connsiteY3" fmla="*/ 71672 h 181209"/>
              <a:gd name="connsiteX4" fmla="*/ 9575 w 137462"/>
              <a:gd name="connsiteY4" fmla="*/ 152634 h 181209"/>
              <a:gd name="connsiteX5" fmla="*/ 19100 w 137462"/>
              <a:gd name="connsiteY5" fmla="*/ 171684 h 181209"/>
              <a:gd name="connsiteX6" fmla="*/ 47675 w 137462"/>
              <a:gd name="connsiteY6" fmla="*/ 181209 h 181209"/>
              <a:gd name="connsiteX7" fmla="*/ 104825 w 137462"/>
              <a:gd name="connsiteY7" fmla="*/ 176447 h 181209"/>
              <a:gd name="connsiteX8" fmla="*/ 119113 w 137462"/>
              <a:gd name="connsiteY8" fmla="*/ 171684 h 181209"/>
              <a:gd name="connsiteX9" fmla="*/ 128638 w 137462"/>
              <a:gd name="connsiteY9" fmla="*/ 138347 h 181209"/>
              <a:gd name="connsiteX10" fmla="*/ 128638 w 137462"/>
              <a:gd name="connsiteY10" fmla="*/ 9759 h 181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462" h="181209">
                <a:moveTo>
                  <a:pt x="128638" y="9759"/>
                </a:moveTo>
                <a:cubicBezTo>
                  <a:pt x="113557" y="-10878"/>
                  <a:pt x="67236" y="6378"/>
                  <a:pt x="38150" y="14522"/>
                </a:cubicBezTo>
                <a:cubicBezTo>
                  <a:pt x="25179" y="18154"/>
                  <a:pt x="9575" y="43097"/>
                  <a:pt x="9575" y="43097"/>
                </a:cubicBezTo>
                <a:cubicBezTo>
                  <a:pt x="6400" y="52622"/>
                  <a:pt x="-665" y="61657"/>
                  <a:pt x="50" y="71672"/>
                </a:cubicBezTo>
                <a:cubicBezTo>
                  <a:pt x="2175" y="101415"/>
                  <a:pt x="-1558" y="126657"/>
                  <a:pt x="9575" y="152634"/>
                </a:cubicBezTo>
                <a:cubicBezTo>
                  <a:pt x="12372" y="159160"/>
                  <a:pt x="13420" y="167424"/>
                  <a:pt x="19100" y="171684"/>
                </a:cubicBezTo>
                <a:cubicBezTo>
                  <a:pt x="27132" y="177708"/>
                  <a:pt x="47675" y="181209"/>
                  <a:pt x="47675" y="181209"/>
                </a:cubicBezTo>
                <a:cubicBezTo>
                  <a:pt x="66725" y="179622"/>
                  <a:pt x="85877" y="178973"/>
                  <a:pt x="104825" y="176447"/>
                </a:cubicBezTo>
                <a:cubicBezTo>
                  <a:pt x="109801" y="175783"/>
                  <a:pt x="115563" y="175234"/>
                  <a:pt x="119113" y="171684"/>
                </a:cubicBezTo>
                <a:cubicBezTo>
                  <a:pt x="121389" y="169408"/>
                  <a:pt x="128597" y="138509"/>
                  <a:pt x="128638" y="138347"/>
                </a:cubicBezTo>
                <a:cubicBezTo>
                  <a:pt x="136555" y="67084"/>
                  <a:pt x="143719" y="30396"/>
                  <a:pt x="128638" y="975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4743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35896" y="3356992"/>
            <a:ext cx="38090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400" dirty="0" smtClean="0">
                <a:hlinkClick r:id="rId2" action="ppaction://hlinksldjump"/>
              </a:rPr>
              <a:t>875 ou 876 m³</a:t>
            </a:r>
            <a:endParaRPr lang="fr-CA" sz="4400" dirty="0"/>
          </a:p>
        </p:txBody>
      </p:sp>
    </p:spTree>
    <p:extLst>
      <p:ext uri="{BB962C8B-B14F-4D97-AF65-F5344CB8AC3E}">
        <p14:creationId xmlns:p14="http://schemas.microsoft.com/office/powerpoint/2010/main" val="257293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15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319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436096" y="589159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AutoShape 2" descr="data:image/jpeg;base64,/9j/4AAQSkZJRgABAQAAAQABAAD/2wCEAAkGBhISEBQSExIWFBEWFxQRGREWExsRFhgVFBUXFRcYHhYYGyYeFxkjGRgXIS8jIyg1LDg4FR4xNzwrOCcuLTUBCQoKBQUFDQUFDSkYEhgpKSkpKSkpKSkpKSkpKSkpKSkpKSkpKSkpKSkpKSkpKSkpKSkpKSkpKSkpKSkpKSkpKf/AABEIAJgAfwMBIgACEQEDEQH/xAAbAAEBAAMBAQEAAAAAAAAAAAAABQEEBgMCB//EAEMQAAIBAwIEAgcEBgYLAAAAAAECAwAEERIhBQYTMSJBFCMyNFFztFRhdLMWQlJTZJIkM3Gy0eQHQ2JjcoGTlLHT4//EABQBAQAAAAAAAAAAAAAAAAAAAAD/xAAUEQEAAAAAAAAAAAAAAAAAAAAA/9oADAMBAAIRAxEAPwD9xpSlApSlApQ1wn+lHj0sUcUdufXqxvGJZlRYrVHnIfQc6ZOmUC5GcP8AsnAd3StHg/FUuIlkTscjGxwQSCMgkHt3GxBBGxFb1ApSlApSlApSlApSlApSlApSlB8udq/O7CBLy7a6lcKheGFFK6g6yI8ixFe2kwNG4J+1Tqe4C9RzG3VMdp3E2WlH8NHp6oOfJyyRkfCRu3caXCd4IJjD1TcXAuc4J6YlDNHJ2JGmPQME7asZ2FBI5OvFt1ijXV0wIreUOxI15kiiuQ2+kSSRvEwPnGmOwL/oK9q5OC38dzBIyCHrsZY5MKJYb2MYxnsOqzRgjZjGw2ORVTgd04128rFpot9R7vC7OIpM9skKynzzGc9wSFmlfLtgE5xjfJ2FSOI8waIYpok6scksEWrV0wEmlSISAEZYeMEY77eRzQWaVE4jxqaKaNBEjRyOsY9aes2d3ZY9GkogySSw2U/Fc0LriUURQSSpGXYIgd1TU57KNRGpvuG9Bt0qfLxuBGZWniVlDMymVVICKrsSCdgFZST5BgfMGtyCUMoZWDKQCGByCDuCCO4oPSlKUClKUCsZrNROY5C+i1UkNOSrFThlgXBmbI3XIIQMCMGVSCDigh3o68E0n25o7GM/wvjXUD2yUe4kViCPWJ7QArpuJq2YcSiL1ykgtjqLhsxj4k7HH+ya0XjD30MajCW0ZmOBpAafVDEo8tOhJyRtj1fkcVucaaMG31oWzOgXBxpfS+GPxAGdvvoJ3FbFGuzHIMw3ltJauM4yYSzKqld1LRz3JJ/3a4x5zea+Y1tbZL+ZGjkgleEoAW6iO2GQEgeB9EbBsd0Xy3qzzINJtpv3dxGpPc6Z825wPPxSL/YMmpvNnJ9tfTwrdyyGE6enaKdCNLGsxZi4XWCUcbBl/qx7XYBv27enBXIPoRwyqwKmfO4ZlIBEPwUjLbE4GzbXMPD5ZYQkWjWJYJfGSq4hmjmxlQTvox28/urQ4NYpw947SMEWbg9EFi5SUEs8etjkh18Sg9ikozgqo6QGgh8U4PJPNHqSIRRvHKswJNwCjI5VfABGrFQGIY5XIxvtnjHCJXlSWPpH1UtsyTAsuiZo2LaV9vHTxoJAOruKuUoOQk5Ul9JeUJb6WvIbzzDFI4Ojg+rwXDesBz3Y9u9WuWuHyQWyRy6NalyShJXxOzDGoA9j8Kq0oFKUoFKUoME1D4P6+aS6PbLW8P3RI3rG+IMki7/ERRbbZPrzJcNoSCNiss7dIMuzImC0sgPkyoDpP7RXY9jr8w8WjsbPCGKNgohgjYhU1YCRjSCD01ypbHZQT5UHpyz4+vP++ndh5eGILbqcfErECd/v+4UOI9XMXTYAdVdecbx4bUBkHfOnt8KjcM5j4dBDFCl7BoiRIlzOhOmNQi53G+APKvHi/N3DWMGu7iOmZGXRKhw4VwC2TsmCc/8AKgscf4eZ7aWNSFdkOhzvokA1Rybb5RwjDG/hFeUVyLm0juUiVnMa3UUchwBI0WpAWAOn2sFgD3NeX6Z2H2y3/wCsn+NSeWObbJITE13AOnLMgzKoynUZkOCdhhhgDbAGNqDobi2W5gXIeMsI5VyNEkbjDocHsynGVII2IIIJBcC4g0sZDgCaNjDKq7ASKASQCSQjBldc76XX+2o3Dea+HxGSP0+FgWMqgyABVkJyocnDAOG2G6hlB7gnW4nzdYxTJcpdwYJWGZRMviR2VVk2O7RsRueytJ8BQdpSvlDX1QKUpQKUpQKw1ZqBzrx30W2yrBZZGWCNiyqA793ywIwihn3BHh7HtQai8RBne4xrcF7O2iBALaWU3D58kMiICTkKLcEbuVNjhvCyhMshD3D+042AXuI0B9lB8PM7nc1z/AOK8Ot0H9LhMmlU1dTIVF9mNdRJCD7zknLHJJquOdLD7XD/ADigtYrU4h1MxdNQw6ih8/qx4bLDJG+cds9ztWj+mlh9rh/nFP00sPtcP84oLAFRbAmO+uYydpViulJJGSF9HkVR5hBFCxP8QufLP1+mlh9rh/nFRuJc22S3dvMLqLTiWB21ghUlCup27ZkiQZ7bkdzmgu8amMapMAnq2XWzkDTC5CyEOWAXAw3nkIQASRXJc4XT3Fncu4KxLb3BjhOQSeixEki59rsQh9nuct7NO4uHuHEjgrGp1RwkYOR2kkB/X81Q+znJ8RGmfzR7jdfh7j8l6Dv1/wAazWBWaBSlKBSlKBUTjfvVj82b6WardRON+9WPzZvpZqC0BTFZpQYxTFZpQYxUDnfazPzrT6uCugqBzz7mfnWn1cFBo1M5o9xuvw9x+S9U6mc0e43X4e4/Jeg78VmsCs0ClKUClKUConG/erH5s30s1W6icb96sfmzfSzUFulKUClKUCoHPPuZ+dafVwVfqBzz7mfnWn1cFBo1M5o9xuvw9x+S9U6mc0D+g3X4e4/Jeg78VmsKf/JrNApSlApSlAqJxv3qx+bN9LNVuonHPerH5s30s1BbpWM0zQZpWM1nNAqBzz7mfnWn1cFX81z/ADx7mfnWn1cFBpVjh3D/AEvxN7p8O/pH+X/v7j2N3cO4f6Xhm90+H7//AOH9/wD4Pb6xRQZWs0pQKUpQKUpQK0eKcHjuAokDZRi6skjwspKlSQ0bK3ZiO/nW9Sgi/ojB+1cf99df+6ufubaOKW86qz9G2t47pTHxG7eR1PpJbIaVQreo2GSN+++3dVEuuXDLNctI4MFxbratEEKuFXrZPU143E8n6o/V32OQlcK4KjSyQTdYSoscuY7+7KaJmlVV8UwOpWicE4wfC2FyVXMkfDV6pa5mURAs7Nf3SqAp0sQxmwwDYB05wSB3IFW+F8HaOR5ZJOpM6xxlgnTXpxGQoNOT4syuSfMtsAABU2blSY2txai4QRSJPGmYCWX0hmLsx6njI1MF06RvvqoPC3t+HSOES5mZznCjiF0e3b/XeYBK/tAErkCt+Xku2cYcSyJlSY5bq4mRtJDDVHJKVcZAOGBG1a55XnMxkM8W9zBdEC3Yf1UAgZQev5hQQcbb5DV0oFBhVr6pSgUpSgUpSgUpSgUpSgUpSgUpSgUpSgUpSgUpSgUpSgUpSg//2Q=="/>
          <p:cNvSpPr>
            <a:spLocks noChangeAspect="1" noChangeArrowheads="1"/>
          </p:cNvSpPr>
          <p:nvPr/>
        </p:nvSpPr>
        <p:spPr bwMode="auto">
          <a:xfrm>
            <a:off x="539552" y="2780928"/>
            <a:ext cx="8073150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CA" sz="3600" dirty="0" smtClean="0"/>
              <a:t>Une sphère a une aire de 36</a:t>
            </a:r>
            <a:r>
              <a:rPr lang="fr-CA" sz="3600" dirty="0" smtClean="0">
                <a:sym typeface="Symbol"/>
              </a:rPr>
              <a:t> cm². Quel est son volume, arrondis au dixième près?</a:t>
            </a:r>
            <a:endParaRPr lang="fr-CA" sz="3600" dirty="0"/>
          </a:p>
        </p:txBody>
      </p:sp>
      <p:sp>
        <p:nvSpPr>
          <p:cNvPr id="6" name="AutoShape 4" descr="data:image/jpeg;base64,/9j/4AAQSkZJRgABAQAAAQABAAD/2wCEAAkGBhISEBQSExIWFBEWFxQRGREWExsRFhgVFBUXFRcYHhYYGyYeFxkjGRgXIS8jIyg1LDg4FR4xNzwrOCcuLTUBCQoKBQUFDQUFDSkYEhgpKSkpKSkpKSkpKSkpKSkpKSkpKSkpKSkpKSkpKSkpKSkpKSkpKSkpKSkpKSkpKSkpKf/AABEIAJgAfwMBIgACEQEDEQH/xAAbAAEBAAMBAQEAAAAAAAAAAAAABQEEBgMCB//EAEMQAAIBAwIEAgcEBgYLAAAAAAECAwAEERIhBQYTMSJBFCMyNFFztFRhdLMWQlJTZJIkM3Gy0eQHQ2JjcoGTlLHT4//EABQBAQAAAAAAAAAAAAAAAAAAAAD/xAAUEQEAAAAAAAAAAAAAAAAAAAAA/9oADAMBAAIRAxEAPwD9xpSlApSlApQ1wn+lHj0sUcUdufXqxvGJZlRYrVHnIfQc6ZOmUC5GcP8AsnAd3StHg/FUuIlkTscjGxwQSCMgkHt3GxBBGxFb1ApSlApSlApSlApSlApSlApSlB8udq/O7CBLy7a6lcKheGFFK6g6yI8ixFe2kwNG4J+1Tqe4C9RzG3VMdp3E2WlH8NHp6oOfJyyRkfCRu3caXCd4IJjD1TcXAuc4J6YlDNHJ2JGmPQME7asZ2FBI5OvFt1ijXV0wIreUOxI15kiiuQ2+kSSRvEwPnGmOwL/oK9q5OC38dzBIyCHrsZY5MKJYb2MYxnsOqzRgjZjGw2ORVTgd04128rFpot9R7vC7OIpM9skKynzzGc9wSFmlfLtgE5xjfJ2FSOI8waIYpok6scksEWrV0wEmlSISAEZYeMEY77eRzQWaVE4jxqaKaNBEjRyOsY9aes2d3ZY9GkogySSw2U/Fc0LriUURQSSpGXYIgd1TU57KNRGpvuG9Bt0qfLxuBGZWniVlDMymVVICKrsSCdgFZST5BgfMGtyCUMoZWDKQCGByCDuCCO4oPSlKUClKUCsZrNROY5C+i1UkNOSrFThlgXBmbI3XIIQMCMGVSCDigh3o68E0n25o7GM/wvjXUD2yUe4kViCPWJ7QArpuJq2YcSiL1ykgtjqLhsxj4k7HH+ya0XjD30MajCW0ZmOBpAafVDEo8tOhJyRtj1fkcVucaaMG31oWzOgXBxpfS+GPxAGdvvoJ3FbFGuzHIMw3ltJauM4yYSzKqld1LRz3JJ/3a4x5zea+Y1tbZL+ZGjkgleEoAW6iO2GQEgeB9EbBsd0Xy3qzzINJtpv3dxGpPc6Z825wPPxSL/YMmpvNnJ9tfTwrdyyGE6enaKdCNLGsxZi4XWCUcbBl/qx7XYBv27enBXIPoRwyqwKmfO4ZlIBEPwUjLbE4GzbXMPD5ZYQkWjWJYJfGSq4hmjmxlQTvox28/urQ4NYpw947SMEWbg9EFi5SUEs8etjkh18Sg9ikozgqo6QGgh8U4PJPNHqSIRRvHKswJNwCjI5VfABGrFQGIY5XIxvtnjHCJXlSWPpH1UtsyTAsuiZo2LaV9vHTxoJAOruKuUoOQk5Ul9JeUJb6WvIbzzDFI4Ojg+rwXDesBz3Y9u9WuWuHyQWyRy6NalyShJXxOzDGoA9j8Kq0oFKUoFKUoME1D4P6+aS6PbLW8P3RI3rG+IMki7/ERRbbZPrzJcNoSCNiss7dIMuzImC0sgPkyoDpP7RXY9jr8w8WjsbPCGKNgohgjYhU1YCRjSCD01ypbHZQT5UHpyz4+vP++ndh5eGILbqcfErECd/v+4UOI9XMXTYAdVdecbx4bUBkHfOnt8KjcM5j4dBDFCl7BoiRIlzOhOmNQi53G+APKvHi/N3DWMGu7iOmZGXRKhw4VwC2TsmCc/8AKgscf4eZ7aWNSFdkOhzvokA1Rybb5RwjDG/hFeUVyLm0juUiVnMa3UUchwBI0WpAWAOn2sFgD3NeX6Z2H2y3/wCsn+NSeWObbJITE13AOnLMgzKoynUZkOCdhhhgDbAGNqDobi2W5gXIeMsI5VyNEkbjDocHsynGVII2IIIJBcC4g0sZDgCaNjDKq7ASKASQCSQjBldc76XX+2o3Dea+HxGSP0+FgWMqgyABVkJyocnDAOG2G6hlB7gnW4nzdYxTJcpdwYJWGZRMviR2VVk2O7RsRueytJ8BQdpSvlDX1QKUpQKUpQKw1ZqBzrx30W2yrBZZGWCNiyqA793ywIwihn3BHh7HtQai8RBne4xrcF7O2iBALaWU3D58kMiICTkKLcEbuVNjhvCyhMshD3D+042AXuI0B9lB8PM7nc1z/AOK8Ot0H9LhMmlU1dTIVF9mNdRJCD7zknLHJJquOdLD7XD/ADigtYrU4h1MxdNQw6ih8/qx4bLDJG+cds9ztWj+mlh9rh/nFP00sPtcP84oLAFRbAmO+uYydpViulJJGSF9HkVR5hBFCxP8QufLP1+mlh9rh/nFRuJc22S3dvMLqLTiWB21ghUlCup27ZkiQZ7bkdzmgu8amMapMAnq2XWzkDTC5CyEOWAXAw3nkIQASRXJc4XT3Fncu4KxLb3BjhOQSeixEki59rsQh9nuct7NO4uHuHEjgrGp1RwkYOR2kkB/X81Q+znJ8RGmfzR7jdfh7j8l6Dv1/wAazWBWaBSlKBSlKBUTjfvVj82b6WardRON+9WPzZvpZqC0BTFZpQYxTFZpQYxUDnfazPzrT6uCugqBzz7mfnWn1cFBo1M5o9xuvw9x+S9U6mc0e43X4e4/Jeg78VmsCs0ClKUClKUConG/erH5s30s1W6icb96sfmzfSzUFulKUClKUCoHPPuZ+dafVwVfqBzz7mfnWn1cFBo1M5o9xuvw9x+S9U6mc0D+g3X4e4/Jeg78VmsKf/JrNApSlApSlAqJxv3qx+bN9LNVuonHPerH5s30s1BbpWM0zQZpWM1nNAqBzz7mfnWn1cFX81z/ADx7mfnWn1cFBpVjh3D/AEvxN7p8O/pH+X/v7j2N3cO4f6Xhm90+H7//AOH9/wD4Pb6xRQZWs0pQKUpQKUpQK0eKcHjuAokDZRi6skjwspKlSQ0bK3ZiO/nW9Sgi/ojB+1cf99df+6ufubaOKW86qz9G2t47pTHxG7eR1PpJbIaVQreo2GSN+++3dVEuuXDLNctI4MFxbratEEKuFXrZPU143E8n6o/V32OQlcK4KjSyQTdYSoscuY7+7KaJmlVV8UwOpWicE4wfC2FyVXMkfDV6pa5mURAs7Nf3SqAp0sQxmwwDYB05wSB3IFW+F8HaOR5ZJOpM6xxlgnTXpxGQoNOT4syuSfMtsAABU2blSY2txai4QRSJPGmYCWX0hmLsx6njI1MF06RvvqoPC3t+HSOES5mZznCjiF0e3b/XeYBK/tAErkCt+Xku2cYcSyJlSY5bq4mRtJDDVHJKVcZAOGBG1a55XnMxkM8W9zBdEC3Yf1UAgZQev5hQQcbb5DV0oFBhVr6pSgUpSgUpSgUpSgUpSgUpSgUpSgUpSgUpSgUpSgUpSgUpSg//2Q=="/>
          <p:cNvSpPr>
            <a:spLocks noChangeAspect="1" noChangeArrowheads="1"/>
          </p:cNvSpPr>
          <p:nvPr/>
        </p:nvSpPr>
        <p:spPr bwMode="auto">
          <a:xfrm>
            <a:off x="215900" y="-554038"/>
            <a:ext cx="1209675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1300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11760" y="2764065"/>
            <a:ext cx="43813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7200" dirty="0" smtClean="0">
                <a:hlinkClick r:id="rId2" action="ppaction://hlinksldjump"/>
              </a:rPr>
              <a:t>113, 1cm³</a:t>
            </a:r>
            <a:endParaRPr lang="fr-CA" sz="7200" dirty="0"/>
          </a:p>
        </p:txBody>
      </p:sp>
    </p:spTree>
    <p:extLst>
      <p:ext uri="{BB962C8B-B14F-4D97-AF65-F5344CB8AC3E}">
        <p14:creationId xmlns:p14="http://schemas.microsoft.com/office/powerpoint/2010/main" val="81532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17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40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75856" y="616530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26918" y="548680"/>
            <a:ext cx="92256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/>
              <a:t>Quel serait l’aire d’une sphère dont le rayon est </a:t>
            </a:r>
          </a:p>
          <a:p>
            <a:r>
              <a:rPr lang="fr-CA" sz="3200" dirty="0" smtClean="0"/>
              <a:t>égale à la hauteur de la pyramide suivante?</a:t>
            </a:r>
          </a:p>
          <a:p>
            <a:r>
              <a:rPr lang="fr-CA" sz="3200" dirty="0" smtClean="0"/>
              <a:t>Arrondis ta réponse au centième près. </a:t>
            </a:r>
            <a:endParaRPr lang="fr-CA" sz="3200" dirty="0"/>
          </a:p>
        </p:txBody>
      </p:sp>
      <p:sp>
        <p:nvSpPr>
          <p:cNvPr id="2" name="AutoShape 2" descr="data:image/jpeg;base64,/9j/4AAQSkZJRgABAQAAAQABAAD/2wCEAAkGBhQSDxASERISFBAQFRAWEhIPEhASFBUQFxQVFBQUEhQYGyYeFxolGRUSHy8gIycpLCwtFR4xNTAqNSYtLSkBCQoKDgwOGg8PGiwkHyQsLCwsKSwpLCwtKSwsKSkpLCwqLDUsLCksLCksLiwsLCwsLCwsKSwsLCksLCkpLCwsLP/AABEIANIA8AMBIgACEQEDEQH/xAAbAAEAAwEBAQEAAAAAAAAAAAAAAQMEAgUGB//EAEAQAAIBAgMEBgYIBQMFAAAAAAABAgMREiExBEFRYRMiMnGBkQVCUmKhsQYUIzNywcLwc4LD0eFDkrI0g6K08f/EABcBAQEBAQAAAAAAAAAAAAAAAAACAQP/xAApEQEBAAEDAwMDBAMAAAAAAAAAARECITESQVEycfAiscFCYdHhgZGh/9oADAMBAAIRAxEAPwD9wAAAAAAAAAAAAAAAAAOZMDipXjFpNpN5JN6vguJafPelqMatTZJy0jX+ylvUnRqpT552t593s7PtDeTymspLhz7mRNebhmZiY+btACBbQAAAAAAAAAAAAAAAAAAAAAAAAAAAAAAAEMx1X0jcF2V23zyaiu9a8st+Vu1V2rRjbHLTksryfJX+R3QoKMUluWr1b3tve3r4kXfZF3uHm+nMls74bRQ05tr5Nm3aKTTxxXWSzV+1Hg+fD/J5v0rjelRu3FLaNnk2tyjLE/gmj23G5M31ap7Nu+yuhVTjdafvXgy25jqLo5YvUl2lwk/W7uPma0y5fJL2qQAUoAAAAAAAAAAAAAAAAAAAAAAAAAABlNesoxbfLxbdklzbsvEtbMlFY5Kfqrsc7pdf8lyb4mW9om3tHezUX2pduVr77e6uS+N295osEiRJhsmI8T6VNqgmo4nGalGL0lKMJyUXybSR7Vzy/pAvs6f8Rf8AGRt2JfZw62Lqx63HLU56fXf8Mnz/AItnG+T0ZmoNwkoPTPA+S9V818V4muxVtFBSjZ34prVPc0XZ3NU7xamSZtlrtpxllOPaS05NcmaTZctlzAAGtAAAAAAAAAAAAAAAAAAAAAAhskzbTWeUY9t6clvk+XzMtwy3Ey4qvHLAuymsb8ng8Vry7zWolVCiopJfHVve3xZcJO7NM70ABqnk/SOVqKfsuUv9tKpK3wN+ydhZW7WXizz/AKT/APTy/DW/9eqbtm0lnfr1M/5nl4aeBynrqe/z9mlBgHVTNtNF5Sj2o3suK3xf5c7FtGspJNftrJp87lhjqrBLGuy+2uHv/k/8E3bdF2uWwHMGdFLAAAAAAAAAAAAAAAAAAAAZy5cgOK9ZRi35Jat7kuZxstC13LOUs3y4RXJf5KqP2klP1PUXH3/Hdy7zaRN7lE3uSwALWEMkMDyvpDRc6WCKvKfSxisleToVUld82jTsFdTUpRXVk1KLz6ylCElKz0ya8htvaofxP6dQy/R6/QUc8uh2ey4dT9+Ry/Uid/f7z+nqokIHVYcyjkdADHSeCWB9mV8De73P7cu41o4r0VJWf7d7prndFWzVn2ZduOr0xcJJfvO5E22RNrhpABawAAAAAAAAAAAAAAAEMx1evLAuyrdI/JqC708+XflbtFZ5Rj2paclvb5K53s9HCkvi9W+L5k3fZF+q4dxidAFLAAAAAGPbe1Q/if06hl+j+VKkrNPoNnu3xUXFrk00zVtvaofxP6dQz+ir4aWawuE8t91PJrzd+5HL9SfPvPtW6W0xU8DdnZNX0d20kueTyLjyfS3o5z6ZxinN7PUhTk7XU3ias/Vzw58i/wBJejOlccqDw4v+oodNrbs9eOHQ6qado2lQtk25aRirt21sdwqpxxJ5Wvd5Zc76Hn+k9hUlSbp9LGle9KOFKV1hXUlJQkk87Sdla6zSOquyT6Gmn13TalKF740r2hilZSavGzlq4q9tUG7pVlms9M1n3FFeGJKcGsSvhe58U2t2R5m0eiMc5z6GCc47FGzVO6hCvUqTg2suzNuybV5O1z0djoOPSK1k5txWVsOGKyS0zTMsyyzK7Z62JX8LPVNZNMuMVeOB41p/qLPspPrJcV8u5GyMuBkvZkvapABSgAAAAAAAAAACnaK2FX/+t7kuZZJ2Rlox6R432V2F+vxWn+SbeydV7R3s1K3WkuvLXfZborkv7mkhIk2TDZMTAADWgAABghgZNrznRXvOXgoSXzkjN6NthoN9q1WK87v/AII1VvvqX4an6TL6OTSyasq20Jp+z0lS1vJZHLz88JnGr3j1CTmMibnVSbAACMIsSAIwmSD6OeH/AE5Pq8Iyy6nc93O64GwrrUlJNPR/vImzwmzw7RJk2Sq1eMu0tHksUfa775NcVzRqTNly2XO6QAa0AAAAABchmXaqryjHtyvblxk+S+bRluGW4RVfSSwerHt89bQ+Tf8Ak1xRXRo4VZftvNt87lpknlknegAKUAhsrq14xV5NJcW7IzLM4WgzvabuKUZtS35JL8SbT+BHRTd8Ukk7WwXTWfF/2M6vDOrwvlNLVrPS73lC2u+JRi248mlfgm8n4cDqGyxVnZNrSUs3x1LkNzd59ZTdWjpF2qXt1vZ0bS+Rx6P2SMozxK/2u0b3l9tPTg8tUaa331LuqfpK/RmUtojujWlb+aEKkv8AynIiaZm/O0NGmY1fPC905JrC+rbNSTfji/uIbTk3JOCVs54Us9LNOxoRzON1Z/E6YMeEpklH1a1sMnFLdG1muDVjmNSUcWJZLRxvJtX4WvczOOTPlpBXTrKSundPRosRSgAAZ9r2e6TWU4u8XraVrZrerNonZq+JcGnaSe5r9+KaLzJtEXF9JFfjSTbcFfRcU345rgTdt0WYuY1g5hNNXWae9HRSwAAADmU0gONorKMW/JLVvclzK9loWvKVsctXwV3aK5K7+L3ldHryU32VfAvNOXinZcu80VtojHW/gm34JZk87uc33qxMXKccsTSjZe02tbcDh7LJpKcm888F4btMne189Tcqz+y2e0JOzau72V1d21sitbS5K8I5+/eC79L/AALYUUndJXyu7Zu2lztozcxVPRybTcrcYq1r99rnVHZoxvZa6t3bfe3my0G4bhGEmwBrQAAZK331LuqfpKfR0/tdqW/pU7cuho2fwfkXVvvqXdU+UTNR2VOrXT1xQmpLJxxU4wsn/wBu/ic9+3n8ROnP1Y+cPTTJMdByU3CTxJRUk7Wdm2rO2T01yNaLly2XMSRYkGtU1dmjJptZx0abT81u5HF5xxPKSV7K1pd19H+/DSQZhOFVPaU7Xycr2jLKWWuXl5lqZzUoqSs0nvzV89zKugknJpt3TtCTWHF32uviZvDdeHEz/WMKTqLC3lk3KKfOVsl32L1I3LZZWNPo5e5Nr+WbssuTfxe+5tTOKlK6aaunqn+ZRQqOLwS3diT9aPP3lv7rk+lPp9msEJklrDyvS6rOcIwhF0JJ9K2+tyjGOV01e+e7meqDLMzBd5ZXn0akZSfXleV/s5dSy32jZPdq/A10qEYq0Uks8kks+JNehGStJJ9/5PcZvq849mV17NTPyks143/vGOns54unmZbEiTGtvS+8Tg+Muz4T087GqMlu3lyyqmqXh0CLkmqAAAAAAAAZK331LuqfKJU24VJzcW4zUOxm1hxax1eu6/cW1vvqXdU/SayJOff8REzvjz/DBs9VSrScWmsEdHfPEzcjPX2NOWJXjK1scMpcr7nv1TK+lnDtLFH2oJ3XfDV968jJ9PLNOdPLaCqlXUleLTXLPwLTouXIAA0AAESRT9XV3JZNri7X4uOjLwZhmMs3SyjFYlie/ArZcbN5+BzVSmmk7TjmnvjK2TsarmevKC60nFWTtKVlZWzs2ZZiJ1TEdbLXxZNWlHJrnxXJ6ovPnPSG1VYKEtlpVNoqOcYyxtU4qi088bSxRi7NPNu7z1PoIvLMzRqyrTnplv3dgAtoRYk5kBLgZZ7AlnBuD1ss435x0XhZmT0RtlSaXTKpTqTi5qjVVJNRvG9nTlK+HFGLz1fNFk/SlouShKUFJQTi4XlPpFStZtW6zeby6r0yvlkvKbpl5XLaZx7cU17VO78XHVeFy+jtCkrxafdu71ufIx0fSV5qEoON5une8ZLpFTdWytnbDF5u2fmaa2xxk72tL2ou0vNGbxmNU4X3CMbhUjo1Nc7Rku7c/gWUNti3Ztxl7M1Z87ce9XQ6ia5nF2aQRiJKWAADJW++pd1T9JrMlb76l3VP0msnT3+dojTzff8AECHEkFLZ6uxRburxl7Ucn47n4lfTzjrHGl60Mnb3ot/LyNlzlk9PhPT4V0dpUtGnbVaNPg1uLbmevssZZ6S3SjlJeP5My1dt6J2nJTXu2VRL8Hrb815GXV0+pN1XT6v9vSuLmNbVOWcKbtxqPAn4WcuOqX5k/VJvtVHnqoJRVuF85LvTN6s8N6s8RdW2uMO1JLver3JLeyl7a32IN85dRfHP4FlHYoxzUVfi834t5svsZvTGqsaozl2pqK4U185O9/JeJbT2CCztd+1JuUvN5l6JN6Y2aI5wEpEgpQAABDRIAzUNgUZYryk0nGGKzwQdrwjlezcYvO7yWeSOH6Ljn1p4XKMlC8cKmqiqtrK+cknm3vta5sAGb6hHFGWd41HUWfrOnKn5YZM0gAQ0VVaCkrSSa4SSZcAYyxPZHHsTf4al5x8G3dbt9ifruH7yLj7y60L/AItV4pGwixPT4R044c06iaTWj4O52Zamwq7cW4N74Oyvzjo/I56WpG2JY1xp5Pxi38m+4dWOTqs5TW++pd1T9JrPOe1RlVp2ktKis+q0+rqnmi6XpCOieKXCCcvO2niTp1Tf52jJqkzWsiTMaqVZaRUFxm7y8IrK3j4E/Ur9uU5P8TivCMd3fdldXhvVniOqu3Ri7N3fsxTlL/aszj6xOXZp4VxqSS8oxvfzRppUIxVoxSXCKSO0hi3mmNV5rG9kcu3OTXCHUjfwzfi7civY69KUnGmpXi54n0VWMXKEsEvtHHDJ4k1q72Zvkjzdg2VwmlGE4QjGSkpTc4uWWHBdvLtblqrrck0yNmmR6EWdJnjVtgk4106bdWfSrpY2V6Tm3TgpXUsoNK25xb5udn9E4KspRpqKVdYMNko0XQhjUF6sXUxNpWu7vmUp7QAAAAAAAAAAAAAAAAAAAAAAADRDiSAPN9IfR6jXq0KtWGKez4+ju3ZOVr3jpLRam+FJLTTgdgzpnLbqtkl7cfdFgkSDW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571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3" name="AutoShape 4" descr="data:image/jpeg;base64,/9j/4AAQSkZJRgABAQAAAQABAAD/2wCEAAkGBhQSDxASERISFBAQFRAWEhIPEhASFBUQFxQVFBQUEhQYGyYeFxolGRUSHy8gIycpLCwtFR4xNTAqNSYtLSkBCQoKDgwOGg8PGiwkHyQsLCwsKSwpLCwtKSwsKSkpLCwqLDUsLCksLCksLiwsLCwsLCwsKSwsLCksLCkpLCwsLP/AABEIANIA8AMBIgACEQEDEQH/xAAbAAEAAwEBAQEAAAAAAAAAAAAAAQMEAgUGB//EAEAQAAIBAgMEBgYIBQMFAAAAAAABAgMREiExBEFRYRMiMnGBkQVCUmKhsQYUIzNywcLwc4LD0eFDkrI0g6K08f/EABcBAQEBAQAAAAAAAAAAAAAAAAACAQP/xAApEQEBAAEDAwMDBAMAAAAAAAAAARECITESQVEycfAiscFCYdHhgZGh/9oADAMBAAIRAxEAPwD9wAAAAAAAAAAAAAAAAAOZMDipXjFpNpN5JN6vguJafPelqMatTZJy0jX+ylvUnRqpT552t593s7PtDeTymspLhz7mRNebhmZiY+btACBbQAAAAAAAAAAAAAAAAAAAAAAAAAAAAAAAEMx1X0jcF2V23zyaiu9a8st+Vu1V2rRjbHLTksryfJX+R3QoKMUluWr1b3tve3r4kXfZF3uHm+nMls74bRQ05tr5Nm3aKTTxxXWSzV+1Hg+fD/J5v0rjelRu3FLaNnk2tyjLE/gmj23G5M31ap7Nu+yuhVTjdafvXgy25jqLo5YvUl2lwk/W7uPma0y5fJL2qQAUoAAAAAAAAAAAAAAAAAAAAAAAAAABlNesoxbfLxbdklzbsvEtbMlFY5Kfqrsc7pdf8lyb4mW9om3tHezUX2pduVr77e6uS+N295osEiRJhsmI8T6VNqgmo4nGalGL0lKMJyUXybSR7Vzy/pAvs6f8Rf8AGRt2JfZw62Lqx63HLU56fXf8Mnz/AItnG+T0ZmoNwkoPTPA+S9V818V4muxVtFBSjZ34prVPc0XZ3NU7xamSZtlrtpxllOPaS05NcmaTZctlzAAGtAAAAAAAAAAAAAAAAAAAAAAhskzbTWeUY9t6clvk+XzMtwy3Ey4qvHLAuymsb8ng8Vry7zWolVCiopJfHVve3xZcJO7NM70ABqnk/SOVqKfsuUv9tKpK3wN+ydhZW7WXizz/AKT/APTy/DW/9eqbtm0lnfr1M/5nl4aeBynrqe/z9mlBgHVTNtNF5Sj2o3suK3xf5c7FtGspJNftrJp87lhjqrBLGuy+2uHv/k/8E3bdF2uWwHMGdFLAAAAAAAAAAAAAAAAAAAAZy5cgOK9ZRi35Jat7kuZxstC13LOUs3y4RXJf5KqP2klP1PUXH3/Hdy7zaRN7lE3uSwALWEMkMDyvpDRc6WCKvKfSxisleToVUld82jTsFdTUpRXVk1KLz6ylCElKz0ya8htvaofxP6dQy/R6/QUc8uh2ey4dT9+Ry/Uid/f7z+nqokIHVYcyjkdADHSeCWB9mV8De73P7cu41o4r0VJWf7d7prndFWzVn2ZduOr0xcJJfvO5E22RNrhpABawAAAAAAAAAAAAAAAEMx1evLAuyrdI/JqC708+XflbtFZ5Rj2paclvb5K53s9HCkvi9W+L5k3fZF+q4dxidAFLAAAAAGPbe1Q/if06hl+j+VKkrNPoNnu3xUXFrk00zVtvaofxP6dQz+ir4aWawuE8t91PJrzd+5HL9SfPvPtW6W0xU8DdnZNX0d20kueTyLjyfS3o5z6ZxinN7PUhTk7XU3ias/Vzw58i/wBJejOlccqDw4v+oodNrbs9eOHQ6qado2lQtk25aRirt21sdwqpxxJ5Wvd5Zc76Hn+k9hUlSbp9LGle9KOFKV1hXUlJQkk87Sdla6zSOquyT6Gmn13TalKF740r2hilZSavGzlq4q9tUG7pVlms9M1n3FFeGJKcGsSvhe58U2t2R5m0eiMc5z6GCc47FGzVO6hCvUqTg2suzNuybV5O1z0djoOPSK1k5txWVsOGKyS0zTMsyyzK7Z62JX8LPVNZNMuMVeOB41p/qLPspPrJcV8u5GyMuBkvZkvapABSgAAAAAAAAAACnaK2FX/+t7kuZZJ2Rlox6R432V2F+vxWn+SbeydV7R3s1K3WkuvLXfZborkv7mkhIk2TDZMTAADWgAABghgZNrznRXvOXgoSXzkjN6NthoN9q1WK87v/AII1VvvqX4an6TL6OTSyasq20Jp+z0lS1vJZHLz88JnGr3j1CTmMibnVSbAACMIsSAIwmSD6OeH/AE5Pq8Iyy6nc93O64GwrrUlJNPR/vImzwmzw7RJk2Sq1eMu0tHksUfa775NcVzRqTNly2XO6QAa0AAAAABchmXaqryjHtyvblxk+S+bRluGW4RVfSSwerHt89bQ+Tf8Ak1xRXRo4VZftvNt87lpknlknegAKUAhsrq14xV5NJcW7IzLM4WgzvabuKUZtS35JL8SbT+BHRTd8Ukk7WwXTWfF/2M6vDOrwvlNLVrPS73lC2u+JRi248mlfgm8n4cDqGyxVnZNrSUs3x1LkNzd59ZTdWjpF2qXt1vZ0bS+Rx6P2SMozxK/2u0b3l9tPTg8tUaa331LuqfpK/RmUtojujWlb+aEKkv8AynIiaZm/O0NGmY1fPC905JrC+rbNSTfji/uIbTk3JOCVs54Us9LNOxoRzON1Z/E6YMeEpklH1a1sMnFLdG1muDVjmNSUcWJZLRxvJtX4WvczOOTPlpBXTrKSundPRosRSgAAZ9r2e6TWU4u8XraVrZrerNonZq+JcGnaSe5r9+KaLzJtEXF9JFfjSTbcFfRcU345rgTdt0WYuY1g5hNNXWae9HRSwAAADmU0gONorKMW/JLVvclzK9loWvKVsctXwV3aK5K7+L3ldHryU32VfAvNOXinZcu80VtojHW/gm34JZk87uc33qxMXKccsTSjZe02tbcDh7LJpKcm888F4btMne189Tcqz+y2e0JOzau72V1d21sitbS5K8I5+/eC79L/AALYUUndJXyu7Zu2lztozcxVPRybTcrcYq1r99rnVHZoxvZa6t3bfe3my0G4bhGEmwBrQAAZK331LuqfpKfR0/tdqW/pU7cuho2fwfkXVvvqXdU+UTNR2VOrXT1xQmpLJxxU4wsn/wBu/ic9+3n8ROnP1Y+cPTTJMdByU3CTxJRUk7Wdm2rO2T01yNaLly2XMSRYkGtU1dmjJptZx0abT81u5HF5xxPKSV7K1pd19H+/DSQZhOFVPaU7Xycr2jLKWWuXl5lqZzUoqSs0nvzV89zKugknJpt3TtCTWHF32uviZvDdeHEz/WMKTqLC3lk3KKfOVsl32L1I3LZZWNPo5e5Nr+WbssuTfxe+5tTOKlK6aaunqn+ZRQqOLwS3diT9aPP3lv7rk+lPp9msEJklrDyvS6rOcIwhF0JJ9K2+tyjGOV01e+e7meqDLMzBd5ZXn0akZSfXleV/s5dSy32jZPdq/A10qEYq0Uks8kks+JNehGStJJ9/5PcZvq849mV17NTPyks143/vGOns54unmZbEiTGtvS+8Tg+Muz4T087GqMlu3lyyqmqXh0CLkmqAAAAAAAAZK331LuqfKJU24VJzcW4zUOxm1hxax1eu6/cW1vvqXdU/SayJOff8REzvjz/DBs9VSrScWmsEdHfPEzcjPX2NOWJXjK1scMpcr7nv1TK+lnDtLFH2oJ3XfDV968jJ9PLNOdPLaCqlXUleLTXLPwLTouXIAA0AAESRT9XV3JZNri7X4uOjLwZhmMs3SyjFYlie/ArZcbN5+BzVSmmk7TjmnvjK2TsarmevKC60nFWTtKVlZWzs2ZZiJ1TEdbLXxZNWlHJrnxXJ6ovPnPSG1VYKEtlpVNoqOcYyxtU4qi088bSxRi7NPNu7z1PoIvLMzRqyrTnplv3dgAtoRYk5kBLgZZ7AlnBuD1ss435x0XhZmT0RtlSaXTKpTqTi5qjVVJNRvG9nTlK+HFGLz1fNFk/SlouShKUFJQTi4XlPpFStZtW6zeby6r0yvlkvKbpl5XLaZx7cU17VO78XHVeFy+jtCkrxafdu71ufIx0fSV5qEoON5une8ZLpFTdWytnbDF5u2fmaa2xxk72tL2ou0vNGbxmNU4X3CMbhUjo1Nc7Rku7c/gWUNti3Ztxl7M1Z87ce9XQ6ia5nF2aQRiJKWAADJW++pd1T9JrMlb76l3VP0msnT3+dojTzff8AECHEkFLZ6uxRburxl7Ucn47n4lfTzjrHGl60Mnb3ot/LyNlzlk9PhPT4V0dpUtGnbVaNPg1uLbmevssZZ6S3SjlJeP5My1dt6J2nJTXu2VRL8Hrb815GXV0+pN1XT6v9vSuLmNbVOWcKbtxqPAn4WcuOqX5k/VJvtVHnqoJRVuF85LvTN6s8N6s8RdW2uMO1JLver3JLeyl7a32IN85dRfHP4FlHYoxzUVfi834t5svsZvTGqsaozl2pqK4U185O9/JeJbT2CCztd+1JuUvN5l6JN6Y2aI5wEpEgpQAABDRIAzUNgUZYryk0nGGKzwQdrwjlezcYvO7yWeSOH6Ljn1p4XKMlC8cKmqiqtrK+cknm3vta5sAGb6hHFGWd41HUWfrOnKn5YZM0gAQ0VVaCkrSSa4SSZcAYyxPZHHsTf4al5x8G3dbt9ifruH7yLj7y60L/AItV4pGwixPT4R044c06iaTWj4O52Zamwq7cW4N74Oyvzjo/I56WpG2JY1xp5Pxi38m+4dWOTqs5TW++pd1T9JrPOe1RlVp2ktKis+q0+rqnmi6XpCOieKXCCcvO2niTp1Tf52jJqkzWsiTMaqVZaRUFxm7y8IrK3j4E/Ur9uU5P8TivCMd3fdldXhvVniOqu3Ri7N3fsxTlL/aszj6xOXZp4VxqSS8oxvfzRppUIxVoxSXCKSO0hi3mmNV5rG9kcu3OTXCHUjfwzfi7civY69KUnGmpXi54n0VWMXKEsEvtHHDJ4k1q72Zvkjzdg2VwmlGE4QjGSkpTc4uWWHBdvLtblqrrck0yNmmR6EWdJnjVtgk4106bdWfSrpY2V6Tm3TgpXUsoNK25xb5udn9E4KspRpqKVdYMNko0XQhjUF6sXUxNpWu7vmUp7QAAAAAAAAAAAAAAAAAAAAAAADRDiSAPN9IfR6jXq0KtWGKez4+ju3ZOVr3jpLRam+FJLTTgdgzpnLbqtkl7cfdFgkSDW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215900" y="-47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8" name="AutoShape 6" descr="data:image/jpeg;base64,/9j/4AAQSkZJRgABAQAAAQABAAD/2wCEAAkGBhQSDxASERISFBAQFRAWEhIPEhASFBUQFxQVFBQUEhQYGyYeFxolGRUSHy8gIycpLCwtFR4xNTAqNSYtLSkBCQoKDgwOGg8PGiwkHyQsLCwsKSwpLCwtKSwsKSkpLCwqLDUsLCksLCksLiwsLCwsLCwsKSwsLCksLCkpLCwsLP/AABEIANIA8AMBIgACEQEDEQH/xAAbAAEAAwEBAQEAAAAAAAAAAAAAAQMEAgUGB//EAEAQAAIBAgMEBgYIBQMFAAAAAAABAgMREiExBEFRYRMiMnGBkQVCUmKhsQYUIzNywcLwc4LD0eFDkrI0g6K08f/EABcBAQEBAQAAAAAAAAAAAAAAAAACAQP/xAApEQEBAAEDAwMDBAMAAAAAAAAAARECITESQVEycfAiscFCYdHhgZGh/9oADAMBAAIRAxEAPwD9wAAAAAAAAAAAAAAAAAOZMDipXjFpNpN5JN6vguJafPelqMatTZJy0jX+ylvUnRqpT552t593s7PtDeTymspLhz7mRNebhmZiY+btACBbQAAAAAAAAAAAAAAAAAAAAAAAAAAAAAAAEMx1X0jcF2V23zyaiu9a8st+Vu1V2rRjbHLTksryfJX+R3QoKMUluWr1b3tve3r4kXfZF3uHm+nMls74bRQ05tr5Nm3aKTTxxXWSzV+1Hg+fD/J5v0rjelRu3FLaNnk2tyjLE/gmj23G5M31ap7Nu+yuhVTjdafvXgy25jqLo5YvUl2lwk/W7uPma0y5fJL2qQAUoAAAAAAAAAAAAAAAAAAAAAAAAAABlNesoxbfLxbdklzbsvEtbMlFY5Kfqrsc7pdf8lyb4mW9om3tHezUX2pduVr77e6uS+N295osEiRJhsmI8T6VNqgmo4nGalGL0lKMJyUXybSR7Vzy/pAvs6f8Rf8AGRt2JfZw62Lqx63HLU56fXf8Mnz/AItnG+T0ZmoNwkoPTPA+S9V818V4muxVtFBSjZ34prVPc0XZ3NU7xamSZtlrtpxllOPaS05NcmaTZctlzAAGtAAAAAAAAAAAAAAAAAAAAAAhskzbTWeUY9t6clvk+XzMtwy3Ey4qvHLAuymsb8ng8Vry7zWolVCiopJfHVve3xZcJO7NM70ABqnk/SOVqKfsuUv9tKpK3wN+ydhZW7WXizz/AKT/APTy/DW/9eqbtm0lnfr1M/5nl4aeBynrqe/z9mlBgHVTNtNF5Sj2o3suK3xf5c7FtGspJNftrJp87lhjqrBLGuy+2uHv/k/8E3bdF2uWwHMGdFLAAAAAAAAAAAAAAAAAAAAZy5cgOK9ZRi35Jat7kuZxstC13LOUs3y4RXJf5KqP2klP1PUXH3/Hdy7zaRN7lE3uSwALWEMkMDyvpDRc6WCKvKfSxisleToVUld82jTsFdTUpRXVk1KLz6ylCElKz0ya8htvaofxP6dQy/R6/QUc8uh2ey4dT9+Ry/Uid/f7z+nqokIHVYcyjkdADHSeCWB9mV8De73P7cu41o4r0VJWf7d7prndFWzVn2ZduOr0xcJJfvO5E22RNrhpABawAAAAAAAAAAAAAAAEMx1evLAuyrdI/JqC708+XflbtFZ5Rj2paclvb5K53s9HCkvi9W+L5k3fZF+q4dxidAFLAAAAAGPbe1Q/if06hl+j+VKkrNPoNnu3xUXFrk00zVtvaofxP6dQz+ir4aWawuE8t91PJrzd+5HL9SfPvPtW6W0xU8DdnZNX0d20kueTyLjyfS3o5z6ZxinN7PUhTk7XU3ias/Vzw58i/wBJejOlccqDw4v+oodNrbs9eOHQ6qado2lQtk25aRirt21sdwqpxxJ5Wvd5Zc76Hn+k9hUlSbp9LGle9KOFKV1hXUlJQkk87Sdla6zSOquyT6Gmn13TalKF740r2hilZSavGzlq4q9tUG7pVlms9M1n3FFeGJKcGsSvhe58U2t2R5m0eiMc5z6GCc47FGzVO6hCvUqTg2suzNuybV5O1z0djoOPSK1k5txWVsOGKyS0zTMsyyzK7Z62JX8LPVNZNMuMVeOB41p/qLPspPrJcV8u5GyMuBkvZkvapABSgAAAAAAAAAACnaK2FX/+t7kuZZJ2Rlox6R432V2F+vxWn+SbeydV7R3s1K3WkuvLXfZborkv7mkhIk2TDZMTAADWgAABghgZNrznRXvOXgoSXzkjN6NthoN9q1WK87v/AII1VvvqX4an6TL6OTSyasq20Jp+z0lS1vJZHLz88JnGr3j1CTmMibnVSbAACMIsSAIwmSD6OeH/AE5Pq8Iyy6nc93O64GwrrUlJNPR/vImzwmzw7RJk2Sq1eMu0tHksUfa775NcVzRqTNly2XO6QAa0AAAAABchmXaqryjHtyvblxk+S+bRluGW4RVfSSwerHt89bQ+Tf8Ak1xRXRo4VZftvNt87lpknlknegAKUAhsrq14xV5NJcW7IzLM4WgzvabuKUZtS35JL8SbT+BHRTd8Ukk7WwXTWfF/2M6vDOrwvlNLVrPS73lC2u+JRi248mlfgm8n4cDqGyxVnZNrSUs3x1LkNzd59ZTdWjpF2qXt1vZ0bS+Rx6P2SMozxK/2u0b3l9tPTg8tUaa331LuqfpK/RmUtojujWlb+aEKkv8AynIiaZm/O0NGmY1fPC905JrC+rbNSTfji/uIbTk3JOCVs54Us9LNOxoRzON1Z/E6YMeEpklH1a1sMnFLdG1muDVjmNSUcWJZLRxvJtX4WvczOOTPlpBXTrKSundPRosRSgAAZ9r2e6TWU4u8XraVrZrerNonZq+JcGnaSe5r9+KaLzJtEXF9JFfjSTbcFfRcU345rgTdt0WYuY1g5hNNXWae9HRSwAAADmU0gONorKMW/JLVvclzK9loWvKVsctXwV3aK5K7+L3ldHryU32VfAvNOXinZcu80VtojHW/gm34JZk87uc33qxMXKccsTSjZe02tbcDh7LJpKcm888F4btMne189Tcqz+y2e0JOzau72V1d21sitbS5K8I5+/eC79L/AALYUUndJXyu7Zu2lztozcxVPRybTcrcYq1r99rnVHZoxvZa6t3bfe3my0G4bhGEmwBrQAAZK331LuqfpKfR0/tdqW/pU7cuho2fwfkXVvvqXdU+UTNR2VOrXT1xQmpLJxxU4wsn/wBu/ic9+3n8ROnP1Y+cPTTJMdByU3CTxJRUk7Wdm2rO2T01yNaLly2XMSRYkGtU1dmjJptZx0abT81u5HF5xxPKSV7K1pd19H+/DSQZhOFVPaU7Xycr2jLKWWuXl5lqZzUoqSs0nvzV89zKugknJpt3TtCTWHF32uviZvDdeHEz/WMKTqLC3lk3KKfOVsl32L1I3LZZWNPo5e5Nr+WbssuTfxe+5tTOKlK6aaunqn+ZRQqOLwS3diT9aPP3lv7rk+lPp9msEJklrDyvS6rOcIwhF0JJ9K2+tyjGOV01e+e7meqDLMzBd5ZXn0akZSfXleV/s5dSy32jZPdq/A10qEYq0Uks8kks+JNehGStJJ9/5PcZvq849mV17NTPyks143/vGOns54unmZbEiTGtvS+8Tg+Muz4T087GqMlu3lyyqmqXh0CLkmqAAAAAAAAZK331LuqfKJU24VJzcW4zUOxm1hxax1eu6/cW1vvqXdU/SayJOff8REzvjz/DBs9VSrScWmsEdHfPEzcjPX2NOWJXjK1scMpcr7nv1TK+lnDtLFH2oJ3XfDV968jJ9PLNOdPLaCqlXUleLTXLPwLTouXIAA0AAESRT9XV3JZNri7X4uOjLwZhmMs3SyjFYlie/ArZcbN5+BzVSmmk7TjmnvjK2TsarmevKC60nFWTtKVlZWzs2ZZiJ1TEdbLXxZNWlHJrnxXJ6ovPnPSG1VYKEtlpVNoqOcYyxtU4qi088bSxRi7NPNu7z1PoIvLMzRqyrTnplv3dgAtoRYk5kBLgZZ7AlnBuD1ss435x0XhZmT0RtlSaXTKpTqTi5qjVVJNRvG9nTlK+HFGLz1fNFk/SlouShKUFJQTi4XlPpFStZtW6zeby6r0yvlkvKbpl5XLaZx7cU17VO78XHVeFy+jtCkrxafdu71ufIx0fSV5qEoON5une8ZLpFTdWytnbDF5u2fmaa2xxk72tL2ou0vNGbxmNU4X3CMbhUjo1Nc7Rku7c/gWUNti3Ztxl7M1Z87ce9XQ6ia5nF2aQRiJKWAADJW++pd1T9JrMlb76l3VP0msnT3+dojTzff8AECHEkFLZ6uxRburxl7Ucn47n4lfTzjrHGl60Mnb3ot/LyNlzlk9PhPT4V0dpUtGnbVaNPg1uLbmevssZZ6S3SjlJeP5My1dt6J2nJTXu2VRL8Hrb815GXV0+pN1XT6v9vSuLmNbVOWcKbtxqPAn4WcuOqX5k/VJvtVHnqoJRVuF85LvTN6s8N6s8RdW2uMO1JLver3JLeyl7a32IN85dRfHP4FlHYoxzUVfi834t5svsZvTGqsaozl2pqK4U185O9/JeJbT2CCztd+1JuUvN5l6JN6Y2aI5wEpEgpQAABDRIAzUNgUZYryk0nGGKzwQdrwjlezcYvO7yWeSOH6Ljn1p4XKMlC8cKmqiqtrK+cknm3vta5sAGb6hHFGWd41HUWfrOnKn5YZM0gAQ0VVaCkrSSa4SSZcAYyxPZHHsTf4al5x8G3dbt9ifruH7yLj7y60L/AItV4pGwixPT4R044c06iaTWj4O52Zamwq7cW4N74Oyvzjo/I56WpG2JY1xp5Pxi38m+4dWOTqs5TW++pd1T9JrPOe1RlVp2ktKis+q0+rqnmi6XpCOieKXCCcvO2niTp1Tf52jJqkzWsiTMaqVZaRUFxm7y8IrK3j4E/Ur9uU5P8TivCMd3fdldXhvVniOqu3Ri7N3fsxTlL/aszj6xOXZp4VxqSS8oxvfzRppUIxVoxSXCKSO0hi3mmNV5rG9kcu3OTXCHUjfwzfi7civY69KUnGmpXi54n0VWMXKEsEvtHHDJ4k1q72Zvkjzdg2VwmlGE4QjGSkpTc4uWWHBdvLtblqrrck0yNmmR6EWdJnjVtgk4106bdWfSrpY2V6Tm3TgpXUsoNK25xb5udn9E4KspRpqKVdYMNko0XQhjUF6sXUxNpWu7vmUp7QAAAAAAAAAAAAAAAAAAAAAAADRDiSAPN9IfR6jXq0KtWGKez4+ju3ZOVr3jpLRam+FJLTTgdgzpnLbqtkl7cfdFgkSDW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368300" y="1476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10" name="AutoShape 8" descr="data:image/jpeg;base64,/9j/4AAQSkZJRgABAQAAAQABAAD/2wCEAAkGBhQSDxASERISFBAQFRAWEhIPEhASFBUQFxQVFBQUEhQYGyYeFxolGRUSHy8gIycpLCwtFR4xNTAqNSYtLSkBCQoKDgwOGg8PGiwkHyQsLCwsKSwpLCwtKSwsKSkpLCwqLDUsLCksLCksLiwsLCwsLCwsKSwsLCksLCkpLCwsLP/AABEIANIA8AMBIgACEQEDEQH/xAAbAAEAAwEBAQEAAAAAAAAAAAAAAQMEAgUGB//EAEAQAAIBAgMEBgYIBQMFAAAAAAABAgMREiExBEFRYRMiMnGBkQVCUmKhsQYUIzNywcLwc4LD0eFDkrI0g6K08f/EABcBAQEBAQAAAAAAAAAAAAAAAAACAQP/xAApEQEBAAEDAwMDBAMAAAAAAAAAARECITESQVEycfAiscFCYdHhgZGh/9oADAMBAAIRAxEAPwD9wAAAAAAAAAAAAAAAAAOZMDipXjFpNpN5JN6vguJafPelqMatTZJy0jX+ylvUnRqpT552t593s7PtDeTymspLhz7mRNebhmZiY+btACBbQAAAAAAAAAAAAAAAAAAAAAAAAAAAAAAAEMx1X0jcF2V23zyaiu9a8st+Vu1V2rRjbHLTksryfJX+R3QoKMUluWr1b3tve3r4kXfZF3uHm+nMls74bRQ05tr5Nm3aKTTxxXWSzV+1Hg+fD/J5v0rjelRu3FLaNnk2tyjLE/gmj23G5M31ap7Nu+yuhVTjdafvXgy25jqLo5YvUl2lwk/W7uPma0y5fJL2qQAUoAAAAAAAAAAAAAAAAAAAAAAAAAABlNesoxbfLxbdklzbsvEtbMlFY5Kfqrsc7pdf8lyb4mW9om3tHezUX2pduVr77e6uS+N295osEiRJhsmI8T6VNqgmo4nGalGL0lKMJyUXybSR7Vzy/pAvs6f8Rf8AGRt2JfZw62Lqx63HLU56fXf8Mnz/AItnG+T0ZmoNwkoPTPA+S9V818V4muxVtFBSjZ34prVPc0XZ3NU7xamSZtlrtpxllOPaS05NcmaTZctlzAAGtAAAAAAAAAAAAAAAAAAAAAAhskzbTWeUY9t6clvk+XzMtwy3Ey4qvHLAuymsb8ng8Vry7zWolVCiopJfHVve3xZcJO7NM70ABqnk/SOVqKfsuUv9tKpK3wN+ydhZW7WXizz/AKT/APTy/DW/9eqbtm0lnfr1M/5nl4aeBynrqe/z9mlBgHVTNtNF5Sj2o3suK3xf5c7FtGspJNftrJp87lhjqrBLGuy+2uHv/k/8E3bdF2uWwHMGdFLAAAAAAAAAAAAAAAAAAAAZy5cgOK9ZRi35Jat7kuZxstC13LOUs3y4RXJf5KqP2klP1PUXH3/Hdy7zaRN7lE3uSwALWEMkMDyvpDRc6WCKvKfSxisleToVUld82jTsFdTUpRXVk1KLz6ylCElKz0ya8htvaofxP6dQy/R6/QUc8uh2ey4dT9+Ry/Uid/f7z+nqokIHVYcyjkdADHSeCWB9mV8De73P7cu41o4r0VJWf7d7prndFWzVn2ZduOr0xcJJfvO5E22RNrhpABawAAAAAAAAAAAAAAAEMx1evLAuyrdI/JqC708+XflbtFZ5Rj2paclvb5K53s9HCkvi9W+L5k3fZF+q4dxidAFLAAAAAGPbe1Q/if06hl+j+VKkrNPoNnu3xUXFrk00zVtvaofxP6dQz+ir4aWawuE8t91PJrzd+5HL9SfPvPtW6W0xU8DdnZNX0d20kueTyLjyfS3o5z6ZxinN7PUhTk7XU3ias/Vzw58i/wBJejOlccqDw4v+oodNrbs9eOHQ6qado2lQtk25aRirt21sdwqpxxJ5Wvd5Zc76Hn+k9hUlSbp9LGle9KOFKV1hXUlJQkk87Sdla6zSOquyT6Gmn13TalKF740r2hilZSavGzlq4q9tUG7pVlms9M1n3FFeGJKcGsSvhe58U2t2R5m0eiMc5z6GCc47FGzVO6hCvUqTg2suzNuybV5O1z0djoOPSK1k5txWVsOGKyS0zTMsyyzK7Z62JX8LPVNZNMuMVeOB41p/qLPspPrJcV8u5GyMuBkvZkvapABSgAAAAAAAAAACnaK2FX/+t7kuZZJ2Rlox6R432V2F+vxWn+SbeydV7R3s1K3WkuvLXfZborkv7mkhIk2TDZMTAADWgAABghgZNrznRXvOXgoSXzkjN6NthoN9q1WK87v/AII1VvvqX4an6TL6OTSyasq20Jp+z0lS1vJZHLz88JnGr3j1CTmMibnVSbAACMIsSAIwmSD6OeH/AE5Pq8Iyy6nc93O64GwrrUlJNPR/vImzwmzw7RJk2Sq1eMu0tHksUfa775NcVzRqTNly2XO6QAa0AAAAABchmXaqryjHtyvblxk+S+bRluGW4RVfSSwerHt89bQ+Tf8Ak1xRXRo4VZftvNt87lpknlknegAKUAhsrq14xV5NJcW7IzLM4WgzvabuKUZtS35JL8SbT+BHRTd8Ukk7WwXTWfF/2M6vDOrwvlNLVrPS73lC2u+JRi248mlfgm8n4cDqGyxVnZNrSUs3x1LkNzd59ZTdWjpF2qXt1vZ0bS+Rx6P2SMozxK/2u0b3l9tPTg8tUaa331LuqfpK/RmUtojujWlb+aEKkv8AynIiaZm/O0NGmY1fPC905JrC+rbNSTfji/uIbTk3JOCVs54Us9LNOxoRzON1Z/E6YMeEpklH1a1sMnFLdG1muDVjmNSUcWJZLRxvJtX4WvczOOTPlpBXTrKSundPRosRSgAAZ9r2e6TWU4u8XraVrZrerNonZq+JcGnaSe5r9+KaLzJtEXF9JFfjSTbcFfRcU345rgTdt0WYuY1g5hNNXWae9HRSwAAADmU0gONorKMW/JLVvclzK9loWvKVsctXwV3aK5K7+L3ldHryU32VfAvNOXinZcu80VtojHW/gm34JZk87uc33qxMXKccsTSjZe02tbcDh7LJpKcm888F4btMne189Tcqz+y2e0JOzau72V1d21sitbS5K8I5+/eC79L/AALYUUndJXyu7Zu2lztozcxVPRybTcrcYq1r99rnVHZoxvZa6t3bfe3my0G4bhGEmwBrQAAZK331LuqfpKfR0/tdqW/pU7cuho2fwfkXVvvqXdU+UTNR2VOrXT1xQmpLJxxU4wsn/wBu/ic9+3n8ROnP1Y+cPTTJMdByU3CTxJRUk7Wdm2rO2T01yNaLly2XMSRYkGtU1dmjJptZx0abT81u5HF5xxPKSV7K1pd19H+/DSQZhOFVPaU7Xycr2jLKWWuXl5lqZzUoqSs0nvzV89zKugknJpt3TtCTWHF32uviZvDdeHEz/WMKTqLC3lk3KKfOVsl32L1I3LZZWNPo5e5Nr+WbssuTfxe+5tTOKlK6aaunqn+ZRQqOLwS3diT9aPP3lv7rk+lPp9msEJklrDyvS6rOcIwhF0JJ9K2+tyjGOV01e+e7meqDLMzBd5ZXn0akZSfXleV/s5dSy32jZPdq/A10qEYq0Uks8kks+JNehGStJJ9/5PcZvq849mV17NTPyks143/vGOns54unmZbEiTGtvS+8Tg+Muz4T087GqMlu3lyyqmqXh0CLkmqAAAAAAAAZK331LuqfKJU24VJzcW4zUOxm1hxax1eu6/cW1vvqXdU/SayJOff8REzvjz/DBs9VSrScWmsEdHfPEzcjPX2NOWJXjK1scMpcr7nv1TK+lnDtLFH2oJ3XfDV968jJ9PLNOdPLaCqlXUleLTXLPwLTouXIAA0AAESRT9XV3JZNri7X4uOjLwZhmMs3SyjFYlie/ArZcbN5+BzVSmmk7TjmnvjK2TsarmevKC60nFWTtKVlZWzs2ZZiJ1TEdbLXxZNWlHJrnxXJ6ovPnPSG1VYKEtlpVNoqOcYyxtU4qi088bSxRi7NPNu7z1PoIvLMzRqyrTnplv3dgAtoRYk5kBLgZZ7AlnBuD1ss435x0XhZmT0RtlSaXTKpTqTi5qjVVJNRvG9nTlK+HFGLz1fNFk/SlouShKUFJQTi4XlPpFStZtW6zeby6r0yvlkvKbpl5XLaZx7cU17VO78XHVeFy+jtCkrxafdu71ufIx0fSV5qEoON5une8ZLpFTdWytnbDF5u2fmaa2xxk72tL2ou0vNGbxmNU4X3CMbhUjo1Nc7Rku7c/gWUNti3Ztxl7M1Z87ce9XQ6ia5nF2aQRiJKWAADJW++pd1T9JrMlb76l3VP0msnT3+dojTzff8AECHEkFLZ6uxRburxl7Ucn47n4lfTzjrHGl60Mnb3ot/LyNlzlk9PhPT4V0dpUtGnbVaNPg1uLbmevssZZ6S3SjlJeP5My1dt6J2nJTXu2VRL8Hrb815GXV0+pN1XT6v9vSuLmNbVOWcKbtxqPAn4WcuOqX5k/VJvtVHnqoJRVuF85LvTN6s8N6s8RdW2uMO1JLver3JLeyl7a32IN85dRfHP4FlHYoxzUVfi834t5svsZvTGqsaozl2pqK4U185O9/JeJbT2CCztd+1JuUvN5l6JN6Y2aI5wEpEgpQAABDRIAzUNgUZYryk0nGGKzwQdrwjlezcYvO7yWeSOH6Ljn1p4XKMlC8cKmqiqtrK+cknm3vta5sAGb6hHFGWd41HUWfrOnKn5YZM0gAQ0VVaCkrSSa4SSZcAYyxPZHHsTf4al5x8G3dbt9ifruH7yLj7y60L/AItV4pGwixPT4R044c06iaTWj4O52Zamwq7cW4N74Oyvzjo/I56WpG2JY1xp5Pxi38m+4dWOTqs5TW++pd1T9JrPOe1RlVp2ktKis+q0+rqnmi6XpCOieKXCCcvO2niTp1Tf52jJqkzWsiTMaqVZaRUFxm7y8IrK3j4E/Ur9uU5P8TivCMd3fdldXhvVniOqu3Ri7N3fsxTlL/aszj6xOXZp4VxqSS8oxvfzRppUIxVoxSXCKSO0hi3mmNV5rG9kcu3OTXCHUjfwzfi7civY69KUnGmpXi54n0VWMXKEsEvtHHDJ4k1q72Zvkjzdg2VwmlGE4QjGSkpTc4uWWHBdvLtblqrrck0yNmmR6EWdJnjVtgk4106bdWfSrpY2V6Tm3TgpXUsoNK25xb5udn9E4KspRpqKVdYMNko0XQhjUF6sXUxNpWu7vmUp7QAAAAAAAAAAAAAAAAAAAAAAADRDiSAPN9IfR6jXq0KtWGKez4+ju3ZOVr3jpLRam+FJLTTgdgzpnLbqtkl7cfdFgkSDW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520700" y="3000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pic>
        <p:nvPicPr>
          <p:cNvPr id="2058" name="Picture 10" descr="http://www.cableamos.com/sylvain.lacroix/maths/306/geometrie/airevolume/volum004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479" y="2118340"/>
            <a:ext cx="4700736" cy="4126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orme libre 11"/>
          <p:cNvSpPr/>
          <p:nvPr/>
        </p:nvSpPr>
        <p:spPr>
          <a:xfrm>
            <a:off x="4403678" y="3657828"/>
            <a:ext cx="905301" cy="419244"/>
          </a:xfrm>
          <a:custGeom>
            <a:avLst/>
            <a:gdLst>
              <a:gd name="connsiteX0" fmla="*/ 4549 w 905301"/>
              <a:gd name="connsiteY0" fmla="*/ 9811 h 419244"/>
              <a:gd name="connsiteX1" fmla="*/ 18197 w 905301"/>
              <a:gd name="connsiteY1" fmla="*/ 214528 h 419244"/>
              <a:gd name="connsiteX2" fmla="*/ 31844 w 905301"/>
              <a:gd name="connsiteY2" fmla="*/ 269119 h 419244"/>
              <a:gd name="connsiteX3" fmla="*/ 59140 w 905301"/>
              <a:gd name="connsiteY3" fmla="*/ 310062 h 419244"/>
              <a:gd name="connsiteX4" fmla="*/ 100083 w 905301"/>
              <a:gd name="connsiteY4" fmla="*/ 351005 h 419244"/>
              <a:gd name="connsiteX5" fmla="*/ 195618 w 905301"/>
              <a:gd name="connsiteY5" fmla="*/ 391948 h 419244"/>
              <a:gd name="connsiteX6" fmla="*/ 250209 w 905301"/>
              <a:gd name="connsiteY6" fmla="*/ 405596 h 419244"/>
              <a:gd name="connsiteX7" fmla="*/ 291152 w 905301"/>
              <a:gd name="connsiteY7" fmla="*/ 419244 h 419244"/>
              <a:gd name="connsiteX8" fmla="*/ 768823 w 905301"/>
              <a:gd name="connsiteY8" fmla="*/ 391948 h 419244"/>
              <a:gd name="connsiteX9" fmla="*/ 809767 w 905301"/>
              <a:gd name="connsiteY9" fmla="*/ 378301 h 419244"/>
              <a:gd name="connsiteX10" fmla="*/ 878006 w 905301"/>
              <a:gd name="connsiteY10" fmla="*/ 310062 h 419244"/>
              <a:gd name="connsiteX11" fmla="*/ 905301 w 905301"/>
              <a:gd name="connsiteY11" fmla="*/ 228175 h 419244"/>
              <a:gd name="connsiteX12" fmla="*/ 891653 w 905301"/>
              <a:gd name="connsiteY12" fmla="*/ 173584 h 419244"/>
              <a:gd name="connsiteX13" fmla="*/ 809767 w 905301"/>
              <a:gd name="connsiteY13" fmla="*/ 132641 h 419244"/>
              <a:gd name="connsiteX14" fmla="*/ 700585 w 905301"/>
              <a:gd name="connsiteY14" fmla="*/ 91698 h 419244"/>
              <a:gd name="connsiteX15" fmla="*/ 659641 w 905301"/>
              <a:gd name="connsiteY15" fmla="*/ 78050 h 419244"/>
              <a:gd name="connsiteX16" fmla="*/ 45492 w 905301"/>
              <a:gd name="connsiteY16" fmla="*/ 64402 h 419244"/>
              <a:gd name="connsiteX17" fmla="*/ 4549 w 905301"/>
              <a:gd name="connsiteY17" fmla="*/ 37107 h 419244"/>
              <a:gd name="connsiteX18" fmla="*/ 4549 w 905301"/>
              <a:gd name="connsiteY18" fmla="*/ 9811 h 41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05301" h="419244">
                <a:moveTo>
                  <a:pt x="4549" y="9811"/>
                </a:moveTo>
                <a:cubicBezTo>
                  <a:pt x="6824" y="39381"/>
                  <a:pt x="11038" y="146513"/>
                  <a:pt x="18197" y="214528"/>
                </a:cubicBezTo>
                <a:cubicBezTo>
                  <a:pt x="20161" y="233182"/>
                  <a:pt x="24455" y="251879"/>
                  <a:pt x="31844" y="269119"/>
                </a:cubicBezTo>
                <a:cubicBezTo>
                  <a:pt x="38305" y="284195"/>
                  <a:pt x="48639" y="297461"/>
                  <a:pt x="59140" y="310062"/>
                </a:cubicBezTo>
                <a:cubicBezTo>
                  <a:pt x="71496" y="324889"/>
                  <a:pt x="84377" y="339787"/>
                  <a:pt x="100083" y="351005"/>
                </a:cubicBezTo>
                <a:cubicBezTo>
                  <a:pt x="124351" y="368339"/>
                  <a:pt x="165913" y="383461"/>
                  <a:pt x="195618" y="391948"/>
                </a:cubicBezTo>
                <a:cubicBezTo>
                  <a:pt x="213653" y="397101"/>
                  <a:pt x="232174" y="400443"/>
                  <a:pt x="250209" y="405596"/>
                </a:cubicBezTo>
                <a:cubicBezTo>
                  <a:pt x="264041" y="409548"/>
                  <a:pt x="277504" y="414695"/>
                  <a:pt x="291152" y="419244"/>
                </a:cubicBezTo>
                <a:cubicBezTo>
                  <a:pt x="449214" y="413975"/>
                  <a:pt x="613322" y="430822"/>
                  <a:pt x="768823" y="391948"/>
                </a:cubicBezTo>
                <a:cubicBezTo>
                  <a:pt x="782780" y="388459"/>
                  <a:pt x="796119" y="382850"/>
                  <a:pt x="809767" y="378301"/>
                </a:cubicBezTo>
                <a:cubicBezTo>
                  <a:pt x="847117" y="353400"/>
                  <a:pt x="858852" y="353159"/>
                  <a:pt x="878006" y="310062"/>
                </a:cubicBezTo>
                <a:cubicBezTo>
                  <a:pt x="889691" y="283770"/>
                  <a:pt x="905301" y="228175"/>
                  <a:pt x="905301" y="228175"/>
                </a:cubicBezTo>
                <a:cubicBezTo>
                  <a:pt x="900752" y="209978"/>
                  <a:pt x="902058" y="189191"/>
                  <a:pt x="891653" y="173584"/>
                </a:cubicBezTo>
                <a:cubicBezTo>
                  <a:pt x="874169" y="147357"/>
                  <a:pt x="835198" y="143540"/>
                  <a:pt x="809767" y="132641"/>
                </a:cubicBezTo>
                <a:cubicBezTo>
                  <a:pt x="682563" y="78124"/>
                  <a:pt x="826392" y="127642"/>
                  <a:pt x="700585" y="91698"/>
                </a:cubicBezTo>
                <a:cubicBezTo>
                  <a:pt x="686752" y="87746"/>
                  <a:pt x="674015" y="78649"/>
                  <a:pt x="659641" y="78050"/>
                </a:cubicBezTo>
                <a:cubicBezTo>
                  <a:pt x="455052" y="69525"/>
                  <a:pt x="250208" y="68951"/>
                  <a:pt x="45492" y="64402"/>
                </a:cubicBezTo>
                <a:cubicBezTo>
                  <a:pt x="31844" y="55304"/>
                  <a:pt x="14795" y="49915"/>
                  <a:pt x="4549" y="37107"/>
                </a:cubicBezTo>
                <a:cubicBezTo>
                  <a:pt x="-4438" y="25873"/>
                  <a:pt x="2274" y="-19759"/>
                  <a:pt x="4549" y="9811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" name="ZoneTexte 12"/>
          <p:cNvSpPr txBox="1"/>
          <p:nvPr/>
        </p:nvSpPr>
        <p:spPr>
          <a:xfrm>
            <a:off x="4932040" y="2708920"/>
            <a:ext cx="1925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Volume = 50 cm³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8698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35896" y="3212976"/>
            <a:ext cx="22637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>
                <a:hlinkClick r:id="rId2" action="ppaction://hlinksldjump"/>
              </a:rPr>
              <a:t>452,39 cm</a:t>
            </a:r>
            <a:r>
              <a:rPr lang="fr-CA" sz="3200" dirty="0" smtClean="0"/>
              <a:t>²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373316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181235" y="2967335"/>
            <a:ext cx="2781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700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707904" y="602128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1907704" y="1412776"/>
            <a:ext cx="593303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400" dirty="0" smtClean="0"/>
              <a:t>Factorise le polynôme </a:t>
            </a:r>
          </a:p>
          <a:p>
            <a:endParaRPr lang="fr-CA" sz="4400" dirty="0"/>
          </a:p>
          <a:p>
            <a:pPr algn="ctr"/>
            <a:r>
              <a:rPr lang="fr-CA" sz="4400" dirty="0" smtClean="0"/>
              <a:t>5x²y + 10xy + 20y².</a:t>
            </a:r>
            <a:endParaRPr lang="fr-CA" sz="4400" dirty="0"/>
          </a:p>
        </p:txBody>
      </p:sp>
    </p:spTree>
    <p:extLst>
      <p:ext uri="{BB962C8B-B14F-4D97-AF65-F5344CB8AC3E}">
        <p14:creationId xmlns:p14="http://schemas.microsoft.com/office/powerpoint/2010/main" val="45064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llipse 25"/>
          <p:cNvSpPr/>
          <p:nvPr/>
        </p:nvSpPr>
        <p:spPr>
          <a:xfrm>
            <a:off x="467544" y="692696"/>
            <a:ext cx="1656184" cy="86409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2" action="ppaction://hlinksldjump"/>
              </a:rPr>
              <a:t>Mesure</a:t>
            </a:r>
            <a:endParaRPr lang="fr-CA" dirty="0">
              <a:solidFill>
                <a:schemeClr val="tx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2699792" y="692696"/>
            <a:ext cx="1656184" cy="86409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300" dirty="0" smtClean="0">
                <a:solidFill>
                  <a:schemeClr val="tx1"/>
                </a:solidFill>
                <a:hlinkClick r:id="rId3" action="ppaction://hlinksldjump"/>
              </a:rPr>
              <a:t>Factorisation</a:t>
            </a:r>
            <a:endParaRPr lang="fr-CA" sz="1300" dirty="0">
              <a:solidFill>
                <a:schemeClr val="tx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4932040" y="692696"/>
            <a:ext cx="1656184" cy="86409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500" dirty="0" smtClean="0">
                <a:solidFill>
                  <a:schemeClr val="tx1"/>
                </a:solidFill>
                <a:hlinkClick r:id="rId4" action="ppaction://hlinksldjump"/>
              </a:rPr>
              <a:t>Fonctions et relations</a:t>
            </a:r>
            <a:endParaRPr lang="fr-CA" sz="1500" dirty="0">
              <a:solidFill>
                <a:schemeClr val="tx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7164288" y="692696"/>
            <a:ext cx="1656184" cy="86409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5" action="ppaction://hlinksldjump"/>
              </a:rPr>
              <a:t>radicaux</a:t>
            </a:r>
            <a:endParaRPr lang="fr-CA" dirty="0">
              <a:solidFill>
                <a:schemeClr val="tx1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467544" y="1916832"/>
            <a:ext cx="1656184" cy="86409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6" action="ppaction://hlinksldjump"/>
              </a:rPr>
              <a:t>Mesure</a:t>
            </a:r>
            <a:endParaRPr lang="fr-CA" dirty="0">
              <a:solidFill>
                <a:schemeClr val="tx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457544" y="3120336"/>
            <a:ext cx="1656184" cy="864096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7" action="ppaction://hlinksldjump"/>
              </a:rPr>
              <a:t>Mesure</a:t>
            </a:r>
            <a:endParaRPr lang="fr-CA" dirty="0">
              <a:solidFill>
                <a:schemeClr val="tx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509998" y="4314764"/>
            <a:ext cx="1656184" cy="86409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8" action="ppaction://hlinksldjump"/>
              </a:rPr>
              <a:t>Mesure</a:t>
            </a:r>
            <a:endParaRPr lang="fr-CA" dirty="0">
              <a:solidFill>
                <a:schemeClr val="tx1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487114" y="5517232"/>
            <a:ext cx="1656184" cy="86409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9" action="ppaction://hlinksldjump"/>
              </a:rPr>
              <a:t>Mesure</a:t>
            </a:r>
            <a:endParaRPr lang="fr-CA" dirty="0">
              <a:solidFill>
                <a:schemeClr val="tx1"/>
              </a:solidFill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2699792" y="1916832"/>
            <a:ext cx="1656184" cy="86409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300" dirty="0" smtClean="0">
                <a:solidFill>
                  <a:schemeClr val="tx1"/>
                </a:solidFill>
                <a:hlinkClick r:id="rId10" action="ppaction://hlinksldjump"/>
              </a:rPr>
              <a:t>Factorisation</a:t>
            </a:r>
            <a:endParaRPr lang="fr-CA" sz="1300" dirty="0">
              <a:solidFill>
                <a:schemeClr val="tx1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2699792" y="3120336"/>
            <a:ext cx="1656184" cy="864096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300" dirty="0" smtClean="0">
                <a:solidFill>
                  <a:schemeClr val="tx1"/>
                </a:solidFill>
                <a:hlinkClick r:id="rId11" action="ppaction://hlinksldjump"/>
              </a:rPr>
              <a:t>Factorisation</a:t>
            </a:r>
            <a:endParaRPr lang="fr-CA" sz="1300" dirty="0">
              <a:solidFill>
                <a:schemeClr val="tx1"/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2699792" y="4314764"/>
            <a:ext cx="1656184" cy="86409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300" dirty="0" smtClean="0">
                <a:solidFill>
                  <a:schemeClr val="tx1"/>
                </a:solidFill>
                <a:hlinkClick r:id="rId12" action="ppaction://hlinksldjump"/>
              </a:rPr>
              <a:t>Factorisation</a:t>
            </a:r>
            <a:endParaRPr lang="fr-CA" sz="1300" dirty="0">
              <a:solidFill>
                <a:schemeClr val="tx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2699792" y="5517232"/>
            <a:ext cx="1656184" cy="86409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300" dirty="0" smtClean="0">
                <a:solidFill>
                  <a:schemeClr val="tx1"/>
                </a:solidFill>
                <a:hlinkClick r:id="rId13" action="ppaction://hlinksldjump"/>
              </a:rPr>
              <a:t>Factorisation</a:t>
            </a:r>
            <a:endParaRPr lang="fr-CA" sz="1300" dirty="0">
              <a:solidFill>
                <a:schemeClr val="tx1"/>
              </a:solidFill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4932040" y="1916832"/>
            <a:ext cx="1656184" cy="86409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500" dirty="0" smtClean="0">
                <a:solidFill>
                  <a:schemeClr val="tx1"/>
                </a:solidFill>
                <a:hlinkClick r:id="rId14" action="ppaction://hlinksldjump"/>
              </a:rPr>
              <a:t>Fonctions et relations</a:t>
            </a:r>
            <a:endParaRPr lang="fr-CA" sz="1500" dirty="0">
              <a:solidFill>
                <a:schemeClr val="tx1"/>
              </a:solidFill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4932040" y="3120336"/>
            <a:ext cx="1656184" cy="864096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500" dirty="0" smtClean="0">
                <a:solidFill>
                  <a:schemeClr val="tx1"/>
                </a:solidFill>
                <a:hlinkClick r:id="rId15" action="ppaction://hlinksldjump"/>
              </a:rPr>
              <a:t>Fonctions et relations</a:t>
            </a:r>
            <a:endParaRPr lang="fr-CA" sz="1500" dirty="0">
              <a:solidFill>
                <a:schemeClr val="tx1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4932040" y="4314764"/>
            <a:ext cx="1656184" cy="86409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500" dirty="0" smtClean="0">
                <a:solidFill>
                  <a:schemeClr val="tx1"/>
                </a:solidFill>
                <a:hlinkClick r:id="rId16" action="ppaction://hlinksldjump"/>
              </a:rPr>
              <a:t>Fonctions et relations</a:t>
            </a:r>
            <a:endParaRPr lang="fr-CA" sz="1500" dirty="0">
              <a:solidFill>
                <a:schemeClr val="tx1"/>
              </a:solidFill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4932040" y="5517232"/>
            <a:ext cx="1656184" cy="86409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500" dirty="0" smtClean="0">
                <a:solidFill>
                  <a:schemeClr val="tx1"/>
                </a:solidFill>
                <a:hlinkClick r:id="rId17" action="ppaction://hlinksldjump"/>
              </a:rPr>
              <a:t>Fonctions et relations</a:t>
            </a:r>
            <a:endParaRPr lang="fr-CA" sz="1500" dirty="0">
              <a:solidFill>
                <a:schemeClr val="tx1"/>
              </a:solidFill>
            </a:endParaRPr>
          </a:p>
        </p:txBody>
      </p:sp>
      <p:sp>
        <p:nvSpPr>
          <p:cNvPr id="42" name="Ellipse 41"/>
          <p:cNvSpPr/>
          <p:nvPr/>
        </p:nvSpPr>
        <p:spPr>
          <a:xfrm>
            <a:off x="7164288" y="1916832"/>
            <a:ext cx="1656184" cy="86409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18" action="ppaction://hlinksldjump"/>
              </a:rPr>
              <a:t>radicaux</a:t>
            </a:r>
            <a:endParaRPr lang="fr-CA" dirty="0">
              <a:solidFill>
                <a:schemeClr val="tx1"/>
              </a:solidFill>
            </a:endParaRPr>
          </a:p>
        </p:txBody>
      </p:sp>
      <p:sp>
        <p:nvSpPr>
          <p:cNvPr id="43" name="Ellipse 42"/>
          <p:cNvSpPr/>
          <p:nvPr/>
        </p:nvSpPr>
        <p:spPr>
          <a:xfrm>
            <a:off x="7164288" y="3120336"/>
            <a:ext cx="1656184" cy="864096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19" action="ppaction://hlinksldjump"/>
              </a:rPr>
              <a:t>radicaux</a:t>
            </a:r>
            <a:endParaRPr lang="fr-CA" dirty="0">
              <a:solidFill>
                <a:schemeClr val="tx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7164288" y="4314764"/>
            <a:ext cx="1656184" cy="86409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20" action="ppaction://hlinksldjump"/>
              </a:rPr>
              <a:t>radicaux</a:t>
            </a:r>
            <a:endParaRPr lang="fr-CA" dirty="0">
              <a:solidFill>
                <a:schemeClr val="tx1"/>
              </a:solidFill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7164288" y="5517232"/>
            <a:ext cx="1656184" cy="86409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hlinkClick r:id="rId21" action="ppaction://hlinksldjump"/>
              </a:rPr>
              <a:t>radicaux</a:t>
            </a:r>
            <a:endParaRPr lang="fr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7784" y="3429000"/>
            <a:ext cx="3417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>
                <a:hlinkClick r:id="rId2" action="ppaction://hlinksldjump"/>
              </a:rPr>
              <a:t>5y(x² + 2x + 4y)</a:t>
            </a:r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42041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181235" y="2967335"/>
            <a:ext cx="2781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539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707904" y="6453336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683568" y="1556792"/>
            <a:ext cx="8190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/>
              <a:t>Factorise le polynôme x² + 4x - 21 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370306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11760" y="2636912"/>
            <a:ext cx="45063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6000" dirty="0" smtClean="0">
                <a:hlinkClick r:id="rId2" action="ppaction://hlinksldjump"/>
              </a:rPr>
              <a:t>(x – 3)(x + 7)</a:t>
            </a:r>
            <a:endParaRPr lang="fr-CA" sz="6000" dirty="0"/>
          </a:p>
        </p:txBody>
      </p:sp>
    </p:spTree>
    <p:extLst>
      <p:ext uri="{BB962C8B-B14F-4D97-AF65-F5344CB8AC3E}">
        <p14:creationId xmlns:p14="http://schemas.microsoft.com/office/powerpoint/2010/main" val="143576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181235" y="2967335"/>
            <a:ext cx="2781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9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741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779912" y="587727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251520" y="1812366"/>
            <a:ext cx="86549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/>
              <a:t>Factorise le polynôme 2x² + 13x + 20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106532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7784" y="2420888"/>
            <a:ext cx="34163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>
                <a:hlinkClick r:id="rId2" action="ppaction://hlinksldjump"/>
              </a:rPr>
              <a:t>(x + 4)(2x + 5)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301918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14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351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707904" y="616530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827584" y="1709294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200" dirty="0" smtClean="0"/>
              <a:t>Développe et simplifie</a:t>
            </a:r>
          </a:p>
          <a:p>
            <a:pPr algn="ctr"/>
            <a:endParaRPr lang="fr-CA" sz="3200" dirty="0"/>
          </a:p>
          <a:p>
            <a:pPr algn="ctr"/>
            <a:r>
              <a:rPr lang="fr-CA" sz="3200" dirty="0" smtClean="0"/>
              <a:t> (m² + 3m + 2)(2m² + m + 5)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379695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31640" y="2852936"/>
            <a:ext cx="57647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>
                <a:hlinkClick r:id="rId2" action="ppaction://hlinksldjump"/>
              </a:rPr>
              <a:t>2m</a:t>
            </a:r>
            <a:r>
              <a:rPr lang="fr-CA" sz="4000" baseline="30000" dirty="0" smtClean="0">
                <a:hlinkClick r:id="rId2" action="ppaction://hlinksldjump"/>
              </a:rPr>
              <a:t>4</a:t>
            </a:r>
            <a:r>
              <a:rPr lang="fr-CA" sz="4000" dirty="0" smtClean="0">
                <a:hlinkClick r:id="rId2" action="ppaction://hlinksldjump"/>
              </a:rPr>
              <a:t>+7m³+12m²+17m+10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407730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181236" y="2967335"/>
            <a:ext cx="2781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763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19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769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419872" y="587727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611560" y="1484784"/>
            <a:ext cx="69127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 smtClean="0"/>
              <a:t>Développe et simplifie  </a:t>
            </a:r>
          </a:p>
          <a:p>
            <a:endParaRPr lang="fr-CA" sz="4000" dirty="0"/>
          </a:p>
          <a:p>
            <a:pPr algn="ctr"/>
            <a:r>
              <a:rPr lang="fr-CA" sz="4000" dirty="0" smtClean="0"/>
              <a:t>(6c – 2)(4c + 2) – (c + 7)²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365000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55776" y="2780927"/>
            <a:ext cx="34563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800" dirty="0" smtClean="0">
                <a:hlinkClick r:id="rId2" action="ppaction://hlinksldjump"/>
              </a:rPr>
              <a:t>23c²-10c-53</a:t>
            </a:r>
            <a:endParaRPr lang="fr-CA" sz="4800" dirty="0"/>
          </a:p>
        </p:txBody>
      </p:sp>
    </p:spTree>
    <p:extLst>
      <p:ext uri="{BB962C8B-B14F-4D97-AF65-F5344CB8AC3E}">
        <p14:creationId xmlns:p14="http://schemas.microsoft.com/office/powerpoint/2010/main" val="364584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181235" y="2967335"/>
            <a:ext cx="2781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792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812360" y="630932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23795" y="294223"/>
            <a:ext cx="893866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400" dirty="0" smtClean="0"/>
              <a:t>Quels graphiques représentent une fonction?</a:t>
            </a:r>
            <a:endParaRPr lang="fr-CA" sz="34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1123869"/>
            <a:ext cx="2680669" cy="244827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51520" y="112474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A)</a:t>
            </a:r>
            <a:endParaRPr lang="fr-CA" dirty="0"/>
          </a:p>
        </p:txBody>
      </p:sp>
      <p:sp>
        <p:nvSpPr>
          <p:cNvPr id="8" name="ZoneTexte 7"/>
          <p:cNvSpPr txBox="1"/>
          <p:nvPr/>
        </p:nvSpPr>
        <p:spPr>
          <a:xfrm>
            <a:off x="4355976" y="1124744"/>
            <a:ext cx="1119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B)</a:t>
            </a:r>
            <a:endParaRPr lang="fr-CA" dirty="0"/>
          </a:p>
        </p:txBody>
      </p:sp>
      <p:sp>
        <p:nvSpPr>
          <p:cNvPr id="9" name="ZoneTexte 8"/>
          <p:cNvSpPr txBox="1"/>
          <p:nvPr/>
        </p:nvSpPr>
        <p:spPr>
          <a:xfrm>
            <a:off x="45446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C)</a:t>
            </a:r>
            <a:endParaRPr lang="fr-CA" dirty="0"/>
          </a:p>
        </p:txBody>
      </p:sp>
      <p:sp>
        <p:nvSpPr>
          <p:cNvPr id="10" name="ZoneTexte 9"/>
          <p:cNvSpPr txBox="1"/>
          <p:nvPr/>
        </p:nvSpPr>
        <p:spPr>
          <a:xfrm>
            <a:off x="4458811" y="4180438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D)</a:t>
            </a:r>
            <a:endParaRPr lang="fr-CA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54" y="3679403"/>
            <a:ext cx="3312368" cy="302520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919692"/>
            <a:ext cx="3389101" cy="309528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501" y="4002199"/>
            <a:ext cx="2914102" cy="266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33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23928" y="3284984"/>
            <a:ext cx="1443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>
                <a:hlinkClick r:id="rId2" action="ppaction://hlinksldjump"/>
              </a:rPr>
              <a:t>B et D</a:t>
            </a:r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229379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181235" y="2967335"/>
            <a:ext cx="2781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6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843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03848" y="580526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13648" y="620688"/>
            <a:ext cx="887935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400" dirty="0" smtClean="0"/>
              <a:t>Quel est le domaine de la fonction suivante?</a:t>
            </a:r>
            <a:endParaRPr lang="fr-CA" sz="34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280197"/>
            <a:ext cx="4724400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54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31503" y="2832304"/>
            <a:ext cx="1899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>
                <a:hlinkClick r:id="rId2" action="ppaction://hlinksldjump"/>
              </a:rPr>
              <a:t>-1 </a:t>
            </a:r>
            <a:r>
              <a:rPr lang="fr-CA" sz="3200" dirty="0" smtClean="0">
                <a:latin typeface="Arial"/>
                <a:cs typeface="Arial"/>
                <a:hlinkClick r:id="rId2" action="ppaction://hlinksldjump"/>
              </a:rPr>
              <a:t>≤ y ≤ 1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326488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11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257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3491880" y="638132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2" name="ZoneTexte 1"/>
          <p:cNvSpPr txBox="1"/>
          <p:nvPr/>
        </p:nvSpPr>
        <p:spPr>
          <a:xfrm>
            <a:off x="550529" y="476672"/>
            <a:ext cx="78806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/>
              <a:t>Une sphère a un diamètre de 12 cm. </a:t>
            </a:r>
          </a:p>
          <a:p>
            <a:r>
              <a:rPr lang="fr-CA" sz="3600" dirty="0" smtClean="0"/>
              <a:t>Quelle est son aire exacte?</a:t>
            </a:r>
            <a:endParaRPr lang="fr-CA" sz="3600" dirty="0"/>
          </a:p>
        </p:txBody>
      </p:sp>
      <p:pic>
        <p:nvPicPr>
          <p:cNvPr id="1026" name="Picture 2" descr="C:\Users\sdurand\AppData\Local\Microsoft\Windows\Temporary Internet Files\Content.IE5\4AC7A389\MC91022161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16832"/>
            <a:ext cx="4648569" cy="3486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08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73008" y="5182826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286210" y="258487"/>
            <a:ext cx="8571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 smtClean="0"/>
              <a:t>Quelles tables de valeurs représentent une relation linéaire?</a:t>
            </a:r>
            <a:endParaRPr lang="fr-CA" sz="2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878803"/>
              </p:ext>
            </p:extLst>
          </p:nvPr>
        </p:nvGraphicFramePr>
        <p:xfrm>
          <a:off x="1115616" y="1412776"/>
          <a:ext cx="2520280" cy="648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/>
                <a:gridCol w="504056"/>
                <a:gridCol w="504056"/>
                <a:gridCol w="504056"/>
                <a:gridCol w="504056"/>
              </a:tblGrid>
              <a:tr h="324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X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0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2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4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</a:rPr>
                        <a:t>6</a:t>
                      </a:r>
                      <a:endParaRPr lang="fr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</a:rPr>
                        <a:t>y</a:t>
                      </a:r>
                      <a:endParaRPr lang="fr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</a:rPr>
                        <a:t>3</a:t>
                      </a:r>
                      <a:endParaRPr lang="fr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</a:rPr>
                        <a:t>5</a:t>
                      </a:r>
                      <a:endParaRPr lang="fr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8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12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286210" y="1412776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A)</a:t>
            </a:r>
            <a:endParaRPr lang="fr-CA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089649"/>
              </p:ext>
            </p:extLst>
          </p:nvPr>
        </p:nvGraphicFramePr>
        <p:xfrm>
          <a:off x="5436096" y="1468021"/>
          <a:ext cx="2520280" cy="648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/>
                <a:gridCol w="504056"/>
                <a:gridCol w="504056"/>
                <a:gridCol w="504056"/>
                <a:gridCol w="504056"/>
              </a:tblGrid>
              <a:tr h="324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X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0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</a:rPr>
                        <a:t>y</a:t>
                      </a:r>
                      <a:endParaRPr lang="fr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</a:rPr>
                        <a:t>3</a:t>
                      </a:r>
                      <a:endParaRPr lang="fr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</a:rPr>
                        <a:t>5</a:t>
                      </a:r>
                      <a:endParaRPr lang="fr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4788024" y="1463893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B</a:t>
            </a:r>
            <a:r>
              <a:rPr lang="fr-CA" dirty="0" smtClean="0"/>
              <a:t>)</a:t>
            </a:r>
            <a:endParaRPr lang="fr-CA" dirty="0"/>
          </a:p>
        </p:txBody>
      </p:sp>
      <p:sp>
        <p:nvSpPr>
          <p:cNvPr id="10" name="ZoneTexte 9"/>
          <p:cNvSpPr txBox="1"/>
          <p:nvPr/>
        </p:nvSpPr>
        <p:spPr>
          <a:xfrm>
            <a:off x="380073" y="400506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C</a:t>
            </a:r>
            <a:r>
              <a:rPr lang="fr-CA" dirty="0" smtClean="0"/>
              <a:t>)</a:t>
            </a:r>
            <a:endParaRPr lang="fr-CA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35125"/>
              </p:ext>
            </p:extLst>
          </p:nvPr>
        </p:nvGraphicFramePr>
        <p:xfrm>
          <a:off x="1052728" y="3967703"/>
          <a:ext cx="2520280" cy="648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/>
                <a:gridCol w="504056"/>
                <a:gridCol w="504056"/>
                <a:gridCol w="504056"/>
                <a:gridCol w="504056"/>
              </a:tblGrid>
              <a:tr h="324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X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0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2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4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</a:rPr>
                        <a:t>y</a:t>
                      </a:r>
                      <a:endParaRPr lang="fr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662022"/>
              </p:ext>
            </p:extLst>
          </p:nvPr>
        </p:nvGraphicFramePr>
        <p:xfrm>
          <a:off x="5508104" y="3940408"/>
          <a:ext cx="2520280" cy="648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/>
                <a:gridCol w="504056"/>
                <a:gridCol w="504056"/>
                <a:gridCol w="504056"/>
                <a:gridCol w="504056"/>
              </a:tblGrid>
              <a:tr h="324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X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</a:rPr>
                        <a:t>0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0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</a:rPr>
                        <a:t>y</a:t>
                      </a:r>
                      <a:endParaRPr lang="fr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fr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4925844" y="399811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D)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0784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419872" y="3212976"/>
            <a:ext cx="15728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>
                <a:hlinkClick r:id="rId2" action="ppaction://hlinksldjump"/>
              </a:rPr>
              <a:t>B et C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39792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13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50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95160" y="599661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283523"/>
            <a:ext cx="870623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sz="4000" dirty="0" smtClean="0"/>
              <a:t>Détermine le taux de variation de la </a:t>
            </a:r>
          </a:p>
          <a:p>
            <a:pPr algn="ctr"/>
            <a:r>
              <a:rPr lang="fr-CA" sz="4000" dirty="0" smtClean="0"/>
              <a:t>relation linéaire suivante, et </a:t>
            </a:r>
          </a:p>
          <a:p>
            <a:pPr algn="ctr"/>
            <a:r>
              <a:rPr lang="fr-CA" sz="4000" dirty="0" smtClean="0"/>
              <a:t>détermine ce qu’il représente.</a:t>
            </a:r>
            <a:endParaRPr lang="fr-CA" sz="4000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0020146"/>
              </p:ext>
            </p:extLst>
          </p:nvPr>
        </p:nvGraphicFramePr>
        <p:xfrm>
          <a:off x="827584" y="2348880"/>
          <a:ext cx="705678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0909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5576" y="3218728"/>
            <a:ext cx="74430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>
                <a:hlinkClick r:id="rId2" action="ppaction://hlinksldjump"/>
              </a:rPr>
              <a:t>100 km/h, c’est la vitesse de la voiture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94082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344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727893" y="635604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405668" y="133181"/>
            <a:ext cx="76434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 smtClean="0"/>
              <a:t>Associe chaque description linéaire à son équation et </a:t>
            </a:r>
          </a:p>
          <a:p>
            <a:r>
              <a:rPr lang="fr-CA" sz="2400" dirty="0" smtClean="0"/>
              <a:t>à son ensemble de paire ordonnée.</a:t>
            </a:r>
            <a:endParaRPr lang="fr-CA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188772" y="1124744"/>
            <a:ext cx="135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Description</a:t>
            </a:r>
            <a:endParaRPr lang="fr-CA" dirty="0"/>
          </a:p>
        </p:txBody>
      </p:sp>
      <p:sp>
        <p:nvSpPr>
          <p:cNvPr id="8" name="ZoneTexte 7"/>
          <p:cNvSpPr txBox="1"/>
          <p:nvPr/>
        </p:nvSpPr>
        <p:spPr>
          <a:xfrm>
            <a:off x="188772" y="1743199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A. Le salaire d’une personne varie selon son taux horaire.</a:t>
            </a:r>
            <a:endParaRPr lang="fr-CA" dirty="0"/>
          </a:p>
        </p:txBody>
      </p:sp>
      <p:sp>
        <p:nvSpPr>
          <p:cNvPr id="9" name="ZoneTexte 8"/>
          <p:cNvSpPr txBox="1"/>
          <p:nvPr/>
        </p:nvSpPr>
        <p:spPr>
          <a:xfrm>
            <a:off x="222671" y="285293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B. Le coût d’un banquet est égal à un prix de base plus un montant par convive.</a:t>
            </a:r>
            <a:endParaRPr lang="fr-CA" dirty="0"/>
          </a:p>
        </p:txBody>
      </p:sp>
      <p:sp>
        <p:nvSpPr>
          <p:cNvPr id="10" name="ZoneTexte 9"/>
          <p:cNvSpPr txBox="1"/>
          <p:nvPr/>
        </p:nvSpPr>
        <p:spPr>
          <a:xfrm>
            <a:off x="242678" y="4221088"/>
            <a:ext cx="25922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C. Le volume d’essence dans le réservoir d’une voiture varie selon la distance parcourue depuis le dernier plein d’essence.</a:t>
            </a:r>
            <a:endParaRPr lang="fr-CA" dirty="0"/>
          </a:p>
        </p:txBody>
      </p:sp>
      <p:sp>
        <p:nvSpPr>
          <p:cNvPr id="11" name="ZoneTexte 10"/>
          <p:cNvSpPr txBox="1"/>
          <p:nvPr/>
        </p:nvSpPr>
        <p:spPr>
          <a:xfrm>
            <a:off x="3491880" y="2020198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/>
              <a:t>1. </a:t>
            </a:r>
            <a:r>
              <a:rPr lang="fr-CA" dirty="0"/>
              <a:t>y</a:t>
            </a:r>
            <a:r>
              <a:rPr lang="fr-CA" dirty="0" smtClean="0"/>
              <a:t> = 500 + 40x</a:t>
            </a:r>
            <a:endParaRPr lang="fr-CA" dirty="0"/>
          </a:p>
        </p:txBody>
      </p:sp>
      <p:sp>
        <p:nvSpPr>
          <p:cNvPr id="13" name="ZoneTexte 12"/>
          <p:cNvSpPr txBox="1"/>
          <p:nvPr/>
        </p:nvSpPr>
        <p:spPr>
          <a:xfrm>
            <a:off x="3491880" y="3268434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2</a:t>
            </a:r>
            <a:r>
              <a:rPr lang="fr-CA" dirty="0" smtClean="0"/>
              <a:t>. </a:t>
            </a:r>
            <a:r>
              <a:rPr lang="fr-CA" dirty="0"/>
              <a:t>y</a:t>
            </a:r>
            <a:r>
              <a:rPr lang="fr-CA" dirty="0" smtClean="0"/>
              <a:t> = 35 – 0,06x</a:t>
            </a:r>
            <a:endParaRPr lang="fr-CA" dirty="0"/>
          </a:p>
        </p:txBody>
      </p:sp>
      <p:sp>
        <p:nvSpPr>
          <p:cNvPr id="14" name="ZoneTexte 13"/>
          <p:cNvSpPr txBox="1"/>
          <p:nvPr/>
        </p:nvSpPr>
        <p:spPr>
          <a:xfrm>
            <a:off x="3515925" y="5052084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3</a:t>
            </a:r>
            <a:r>
              <a:rPr lang="fr-CA" dirty="0" smtClean="0"/>
              <a:t>. </a:t>
            </a:r>
            <a:r>
              <a:rPr lang="fr-CA" dirty="0"/>
              <a:t>y</a:t>
            </a:r>
            <a:r>
              <a:rPr lang="fr-CA" dirty="0" smtClean="0"/>
              <a:t> = 20x</a:t>
            </a:r>
            <a:endParaRPr lang="fr-CA" dirty="0"/>
          </a:p>
        </p:txBody>
      </p:sp>
      <p:sp>
        <p:nvSpPr>
          <p:cNvPr id="12" name="ZoneTexte 11"/>
          <p:cNvSpPr txBox="1"/>
          <p:nvPr/>
        </p:nvSpPr>
        <p:spPr>
          <a:xfrm>
            <a:off x="6012160" y="1743199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i) {(100, 29), (200, 23), (300, 17), (400, 11)}</a:t>
            </a:r>
            <a:endParaRPr lang="fr-CA" dirty="0"/>
          </a:p>
        </p:txBody>
      </p:sp>
      <p:sp>
        <p:nvSpPr>
          <p:cNvPr id="16" name="ZoneTexte 15"/>
          <p:cNvSpPr txBox="1"/>
          <p:nvPr/>
        </p:nvSpPr>
        <p:spPr>
          <a:xfrm>
            <a:off x="6026721" y="3268434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ii) {(1, 20), (5, 100), (10, 200), (15, 300)}</a:t>
            </a:r>
            <a:endParaRPr lang="fr-CA" dirty="0"/>
          </a:p>
        </p:txBody>
      </p:sp>
      <p:sp>
        <p:nvSpPr>
          <p:cNvPr id="17" name="ZoneTexte 16"/>
          <p:cNvSpPr txBox="1"/>
          <p:nvPr/>
        </p:nvSpPr>
        <p:spPr>
          <a:xfrm>
            <a:off x="5993576" y="4913584"/>
            <a:ext cx="2970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iii) {(0, 500), (40, 2 100), (80, 3 700), (100, 4 500)}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537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35896" y="2276872"/>
            <a:ext cx="20217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>
                <a:hlinkClick r:id="rId2" action="ppaction://hlinksldjump"/>
              </a:rPr>
              <a:t>A- 3- ii</a:t>
            </a:r>
          </a:p>
          <a:p>
            <a:r>
              <a:rPr lang="fr-CA" sz="4000" dirty="0" smtClean="0">
                <a:hlinkClick r:id="rId2" action="ppaction://hlinksldjump"/>
              </a:rPr>
              <a:t>B- 1 – iii</a:t>
            </a:r>
          </a:p>
          <a:p>
            <a:r>
              <a:rPr lang="fr-CA" sz="4000" dirty="0" smtClean="0">
                <a:hlinkClick r:id="rId2" action="ppaction://hlinksldjump"/>
              </a:rPr>
              <a:t>C – 2 - i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121988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330314" y="2967335"/>
            <a:ext cx="24833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 point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607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63888" y="5085184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316364" y="978262"/>
            <a:ext cx="8582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 smtClean="0"/>
              <a:t>Écris l’expression suivante avec un exposant positif.</a:t>
            </a:r>
            <a:endParaRPr lang="fr-CA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923928" y="2852936"/>
                <a:ext cx="103900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CA" sz="3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CA" sz="3600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fr-CA" sz="36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fr-CA" sz="3600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2852936"/>
                <a:ext cx="1039002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753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373051" y="2420888"/>
            <a:ext cx="13019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4000" dirty="0" smtClean="0">
                <a:hlinkClick r:id="rId2" action="ppaction://hlinksldjump"/>
              </a:rPr>
              <a:t>144</a:t>
            </a:r>
            <a:r>
              <a:rPr lang="el-GR" sz="4000" dirty="0" smtClean="0">
                <a:hlinkClick r:id="rId2" action="ppaction://hlinksldjump"/>
              </a:rPr>
              <a:t>π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10087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4114800" y="2975212"/>
                <a:ext cx="1033264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4000" i="1" smtClean="0">
                              <a:latin typeface="Cambria Math"/>
                              <a:hlinkClick r:id="rId2" action="ppaction://hlinksldjump"/>
                            </a:rPr>
                          </m:ctrlPr>
                        </m:fPr>
                        <m:num>
                          <m:r>
                            <a:rPr lang="fr-CA" sz="4000" b="0" i="1" smtClean="0">
                              <a:latin typeface="Cambria Math"/>
                              <a:hlinkClick r:id="rId2" action="ppaction://hlinksldjump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fr-CA" sz="4000" i="1" smtClean="0">
                                  <a:latin typeface="Cambria Math"/>
                                  <a:hlinkClick r:id="rId2" action="ppaction://hlinksldjump"/>
                                </a:rPr>
                              </m:ctrlPr>
                            </m:sSupPr>
                            <m:e>
                              <m:r>
                                <a:rPr lang="fr-CA" sz="4000" b="0" i="1" smtClean="0">
                                  <a:latin typeface="Cambria Math"/>
                                  <a:hlinkClick r:id="rId2" action="ppaction://hlinksldjump"/>
                                </a:rPr>
                                <m:t>5</m:t>
                              </m:r>
                            </m:e>
                            <m:sup>
                              <m:r>
                                <a:rPr lang="fr-CA" sz="4000" b="0" i="1" smtClean="0">
                                  <a:latin typeface="Cambria Math"/>
                                  <a:hlinkClick r:id="rId2" action="ppaction://hlinksldjump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CA" sz="40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5212"/>
                <a:ext cx="1033264" cy="124880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554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181235" y="2967335"/>
            <a:ext cx="2781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7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52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3563888" y="6415119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539552" y="764704"/>
                <a:ext cx="8202054" cy="21236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CA" sz="4400" dirty="0" smtClean="0"/>
                  <a:t>Pour quelles valeurs de x a-t-on</a:t>
                </a:r>
              </a:p>
              <a:p>
                <a:endParaRPr lang="fr-CA" sz="4400" dirty="0"/>
              </a:p>
              <a:p>
                <a:pPr algn="ctr"/>
                <a:r>
                  <a:rPr lang="fr-CA" sz="4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CA" sz="4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CA" sz="44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fr-CA" sz="44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fr-CA" sz="4400" b="0" i="1" smtClean="0">
                        <a:latin typeface="Cambria Math"/>
                      </a:rPr>
                      <m:t>&lt;1?</m:t>
                    </m:r>
                  </m:oMath>
                </a14:m>
                <a:endParaRPr lang="fr-CA" sz="44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764704"/>
                <a:ext cx="8202054" cy="2123658"/>
              </a:xfrm>
              <a:prstGeom prst="rect">
                <a:avLst/>
              </a:prstGeom>
              <a:blipFill rotWithShape="1">
                <a:blip r:embed="rId3"/>
                <a:stretch>
                  <a:fillRect l="-3048" t="-5731" r="-2007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843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4114800" y="2975212"/>
                <a:ext cx="144097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sz="3600" b="0" i="1" smtClean="0">
                          <a:latin typeface="Cambria Math"/>
                          <a:hlinkClick r:id="rId2" action="ppaction://hlinksldjump"/>
                        </a:rPr>
                        <m:t>𝑥</m:t>
                      </m:r>
                      <m:r>
                        <a:rPr lang="fr-CA" sz="3600" b="0" i="1" smtClean="0">
                          <a:latin typeface="Cambria Math"/>
                          <a:ea typeface="Cambria Math"/>
                          <a:hlinkClick r:id="rId2" action="ppaction://hlinksldjump"/>
                        </a:rPr>
                        <m:t>&lt;0</m:t>
                      </m:r>
                    </m:oMath>
                  </m:oMathPara>
                </a14:m>
                <a:endParaRPr lang="fr-CA" sz="36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5212"/>
                <a:ext cx="1440972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596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12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290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96336" y="6093296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368758" y="404664"/>
                <a:ext cx="8534709" cy="1977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CA" sz="4000" dirty="0" smtClean="0"/>
                  <a:t>Quelle expression est équivalente à </a:t>
                </a:r>
              </a:p>
              <a:p>
                <a:endParaRPr lang="fr-CA" sz="40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CA" sz="4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CA" sz="4000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fr-CA" sz="40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fr-CA" sz="4000" b="0" i="1" smtClean="0">
                                  <a:latin typeface="Cambria Math"/>
                                </a:rPr>
                                <m:t>−2</m:t>
                              </m:r>
                            </m:num>
                            <m:den>
                              <m:r>
                                <a:rPr lang="fr-CA" sz="40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fr-CA" sz="4000" b="0" i="1" smtClean="0">
                          <a:latin typeface="Cambria Math"/>
                        </a:rPr>
                        <m:t>?</m:t>
                      </m:r>
                    </m:oMath>
                  </m:oMathPara>
                </a14:m>
                <a:endParaRPr lang="fr-CA" sz="40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58" y="404664"/>
                <a:ext cx="8534709" cy="1977464"/>
              </a:xfrm>
              <a:prstGeom prst="rect">
                <a:avLst/>
              </a:prstGeom>
              <a:blipFill rotWithShape="1">
                <a:blip r:embed="rId3"/>
                <a:stretch>
                  <a:fillRect l="-2498" t="-5538" r="-1570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1187624" y="2708920"/>
                <a:ext cx="853182" cy="5540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fr-CA" sz="2400" i="1" smtClean="0">
                              <a:latin typeface="Cambria Math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fr-CA" sz="2400" b="0" i="1" smtClean="0">
                              <a:latin typeface="Cambria Math"/>
                            </a:rPr>
                            <m:t>3</m:t>
                          </m:r>
                        </m:deg>
                        <m:e>
                          <m:sSup>
                            <m:sSupPr>
                              <m:ctrlPr>
                                <a:rPr lang="fr-CA" sz="24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24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fr-CA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fr-CA" sz="2400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2708920"/>
                <a:ext cx="853182" cy="55406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868144" y="2708920"/>
                <a:ext cx="1064907" cy="6155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CA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CA" sz="3200" i="1">
                              <a:latin typeface="Cambria Math"/>
                            </a:rPr>
                            <m:t>4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fr-CA" sz="32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fr-CA" sz="32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fr-CA" sz="3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fr-CA" sz="32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2708920"/>
                <a:ext cx="1064907" cy="61555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1094361" y="4264781"/>
                <a:ext cx="1039708" cy="1109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CA" sz="3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ctrlPr>
                                <a:rPr lang="fr-CA" sz="3200" i="1" smtClean="0">
                                  <a:latin typeface="Cambria Math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fr-CA" sz="3200" b="0" i="1" smtClean="0">
                                  <a:latin typeface="Cambria Math"/>
                                </a:rPr>
                                <m:t>2</m:t>
                              </m:r>
                            </m:deg>
                            <m:e>
                              <m:sSup>
                                <m:sSupPr>
                                  <m:ctrlPr>
                                    <a:rPr lang="fr-CA" sz="32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fr-CA" sz="3200" b="0" i="1" smtClean="0">
                                      <a:latin typeface="Cambria Math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fr-CA" sz="32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fr-CA" sz="3200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4361" y="4264781"/>
                <a:ext cx="1039708" cy="11096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5906979" y="4264780"/>
                <a:ext cx="1039708" cy="1109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CA" sz="3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ctrlPr>
                                <a:rPr lang="fr-CA" sz="3200" i="1" smtClean="0">
                                  <a:latin typeface="Cambria Math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fr-CA" sz="3200" b="0" i="1" smtClean="0">
                                  <a:latin typeface="Cambria Math"/>
                                </a:rPr>
                                <m:t>3</m:t>
                              </m:r>
                            </m:deg>
                            <m:e>
                              <m:sSup>
                                <m:sSupPr>
                                  <m:ctrlPr>
                                    <a:rPr lang="fr-CA" sz="32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fr-CA" sz="3200" b="0" i="1" smtClean="0">
                                      <a:latin typeface="Cambria Math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fr-CA" sz="3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fr-CA" sz="3200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6979" y="4264780"/>
                <a:ext cx="1039708" cy="110966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ZoneTexte 10"/>
          <p:cNvSpPr txBox="1"/>
          <p:nvPr/>
        </p:nvSpPr>
        <p:spPr>
          <a:xfrm>
            <a:off x="539552" y="2801285"/>
            <a:ext cx="5116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/>
              <a:t>A</a:t>
            </a:r>
            <a:r>
              <a:rPr lang="fr-CA" dirty="0" smtClean="0"/>
              <a:t>.</a:t>
            </a:r>
            <a:endParaRPr lang="fr-CA" dirty="0"/>
          </a:p>
        </p:txBody>
      </p:sp>
      <p:sp>
        <p:nvSpPr>
          <p:cNvPr id="12" name="Rectangle 11"/>
          <p:cNvSpPr/>
          <p:nvPr/>
        </p:nvSpPr>
        <p:spPr>
          <a:xfrm>
            <a:off x="5360491" y="2744837"/>
            <a:ext cx="5020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3200" dirty="0" smtClean="0"/>
              <a:t>B</a:t>
            </a:r>
            <a:r>
              <a:rPr lang="fr-CA" dirty="0" smtClean="0"/>
              <a:t>.</a:t>
            </a:r>
            <a:endParaRPr lang="fr-CA" dirty="0"/>
          </a:p>
        </p:txBody>
      </p:sp>
      <p:sp>
        <p:nvSpPr>
          <p:cNvPr id="13" name="ZoneTexte 12"/>
          <p:cNvSpPr txBox="1"/>
          <p:nvPr/>
        </p:nvSpPr>
        <p:spPr>
          <a:xfrm>
            <a:off x="582682" y="4527224"/>
            <a:ext cx="514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/>
              <a:t>C</a:t>
            </a:r>
            <a:r>
              <a:rPr lang="fr-CA" dirty="0" smtClean="0"/>
              <a:t>.</a:t>
            </a:r>
            <a:endParaRPr lang="fr-CA" dirty="0"/>
          </a:p>
        </p:txBody>
      </p:sp>
      <p:sp>
        <p:nvSpPr>
          <p:cNvPr id="14" name="ZoneTexte 13"/>
          <p:cNvSpPr txBox="1"/>
          <p:nvPr/>
        </p:nvSpPr>
        <p:spPr>
          <a:xfrm>
            <a:off x="5360491" y="4527224"/>
            <a:ext cx="5212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/>
              <a:t>D</a:t>
            </a:r>
            <a:r>
              <a:rPr lang="fr-CA" dirty="0" smtClean="0"/>
              <a:t>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7648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99992" y="2960077"/>
            <a:ext cx="468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>
                <a:hlinkClick r:id="rId2" action="ppaction://hlinksldjump"/>
              </a:rPr>
              <a:t>D</a:t>
            </a:r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11881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16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309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60632" y="530120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251520" y="836712"/>
            <a:ext cx="8568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 smtClean="0"/>
              <a:t>Suppose que tu veux avoir 5 000$ dans 3 ans. Un compte d’épargne rapporte des intérêts composés de 2,9%, calculés annuellement. Le capital C en dollars que tu dois placer maintenant est donné par la formule C = 5 000(1,029</a:t>
            </a:r>
            <a:r>
              <a:rPr lang="fr-CA" sz="2800" baseline="30000" dirty="0" smtClean="0"/>
              <a:t>)-3</a:t>
            </a:r>
            <a:r>
              <a:rPr lang="fr-CA" sz="2800" dirty="0" smtClean="0"/>
              <a:t>. Quel montant dois-tu placer maintenant pour avoir 5 000$ dans 3 ans?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101769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527873" y="2722828"/>
            <a:ext cx="19623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>
                <a:hlinkClick r:id="rId2" action="ppaction://hlinksldjump"/>
              </a:rPr>
              <a:t>4 589,06$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382841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3181235" y="2924944"/>
            <a:ext cx="2781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8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800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18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9736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347864" y="5733256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11372" y="530819"/>
            <a:ext cx="9132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 smtClean="0"/>
              <a:t>Écris l’expression suivante avec des exposants positifs. </a:t>
            </a:r>
            <a:endParaRPr lang="fr-CA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555675" y="2961564"/>
                <a:ext cx="2044021" cy="12082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36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CA" sz="36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36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fr-CA" sz="3600" b="0" i="1" smtClean="0">
                                  <a:latin typeface="Cambria Math"/>
                                </a:rPr>
                                <m:t>−2</m:t>
                              </m:r>
                            </m:sup>
                          </m:sSup>
                          <m:sSup>
                            <m:sSupPr>
                              <m:ctrlPr>
                                <a:rPr lang="fr-CA" sz="36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3600" i="1" smtClean="0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r>
                                <a:rPr lang="fr-CA" sz="3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fr-CA" sz="3600" b="0" i="1" smtClean="0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CA" sz="36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CA" sz="36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  <m:sup>
                              <m:r>
                                <a:rPr lang="fr-CA" sz="3600" b="0" i="1" smtClean="0">
                                  <a:latin typeface="Cambria Math"/>
                                </a:rPr>
                                <m:t>−3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CA" sz="3600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675" y="2961564"/>
                <a:ext cx="2044021" cy="120827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43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4114800" y="2975212"/>
                <a:ext cx="1439946" cy="963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A" sz="2800" i="1" smtClean="0">
                              <a:latin typeface="Cambria Math"/>
                              <a:hlinkClick r:id="rId2" action="ppaction://hlinksldjump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CA" sz="2800" i="1" smtClean="0">
                                  <a:latin typeface="Cambria Math"/>
                                  <a:hlinkClick r:id="rId2" action="ppaction://hlinksldjump"/>
                                </a:rPr>
                              </m:ctrlPr>
                            </m:sSupPr>
                            <m:e>
                              <m:r>
                                <a:rPr lang="fr-CA" sz="2800" b="0" i="1" smtClean="0">
                                  <a:latin typeface="Cambria Math"/>
                                  <a:hlinkClick r:id="rId2" action="ppaction://hlinksldjump"/>
                                </a:rPr>
                                <m:t>4</m:t>
                              </m:r>
                            </m:e>
                            <m:sup>
                              <m:r>
                                <a:rPr lang="fr-CA" sz="2800" b="0" i="1" smtClean="0">
                                  <a:latin typeface="Cambria Math"/>
                                  <a:hlinkClick r:id="rId2" action="ppaction://hlinksldjump"/>
                                </a:rPr>
                                <m:t>3</m:t>
                              </m:r>
                            </m:sup>
                          </m:sSup>
                          <m:r>
                            <a:rPr lang="fr-CA" sz="2800" i="1" smtClean="0">
                              <a:latin typeface="Cambria Math"/>
                              <a:ea typeface="Cambria Math"/>
                              <a:hlinkClick r:id="rId2" action="ppaction://hlinksldjump"/>
                            </a:rPr>
                            <m:t>×</m:t>
                          </m:r>
                          <m:sSup>
                            <m:sSupPr>
                              <m:ctrlPr>
                                <a:rPr lang="fr-CA" sz="2800" i="1" smtClean="0">
                                  <a:latin typeface="Cambria Math"/>
                                  <a:ea typeface="Cambria Math"/>
                                  <a:hlinkClick r:id="rId2" action="ppaction://hlinksldjump"/>
                                </a:rPr>
                              </m:ctrlPr>
                            </m:sSupPr>
                            <m:e>
                              <m:r>
                                <a:rPr lang="fr-CA" sz="2800" b="0" i="1" smtClean="0">
                                  <a:latin typeface="Cambria Math"/>
                                  <a:ea typeface="Cambria Math"/>
                                  <a:hlinkClick r:id="rId2" action="ppaction://hlinksldjump"/>
                                </a:rPr>
                                <m:t>2</m:t>
                              </m:r>
                            </m:e>
                            <m:sup>
                              <m:r>
                                <a:rPr lang="fr-CA" sz="2800" b="0" i="1" smtClean="0">
                                  <a:latin typeface="Cambria Math"/>
                                  <a:ea typeface="Cambria Math"/>
                                  <a:hlinkClick r:id="rId2" action="ppaction://hlinksldjump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CA" sz="2800" i="1" smtClean="0">
                                  <a:latin typeface="Cambria Math"/>
                                  <a:hlinkClick r:id="rId2" action="ppaction://hlinksldjump"/>
                                </a:rPr>
                              </m:ctrlPr>
                            </m:sSupPr>
                            <m:e>
                              <m:r>
                                <a:rPr lang="fr-CA" sz="2800" b="0" i="1" smtClean="0">
                                  <a:latin typeface="Cambria Math"/>
                                  <a:hlinkClick r:id="rId2" action="ppaction://hlinksldjump"/>
                                </a:rPr>
                                <m:t>3</m:t>
                              </m:r>
                            </m:e>
                            <m:sup>
                              <m:r>
                                <a:rPr lang="fr-CA" sz="2800" b="0" i="1" smtClean="0">
                                  <a:latin typeface="Cambria Math"/>
                                  <a:hlinkClick r:id="rId2" action="ppaction://hlinksldjump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CA" sz="28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5212"/>
                <a:ext cx="1439946" cy="96308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38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263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63888" y="6309320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smtClean="0">
                <a:hlinkClick r:id="rId2" action="ppaction://hlinksldjump"/>
              </a:rPr>
              <a:t>réponse</a:t>
            </a:r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251520" y="548680"/>
            <a:ext cx="795121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/>
              <a:t>Une sphère a un volume de 240 cm³. </a:t>
            </a:r>
          </a:p>
          <a:p>
            <a:r>
              <a:rPr lang="fr-CA" sz="3600" dirty="0" smtClean="0"/>
              <a:t>Quelle est la mesure de son rayon </a:t>
            </a:r>
          </a:p>
          <a:p>
            <a:r>
              <a:rPr lang="fr-CA" sz="3600" dirty="0" smtClean="0"/>
              <a:t>au centimètre près?</a:t>
            </a:r>
            <a:endParaRPr lang="fr-CA" sz="3600" dirty="0"/>
          </a:p>
        </p:txBody>
      </p:sp>
      <p:pic>
        <p:nvPicPr>
          <p:cNvPr id="2050" name="Picture 2" descr="http://t1.gstatic.com/images?q=tbn:ANd9GcRvxeR0WwME88R7LHX-xuKfFaQ1jH6IMZXadgLGlj1THiW7HrL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879" y="2564904"/>
            <a:ext cx="3198552" cy="321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70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67944" y="2708920"/>
            <a:ext cx="16754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5400" dirty="0" smtClean="0">
                <a:hlinkClick r:id="rId2" action="ppaction://hlinksldjump"/>
              </a:rPr>
              <a:t>4 cm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281536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978456" y="2967335"/>
            <a:ext cx="3187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10 points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134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355</TotalTime>
  <Words>784</Words>
  <Application>Microsoft Office PowerPoint</Application>
  <PresentationFormat>Affichage à l'écran (4:3)</PresentationFormat>
  <Paragraphs>195</Paragraphs>
  <Slides>63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63</vt:i4>
      </vt:variant>
    </vt:vector>
  </HeadingPairs>
  <TitlesOfParts>
    <vt:vector size="64" baseType="lpstr">
      <vt:lpstr>Sillage</vt:lpstr>
      <vt:lpstr>Révision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Conseil scolaire Centre-Nord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Révision</dc:title>
  <dc:creator>Sonia Durand</dc:creator>
  <cp:lastModifiedBy>Sonia Durand</cp:lastModifiedBy>
  <cp:revision>84</cp:revision>
  <dcterms:created xsi:type="dcterms:W3CDTF">2010-10-20T01:08:51Z</dcterms:created>
  <dcterms:modified xsi:type="dcterms:W3CDTF">2013-04-19T20:39:32Z</dcterms:modified>
</cp:coreProperties>
</file>