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4" r:id="rId2"/>
    <p:sldId id="281" r:id="rId3"/>
    <p:sldId id="256" r:id="rId4"/>
    <p:sldId id="280" r:id="rId5"/>
    <p:sldId id="282" r:id="rId6"/>
    <p:sldId id="283" r:id="rId7"/>
    <p:sldId id="284" r:id="rId8"/>
    <p:sldId id="278" r:id="rId9"/>
    <p:sldId id="286" r:id="rId10"/>
    <p:sldId id="276" r:id="rId11"/>
    <p:sldId id="287" r:id="rId12"/>
    <p:sldId id="288" r:id="rId13"/>
    <p:sldId id="290" r:id="rId14"/>
    <p:sldId id="277" r:id="rId15"/>
    <p:sldId id="269" r:id="rId16"/>
    <p:sldId id="289" r:id="rId17"/>
    <p:sldId id="279" r:id="rId18"/>
    <p:sldId id="275" r:id="rId19"/>
    <p:sldId id="291" r:id="rId20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0160" autoAdjust="0"/>
  </p:normalViewPr>
  <p:slideViewPr>
    <p:cSldViewPr>
      <p:cViewPr varScale="1">
        <p:scale>
          <a:sx n="50" d="100"/>
          <a:sy n="50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44963-6797-4575-AE67-62A9CDCCBBD8}" type="datetimeFigureOut">
              <a:rPr lang="fr-CA" smtClean="0"/>
              <a:t>2012-10-23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8012-C67D-467E-BAE3-55FDC73C66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5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  <a:p>
            <a:r>
              <a:rPr lang="fr-CA" baseline="0" dirty="0" smtClean="0"/>
              <a:t>Paroles, audio et animation </a:t>
            </a:r>
            <a:r>
              <a:rPr lang="fr-CA" baseline="0" dirty="0" smtClean="0"/>
              <a:t>de Bateau, ciseau:  http://comptines.tv/#bateau%2C_ciseau</a:t>
            </a:r>
          </a:p>
          <a:p>
            <a:endParaRPr lang="fr-CA" baseline="0" dirty="0" smtClean="0"/>
          </a:p>
          <a:p>
            <a:r>
              <a:rPr lang="fr-CA" baseline="0" dirty="0" smtClean="0"/>
              <a:t>Paroles et vidéo de Maman les p’tits bateaux: http://comptines.tv/#maman_les_p%27tits_bateaux</a:t>
            </a:r>
          </a:p>
          <a:p>
            <a:endParaRPr lang="fr-CA" baseline="0" dirty="0" smtClean="0"/>
          </a:p>
          <a:p>
            <a:r>
              <a:rPr lang="fr-CA" baseline="0" dirty="0" smtClean="0"/>
              <a:t>Paroles et audio de Veux-tu monter dans mon bateau:  http://comptines.tv/#veux-tu_monter_dans_mon_bateau</a:t>
            </a:r>
          </a:p>
          <a:p>
            <a:endParaRPr lang="fr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Paroles Partons la mer est belle: http://members.shaw.ca/tunebook/partons.htm</a:t>
            </a:r>
          </a:p>
          <a:p>
            <a:endParaRPr lang="fr-CA" baseline="0" dirty="0" smtClean="0"/>
          </a:p>
          <a:p>
            <a:r>
              <a:rPr lang="fr-CA" baseline="0" dirty="0" smtClean="0"/>
              <a:t>Musique Partons la mer est belle: http://members.shaw.ca/tunebook/partons.mid</a:t>
            </a:r>
          </a:p>
          <a:p>
            <a:endParaRPr lang="fr-CA" baseline="0" dirty="0" smtClean="0"/>
          </a:p>
          <a:p>
            <a:r>
              <a:rPr lang="fr-CA" baseline="0" dirty="0" smtClean="0"/>
              <a:t>Parole et chanson </a:t>
            </a:r>
            <a:r>
              <a:rPr lang="fr-CA" baseline="0" dirty="0" smtClean="0"/>
              <a:t>Partons la mer est </a:t>
            </a:r>
            <a:r>
              <a:rPr lang="fr-CA" baseline="0" dirty="0" smtClean="0"/>
              <a:t>belle – Fabienne Thibault :  </a:t>
            </a:r>
            <a:r>
              <a:rPr lang="fr-CA" baseline="0" dirty="0" smtClean="0"/>
              <a:t>http://www.youtube.com/watch?v=iU-QjW-B-sk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</a:t>
            </a:r>
            <a:r>
              <a:rPr lang="fr-CA" baseline="0" dirty="0" smtClean="0"/>
              <a:t>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Chanson illustrée Biquette avec paroles: http://comptines.tv/#biquette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  <a:p>
            <a:r>
              <a:rPr lang="fr-CA" baseline="0" dirty="0" smtClean="0"/>
              <a:t>Paroles d’Un </a:t>
            </a:r>
            <a:r>
              <a:rPr lang="fr-CA" baseline="0" dirty="0" smtClean="0"/>
              <a:t>pied </a:t>
            </a:r>
            <a:r>
              <a:rPr lang="fr-CA" baseline="0" dirty="0" err="1" smtClean="0"/>
              <a:t>mariton</a:t>
            </a:r>
            <a:r>
              <a:rPr lang="fr-CA" baseline="0" dirty="0" smtClean="0"/>
              <a:t>: http://www.toujourspret.com/techniques/expression/musique/U/un_pied_mariton.mp3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d’Un pied </a:t>
            </a:r>
            <a:r>
              <a:rPr lang="fr-CA" baseline="0" dirty="0" err="1" smtClean="0"/>
              <a:t>mariton</a:t>
            </a:r>
            <a:r>
              <a:rPr lang="fr-CA" baseline="0" dirty="0" smtClean="0"/>
              <a:t> par Carmen Campagne: http://www.youtube.com/watch?v=wP9WBdjKxKw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Chanson </a:t>
            </a:r>
            <a:r>
              <a:rPr lang="fr-CA" baseline="0" dirty="0" smtClean="0"/>
              <a:t>folklorique et paroles de Turlututu</a:t>
            </a:r>
            <a:r>
              <a:rPr lang="fr-CA" baseline="0" dirty="0" smtClean="0"/>
              <a:t>: http://people.southwestern.edu/~prevots/songs/?p=186</a:t>
            </a:r>
          </a:p>
          <a:p>
            <a:endParaRPr lang="fr-CA" baseline="0" dirty="0" smtClean="0"/>
          </a:p>
          <a:p>
            <a:r>
              <a:rPr lang="fr-CA" baseline="0" dirty="0" smtClean="0"/>
              <a:t>Paroles </a:t>
            </a:r>
            <a:r>
              <a:rPr lang="fr-CA" baseline="0" dirty="0" smtClean="0"/>
              <a:t>de </a:t>
            </a:r>
            <a:r>
              <a:rPr lang="fr-CA" baseline="0" dirty="0" smtClean="0"/>
              <a:t>la comptine </a:t>
            </a:r>
            <a:r>
              <a:rPr lang="fr-CA" baseline="0" dirty="0" smtClean="0"/>
              <a:t>Le fermier dans son pré: http://www.comptine-enfants.com/comptines-jeu-de-doigts-1596.html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Activité Le sac de pommes: http://www.learnalberta.ca/content/mf1/html/sacdepommes.html 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Pomme de reinette: http://comptines.tv/#pomme_de_reinette </a:t>
            </a:r>
          </a:p>
          <a:p>
            <a:endParaRPr lang="fr-CA" baseline="0" dirty="0" smtClean="0"/>
          </a:p>
          <a:p>
            <a:r>
              <a:rPr lang="fr-CA" baseline="0" dirty="0" smtClean="0"/>
              <a:t>Pièce musicale Je croque une pomme (les paroles apparaissent):  http://www3.sympatico.ca/martine.mario/Pomme/pomme.html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Chanson Trois petits</a:t>
            </a:r>
            <a:r>
              <a:rPr lang="fr-CA" baseline="0" dirty="0" smtClean="0"/>
              <a:t> </a:t>
            </a:r>
            <a:r>
              <a:rPr lang="fr-CA" baseline="0" dirty="0" smtClean="0"/>
              <a:t>chats – version </a:t>
            </a:r>
            <a:r>
              <a:rPr lang="fr-CA" baseline="0" dirty="0" err="1" smtClean="0"/>
              <a:t>adibou</a:t>
            </a:r>
            <a:r>
              <a:rPr lang="fr-CA" baseline="0" dirty="0" smtClean="0"/>
              <a:t>: http://www.youtube.com/watch?v=aPjHCM9FwQo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animée Les petits poissons dans l’eau: http://www.comptine-enfants.com/comptine-a-chanter-577.html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Parole de la comptine Tout au fond de la mer:  http://www.momes.net/comptines/poissons/tout-au-fond-de-la-mer.html</a:t>
            </a:r>
          </a:p>
          <a:p>
            <a:endParaRPr lang="fr-CA" baseline="0" dirty="0" smtClean="0"/>
          </a:p>
          <a:p>
            <a:r>
              <a:rPr lang="fr-CA" baseline="0" dirty="0" smtClean="0"/>
              <a:t>Comptine de </a:t>
            </a:r>
            <a:r>
              <a:rPr lang="fr-CA" baseline="0" dirty="0" smtClean="0"/>
              <a:t>Ah! La baleine: http://people.southwestern.edu/~prevots/songs/?p=151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Parole de Un crabe: http://comptines.tv/#un_crabe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Chanson Un éléphant:  http://people.southwestern.edu/~prevots/songs/?p=117 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Bonjour, </a:t>
            </a:r>
            <a:r>
              <a:rPr lang="fr-CA" baseline="0" dirty="0" smtClean="0"/>
              <a:t>Madame!: </a:t>
            </a:r>
            <a:r>
              <a:rPr lang="fr-CA" baseline="0" dirty="0" smtClean="0"/>
              <a:t>http://people.southwestern.edu/~prevots/songs/?p=155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Une souris verte: http://www.youtube.com/watch?v=AzbFGR-k_MI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La souris verte: http://www.youtube.com/watch?v=J4MxT1UAlmk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Paroles et audio de Promenons-nous dans les bois: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http://people.southwestern.edu/~prevots/songs/?p=50</a:t>
            </a:r>
          </a:p>
          <a:p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Paroles et audio de Le coucou: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http://people.southwestern.edu/~prevots/songs/?p=31</a:t>
            </a:r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baseline="0" dirty="0" smtClean="0"/>
          </a:p>
          <a:p>
            <a:r>
              <a:rPr lang="fr-CA" baseline="0" dirty="0" smtClean="0"/>
              <a:t>Chanson et paroles de Ma forêt:  http://comptines.tv/#ma_for%C3%Aat 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L’histoire racontée par un adulte avec</a:t>
            </a:r>
            <a:r>
              <a:rPr lang="fr-CA" baseline="0" dirty="0" smtClean="0"/>
              <a:t> images</a:t>
            </a:r>
            <a:r>
              <a:rPr lang="fr-CA" dirty="0" smtClean="0"/>
              <a:t>: http://www.petitestetes.com/jeux-educatifs-en-ligne/histoires-racontees/histoire-boucle-dor.html </a:t>
            </a:r>
          </a:p>
          <a:p>
            <a:endParaRPr lang="fr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Audio seulement par un adulte:  http://www.youtube.com/watch?v=Ct7wWRJHPE0</a:t>
            </a:r>
          </a:p>
          <a:p>
            <a:endParaRPr lang="fr-CA" dirty="0" smtClean="0"/>
          </a:p>
          <a:p>
            <a:r>
              <a:rPr lang="fr-CA" dirty="0" smtClean="0"/>
              <a:t>L’histoire</a:t>
            </a:r>
            <a:r>
              <a:rPr lang="fr-CA" baseline="0" dirty="0" smtClean="0"/>
              <a:t> animée et illustrée par des enfants à : http://www.youtube.com/watch?v=dRrw0hJqvOk 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accès: le 21 octobre 2012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3</a:t>
            </a:fld>
            <a:endParaRPr lang="fr-CA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84250" y="4571401"/>
            <a:ext cx="247015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Chanson illustrée Une poule sur un mur: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http://comptines.tv/#une_poule_sur_un_mur</a:t>
            </a:r>
          </a:p>
          <a:p>
            <a:endParaRPr lang="fr-CA" baseline="0" dirty="0" smtClean="0"/>
          </a:p>
          <a:p>
            <a:r>
              <a:rPr lang="fr-CA" baseline="0" dirty="0" smtClean="0"/>
              <a:t>Chanson illustrée Une souris verte: http://comptines.tv/#une_souris_verte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Histoire illustrée </a:t>
            </a:r>
            <a:r>
              <a:rPr lang="fr-CA" baseline="0" dirty="0" smtClean="0"/>
              <a:t>à : </a:t>
            </a:r>
            <a:r>
              <a:rPr lang="fr-CA" dirty="0" smtClean="0"/>
              <a:t>http://www.petitestetes.com/jeux-educatifs-en-ligne/histoires-racontees/histoire-les-trois-petits-cochons.html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</a:t>
            </a:r>
            <a:r>
              <a:rPr lang="fr-CA" baseline="0" dirty="0" smtClean="0"/>
              <a:t>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Gizmo </a:t>
            </a:r>
            <a:r>
              <a:rPr lang="fr-CA" i="1" dirty="0" err="1" smtClean="0"/>
              <a:t>Number</a:t>
            </a:r>
            <a:r>
              <a:rPr lang="fr-CA" i="1" dirty="0" smtClean="0"/>
              <a:t> line </a:t>
            </a:r>
            <a:r>
              <a:rPr lang="fr-CA" i="1" dirty="0" err="1" smtClean="0"/>
              <a:t>frog</a:t>
            </a:r>
            <a:r>
              <a:rPr lang="fr-CA" i="1" dirty="0" smtClean="0"/>
              <a:t> hop</a:t>
            </a:r>
            <a:r>
              <a:rPr lang="fr-CA" dirty="0" smtClean="0"/>
              <a:t>: accessible par </a:t>
            </a:r>
            <a:r>
              <a:rPr lang="fr-CA" dirty="0" err="1" smtClean="0"/>
              <a:t>LearnAlberta</a:t>
            </a:r>
            <a:r>
              <a:rPr lang="fr-CA" dirty="0" smtClean="0"/>
              <a:t> à :</a:t>
            </a:r>
          </a:p>
          <a:p>
            <a:r>
              <a:rPr lang="fr-CA" dirty="0" smtClean="0"/>
              <a:t>http://www.explorelearning.com/index.cfm?method=cExtAccessSecure.dspResource&amp;ResourceID=1022&amp;certificate=authorizer%3DLearnAlberta%26userid%3DLA373%26i%3D1%26expires%3D2012%252F10%252F18%2B20%253A41%253A49%26hash%3DTwa%252FwIVBhdv076oee6bWew%253D%253D </a:t>
            </a:r>
          </a:p>
          <a:p>
            <a:endParaRPr lang="fr-CA" dirty="0" smtClean="0"/>
          </a:p>
          <a:p>
            <a:r>
              <a:rPr lang="fr-CA" dirty="0" smtClean="0"/>
              <a:t>Vidéo de la chanson</a:t>
            </a:r>
            <a:r>
              <a:rPr lang="fr-CA" baseline="0" dirty="0" smtClean="0"/>
              <a:t> </a:t>
            </a:r>
            <a:r>
              <a:rPr lang="fr-CA" baseline="0" dirty="0" smtClean="0"/>
              <a:t>Germaine, la grenouille végétarienne d’Annie </a:t>
            </a:r>
            <a:r>
              <a:rPr lang="fr-CA" baseline="0" dirty="0" smtClean="0"/>
              <a:t>Brocoli : http://www.youtube.com/watch?v=aTrq94owHew</a:t>
            </a:r>
          </a:p>
          <a:p>
            <a:endParaRPr lang="fr-CA" baseline="0" dirty="0" smtClean="0"/>
          </a:p>
          <a:p>
            <a:r>
              <a:rPr lang="fr-CA" baseline="0" dirty="0" smtClean="0"/>
              <a:t>Histoire de La grenouille qui voulait se faire aussi grosse que le bœuf: </a:t>
            </a:r>
          </a:p>
          <a:p>
            <a:r>
              <a:rPr lang="fr-CA" baseline="0" dirty="0" smtClean="0"/>
              <a:t>http://www.cslaval.qc.ca/fablesdelafontaine/grenouille-boeuf.htm</a:t>
            </a:r>
          </a:p>
          <a:p>
            <a:r>
              <a:rPr lang="fr-CA" baseline="0" dirty="0" smtClean="0"/>
              <a:t>Et</a:t>
            </a:r>
          </a:p>
          <a:p>
            <a:r>
              <a:rPr lang="fr-CA" baseline="0" dirty="0" smtClean="0"/>
              <a:t>http://www.lafontaine.net/lesFables/afficheFable.php?id=3&amp;ill=grandville#4</a:t>
            </a:r>
          </a:p>
          <a:p>
            <a:endParaRPr lang="fr-CA" baseline="0" dirty="0" smtClean="0"/>
          </a:p>
          <a:p>
            <a:r>
              <a:rPr lang="fr-CA" baseline="0" dirty="0" smtClean="0"/>
              <a:t>Le conte Une grenouille: </a:t>
            </a:r>
            <a:r>
              <a:rPr lang="fr-CA" baseline="0" dirty="0" smtClean="0"/>
              <a:t>http://people.southwestern.edu/~prevots/songs/?p=168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dirty="0" smtClean="0"/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Le vidéo Le corbeau et le renard:  http://www.youtube.com/watch?v=vZd_EcCgcjw</a:t>
            </a:r>
            <a:r>
              <a:rPr lang="fr-CA" dirty="0" smtClean="0"/>
              <a:t>Le vidéo est sur </a:t>
            </a:r>
            <a:r>
              <a:rPr lang="fr-CA" dirty="0" err="1" smtClean="0"/>
              <a:t>YouTube</a:t>
            </a:r>
            <a:r>
              <a:rPr lang="fr-CA" baseline="0" dirty="0" smtClean="0"/>
              <a:t> à : http://www.youtube.com/watch?v=vZd_EcCgcjw</a:t>
            </a:r>
          </a:p>
          <a:p>
            <a:r>
              <a:rPr lang="fr-CA" baseline="0" dirty="0" smtClean="0"/>
              <a:t>Durée de 2 min – lu par un adulte</a:t>
            </a:r>
          </a:p>
          <a:p>
            <a:r>
              <a:rPr lang="fr-CA" baseline="0" dirty="0" smtClean="0"/>
              <a:t>Disponible aussi à : http://www.jedessine.com/r_1904/videos/videos-les-fables-de-la-fontaine </a:t>
            </a:r>
            <a:endParaRPr lang="fr-CA" dirty="0" smtClean="0"/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Activité Une collection de roches: http://education.alberta.ca/media/1073928/2_forme.pdf</a:t>
            </a:r>
          </a:p>
          <a:p>
            <a:endParaRPr lang="fr-CA" baseline="0" dirty="0" smtClean="0"/>
          </a:p>
          <a:p>
            <a:r>
              <a:rPr lang="fr-CA" baseline="0" dirty="0" smtClean="0"/>
              <a:t>Paroles et chanson </a:t>
            </a:r>
            <a:r>
              <a:rPr lang="fr-CA" baseline="0" dirty="0" smtClean="0"/>
              <a:t>À la soupe: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http://www.teteamodeler.com/vip2/nouveaux/expression/fiche213.asp#a </a:t>
            </a: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Chanson La soupe à mon ami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(aucun visuel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 Carmen Campagne: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http://www.youtube.com/watch?v=REJLx2vGxVU</a:t>
            </a:r>
          </a:p>
          <a:p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narration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illustrée d’une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histoire très semblable: http://www.petitestetes.com/jeux-educatifs-en-ligne/histoires-racontees/histoire-la-soupe-au-caillou.html</a:t>
            </a:r>
          </a:p>
          <a:p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Comptine pour se rappeler de l’orthographe: Hirondelle et libellule à http://www.ladictee.fr/orthographe/astuce/astuce_Hirondelle_et_libellule.htm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Paroles et chanson</a:t>
            </a:r>
            <a:r>
              <a:rPr lang="fr-CA" baseline="0" dirty="0" smtClean="0"/>
              <a:t> </a:t>
            </a:r>
            <a:r>
              <a:rPr lang="fr-CA" baseline="0" dirty="0" smtClean="0"/>
              <a:t>Chère Élise: http://people.southwestern.edu/~prevots/songs/?p=110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Vidéo d’une autre </a:t>
            </a:r>
            <a:r>
              <a:rPr lang="fr-CA" dirty="0" smtClean="0"/>
              <a:t>perspective ‘Il</a:t>
            </a:r>
            <a:r>
              <a:rPr lang="fr-CA" baseline="0" dirty="0" smtClean="0"/>
              <a:t> faut réveiller Corentin’ par des enfants</a:t>
            </a:r>
            <a:r>
              <a:rPr lang="fr-CA" dirty="0" smtClean="0"/>
              <a:t>:  </a:t>
            </a:r>
            <a:r>
              <a:rPr lang="fr-CA" dirty="0" smtClean="0"/>
              <a:t>http://www.youtube.com/watch?v=Spn2bCdFOWY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Dernier accès : le 21 octobre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8012-C67D-467E-BAE3-55FDC73C666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4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7BB8F-DA65-4D15-B6EE-1023E11F3303}" type="datetimeFigureOut">
              <a:rPr lang="en-US" smtClean="0"/>
              <a:pPr/>
              <a:t>10/23/2012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4EE43D-670D-410E-8130-C2F9AC38E88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outhwestern.edu/~prevots/songs/?p=110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Spn2bCdFOW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ptines.tv/#biquet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s.net/comptines/dire/un-pied-marito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www.youtube.com/watch?v=wP9WBdjKxK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outhwestern.edu/~prevots/songs/?p=186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hyperlink" Target="http://www.comptine-enfants.com/comptines-jeu-de-doigts-1596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3.sympatico.ca/martine.mario/Pomme/pomme.html" TargetMode="External"/><Relationship Id="rId5" Type="http://schemas.openxmlformats.org/officeDocument/2006/relationships/hyperlink" Target="http://comptines.tv/#pomme_de_reinette" TargetMode="External"/><Relationship Id="rId4" Type="http://schemas.openxmlformats.org/officeDocument/2006/relationships/hyperlink" Target="http://www.learnalberta.ca/content/mf1/html/sacdepomm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comptine-enfants.com/comptine-a-chanter-577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aPjHCM9FwQo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s.net/comptines/poissons/tout-au-fond-de-la-mer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people.southwestern.edu/~prevots/songs/?p=15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ptines.tv/#un_cra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people.southwestern.edu/~prevots/songs/?p=117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J4MxT1UAlmk" TargetMode="External"/><Relationship Id="rId5" Type="http://schemas.openxmlformats.org/officeDocument/2006/relationships/hyperlink" Target="http://www.youtube.com/watch?v=AzbFGR-k_MI" TargetMode="External"/><Relationship Id="rId4" Type="http://schemas.openxmlformats.org/officeDocument/2006/relationships/hyperlink" Target="http://people.southwestern.edu/~prevots/songs/?p=15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outhwestern.edu/~prevots/songs/?p=50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hyperlink" Target="http://comptines.tv/#ma_for%C3%AAt" TargetMode="External"/><Relationship Id="rId4" Type="http://schemas.openxmlformats.org/officeDocument/2006/relationships/hyperlink" Target="http://people.southwestern.edu/~prevots/songs/?p=3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embers.shaw.ca/tunebook/partons.mid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members.shaw.ca/tunebook/parton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ptines.tv/#veux-tu_monter_dans_mon_bateau" TargetMode="External"/><Relationship Id="rId5" Type="http://schemas.openxmlformats.org/officeDocument/2006/relationships/hyperlink" Target="http://comptines.tv/#maman_les_p%27tits_bateaux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comptines.tv/#bateau%2C_ciseau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youtube.com/watch?v=dRrw0hJqvO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Ct7wWRJHPE0" TargetMode="External"/><Relationship Id="rId5" Type="http://schemas.openxmlformats.org/officeDocument/2006/relationships/hyperlink" Target="http://www.petitestetes.com/jeux-educatifs-en-ligne/histoires-racontees/histoire-boucle-dor.htm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tines.tv/#une_poule_sur_un_mur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comptines.tv/#une_souris_ver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itestetes.com/jeux-educatifs-en-ligne/histoires-racontees/histoire-les-trois-petits-coch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xplorelearning.com/index.cfm?method=cExtAccessSecure.dspResource&amp;ResourceID=1022&amp;certificate=authorizer=LearnAlberta&amp;userid=LA373&amp;i=1&amp;expires=2012%2F10%2F18+20%3A41%3A49&amp;hash=Twa%2FwIVBhdv076oee6bWew%3D%3D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ople.southwestern.edu/~prevots/songs/?p=168" TargetMode="External"/><Relationship Id="rId5" Type="http://schemas.openxmlformats.org/officeDocument/2006/relationships/hyperlink" Target="http://www.cslaval.qc.ca/fablesdelafontaine/grenouille-boeuf.htm" TargetMode="External"/><Relationship Id="rId4" Type="http://schemas.openxmlformats.org/officeDocument/2006/relationships/hyperlink" Target="http://www.youtube.com/watch?v=aTrq94owH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Zd_EcCgcj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education.alberta.ca/media/1073928/2_forme.pdf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etitestetes.com/jeux-educatifs-en-ligne/histoires-racontees/histoire-la-soupe-au-caillou.html" TargetMode="External"/><Relationship Id="rId5" Type="http://schemas.openxmlformats.org/officeDocument/2006/relationships/hyperlink" Target="http://www.youtube.com/watch?v=REJLx2vGxVU" TargetMode="External"/><Relationship Id="rId4" Type="http://schemas.openxmlformats.org/officeDocument/2006/relationships/hyperlink" Target="http://www.teteamodeler.com/vip2/nouveaux/expression/fiche213.asp#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dictee.fr/orthographe/astuce/astuce_Hirondelle_et_libellul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th enfant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458200" cy="5044031"/>
          </a:xfrm>
        </p:spPr>
      </p:pic>
      <p:sp>
        <p:nvSpPr>
          <p:cNvPr id="2" name="ZoneTexte 1"/>
          <p:cNvSpPr txBox="1"/>
          <p:nvPr/>
        </p:nvSpPr>
        <p:spPr>
          <a:xfrm>
            <a:off x="685800" y="5181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entury Gothic" pitchFamily="34" charset="0"/>
              </a:rPr>
              <a:t>Nom:</a:t>
            </a:r>
          </a:p>
          <a:p>
            <a:r>
              <a:rPr lang="fr-CA" dirty="0" smtClean="0">
                <a:latin typeface="Century Gothic" pitchFamily="34" charset="0"/>
              </a:rPr>
              <a:t>Date:</a:t>
            </a:r>
          </a:p>
          <a:p>
            <a:r>
              <a:rPr lang="fr-CA" dirty="0" smtClean="0">
                <a:latin typeface="Century Gothic" pitchFamily="34" charset="0"/>
              </a:rPr>
              <a:t>Lieu:</a:t>
            </a:r>
          </a:p>
          <a:p>
            <a:endParaRPr lang="fr-CA" dirty="0">
              <a:latin typeface="Century Gothic" pitchFamily="34" charset="0"/>
            </a:endParaRPr>
          </a:p>
          <a:p>
            <a:r>
              <a:rPr lang="fr-CA" sz="800" dirty="0" smtClean="0">
                <a:latin typeface="Century Gothic" pitchFamily="34" charset="0"/>
              </a:rPr>
              <a:t>Mis à jour le 21 octobre 2012</a:t>
            </a:r>
            <a:endParaRPr lang="fr-CA" sz="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0" y="160913"/>
            <a:ext cx="4038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>
                <a:latin typeface="Century Gothic" pitchFamily="34" charset="0"/>
              </a:rPr>
              <a:t/>
            </a:r>
            <a:br>
              <a:rPr lang="en-US" sz="2700" b="0" dirty="0" smtClean="0">
                <a:latin typeface="Century Gothic" pitchFamily="34" charset="0"/>
              </a:rPr>
            </a:br>
            <a:endParaRPr lang="fr-CA" sz="27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88970" y="1502926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La masse</a:t>
            </a:r>
          </a:p>
          <a:p>
            <a:pPr lvl="1"/>
            <a:r>
              <a:rPr lang="fr-CA" dirty="0" smtClean="0">
                <a:latin typeface="+mj-lt"/>
              </a:rPr>
              <a:t>L’estimation</a:t>
            </a:r>
          </a:p>
          <a:p>
            <a:pPr lvl="1"/>
            <a:r>
              <a:rPr lang="fr-CA" dirty="0" smtClean="0">
                <a:latin typeface="+mj-lt"/>
              </a:rPr>
              <a:t>Résolution de problèmes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Construire un </a:t>
            </a:r>
            <a:r>
              <a:rPr lang="fr-CA" dirty="0" smtClean="0">
                <a:latin typeface="+mj-lt"/>
              </a:rPr>
              <a:t>puits avec une cruche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419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Chère </a:t>
            </a:r>
            <a:r>
              <a:rPr lang="fr-CA" dirty="0" smtClean="0">
                <a:latin typeface="+mj-lt"/>
                <a:hlinkClick r:id="rId3"/>
              </a:rPr>
              <a:t>Élise</a:t>
            </a:r>
            <a:r>
              <a:rPr lang="fr-CA" dirty="0" smtClean="0">
                <a:latin typeface="+mj-lt"/>
              </a:rPr>
              <a:t> – chanson 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Vidéo d’une autre </a:t>
            </a:r>
            <a:r>
              <a:rPr lang="fr-CA" dirty="0" smtClean="0">
                <a:latin typeface="+mj-lt"/>
                <a:hlinkClick r:id="rId4"/>
              </a:rPr>
              <a:t>perspective</a:t>
            </a:r>
            <a:r>
              <a:rPr lang="fr-CA" dirty="0" smtClean="0">
                <a:latin typeface="+mj-lt"/>
              </a:rPr>
              <a:t> – vidéo </a:t>
            </a:r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7" name="Image 6" descr="DSCN044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648200"/>
            <a:ext cx="2514600" cy="22098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6600" y="2603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Century Gothic" pitchFamily="34" charset="0"/>
              </a:rPr>
              <a:t>Plouf</a:t>
            </a:r>
            <a:r>
              <a:rPr lang="en-US" sz="3200" dirty="0" smtClean="0">
                <a:solidFill>
                  <a:schemeClr val="tx2"/>
                </a:solidFill>
                <a:latin typeface="Century Gothic" pitchFamily="34" charset="0"/>
              </a:rPr>
              <a:t>!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fr-CA" sz="2000" dirty="0" smtClean="0">
                <a:solidFill>
                  <a:schemeClr val="tx2"/>
                </a:solidFill>
                <a:latin typeface="Century Gothic" pitchFamily="34" charset="0"/>
              </a:rPr>
              <a:t>Philippe Corentin</a:t>
            </a: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57200"/>
            <a:ext cx="338582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2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entury Gothic" pitchFamily="34" charset="0"/>
              </a:rPr>
              <a:t>Pousse-Poussette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Michel Guay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65803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Mesures directes et indirectes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Collection d’objets pour illustrer les grandeurs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Biquette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>
              <a:latin typeface="+mj-lt"/>
            </a:endParaRPr>
          </a:p>
        </p:txBody>
      </p:sp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38810"/>
            <a:ext cx="338582" cy="393700"/>
          </a:xfrm>
          <a:prstGeom prst="rect">
            <a:avLst/>
          </a:prstGeom>
          <a:noFill/>
        </p:spPr>
      </p:pic>
      <p:pic>
        <p:nvPicPr>
          <p:cNvPr id="7" name="Image 6" descr="DSCN045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5240" y="4572000"/>
            <a:ext cx="2453640" cy="229269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438400" cy="23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Les fantaisies d’Adèle</a:t>
            </a:r>
            <a:r>
              <a:rPr lang="en-US" sz="2400" dirty="0">
                <a:latin typeface="Century Gothic" pitchFamily="34" charset="0"/>
              </a:rPr>
              <a:t/>
            </a:r>
            <a:br>
              <a:rPr lang="en-US" sz="24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Robert Munsch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456313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Régularités</a:t>
            </a:r>
          </a:p>
          <a:p>
            <a:pPr lvl="1"/>
            <a:r>
              <a:rPr lang="fr-CA" dirty="0" smtClean="0">
                <a:latin typeface="+mj-lt"/>
              </a:rPr>
              <a:t>Mesure - longueur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Faire des cheveux avec de la laine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Un pied </a:t>
            </a:r>
            <a:r>
              <a:rPr lang="fr-CA" dirty="0" err="1" smtClean="0">
                <a:latin typeface="+mj-lt"/>
                <a:hlinkClick r:id="rId3"/>
              </a:rPr>
              <a:t>mariton</a:t>
            </a:r>
            <a:r>
              <a:rPr lang="fr-CA" dirty="0" smtClean="0">
                <a:latin typeface="+mj-lt"/>
              </a:rPr>
              <a:t> – paroles</a:t>
            </a:r>
          </a:p>
          <a:p>
            <a:pPr lvl="1"/>
            <a:r>
              <a:rPr lang="fr-CA" dirty="0" smtClean="0">
                <a:latin typeface="+mj-lt"/>
                <a:hlinkClick r:id="rId4"/>
              </a:rPr>
              <a:t>Un pied </a:t>
            </a:r>
            <a:r>
              <a:rPr lang="fr-CA" dirty="0" err="1" smtClean="0">
                <a:latin typeface="+mj-lt"/>
                <a:hlinkClick r:id="rId4"/>
              </a:rPr>
              <a:t>mariton</a:t>
            </a:r>
            <a:r>
              <a:rPr lang="fr-CA" dirty="0" smtClean="0">
                <a:latin typeface="+mj-lt"/>
              </a:rPr>
              <a:t> – chanson </a:t>
            </a:r>
            <a:endParaRPr lang="fr-CA" dirty="0">
              <a:latin typeface="+mj-lt"/>
            </a:endParaRPr>
          </a:p>
        </p:txBody>
      </p:sp>
      <p:pic>
        <p:nvPicPr>
          <p:cNvPr id="7" name="Image 6" descr="DSCN044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572000"/>
            <a:ext cx="2438400" cy="2286001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5240" y="-1"/>
            <a:ext cx="242316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Turlututu rien ne va plus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Sylvie Roberge Blanchet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9920" y="1779478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Régularité croissante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Fabriquer un </a:t>
            </a:r>
            <a:r>
              <a:rPr lang="fr-CA" dirty="0" smtClean="0">
                <a:latin typeface="+mj-lt"/>
              </a:rPr>
              <a:t>arbre avec un rouleau de papier essuie-tout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Turlututu</a:t>
            </a:r>
            <a:r>
              <a:rPr lang="fr-CA" dirty="0" smtClean="0">
                <a:latin typeface="+mj-lt"/>
              </a:rPr>
              <a:t> – chanson 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Le fermier dans son </a:t>
            </a:r>
            <a:r>
              <a:rPr lang="fr-CA" dirty="0" smtClean="0">
                <a:latin typeface="+mj-lt"/>
                <a:hlinkClick r:id="rId4"/>
              </a:rPr>
              <a:t>pré</a:t>
            </a:r>
            <a:r>
              <a:rPr lang="fr-CA" dirty="0" smtClean="0">
                <a:latin typeface="+mj-lt"/>
              </a:rPr>
              <a:t> – comptine </a:t>
            </a:r>
            <a:endParaRPr lang="fr-CA" dirty="0">
              <a:latin typeface="+mj-lt"/>
            </a:endParaRPr>
          </a:p>
        </p:txBody>
      </p:sp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638810"/>
            <a:ext cx="338582" cy="393700"/>
          </a:xfrm>
          <a:prstGeom prst="rect">
            <a:avLst/>
          </a:prstGeom>
          <a:noFill/>
        </p:spPr>
      </p:pic>
      <p:pic>
        <p:nvPicPr>
          <p:cNvPr id="7" name="Image 6" descr="DSCN043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2514600" cy="2185571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2514600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0" y="160913"/>
            <a:ext cx="4038600" cy="1295400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Bon appétit Monsieur Renard</a:t>
            </a:r>
            <a:r>
              <a:rPr lang="en-US" sz="3200" dirty="0">
                <a:latin typeface="Century Gothic" pitchFamily="34" charset="0"/>
              </a:rPr>
              <a:t/>
            </a:r>
            <a:br>
              <a:rPr lang="en-US" sz="32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Claude Boujon</a:t>
            </a:r>
            <a:endParaRPr lang="fr-CA" sz="2000" b="0" dirty="0">
              <a:latin typeface="Century Gothic" pitchFamily="34" charset="0"/>
            </a:endParaRPr>
          </a:p>
        </p:txBody>
      </p:sp>
      <p:pic>
        <p:nvPicPr>
          <p:cNvPr id="4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54050"/>
            <a:ext cx="338582" cy="3937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00400" y="1456313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r>
              <a:rPr lang="fr-CA" dirty="0" smtClean="0">
                <a:latin typeface="+mj-lt"/>
              </a:rPr>
              <a:t>Régularités</a:t>
            </a:r>
          </a:p>
          <a:p>
            <a:r>
              <a:rPr lang="fr-CA" dirty="0" smtClean="0">
                <a:latin typeface="+mj-lt"/>
              </a:rPr>
              <a:t>Mesure (longueur)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r>
              <a:rPr lang="fr-CA" dirty="0" smtClean="0">
                <a:latin typeface="+mj-lt"/>
              </a:rPr>
              <a:t>Faire des </a:t>
            </a:r>
            <a:r>
              <a:rPr lang="fr-CA" dirty="0" smtClean="0">
                <a:latin typeface="+mj-lt"/>
              </a:rPr>
              <a:t>marionnettes digitales </a:t>
            </a:r>
            <a:r>
              <a:rPr lang="fr-CA" dirty="0" smtClean="0">
                <a:latin typeface="+mj-lt"/>
              </a:rPr>
              <a:t>en papier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r>
              <a:rPr lang="fr-CA" dirty="0" smtClean="0">
                <a:latin typeface="+mj-lt"/>
                <a:hlinkClick r:id="rId4"/>
              </a:rPr>
              <a:t>Le sac de </a:t>
            </a:r>
            <a:r>
              <a:rPr lang="fr-CA" dirty="0" smtClean="0">
                <a:latin typeface="+mj-lt"/>
                <a:hlinkClick r:id="rId4"/>
              </a:rPr>
              <a:t>pommes</a:t>
            </a:r>
            <a:r>
              <a:rPr lang="fr-CA" dirty="0" smtClean="0">
                <a:latin typeface="+mj-lt"/>
              </a:rPr>
              <a:t> </a:t>
            </a:r>
            <a:r>
              <a:rPr lang="fr-CA" dirty="0"/>
              <a:t>– </a:t>
            </a:r>
            <a:r>
              <a:rPr lang="fr-CA" dirty="0" smtClean="0">
                <a:latin typeface="+mj-lt"/>
              </a:rPr>
              <a:t>activité</a:t>
            </a:r>
            <a:endParaRPr lang="fr-CA" dirty="0" smtClean="0">
              <a:latin typeface="+mj-lt"/>
            </a:endParaRPr>
          </a:p>
          <a:p>
            <a:r>
              <a:rPr lang="fr-CA" dirty="0" smtClean="0">
                <a:latin typeface="+mj-lt"/>
                <a:hlinkClick r:id="rId5"/>
              </a:rPr>
              <a:t>Pomme de </a:t>
            </a:r>
            <a:r>
              <a:rPr lang="fr-CA" dirty="0" smtClean="0">
                <a:latin typeface="+mj-lt"/>
                <a:hlinkClick r:id="rId5"/>
              </a:rPr>
              <a:t>reinette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 smtClean="0">
              <a:latin typeface="+mj-lt"/>
            </a:endParaRPr>
          </a:p>
          <a:p>
            <a:r>
              <a:rPr lang="fr-CA" dirty="0" smtClean="0">
                <a:latin typeface="+mj-lt"/>
                <a:hlinkClick r:id="rId6"/>
              </a:rPr>
              <a:t>Je croque une </a:t>
            </a:r>
            <a:r>
              <a:rPr lang="fr-CA" dirty="0" smtClean="0">
                <a:latin typeface="+mj-lt"/>
                <a:hlinkClick r:id="rId6"/>
              </a:rPr>
              <a:t>pomme</a:t>
            </a:r>
            <a:r>
              <a:rPr lang="fr-CA" dirty="0" smtClean="0">
                <a:latin typeface="+mj-lt"/>
              </a:rPr>
              <a:t> – musique et paroles</a:t>
            </a:r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7" name="Image 6" descr="DSCN0457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724400"/>
            <a:ext cx="2438400" cy="21336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2438400" cy="23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57600" y="160913"/>
            <a:ext cx="4038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err="1" smtClean="0">
                <a:latin typeface="Century Gothic" pitchFamily="34" charset="0"/>
              </a:rPr>
              <a:t>Trois</a:t>
            </a:r>
            <a:r>
              <a:rPr lang="en-US" sz="3600" b="0" dirty="0" smtClean="0">
                <a:latin typeface="Century Gothic" pitchFamily="34" charset="0"/>
              </a:rPr>
              <a:t> chats</a:t>
            </a:r>
            <a:r>
              <a:rPr lang="en-US" sz="2700" b="0" dirty="0" smtClean="0">
                <a:latin typeface="Century Gothic" pitchFamily="34" charset="0"/>
              </a:rPr>
              <a:t/>
            </a:r>
            <a:br>
              <a:rPr lang="en-US" sz="2700" b="0" dirty="0" smtClean="0">
                <a:latin typeface="Century Gothic" pitchFamily="34" charset="0"/>
              </a:rPr>
            </a:br>
            <a:r>
              <a:rPr lang="fr-CA" sz="2200" b="0" dirty="0" smtClean="0">
                <a:latin typeface="Century Gothic" pitchFamily="34" charset="0"/>
              </a:rPr>
              <a:t>Anne Brouillard</a:t>
            </a:r>
            <a:r>
              <a:rPr lang="en-US" sz="2700" b="0" dirty="0" smtClean="0">
                <a:latin typeface="Century Gothic" pitchFamily="34" charset="0"/>
              </a:rPr>
              <a:t/>
            </a:r>
            <a:br>
              <a:rPr lang="en-US" sz="2700" b="0" dirty="0" smtClean="0">
                <a:latin typeface="Century Gothic" pitchFamily="34" charset="0"/>
              </a:rPr>
            </a:br>
            <a:endParaRPr lang="fr-CA" sz="2700" b="0" dirty="0">
              <a:latin typeface="Century Gothic" pitchFamily="34" charset="0"/>
            </a:endParaRPr>
          </a:p>
        </p:txBody>
      </p:sp>
      <p:pic>
        <p:nvPicPr>
          <p:cNvPr id="4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971" y="260350"/>
            <a:ext cx="338582" cy="393700"/>
          </a:xfrm>
          <a:prstGeom prst="rect">
            <a:avLst/>
          </a:prstGeom>
          <a:noFill/>
        </p:spPr>
      </p:pic>
      <p:pic>
        <p:nvPicPr>
          <p:cNvPr id="5" name="Image 4" descr="DSCN04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61560"/>
            <a:ext cx="2514600" cy="202692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14600" cy="26566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00400" y="145631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Compter de 0 à 3</a:t>
            </a:r>
          </a:p>
          <a:p>
            <a:pPr lvl="1"/>
            <a:r>
              <a:rPr lang="fr-CA" dirty="0" err="1" smtClean="0">
                <a:latin typeface="+mj-lt"/>
              </a:rPr>
              <a:t>Subitizer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</a:rPr>
              <a:t>Correspondance biunivoque</a:t>
            </a:r>
            <a:endParaRPr lang="fr-CA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Faire un chat à l’aide d’une cruche</a:t>
            </a:r>
            <a:endParaRPr lang="fr-CA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399895"/>
            <a:ext cx="597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6"/>
              </a:rPr>
              <a:t>Trois petits chats</a:t>
            </a:r>
            <a:r>
              <a:rPr lang="fr-CA" dirty="0" smtClean="0">
                <a:latin typeface="+mj-lt"/>
              </a:rPr>
              <a:t> – chanson illustrée</a:t>
            </a:r>
          </a:p>
          <a:p>
            <a:pPr lvl="1"/>
            <a:r>
              <a:rPr lang="fr-CA" dirty="0" smtClean="0">
                <a:latin typeface="+mj-lt"/>
                <a:hlinkClick r:id="rId7"/>
              </a:rPr>
              <a:t>Les petits poissons dans l’eau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Les dix petits harengs</a:t>
            </a:r>
            <a:r>
              <a:rPr lang="en-US" sz="2400" dirty="0">
                <a:latin typeface="Century Gothic" pitchFamily="34" charset="0"/>
              </a:rPr>
              <a:t/>
            </a:r>
            <a:br>
              <a:rPr lang="en-US" sz="24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Wolf </a:t>
            </a:r>
            <a:r>
              <a:rPr lang="fr-CA" sz="2000" dirty="0" err="1">
                <a:latin typeface="Century Gothic" pitchFamily="34" charset="0"/>
              </a:rPr>
              <a:t>Erlbruch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9920" y="1752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Les nombres de 1 à 10</a:t>
            </a:r>
          </a:p>
          <a:p>
            <a:pPr lvl="1"/>
            <a:r>
              <a:rPr lang="fr-CA" dirty="0" err="1" smtClean="0">
                <a:latin typeface="+mj-lt"/>
              </a:rPr>
              <a:t>Subitizer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</a:rPr>
              <a:t>Égalité et inégalité</a:t>
            </a:r>
            <a:endParaRPr lang="fr-CA" dirty="0" smtClean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9920" y="31623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Fabriquer des harengs à l’aide d’épingles à linge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4958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Tout au fond de la </a:t>
            </a:r>
            <a:r>
              <a:rPr lang="fr-CA" dirty="0" smtClean="0">
                <a:latin typeface="+mj-lt"/>
                <a:hlinkClick r:id="rId3"/>
              </a:rPr>
              <a:t>mer</a:t>
            </a:r>
            <a:r>
              <a:rPr lang="fr-CA" dirty="0" smtClean="0">
                <a:latin typeface="+mj-lt"/>
              </a:rPr>
              <a:t> - comptine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Ah! La </a:t>
            </a:r>
            <a:r>
              <a:rPr lang="fr-CA" dirty="0" smtClean="0">
                <a:latin typeface="+mj-lt"/>
                <a:hlinkClick r:id="rId4"/>
              </a:rPr>
              <a:t>baleine</a:t>
            </a:r>
            <a:r>
              <a:rPr lang="fr-CA" dirty="0" smtClean="0">
                <a:latin typeface="+mj-lt"/>
              </a:rPr>
              <a:t> – comptine</a:t>
            </a:r>
            <a:endParaRPr lang="fr-CA" dirty="0">
              <a:latin typeface="+mj-lt"/>
            </a:endParaRPr>
          </a:p>
        </p:txBody>
      </p:sp>
      <p:pic>
        <p:nvPicPr>
          <p:cNvPr id="7" name="Image 6" descr="DSCN044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957465"/>
            <a:ext cx="2438400" cy="1913514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" cy="23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5720" y="304800"/>
            <a:ext cx="4038600" cy="1295400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La maison du bernard-l’hermite</a:t>
            </a:r>
            <a:r>
              <a:rPr lang="en-US" sz="3200" dirty="0">
                <a:latin typeface="Century Gothic" pitchFamily="34" charset="0"/>
              </a:rPr>
              <a:t/>
            </a:r>
            <a:br>
              <a:rPr lang="en-US" sz="32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Eric Carle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981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Régularités</a:t>
            </a:r>
          </a:p>
          <a:p>
            <a:pPr lvl="1"/>
            <a:r>
              <a:rPr lang="fr-CA" dirty="0" smtClean="0">
                <a:latin typeface="+mj-lt"/>
              </a:rPr>
              <a:t>Mois de l’année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44736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Construire un </a:t>
            </a:r>
            <a:r>
              <a:rPr lang="fr-CA" dirty="0" smtClean="0">
                <a:latin typeface="+mj-lt"/>
              </a:rPr>
              <a:t>crabe avec cure-pipes et carton d’</a:t>
            </a:r>
            <a:r>
              <a:rPr lang="fr-CA" dirty="0" err="1" smtClean="0">
                <a:latin typeface="+mj-lt"/>
              </a:rPr>
              <a:t>oeufs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724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Un </a:t>
            </a:r>
            <a:r>
              <a:rPr lang="fr-CA" dirty="0" smtClean="0">
                <a:latin typeface="+mj-lt"/>
                <a:hlinkClick r:id="rId3"/>
              </a:rPr>
              <a:t>crabe</a:t>
            </a:r>
            <a:r>
              <a:rPr lang="fr-CA" dirty="0" smtClean="0">
                <a:latin typeface="+mj-lt"/>
              </a:rPr>
              <a:t> – comptine </a:t>
            </a:r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7" name="Image 6" descr="DSCN043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2438400" cy="198566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438400" cy="24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8100" y="334387"/>
            <a:ext cx="4038600" cy="846713"/>
          </a:xfrm>
        </p:spPr>
        <p:txBody>
          <a:bodyPr>
            <a:normAutofit/>
          </a:bodyPr>
          <a:lstStyle/>
          <a:p>
            <a:r>
              <a:rPr lang="fr-CA" sz="2800" dirty="0">
                <a:latin typeface="Century Gothic" pitchFamily="34" charset="0"/>
              </a:rPr>
              <a:t>7 souris dans le noir</a:t>
            </a: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Ed Young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76203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Nombre de 1 à 7</a:t>
            </a:r>
          </a:p>
          <a:p>
            <a:pPr lvl="1"/>
            <a:r>
              <a:rPr lang="fr-CA" dirty="0" smtClean="0">
                <a:latin typeface="+mj-lt"/>
              </a:rPr>
              <a:t>Les régularités (couleurs, jours de la semaine)</a:t>
            </a:r>
          </a:p>
          <a:p>
            <a:pPr lvl="1"/>
            <a:r>
              <a:rPr lang="fr-CA" dirty="0" smtClean="0">
                <a:latin typeface="+mj-lt"/>
              </a:rPr>
              <a:t>Le décompte de 10 à 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2300" y="344736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Faire des souris à l’aire de souris d’ordi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74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Un éléphant, ça </a:t>
            </a:r>
            <a:r>
              <a:rPr lang="fr-CA" dirty="0" smtClean="0">
                <a:latin typeface="+mj-lt"/>
                <a:hlinkClick r:id="rId3"/>
              </a:rPr>
              <a:t>trompe </a:t>
            </a:r>
            <a:r>
              <a:rPr lang="fr-CA" dirty="0" smtClean="0">
                <a:latin typeface="+mj-lt"/>
              </a:rPr>
              <a:t>– chanson et paroles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Bonjour, madame</a:t>
            </a:r>
            <a:r>
              <a:rPr lang="fr-CA" dirty="0" smtClean="0">
                <a:latin typeface="+mj-lt"/>
                <a:hlinkClick r:id="rId4"/>
              </a:rPr>
              <a:t>!</a:t>
            </a:r>
            <a:r>
              <a:rPr lang="fr-CA" dirty="0" smtClean="0">
                <a:latin typeface="+mj-lt"/>
              </a:rPr>
              <a:t> – chanson et paroles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5"/>
              </a:rPr>
              <a:t>Une souris </a:t>
            </a:r>
            <a:r>
              <a:rPr lang="fr-CA" dirty="0" smtClean="0">
                <a:latin typeface="+mj-lt"/>
                <a:hlinkClick r:id="rId5"/>
              </a:rPr>
              <a:t>verte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6"/>
              </a:rPr>
              <a:t>La souris </a:t>
            </a:r>
            <a:r>
              <a:rPr lang="fr-CA" dirty="0" smtClean="0">
                <a:latin typeface="+mj-lt"/>
                <a:hlinkClick r:id="rId6"/>
              </a:rPr>
              <a:t>verte</a:t>
            </a:r>
            <a:r>
              <a:rPr lang="fr-CA" dirty="0" smtClean="0">
                <a:latin typeface="+mj-lt"/>
              </a:rPr>
              <a:t> – vidéo de la chanson</a:t>
            </a:r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12" name="Image 11" descr="DSCN0425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533900"/>
            <a:ext cx="2514600" cy="23241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14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La chasse à l’ours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Michael </a:t>
            </a:r>
            <a:r>
              <a:rPr lang="fr-CA" sz="2000" dirty="0" err="1">
                <a:latin typeface="Century Gothic" pitchFamily="34" charset="0"/>
              </a:rPr>
              <a:t>Rosen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76894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Régularités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 </a:t>
            </a:r>
          </a:p>
          <a:p>
            <a:pPr lvl="1"/>
            <a:r>
              <a:rPr lang="fr-CA" dirty="0" smtClean="0">
                <a:latin typeface="+mj-lt"/>
              </a:rPr>
              <a:t>Instruments de musique pour bébés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31820" y="4419600"/>
            <a:ext cx="60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Promenons-nous dans les </a:t>
            </a:r>
            <a:r>
              <a:rPr lang="fr-CA" dirty="0" smtClean="0">
                <a:latin typeface="+mj-lt"/>
                <a:hlinkClick r:id="rId3"/>
              </a:rPr>
              <a:t>bois</a:t>
            </a:r>
            <a:r>
              <a:rPr lang="fr-CA" dirty="0" smtClean="0">
                <a:latin typeface="+mj-lt"/>
              </a:rPr>
              <a:t> – paroles et audio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Le </a:t>
            </a:r>
            <a:r>
              <a:rPr lang="fr-CA" dirty="0" smtClean="0">
                <a:latin typeface="+mj-lt"/>
                <a:hlinkClick r:id="rId4"/>
              </a:rPr>
              <a:t>coucou</a:t>
            </a:r>
            <a:r>
              <a:rPr lang="fr-CA" dirty="0" smtClean="0">
                <a:latin typeface="+mj-lt"/>
              </a:rPr>
              <a:t> – paroles et audio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5"/>
              </a:rPr>
              <a:t>Ma </a:t>
            </a:r>
            <a:r>
              <a:rPr lang="fr-CA" dirty="0" smtClean="0">
                <a:latin typeface="+mj-lt"/>
                <a:hlinkClick r:id="rId5"/>
              </a:rPr>
              <a:t>forêt</a:t>
            </a:r>
            <a:r>
              <a:rPr lang="fr-CA" dirty="0" smtClean="0">
                <a:latin typeface="+mj-lt"/>
              </a:rPr>
              <a:t> – chanson et paroles</a:t>
            </a:r>
            <a:endParaRPr lang="fr-CA" dirty="0">
              <a:latin typeface="+mj-lt"/>
            </a:endParaRPr>
          </a:p>
        </p:txBody>
      </p:sp>
      <p:pic>
        <p:nvPicPr>
          <p:cNvPr id="7" name="Image 6" descr="DSCN045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2514600" cy="21336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514600" cy="24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0" y="203200"/>
            <a:ext cx="5257800" cy="1295400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L’ogre, le loup, la petite fille et le gâteau</a:t>
            </a:r>
            <a:br>
              <a:rPr lang="fr-CA" sz="32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Philippe Corentin</a:t>
            </a:r>
            <a:endParaRPr lang="fr-CA" sz="2000" b="0" dirty="0">
              <a:latin typeface="Century Gothic" pitchFamily="34" charset="0"/>
            </a:endParaRPr>
          </a:p>
        </p:txBody>
      </p:sp>
      <p:pic>
        <p:nvPicPr>
          <p:cNvPr id="4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54050"/>
            <a:ext cx="338582" cy="3937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00400" y="180975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Raisonnement</a:t>
            </a:r>
          </a:p>
          <a:p>
            <a:pPr lvl="1"/>
            <a:r>
              <a:rPr lang="fr-CA" dirty="0" smtClean="0">
                <a:latin typeface="+mj-lt"/>
              </a:rPr>
              <a:t>Masse</a:t>
            </a:r>
          </a:p>
          <a:p>
            <a:pPr lvl="1"/>
            <a:r>
              <a:rPr lang="fr-CA" dirty="0" smtClean="0">
                <a:latin typeface="+mj-lt"/>
              </a:rPr>
              <a:t>Relations</a:t>
            </a:r>
          </a:p>
          <a:p>
            <a:endParaRPr lang="fr-CA" dirty="0" smtClean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9920" y="344736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Faire des personnages de liège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974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4"/>
              </a:rPr>
              <a:t>Bateau, </a:t>
            </a:r>
            <a:r>
              <a:rPr lang="fr-CA" dirty="0" smtClean="0">
                <a:latin typeface="+mj-lt"/>
                <a:hlinkClick r:id="rId4"/>
              </a:rPr>
              <a:t>ciseau</a:t>
            </a:r>
            <a:r>
              <a:rPr lang="fr-CA" dirty="0" smtClean="0">
                <a:latin typeface="+mj-lt"/>
              </a:rPr>
              <a:t> – paroles et animation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5"/>
              </a:rPr>
              <a:t>Maman, les p’tits </a:t>
            </a:r>
            <a:r>
              <a:rPr lang="fr-CA" dirty="0" smtClean="0">
                <a:latin typeface="+mj-lt"/>
                <a:hlinkClick r:id="rId5"/>
              </a:rPr>
              <a:t>bateaux</a:t>
            </a:r>
            <a:r>
              <a:rPr lang="fr-CA" dirty="0" smtClean="0">
                <a:latin typeface="+mj-lt"/>
              </a:rPr>
              <a:t> – paroles et vidéo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6"/>
              </a:rPr>
              <a:t>Veux-tu monter dans mon </a:t>
            </a:r>
            <a:r>
              <a:rPr lang="fr-CA" dirty="0" smtClean="0">
                <a:latin typeface="+mj-lt"/>
                <a:hlinkClick r:id="rId6"/>
              </a:rPr>
              <a:t>bateau</a:t>
            </a:r>
            <a:r>
              <a:rPr lang="fr-CA" dirty="0" smtClean="0">
                <a:latin typeface="+mj-lt"/>
              </a:rPr>
              <a:t> – audio 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7"/>
              </a:rPr>
              <a:t>Partons la mer est belle</a:t>
            </a:r>
            <a:r>
              <a:rPr lang="fr-CA" dirty="0" smtClean="0">
                <a:latin typeface="+mj-lt"/>
              </a:rPr>
              <a:t> – paroles</a:t>
            </a:r>
          </a:p>
          <a:p>
            <a:pPr lvl="1"/>
            <a:r>
              <a:rPr lang="fr-CA" dirty="0" smtClean="0">
                <a:latin typeface="+mj-lt"/>
                <a:hlinkClick r:id="rId8"/>
              </a:rPr>
              <a:t>Partons la mer est belle </a:t>
            </a:r>
            <a:r>
              <a:rPr lang="fr-CA" dirty="0" smtClean="0">
                <a:latin typeface="+mj-lt"/>
              </a:rPr>
              <a:t>– musique</a:t>
            </a:r>
          </a:p>
          <a:p>
            <a:endParaRPr lang="fr-CA" dirty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7" name="Image 6" descr="DSCN04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" y="4800600"/>
            <a:ext cx="2514601" cy="205739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514600" cy="25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5867400" cy="827562"/>
          </a:xfrm>
        </p:spPr>
        <p:txBody>
          <a:bodyPr>
            <a:normAutofit fontScale="90000"/>
          </a:bodyPr>
          <a:lstStyle/>
          <a:p>
            <a:r>
              <a:rPr lang="fr-CA" sz="3200" dirty="0">
                <a:latin typeface="Century Gothic" pitchFamily="34" charset="0"/>
              </a:rPr>
              <a:t>Boucle d’or et les trois ours</a:t>
            </a:r>
            <a:r>
              <a:rPr lang="en-US" sz="2400" dirty="0">
                <a:latin typeface="Century Gothic" pitchFamily="34" charset="0"/>
              </a:rPr>
              <a:t/>
            </a:r>
            <a:br>
              <a:rPr lang="en-US" sz="2400" dirty="0">
                <a:latin typeface="Century Gothic" pitchFamily="34" charset="0"/>
              </a:rPr>
            </a:br>
            <a:r>
              <a:rPr lang="fr-CA" sz="2200" dirty="0">
                <a:latin typeface="Century Gothic" pitchFamily="34" charset="0"/>
              </a:rPr>
              <a:t>Contes des frères Grimm</a:t>
            </a:r>
            <a:endParaRPr lang="fr-CA" sz="2200" b="0" dirty="0">
              <a:latin typeface="Century Gothic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" y="4572000"/>
            <a:ext cx="25222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-15240"/>
            <a:ext cx="2537460" cy="279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62300" y="178799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Régularités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Dessiner l’histoire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97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5"/>
              </a:rPr>
              <a:t>Boucle d’or et les trois ours</a:t>
            </a:r>
            <a:r>
              <a:rPr lang="fr-CA" dirty="0" smtClean="0">
                <a:latin typeface="+mj-lt"/>
              </a:rPr>
              <a:t> – audio et images</a:t>
            </a:r>
          </a:p>
          <a:p>
            <a:pPr lvl="1"/>
            <a:r>
              <a:rPr lang="fr-CA" dirty="0">
                <a:latin typeface="+mj-lt"/>
                <a:hlinkClick r:id="rId6"/>
              </a:rPr>
              <a:t>Boucle d’or et les trois </a:t>
            </a:r>
            <a:r>
              <a:rPr lang="fr-CA" dirty="0" smtClean="0">
                <a:latin typeface="+mj-lt"/>
                <a:hlinkClick r:id="rId6"/>
              </a:rPr>
              <a:t>ours</a:t>
            </a:r>
            <a:r>
              <a:rPr lang="fr-CA" dirty="0" smtClean="0">
                <a:latin typeface="+mj-lt"/>
              </a:rPr>
              <a:t> </a:t>
            </a:r>
            <a:r>
              <a:rPr lang="fr-CA" dirty="0"/>
              <a:t>– </a:t>
            </a:r>
            <a:r>
              <a:rPr lang="fr-CA" dirty="0" smtClean="0">
                <a:latin typeface="+mj-lt"/>
              </a:rPr>
              <a:t>audio</a:t>
            </a:r>
            <a:endParaRPr lang="fr-CA" dirty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7"/>
              </a:rPr>
              <a:t>Boucle d’or et les trois ours</a:t>
            </a:r>
            <a:r>
              <a:rPr lang="fr-CA" dirty="0" smtClean="0">
                <a:latin typeface="+mj-lt"/>
              </a:rPr>
              <a:t> – par des enfants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Pétronille et ses 120 </a:t>
            </a:r>
            <a:r>
              <a:rPr lang="fr-CA" sz="3200" dirty="0" smtClean="0">
                <a:latin typeface="Century Gothic" pitchFamily="34" charset="0"/>
              </a:rPr>
              <a:t>petits</a:t>
            </a:r>
            <a:r>
              <a:rPr lang="en-US" sz="3200" dirty="0">
                <a:latin typeface="Century Gothic" pitchFamily="34" charset="0"/>
              </a:rPr>
              <a:t/>
            </a:r>
            <a:br>
              <a:rPr lang="en-US" sz="32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Claude Ponti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9920" y="1825644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Les nombres de 0 à 120</a:t>
            </a:r>
          </a:p>
          <a:p>
            <a:pPr lvl="1"/>
            <a:r>
              <a:rPr lang="fr-CA" dirty="0" smtClean="0">
                <a:latin typeface="+mj-lt"/>
              </a:rPr>
              <a:t>Mesure</a:t>
            </a:r>
          </a:p>
          <a:p>
            <a:pPr lvl="1"/>
            <a:r>
              <a:rPr lang="fr-CA" dirty="0" smtClean="0">
                <a:latin typeface="+mj-lt"/>
              </a:rPr>
              <a:t>Régularités</a:t>
            </a:r>
          </a:p>
          <a:p>
            <a:pPr lvl="1"/>
            <a:r>
              <a:rPr lang="fr-CA" dirty="0" smtClean="0">
                <a:latin typeface="+mj-lt"/>
              </a:rPr>
              <a:t>Objets à trois dimensions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50870" y="3581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Fabriquer des </a:t>
            </a:r>
            <a:r>
              <a:rPr lang="fr-CA" dirty="0" smtClean="0">
                <a:latin typeface="+mj-lt"/>
              </a:rPr>
              <a:t>souris avec du styromousse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Une poule sur un </a:t>
            </a:r>
            <a:r>
              <a:rPr lang="fr-CA" dirty="0" smtClean="0">
                <a:latin typeface="+mj-lt"/>
                <a:hlinkClick r:id="rId3"/>
              </a:rPr>
              <a:t>mur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Une souris </a:t>
            </a:r>
            <a:r>
              <a:rPr lang="fr-CA" dirty="0" smtClean="0">
                <a:latin typeface="+mj-lt"/>
                <a:hlinkClick r:id="rId4"/>
              </a:rPr>
              <a:t>verte</a:t>
            </a:r>
            <a:r>
              <a:rPr lang="fr-CA" dirty="0" smtClean="0">
                <a:latin typeface="+mj-lt"/>
              </a:rPr>
              <a:t> – chanson illustrée</a:t>
            </a:r>
            <a:endParaRPr lang="fr-CA" dirty="0" smtClean="0">
              <a:latin typeface="+mj-lt"/>
            </a:endParaRPr>
          </a:p>
          <a:p>
            <a:endParaRPr lang="fr-CA" dirty="0">
              <a:latin typeface="+mj-lt"/>
            </a:endParaRPr>
          </a:p>
        </p:txBody>
      </p:sp>
      <p:pic>
        <p:nvPicPr>
          <p:cNvPr id="7" name="Image 6" descr="DSCN044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24400"/>
            <a:ext cx="2514600" cy="21336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514600" cy="2438401"/>
          </a:xfrm>
          <a:prstGeom prst="rect">
            <a:avLst/>
          </a:prstGeom>
        </p:spPr>
      </p:pic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38810"/>
            <a:ext cx="338582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1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Les trois petits cochons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Contes des frères Grimm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81350" y="210264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Les régularités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276600"/>
            <a:ext cx="574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Fabriquer les </a:t>
            </a:r>
            <a:r>
              <a:rPr lang="fr-CA" dirty="0" smtClean="0">
                <a:latin typeface="+mj-lt"/>
              </a:rPr>
              <a:t>cochons à l’aide de bouchons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Les trois petits </a:t>
            </a:r>
            <a:r>
              <a:rPr lang="fr-CA" dirty="0" smtClean="0">
                <a:latin typeface="+mj-lt"/>
                <a:hlinkClick r:id="rId3"/>
              </a:rPr>
              <a:t>cochons</a:t>
            </a:r>
            <a:r>
              <a:rPr lang="fr-CA" dirty="0" smtClean="0">
                <a:latin typeface="+mj-lt"/>
              </a:rPr>
              <a:t> – histoire illustrée</a:t>
            </a:r>
            <a:endParaRPr lang="fr-CA" dirty="0">
              <a:latin typeface="+mj-lt"/>
            </a:endParaRPr>
          </a:p>
        </p:txBody>
      </p:sp>
      <p:pic>
        <p:nvPicPr>
          <p:cNvPr id="13" name="Image 12" descr="DSCN043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95165"/>
            <a:ext cx="2362200" cy="19628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62200" cy="27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6065520" cy="92291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entury Gothic" pitchFamily="34" charset="0"/>
              </a:rPr>
              <a:t>Salut</a:t>
            </a:r>
            <a:r>
              <a:rPr lang="en-US" sz="3200" dirty="0">
                <a:latin typeface="Century Gothic" pitchFamily="34" charset="0"/>
              </a:rPr>
              <a:t>, grand, </a:t>
            </a:r>
            <a:r>
              <a:rPr lang="en-US" sz="3200" dirty="0" err="1">
                <a:latin typeface="Century Gothic" pitchFamily="34" charset="0"/>
              </a:rPr>
              <a:t>gros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crapaud</a:t>
            </a:r>
            <a:r>
              <a:rPr lang="en-US" sz="3200" dirty="0">
                <a:latin typeface="Century Gothic" pitchFamily="34" charset="0"/>
              </a:rPr>
              <a:t>!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Colin West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9920" y="1676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Trier, classer, ordonner, comparer</a:t>
            </a:r>
          </a:p>
          <a:p>
            <a:pPr lvl="1"/>
            <a:r>
              <a:rPr lang="fr-CA" dirty="0" smtClean="0">
                <a:latin typeface="+mj-lt"/>
              </a:rPr>
              <a:t>Mesure - longueur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Origami d’une grenouille sauteuse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351972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Le </a:t>
            </a:r>
            <a:r>
              <a:rPr lang="fr-CA" dirty="0" err="1" smtClean="0">
                <a:latin typeface="+mj-lt"/>
                <a:hlinkClick r:id="rId3"/>
              </a:rPr>
              <a:t>gizmo</a:t>
            </a:r>
            <a:r>
              <a:rPr lang="fr-CA" dirty="0" smtClean="0">
                <a:latin typeface="+mj-lt"/>
              </a:rPr>
              <a:t> – </a:t>
            </a:r>
            <a:r>
              <a:rPr lang="fr-CA" dirty="0" err="1" smtClean="0">
                <a:latin typeface="+mj-lt"/>
              </a:rPr>
              <a:t>acivitié</a:t>
            </a:r>
            <a:r>
              <a:rPr lang="fr-CA" dirty="0" smtClean="0">
                <a:latin typeface="+mj-lt"/>
              </a:rPr>
              <a:t> virtuelle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Germaine, la grenouille </a:t>
            </a:r>
            <a:r>
              <a:rPr lang="fr-CA" dirty="0" smtClean="0">
                <a:latin typeface="+mj-lt"/>
                <a:hlinkClick r:id="rId4"/>
              </a:rPr>
              <a:t>végétarienne</a:t>
            </a:r>
            <a:r>
              <a:rPr lang="fr-CA" dirty="0" smtClean="0">
                <a:latin typeface="+mj-lt"/>
              </a:rPr>
              <a:t> –vidéo de la chanson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5"/>
              </a:rPr>
              <a:t>Fable de </a:t>
            </a:r>
            <a:r>
              <a:rPr lang="fr-CA" dirty="0" smtClean="0">
                <a:latin typeface="+mj-lt"/>
                <a:hlinkClick r:id="rId5"/>
              </a:rPr>
              <a:t>Lafontaine</a:t>
            </a:r>
            <a:r>
              <a:rPr lang="fr-CA" dirty="0" smtClean="0">
                <a:latin typeface="+mj-lt"/>
              </a:rPr>
              <a:t> - paroles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6"/>
              </a:rPr>
              <a:t>Une </a:t>
            </a:r>
            <a:r>
              <a:rPr lang="fr-CA" dirty="0" smtClean="0">
                <a:latin typeface="+mj-lt"/>
                <a:hlinkClick r:id="rId6"/>
              </a:rPr>
              <a:t>grenouille</a:t>
            </a:r>
            <a:r>
              <a:rPr lang="fr-CA" dirty="0" smtClean="0">
                <a:latin typeface="+mj-lt"/>
              </a:rPr>
              <a:t> – audio et paroles</a:t>
            </a:r>
            <a:endParaRPr lang="fr-CA" dirty="0">
              <a:latin typeface="+mj-lt"/>
            </a:endParaRPr>
          </a:p>
        </p:txBody>
      </p:sp>
      <p:pic>
        <p:nvPicPr>
          <p:cNvPr id="7" name="Image 6" descr="DSCN0448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800600"/>
            <a:ext cx="2362200" cy="20574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/>
          <a:stretch>
            <a:fillRect/>
          </a:stretch>
        </p:blipFill>
        <p:spPr>
          <a:xfrm>
            <a:off x="49530" y="-2"/>
            <a:ext cx="231267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5334000" cy="9229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Le corbeau et le renard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2400" dirty="0">
                <a:latin typeface="Century Gothic" pitchFamily="34" charset="0"/>
              </a:rPr>
              <a:t/>
            </a:r>
            <a:br>
              <a:rPr lang="en-US" sz="24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Fable de Jean de Lafontaine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19450" y="1676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Figures à deux dimensions et objets à trois dimensions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Fabriquer des cadres pour faires de bulles triangulaires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Le corbeau et le </a:t>
            </a:r>
            <a:r>
              <a:rPr lang="fr-CA" dirty="0" smtClean="0">
                <a:latin typeface="+mj-lt"/>
                <a:hlinkClick r:id="rId3"/>
              </a:rPr>
              <a:t>renard</a:t>
            </a:r>
            <a:r>
              <a:rPr lang="fr-CA" dirty="0" smtClean="0">
                <a:latin typeface="+mj-lt"/>
              </a:rPr>
              <a:t> – vidéo </a:t>
            </a:r>
            <a:endParaRPr lang="fr-CA" dirty="0">
              <a:latin typeface="+mj-lt"/>
            </a:endParaRPr>
          </a:p>
        </p:txBody>
      </p:sp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38810"/>
            <a:ext cx="338582" cy="393700"/>
          </a:xfrm>
          <a:prstGeom prst="rect">
            <a:avLst/>
          </a:prstGeom>
          <a:noFill/>
        </p:spPr>
      </p:pic>
      <p:pic>
        <p:nvPicPr>
          <p:cNvPr id="7" name="Image 6" descr="DSCN044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0480" y="4572000"/>
            <a:ext cx="2545080" cy="2286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15239"/>
            <a:ext cx="2545080" cy="247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3800" y="159127"/>
            <a:ext cx="4038600" cy="999113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Century Gothic" pitchFamily="34" charset="0"/>
              </a:rPr>
              <a:t>La soupe au caillou</a:t>
            </a:r>
            <a:r>
              <a:rPr lang="en-US" sz="3200" dirty="0">
                <a:latin typeface="Century Gothic" pitchFamily="34" charset="0"/>
              </a:rPr>
              <a:t/>
            </a:r>
            <a:br>
              <a:rPr lang="en-US" sz="3200" dirty="0">
                <a:latin typeface="Century Gothic" pitchFamily="34" charset="0"/>
              </a:rPr>
            </a:br>
            <a:r>
              <a:rPr lang="fr-CA" sz="2000" dirty="0">
                <a:latin typeface="Century Gothic" pitchFamily="34" charset="0"/>
              </a:rPr>
              <a:t>Tony Ross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0400" y="1483876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Masse</a:t>
            </a:r>
          </a:p>
          <a:p>
            <a:pPr lvl="1"/>
            <a:r>
              <a:rPr lang="fr-CA" dirty="0" smtClean="0">
                <a:latin typeface="+mj-lt"/>
              </a:rPr>
              <a:t>Création d’un graphique</a:t>
            </a:r>
          </a:p>
          <a:p>
            <a:pPr lvl="1"/>
            <a:r>
              <a:rPr lang="fr-CA" dirty="0" smtClean="0">
                <a:latin typeface="+mj-lt"/>
              </a:rPr>
              <a:t>Trier, comparer, ordonner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920" y="3124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Une collection de roches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97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Une collection de </a:t>
            </a:r>
            <a:r>
              <a:rPr lang="fr-CA" dirty="0" smtClean="0">
                <a:latin typeface="+mj-lt"/>
                <a:hlinkClick r:id="rId3"/>
              </a:rPr>
              <a:t>roches</a:t>
            </a:r>
            <a:r>
              <a:rPr lang="fr-CA" dirty="0" smtClean="0">
                <a:latin typeface="+mj-lt"/>
              </a:rPr>
              <a:t> - activité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4"/>
              </a:rPr>
              <a:t>À la </a:t>
            </a:r>
            <a:r>
              <a:rPr lang="fr-CA" dirty="0" smtClean="0">
                <a:latin typeface="+mj-lt"/>
                <a:hlinkClick r:id="rId4"/>
              </a:rPr>
              <a:t>soupe</a:t>
            </a:r>
            <a:r>
              <a:rPr lang="fr-CA" dirty="0">
                <a:latin typeface="+mj-lt"/>
              </a:rPr>
              <a:t> </a:t>
            </a:r>
            <a:r>
              <a:rPr lang="fr-CA" dirty="0" smtClean="0">
                <a:latin typeface="+mj-lt"/>
              </a:rPr>
              <a:t>– chanson 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5"/>
              </a:rPr>
              <a:t>La soupe à mon </a:t>
            </a:r>
            <a:r>
              <a:rPr lang="fr-CA" dirty="0" smtClean="0">
                <a:latin typeface="+mj-lt"/>
                <a:hlinkClick r:id="rId5"/>
              </a:rPr>
              <a:t>ami</a:t>
            </a:r>
            <a:r>
              <a:rPr lang="fr-CA" dirty="0" smtClean="0">
                <a:latin typeface="+mj-lt"/>
              </a:rPr>
              <a:t> – chanson </a:t>
            </a:r>
            <a:endParaRPr lang="fr-CA" dirty="0" smtClean="0">
              <a:latin typeface="+mj-lt"/>
            </a:endParaRPr>
          </a:p>
          <a:p>
            <a:pPr lvl="1"/>
            <a:r>
              <a:rPr lang="fr-CA" dirty="0" smtClean="0">
                <a:latin typeface="+mj-lt"/>
                <a:hlinkClick r:id="rId6"/>
              </a:rPr>
              <a:t>Pour une autre version de </a:t>
            </a:r>
            <a:r>
              <a:rPr lang="fr-CA" dirty="0" smtClean="0">
                <a:latin typeface="+mj-lt"/>
                <a:hlinkClick r:id="rId6"/>
              </a:rPr>
              <a:t>l’histoire</a:t>
            </a:r>
            <a:r>
              <a:rPr lang="fr-CA" dirty="0" smtClean="0">
                <a:latin typeface="+mj-lt"/>
              </a:rPr>
              <a:t> – histoire illustrée</a:t>
            </a:r>
            <a:endParaRPr lang="fr-CA" dirty="0">
              <a:latin typeface="+mj-lt"/>
            </a:endParaRPr>
          </a:p>
        </p:txBody>
      </p:sp>
      <p:pic>
        <p:nvPicPr>
          <p:cNvPr id="7" name="Image 6" descr="DSCN0449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572000"/>
            <a:ext cx="2438400" cy="2286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38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499933"/>
            <a:ext cx="6065520" cy="1151513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entury Gothic" pitchFamily="34" charset="0"/>
              </a:rPr>
              <a:t>Pourquoi les libellules ont le corps si long?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/>
            </a:r>
            <a:br>
              <a:rPr lang="en-US" sz="2000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Stéphane </a:t>
            </a:r>
            <a:r>
              <a:rPr lang="en-US" sz="2000" dirty="0" err="1">
                <a:latin typeface="Century Gothic" pitchFamily="34" charset="0"/>
              </a:rPr>
              <a:t>Sénégas</a:t>
            </a:r>
            <a:endParaRPr lang="fr-CA" sz="2000" b="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9920" y="2057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mathématiques:</a:t>
            </a:r>
          </a:p>
          <a:p>
            <a:pPr lvl="1"/>
            <a:r>
              <a:rPr lang="fr-CA" dirty="0" smtClean="0">
                <a:latin typeface="+mj-lt"/>
              </a:rPr>
              <a:t>Mesure – longueur</a:t>
            </a:r>
          </a:p>
          <a:p>
            <a:pPr lvl="1"/>
            <a:r>
              <a:rPr lang="fr-CA" dirty="0" err="1" smtClean="0">
                <a:latin typeface="+mj-lt"/>
              </a:rPr>
              <a:t>Subitizer</a:t>
            </a:r>
            <a:endParaRPr lang="fr-CA" dirty="0" smtClean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9919" y="3409265"/>
            <a:ext cx="557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artistiques:</a:t>
            </a:r>
          </a:p>
          <a:p>
            <a:pPr lvl="1"/>
            <a:r>
              <a:rPr lang="fr-CA" dirty="0" smtClean="0">
                <a:latin typeface="+mj-lt"/>
              </a:rPr>
              <a:t>Construire des </a:t>
            </a:r>
            <a:r>
              <a:rPr lang="fr-CA" dirty="0" smtClean="0">
                <a:latin typeface="+mj-lt"/>
              </a:rPr>
              <a:t>libellules avec des pailles</a:t>
            </a:r>
            <a:endParaRPr lang="fr-CA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9920" y="457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j-lt"/>
              </a:rPr>
              <a:t>Composantes orales et visuelles:</a:t>
            </a:r>
          </a:p>
          <a:p>
            <a:pPr lvl="1"/>
            <a:r>
              <a:rPr lang="fr-CA" dirty="0" smtClean="0">
                <a:latin typeface="+mj-lt"/>
                <a:hlinkClick r:id="rId3"/>
              </a:rPr>
              <a:t>Hirondelle et </a:t>
            </a:r>
            <a:r>
              <a:rPr lang="fr-CA" dirty="0" smtClean="0">
                <a:latin typeface="+mj-lt"/>
                <a:hlinkClick r:id="rId3"/>
              </a:rPr>
              <a:t>libellule</a:t>
            </a:r>
            <a:r>
              <a:rPr lang="fr-CA" dirty="0" smtClean="0">
                <a:latin typeface="+mj-lt"/>
              </a:rPr>
              <a:t> – comptine </a:t>
            </a:r>
            <a:endParaRPr lang="fr-CA" dirty="0">
              <a:latin typeface="+mj-lt"/>
            </a:endParaRPr>
          </a:p>
        </p:txBody>
      </p:sp>
      <p:pic>
        <p:nvPicPr>
          <p:cNvPr id="12" name="Picture 2" descr="N:\Language Services\Shared\Marie-Josee Verret\LITTÉRATURE ENFANTINE\MartheLITTÉRATURE ENFANTINE\2021088_t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829" y="878840"/>
            <a:ext cx="338582" cy="393700"/>
          </a:xfrm>
          <a:prstGeom prst="rect">
            <a:avLst/>
          </a:prstGeom>
          <a:noFill/>
        </p:spPr>
      </p:pic>
      <p:pic>
        <p:nvPicPr>
          <p:cNvPr id="7" name="Image 6" descr="DSCN043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572000"/>
            <a:ext cx="2438400" cy="2286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438400" cy="2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</TotalTime>
  <Words>1516</Words>
  <Application>Microsoft Office PowerPoint</Application>
  <PresentationFormat>Affichage à l'écran (4:3)</PresentationFormat>
  <Paragraphs>328</Paragraphs>
  <Slides>19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Exécutif</vt:lpstr>
      <vt:lpstr>Présentation PowerPoint</vt:lpstr>
      <vt:lpstr>L’ogre, le loup, la petite fille et le gâteau Philippe Corentin</vt:lpstr>
      <vt:lpstr>Boucle d’or et les trois ours Contes des frères Grimm</vt:lpstr>
      <vt:lpstr>Pétronille et ses 120 petits Claude Ponti</vt:lpstr>
      <vt:lpstr>Les trois petits cochons Contes des frères Grimm</vt:lpstr>
      <vt:lpstr>Salut, grand, gros crapaud! Colin West</vt:lpstr>
      <vt:lpstr>Le corbeau et le renard  Fable de Jean de Lafontaine</vt:lpstr>
      <vt:lpstr>La soupe au caillou Tony Ross</vt:lpstr>
      <vt:lpstr>Pourquoi les libellules ont le corps si long?  Stéphane Sénégas</vt:lpstr>
      <vt:lpstr>  </vt:lpstr>
      <vt:lpstr>Pousse-Poussette  Michel Guay</vt:lpstr>
      <vt:lpstr>Les fantaisies d’Adèle Robert Munsch</vt:lpstr>
      <vt:lpstr>Turlututu rien ne va plus  Sylvie Roberge Blanchet</vt:lpstr>
      <vt:lpstr>Bon appétit Monsieur Renard Claude Boujon</vt:lpstr>
      <vt:lpstr> Trois chats Anne Brouillard </vt:lpstr>
      <vt:lpstr>Les dix petits harengs Wolf Erlbruch</vt:lpstr>
      <vt:lpstr>La maison du bernard-l’hermite Eric Carle</vt:lpstr>
      <vt:lpstr>7 souris dans le noir Ed Young</vt:lpstr>
      <vt:lpstr>La chasse à l’ours Michael Rosen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L’ogre le loup, la petite fille et le gâteau Philippe Corentin</dc:title>
  <dc:creator>Marie-Josee Verret</dc:creator>
  <cp:lastModifiedBy>Rmichaud</cp:lastModifiedBy>
  <cp:revision>82</cp:revision>
  <dcterms:created xsi:type="dcterms:W3CDTF">2009-06-19T15:09:46Z</dcterms:created>
  <dcterms:modified xsi:type="dcterms:W3CDTF">2012-10-24T02:27:40Z</dcterms:modified>
</cp:coreProperties>
</file>