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85" r:id="rId9"/>
    <p:sldId id="263" r:id="rId10"/>
    <p:sldId id="264" r:id="rId11"/>
    <p:sldId id="265" r:id="rId12"/>
    <p:sldId id="286" r:id="rId13"/>
    <p:sldId id="266" r:id="rId14"/>
    <p:sldId id="287" r:id="rId15"/>
    <p:sldId id="267" r:id="rId16"/>
    <p:sldId id="268" r:id="rId17"/>
    <p:sldId id="269" r:id="rId18"/>
    <p:sldId id="288" r:id="rId19"/>
    <p:sldId id="270" r:id="rId20"/>
    <p:sldId id="289" r:id="rId21"/>
    <p:sldId id="271" r:id="rId22"/>
    <p:sldId id="290" r:id="rId23"/>
    <p:sldId id="272" r:id="rId24"/>
    <p:sldId id="291" r:id="rId25"/>
    <p:sldId id="273" r:id="rId26"/>
    <p:sldId id="292" r:id="rId27"/>
    <p:sldId id="274" r:id="rId28"/>
    <p:sldId id="293" r:id="rId29"/>
    <p:sldId id="275" r:id="rId30"/>
    <p:sldId id="294" r:id="rId31"/>
    <p:sldId id="276" r:id="rId32"/>
    <p:sldId id="295" r:id="rId33"/>
    <p:sldId id="277" r:id="rId34"/>
    <p:sldId id="296" r:id="rId35"/>
    <p:sldId id="278" r:id="rId36"/>
    <p:sldId id="297" r:id="rId37"/>
    <p:sldId id="279" r:id="rId38"/>
    <p:sldId id="298" r:id="rId39"/>
    <p:sldId id="281" r:id="rId40"/>
    <p:sldId id="282" r:id="rId41"/>
    <p:sldId id="283" r:id="rId42"/>
    <p:sldId id="284" r:id="rId4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97" autoAdjust="0"/>
    <p:restoredTop sz="94660"/>
  </p:normalViewPr>
  <p:slideViewPr>
    <p:cSldViewPr>
      <p:cViewPr varScale="1">
        <p:scale>
          <a:sx n="70" d="100"/>
          <a:sy n="70" d="100"/>
        </p:scale>
        <p:origin x="-142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Classeur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C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fr-CA"/>
              <a:t>Température selon les heures de la journée</a:t>
            </a:r>
          </a:p>
        </c:rich>
      </c:tx>
      <c:layout/>
      <c:overlay val="0"/>
    </c:title>
    <c:autoTitleDeleted val="0"/>
    <c:plotArea>
      <c:layout/>
      <c:scatterChart>
        <c:scatterStyle val="lineMarker"/>
        <c:varyColors val="0"/>
        <c:ser>
          <c:idx val="0"/>
          <c:order val="0"/>
          <c:xVal>
            <c:numRef>
              <c:f>Feuil1!$A$2:$A$8</c:f>
              <c:numCache>
                <c:formatCode>General</c:formatCode>
                <c:ptCount val="7"/>
                <c:pt idx="0">
                  <c:v>0</c:v>
                </c:pt>
                <c:pt idx="1">
                  <c:v>10</c:v>
                </c:pt>
                <c:pt idx="2">
                  <c:v>20</c:v>
                </c:pt>
                <c:pt idx="3">
                  <c:v>30</c:v>
                </c:pt>
                <c:pt idx="4">
                  <c:v>40</c:v>
                </c:pt>
                <c:pt idx="5">
                  <c:v>50</c:v>
                </c:pt>
                <c:pt idx="6">
                  <c:v>60</c:v>
                </c:pt>
              </c:numCache>
            </c:numRef>
          </c:xVal>
          <c:yVal>
            <c:numRef>
              <c:f>Feuil1!$B$2:$B$8</c:f>
              <c:numCache>
                <c:formatCode>General</c:formatCode>
                <c:ptCount val="7"/>
                <c:pt idx="0">
                  <c:v>10</c:v>
                </c:pt>
                <c:pt idx="1">
                  <c:v>15</c:v>
                </c:pt>
                <c:pt idx="2">
                  <c:v>20</c:v>
                </c:pt>
                <c:pt idx="3">
                  <c:v>25</c:v>
                </c:pt>
                <c:pt idx="4">
                  <c:v>30</c:v>
                </c:pt>
                <c:pt idx="5">
                  <c:v>35</c:v>
                </c:pt>
                <c:pt idx="6">
                  <c:v>40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6438144"/>
        <c:axId val="98970624"/>
      </c:scatterChart>
      <c:valAx>
        <c:axId val="96438144"/>
        <c:scaling>
          <c:orientation val="minMax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fr-CA"/>
                  <a:t>heures</a:t>
                </a:r>
              </a:p>
            </c:rich>
          </c:tx>
          <c:layout>
            <c:manualLayout>
              <c:xMode val="edge"/>
              <c:yMode val="edge"/>
              <c:x val="0.89929286964129496"/>
              <c:y val="0.5916433362496355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98970624"/>
        <c:crosses val="autoZero"/>
        <c:crossBetween val="midCat"/>
      </c:valAx>
      <c:valAx>
        <c:axId val="9897062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fr-CA"/>
                  <a:t>Tempérautre (C)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96438144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C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fr-CA"/>
              <a:t>Argent</a:t>
            </a:r>
            <a:r>
              <a:rPr lang="fr-CA" baseline="0"/>
              <a:t> amassé selon le nombre de jours</a:t>
            </a:r>
            <a:endParaRPr lang="fr-CA"/>
          </a:p>
        </c:rich>
      </c:tx>
      <c:layout/>
      <c:overlay val="0"/>
    </c:title>
    <c:autoTitleDeleted val="0"/>
    <c:plotArea>
      <c:layout/>
      <c:scatterChart>
        <c:scatterStyle val="lineMarker"/>
        <c:varyColors val="0"/>
        <c:ser>
          <c:idx val="0"/>
          <c:order val="0"/>
          <c:xVal>
            <c:numRef>
              <c:f>Feuil1!$A$2:$A$8</c:f>
              <c:numCache>
                <c:formatCode>General</c:formatCode>
                <c:ptCount val="7"/>
                <c:pt idx="0">
                  <c:v>0</c:v>
                </c:pt>
                <c:pt idx="1">
                  <c:v>10</c:v>
                </c:pt>
                <c:pt idx="2">
                  <c:v>20</c:v>
                </c:pt>
                <c:pt idx="3">
                  <c:v>30</c:v>
                </c:pt>
                <c:pt idx="4">
                  <c:v>40</c:v>
                </c:pt>
                <c:pt idx="5">
                  <c:v>50</c:v>
                </c:pt>
                <c:pt idx="6">
                  <c:v>60</c:v>
                </c:pt>
              </c:numCache>
            </c:numRef>
          </c:xVal>
          <c:yVal>
            <c:numRef>
              <c:f>Feuil1!$B$2:$B$8</c:f>
              <c:numCache>
                <c:formatCode>General</c:formatCode>
                <c:ptCount val="7"/>
                <c:pt idx="0">
                  <c:v>10</c:v>
                </c:pt>
                <c:pt idx="1">
                  <c:v>15</c:v>
                </c:pt>
                <c:pt idx="2">
                  <c:v>20</c:v>
                </c:pt>
                <c:pt idx="3">
                  <c:v>25</c:v>
                </c:pt>
                <c:pt idx="4">
                  <c:v>30</c:v>
                </c:pt>
                <c:pt idx="5">
                  <c:v>35</c:v>
                </c:pt>
                <c:pt idx="6">
                  <c:v>40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2915456"/>
        <c:axId val="103069952"/>
      </c:scatterChart>
      <c:valAx>
        <c:axId val="102915456"/>
        <c:scaling>
          <c:orientation val="minMax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fr-CA"/>
                  <a:t>temps</a:t>
                </a:r>
                <a:r>
                  <a:rPr lang="fr-CA" baseline="0"/>
                  <a:t> (jour)</a:t>
                </a:r>
                <a:endParaRPr lang="fr-CA"/>
              </a:p>
            </c:rich>
          </c:tx>
          <c:layout>
            <c:manualLayout>
              <c:xMode val="edge"/>
              <c:yMode val="edge"/>
              <c:x val="0.88818175853018377"/>
              <c:y val="0.8833100029163021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103069952"/>
        <c:crosses val="autoZero"/>
        <c:crossBetween val="midCat"/>
      </c:valAx>
      <c:valAx>
        <c:axId val="10306995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fr-CA"/>
                  <a:t>Argent ($)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02915456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</cdr:x>
      <cdr:y>0.66667</cdr:y>
    </cdr:from>
    <cdr:to>
      <cdr:x>1</cdr:x>
      <cdr:y>1</cdr:y>
    </cdr:to>
    <cdr:sp macro="" textlink="">
      <cdr:nvSpPr>
        <cdr:cNvPr id="2" name="ZoneTexte 1"/>
        <cdr:cNvSpPr txBox="1"/>
      </cdr:nvSpPr>
      <cdr:spPr>
        <a:xfrm xmlns:a="http://schemas.openxmlformats.org/drawingml/2006/main">
          <a:off x="4590256" y="281176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fr-CA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672ABF-3CDB-40FA-974A-03FE7428AEC4}" type="datetimeFigureOut">
              <a:rPr lang="fr-CA" smtClean="0"/>
              <a:t>2012-05-22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DCF15E-378A-4E42-A258-AB1EF70FAE3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28249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E688C-9186-4EDC-9C20-274E23836ECA}" type="datetimeFigureOut">
              <a:rPr lang="fr-CA" smtClean="0"/>
              <a:t>2012-05-22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5DB6-A62D-4E5E-A9E7-33158EC16320}" type="slidenum">
              <a:rPr lang="fr-CA" smtClean="0"/>
              <a:t>‹N°›</a:t>
            </a:fld>
            <a:endParaRPr lang="fr-C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E688C-9186-4EDC-9C20-274E23836ECA}" type="datetimeFigureOut">
              <a:rPr lang="fr-CA" smtClean="0"/>
              <a:t>2012-05-22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5DB6-A62D-4E5E-A9E7-33158EC16320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E688C-9186-4EDC-9C20-274E23836ECA}" type="datetimeFigureOut">
              <a:rPr lang="fr-CA" smtClean="0"/>
              <a:t>2012-05-22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5DB6-A62D-4E5E-A9E7-33158EC16320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E688C-9186-4EDC-9C20-274E23836ECA}" type="datetimeFigureOut">
              <a:rPr lang="fr-CA" smtClean="0"/>
              <a:t>2012-05-22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5DB6-A62D-4E5E-A9E7-33158EC16320}" type="slidenum">
              <a:rPr lang="fr-CA" smtClean="0"/>
              <a:t>‹N°›</a:t>
            </a:fld>
            <a:endParaRPr lang="fr-C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E688C-9186-4EDC-9C20-274E23836ECA}" type="datetimeFigureOut">
              <a:rPr lang="fr-CA" smtClean="0"/>
              <a:t>2012-05-22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5DB6-A62D-4E5E-A9E7-33158EC16320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E688C-9186-4EDC-9C20-274E23836ECA}" type="datetimeFigureOut">
              <a:rPr lang="fr-CA" smtClean="0"/>
              <a:t>2012-05-22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5DB6-A62D-4E5E-A9E7-33158EC16320}" type="slidenum">
              <a:rPr lang="fr-CA" smtClean="0"/>
              <a:t>‹N°›</a:t>
            </a:fld>
            <a:endParaRPr lang="fr-C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E688C-9186-4EDC-9C20-274E23836ECA}" type="datetimeFigureOut">
              <a:rPr lang="fr-CA" smtClean="0"/>
              <a:t>2012-05-22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5DB6-A62D-4E5E-A9E7-33158EC16320}" type="slidenum">
              <a:rPr lang="fr-CA" smtClean="0"/>
              <a:t>‹N°›</a:t>
            </a:fld>
            <a:endParaRPr lang="fr-C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E688C-9186-4EDC-9C20-274E23836ECA}" type="datetimeFigureOut">
              <a:rPr lang="fr-CA" smtClean="0"/>
              <a:t>2012-05-22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5DB6-A62D-4E5E-A9E7-33158EC16320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E688C-9186-4EDC-9C20-274E23836ECA}" type="datetimeFigureOut">
              <a:rPr lang="fr-CA" smtClean="0"/>
              <a:t>2012-05-22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5DB6-A62D-4E5E-A9E7-33158EC16320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E688C-9186-4EDC-9C20-274E23836ECA}" type="datetimeFigureOut">
              <a:rPr lang="fr-CA" smtClean="0"/>
              <a:t>2012-05-22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5DB6-A62D-4E5E-A9E7-33158EC16320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E688C-9186-4EDC-9C20-274E23836ECA}" type="datetimeFigureOut">
              <a:rPr lang="fr-CA" smtClean="0"/>
              <a:t>2012-05-22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5DB6-A62D-4E5E-A9E7-33158EC16320}" type="slidenum">
              <a:rPr lang="fr-CA" smtClean="0"/>
              <a:t>‹N°›</a:t>
            </a:fld>
            <a:endParaRPr lang="fr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32E688C-9186-4EDC-9C20-274E23836ECA}" type="datetimeFigureOut">
              <a:rPr lang="fr-CA" smtClean="0"/>
              <a:t>2012-05-22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EC85DB6-A62D-4E5E-A9E7-33158EC16320}" type="slidenum">
              <a:rPr lang="fr-CA" smtClean="0"/>
              <a:t>‹N°›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6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18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2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25.xml"/><Relationship Id="rId13" Type="http://schemas.openxmlformats.org/officeDocument/2006/relationships/slide" Target="slide37.xml"/><Relationship Id="rId18" Type="http://schemas.openxmlformats.org/officeDocument/2006/relationships/slide" Target="slide11.xml"/><Relationship Id="rId3" Type="http://schemas.openxmlformats.org/officeDocument/2006/relationships/slide" Target="slide13.xml"/><Relationship Id="rId21" Type="http://schemas.openxmlformats.org/officeDocument/2006/relationships/slide" Target="slide41.xml"/><Relationship Id="rId7" Type="http://schemas.openxmlformats.org/officeDocument/2006/relationships/slide" Target="slide15.xml"/><Relationship Id="rId12" Type="http://schemas.openxmlformats.org/officeDocument/2006/relationships/slide" Target="slide27.xml"/><Relationship Id="rId17" Type="http://schemas.openxmlformats.org/officeDocument/2006/relationships/slide" Target="slide39.xml"/><Relationship Id="rId2" Type="http://schemas.openxmlformats.org/officeDocument/2006/relationships/slide" Target="slide3.xml"/><Relationship Id="rId16" Type="http://schemas.openxmlformats.org/officeDocument/2006/relationships/slide" Target="slide29.xml"/><Relationship Id="rId20" Type="http://schemas.openxmlformats.org/officeDocument/2006/relationships/slide" Target="slide3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17.xml"/><Relationship Id="rId5" Type="http://schemas.openxmlformats.org/officeDocument/2006/relationships/slide" Target="slide33.xml"/><Relationship Id="rId15" Type="http://schemas.openxmlformats.org/officeDocument/2006/relationships/slide" Target="slide19.xml"/><Relationship Id="rId10" Type="http://schemas.openxmlformats.org/officeDocument/2006/relationships/slide" Target="slide7.xml"/><Relationship Id="rId19" Type="http://schemas.openxmlformats.org/officeDocument/2006/relationships/slide" Target="slide21.xml"/><Relationship Id="rId4" Type="http://schemas.openxmlformats.org/officeDocument/2006/relationships/slide" Target="slide23.xml"/><Relationship Id="rId9" Type="http://schemas.openxmlformats.org/officeDocument/2006/relationships/slide" Target="slide35.xml"/><Relationship Id="rId14" Type="http://schemas.openxmlformats.org/officeDocument/2006/relationships/slide" Target="slide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22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slide" Target="slide24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8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30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32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34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" Target="slide36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slide" Target="slide38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" Target="slide40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" Target="slide42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A" dirty="0" smtClean="0"/>
              <a:t>Examen 4 mathématiques 10C</a:t>
            </a:r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 smtClean="0"/>
              <a:t>Révision			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678164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699792" y="2636912"/>
            <a:ext cx="347883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7200" dirty="0" smtClean="0">
                <a:hlinkClick r:id="rId2" action="ppaction://hlinksldjump"/>
              </a:rPr>
              <a:t>11,1 cm</a:t>
            </a:r>
            <a:endParaRPr lang="fr-CA" sz="7200" dirty="0"/>
          </a:p>
        </p:txBody>
      </p:sp>
    </p:spTree>
    <p:extLst>
      <p:ext uri="{BB962C8B-B14F-4D97-AF65-F5344CB8AC3E}">
        <p14:creationId xmlns:p14="http://schemas.microsoft.com/office/powerpoint/2010/main" val="815329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275856" y="6165304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>
                <a:hlinkClick r:id="rId2" action="ppaction://hlinksldjump"/>
              </a:rPr>
              <a:t>réponse</a:t>
            </a:r>
            <a:endParaRPr lang="fr-CA" dirty="0"/>
          </a:p>
        </p:txBody>
      </p:sp>
      <p:pic>
        <p:nvPicPr>
          <p:cNvPr id="10" name="Image 9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625" t="12207" r="21044" b="29577"/>
          <a:stretch/>
        </p:blipFill>
        <p:spPr bwMode="auto">
          <a:xfrm>
            <a:off x="1547664" y="1412776"/>
            <a:ext cx="6264695" cy="417646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2" name="ZoneTexte 11"/>
          <p:cNvSpPr txBox="1"/>
          <p:nvPr/>
        </p:nvSpPr>
        <p:spPr>
          <a:xfrm>
            <a:off x="292339" y="416709"/>
            <a:ext cx="653095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2800" dirty="0" smtClean="0"/>
              <a:t>Détermine la longueur du segment PQ, </a:t>
            </a:r>
          </a:p>
          <a:p>
            <a:r>
              <a:rPr lang="fr-CA" sz="2800" dirty="0" smtClean="0"/>
              <a:t>au dixième près.</a:t>
            </a:r>
            <a:endParaRPr lang="fr-CA" sz="2800" dirty="0"/>
          </a:p>
        </p:txBody>
      </p:sp>
    </p:spTree>
    <p:extLst>
      <p:ext uri="{BB962C8B-B14F-4D97-AF65-F5344CB8AC3E}">
        <p14:creationId xmlns:p14="http://schemas.microsoft.com/office/powerpoint/2010/main" val="986989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635896" y="3212976"/>
            <a:ext cx="14334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3200" dirty="0" smtClean="0">
                <a:hlinkClick r:id="rId2" action="ppaction://hlinksldjump"/>
              </a:rPr>
              <a:t>4,7 cm</a:t>
            </a:r>
            <a:endParaRPr lang="fr-CA" sz="3200" dirty="0"/>
          </a:p>
        </p:txBody>
      </p:sp>
    </p:spTree>
    <p:extLst>
      <p:ext uri="{BB962C8B-B14F-4D97-AF65-F5344CB8AC3E}">
        <p14:creationId xmlns:p14="http://schemas.microsoft.com/office/powerpoint/2010/main" val="373316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707904" y="6021288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>
                <a:hlinkClick r:id="rId2" action="ppaction://hlinksldjump"/>
              </a:rPr>
              <a:t>réponse</a:t>
            </a:r>
            <a:endParaRPr lang="fr-CA" dirty="0"/>
          </a:p>
        </p:txBody>
      </p:sp>
      <p:sp>
        <p:nvSpPr>
          <p:cNvPr id="6" name="ZoneTexte 5"/>
          <p:cNvSpPr txBox="1"/>
          <p:nvPr/>
        </p:nvSpPr>
        <p:spPr>
          <a:xfrm>
            <a:off x="1907704" y="1412776"/>
            <a:ext cx="5933034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4400" dirty="0" smtClean="0"/>
              <a:t>Factorise le polynôme </a:t>
            </a:r>
          </a:p>
          <a:p>
            <a:endParaRPr lang="fr-CA" sz="4400" dirty="0"/>
          </a:p>
          <a:p>
            <a:pPr algn="ctr"/>
            <a:r>
              <a:rPr lang="fr-CA" sz="4400" dirty="0" smtClean="0"/>
              <a:t>9x²-64y²</a:t>
            </a:r>
            <a:endParaRPr lang="fr-CA" sz="4400" dirty="0"/>
          </a:p>
        </p:txBody>
      </p:sp>
    </p:spTree>
    <p:extLst>
      <p:ext uri="{BB962C8B-B14F-4D97-AF65-F5344CB8AC3E}">
        <p14:creationId xmlns:p14="http://schemas.microsoft.com/office/powerpoint/2010/main" val="450641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627784" y="3429000"/>
            <a:ext cx="31614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3600" dirty="0" smtClean="0">
                <a:hlinkClick r:id="rId2" action="ppaction://hlinksldjump"/>
              </a:rPr>
              <a:t>(3x-8y)(3x+8y)</a:t>
            </a:r>
            <a:endParaRPr lang="fr-CA" sz="3600" dirty="0"/>
          </a:p>
        </p:txBody>
      </p:sp>
    </p:spTree>
    <p:extLst>
      <p:ext uri="{BB962C8B-B14F-4D97-AF65-F5344CB8AC3E}">
        <p14:creationId xmlns:p14="http://schemas.microsoft.com/office/powerpoint/2010/main" val="42041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707904" y="6453336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>
                <a:hlinkClick r:id="rId2" action="ppaction://hlinksldjump"/>
              </a:rPr>
              <a:t>réponse</a:t>
            </a:r>
            <a:endParaRPr lang="fr-CA" dirty="0"/>
          </a:p>
        </p:txBody>
      </p:sp>
      <p:sp>
        <p:nvSpPr>
          <p:cNvPr id="5" name="ZoneTexte 4"/>
          <p:cNvSpPr txBox="1"/>
          <p:nvPr/>
        </p:nvSpPr>
        <p:spPr>
          <a:xfrm>
            <a:off x="211185" y="1772816"/>
            <a:ext cx="890500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4000" dirty="0" smtClean="0"/>
              <a:t>Quel doit être la valeur de c pour que</a:t>
            </a:r>
          </a:p>
          <a:p>
            <a:r>
              <a:rPr lang="fr-CA" sz="4000" dirty="0"/>
              <a:t>l</a:t>
            </a:r>
            <a:r>
              <a:rPr lang="fr-CA" sz="4000" dirty="0" smtClean="0"/>
              <a:t>e trinôme 9x² + 12x + c soit un</a:t>
            </a:r>
          </a:p>
          <a:p>
            <a:r>
              <a:rPr lang="fr-CA" sz="4000" dirty="0"/>
              <a:t>t</a:t>
            </a:r>
            <a:r>
              <a:rPr lang="fr-CA" sz="4000" dirty="0" smtClean="0"/>
              <a:t>rinôme carré parfait?</a:t>
            </a:r>
            <a:endParaRPr lang="fr-CA" sz="4000" dirty="0"/>
          </a:p>
        </p:txBody>
      </p:sp>
    </p:spTree>
    <p:extLst>
      <p:ext uri="{BB962C8B-B14F-4D97-AF65-F5344CB8AC3E}">
        <p14:creationId xmlns:p14="http://schemas.microsoft.com/office/powerpoint/2010/main" val="3703068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211960" y="2636912"/>
            <a:ext cx="58862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6000" dirty="0" smtClean="0">
                <a:hlinkClick r:id="rId2" action="ppaction://hlinksldjump"/>
              </a:rPr>
              <a:t>4</a:t>
            </a:r>
            <a:endParaRPr lang="fr-CA" sz="6000" dirty="0"/>
          </a:p>
        </p:txBody>
      </p:sp>
    </p:spTree>
    <p:extLst>
      <p:ext uri="{BB962C8B-B14F-4D97-AF65-F5344CB8AC3E}">
        <p14:creationId xmlns:p14="http://schemas.microsoft.com/office/powerpoint/2010/main" val="1435761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3779912" y="5877272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>
                <a:hlinkClick r:id="rId2" action="ppaction://hlinksldjump"/>
              </a:rPr>
              <a:t>réponse</a:t>
            </a:r>
            <a:endParaRPr lang="fr-CA" dirty="0"/>
          </a:p>
        </p:txBody>
      </p:sp>
      <p:sp>
        <p:nvSpPr>
          <p:cNvPr id="2" name="ZoneTexte 1"/>
          <p:cNvSpPr txBox="1"/>
          <p:nvPr/>
        </p:nvSpPr>
        <p:spPr>
          <a:xfrm>
            <a:off x="1107064" y="548680"/>
            <a:ext cx="734367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4000" dirty="0" smtClean="0"/>
              <a:t>Simplifie l’expression suivante </a:t>
            </a:r>
          </a:p>
          <a:p>
            <a:r>
              <a:rPr lang="fr-CA" sz="4000" dirty="0"/>
              <a:t>e</a:t>
            </a:r>
            <a:r>
              <a:rPr lang="fr-CA" sz="4000" dirty="0" smtClean="0"/>
              <a:t>t donne ta réponse avec des</a:t>
            </a:r>
          </a:p>
          <a:p>
            <a:r>
              <a:rPr lang="fr-CA" sz="4000" dirty="0"/>
              <a:t>e</a:t>
            </a:r>
            <a:r>
              <a:rPr lang="fr-CA" sz="4000" dirty="0" smtClean="0"/>
              <a:t>xposants positifs.</a:t>
            </a:r>
            <a:endParaRPr lang="fr-CA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/>
              <p:cNvSpPr txBox="1"/>
              <p:nvPr/>
            </p:nvSpPr>
            <p:spPr>
              <a:xfrm>
                <a:off x="1619672" y="2975212"/>
                <a:ext cx="547260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CA" sz="36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fr-CA" sz="36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fr-CA" sz="360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fr-CA" sz="3600" b="0" i="1" smtClean="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fr-CA" sz="3600" b="0" i="1" smtClean="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lang="fr-CA" sz="360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fr-CA" sz="3600" b="0" i="1" smtClean="0"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lang="fr-CA" sz="3600" b="0" i="1" smtClean="0">
                                      <a:latin typeface="Cambria Math"/>
                                    </a:rPr>
                                    <m:t>−2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fr-CA" sz="3600" b="0" i="1" smtClean="0">
                              <a:latin typeface="Cambria Math"/>
                            </a:rPr>
                            <m:t>4</m:t>
                          </m:r>
                        </m:sup>
                      </m:sSup>
                      <m:r>
                        <a:rPr lang="fr-CA" sz="3600" i="1" smtClean="0">
                          <a:latin typeface="Cambria Math"/>
                          <a:ea typeface="Cambria Math"/>
                        </a:rPr>
                        <m:t>×</m:t>
                      </m:r>
                      <m:sSup>
                        <m:sSupPr>
                          <m:ctrlPr>
                            <a:rPr lang="fr-CA" sz="360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fr-CA" sz="360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fr-CA" sz="360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fr-CA" sz="3600" b="0" i="1" smtClean="0">
                                      <a:latin typeface="Cambria Math"/>
                                      <a:ea typeface="Cambria Math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fr-CA" sz="3600" b="0" i="1" smtClean="0">
                                      <a:latin typeface="Cambria Math"/>
                                      <a:ea typeface="Cambria Math"/>
                                    </a:rPr>
                                    <m:t>−1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lang="fr-CA" sz="360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fr-CA" sz="3600" b="0" i="1" smtClean="0">
                                      <a:latin typeface="Cambria Math"/>
                                      <a:ea typeface="Cambria Math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lang="fr-CA" sz="3600" b="0" i="1" smtClean="0">
                                      <a:latin typeface="Cambria Math"/>
                                      <a:ea typeface="Cambria Math"/>
                                    </a:rPr>
                                    <m:t>−3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fr-CA" sz="3600" b="0" i="1" smtClean="0">
                              <a:latin typeface="Cambria Math"/>
                              <a:ea typeface="Cambria Math"/>
                            </a:rPr>
                            <m:t>−2</m:t>
                          </m:r>
                        </m:sup>
                      </m:sSup>
                    </m:oMath>
                  </m:oMathPara>
                </a14:m>
                <a:endParaRPr lang="fr-CA" sz="3600" dirty="0"/>
              </a:p>
            </p:txBody>
          </p:sp>
        </mc:Choice>
        <mc:Fallback xmlns="">
          <p:sp>
            <p:nvSpPr>
              <p:cNvPr id="3" name="ZoneText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9672" y="2975212"/>
                <a:ext cx="5472608" cy="64633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65324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>
                <a:hlinkClick r:id="rId2" action="ppaction://hlinksldjump"/>
              </p:cNvPr>
              <p:cNvSpPr txBox="1"/>
              <p:nvPr/>
            </p:nvSpPr>
            <p:spPr>
              <a:xfrm>
                <a:off x="4139952" y="2439770"/>
                <a:ext cx="1079526" cy="13637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CA" sz="4000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fr-CA" sz="400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fr-CA" sz="4000" b="0" i="1" smtClean="0"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fr-CA" sz="4000" b="0" i="1" smtClean="0">
                                  <a:latin typeface="Cambria Math"/>
                                </a:rPr>
                                <m:t>14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fr-CA" sz="400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fr-CA" sz="4000" b="0" i="1" smtClean="0">
                                  <a:latin typeface="Cambria Math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fr-CA" sz="40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fr-CA" sz="4000" dirty="0"/>
              </a:p>
            </p:txBody>
          </p:sp>
        </mc:Choice>
        <mc:Fallback xmlns="">
          <p:sp>
            <p:nvSpPr>
              <p:cNvPr id="2" name="ZoneTexte 1">
                <a:hlinkClick r:id="rId3" action="ppaction://hlinksldjump"/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9952" y="2439770"/>
                <a:ext cx="1079526" cy="136370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19184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707904" y="6165304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>
                <a:hlinkClick r:id="rId2" action="ppaction://hlinksldjump"/>
              </a:rPr>
              <a:t>réponse</a:t>
            </a:r>
            <a:endParaRPr lang="fr-CA" dirty="0"/>
          </a:p>
        </p:txBody>
      </p:sp>
      <p:sp>
        <p:nvSpPr>
          <p:cNvPr id="2" name="ZoneTexte 1"/>
          <p:cNvSpPr txBox="1"/>
          <p:nvPr/>
        </p:nvSpPr>
        <p:spPr>
          <a:xfrm>
            <a:off x="107504" y="533871"/>
            <a:ext cx="78277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2400" dirty="0" smtClean="0"/>
              <a:t>Après avoir simplifié l’expression ci-dessous, quel sera </a:t>
            </a:r>
          </a:p>
          <a:p>
            <a:r>
              <a:rPr lang="fr-CA" sz="2400" dirty="0" smtClean="0"/>
              <a:t>l’exposant de la variable x?</a:t>
            </a:r>
            <a:endParaRPr lang="fr-CA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oneTexte 2"/>
              <p:cNvSpPr txBox="1"/>
              <p:nvPr/>
            </p:nvSpPr>
            <p:spPr>
              <a:xfrm>
                <a:off x="2771800" y="2199566"/>
                <a:ext cx="3306611" cy="13039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CA" sz="3200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fr-CA" sz="3200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fr-CA" sz="3200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fr-CA" sz="3200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fr-CA" sz="3200" b="0" i="0" smtClean="0">
                                          <a:latin typeface="Cambria Math"/>
                                        </a:rPr>
                                        <m:t>x</m:t>
                                      </m:r>
                                    </m:e>
                                    <m:sup>
                                      <m:r>
                                        <a:rPr lang="fr-CA" sz="3200" b="0" i="0" smtClean="0">
                                          <a:latin typeface="Cambria Math"/>
                                        </a:rPr>
                                        <m:t>8</m:t>
                                      </m:r>
                                    </m:sup>
                                  </m:sSup>
                                  <m:sSup>
                                    <m:sSupPr>
                                      <m:ctrlPr>
                                        <a:rPr lang="fr-CA" sz="3200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fr-CA" sz="3200" b="0" i="0" smtClean="0">
                                          <a:latin typeface="Cambria Math"/>
                                        </a:rPr>
                                        <m:t>y</m:t>
                                      </m:r>
                                    </m:e>
                                    <m:sup>
                                      <m:r>
                                        <a:rPr lang="fr-CA" sz="3200" b="0" i="0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sSup>
                                    <m:sSupPr>
                                      <m:ctrlPr>
                                        <a:rPr lang="fr-CA" sz="3200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fr-CA" sz="3200" b="0" i="0" smtClean="0">
                                          <a:latin typeface="Cambria Math"/>
                                        </a:rPr>
                                        <m:t>x</m:t>
                                      </m:r>
                                    </m:e>
                                    <m:sup>
                                      <m:r>
                                        <a:rPr lang="fr-CA" sz="3200" b="0" i="0" smtClean="0">
                                          <a:latin typeface="Cambria Math"/>
                                        </a:rPr>
                                        <m:t>−3</m:t>
                                      </m:r>
                                    </m:sup>
                                  </m:sSup>
                                  <m:r>
                                    <m:rPr>
                                      <m:sty m:val="p"/>
                                    </m:rPr>
                                    <a:rPr lang="fr-CA" sz="3200" b="0" i="0" smtClean="0">
                                      <a:latin typeface="Cambria Math"/>
                                    </a:rPr>
                                    <m:t>y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fr-CA" sz="3200" b="0" i="0" smtClean="0">
                              <a:latin typeface="Cambria Math"/>
                            </a:rPr>
                            <m:t>4</m:t>
                          </m:r>
                        </m:sup>
                      </m:sSup>
                      <m:sSup>
                        <m:sSupPr>
                          <m:ctrlPr>
                            <a:rPr lang="fr-CA" sz="320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CA" sz="3200" i="1">
                              <a:latin typeface="Cambria Math"/>
                              <a:ea typeface="Cambria Math"/>
                            </a:rPr>
                            <m:t>∘</m:t>
                          </m:r>
                          <m:d>
                            <m:dPr>
                              <m:ctrlPr>
                                <a:rPr lang="fr-CA" sz="3200" smtClean="0"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fr-CA" sz="3200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fr-CA" sz="3200" b="0" i="0" smtClean="0">
                                      <a:latin typeface="Cambria Math"/>
                                    </a:rPr>
                                    <m:t>x</m:t>
                                  </m:r>
                                </m:e>
                                <m:sup>
                                  <m:r>
                                    <a:rPr lang="fr-CA" sz="3200" b="0" i="0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m:rPr>
                                  <m:sty m:val="p"/>
                                </m:rPr>
                                <a:rPr lang="fr-CA" sz="3200" b="0" i="0" smtClean="0">
                                  <a:latin typeface="Cambria Math"/>
                                </a:rPr>
                                <m:t>y</m:t>
                              </m:r>
                            </m:e>
                          </m:d>
                        </m:e>
                        <m:sup>
                          <m:r>
                            <a:rPr lang="fr-CA" sz="3200" b="0" i="0" smtClean="0">
                              <a:latin typeface="Cambria Math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fr-CA" sz="3200" dirty="0"/>
              </a:p>
            </p:txBody>
          </p:sp>
        </mc:Choice>
        <mc:Fallback>
          <p:sp>
            <p:nvSpPr>
              <p:cNvPr id="3" name="ZoneText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1800" y="2199566"/>
                <a:ext cx="3306611" cy="130394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6954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83568" y="796062"/>
            <a:ext cx="163083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CA" dirty="0" smtClean="0"/>
              <a:t>Trigonométrie</a:t>
            </a:r>
            <a:endParaRPr lang="fr-CA" dirty="0"/>
          </a:p>
        </p:txBody>
      </p:sp>
      <p:sp>
        <p:nvSpPr>
          <p:cNvPr id="3" name="ZoneTexte 2"/>
          <p:cNvSpPr txBox="1"/>
          <p:nvPr/>
        </p:nvSpPr>
        <p:spPr>
          <a:xfrm>
            <a:off x="2699792" y="796062"/>
            <a:ext cx="153439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CA" dirty="0" smtClean="0"/>
              <a:t>Factorisation</a:t>
            </a:r>
          </a:p>
          <a:p>
            <a:r>
              <a:rPr lang="fr-CA" dirty="0" smtClean="0"/>
              <a:t>exposants</a:t>
            </a:r>
            <a:endParaRPr lang="fr-CA" dirty="0"/>
          </a:p>
        </p:txBody>
      </p:sp>
      <p:sp>
        <p:nvSpPr>
          <p:cNvPr id="4" name="ZoneTexte 3"/>
          <p:cNvSpPr txBox="1"/>
          <p:nvPr/>
        </p:nvSpPr>
        <p:spPr>
          <a:xfrm>
            <a:off x="4625090" y="796062"/>
            <a:ext cx="112242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CA" dirty="0" smtClean="0"/>
              <a:t>Le droite</a:t>
            </a:r>
            <a:endParaRPr lang="fr-CA" dirty="0"/>
          </a:p>
        </p:txBody>
      </p:sp>
      <p:sp>
        <p:nvSpPr>
          <p:cNvPr id="5" name="ZoneTexte 4"/>
          <p:cNvSpPr txBox="1"/>
          <p:nvPr/>
        </p:nvSpPr>
        <p:spPr>
          <a:xfrm>
            <a:off x="6588224" y="796062"/>
            <a:ext cx="113685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CA" dirty="0" smtClean="0"/>
              <a:t>Relations</a:t>
            </a:r>
          </a:p>
          <a:p>
            <a:r>
              <a:rPr lang="fr-CA" dirty="0" smtClean="0"/>
              <a:t>linéaires</a:t>
            </a:r>
            <a:endParaRPr lang="fr-CA" dirty="0"/>
          </a:p>
        </p:txBody>
      </p:sp>
      <p:sp>
        <p:nvSpPr>
          <p:cNvPr id="6" name="ZoneTexte 5"/>
          <p:cNvSpPr txBox="1"/>
          <p:nvPr/>
        </p:nvSpPr>
        <p:spPr>
          <a:xfrm>
            <a:off x="961881" y="1772816"/>
            <a:ext cx="67197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CA" dirty="0" smtClean="0">
                <a:solidFill>
                  <a:schemeClr val="accent6">
                    <a:lumMod val="50000"/>
                  </a:schemeClr>
                </a:solidFill>
                <a:hlinkClick r:id="rId2" action="ppaction://hlinksldjump"/>
              </a:rPr>
              <a:t>100$</a:t>
            </a:r>
            <a:endParaRPr lang="fr-CA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2978105" y="1772816"/>
            <a:ext cx="67197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CA" dirty="0" smtClean="0">
                <a:hlinkClick r:id="rId3" action="ppaction://hlinksldjump"/>
              </a:rPr>
              <a:t>100$</a:t>
            </a:r>
            <a:endParaRPr lang="fr-CA" dirty="0"/>
          </a:p>
        </p:txBody>
      </p:sp>
      <p:sp>
        <p:nvSpPr>
          <p:cNvPr id="8" name="ZoneTexte 7"/>
          <p:cNvSpPr txBox="1"/>
          <p:nvPr/>
        </p:nvSpPr>
        <p:spPr>
          <a:xfrm>
            <a:off x="4850313" y="1772816"/>
            <a:ext cx="67197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CA" dirty="0" smtClean="0">
                <a:hlinkClick r:id="rId4" action="ppaction://hlinksldjump"/>
              </a:rPr>
              <a:t>100$</a:t>
            </a:r>
            <a:endParaRPr lang="fr-CA" dirty="0"/>
          </a:p>
        </p:txBody>
      </p:sp>
      <p:sp>
        <p:nvSpPr>
          <p:cNvPr id="9" name="ZoneTexte 8"/>
          <p:cNvSpPr txBox="1"/>
          <p:nvPr/>
        </p:nvSpPr>
        <p:spPr>
          <a:xfrm>
            <a:off x="6866537" y="1772816"/>
            <a:ext cx="67197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CA" dirty="0" smtClean="0">
                <a:hlinkClick r:id="rId5" action="ppaction://hlinksldjump"/>
              </a:rPr>
              <a:t>100$</a:t>
            </a:r>
            <a:endParaRPr lang="fr-CA" dirty="0"/>
          </a:p>
        </p:txBody>
      </p:sp>
      <p:sp>
        <p:nvSpPr>
          <p:cNvPr id="10" name="ZoneTexte 9"/>
          <p:cNvSpPr txBox="1"/>
          <p:nvPr/>
        </p:nvSpPr>
        <p:spPr>
          <a:xfrm>
            <a:off x="961880" y="2708920"/>
            <a:ext cx="67197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CA" dirty="0">
                <a:solidFill>
                  <a:srgbClr val="C00000"/>
                </a:solidFill>
                <a:hlinkClick r:id="rId6" action="ppaction://hlinksldjump"/>
              </a:rPr>
              <a:t>2</a:t>
            </a:r>
            <a:r>
              <a:rPr lang="fr-CA" dirty="0" smtClean="0">
                <a:solidFill>
                  <a:srgbClr val="C00000"/>
                </a:solidFill>
                <a:hlinkClick r:id="rId6" action="ppaction://hlinksldjump"/>
              </a:rPr>
              <a:t>00$</a:t>
            </a:r>
            <a:endParaRPr lang="fr-CA" dirty="0">
              <a:solidFill>
                <a:srgbClr val="C00000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978104" y="2708920"/>
            <a:ext cx="67197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CA" dirty="0">
                <a:hlinkClick r:id="rId7" action="ppaction://hlinksldjump"/>
              </a:rPr>
              <a:t>2</a:t>
            </a:r>
            <a:r>
              <a:rPr lang="fr-CA" dirty="0" smtClean="0">
                <a:hlinkClick r:id="rId7" action="ppaction://hlinksldjump"/>
              </a:rPr>
              <a:t>00$</a:t>
            </a:r>
            <a:endParaRPr lang="fr-CA" dirty="0"/>
          </a:p>
        </p:txBody>
      </p:sp>
      <p:sp>
        <p:nvSpPr>
          <p:cNvPr id="12" name="ZoneTexte 11"/>
          <p:cNvSpPr txBox="1"/>
          <p:nvPr/>
        </p:nvSpPr>
        <p:spPr>
          <a:xfrm>
            <a:off x="4850313" y="2708920"/>
            <a:ext cx="67197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CA" dirty="0">
                <a:hlinkClick r:id="rId8" action="ppaction://hlinksldjump"/>
              </a:rPr>
              <a:t>2</a:t>
            </a:r>
            <a:r>
              <a:rPr lang="fr-CA" dirty="0" smtClean="0">
                <a:hlinkClick r:id="rId8" action="ppaction://hlinksldjump"/>
              </a:rPr>
              <a:t>00$</a:t>
            </a:r>
            <a:endParaRPr lang="fr-CA" dirty="0"/>
          </a:p>
        </p:txBody>
      </p:sp>
      <p:sp>
        <p:nvSpPr>
          <p:cNvPr id="13" name="ZoneTexte 12"/>
          <p:cNvSpPr txBox="1"/>
          <p:nvPr/>
        </p:nvSpPr>
        <p:spPr>
          <a:xfrm>
            <a:off x="6866537" y="2708920"/>
            <a:ext cx="67197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CA" dirty="0">
                <a:hlinkClick r:id="rId9" action="ppaction://hlinksldjump"/>
              </a:rPr>
              <a:t>2</a:t>
            </a:r>
            <a:r>
              <a:rPr lang="fr-CA" dirty="0" smtClean="0">
                <a:hlinkClick r:id="rId9" action="ppaction://hlinksldjump"/>
              </a:rPr>
              <a:t>00$</a:t>
            </a:r>
            <a:endParaRPr lang="fr-CA" dirty="0"/>
          </a:p>
        </p:txBody>
      </p:sp>
      <p:sp>
        <p:nvSpPr>
          <p:cNvPr id="14" name="ZoneTexte 13"/>
          <p:cNvSpPr txBox="1"/>
          <p:nvPr/>
        </p:nvSpPr>
        <p:spPr>
          <a:xfrm>
            <a:off x="961881" y="3645024"/>
            <a:ext cx="67197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CA" dirty="0" smtClean="0">
                <a:hlinkClick r:id="rId10" action="ppaction://hlinksldjump"/>
              </a:rPr>
              <a:t>300$</a:t>
            </a:r>
            <a:endParaRPr lang="fr-CA" dirty="0"/>
          </a:p>
        </p:txBody>
      </p:sp>
      <p:sp>
        <p:nvSpPr>
          <p:cNvPr id="15" name="ZoneTexte 14"/>
          <p:cNvSpPr txBox="1"/>
          <p:nvPr/>
        </p:nvSpPr>
        <p:spPr>
          <a:xfrm>
            <a:off x="2978103" y="3645024"/>
            <a:ext cx="67197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CA" dirty="0" smtClean="0">
                <a:hlinkClick r:id="rId11" action="ppaction://hlinksldjump"/>
              </a:rPr>
              <a:t>300$</a:t>
            </a:r>
            <a:endParaRPr lang="fr-CA" dirty="0"/>
          </a:p>
        </p:txBody>
      </p:sp>
      <p:sp>
        <p:nvSpPr>
          <p:cNvPr id="16" name="ZoneTexte 15"/>
          <p:cNvSpPr txBox="1"/>
          <p:nvPr/>
        </p:nvSpPr>
        <p:spPr>
          <a:xfrm>
            <a:off x="4850312" y="3645024"/>
            <a:ext cx="67197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CA" dirty="0" smtClean="0">
                <a:hlinkClick r:id="rId12" action="ppaction://hlinksldjump"/>
              </a:rPr>
              <a:t>300$</a:t>
            </a:r>
            <a:endParaRPr lang="fr-CA" dirty="0"/>
          </a:p>
        </p:txBody>
      </p:sp>
      <p:sp>
        <p:nvSpPr>
          <p:cNvPr id="17" name="ZoneTexte 16"/>
          <p:cNvSpPr txBox="1"/>
          <p:nvPr/>
        </p:nvSpPr>
        <p:spPr>
          <a:xfrm>
            <a:off x="6866536" y="3645024"/>
            <a:ext cx="67197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CA" dirty="0" smtClean="0">
                <a:hlinkClick r:id="rId13" action="ppaction://hlinksldjump"/>
              </a:rPr>
              <a:t>300$</a:t>
            </a:r>
            <a:endParaRPr lang="fr-CA" dirty="0"/>
          </a:p>
        </p:txBody>
      </p:sp>
      <p:sp>
        <p:nvSpPr>
          <p:cNvPr id="18" name="ZoneTexte 17"/>
          <p:cNvSpPr txBox="1"/>
          <p:nvPr/>
        </p:nvSpPr>
        <p:spPr>
          <a:xfrm>
            <a:off x="961879" y="4653136"/>
            <a:ext cx="67197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CA" dirty="0">
                <a:hlinkClick r:id="rId14" action="ppaction://hlinksldjump"/>
              </a:rPr>
              <a:t>4</a:t>
            </a:r>
            <a:r>
              <a:rPr lang="fr-CA" dirty="0" smtClean="0">
                <a:hlinkClick r:id="rId14" action="ppaction://hlinksldjump"/>
              </a:rPr>
              <a:t>00$</a:t>
            </a:r>
            <a:endParaRPr lang="fr-CA" dirty="0"/>
          </a:p>
        </p:txBody>
      </p:sp>
      <p:sp>
        <p:nvSpPr>
          <p:cNvPr id="19" name="ZoneTexte 18"/>
          <p:cNvSpPr txBox="1"/>
          <p:nvPr/>
        </p:nvSpPr>
        <p:spPr>
          <a:xfrm>
            <a:off x="2978105" y="4653136"/>
            <a:ext cx="67197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CA" dirty="0">
                <a:hlinkClick r:id="rId15" action="ppaction://hlinksldjump"/>
              </a:rPr>
              <a:t>4</a:t>
            </a:r>
            <a:r>
              <a:rPr lang="fr-CA" dirty="0" smtClean="0">
                <a:hlinkClick r:id="rId15" action="ppaction://hlinksldjump"/>
              </a:rPr>
              <a:t>00$</a:t>
            </a:r>
            <a:endParaRPr lang="fr-CA" dirty="0"/>
          </a:p>
        </p:txBody>
      </p:sp>
      <p:sp>
        <p:nvSpPr>
          <p:cNvPr id="20" name="ZoneTexte 19"/>
          <p:cNvSpPr txBox="1"/>
          <p:nvPr/>
        </p:nvSpPr>
        <p:spPr>
          <a:xfrm>
            <a:off x="4850311" y="4653136"/>
            <a:ext cx="67197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CA" dirty="0">
                <a:hlinkClick r:id="rId16" action="ppaction://hlinksldjump"/>
              </a:rPr>
              <a:t>4</a:t>
            </a:r>
            <a:r>
              <a:rPr lang="fr-CA" dirty="0" smtClean="0">
                <a:hlinkClick r:id="rId16" action="ppaction://hlinksldjump"/>
              </a:rPr>
              <a:t>00$</a:t>
            </a:r>
            <a:endParaRPr lang="fr-CA" dirty="0"/>
          </a:p>
        </p:txBody>
      </p:sp>
      <p:sp>
        <p:nvSpPr>
          <p:cNvPr id="21" name="ZoneTexte 20"/>
          <p:cNvSpPr txBox="1"/>
          <p:nvPr/>
        </p:nvSpPr>
        <p:spPr>
          <a:xfrm>
            <a:off x="6866535" y="4636884"/>
            <a:ext cx="67197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CA" dirty="0">
                <a:hlinkClick r:id="rId17" action="ppaction://hlinksldjump"/>
              </a:rPr>
              <a:t>4</a:t>
            </a:r>
            <a:r>
              <a:rPr lang="fr-CA" dirty="0" smtClean="0">
                <a:hlinkClick r:id="rId17" action="ppaction://hlinksldjump"/>
              </a:rPr>
              <a:t>00$</a:t>
            </a:r>
            <a:endParaRPr lang="fr-CA" dirty="0"/>
          </a:p>
        </p:txBody>
      </p:sp>
      <p:sp>
        <p:nvSpPr>
          <p:cNvPr id="22" name="ZoneTexte 21"/>
          <p:cNvSpPr txBox="1"/>
          <p:nvPr/>
        </p:nvSpPr>
        <p:spPr>
          <a:xfrm>
            <a:off x="961881" y="5661248"/>
            <a:ext cx="67197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CA" dirty="0" smtClean="0">
                <a:hlinkClick r:id="rId18" action="ppaction://hlinksldjump"/>
              </a:rPr>
              <a:t>500$</a:t>
            </a:r>
            <a:endParaRPr lang="fr-CA" dirty="0"/>
          </a:p>
        </p:txBody>
      </p:sp>
      <p:sp>
        <p:nvSpPr>
          <p:cNvPr id="23" name="ZoneTexte 22"/>
          <p:cNvSpPr txBox="1"/>
          <p:nvPr/>
        </p:nvSpPr>
        <p:spPr>
          <a:xfrm>
            <a:off x="2978102" y="5661248"/>
            <a:ext cx="67197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CA" dirty="0" smtClean="0">
                <a:hlinkClick r:id="rId19" action="ppaction://hlinksldjump"/>
              </a:rPr>
              <a:t>500$</a:t>
            </a:r>
            <a:endParaRPr lang="fr-CA" dirty="0"/>
          </a:p>
        </p:txBody>
      </p:sp>
      <p:sp>
        <p:nvSpPr>
          <p:cNvPr id="24" name="ZoneTexte 23"/>
          <p:cNvSpPr txBox="1"/>
          <p:nvPr/>
        </p:nvSpPr>
        <p:spPr>
          <a:xfrm>
            <a:off x="4850313" y="5661248"/>
            <a:ext cx="67197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CA" dirty="0" smtClean="0">
                <a:hlinkClick r:id="rId20" action="ppaction://hlinksldjump"/>
              </a:rPr>
              <a:t>500$</a:t>
            </a:r>
            <a:endParaRPr lang="fr-CA" dirty="0"/>
          </a:p>
        </p:txBody>
      </p:sp>
      <p:sp>
        <p:nvSpPr>
          <p:cNvPr id="25" name="ZoneTexte 24"/>
          <p:cNvSpPr txBox="1"/>
          <p:nvPr/>
        </p:nvSpPr>
        <p:spPr>
          <a:xfrm>
            <a:off x="6866537" y="5661248"/>
            <a:ext cx="67197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CA" dirty="0" smtClean="0">
                <a:hlinkClick r:id="rId21" action="ppaction://hlinksldjump"/>
              </a:rPr>
              <a:t>500$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58651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067944" y="2708920"/>
            <a:ext cx="7232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4000" dirty="0" smtClean="0">
                <a:hlinkClick r:id="rId2" action="ppaction://hlinksldjump"/>
              </a:rPr>
              <a:t>52</a:t>
            </a:r>
            <a:endParaRPr lang="fr-CA" sz="4000" dirty="0"/>
          </a:p>
        </p:txBody>
      </p:sp>
    </p:spTree>
    <p:extLst>
      <p:ext uri="{BB962C8B-B14F-4D97-AF65-F5344CB8AC3E}">
        <p14:creationId xmlns:p14="http://schemas.microsoft.com/office/powerpoint/2010/main" val="4077309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419872" y="5877272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>
                <a:hlinkClick r:id="rId2" action="ppaction://hlinksldjump"/>
              </a:rPr>
              <a:t>réponse</a:t>
            </a:r>
            <a:endParaRPr lang="fr-CA" dirty="0"/>
          </a:p>
        </p:txBody>
      </p:sp>
      <p:sp>
        <p:nvSpPr>
          <p:cNvPr id="2" name="ZoneTexte 1"/>
          <p:cNvSpPr txBox="1"/>
          <p:nvPr/>
        </p:nvSpPr>
        <p:spPr>
          <a:xfrm>
            <a:off x="539552" y="836712"/>
            <a:ext cx="767710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3200" dirty="0" smtClean="0"/>
              <a:t>Simplifie l’expression suivante et donne </a:t>
            </a:r>
          </a:p>
          <a:p>
            <a:r>
              <a:rPr lang="fr-CA" sz="3200" dirty="0"/>
              <a:t>l</a:t>
            </a:r>
            <a:r>
              <a:rPr lang="fr-CA" sz="3200" dirty="0" smtClean="0"/>
              <a:t>a réponse en utilisant seulement des </a:t>
            </a:r>
          </a:p>
          <a:p>
            <a:r>
              <a:rPr lang="fr-CA" sz="3200" dirty="0"/>
              <a:t>e</a:t>
            </a:r>
            <a:r>
              <a:rPr lang="fr-CA" sz="3200" dirty="0" smtClean="0"/>
              <a:t>xposants positifs.</a:t>
            </a:r>
            <a:endParaRPr lang="fr-CA" sz="3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oneTexte 2"/>
              <p:cNvSpPr txBox="1"/>
              <p:nvPr/>
            </p:nvSpPr>
            <p:spPr>
              <a:xfrm>
                <a:off x="2987824" y="2989879"/>
                <a:ext cx="3133230" cy="11716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CA" sz="3200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fr-CA" sz="320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fr-CA" sz="3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fr-CA" sz="3200" b="0" i="1" smtClean="0">
                                  <a:latin typeface="Cambria Math"/>
                                </a:rPr>
                                <m:t>5</m:t>
                              </m:r>
                            </m:sup>
                          </m:sSup>
                          <m:sSup>
                            <m:sSupPr>
                              <m:ctrlPr>
                                <a:rPr lang="fr-CA" sz="320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fr-CA" sz="3200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fr-CA" sz="3200" b="0" i="1" smtClean="0">
                                  <a:latin typeface="Cambria Math"/>
                                </a:rPr>
                                <m:t>−2</m:t>
                              </m:r>
                            </m:sup>
                          </m:sSup>
                          <m:sSup>
                            <m:sSupPr>
                              <m:ctrlPr>
                                <a:rPr lang="fr-CA" sz="320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fr-CA" sz="3200" b="0" i="1" smtClean="0">
                                  <a:latin typeface="Cambria Math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fr-CA" sz="3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fr-CA" sz="320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fr-CA" sz="3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fr-CA" sz="3200" b="0" i="1" smtClean="0">
                                  <a:latin typeface="Cambria Math"/>
                                </a:rPr>
                                <m:t>4</m:t>
                              </m:r>
                            </m:sup>
                          </m:sSup>
                          <m:sSup>
                            <m:sSupPr>
                              <m:ctrlPr>
                                <a:rPr lang="fr-CA" sz="320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fr-CA" sz="3200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fr-CA" sz="3200" b="0" i="1" smtClean="0">
                                  <a:latin typeface="Cambria Math"/>
                                </a:rPr>
                                <m:t>−1</m:t>
                              </m:r>
                            </m:sup>
                          </m:sSup>
                        </m:den>
                      </m:f>
                      <m:r>
                        <a:rPr lang="fr-CA" sz="3200" i="1" smtClean="0">
                          <a:latin typeface="Cambria Math"/>
                          <a:ea typeface="Cambria Math"/>
                        </a:rPr>
                        <m:t>÷</m:t>
                      </m:r>
                      <m:f>
                        <m:fPr>
                          <m:ctrlPr>
                            <a:rPr lang="fr-CA" sz="320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fr-CA" sz="3200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fr-CA" sz="3200" b="0" i="1" smtClean="0">
                                  <a:latin typeface="Cambria Math"/>
                                  <a:ea typeface="Cambria Math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fr-CA" sz="3200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fr-CA" sz="3200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fr-CA" sz="3200" b="0" i="1" smtClean="0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fr-CA" sz="3200" b="0" i="1" smtClean="0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fr-CA" sz="3200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fr-CA" sz="3200" b="0" i="1" smtClean="0">
                                  <a:latin typeface="Cambria Math"/>
                                  <a:ea typeface="Cambria Math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fr-CA" sz="3200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fr-CA" sz="3200" dirty="0"/>
              </a:p>
            </p:txBody>
          </p:sp>
        </mc:Choice>
        <mc:Fallback>
          <p:sp>
            <p:nvSpPr>
              <p:cNvPr id="3" name="ZoneText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7824" y="2989879"/>
                <a:ext cx="3133230" cy="117166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50003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>
                <a:hlinkClick r:id="rId2" action="ppaction://hlinksldjump"/>
              </p:cNvPr>
              <p:cNvSpPr txBox="1"/>
              <p:nvPr/>
            </p:nvSpPr>
            <p:spPr>
              <a:xfrm>
                <a:off x="3995936" y="2348880"/>
                <a:ext cx="1016497" cy="13571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CA" sz="4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CA" sz="4800" b="0" i="1" smtClean="0">
                              <a:latin typeface="Cambria Math"/>
                            </a:rPr>
                            <m:t>𝑦</m:t>
                          </m:r>
                        </m:num>
                        <m:den>
                          <m:sSup>
                            <m:sSupPr>
                              <m:ctrlPr>
                                <a:rPr lang="fr-CA" sz="480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fr-CA" sz="48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fr-CA" sz="48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fr-CA" sz="4800" dirty="0"/>
              </a:p>
            </p:txBody>
          </p:sp>
        </mc:Choice>
        <mc:Fallback>
          <p:sp>
            <p:nvSpPr>
              <p:cNvPr id="2" name="ZoneTexte 1">
                <a:hlinkClick r:id="rId2" action="ppaction://hlinksldjump"/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5936" y="2348880"/>
                <a:ext cx="1016497" cy="135710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45840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812360" y="6309320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>
                <a:hlinkClick r:id="rId2" action="ppaction://hlinksldjump"/>
              </a:rPr>
              <a:t>réponse</a:t>
            </a:r>
            <a:endParaRPr lang="fr-CA" dirty="0"/>
          </a:p>
        </p:txBody>
      </p:sp>
      <p:sp>
        <p:nvSpPr>
          <p:cNvPr id="2" name="ZoneTexte 1"/>
          <p:cNvSpPr txBox="1"/>
          <p:nvPr/>
        </p:nvSpPr>
        <p:spPr>
          <a:xfrm>
            <a:off x="221366" y="345004"/>
            <a:ext cx="87270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3600" dirty="0" smtClean="0"/>
              <a:t>Quelle est la pente de la droite suivante?</a:t>
            </a:r>
            <a:endParaRPr lang="fr-CA" sz="3600" dirty="0"/>
          </a:p>
        </p:txBody>
      </p:sp>
      <p:pic>
        <p:nvPicPr>
          <p:cNvPr id="14" name="Image 1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124744"/>
            <a:ext cx="6408712" cy="504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8335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>
                <a:hlinkClick r:id="rId2" action="ppaction://hlinksldjump"/>
              </p:cNvPr>
              <p:cNvSpPr txBox="1"/>
              <p:nvPr/>
            </p:nvSpPr>
            <p:spPr>
              <a:xfrm>
                <a:off x="4308136" y="2564904"/>
                <a:ext cx="579005" cy="11294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CA" sz="36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CA" sz="3600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fr-CA" sz="36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fr-CA" sz="3600" dirty="0"/>
              </a:p>
            </p:txBody>
          </p:sp>
        </mc:Choice>
        <mc:Fallback>
          <p:sp>
            <p:nvSpPr>
              <p:cNvPr id="2" name="ZoneTexte 1">
                <a:hlinkClick r:id="rId2" action="ppaction://hlinksldjump"/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8136" y="2564904"/>
                <a:ext cx="579005" cy="112947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93791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203848" y="5805264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>
                <a:hlinkClick r:id="rId2" action="ppaction://hlinksldjump"/>
              </a:rPr>
              <a:t>réponse</a:t>
            </a:r>
            <a:endParaRPr lang="fr-CA" dirty="0"/>
          </a:p>
        </p:txBody>
      </p:sp>
      <p:sp>
        <p:nvSpPr>
          <p:cNvPr id="5" name="ZoneTexte 4"/>
          <p:cNvSpPr txBox="1"/>
          <p:nvPr/>
        </p:nvSpPr>
        <p:spPr>
          <a:xfrm>
            <a:off x="13648" y="1556792"/>
            <a:ext cx="8695009" cy="16619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3400" dirty="0" smtClean="0"/>
              <a:t>Une droite A est perpendiculaire à la droite</a:t>
            </a:r>
          </a:p>
          <a:p>
            <a:r>
              <a:rPr lang="fr-CA" sz="3400" dirty="0"/>
              <a:t>d</a:t>
            </a:r>
            <a:r>
              <a:rPr lang="fr-CA" sz="3400" dirty="0" smtClean="0"/>
              <a:t>ont l’équation est 3x + 2y – 10 = 0. </a:t>
            </a:r>
          </a:p>
          <a:p>
            <a:r>
              <a:rPr lang="fr-CA" sz="3400" dirty="0" smtClean="0"/>
              <a:t>Quelle est la pente de la droite A?</a:t>
            </a:r>
            <a:endParaRPr lang="fr-CA" sz="3400" dirty="0"/>
          </a:p>
        </p:txBody>
      </p:sp>
    </p:spTree>
    <p:extLst>
      <p:ext uri="{BB962C8B-B14F-4D97-AF65-F5344CB8AC3E}">
        <p14:creationId xmlns:p14="http://schemas.microsoft.com/office/powerpoint/2010/main" val="2355548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>
                <a:hlinkClick r:id="rId2" action="ppaction://hlinksldjump"/>
              </p:cNvPr>
              <p:cNvSpPr txBox="1"/>
              <p:nvPr/>
            </p:nvSpPr>
            <p:spPr>
              <a:xfrm>
                <a:off x="4107814" y="2492896"/>
                <a:ext cx="535723" cy="10175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CA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CA" sz="3200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fr-CA" sz="32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fr-CA" sz="3200" dirty="0"/>
              </a:p>
            </p:txBody>
          </p:sp>
        </mc:Choice>
        <mc:Fallback>
          <p:sp>
            <p:nvSpPr>
              <p:cNvPr id="2" name="ZoneTexte 1">
                <a:hlinkClick r:id="rId2" action="ppaction://hlinksldjump"/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7814" y="2492896"/>
                <a:ext cx="535723" cy="101752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64882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573008" y="5182826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>
                <a:hlinkClick r:id="rId2" action="ppaction://hlinksldjump"/>
              </a:rPr>
              <a:t>réponse</a:t>
            </a:r>
            <a:endParaRPr lang="fr-CA" dirty="0"/>
          </a:p>
        </p:txBody>
      </p:sp>
      <p:sp>
        <p:nvSpPr>
          <p:cNvPr id="5" name="ZoneTexte 4"/>
          <p:cNvSpPr txBox="1"/>
          <p:nvPr/>
        </p:nvSpPr>
        <p:spPr>
          <a:xfrm>
            <a:off x="286210" y="258487"/>
            <a:ext cx="7829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2400" dirty="0" smtClean="0"/>
              <a:t>Transforme l’équation suivante sous la forme générale.</a:t>
            </a:r>
            <a:endParaRPr lang="fr-CA" sz="2400" dirty="0"/>
          </a:p>
        </p:txBody>
      </p:sp>
      <p:sp>
        <p:nvSpPr>
          <p:cNvPr id="2" name="ZoneTexte 1"/>
          <p:cNvSpPr txBox="1"/>
          <p:nvPr/>
        </p:nvSpPr>
        <p:spPr>
          <a:xfrm>
            <a:off x="2267744" y="2301863"/>
            <a:ext cx="403187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4400" dirty="0"/>
              <a:t>y</a:t>
            </a:r>
            <a:r>
              <a:rPr lang="fr-CA" sz="4400" dirty="0" smtClean="0"/>
              <a:t> + 4 = ¾(x – 1)</a:t>
            </a:r>
            <a:endParaRPr lang="fr-CA" sz="4400" dirty="0"/>
          </a:p>
        </p:txBody>
      </p:sp>
    </p:spTree>
    <p:extLst>
      <p:ext uri="{BB962C8B-B14F-4D97-AF65-F5344CB8AC3E}">
        <p14:creationId xmlns:p14="http://schemas.microsoft.com/office/powerpoint/2010/main" val="2607843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771800" y="2505090"/>
            <a:ext cx="36118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4000" dirty="0" smtClean="0">
                <a:hlinkClick r:id="rId2" action="ppaction://hlinksldjump"/>
              </a:rPr>
              <a:t>3x – 4y – 19 = 0</a:t>
            </a:r>
            <a:endParaRPr lang="fr-CA" sz="4000" dirty="0"/>
          </a:p>
        </p:txBody>
      </p:sp>
    </p:spTree>
    <p:extLst>
      <p:ext uri="{BB962C8B-B14F-4D97-AF65-F5344CB8AC3E}">
        <p14:creationId xmlns:p14="http://schemas.microsoft.com/office/powerpoint/2010/main" val="397924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495160" y="5996618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>
                <a:hlinkClick r:id="rId2" action="ppaction://hlinksldjump"/>
              </a:rPr>
              <a:t>réponse</a:t>
            </a:r>
            <a:endParaRPr lang="fr-CA" dirty="0"/>
          </a:p>
        </p:txBody>
      </p:sp>
      <p:sp>
        <p:nvSpPr>
          <p:cNvPr id="5" name="ZoneTexte 4"/>
          <p:cNvSpPr txBox="1"/>
          <p:nvPr/>
        </p:nvSpPr>
        <p:spPr>
          <a:xfrm>
            <a:off x="782237" y="1916832"/>
            <a:ext cx="742382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CA" sz="4000" dirty="0" smtClean="0"/>
              <a:t>Quelles sont les coordonnées à </a:t>
            </a:r>
          </a:p>
          <a:p>
            <a:pPr algn="ctr"/>
            <a:r>
              <a:rPr lang="fr-CA" sz="4000" dirty="0"/>
              <a:t>l</a:t>
            </a:r>
            <a:r>
              <a:rPr lang="fr-CA" sz="4000" dirty="0" smtClean="0"/>
              <a:t>’origine de la droite </a:t>
            </a:r>
          </a:p>
          <a:p>
            <a:pPr algn="ctr"/>
            <a:r>
              <a:rPr lang="fr-CA" sz="4000" dirty="0" smtClean="0"/>
              <a:t>5x + y – 12 = 0?</a:t>
            </a:r>
            <a:endParaRPr lang="fr-CA" sz="4000" dirty="0"/>
          </a:p>
        </p:txBody>
      </p:sp>
    </p:spTree>
    <p:extLst>
      <p:ext uri="{BB962C8B-B14F-4D97-AF65-F5344CB8AC3E}">
        <p14:creationId xmlns:p14="http://schemas.microsoft.com/office/powerpoint/2010/main" val="1909096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3491880" y="6381328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>
                <a:hlinkClick r:id="rId2" action="ppaction://hlinksldjump"/>
              </a:rPr>
              <a:t>réponse</a:t>
            </a:r>
            <a:endParaRPr lang="fr-CA" dirty="0"/>
          </a:p>
        </p:txBody>
      </p:sp>
      <p:sp>
        <p:nvSpPr>
          <p:cNvPr id="3" name="ZoneTexte 2"/>
          <p:cNvSpPr txBox="1"/>
          <p:nvPr/>
        </p:nvSpPr>
        <p:spPr>
          <a:xfrm>
            <a:off x="604230" y="311874"/>
            <a:ext cx="792717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4000" dirty="0" smtClean="0"/>
              <a:t>Quelle est la mesure du côté CD, </a:t>
            </a:r>
          </a:p>
          <a:p>
            <a:r>
              <a:rPr lang="fr-CA" sz="4000" dirty="0" smtClean="0"/>
              <a:t>au centième près?</a:t>
            </a:r>
            <a:endParaRPr lang="fr-CA" sz="4000" dirty="0"/>
          </a:p>
        </p:txBody>
      </p:sp>
      <p:cxnSp>
        <p:nvCxnSpPr>
          <p:cNvPr id="5" name="Connecteur droit 4"/>
          <p:cNvCxnSpPr/>
          <p:nvPr/>
        </p:nvCxnSpPr>
        <p:spPr>
          <a:xfrm>
            <a:off x="7380312" y="311874"/>
            <a:ext cx="7200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age 9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969" t="16667" r="9286" b="15891"/>
          <a:stretch/>
        </p:blipFill>
        <p:spPr bwMode="auto">
          <a:xfrm>
            <a:off x="818463" y="1581710"/>
            <a:ext cx="7344816" cy="417646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770087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1835696" y="2556335"/>
                <a:ext cx="4801314" cy="13247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CA" sz="3200" dirty="0" smtClean="0"/>
                  <a:t>Ordonnée à l’origine : 12</a:t>
                </a:r>
              </a:p>
              <a:p>
                <a:r>
                  <a:rPr lang="fr-CA" sz="3200" dirty="0" smtClean="0"/>
                  <a:t>Abscisse à l’origine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CA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fr-CA" sz="3200" b="0" i="1" smtClean="0">
                            <a:latin typeface="Cambria Math"/>
                          </a:rPr>
                          <m:t>12</m:t>
                        </m:r>
                      </m:num>
                      <m:den>
                        <m:r>
                          <a:rPr lang="fr-CA" sz="3200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fr-CA" sz="3200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5696" y="2556335"/>
                <a:ext cx="4801314" cy="1324786"/>
              </a:xfrm>
              <a:prstGeom prst="rect">
                <a:avLst/>
              </a:prstGeom>
              <a:blipFill rotWithShape="1">
                <a:blip r:embed="rId2"/>
                <a:stretch>
                  <a:fillRect l="-3173" t="-5963" r="-2284" b="-2294"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40826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727893" y="6356040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>
                <a:hlinkClick r:id="rId2" action="ppaction://hlinksldjump"/>
              </a:rPr>
              <a:t>réponse</a:t>
            </a:r>
            <a:endParaRPr lang="fr-CA" dirty="0"/>
          </a:p>
        </p:txBody>
      </p:sp>
      <p:sp>
        <p:nvSpPr>
          <p:cNvPr id="2" name="ZoneTexte 1"/>
          <p:cNvSpPr txBox="1"/>
          <p:nvPr/>
        </p:nvSpPr>
        <p:spPr>
          <a:xfrm>
            <a:off x="0" y="764703"/>
            <a:ext cx="8101898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3200" dirty="0" smtClean="0"/>
              <a:t>Donne l’équation sous la forme explicite </a:t>
            </a:r>
          </a:p>
          <a:p>
            <a:r>
              <a:rPr lang="fr-CA" sz="3200" dirty="0" smtClean="0"/>
              <a:t>d’une droite qui est parallèle à la droite </a:t>
            </a:r>
          </a:p>
          <a:p>
            <a:r>
              <a:rPr lang="fr-CA" sz="3200" dirty="0" smtClean="0"/>
              <a:t>d’équation y – 3 = 2(x – 6) et qui passe par </a:t>
            </a:r>
          </a:p>
          <a:p>
            <a:r>
              <a:rPr lang="fr-CA" sz="3200" dirty="0" smtClean="0"/>
              <a:t>le point (1,3).</a:t>
            </a:r>
            <a:endParaRPr lang="fr-CA" sz="3200" dirty="0"/>
          </a:p>
        </p:txBody>
      </p:sp>
    </p:spTree>
    <p:extLst>
      <p:ext uri="{BB962C8B-B14F-4D97-AF65-F5344CB8AC3E}">
        <p14:creationId xmlns:p14="http://schemas.microsoft.com/office/powerpoint/2010/main" val="95379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635896" y="2276872"/>
            <a:ext cx="238719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4000" dirty="0" smtClean="0">
                <a:hlinkClick r:id="rId2" action="ppaction://hlinksldjump"/>
              </a:rPr>
              <a:t>y = 2x + 1</a:t>
            </a:r>
            <a:endParaRPr lang="fr-CA" sz="4000" dirty="0"/>
          </a:p>
        </p:txBody>
      </p:sp>
    </p:spTree>
    <p:extLst>
      <p:ext uri="{BB962C8B-B14F-4D97-AF65-F5344CB8AC3E}">
        <p14:creationId xmlns:p14="http://schemas.microsoft.com/office/powerpoint/2010/main" val="121988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255999" y="5949280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>
                <a:hlinkClick r:id="rId2" action="ppaction://hlinksldjump"/>
              </a:rPr>
              <a:t>Réponse</a:t>
            </a:r>
            <a:endParaRPr lang="fr-CA" dirty="0"/>
          </a:p>
        </p:txBody>
      </p:sp>
      <p:sp>
        <p:nvSpPr>
          <p:cNvPr id="2" name="ZoneTexte 1"/>
          <p:cNvSpPr txBox="1"/>
          <p:nvPr/>
        </p:nvSpPr>
        <p:spPr>
          <a:xfrm>
            <a:off x="281549" y="308555"/>
            <a:ext cx="84401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3600" dirty="0" smtClean="0"/>
              <a:t>Parmi les tables suivantes, laquelle </a:t>
            </a:r>
          </a:p>
          <a:p>
            <a:r>
              <a:rPr lang="fr-CA" sz="3600" dirty="0"/>
              <a:t>n</a:t>
            </a:r>
            <a:r>
              <a:rPr lang="fr-CA" sz="3600" dirty="0" smtClean="0"/>
              <a:t>e représente pas une relation linéaire?</a:t>
            </a:r>
            <a:endParaRPr lang="fr-CA" sz="3600" dirty="0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242378"/>
              </p:ext>
            </p:extLst>
          </p:nvPr>
        </p:nvGraphicFramePr>
        <p:xfrm>
          <a:off x="899592" y="2132856"/>
          <a:ext cx="1790701" cy="5905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2197"/>
                <a:gridCol w="291068"/>
                <a:gridCol w="303723"/>
                <a:gridCol w="294232"/>
                <a:gridCol w="291068"/>
                <a:gridCol w="278413"/>
              </a:tblGrid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u="none" strike="noStrike">
                          <a:effectLst/>
                        </a:rPr>
                        <a:t>x</a:t>
                      </a:r>
                      <a:endParaRPr lang="fr-CA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1800" u="none" strike="noStrike">
                          <a:effectLst/>
                        </a:rPr>
                        <a:t>0</a:t>
                      </a:r>
                      <a:endParaRPr lang="fr-CA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1800" u="none" strike="noStrike">
                          <a:effectLst/>
                        </a:rPr>
                        <a:t>2</a:t>
                      </a:r>
                      <a:endParaRPr lang="fr-CA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1800" u="none" strike="noStrike">
                          <a:effectLst/>
                        </a:rPr>
                        <a:t>4</a:t>
                      </a:r>
                      <a:endParaRPr lang="fr-CA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1800" u="none" strike="noStrike">
                          <a:effectLst/>
                        </a:rPr>
                        <a:t>6</a:t>
                      </a:r>
                      <a:endParaRPr lang="fr-CA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1800" u="none" strike="noStrike">
                          <a:effectLst/>
                        </a:rPr>
                        <a:t>8</a:t>
                      </a:r>
                      <a:endParaRPr lang="fr-CA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u="none" strike="noStrike">
                          <a:effectLst/>
                        </a:rPr>
                        <a:t>y</a:t>
                      </a:r>
                      <a:endParaRPr lang="fr-CA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1800" u="none" strike="noStrike">
                          <a:effectLst/>
                        </a:rPr>
                        <a:t>1</a:t>
                      </a:r>
                      <a:endParaRPr lang="fr-CA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1800" u="none" strike="noStrike">
                          <a:effectLst/>
                        </a:rPr>
                        <a:t>3</a:t>
                      </a:r>
                      <a:endParaRPr lang="fr-CA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1800" u="none" strike="noStrike">
                          <a:effectLst/>
                        </a:rPr>
                        <a:t>5</a:t>
                      </a:r>
                      <a:endParaRPr lang="fr-CA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1800" u="none" strike="noStrike">
                          <a:effectLst/>
                        </a:rPr>
                        <a:t>7</a:t>
                      </a:r>
                      <a:endParaRPr lang="fr-CA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1800" u="none" strike="noStrike" dirty="0">
                          <a:effectLst/>
                        </a:rPr>
                        <a:t>9</a:t>
                      </a:r>
                      <a:endParaRPr lang="fr-C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9" name="ZoneTexte 8"/>
          <p:cNvSpPr txBox="1"/>
          <p:nvPr/>
        </p:nvSpPr>
        <p:spPr>
          <a:xfrm>
            <a:off x="251520" y="1916832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/>
              <a:t>A)</a:t>
            </a:r>
            <a:endParaRPr lang="fr-CA" dirty="0"/>
          </a:p>
        </p:txBody>
      </p:sp>
      <p:graphicFrame>
        <p:nvGraphicFramePr>
          <p:cNvPr id="11" name="Tableau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3466177"/>
              </p:ext>
            </p:extLst>
          </p:nvPr>
        </p:nvGraphicFramePr>
        <p:xfrm>
          <a:off x="5212537" y="2101498"/>
          <a:ext cx="2565400" cy="5905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2552"/>
                <a:gridCol w="468740"/>
                <a:gridCol w="456071"/>
                <a:gridCol w="456071"/>
                <a:gridCol w="443402"/>
                <a:gridCol w="408564"/>
              </a:tblGrid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u="none" strike="noStrike">
                          <a:effectLst/>
                        </a:rPr>
                        <a:t>x</a:t>
                      </a:r>
                      <a:endParaRPr lang="fr-CA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1800" u="none" strike="noStrike">
                          <a:effectLst/>
                        </a:rPr>
                        <a:t>3</a:t>
                      </a:r>
                      <a:endParaRPr lang="fr-CA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1800" u="none" strike="noStrike">
                          <a:effectLst/>
                        </a:rPr>
                        <a:t>4</a:t>
                      </a:r>
                      <a:endParaRPr lang="fr-CA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1800" u="none" strike="noStrike">
                          <a:effectLst/>
                        </a:rPr>
                        <a:t>6</a:t>
                      </a:r>
                      <a:endParaRPr lang="fr-CA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1800" u="none" strike="noStrike">
                          <a:effectLst/>
                        </a:rPr>
                        <a:t>7</a:t>
                      </a:r>
                      <a:endParaRPr lang="fr-CA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1800" u="none" strike="noStrike">
                          <a:effectLst/>
                        </a:rPr>
                        <a:t>9</a:t>
                      </a:r>
                      <a:endParaRPr lang="fr-CA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u="none" strike="noStrike">
                          <a:effectLst/>
                        </a:rPr>
                        <a:t>y</a:t>
                      </a:r>
                      <a:endParaRPr lang="fr-CA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1800" u="none" strike="noStrike">
                          <a:effectLst/>
                        </a:rPr>
                        <a:t>10</a:t>
                      </a:r>
                      <a:endParaRPr lang="fr-CA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1800" u="none" strike="noStrike">
                          <a:effectLst/>
                        </a:rPr>
                        <a:t>15</a:t>
                      </a:r>
                      <a:endParaRPr lang="fr-CA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1800" u="none" strike="noStrike">
                          <a:effectLst/>
                        </a:rPr>
                        <a:t>25</a:t>
                      </a:r>
                      <a:endParaRPr lang="fr-CA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1800" u="none" strike="noStrike">
                          <a:effectLst/>
                        </a:rPr>
                        <a:t>30</a:t>
                      </a:r>
                      <a:endParaRPr lang="fr-CA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1800" u="none" strike="noStrike" dirty="0">
                          <a:effectLst/>
                        </a:rPr>
                        <a:t>40</a:t>
                      </a:r>
                      <a:endParaRPr lang="fr-C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12" name="ZoneTexte 11"/>
          <p:cNvSpPr txBox="1"/>
          <p:nvPr/>
        </p:nvSpPr>
        <p:spPr>
          <a:xfrm>
            <a:off x="4501614" y="1916575"/>
            <a:ext cx="399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/>
              <a:t>B)</a:t>
            </a:r>
            <a:endParaRPr lang="fr-CA" dirty="0"/>
          </a:p>
        </p:txBody>
      </p:sp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4349542"/>
              </p:ext>
            </p:extLst>
          </p:nvPr>
        </p:nvGraphicFramePr>
        <p:xfrm>
          <a:off x="899592" y="4509120"/>
          <a:ext cx="2565400" cy="5905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2552"/>
                <a:gridCol w="468740"/>
                <a:gridCol w="456071"/>
                <a:gridCol w="456071"/>
                <a:gridCol w="443402"/>
                <a:gridCol w="408564"/>
              </a:tblGrid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u="none" strike="noStrike">
                          <a:effectLst/>
                        </a:rPr>
                        <a:t>x</a:t>
                      </a:r>
                      <a:endParaRPr lang="fr-CA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1800" u="none" strike="noStrike">
                          <a:effectLst/>
                        </a:rPr>
                        <a:t>1</a:t>
                      </a:r>
                      <a:endParaRPr lang="fr-CA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1800" u="none" strike="noStrike">
                          <a:effectLst/>
                        </a:rPr>
                        <a:t>3</a:t>
                      </a:r>
                      <a:endParaRPr lang="fr-CA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1800" u="none" strike="noStrike">
                          <a:effectLst/>
                        </a:rPr>
                        <a:t>4</a:t>
                      </a:r>
                      <a:endParaRPr lang="fr-CA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1800" u="none" strike="noStrike">
                          <a:effectLst/>
                        </a:rPr>
                        <a:t>7</a:t>
                      </a:r>
                      <a:endParaRPr lang="fr-CA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1800" u="none" strike="noStrike">
                          <a:effectLst/>
                        </a:rPr>
                        <a:t>8</a:t>
                      </a:r>
                      <a:endParaRPr lang="fr-CA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u="none" strike="noStrike">
                          <a:effectLst/>
                        </a:rPr>
                        <a:t>y</a:t>
                      </a:r>
                      <a:endParaRPr lang="fr-CA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1800" u="none" strike="noStrike">
                          <a:effectLst/>
                        </a:rPr>
                        <a:t>4</a:t>
                      </a:r>
                      <a:endParaRPr lang="fr-CA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1800" u="none" strike="noStrike">
                          <a:effectLst/>
                        </a:rPr>
                        <a:t>8</a:t>
                      </a:r>
                      <a:endParaRPr lang="fr-CA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1800" u="none" strike="noStrike">
                          <a:effectLst/>
                        </a:rPr>
                        <a:t>12</a:t>
                      </a:r>
                      <a:endParaRPr lang="fr-CA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1800" u="none" strike="noStrike">
                          <a:effectLst/>
                        </a:rPr>
                        <a:t>16</a:t>
                      </a:r>
                      <a:endParaRPr lang="fr-CA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1800" u="none" strike="noStrike" dirty="0">
                          <a:effectLst/>
                        </a:rPr>
                        <a:t>20</a:t>
                      </a:r>
                      <a:endParaRPr lang="fr-C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14" name="ZoneTexte 13"/>
          <p:cNvSpPr txBox="1"/>
          <p:nvPr/>
        </p:nvSpPr>
        <p:spPr>
          <a:xfrm>
            <a:off x="454460" y="4077072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/>
              <a:t>C)</a:t>
            </a:r>
            <a:endParaRPr lang="fr-CA" dirty="0"/>
          </a:p>
        </p:txBody>
      </p:sp>
      <p:sp>
        <p:nvSpPr>
          <p:cNvPr id="15" name="ZoneTexte 14"/>
          <p:cNvSpPr txBox="1"/>
          <p:nvPr/>
        </p:nvSpPr>
        <p:spPr>
          <a:xfrm>
            <a:off x="4496003" y="4077072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/>
              <a:t>D)</a:t>
            </a:r>
            <a:endParaRPr lang="fr-CA" dirty="0"/>
          </a:p>
        </p:txBody>
      </p:sp>
      <p:graphicFrame>
        <p:nvGraphicFramePr>
          <p:cNvPr id="16" name="Tableau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527020"/>
              </p:ext>
            </p:extLst>
          </p:nvPr>
        </p:nvGraphicFramePr>
        <p:xfrm>
          <a:off x="5188375" y="4446404"/>
          <a:ext cx="3111500" cy="5905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2696"/>
                <a:gridCol w="560830"/>
                <a:gridCol w="557662"/>
                <a:gridCol w="583010"/>
                <a:gridCol w="544988"/>
                <a:gridCol w="532314"/>
              </a:tblGrid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u="none" strike="noStrike">
                          <a:effectLst/>
                        </a:rPr>
                        <a:t>x</a:t>
                      </a:r>
                      <a:endParaRPr lang="fr-CA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1800" u="none" strike="noStrike">
                          <a:effectLst/>
                        </a:rPr>
                        <a:t>10</a:t>
                      </a:r>
                      <a:endParaRPr lang="fr-CA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1800" u="none" strike="noStrike">
                          <a:effectLst/>
                        </a:rPr>
                        <a:t>20</a:t>
                      </a:r>
                      <a:endParaRPr lang="fr-CA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1800" u="none" strike="noStrike">
                          <a:effectLst/>
                        </a:rPr>
                        <a:t>30</a:t>
                      </a:r>
                      <a:endParaRPr lang="fr-CA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1800" u="none" strike="noStrike">
                          <a:effectLst/>
                        </a:rPr>
                        <a:t>40</a:t>
                      </a:r>
                      <a:endParaRPr lang="fr-CA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1800" u="none" strike="noStrike">
                          <a:effectLst/>
                        </a:rPr>
                        <a:t>50</a:t>
                      </a:r>
                      <a:endParaRPr lang="fr-CA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u="none" strike="noStrike">
                          <a:effectLst/>
                        </a:rPr>
                        <a:t>y</a:t>
                      </a:r>
                      <a:endParaRPr lang="fr-CA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1800" u="none" strike="noStrike">
                          <a:effectLst/>
                        </a:rPr>
                        <a:t>50</a:t>
                      </a:r>
                      <a:endParaRPr lang="fr-CA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1800" u="none" strike="noStrike">
                          <a:effectLst/>
                        </a:rPr>
                        <a:t>100</a:t>
                      </a:r>
                      <a:endParaRPr lang="fr-CA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1800" u="none" strike="noStrike">
                          <a:effectLst/>
                        </a:rPr>
                        <a:t>150</a:t>
                      </a:r>
                      <a:endParaRPr lang="fr-CA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1800" u="none" strike="noStrike">
                          <a:effectLst/>
                        </a:rPr>
                        <a:t>200</a:t>
                      </a:r>
                      <a:endParaRPr lang="fr-CA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A" sz="1800" u="none" strike="noStrike" dirty="0">
                          <a:effectLst/>
                        </a:rPr>
                        <a:t>250</a:t>
                      </a:r>
                      <a:endParaRPr lang="fr-C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7532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hlinkClick r:id="rId2" action="ppaction://hlinksldjump"/>
          </p:cNvPr>
          <p:cNvSpPr txBox="1"/>
          <p:nvPr/>
        </p:nvSpPr>
        <p:spPr>
          <a:xfrm>
            <a:off x="4114800" y="2975212"/>
            <a:ext cx="1033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/>
            <a:r>
              <a:rPr lang="fr-CA" sz="4000" dirty="0" smtClean="0"/>
              <a:t>C</a:t>
            </a:r>
            <a:endParaRPr lang="fr-CA" sz="4000" dirty="0"/>
          </a:p>
        </p:txBody>
      </p:sp>
    </p:spTree>
    <p:extLst>
      <p:ext uri="{BB962C8B-B14F-4D97-AF65-F5344CB8AC3E}">
        <p14:creationId xmlns:p14="http://schemas.microsoft.com/office/powerpoint/2010/main" val="765542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3563888" y="6415119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>
                <a:hlinkClick r:id="rId2" action="ppaction://hlinksldjump"/>
              </a:rPr>
              <a:t>réponse</a:t>
            </a:r>
            <a:endParaRPr lang="fr-CA" dirty="0"/>
          </a:p>
        </p:txBody>
      </p:sp>
      <p:graphicFrame>
        <p:nvGraphicFramePr>
          <p:cNvPr id="4" name="Graphique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490045"/>
              </p:ext>
            </p:extLst>
          </p:nvPr>
        </p:nvGraphicFramePr>
        <p:xfrm>
          <a:off x="1259632" y="2204864"/>
          <a:ext cx="6390456" cy="3891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1043608" y="476672"/>
            <a:ext cx="670568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2800" dirty="0" smtClean="0"/>
              <a:t>Si la tendance se maintient, quelle sera </a:t>
            </a:r>
          </a:p>
          <a:p>
            <a:r>
              <a:rPr lang="fr-CA" sz="2800" dirty="0" smtClean="0"/>
              <a:t>la température à 20 h?</a:t>
            </a:r>
            <a:endParaRPr lang="fr-CA" sz="2800" dirty="0"/>
          </a:p>
        </p:txBody>
      </p:sp>
    </p:spTree>
    <p:extLst>
      <p:ext uri="{BB962C8B-B14F-4D97-AF65-F5344CB8AC3E}">
        <p14:creationId xmlns:p14="http://schemas.microsoft.com/office/powerpoint/2010/main" val="415843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4114800" y="2975212"/>
                <a:ext cx="114589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CA" sz="3600" b="0" i="1" smtClean="0">
                          <a:latin typeface="Cambria Math"/>
                          <a:hlinkClick r:id="rId2" action="ppaction://hlinksldjump"/>
                        </a:rPr>
                        <m:t>6 </m:t>
                      </m:r>
                      <m:r>
                        <a:rPr lang="fr-CA" sz="3600" b="0" i="1" baseline="30000" smtClean="0">
                          <a:latin typeface="Cambria Math"/>
                          <a:hlinkClick r:id="rId2" action="ppaction://hlinksldjump"/>
                        </a:rPr>
                        <m:t>0</m:t>
                      </m:r>
                      <m:r>
                        <a:rPr lang="fr-CA" sz="3600" b="0" i="1" smtClean="0">
                          <a:latin typeface="Cambria Math"/>
                          <a:hlinkClick r:id="rId2" action="ppaction://hlinksldjump"/>
                        </a:rPr>
                        <m:t>𝐶</m:t>
                      </m:r>
                    </m:oMath>
                  </m:oMathPara>
                </a14:m>
                <a:endParaRPr lang="fr-CA" sz="3600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2975212"/>
                <a:ext cx="1145890" cy="64633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5968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96336" y="6093296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>
                <a:hlinkClick r:id="rId2" action="ppaction://hlinksldjump"/>
              </a:rPr>
              <a:t>réponse</a:t>
            </a:r>
            <a:endParaRPr lang="fr-CA" dirty="0"/>
          </a:p>
        </p:txBody>
      </p:sp>
      <p:graphicFrame>
        <p:nvGraphicFramePr>
          <p:cNvPr id="15" name="Graphique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2881739"/>
              </p:ext>
            </p:extLst>
          </p:nvPr>
        </p:nvGraphicFramePr>
        <p:xfrm>
          <a:off x="827585" y="1772816"/>
          <a:ext cx="7767742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395536" y="620688"/>
            <a:ext cx="79319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/>
              <a:t>Josée économise son argent pour acheter un nouveau vélo. Le vélo qu’elle</a:t>
            </a:r>
          </a:p>
          <a:p>
            <a:r>
              <a:rPr lang="fr-CA" dirty="0" smtClean="0"/>
              <a:t>Désire coûte 165$. Dans combien de jours pourra-t-elle acheter son vélo?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776485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499992" y="2960077"/>
            <a:ext cx="20874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3600" dirty="0" smtClean="0">
                <a:hlinkClick r:id="rId2" action="ppaction://hlinksldjump"/>
              </a:rPr>
              <a:t>210 jours</a:t>
            </a:r>
            <a:endParaRPr lang="fr-CA" sz="3600" dirty="0"/>
          </a:p>
        </p:txBody>
      </p:sp>
    </p:spTree>
    <p:extLst>
      <p:ext uri="{BB962C8B-B14F-4D97-AF65-F5344CB8AC3E}">
        <p14:creationId xmlns:p14="http://schemas.microsoft.com/office/powerpoint/2010/main" val="118812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660632" y="5301208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>
                <a:hlinkClick r:id="rId2" action="ppaction://hlinksldjump"/>
              </a:rPr>
              <a:t>réponse</a:t>
            </a:r>
            <a:endParaRPr lang="fr-CA" dirty="0"/>
          </a:p>
        </p:txBody>
      </p:sp>
      <p:sp>
        <p:nvSpPr>
          <p:cNvPr id="2" name="ZoneTexte 1"/>
          <p:cNvSpPr txBox="1"/>
          <p:nvPr/>
        </p:nvSpPr>
        <p:spPr>
          <a:xfrm>
            <a:off x="395536" y="980728"/>
            <a:ext cx="7870873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3200" dirty="0" smtClean="0"/>
              <a:t>Trace le graphique de la relation linéaire </a:t>
            </a:r>
          </a:p>
          <a:p>
            <a:r>
              <a:rPr lang="fr-CA" sz="3200" dirty="0" smtClean="0"/>
              <a:t>suivante : </a:t>
            </a:r>
          </a:p>
          <a:p>
            <a:endParaRPr lang="fr-CA" sz="3200" dirty="0"/>
          </a:p>
          <a:p>
            <a:pPr algn="ctr"/>
            <a:r>
              <a:rPr lang="fr-CA" sz="3200" dirty="0" smtClean="0"/>
              <a:t>3x + 12 = 0</a:t>
            </a:r>
            <a:endParaRPr lang="fr-CA" sz="3200" dirty="0"/>
          </a:p>
        </p:txBody>
      </p:sp>
    </p:spTree>
    <p:extLst>
      <p:ext uri="{BB962C8B-B14F-4D97-AF65-F5344CB8AC3E}">
        <p14:creationId xmlns:p14="http://schemas.microsoft.com/office/powerpoint/2010/main" val="1017699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483768" y="2636912"/>
            <a:ext cx="20152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4000" dirty="0" smtClean="0">
                <a:hlinkClick r:id="rId2" action="ppaction://hlinksldjump"/>
              </a:rPr>
              <a:t>6,50 cm</a:t>
            </a:r>
            <a:endParaRPr lang="fr-CA" sz="4000" dirty="0"/>
          </a:p>
        </p:txBody>
      </p:sp>
    </p:spTree>
    <p:extLst>
      <p:ext uri="{BB962C8B-B14F-4D97-AF65-F5344CB8AC3E}">
        <p14:creationId xmlns:p14="http://schemas.microsoft.com/office/powerpoint/2010/main" val="100875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1340767"/>
            <a:ext cx="4724400" cy="431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8416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347864" y="5733256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>
                <a:hlinkClick r:id="rId2" action="ppaction://hlinksldjump"/>
              </a:rPr>
              <a:t>réponse</a:t>
            </a:r>
            <a:endParaRPr lang="fr-CA" dirty="0"/>
          </a:p>
        </p:txBody>
      </p:sp>
      <p:sp>
        <p:nvSpPr>
          <p:cNvPr id="2" name="ZoneTexte 1"/>
          <p:cNvSpPr txBox="1"/>
          <p:nvPr/>
        </p:nvSpPr>
        <p:spPr>
          <a:xfrm>
            <a:off x="251520" y="620688"/>
            <a:ext cx="8787983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2400" dirty="0" smtClean="0"/>
              <a:t>Les élèves du comité justice sociale vendent des tablettes de </a:t>
            </a:r>
          </a:p>
          <a:p>
            <a:r>
              <a:rPr lang="fr-CA" sz="2400" dirty="0" smtClean="0"/>
              <a:t>chocolat pour amasser des fonds.</a:t>
            </a:r>
          </a:p>
          <a:p>
            <a:endParaRPr lang="fr-CA" sz="2400" dirty="0"/>
          </a:p>
          <a:p>
            <a:r>
              <a:rPr lang="fr-CA" sz="2400" dirty="0" smtClean="0"/>
              <a:t>S’ils vendent 40 tablettes, ils font un profit de 20$. </a:t>
            </a:r>
          </a:p>
          <a:p>
            <a:r>
              <a:rPr lang="fr-CA" sz="2400" dirty="0" smtClean="0"/>
              <a:t>S’ils en vendent 100, ils font un profit de 100$. </a:t>
            </a:r>
          </a:p>
          <a:p>
            <a:endParaRPr lang="fr-CA" sz="2400" dirty="0"/>
          </a:p>
          <a:p>
            <a:r>
              <a:rPr lang="fr-CA" sz="2400" dirty="0" smtClean="0"/>
              <a:t>Détermine le coût de vente d’une tablette de chocolat.</a:t>
            </a:r>
            <a:endParaRPr lang="fr-CA" sz="2400" dirty="0"/>
          </a:p>
        </p:txBody>
      </p:sp>
    </p:spTree>
    <p:extLst>
      <p:ext uri="{BB962C8B-B14F-4D97-AF65-F5344CB8AC3E}">
        <p14:creationId xmlns:p14="http://schemas.microsoft.com/office/powerpoint/2010/main" val="2314334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4427984" y="2666529"/>
            <a:ext cx="6142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3200" dirty="0" smtClean="0">
                <a:hlinkClick r:id="rId2" action="ppaction://hlinksldjump"/>
              </a:rPr>
              <a:t>3$</a:t>
            </a:r>
            <a:endParaRPr lang="fr-CA" sz="3200" dirty="0"/>
          </a:p>
        </p:txBody>
      </p:sp>
    </p:spTree>
    <p:extLst>
      <p:ext uri="{BB962C8B-B14F-4D97-AF65-F5344CB8AC3E}">
        <p14:creationId xmlns:p14="http://schemas.microsoft.com/office/powerpoint/2010/main" val="83382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563888" y="6309320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>
                <a:hlinkClick r:id="rId2" action="ppaction://hlinksldjump"/>
              </a:rPr>
              <a:t>réponse</a:t>
            </a:r>
            <a:endParaRPr lang="fr-CA" dirty="0"/>
          </a:p>
        </p:txBody>
      </p:sp>
      <p:sp>
        <p:nvSpPr>
          <p:cNvPr id="2" name="ZoneTexte 1"/>
          <p:cNvSpPr txBox="1"/>
          <p:nvPr/>
        </p:nvSpPr>
        <p:spPr>
          <a:xfrm>
            <a:off x="251520" y="260648"/>
            <a:ext cx="647004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2800" dirty="0" smtClean="0"/>
              <a:t>Quelle est la longueur du segment CD, </a:t>
            </a:r>
          </a:p>
          <a:p>
            <a:r>
              <a:rPr lang="fr-CA" sz="2800" dirty="0" smtClean="0"/>
              <a:t>au centième près?</a:t>
            </a:r>
            <a:endParaRPr lang="fr-CA" sz="2800" dirty="0"/>
          </a:p>
        </p:txBody>
      </p:sp>
      <p:pic>
        <p:nvPicPr>
          <p:cNvPr id="6" name="Image 5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951" t="11737" r="10995"/>
          <a:stretch/>
        </p:blipFill>
        <p:spPr bwMode="auto">
          <a:xfrm>
            <a:off x="1475656" y="1214755"/>
            <a:ext cx="5688632" cy="431524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790703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067944" y="2708920"/>
            <a:ext cx="34387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5400" dirty="0" smtClean="0">
                <a:hlinkClick r:id="rId2" action="ppaction://hlinksldjump"/>
              </a:rPr>
              <a:t>14,43 cm</a:t>
            </a:r>
            <a:r>
              <a:rPr lang="fr-CA" sz="5400" dirty="0" smtClean="0"/>
              <a:t>  </a:t>
            </a:r>
            <a:endParaRPr lang="fr-CA" sz="5400" dirty="0"/>
          </a:p>
        </p:txBody>
      </p:sp>
    </p:spTree>
    <p:extLst>
      <p:ext uri="{BB962C8B-B14F-4D97-AF65-F5344CB8AC3E}">
        <p14:creationId xmlns:p14="http://schemas.microsoft.com/office/powerpoint/2010/main" val="2815364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851920" y="6165304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>
                <a:hlinkClick r:id="rId2" action="ppaction://hlinksldjump"/>
              </a:rPr>
              <a:t>réponse</a:t>
            </a:r>
            <a:endParaRPr lang="fr-CA" dirty="0"/>
          </a:p>
        </p:txBody>
      </p:sp>
      <p:sp>
        <p:nvSpPr>
          <p:cNvPr id="2" name="ZoneTexte 1"/>
          <p:cNvSpPr txBox="1"/>
          <p:nvPr/>
        </p:nvSpPr>
        <p:spPr>
          <a:xfrm>
            <a:off x="539552" y="531374"/>
            <a:ext cx="79111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2800" dirty="0" smtClean="0"/>
              <a:t>Calcule la mesure de l’angle BEC au degré près.</a:t>
            </a:r>
            <a:endParaRPr lang="fr-CA" sz="2800" dirty="0"/>
          </a:p>
        </p:txBody>
      </p:sp>
      <p:pic>
        <p:nvPicPr>
          <p:cNvPr id="7" name="Image 6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170" t="51878" r="14529"/>
          <a:stretch/>
        </p:blipFill>
        <p:spPr bwMode="auto">
          <a:xfrm>
            <a:off x="1043608" y="1412776"/>
            <a:ext cx="6624736" cy="417646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047439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635896" y="3356992"/>
            <a:ext cx="97494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4400" dirty="0" smtClean="0">
                <a:hlinkClick r:id="rId2" action="ppaction://hlinksldjump"/>
              </a:rPr>
              <a:t>61</a:t>
            </a:r>
            <a:r>
              <a:rPr lang="fr-CA" sz="4400" baseline="30000" dirty="0" smtClean="0">
                <a:hlinkClick r:id="rId2" action="ppaction://hlinksldjump"/>
              </a:rPr>
              <a:t>0</a:t>
            </a:r>
            <a:endParaRPr lang="fr-CA" sz="4400" baseline="30000" dirty="0"/>
          </a:p>
        </p:txBody>
      </p:sp>
    </p:spTree>
    <p:extLst>
      <p:ext uri="{BB962C8B-B14F-4D97-AF65-F5344CB8AC3E}">
        <p14:creationId xmlns:p14="http://schemas.microsoft.com/office/powerpoint/2010/main" val="2572932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436096" y="5891598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>
                <a:hlinkClick r:id="rId2" action="ppaction://hlinksldjump"/>
              </a:rPr>
              <a:t>réponse</a:t>
            </a:r>
            <a:endParaRPr lang="fr-CA" dirty="0"/>
          </a:p>
        </p:txBody>
      </p:sp>
      <p:sp>
        <p:nvSpPr>
          <p:cNvPr id="6" name="AutoShape 4" descr="data:image/jpeg;base64,/9j/4AAQSkZJRgABAQAAAQABAAD/2wCEAAkGBhISEBQSExIWFBEWFxQRGREWExsRFhgVFBUXFRcYHhYYGyYeFxkjGRgXIS8jIyg1LDg4FR4xNzwrOCcuLTUBCQoKBQUFDQUFDSkYEhgpKSkpKSkpKSkpKSkpKSkpKSkpKSkpKSkpKSkpKSkpKSkpKSkpKSkpKSkpKSkpKSkpKf/AABEIAJgAfwMBIgACEQEDEQH/xAAbAAEBAAMBAQEAAAAAAAAAAAAABQEEBgMCB//EAEMQAAIBAwIEAgcEBgYLAAAAAAECAwAEERIhBQYTMSJBFCMyNFFztFRhdLMWQlJTZJIkM3Gy0eQHQ2JjcoGTlLHT4//EABQBAQAAAAAAAAAAAAAAAAAAAAD/xAAUEQEAAAAAAAAAAAAAAAAAAAAA/9oADAMBAAIRAxEAPwD9xpSlApSlApQ1wn+lHj0sUcUdufXqxvGJZlRYrVHnIfQc6ZOmUC5GcP8AsnAd3StHg/FUuIlkTscjGxwQSCMgkHt3GxBBGxFb1ApSlApSlApSlApSlApSlApSlB8udq/O7CBLy7a6lcKheGFFK6g6yI8ixFe2kwNG4J+1Tqe4C9RzG3VMdp3E2WlH8NHp6oOfJyyRkfCRu3caXCd4IJjD1TcXAuc4J6YlDNHJ2JGmPQME7asZ2FBI5OvFt1ijXV0wIreUOxI15kiiuQ2+kSSRvEwPnGmOwL/oK9q5OC38dzBIyCHrsZY5MKJYb2MYxnsOqzRgjZjGw2ORVTgd04128rFpot9R7vC7OIpM9skKynzzGc9wSFmlfLtgE5xjfJ2FSOI8waIYpok6scksEWrV0wEmlSISAEZYeMEY77eRzQWaVE4jxqaKaNBEjRyOsY9aes2d3ZY9GkogySSw2U/Fc0LriUURQSSpGXYIgd1TU57KNRGpvuG9Bt0qfLxuBGZWniVlDMymVVICKrsSCdgFZST5BgfMGtyCUMoZWDKQCGByCDuCCO4oPSlKUClKUCsZrNROY5C+i1UkNOSrFThlgXBmbI3XIIQMCMGVSCDigh3o68E0n25o7GM/wvjXUD2yUe4kViCPWJ7QArpuJq2YcSiL1ykgtjqLhsxj4k7HH+ya0XjD30MajCW0ZmOBpAafVDEo8tOhJyRtj1fkcVucaaMG31oWzOgXBxpfS+GPxAGdvvoJ3FbFGuzHIMw3ltJauM4yYSzKqld1LRz3JJ/3a4x5zea+Y1tbZL+ZGjkgleEoAW6iO2GQEgeB9EbBsd0Xy3qzzINJtpv3dxGpPc6Z825wPPxSL/YMmpvNnJ9tfTwrdyyGE6enaKdCNLGsxZi4XWCUcbBl/qx7XYBv27enBXIPoRwyqwKmfO4ZlIBEPwUjLbE4GzbXMPD5ZYQkWjWJYJfGSq4hmjmxlQTvox28/urQ4NYpw947SMEWbg9EFi5SUEs8etjkh18Sg9ikozgqo6QGgh8U4PJPNHqSIRRvHKswJNwCjI5VfABGrFQGIY5XIxvtnjHCJXlSWPpH1UtsyTAsuiZo2LaV9vHTxoJAOruKuUoOQk5Ul9JeUJb6WvIbzzDFI4Ojg+rwXDesBz3Y9u9WuWuHyQWyRy6NalyShJXxOzDGoA9j8Kq0oFKUoFKUoME1D4P6+aS6PbLW8P3RI3rG+IMki7/ERRbbZPrzJcNoSCNiss7dIMuzImC0sgPkyoDpP7RXY9jr8w8WjsbPCGKNgohgjYhU1YCRjSCD01ypbHZQT5UHpyz4+vP++ndh5eGILbqcfErECd/v+4UOI9XMXTYAdVdecbx4bUBkHfOnt8KjcM5j4dBDFCl7BoiRIlzOhOmNQi53G+APKvHi/N3DWMGu7iOmZGXRKhw4VwC2TsmCc/8AKgscf4eZ7aWNSFdkOhzvokA1Rybb5RwjDG/hFeUVyLm0juUiVnMa3UUchwBI0WpAWAOn2sFgD3NeX6Z2H2y3/wCsn+NSeWObbJITE13AOnLMgzKoynUZkOCdhhhgDbAGNqDobi2W5gXIeMsI5VyNEkbjDocHsynGVII2IIIJBcC4g0sZDgCaNjDKq7ASKASQCSQjBldc76XX+2o3Dea+HxGSP0+FgWMqgyABVkJyocnDAOG2G6hlB7gnW4nzdYxTJcpdwYJWGZRMviR2VVk2O7RsRueytJ8BQdpSvlDX1QKUpQKUpQKw1ZqBzrx30W2yrBZZGWCNiyqA793ywIwihn3BHh7HtQai8RBne4xrcF7O2iBALaWU3D58kMiICTkKLcEbuVNjhvCyhMshD3D+042AXuI0B9lB8PM7nc1z/AOK8Ot0H9LhMmlU1dTIVF9mNdRJCD7zknLHJJquOdLD7XD/ADigtYrU4h1MxdNQw6ih8/qx4bLDJG+cds9ztWj+mlh9rh/nFP00sPtcP84oLAFRbAmO+uYydpViulJJGSF9HkVR5hBFCxP8QufLP1+mlh9rh/nFRuJc22S3dvMLqLTiWB21ghUlCup27ZkiQZ7bkdzmgu8amMapMAnq2XWzkDTC5CyEOWAXAw3nkIQASRXJc4XT3Fncu4KxLb3BjhOQSeixEki59rsQh9nuct7NO4uHuHEjgrGp1RwkYOR2kkB/X81Q+znJ8RGmfzR7jdfh7j8l6Dv1/wAazWBWaBSlKBSlKBUTjfvVj82b6WardRON+9WPzZvpZqC0BTFZpQYxTFZpQYxUDnfazPzrT6uCugqBzz7mfnWn1cFBo1M5o9xuvw9x+S9U6mc0e43X4e4/Jeg78VmsCs0ClKUClKUConG/erH5s30s1W6icb96sfmzfSzUFulKUClKUCoHPPuZ+dafVwVfqBzz7mfnWn1cFBo1M5o9xuvw9x+S9U6mc0D+g3X4e4/Jeg78VmsKf/JrNApSlApSlAqJxv3qx+bN9LNVuonHPerH5s30s1BbpWM0zQZpWM1nNAqBzz7mfnWn1cFX81z/ADx7mfnWn1cFBpVjh3D/AEvxN7p8O/pH+X/v7j2N3cO4f6Xhm90+H7//AOH9/wD4Pb6xRQZWs0pQKUpQKUpQK0eKcHjuAokDZRi6skjwspKlSQ0bK3ZiO/nW9Sgi/ojB+1cf99df+6ufubaOKW86qz9G2t47pTHxG7eR1PpJbIaVQreo2GSN+++3dVEuuXDLNctI4MFxbratEEKuFXrZPU143E8n6o/V32OQlcK4KjSyQTdYSoscuY7+7KaJmlVV8UwOpWicE4wfC2FyVXMkfDV6pa5mURAs7Nf3SqAp0sQxmwwDYB05wSB3IFW+F8HaOR5ZJOpM6xxlgnTXpxGQoNOT4syuSfMtsAABU2blSY2txai4QRSJPGmYCWX0hmLsx6njI1MF06RvvqoPC3t+HSOES5mZznCjiF0e3b/XeYBK/tAErkCt+Xku2cYcSyJlSY5bq4mRtJDDVHJKVcZAOGBG1a55XnMxkM8W9zBdEC3Yf1UAgZQev5hQQcbb5DV0oFBhVr6pSgUpSgUpSgUpSgUpSgUpSgUpSgUpSgUpSgUpSgUpSgUpSg//2Q=="/>
          <p:cNvSpPr>
            <a:spLocks noChangeAspect="1" noChangeArrowheads="1"/>
          </p:cNvSpPr>
          <p:nvPr/>
        </p:nvSpPr>
        <p:spPr bwMode="auto">
          <a:xfrm>
            <a:off x="215900" y="-554038"/>
            <a:ext cx="1209675" cy="1447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CA"/>
          </a:p>
        </p:txBody>
      </p:sp>
      <p:sp>
        <p:nvSpPr>
          <p:cNvPr id="2" name="ZoneTexte 1"/>
          <p:cNvSpPr txBox="1"/>
          <p:nvPr/>
        </p:nvSpPr>
        <p:spPr>
          <a:xfrm>
            <a:off x="292339" y="416709"/>
            <a:ext cx="653095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2800" dirty="0" smtClean="0"/>
              <a:t>Détermine la longueur du segment PQ, </a:t>
            </a:r>
          </a:p>
          <a:p>
            <a:r>
              <a:rPr lang="fr-CA" sz="2800" dirty="0" smtClean="0"/>
              <a:t>au dixième près.</a:t>
            </a:r>
            <a:endParaRPr lang="fr-CA" sz="2800" dirty="0"/>
          </a:p>
        </p:txBody>
      </p:sp>
      <p:pic>
        <p:nvPicPr>
          <p:cNvPr id="7" name="Image 6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25" t="19953" r="23760"/>
          <a:stretch/>
        </p:blipFill>
        <p:spPr bwMode="auto">
          <a:xfrm>
            <a:off x="1835696" y="1556792"/>
            <a:ext cx="5616623" cy="403244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913006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llage">
  <a:themeElements>
    <a:clrScheme name="Sillage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illage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illage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469</TotalTime>
  <Words>659</Words>
  <Application>Microsoft Office PowerPoint</Application>
  <PresentationFormat>Affichage à l'écran (4:3)</PresentationFormat>
  <Paragraphs>182</Paragraphs>
  <Slides>42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42</vt:i4>
      </vt:variant>
    </vt:vector>
  </HeadingPairs>
  <TitlesOfParts>
    <vt:vector size="43" baseType="lpstr">
      <vt:lpstr>Sillage</vt:lpstr>
      <vt:lpstr>Révision  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Conseil scolaire Centre-Nord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Révision</dc:title>
  <dc:creator>Sonia Durand</dc:creator>
  <cp:lastModifiedBy>Sonia Durand</cp:lastModifiedBy>
  <cp:revision>102</cp:revision>
  <dcterms:created xsi:type="dcterms:W3CDTF">2010-10-20T01:08:51Z</dcterms:created>
  <dcterms:modified xsi:type="dcterms:W3CDTF">2012-05-23T01:46:17Z</dcterms:modified>
</cp:coreProperties>
</file>