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2" r:id="rId2"/>
    <p:sldMasterId id="2147483660" r:id="rId3"/>
    <p:sldMasterId id="2147483672" r:id="rId4"/>
    <p:sldMasterId id="2147483684" r:id="rId5"/>
    <p:sldMasterId id="2147483696" r:id="rId6"/>
    <p:sldMasterId id="2147483708" r:id="rId7"/>
    <p:sldMasterId id="2147483720" r:id="rId8"/>
    <p:sldMasterId id="2147483732" r:id="rId9"/>
    <p:sldMasterId id="2147483744" r:id="rId10"/>
    <p:sldMasterId id="2147483756" r:id="rId11"/>
    <p:sldMasterId id="2147483768" r:id="rId12"/>
    <p:sldMasterId id="2147483780" r:id="rId13"/>
    <p:sldMasterId id="2147483804" r:id="rId14"/>
    <p:sldMasterId id="2147483816" r:id="rId15"/>
  </p:sldMasterIdLst>
  <p:notesMasterIdLst>
    <p:notesMasterId r:id="rId185"/>
  </p:notesMasterIdLst>
  <p:sldIdLst>
    <p:sldId id="256" r:id="rId16"/>
    <p:sldId id="412" r:id="rId17"/>
    <p:sldId id="413" r:id="rId18"/>
    <p:sldId id="414" r:id="rId19"/>
    <p:sldId id="415"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8" r:id="rId33"/>
    <p:sldId id="429" r:id="rId34"/>
    <p:sldId id="430" r:id="rId35"/>
    <p:sldId id="431" r:id="rId36"/>
    <p:sldId id="432" r:id="rId37"/>
    <p:sldId id="433" r:id="rId38"/>
    <p:sldId id="434" r:id="rId39"/>
    <p:sldId id="435" r:id="rId40"/>
    <p:sldId id="436" r:id="rId41"/>
    <p:sldId id="437" r:id="rId42"/>
    <p:sldId id="278" r:id="rId43"/>
    <p:sldId id="279" r:id="rId44"/>
    <p:sldId id="281" r:id="rId45"/>
    <p:sldId id="282" r:id="rId46"/>
    <p:sldId id="283" r:id="rId47"/>
    <p:sldId id="284" r:id="rId48"/>
    <p:sldId id="285" r:id="rId49"/>
    <p:sldId id="287" r:id="rId50"/>
    <p:sldId id="286" r:id="rId51"/>
    <p:sldId id="276" r:id="rId52"/>
    <p:sldId id="277" r:id="rId53"/>
    <p:sldId id="288" r:id="rId54"/>
    <p:sldId id="292" r:id="rId55"/>
    <p:sldId id="289" r:id="rId56"/>
    <p:sldId id="291" r:id="rId57"/>
    <p:sldId id="261" r:id="rId58"/>
    <p:sldId id="264" r:id="rId59"/>
    <p:sldId id="293" r:id="rId60"/>
    <p:sldId id="297" r:id="rId61"/>
    <p:sldId id="295" r:id="rId62"/>
    <p:sldId id="294" r:id="rId63"/>
    <p:sldId id="263" r:id="rId64"/>
    <p:sldId id="269" r:id="rId65"/>
    <p:sldId id="298" r:id="rId66"/>
    <p:sldId id="303" r:id="rId67"/>
    <p:sldId id="301" r:id="rId68"/>
    <p:sldId id="302" r:id="rId69"/>
    <p:sldId id="304" r:id="rId70"/>
    <p:sldId id="305" r:id="rId71"/>
    <p:sldId id="307" r:id="rId72"/>
    <p:sldId id="308" r:id="rId73"/>
    <p:sldId id="270" r:id="rId74"/>
    <p:sldId id="271" r:id="rId75"/>
    <p:sldId id="310" r:id="rId76"/>
    <p:sldId id="318" r:id="rId77"/>
    <p:sldId id="317" r:id="rId78"/>
    <p:sldId id="311" r:id="rId79"/>
    <p:sldId id="309" r:id="rId80"/>
    <p:sldId id="274" r:id="rId81"/>
    <p:sldId id="275" r:id="rId82"/>
    <p:sldId id="324" r:id="rId83"/>
    <p:sldId id="325" r:id="rId84"/>
    <p:sldId id="319" r:id="rId85"/>
    <p:sldId id="326" r:id="rId86"/>
    <p:sldId id="327" r:id="rId87"/>
    <p:sldId id="312" r:id="rId88"/>
    <p:sldId id="272" r:id="rId89"/>
    <p:sldId id="273" r:id="rId90"/>
    <p:sldId id="329" r:id="rId91"/>
    <p:sldId id="330" r:id="rId92"/>
    <p:sldId id="333" r:id="rId93"/>
    <p:sldId id="328" r:id="rId94"/>
    <p:sldId id="334" r:id="rId95"/>
    <p:sldId id="332" r:id="rId96"/>
    <p:sldId id="337" r:id="rId97"/>
    <p:sldId id="338" r:id="rId98"/>
    <p:sldId id="323" r:id="rId99"/>
    <p:sldId id="316" r:id="rId100"/>
    <p:sldId id="336" r:id="rId101"/>
    <p:sldId id="335" r:id="rId102"/>
    <p:sldId id="265" r:id="rId103"/>
    <p:sldId id="267" r:id="rId104"/>
    <p:sldId id="340" r:id="rId105"/>
    <p:sldId id="339" r:id="rId106"/>
    <p:sldId id="320" r:id="rId107"/>
    <p:sldId id="313" r:id="rId108"/>
    <p:sldId id="262" r:id="rId109"/>
    <p:sldId id="268" r:id="rId110"/>
    <p:sldId id="346" r:id="rId111"/>
    <p:sldId id="345" r:id="rId112"/>
    <p:sldId id="341" r:id="rId113"/>
    <p:sldId id="342" r:id="rId114"/>
    <p:sldId id="344" r:id="rId115"/>
    <p:sldId id="322" r:id="rId116"/>
    <p:sldId id="343" r:id="rId117"/>
    <p:sldId id="315" r:id="rId118"/>
    <p:sldId id="260" r:id="rId119"/>
    <p:sldId id="266" r:id="rId120"/>
    <p:sldId id="347" r:id="rId121"/>
    <p:sldId id="349" r:id="rId122"/>
    <p:sldId id="348" r:id="rId123"/>
    <p:sldId id="321" r:id="rId124"/>
    <p:sldId id="314" r:id="rId125"/>
    <p:sldId id="350" r:id="rId126"/>
    <p:sldId id="351" r:id="rId127"/>
    <p:sldId id="352" r:id="rId128"/>
    <p:sldId id="367" r:id="rId129"/>
    <p:sldId id="383" r:id="rId130"/>
    <p:sldId id="384" r:id="rId131"/>
    <p:sldId id="363" r:id="rId132"/>
    <p:sldId id="368" r:id="rId133"/>
    <p:sldId id="385" r:id="rId134"/>
    <p:sldId id="386" r:id="rId135"/>
    <p:sldId id="362" r:id="rId136"/>
    <p:sldId id="369" r:id="rId137"/>
    <p:sldId id="387" r:id="rId138"/>
    <p:sldId id="388" r:id="rId139"/>
    <p:sldId id="361" r:id="rId140"/>
    <p:sldId id="370" r:id="rId141"/>
    <p:sldId id="389" r:id="rId142"/>
    <p:sldId id="390" r:id="rId143"/>
    <p:sldId id="360" r:id="rId144"/>
    <p:sldId id="371" r:id="rId145"/>
    <p:sldId id="391" r:id="rId146"/>
    <p:sldId id="392" r:id="rId147"/>
    <p:sldId id="359" r:id="rId148"/>
    <p:sldId id="373" r:id="rId149"/>
    <p:sldId id="393" r:id="rId150"/>
    <p:sldId id="394" r:id="rId151"/>
    <p:sldId id="358" r:id="rId152"/>
    <p:sldId id="375" r:id="rId153"/>
    <p:sldId id="395" r:id="rId154"/>
    <p:sldId id="396" r:id="rId155"/>
    <p:sldId id="397" r:id="rId156"/>
    <p:sldId id="357" r:id="rId157"/>
    <p:sldId id="376" r:id="rId158"/>
    <p:sldId id="398" r:id="rId159"/>
    <p:sldId id="399" r:id="rId160"/>
    <p:sldId id="356" r:id="rId161"/>
    <p:sldId id="377" r:id="rId162"/>
    <p:sldId id="401" r:id="rId163"/>
    <p:sldId id="400" r:id="rId164"/>
    <p:sldId id="355" r:id="rId165"/>
    <p:sldId id="378" r:id="rId166"/>
    <p:sldId id="403" r:id="rId167"/>
    <p:sldId id="402" r:id="rId168"/>
    <p:sldId id="354" r:id="rId169"/>
    <p:sldId id="379" r:id="rId170"/>
    <p:sldId id="405" r:id="rId171"/>
    <p:sldId id="404" r:id="rId172"/>
    <p:sldId id="353" r:id="rId173"/>
    <p:sldId id="380" r:id="rId174"/>
    <p:sldId id="407" r:id="rId175"/>
    <p:sldId id="406" r:id="rId176"/>
    <p:sldId id="366" r:id="rId177"/>
    <p:sldId id="381" r:id="rId178"/>
    <p:sldId id="409" r:id="rId179"/>
    <p:sldId id="408" r:id="rId180"/>
    <p:sldId id="365" r:id="rId181"/>
    <p:sldId id="382" r:id="rId182"/>
    <p:sldId id="410" r:id="rId183"/>
    <p:sldId id="411" r:id="rId1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E51"/>
    <a:srgbClr val="05569A"/>
    <a:srgbClr val="907160"/>
    <a:srgbClr val="BA0C6B"/>
    <a:srgbClr val="B60063"/>
    <a:srgbClr val="00AB9D"/>
    <a:srgbClr val="FE7822"/>
    <a:srgbClr val="B4BE43"/>
    <a:srgbClr val="9B458F"/>
    <a:srgbClr val="FEA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4" d="100"/>
          <a:sy n="144" d="100"/>
        </p:scale>
        <p:origin x="-2104"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27.xml"/><Relationship Id="rId143" Type="http://schemas.openxmlformats.org/officeDocument/2006/relationships/slide" Target="slides/slide128.xml"/><Relationship Id="rId144" Type="http://schemas.openxmlformats.org/officeDocument/2006/relationships/slide" Target="slides/slide129.xml"/><Relationship Id="rId145" Type="http://schemas.openxmlformats.org/officeDocument/2006/relationships/slide" Target="slides/slide130.xml"/><Relationship Id="rId146" Type="http://schemas.openxmlformats.org/officeDocument/2006/relationships/slide" Target="slides/slide131.xml"/><Relationship Id="rId147" Type="http://schemas.openxmlformats.org/officeDocument/2006/relationships/slide" Target="slides/slide132.xml"/><Relationship Id="rId148" Type="http://schemas.openxmlformats.org/officeDocument/2006/relationships/slide" Target="slides/slide133.xml"/><Relationship Id="rId149" Type="http://schemas.openxmlformats.org/officeDocument/2006/relationships/slide" Target="slides/slide134.xml"/><Relationship Id="rId180" Type="http://schemas.openxmlformats.org/officeDocument/2006/relationships/slide" Target="slides/slide165.xml"/><Relationship Id="rId181" Type="http://schemas.openxmlformats.org/officeDocument/2006/relationships/slide" Target="slides/slide166.xml"/><Relationship Id="rId182" Type="http://schemas.openxmlformats.org/officeDocument/2006/relationships/slide" Target="slides/slide167.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183" Type="http://schemas.openxmlformats.org/officeDocument/2006/relationships/slide" Target="slides/slide168.xml"/><Relationship Id="rId184" Type="http://schemas.openxmlformats.org/officeDocument/2006/relationships/slide" Target="slides/slide169.xml"/><Relationship Id="rId185" Type="http://schemas.openxmlformats.org/officeDocument/2006/relationships/notesMaster" Target="notesMasters/notesMaster1.xml"/><Relationship Id="rId186" Type="http://schemas.openxmlformats.org/officeDocument/2006/relationships/printerSettings" Target="printerSettings/printerSettings1.bin"/><Relationship Id="rId187" Type="http://schemas.openxmlformats.org/officeDocument/2006/relationships/presProps" Target="presProps.xml"/><Relationship Id="rId188" Type="http://schemas.openxmlformats.org/officeDocument/2006/relationships/viewProps" Target="viewProps.xml"/><Relationship Id="rId189" Type="http://schemas.openxmlformats.org/officeDocument/2006/relationships/theme" Target="theme/theme1.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 Id="rId110" Type="http://schemas.openxmlformats.org/officeDocument/2006/relationships/slide" Target="slides/slide95.xml"/><Relationship Id="rId111" Type="http://schemas.openxmlformats.org/officeDocument/2006/relationships/slide" Target="slides/slide96.xml"/><Relationship Id="rId112" Type="http://schemas.openxmlformats.org/officeDocument/2006/relationships/slide" Target="slides/slide97.xml"/><Relationship Id="rId113" Type="http://schemas.openxmlformats.org/officeDocument/2006/relationships/slide" Target="slides/slide98.xml"/><Relationship Id="rId114" Type="http://schemas.openxmlformats.org/officeDocument/2006/relationships/slide" Target="slides/slide99.xml"/><Relationship Id="rId115" Type="http://schemas.openxmlformats.org/officeDocument/2006/relationships/slide" Target="slides/slide100.xml"/><Relationship Id="rId116" Type="http://schemas.openxmlformats.org/officeDocument/2006/relationships/slide" Target="slides/slide101.xml"/><Relationship Id="rId117" Type="http://schemas.openxmlformats.org/officeDocument/2006/relationships/slide" Target="slides/slide102.xml"/><Relationship Id="rId118" Type="http://schemas.openxmlformats.org/officeDocument/2006/relationships/slide" Target="slides/slide103.xml"/><Relationship Id="rId119" Type="http://schemas.openxmlformats.org/officeDocument/2006/relationships/slide" Target="slides/slide104.xml"/><Relationship Id="rId150" Type="http://schemas.openxmlformats.org/officeDocument/2006/relationships/slide" Target="slides/slide135.xml"/><Relationship Id="rId151" Type="http://schemas.openxmlformats.org/officeDocument/2006/relationships/slide" Target="slides/slide136.xml"/><Relationship Id="rId152" Type="http://schemas.openxmlformats.org/officeDocument/2006/relationships/slide" Target="slides/slide13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153" Type="http://schemas.openxmlformats.org/officeDocument/2006/relationships/slide" Target="slides/slide138.xml"/><Relationship Id="rId154" Type="http://schemas.openxmlformats.org/officeDocument/2006/relationships/slide" Target="slides/slide139.xml"/><Relationship Id="rId155" Type="http://schemas.openxmlformats.org/officeDocument/2006/relationships/slide" Target="slides/slide140.xml"/><Relationship Id="rId156" Type="http://schemas.openxmlformats.org/officeDocument/2006/relationships/slide" Target="slides/slide141.xml"/><Relationship Id="rId157" Type="http://schemas.openxmlformats.org/officeDocument/2006/relationships/slide" Target="slides/slide142.xml"/><Relationship Id="rId158" Type="http://schemas.openxmlformats.org/officeDocument/2006/relationships/slide" Target="slides/slide143.xml"/><Relationship Id="rId159" Type="http://schemas.openxmlformats.org/officeDocument/2006/relationships/slide" Target="slides/slide144.xml"/><Relationship Id="rId190" Type="http://schemas.openxmlformats.org/officeDocument/2006/relationships/tableStyles" Target="tableStyles.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slide" Target="slides/slide79.xml"/><Relationship Id="rId95" Type="http://schemas.openxmlformats.org/officeDocument/2006/relationships/slide" Target="slides/slide80.xml"/><Relationship Id="rId96" Type="http://schemas.openxmlformats.org/officeDocument/2006/relationships/slide" Target="slides/slide81.xml"/><Relationship Id="rId97" Type="http://schemas.openxmlformats.org/officeDocument/2006/relationships/slide" Target="slides/slide82.xml"/><Relationship Id="rId98" Type="http://schemas.openxmlformats.org/officeDocument/2006/relationships/slide" Target="slides/slide83.xml"/><Relationship Id="rId99" Type="http://schemas.openxmlformats.org/officeDocument/2006/relationships/slide" Target="slides/slide84.xml"/><Relationship Id="rId120" Type="http://schemas.openxmlformats.org/officeDocument/2006/relationships/slide" Target="slides/slide105.xml"/><Relationship Id="rId121" Type="http://schemas.openxmlformats.org/officeDocument/2006/relationships/slide" Target="slides/slide106.xml"/><Relationship Id="rId122" Type="http://schemas.openxmlformats.org/officeDocument/2006/relationships/slide" Target="slides/slide107.xml"/><Relationship Id="rId123" Type="http://schemas.openxmlformats.org/officeDocument/2006/relationships/slide" Target="slides/slide108.xml"/><Relationship Id="rId124" Type="http://schemas.openxmlformats.org/officeDocument/2006/relationships/slide" Target="slides/slide109.xml"/><Relationship Id="rId125" Type="http://schemas.openxmlformats.org/officeDocument/2006/relationships/slide" Target="slides/slide110.xml"/><Relationship Id="rId126" Type="http://schemas.openxmlformats.org/officeDocument/2006/relationships/slide" Target="slides/slide111.xml"/><Relationship Id="rId127" Type="http://schemas.openxmlformats.org/officeDocument/2006/relationships/slide" Target="slides/slide112.xml"/><Relationship Id="rId128" Type="http://schemas.openxmlformats.org/officeDocument/2006/relationships/slide" Target="slides/slide113.xml"/><Relationship Id="rId129" Type="http://schemas.openxmlformats.org/officeDocument/2006/relationships/slide" Target="slides/slide114.xml"/><Relationship Id="rId160" Type="http://schemas.openxmlformats.org/officeDocument/2006/relationships/slide" Target="slides/slide145.xml"/><Relationship Id="rId161" Type="http://schemas.openxmlformats.org/officeDocument/2006/relationships/slide" Target="slides/slide146.xml"/><Relationship Id="rId162" Type="http://schemas.openxmlformats.org/officeDocument/2006/relationships/slide" Target="slides/slide147.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63" Type="http://schemas.openxmlformats.org/officeDocument/2006/relationships/slide" Target="slides/slide148.xml"/><Relationship Id="rId164" Type="http://schemas.openxmlformats.org/officeDocument/2006/relationships/slide" Target="slides/slide149.xml"/><Relationship Id="rId165" Type="http://schemas.openxmlformats.org/officeDocument/2006/relationships/slide" Target="slides/slide150.xml"/><Relationship Id="rId166" Type="http://schemas.openxmlformats.org/officeDocument/2006/relationships/slide" Target="slides/slide151.xml"/><Relationship Id="rId167" Type="http://schemas.openxmlformats.org/officeDocument/2006/relationships/slide" Target="slides/slide152.xml"/><Relationship Id="rId168" Type="http://schemas.openxmlformats.org/officeDocument/2006/relationships/slide" Target="slides/slide153.xml"/><Relationship Id="rId169" Type="http://schemas.openxmlformats.org/officeDocument/2006/relationships/slide" Target="slides/slide15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130" Type="http://schemas.openxmlformats.org/officeDocument/2006/relationships/slide" Target="slides/slide115.xml"/><Relationship Id="rId131" Type="http://schemas.openxmlformats.org/officeDocument/2006/relationships/slide" Target="slides/slide116.xml"/><Relationship Id="rId132" Type="http://schemas.openxmlformats.org/officeDocument/2006/relationships/slide" Target="slides/slide117.xml"/><Relationship Id="rId133" Type="http://schemas.openxmlformats.org/officeDocument/2006/relationships/slide" Target="slides/slide118.xml"/><Relationship Id="rId134" Type="http://schemas.openxmlformats.org/officeDocument/2006/relationships/slide" Target="slides/slide119.xml"/><Relationship Id="rId135" Type="http://schemas.openxmlformats.org/officeDocument/2006/relationships/slide" Target="slides/slide120.xml"/><Relationship Id="rId136" Type="http://schemas.openxmlformats.org/officeDocument/2006/relationships/slide" Target="slides/slide121.xml"/><Relationship Id="rId137" Type="http://schemas.openxmlformats.org/officeDocument/2006/relationships/slide" Target="slides/slide122.xml"/><Relationship Id="rId138" Type="http://schemas.openxmlformats.org/officeDocument/2006/relationships/slide" Target="slides/slide123.xml"/><Relationship Id="rId139" Type="http://schemas.openxmlformats.org/officeDocument/2006/relationships/slide" Target="slides/slide124.xml"/><Relationship Id="rId170" Type="http://schemas.openxmlformats.org/officeDocument/2006/relationships/slide" Target="slides/slide155.xml"/><Relationship Id="rId171" Type="http://schemas.openxmlformats.org/officeDocument/2006/relationships/slide" Target="slides/slide156.xml"/><Relationship Id="rId172" Type="http://schemas.openxmlformats.org/officeDocument/2006/relationships/slide" Target="slides/slide157.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173" Type="http://schemas.openxmlformats.org/officeDocument/2006/relationships/slide" Target="slides/slide158.xml"/><Relationship Id="rId174" Type="http://schemas.openxmlformats.org/officeDocument/2006/relationships/slide" Target="slides/slide159.xml"/><Relationship Id="rId175" Type="http://schemas.openxmlformats.org/officeDocument/2006/relationships/slide" Target="slides/slide160.xml"/><Relationship Id="rId176" Type="http://schemas.openxmlformats.org/officeDocument/2006/relationships/slide" Target="slides/slide161.xml"/><Relationship Id="rId177" Type="http://schemas.openxmlformats.org/officeDocument/2006/relationships/slide" Target="slides/slide162.xml"/><Relationship Id="rId178" Type="http://schemas.openxmlformats.org/officeDocument/2006/relationships/slide" Target="slides/slide163.xml"/><Relationship Id="rId179" Type="http://schemas.openxmlformats.org/officeDocument/2006/relationships/slide" Target="slides/slide16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5.xml"/><Relationship Id="rId101" Type="http://schemas.openxmlformats.org/officeDocument/2006/relationships/slide" Target="slides/slide86.xml"/><Relationship Id="rId102" Type="http://schemas.openxmlformats.org/officeDocument/2006/relationships/slide" Target="slides/slide87.xml"/><Relationship Id="rId103" Type="http://schemas.openxmlformats.org/officeDocument/2006/relationships/slide" Target="slides/slide88.xml"/><Relationship Id="rId104" Type="http://schemas.openxmlformats.org/officeDocument/2006/relationships/slide" Target="slides/slide89.xml"/><Relationship Id="rId105" Type="http://schemas.openxmlformats.org/officeDocument/2006/relationships/slide" Target="slides/slide90.xml"/><Relationship Id="rId106" Type="http://schemas.openxmlformats.org/officeDocument/2006/relationships/slide" Target="slides/slide91.xml"/><Relationship Id="rId107" Type="http://schemas.openxmlformats.org/officeDocument/2006/relationships/slide" Target="slides/slide92.xml"/><Relationship Id="rId108" Type="http://schemas.openxmlformats.org/officeDocument/2006/relationships/slide" Target="slides/slide93.xml"/><Relationship Id="rId109" Type="http://schemas.openxmlformats.org/officeDocument/2006/relationships/slide" Target="slides/slide9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5.xml"/><Relationship Id="rId141"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6753E-7F9F-4EA8-B2FA-CE8C9222C1DA}" type="datetimeFigureOut">
              <a:rPr lang="fr-CA" smtClean="0"/>
              <a:t>15-01-20</a:t>
            </a:fld>
            <a:endParaRPr lang="fr-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1AD28-31EE-4AD0-8AD2-15B33AA426D5}" type="slidenum">
              <a:rPr lang="fr-CA" smtClean="0"/>
              <a:t>‹#›</a:t>
            </a:fld>
            <a:endParaRPr lang="fr-CA"/>
          </a:p>
        </p:txBody>
      </p:sp>
    </p:spTree>
    <p:extLst>
      <p:ext uri="{BB962C8B-B14F-4D97-AF65-F5344CB8AC3E}">
        <p14:creationId xmlns:p14="http://schemas.microsoft.com/office/powerpoint/2010/main" val="2965936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4294967295"/>
          </p:nvPr>
        </p:nvSpPr>
        <p:spPr bwMode="auto">
          <a:xfrm>
            <a:off x="3884027" y="8685562"/>
            <a:ext cx="2972421" cy="456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rgbClr val="404040"/>
                </a:solidFill>
                <a:latin typeface="Franklin Gothic Book" pitchFamily="34" charset="0"/>
              </a:defRPr>
            </a:lvl1pPr>
            <a:lvl2pPr marL="725593" indent="-279074">
              <a:defRPr sz="1000">
                <a:solidFill>
                  <a:srgbClr val="404040"/>
                </a:solidFill>
                <a:latin typeface="Franklin Gothic Book" pitchFamily="34" charset="0"/>
              </a:defRPr>
            </a:lvl2pPr>
            <a:lvl3pPr marL="1116297" indent="-223259">
              <a:defRPr sz="1000">
                <a:solidFill>
                  <a:srgbClr val="404040"/>
                </a:solidFill>
                <a:latin typeface="Franklin Gothic Book" pitchFamily="34" charset="0"/>
              </a:defRPr>
            </a:lvl3pPr>
            <a:lvl4pPr marL="1562816" indent="-223259">
              <a:defRPr sz="1000">
                <a:solidFill>
                  <a:srgbClr val="404040"/>
                </a:solidFill>
                <a:latin typeface="Franklin Gothic Book" pitchFamily="34" charset="0"/>
              </a:defRPr>
            </a:lvl4pPr>
            <a:lvl5pPr marL="2009334" indent="-223259">
              <a:defRPr sz="1000">
                <a:solidFill>
                  <a:srgbClr val="404040"/>
                </a:solidFill>
                <a:latin typeface="Franklin Gothic Book" pitchFamily="34" charset="0"/>
              </a:defRPr>
            </a:lvl5pPr>
            <a:lvl6pPr marL="2455853"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6pPr>
            <a:lvl7pPr marL="2902372"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7pPr>
            <a:lvl8pPr marL="3348891"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8pPr>
            <a:lvl9pPr marL="3795410"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9pPr>
          </a:lstStyle>
          <a:p>
            <a:fld id="{BFAC6B71-15CF-47DE-BA3C-E4A6EFABA02A}" type="slidenum">
              <a:rPr lang="en-US" altLang="en-US" sz="1200">
                <a:solidFill>
                  <a:prstClr val="black"/>
                </a:solidFill>
                <a:latin typeface="Times New Roman" pitchFamily="18" charset="0"/>
              </a:rPr>
              <a:pPr/>
              <a:t>11</a:t>
            </a:fld>
            <a:endParaRPr lang="en-US" altLang="en-US" sz="1200">
              <a:solidFill>
                <a:prstClr val="black"/>
              </a:solidFill>
              <a:latin typeface="Times New Roman" pitchFamily="18" charset="0"/>
            </a:endParaRPr>
          </a:p>
        </p:txBody>
      </p:sp>
      <p:sp>
        <p:nvSpPr>
          <p:cNvPr id="25603" name="Rectangle 2"/>
          <p:cNvSpPr>
            <a:spLocks noGrp="1" noRot="1" noChangeAspect="1" noChangeArrowheads="1" noTextEdit="1"/>
          </p:cNvSpPr>
          <p:nvPr>
            <p:ph type="sldImg"/>
          </p:nvPr>
        </p:nvSpPr>
        <p:spPr>
          <a:xfrm>
            <a:off x="2046288" y="687388"/>
            <a:ext cx="2879725" cy="2160587"/>
          </a:xfrm>
          <a:ln/>
        </p:spPr>
      </p:sp>
      <p:sp>
        <p:nvSpPr>
          <p:cNvPr id="2662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Char char="•"/>
              <a:defRPr/>
            </a:pPr>
            <a:endParaRPr lang="en-US" altLang="en-US" sz="1000">
              <a:solidFill>
                <a:schemeClr val="tx1">
                  <a:lumMod val="75000"/>
                  <a:lumOff val="25000"/>
                </a:schemeClr>
              </a:solidFill>
              <a:latin typeface="Arial" charset="0"/>
            </a:endParaRPr>
          </a:p>
        </p:txBody>
      </p:sp>
    </p:spTree>
    <p:extLst>
      <p:ext uri="{BB962C8B-B14F-4D97-AF65-F5344CB8AC3E}">
        <p14:creationId xmlns:p14="http://schemas.microsoft.com/office/powerpoint/2010/main" val="68733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30000" dirty="0" smtClean="0"/>
              <a:t>Canadian Fitness and Lifestyle Research Institute. 2010-11 Physical Activity Monitor. Bulletin 7: Availability of programs and places to be active in the community. Ottawa: Canadian Fitness and Lifestyle Research Institute; 2013. www.cflri.ca/node/1182.</a:t>
            </a:r>
            <a:endParaRPr lang="en-US" sz="2000" dirty="0"/>
          </a:p>
          <a:p>
            <a:r>
              <a:rPr lang="en-US" i="1" baseline="30000" dirty="0" smtClean="0"/>
              <a:t>Canadian Fitness and Lifestyle Research Institute. 2011 Capacity Study. Bulletin 1: Availability of large scale facilities supporting physical activity and sport. Ottawa: Canadian Fitness and Lifestyle Research Institute; 2012. www.cflri.ca/node/1015.</a:t>
            </a:r>
            <a:endParaRPr lang="en-US" sz="2000" dirty="0"/>
          </a:p>
          <a:p>
            <a:r>
              <a:rPr lang="en-US" i="1" baseline="30000" dirty="0" smtClean="0"/>
              <a:t>Canadian Fitness and Lifestyle Research Institute. 2011 Capacity Study. Bulletin 1: Availability of large scale facilities supporting physical activity and sport. Ottawa: Canadian Fitness and Lifestyle Research Institute; 2012. www.cflri.ca/node/1015.</a:t>
            </a:r>
            <a:endParaRPr lang="en-US" sz="2000" dirty="0"/>
          </a:p>
          <a:p>
            <a:endParaRPr lang="en-US" dirty="0"/>
          </a:p>
        </p:txBody>
      </p:sp>
      <p:sp>
        <p:nvSpPr>
          <p:cNvPr id="4" name="Slide Number Placeholder 3"/>
          <p:cNvSpPr>
            <a:spLocks noGrp="1"/>
          </p:cNvSpPr>
          <p:nvPr>
            <p:ph type="sldNum" sz="quarter" idx="10"/>
          </p:nvPr>
        </p:nvSpPr>
        <p:spPr/>
        <p:txBody>
          <a:bodyPr/>
          <a:lstStyle/>
          <a:p>
            <a:fld id="{08C89583-6F5F-4338-B47E-3E61B4A7ECE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1770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4294967295"/>
          </p:nvPr>
        </p:nvSpPr>
        <p:spPr bwMode="auto">
          <a:xfrm>
            <a:off x="3884027" y="8685562"/>
            <a:ext cx="2972421" cy="456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rgbClr val="404040"/>
                </a:solidFill>
                <a:latin typeface="Franklin Gothic Book" pitchFamily="34" charset="0"/>
              </a:defRPr>
            </a:lvl1pPr>
            <a:lvl2pPr marL="725593" indent="-279074">
              <a:defRPr sz="1000">
                <a:solidFill>
                  <a:srgbClr val="404040"/>
                </a:solidFill>
                <a:latin typeface="Franklin Gothic Book" pitchFamily="34" charset="0"/>
              </a:defRPr>
            </a:lvl2pPr>
            <a:lvl3pPr marL="1116297" indent="-223259">
              <a:defRPr sz="1000">
                <a:solidFill>
                  <a:srgbClr val="404040"/>
                </a:solidFill>
                <a:latin typeface="Franklin Gothic Book" pitchFamily="34" charset="0"/>
              </a:defRPr>
            </a:lvl3pPr>
            <a:lvl4pPr marL="1562816" indent="-223259">
              <a:defRPr sz="1000">
                <a:solidFill>
                  <a:srgbClr val="404040"/>
                </a:solidFill>
                <a:latin typeface="Franklin Gothic Book" pitchFamily="34" charset="0"/>
              </a:defRPr>
            </a:lvl4pPr>
            <a:lvl5pPr marL="2009334" indent="-223259">
              <a:defRPr sz="1000">
                <a:solidFill>
                  <a:srgbClr val="404040"/>
                </a:solidFill>
                <a:latin typeface="Franklin Gothic Book" pitchFamily="34" charset="0"/>
              </a:defRPr>
            </a:lvl5pPr>
            <a:lvl6pPr marL="2455853"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6pPr>
            <a:lvl7pPr marL="2902372"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7pPr>
            <a:lvl8pPr marL="3348891"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8pPr>
            <a:lvl9pPr marL="3795410"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9pPr>
          </a:lstStyle>
          <a:p>
            <a:fld id="{51AA21E4-E95E-4741-BD96-A4775C550F60}" type="slidenum">
              <a:rPr lang="en-US" altLang="en-US" sz="1200">
                <a:solidFill>
                  <a:prstClr val="black"/>
                </a:solidFill>
                <a:latin typeface="Times New Roman" pitchFamily="18" charset="0"/>
              </a:rPr>
              <a:pPr/>
              <a:t>14</a:t>
            </a:fld>
            <a:endParaRPr lang="en-US" altLang="en-US" sz="1200">
              <a:solidFill>
                <a:prstClr val="black"/>
              </a:solidFill>
              <a:latin typeface="Times New Roman" pitchFamily="18" charset="0"/>
            </a:endParaRPr>
          </a:p>
        </p:txBody>
      </p:sp>
      <p:sp>
        <p:nvSpPr>
          <p:cNvPr id="26627" name="Rectangle 2"/>
          <p:cNvSpPr>
            <a:spLocks noGrp="1" noRot="1" noChangeAspect="1" noChangeArrowheads="1" noTextEdit="1"/>
          </p:cNvSpPr>
          <p:nvPr>
            <p:ph type="sldImg"/>
          </p:nvPr>
        </p:nvSpPr>
        <p:spPr>
          <a:xfrm>
            <a:off x="2046288" y="687388"/>
            <a:ext cx="2879725" cy="2160587"/>
          </a:xfrm>
          <a:ln/>
        </p:spPr>
      </p:sp>
      <p:sp>
        <p:nvSpPr>
          <p:cNvPr id="276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Char char="•"/>
              <a:defRPr/>
            </a:pPr>
            <a:endParaRPr lang="en-US" altLang="en-US" sz="1000">
              <a:solidFill>
                <a:schemeClr val="tx1">
                  <a:lumMod val="75000"/>
                  <a:lumOff val="25000"/>
                </a:schemeClr>
              </a:solidFill>
              <a:latin typeface="Arial" charset="0"/>
            </a:endParaRPr>
          </a:p>
        </p:txBody>
      </p:sp>
    </p:spTree>
    <p:extLst>
      <p:ext uri="{BB962C8B-B14F-4D97-AF65-F5344CB8AC3E}">
        <p14:creationId xmlns:p14="http://schemas.microsoft.com/office/powerpoint/2010/main" val="3167243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30000" dirty="0" smtClean="0"/>
              <a:t>PHE Canada. Get active: perspectives of Canadians on the importance of physical education, health education and physical activity. Ottawa: PHE Canada; 2013. bit. ly/1gDBXB6.</a:t>
            </a:r>
            <a:endParaRPr lang="en-US" sz="2000" dirty="0"/>
          </a:p>
          <a:p>
            <a:r>
              <a:rPr lang="en-US" i="1" baseline="30000" dirty="0" smtClean="0"/>
              <a:t>Canadian Fitness and Lifestyle Research Institute. 2010-11 Physical Activity Monitor. Bulletin 5: Parental involvement in child’s physical activity and sport. Ottawa: Canadian Fitness and Lifestyle Research Institute; 2013. www.cflri.ca/node/1180.</a:t>
            </a:r>
            <a:endParaRPr lang="en-US" sz="2000" dirty="0"/>
          </a:p>
          <a:p>
            <a:endParaRPr lang="en-US" dirty="0"/>
          </a:p>
        </p:txBody>
      </p:sp>
      <p:sp>
        <p:nvSpPr>
          <p:cNvPr id="4" name="Slide Number Placeholder 3"/>
          <p:cNvSpPr>
            <a:spLocks noGrp="1"/>
          </p:cNvSpPr>
          <p:nvPr>
            <p:ph type="sldNum" sz="quarter" idx="10"/>
          </p:nvPr>
        </p:nvSpPr>
        <p:spPr/>
        <p:txBody>
          <a:bodyPr/>
          <a:lstStyle/>
          <a:p>
            <a:fld id="{08C89583-6F5F-4338-B47E-3E61B4A7ECE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962383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30000" dirty="0" smtClean="0"/>
              <a:t>2009-10 HBSC</a:t>
            </a:r>
            <a:endParaRPr lang="en-US" sz="2000" dirty="0"/>
          </a:p>
          <a:p>
            <a:r>
              <a:rPr lang="en-US" i="1" baseline="30000" dirty="0" smtClean="0"/>
              <a:t>Faulkner GEJ, Richichi V, Buliung RN, Fusco C, Moola F. What’s “quickest and easiest?” Parental decision making about school trip mode. Int J Behav Nutr Phys Act. 2010;7:62.</a:t>
            </a:r>
            <a:endParaRPr lang="en-US" sz="2000" dirty="0"/>
          </a:p>
          <a:p>
            <a:r>
              <a:rPr lang="en-US" i="1" baseline="30000" dirty="0" smtClean="0"/>
              <a:t>Mammen G, Faulkner G, Buliung R, Lay J. Understanding the drive to escort: a cross-sectional analysis examining parental attitudes towards children’s school travel and independent mobility. BMC Public Health. 2012;12:862.</a:t>
            </a:r>
            <a:endParaRPr lang="en-US" sz="2000" dirty="0"/>
          </a:p>
          <a:p>
            <a:endParaRPr lang="en-US" dirty="0"/>
          </a:p>
        </p:txBody>
      </p:sp>
      <p:sp>
        <p:nvSpPr>
          <p:cNvPr id="4" name="Slide Number Placeholder 3"/>
          <p:cNvSpPr>
            <a:spLocks noGrp="1"/>
          </p:cNvSpPr>
          <p:nvPr>
            <p:ph type="sldNum" sz="quarter" idx="10"/>
          </p:nvPr>
        </p:nvSpPr>
        <p:spPr/>
        <p:txBody>
          <a:bodyPr/>
          <a:lstStyle/>
          <a:p>
            <a:fld id="{08C89583-6F5F-4338-B47E-3E61B4A7ECE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848893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027" y="8685562"/>
            <a:ext cx="2972421" cy="456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rgbClr val="404040"/>
                </a:solidFill>
                <a:latin typeface="Franklin Gothic Book" pitchFamily="34" charset="0"/>
              </a:defRPr>
            </a:lvl1pPr>
            <a:lvl2pPr marL="725593" indent="-279074">
              <a:defRPr sz="1000">
                <a:solidFill>
                  <a:srgbClr val="404040"/>
                </a:solidFill>
                <a:latin typeface="Franklin Gothic Book" pitchFamily="34" charset="0"/>
              </a:defRPr>
            </a:lvl2pPr>
            <a:lvl3pPr marL="1116297" indent="-223259">
              <a:defRPr sz="1000">
                <a:solidFill>
                  <a:srgbClr val="404040"/>
                </a:solidFill>
                <a:latin typeface="Franklin Gothic Book" pitchFamily="34" charset="0"/>
              </a:defRPr>
            </a:lvl3pPr>
            <a:lvl4pPr marL="1562816" indent="-223259">
              <a:defRPr sz="1000">
                <a:solidFill>
                  <a:srgbClr val="404040"/>
                </a:solidFill>
                <a:latin typeface="Franklin Gothic Book" pitchFamily="34" charset="0"/>
              </a:defRPr>
            </a:lvl4pPr>
            <a:lvl5pPr marL="2009334" indent="-223259">
              <a:defRPr sz="1000">
                <a:solidFill>
                  <a:srgbClr val="404040"/>
                </a:solidFill>
                <a:latin typeface="Franklin Gothic Book" pitchFamily="34" charset="0"/>
              </a:defRPr>
            </a:lvl5pPr>
            <a:lvl6pPr marL="2455853"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6pPr>
            <a:lvl7pPr marL="2902372"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7pPr>
            <a:lvl8pPr marL="3348891"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8pPr>
            <a:lvl9pPr marL="3795410"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9pPr>
          </a:lstStyle>
          <a:p>
            <a:fld id="{972E47F7-394E-4585-AB76-AB7945B406C1}" type="slidenum">
              <a:rPr lang="en-US" altLang="en-US" sz="1200">
                <a:solidFill>
                  <a:prstClr val="black"/>
                </a:solidFill>
                <a:latin typeface="Times New Roman" pitchFamily="18" charset="0"/>
              </a:rPr>
              <a:pPr/>
              <a:t>18</a:t>
            </a:fld>
            <a:endParaRPr lang="en-US" altLang="en-US" sz="1200">
              <a:solidFill>
                <a:prstClr val="black"/>
              </a:solidFill>
              <a:latin typeface="Times New Roman" pitchFamily="18" charset="0"/>
            </a:endParaRPr>
          </a:p>
        </p:txBody>
      </p:sp>
      <p:sp>
        <p:nvSpPr>
          <p:cNvPr id="27651" name="Rectangle 2"/>
          <p:cNvSpPr>
            <a:spLocks noGrp="1" noRot="1" noChangeAspect="1" noChangeArrowheads="1" noTextEdit="1"/>
          </p:cNvSpPr>
          <p:nvPr>
            <p:ph type="sldImg"/>
          </p:nvPr>
        </p:nvSpPr>
        <p:spPr>
          <a:xfrm>
            <a:off x="2046288" y="687388"/>
            <a:ext cx="2879725" cy="2160587"/>
          </a:xfrm>
          <a:ln/>
        </p:spPr>
      </p:sp>
      <p:sp>
        <p:nvSpPr>
          <p:cNvPr id="286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Char char="•"/>
              <a:defRPr/>
            </a:pPr>
            <a:endParaRPr lang="en-US" altLang="en-US" sz="1000">
              <a:solidFill>
                <a:schemeClr val="tx1">
                  <a:lumMod val="75000"/>
                  <a:lumOff val="25000"/>
                </a:schemeClr>
              </a:solidFill>
              <a:latin typeface="Arial" charset="0"/>
            </a:endParaRPr>
          </a:p>
        </p:txBody>
      </p:sp>
    </p:spTree>
    <p:extLst>
      <p:ext uri="{BB962C8B-B14F-4D97-AF65-F5344CB8AC3E}">
        <p14:creationId xmlns:p14="http://schemas.microsoft.com/office/powerpoint/2010/main" val="422282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5CA1AD28-31EE-4AD0-8AD2-15B33AA426D5}" type="slidenum">
              <a:rPr lang="fr-CA" smtClean="0"/>
              <a:t>129</a:t>
            </a:fld>
            <a:endParaRPr lang="fr-CA"/>
          </a:p>
        </p:txBody>
      </p:sp>
    </p:spTree>
    <p:extLst>
      <p:ext uri="{BB962C8B-B14F-4D97-AF65-F5344CB8AC3E}">
        <p14:creationId xmlns:p14="http://schemas.microsoft.com/office/powerpoint/2010/main" val="56066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4294967295"/>
          </p:nvPr>
        </p:nvSpPr>
        <p:spPr bwMode="auto">
          <a:xfrm>
            <a:off x="3884027" y="8685562"/>
            <a:ext cx="2972421" cy="4568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rgbClr val="404040"/>
                </a:solidFill>
                <a:latin typeface="Franklin Gothic Book" pitchFamily="34" charset="0"/>
              </a:defRPr>
            </a:lvl1pPr>
            <a:lvl2pPr marL="725593" indent="-279074">
              <a:defRPr sz="1000">
                <a:solidFill>
                  <a:srgbClr val="404040"/>
                </a:solidFill>
                <a:latin typeface="Franklin Gothic Book" pitchFamily="34" charset="0"/>
              </a:defRPr>
            </a:lvl2pPr>
            <a:lvl3pPr marL="1116297" indent="-223259">
              <a:defRPr sz="1000">
                <a:solidFill>
                  <a:srgbClr val="404040"/>
                </a:solidFill>
                <a:latin typeface="Franklin Gothic Book" pitchFamily="34" charset="0"/>
              </a:defRPr>
            </a:lvl3pPr>
            <a:lvl4pPr marL="1562816" indent="-223259">
              <a:defRPr sz="1000">
                <a:solidFill>
                  <a:srgbClr val="404040"/>
                </a:solidFill>
                <a:latin typeface="Franklin Gothic Book" pitchFamily="34" charset="0"/>
              </a:defRPr>
            </a:lvl4pPr>
            <a:lvl5pPr marL="2009334" indent="-223259">
              <a:defRPr sz="1000">
                <a:solidFill>
                  <a:srgbClr val="404040"/>
                </a:solidFill>
                <a:latin typeface="Franklin Gothic Book" pitchFamily="34" charset="0"/>
              </a:defRPr>
            </a:lvl5pPr>
            <a:lvl6pPr marL="2455853"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6pPr>
            <a:lvl7pPr marL="2902372"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7pPr>
            <a:lvl8pPr marL="3348891"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8pPr>
            <a:lvl9pPr marL="3795410" indent="-223259" eaLnBrk="0" fontAlgn="base" hangingPunct="0">
              <a:spcBef>
                <a:spcPts val="586"/>
              </a:spcBef>
              <a:spcAft>
                <a:spcPct val="0"/>
              </a:spcAft>
              <a:buFont typeface="Arial" charset="0"/>
              <a:buChar char="•"/>
              <a:defRPr sz="1000">
                <a:solidFill>
                  <a:srgbClr val="404040"/>
                </a:solidFill>
                <a:latin typeface="Franklin Gothic Book" pitchFamily="34" charset="0"/>
              </a:defRPr>
            </a:lvl9pPr>
          </a:lstStyle>
          <a:p>
            <a:fld id="{9E13BC56-7425-4DE3-81B7-402375348BC8}" type="slidenum">
              <a:rPr lang="en-US" altLang="en-US" sz="1200">
                <a:solidFill>
                  <a:prstClr val="black"/>
                </a:solidFill>
                <a:latin typeface="Times New Roman" pitchFamily="18" charset="0"/>
              </a:rPr>
              <a:pPr/>
              <a:t>7</a:t>
            </a:fld>
            <a:endParaRPr lang="en-US" altLang="en-US" sz="1200">
              <a:solidFill>
                <a:prstClr val="black"/>
              </a:solidFill>
              <a:latin typeface="Times New Roman" pitchFamily="18" charset="0"/>
            </a:endParaRPr>
          </a:p>
        </p:txBody>
      </p:sp>
      <p:sp>
        <p:nvSpPr>
          <p:cNvPr id="24579" name="Rectangle 2"/>
          <p:cNvSpPr>
            <a:spLocks noGrp="1" noRot="1" noChangeAspect="1" noChangeArrowheads="1" noTextEdit="1"/>
          </p:cNvSpPr>
          <p:nvPr>
            <p:ph type="sldImg"/>
          </p:nvPr>
        </p:nvSpPr>
        <p:spPr>
          <a:xfrm>
            <a:off x="2046288" y="687388"/>
            <a:ext cx="2879725" cy="2160587"/>
          </a:xfrm>
          <a:ln/>
        </p:spPr>
      </p:sp>
      <p:sp>
        <p:nvSpPr>
          <p:cNvPr id="256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Char char="•"/>
              <a:defRPr/>
            </a:pPr>
            <a:endParaRPr lang="en-US" altLang="en-US" sz="1000">
              <a:solidFill>
                <a:schemeClr val="tx1">
                  <a:lumMod val="75000"/>
                  <a:lumOff val="25000"/>
                </a:schemeClr>
              </a:solidFill>
              <a:latin typeface="Arial" charset="0"/>
            </a:endParaRPr>
          </a:p>
        </p:txBody>
      </p:sp>
    </p:spTree>
    <p:extLst>
      <p:ext uri="{BB962C8B-B14F-4D97-AF65-F5344CB8AC3E}">
        <p14:creationId xmlns:p14="http://schemas.microsoft.com/office/powerpoint/2010/main" val="3418600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08C89583-6F5F-4338-B47E-3E61B4A7ECEC}" type="slidenum">
              <a:rPr lang="en-US" smtClean="0">
                <a:solidFill>
                  <a:prstClr val="black"/>
                </a:solidFill>
              </a:rPr>
              <a:pPr/>
              <a:t>10</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5BEB3-5B87-44AF-8CE3-716D8A4EFAA2}" type="slidenum">
              <a:rPr lang="en-US" smtClean="0"/>
              <a:t>‹#›</a:t>
            </a:fld>
            <a:endParaRPr lang="en-US"/>
          </a:p>
        </p:txBody>
      </p:sp>
      <p:sp>
        <p:nvSpPr>
          <p:cNvPr id="2" name="Title 1"/>
          <p:cNvSpPr>
            <a:spLocks noGrp="1"/>
          </p:cNvSpPr>
          <p:nvPr>
            <p:ph type="ctrTitle"/>
          </p:nvPr>
        </p:nvSpPr>
        <p:spPr>
          <a:xfrm>
            <a:off x="685800" y="25101"/>
            <a:ext cx="7772400" cy="147002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30744896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42652161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5D562E-2F86-407C-8950-16292837DF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9677555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D562E-2F86-407C-8950-16292837DF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22898745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5D562E-2F86-407C-8950-16292837DF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28645372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5D562E-2F86-407C-8950-16292837DFD2}"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23923475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5D562E-2F86-407C-8950-16292837DFD2}"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2037943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5D562E-2F86-407C-8950-16292837DFD2}"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29650887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D562E-2F86-407C-8950-16292837DFD2}"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1042188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D562E-2F86-407C-8950-16292837DFD2}"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17805206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D562E-2F86-407C-8950-16292837DFD2}"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31791427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D562E-2F86-407C-8950-16292837DF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154923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1217792169"/>
      </p:ext>
    </p:extLst>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D562E-2F86-407C-8950-16292837DF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1094C-F1BE-4125-9F0D-873B2C48C453}" type="slidenum">
              <a:rPr lang="en-US" smtClean="0"/>
              <a:t>‹#›</a:t>
            </a:fld>
            <a:endParaRPr lang="en-US"/>
          </a:p>
        </p:txBody>
      </p:sp>
    </p:spTree>
    <p:extLst>
      <p:ext uri="{BB962C8B-B14F-4D97-AF65-F5344CB8AC3E}">
        <p14:creationId xmlns:p14="http://schemas.microsoft.com/office/powerpoint/2010/main" val="3300356713"/>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39A945-C550-43D8-A69C-A0F59EF3470F}"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15460250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39A945-C550-43D8-A69C-A0F59EF3470F}"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1681412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39A945-C550-43D8-A69C-A0F59EF3470F}"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152548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39A945-C550-43D8-A69C-A0F59EF3470F}"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17052822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39A945-C550-43D8-A69C-A0F59EF3470F}"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25136154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39A945-C550-43D8-A69C-A0F59EF3470F}"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21695914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39A945-C550-43D8-A69C-A0F59EF3470F}"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30835043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39A945-C550-43D8-A69C-A0F59EF3470F}"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32830283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39A945-C550-43D8-A69C-A0F59EF3470F}"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629972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fr-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CA"/>
          </a:p>
        </p:txBody>
      </p:sp>
      <p:sp>
        <p:nvSpPr>
          <p:cNvPr id="4" name="Date Placeholder 3"/>
          <p:cNvSpPr>
            <a:spLocks noGrp="1"/>
          </p:cNvSpPr>
          <p:nvPr>
            <p:ph type="dt" sz="half" idx="10"/>
          </p:nvPr>
        </p:nvSpPr>
        <p:spPr/>
        <p:txBody>
          <a:bodyPr/>
          <a:lstStyle/>
          <a:p>
            <a:fld id="{491111BB-BE68-4954-B120-66E3F579376A}" type="datetimeFigureOut">
              <a:rPr lang="fr-CA" smtClean="0"/>
              <a:t>15-01-20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2122046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39A945-C550-43D8-A69C-A0F59EF3470F}"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4871807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39A945-C550-43D8-A69C-A0F59EF3470F}"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C8A5A-C477-4A9A-A6F5-5CA1AD8662EB}" type="slidenum">
              <a:rPr lang="en-US" smtClean="0"/>
              <a:t>‹#›</a:t>
            </a:fld>
            <a:endParaRPr lang="en-US"/>
          </a:p>
        </p:txBody>
      </p:sp>
    </p:spTree>
    <p:extLst>
      <p:ext uri="{BB962C8B-B14F-4D97-AF65-F5344CB8AC3E}">
        <p14:creationId xmlns:p14="http://schemas.microsoft.com/office/powerpoint/2010/main" val="753787880"/>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116BCF-04B6-4734-B265-B2D61CB9CBC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34199630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116BCF-04B6-4734-B265-B2D61CB9CBC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17864901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116BCF-04B6-4734-B265-B2D61CB9CBC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2422765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116BCF-04B6-4734-B265-B2D61CB9CBC1}"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14957244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116BCF-04B6-4734-B265-B2D61CB9CBC1}"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14991218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116BCF-04B6-4734-B265-B2D61CB9CBC1}"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27600155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16BCF-04B6-4734-B265-B2D61CB9CBC1}"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23548361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116BCF-04B6-4734-B265-B2D61CB9CBC1}"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1316477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491111BB-BE68-4954-B120-66E3F579376A}" type="datetimeFigureOut">
              <a:rPr lang="fr-CA" smtClean="0"/>
              <a:t>15-01-20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29541198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116BCF-04B6-4734-B265-B2D61CB9CBC1}"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13902818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116BCF-04B6-4734-B265-B2D61CB9CBC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9420909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116BCF-04B6-4734-B265-B2D61CB9CBC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5A1E10-2A7B-4B8F-BEBC-C3C8272888C1}" type="slidenum">
              <a:rPr lang="en-US" smtClean="0"/>
              <a:t>‹#›</a:t>
            </a:fld>
            <a:endParaRPr lang="en-US"/>
          </a:p>
        </p:txBody>
      </p:sp>
    </p:spTree>
    <p:extLst>
      <p:ext uri="{BB962C8B-B14F-4D97-AF65-F5344CB8AC3E}">
        <p14:creationId xmlns:p14="http://schemas.microsoft.com/office/powerpoint/2010/main" val="613403885"/>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BD6A4-4F4E-482E-AF84-3A1709A9C96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4225805230"/>
      </p:ext>
    </p:extLst>
  </p:cSld>
  <p:clrMapOvr>
    <a:masterClrMapping/>
  </p:clrMapOvr>
  <p:timing>
    <p:tnLst>
      <p:par>
        <p:cTn xmlns:p14="http://schemas.microsoft.com/office/powerpoint/2010/mai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BD6A4-4F4E-482E-AF84-3A1709A9C96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2200633259"/>
      </p:ext>
    </p:extLst>
  </p:cSld>
  <p:clrMapOvr>
    <a:masterClrMapping/>
  </p:clrMapOvr>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BD6A4-4F4E-482E-AF84-3A1709A9C96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38151421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BD6A4-4F4E-482E-AF84-3A1709A9C961}"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16830135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BD6A4-4F4E-482E-AF84-3A1709A9C961}"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1996468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BD6A4-4F4E-482E-AF84-3A1709A9C961}"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18980420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BD6A4-4F4E-482E-AF84-3A1709A9C961}"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4018382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fr-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1111BB-BE68-4954-B120-66E3F579376A}" type="datetimeFigureOut">
              <a:rPr lang="fr-CA" smtClean="0"/>
              <a:t>15-01-20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14841347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BD6A4-4F4E-482E-AF84-3A1709A9C961}"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5573895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BD6A4-4F4E-482E-AF84-3A1709A9C961}"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3834587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BD6A4-4F4E-482E-AF84-3A1709A9C96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8070697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BD6A4-4F4E-482E-AF84-3A1709A9C961}"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39A8C-5B3F-4725-9ECF-E5F40F11A000}" type="slidenum">
              <a:rPr lang="en-US" smtClean="0"/>
              <a:t>‹#›</a:t>
            </a:fld>
            <a:endParaRPr lang="en-US"/>
          </a:p>
        </p:txBody>
      </p:sp>
    </p:spTree>
    <p:extLst>
      <p:ext uri="{BB962C8B-B14F-4D97-AF65-F5344CB8AC3E}">
        <p14:creationId xmlns:p14="http://schemas.microsoft.com/office/powerpoint/2010/main" val="26951902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87786048"/>
      </p:ext>
    </p:extLst>
  </p:cSld>
  <p:clrMapOvr>
    <a:masterClrMapping/>
  </p:clrMapOvr>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753151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751134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945369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798583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66461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Date Placeholder 4"/>
          <p:cNvSpPr>
            <a:spLocks noGrp="1"/>
          </p:cNvSpPr>
          <p:nvPr>
            <p:ph type="dt" sz="half" idx="10"/>
          </p:nvPr>
        </p:nvSpPr>
        <p:spPr/>
        <p:txBody>
          <a:bodyPr/>
          <a:lstStyle/>
          <a:p>
            <a:fld id="{491111BB-BE68-4954-B120-66E3F579376A}" type="datetimeFigureOut">
              <a:rPr lang="fr-CA" smtClean="0"/>
              <a:t>15-01-20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20823683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15048345"/>
      </p:ext>
    </p:extLst>
  </p:cSld>
  <p:clrMapOvr>
    <a:masterClrMapping/>
  </p:clrMapOvr>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61943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83506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47220757"/>
      </p:ext>
    </p:extLst>
  </p:cSld>
  <p:clrMapOvr>
    <a:masterClrMapping/>
  </p:clrMapOvr>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1D3A4E9-1ADB-4154-A13C-7D12121B095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86564394"/>
      </p:ext>
    </p:extLst>
  </p:cSld>
  <p:clrMapOvr>
    <a:masterClrMapping/>
  </p:clrMapOvr>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ctrTitle"/>
          </p:nvPr>
        </p:nvSpPr>
        <p:spPr>
          <a:xfrm>
            <a:off x="685800" y="25101"/>
            <a:ext cx="7772400" cy="147002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99217510"/>
      </p:ext>
    </p:extLst>
  </p:cSld>
  <p:clrMapOvr>
    <a:masterClrMapping/>
  </p:clrMapOvr>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4356881"/>
      </p:ext>
    </p:extLst>
  </p:cSld>
  <p:clrMapOvr>
    <a:masterClrMapping/>
  </p:clrMapOvr>
  <p:timing>
    <p:tnLst>
      <p:par>
        <p:cTn xmlns:p14="http://schemas.microsoft.com/office/powerpoint/2010/mai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36611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270274"/>
      </p:ext>
    </p:extLst>
  </p:cSld>
  <p:clrMapOvr>
    <a:masterClrMapping/>
  </p:clrMapOvr>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4001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fr-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Date Placeholder 6"/>
          <p:cNvSpPr>
            <a:spLocks noGrp="1"/>
          </p:cNvSpPr>
          <p:nvPr>
            <p:ph type="dt" sz="half" idx="10"/>
          </p:nvPr>
        </p:nvSpPr>
        <p:spPr/>
        <p:txBody>
          <a:bodyPr/>
          <a:lstStyle/>
          <a:p>
            <a:fld id="{491111BB-BE68-4954-B120-66E3F579376A}" type="datetimeFigureOut">
              <a:rPr lang="fr-CA" smtClean="0"/>
              <a:t>15-01-20</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15494224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86402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05927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54683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1600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87197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9809311"/>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Date Placeholder 2"/>
          <p:cNvSpPr>
            <a:spLocks noGrp="1"/>
          </p:cNvSpPr>
          <p:nvPr>
            <p:ph type="dt" sz="half" idx="10"/>
          </p:nvPr>
        </p:nvSpPr>
        <p:spPr/>
        <p:txBody>
          <a:bodyPr/>
          <a:lstStyle/>
          <a:p>
            <a:fld id="{491111BB-BE68-4954-B120-66E3F579376A}" type="datetimeFigureOut">
              <a:rPr lang="fr-CA" smtClean="0"/>
              <a:t>15-01-20</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3408438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111BB-BE68-4954-B120-66E3F579376A}" type="datetimeFigureOut">
              <a:rPr lang="fr-CA" smtClean="0"/>
              <a:t>15-01-20</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2274397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r-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1111BB-BE68-4954-B120-66E3F579376A}" type="datetimeFigureOut">
              <a:rPr lang="fr-CA" smtClean="0"/>
              <a:t>15-01-20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1375199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98AD54-7529-4F94-937D-0713300292E7}"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3998210785"/>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fr-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1111BB-BE68-4954-B120-66E3F579376A}" type="datetimeFigureOut">
              <a:rPr lang="fr-CA" smtClean="0"/>
              <a:t>15-01-20</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3224498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491111BB-BE68-4954-B120-66E3F579376A}" type="datetimeFigureOut">
              <a:rPr lang="fr-CA" smtClean="0"/>
              <a:t>15-01-20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2918399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fr-CA"/>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491111BB-BE68-4954-B120-66E3F579376A}" type="datetimeFigureOut">
              <a:rPr lang="fr-CA" smtClean="0"/>
              <a:t>15-01-20</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88A7FD93-6A10-4680-9719-A75AC099F16B}" type="slidenum">
              <a:rPr lang="fr-CA" smtClean="0"/>
              <a:t>‹#›</a:t>
            </a:fld>
            <a:endParaRPr lang="fr-CA"/>
          </a:p>
        </p:txBody>
      </p:sp>
    </p:spTree>
    <p:extLst>
      <p:ext uri="{BB962C8B-B14F-4D97-AF65-F5344CB8AC3E}">
        <p14:creationId xmlns:p14="http://schemas.microsoft.com/office/powerpoint/2010/main" val="1329223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3461909555"/>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4108750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032325-913B-4F3B-9800-9D44416D0B5A}"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4204143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032325-913B-4F3B-9800-9D44416D0B5A}"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2583033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032325-913B-4F3B-9800-9D44416D0B5A}"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3492268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032325-913B-4F3B-9800-9D44416D0B5A}"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1795754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32325-913B-4F3B-9800-9D44416D0B5A}"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236807517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98AD54-7529-4F94-937D-0713300292E7}"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1081245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32325-913B-4F3B-9800-9D44416D0B5A}"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3813668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32325-913B-4F3B-9800-9D44416D0B5A}"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1845997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2763874947"/>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32325-913B-4F3B-9800-9D44416D0B5A}"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3A4E9-1ADB-4154-A13C-7D12121B095E}" type="slidenum">
              <a:rPr lang="en-US" smtClean="0"/>
              <a:t>‹#›</a:t>
            </a:fld>
            <a:endParaRPr lang="en-US"/>
          </a:p>
        </p:txBody>
      </p:sp>
    </p:spTree>
    <p:extLst>
      <p:ext uri="{BB962C8B-B14F-4D97-AF65-F5344CB8AC3E}">
        <p14:creationId xmlns:p14="http://schemas.microsoft.com/office/powerpoint/2010/main" val="3037765111"/>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ABD4B2-DBB6-490B-B400-03F1F2D3A4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2809750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ABD4B2-DBB6-490B-B400-03F1F2D3A4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1620818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ABD4B2-DBB6-490B-B400-03F1F2D3A4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548875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ABD4B2-DBB6-490B-B400-03F1F2D3A4D2}"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3573973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ABD4B2-DBB6-490B-B400-03F1F2D3A4D2}"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1998352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ABD4B2-DBB6-490B-B400-03F1F2D3A4D2}"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312008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98AD54-7529-4F94-937D-0713300292E7}"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1228580457"/>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ABD4B2-DBB6-490B-B400-03F1F2D3A4D2}"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3301273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ABD4B2-DBB6-490B-B400-03F1F2D3A4D2}"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3415050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ABD4B2-DBB6-490B-B400-03F1F2D3A4D2}"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1530314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ABD4B2-DBB6-490B-B400-03F1F2D3A4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3833772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ABD4B2-DBB6-490B-B400-03F1F2D3A4D2}"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1A412-6699-48CC-98E3-C6DA7FFF8761}" type="slidenum">
              <a:rPr lang="en-US" smtClean="0"/>
              <a:t>‹#›</a:t>
            </a:fld>
            <a:endParaRPr lang="en-US"/>
          </a:p>
        </p:txBody>
      </p:sp>
    </p:spTree>
    <p:extLst>
      <p:ext uri="{BB962C8B-B14F-4D97-AF65-F5344CB8AC3E}">
        <p14:creationId xmlns:p14="http://schemas.microsoft.com/office/powerpoint/2010/main" val="194904384"/>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26AEE5-87DF-4790-BF6B-F1F9D65E9093}"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3339463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26AEE5-87DF-4790-BF6B-F1F9D65E9093}"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12172121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26AEE5-87DF-4790-BF6B-F1F9D65E9093}"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2892305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26AEE5-87DF-4790-BF6B-F1F9D65E9093}"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4217139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26AEE5-87DF-4790-BF6B-F1F9D65E9093}"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360562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98AD54-7529-4F94-937D-0713300292E7}"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3521772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26AEE5-87DF-4790-BF6B-F1F9D65E9093}"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39505982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6AEE5-87DF-4790-BF6B-F1F9D65E9093}"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627198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6AEE5-87DF-4790-BF6B-F1F9D65E9093}"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3755892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26AEE5-87DF-4790-BF6B-F1F9D65E9093}"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2814625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26AEE5-87DF-4790-BF6B-F1F9D65E9093}"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1474559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26AEE5-87DF-4790-BF6B-F1F9D65E9093}"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B94FB-EF3B-45E5-99B7-CC70149DAE34}" type="slidenum">
              <a:rPr lang="en-US" smtClean="0"/>
              <a:t>‹#›</a:t>
            </a:fld>
            <a:endParaRPr lang="en-US"/>
          </a:p>
        </p:txBody>
      </p:sp>
    </p:spTree>
    <p:extLst>
      <p:ext uri="{BB962C8B-B14F-4D97-AF65-F5344CB8AC3E}">
        <p14:creationId xmlns:p14="http://schemas.microsoft.com/office/powerpoint/2010/main" val="2572641699"/>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A8BB0F-B717-44C2-8469-35C03F3826EB}"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996050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8BB0F-B717-44C2-8469-35C03F3826EB}"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3621284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A8BB0F-B717-44C2-8469-35C03F3826EB}"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365290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6A8BB0F-B717-44C2-8469-35C03F3826EB}"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2646943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98AD54-7529-4F94-937D-0713300292E7}"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1164426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6A8BB0F-B717-44C2-8469-35C03F3826EB}"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3708661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A8BB0F-B717-44C2-8469-35C03F3826EB}"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3166820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8BB0F-B717-44C2-8469-35C03F3826EB}"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8739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8BB0F-B717-44C2-8469-35C03F3826EB}"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1823088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A8BB0F-B717-44C2-8469-35C03F3826EB}"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22804540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8BB0F-B717-44C2-8469-35C03F3826EB}"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28412371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A8BB0F-B717-44C2-8469-35C03F3826EB}"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F5467-CCFB-474F-9CD3-9C1A2C754F4D}" type="slidenum">
              <a:rPr lang="en-US" smtClean="0"/>
              <a:t>‹#›</a:t>
            </a:fld>
            <a:endParaRPr lang="en-US"/>
          </a:p>
        </p:txBody>
      </p:sp>
    </p:spTree>
    <p:extLst>
      <p:ext uri="{BB962C8B-B14F-4D97-AF65-F5344CB8AC3E}">
        <p14:creationId xmlns:p14="http://schemas.microsoft.com/office/powerpoint/2010/main" val="1055144451"/>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7813ED-AB95-4044-B230-06F32ED2A640}"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2173168823"/>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7813ED-AB95-4044-B230-06F32ED2A640}"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27810126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7813ED-AB95-4044-B230-06F32ED2A640}"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193115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98AD54-7529-4F94-937D-0713300292E7}"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114909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7813ED-AB95-4044-B230-06F32ED2A640}"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1275385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7813ED-AB95-4044-B230-06F32ED2A640}"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9551070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7813ED-AB95-4044-B230-06F32ED2A640}"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1652187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813ED-AB95-4044-B230-06F32ED2A640}"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29230535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7813ED-AB95-4044-B230-06F32ED2A640}"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27399779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7813ED-AB95-4044-B230-06F32ED2A640}"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2145701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7813ED-AB95-4044-B230-06F32ED2A640}"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3863659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7813ED-AB95-4044-B230-06F32ED2A640}"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A277A-C9B4-4552-886C-D96FBDF5DD45}" type="slidenum">
              <a:rPr lang="en-US" smtClean="0"/>
              <a:t>‹#›</a:t>
            </a:fld>
            <a:endParaRPr lang="en-US"/>
          </a:p>
        </p:txBody>
      </p:sp>
    </p:spTree>
    <p:extLst>
      <p:ext uri="{BB962C8B-B14F-4D97-AF65-F5344CB8AC3E}">
        <p14:creationId xmlns:p14="http://schemas.microsoft.com/office/powerpoint/2010/main" val="4155877600"/>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32229726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Ø"/>
              <a:defRPr/>
            </a:lvl1pPr>
            <a:lvl2pPr marL="742950" indent="-28575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135962171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98AD54-7529-4F94-937D-0713300292E7}"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21583294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2494995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480DA-2892-4D03-B761-00EA1D2D518E}"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1111928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480DA-2892-4D03-B761-00EA1D2D518E}"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13434115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480DA-2892-4D03-B761-00EA1D2D518E}"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27367187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480DA-2892-4D03-B761-00EA1D2D518E}"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18547837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480DA-2892-4D03-B761-00EA1D2D518E}"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25879308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480DA-2892-4D03-B761-00EA1D2D518E}"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3070116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17664079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931684413"/>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5854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98AD54-7529-4F94-937D-0713300292E7}"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5BEB3-5B87-44AF-8CE3-716D8A4EFAA2}" type="slidenum">
              <a:rPr lang="en-US" smtClean="0"/>
              <a:t>‹#›</a:t>
            </a:fld>
            <a:endParaRPr lang="en-US"/>
          </a:p>
        </p:txBody>
      </p:sp>
    </p:spTree>
    <p:extLst>
      <p:ext uri="{BB962C8B-B14F-4D97-AF65-F5344CB8AC3E}">
        <p14:creationId xmlns:p14="http://schemas.microsoft.com/office/powerpoint/2010/main" val="39269020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34350036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8487439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3480DA-2892-4D03-B761-00EA1D2D518E}"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3569128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3480DA-2892-4D03-B761-00EA1D2D518E}" type="datetimeFigureOut">
              <a:rPr lang="en-US" smtClean="0"/>
              <a:t>15-01-20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38414666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3480DA-2892-4D03-B761-00EA1D2D518E}" type="datetimeFigureOut">
              <a:rPr lang="en-US" smtClean="0"/>
              <a:t>15-01-20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6281358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480DA-2892-4D03-B761-00EA1D2D518E}" type="datetimeFigureOut">
              <a:rPr lang="en-US" smtClean="0"/>
              <a:t>15-01-20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848311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480DA-2892-4D03-B761-00EA1D2D518E}"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35087568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3480DA-2892-4D03-B761-00EA1D2D518E}" type="datetimeFigureOut">
              <a:rPr lang="en-US" smtClean="0"/>
              <a:t>15-01-20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2345371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21670720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3480DA-2892-4D03-B761-00EA1D2D518E}" type="datetimeFigureOut">
              <a:rPr lang="en-US" smtClean="0"/>
              <a:t>15-01-20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911C5-5A85-4EFA-8A96-0A53AC04491E}" type="slidenum">
              <a:rPr lang="en-US" smtClean="0"/>
              <a:t>‹#›</a:t>
            </a:fld>
            <a:endParaRPr lang="en-US"/>
          </a:p>
        </p:txBody>
      </p:sp>
    </p:spTree>
    <p:extLst>
      <p:ext uri="{BB962C8B-B14F-4D97-AF65-F5344CB8AC3E}">
        <p14:creationId xmlns:p14="http://schemas.microsoft.com/office/powerpoint/2010/main" val="367880947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2.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3" Type="http://schemas.openxmlformats.org/officeDocument/2006/relationships/image" Target="../media/image3.jpeg"/><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1.jp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1500" y="0"/>
            <a:ext cx="74295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8AD54-7529-4F94-937D-0713300292E7}"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5BEB3-5B87-44AF-8CE3-716D8A4EFAA2}" type="slidenum">
              <a:rPr lang="en-US" smtClean="0"/>
              <a:t>‹#›</a:t>
            </a:fld>
            <a:endParaRPr lang="en-US"/>
          </a:p>
        </p:txBody>
      </p:sp>
    </p:spTree>
    <p:extLst>
      <p:ext uri="{BB962C8B-B14F-4D97-AF65-F5344CB8AC3E}">
        <p14:creationId xmlns:p14="http://schemas.microsoft.com/office/powerpoint/2010/main" val="584680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b="1" kern="1200">
          <a:solidFill>
            <a:srgbClr val="EE1C2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D562E-2F86-407C-8950-16292837DFD2}"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1094C-F1BE-4125-9F0D-873B2C48C453}" type="slidenum">
              <a:rPr lang="en-US" smtClean="0"/>
              <a:t>‹#›</a:t>
            </a:fld>
            <a:endParaRPr lang="en-US"/>
          </a:p>
        </p:txBody>
      </p:sp>
      <p:sp>
        <p:nvSpPr>
          <p:cNvPr id="7" name="Rectangle 6"/>
          <p:cNvSpPr/>
          <p:nvPr userDrawn="1"/>
        </p:nvSpPr>
        <p:spPr>
          <a:xfrm>
            <a:off x="0" y="0"/>
            <a:ext cx="8305800" cy="838200"/>
          </a:xfrm>
          <a:prstGeom prst="rect">
            <a:avLst/>
          </a:prstGeom>
          <a:solidFill>
            <a:srgbClr val="2A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2A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426548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9A945-C550-43D8-A69C-A0F59EF3470F}"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C8A5A-C477-4A9A-A6F5-5CA1AD8662EB}" type="slidenum">
              <a:rPr lang="en-US" smtClean="0"/>
              <a:t>‹#›</a:t>
            </a:fld>
            <a:endParaRPr lang="en-US"/>
          </a:p>
        </p:txBody>
      </p:sp>
      <p:sp>
        <p:nvSpPr>
          <p:cNvPr id="7" name="Rectangle 6"/>
          <p:cNvSpPr/>
          <p:nvPr userDrawn="1"/>
        </p:nvSpPr>
        <p:spPr>
          <a:xfrm>
            <a:off x="0" y="0"/>
            <a:ext cx="8305800" cy="838200"/>
          </a:xfrm>
          <a:prstGeom prst="rect">
            <a:avLst/>
          </a:prstGeom>
          <a:solidFill>
            <a:srgbClr val="8E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8E7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2843545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16BCF-04B6-4734-B265-B2D61CB9CBC1}"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A1E10-2A7B-4B8F-BEBC-C3C8272888C1}" type="slidenum">
              <a:rPr lang="en-US" smtClean="0"/>
              <a:t>‹#›</a:t>
            </a:fld>
            <a:endParaRPr lang="en-US"/>
          </a:p>
        </p:txBody>
      </p:sp>
      <p:sp>
        <p:nvSpPr>
          <p:cNvPr id="7" name="Rectangle 6"/>
          <p:cNvSpPr/>
          <p:nvPr userDrawn="1"/>
        </p:nvSpPr>
        <p:spPr>
          <a:xfrm>
            <a:off x="0" y="0"/>
            <a:ext cx="8305800" cy="838200"/>
          </a:xfrm>
          <a:prstGeom prst="rect">
            <a:avLst/>
          </a:prstGeom>
          <a:solidFill>
            <a:srgbClr val="A7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A73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93035782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BD6A4-4F4E-482E-AF84-3A1709A9C961}"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39A8C-5B3F-4725-9ECF-E5F40F11A000}" type="slidenum">
              <a:rPr lang="en-US" smtClean="0"/>
              <a:t>‹#›</a:t>
            </a:fld>
            <a:endParaRPr lang="en-US"/>
          </a:p>
        </p:txBody>
      </p:sp>
      <p:sp>
        <p:nvSpPr>
          <p:cNvPr id="7" name="Rectangle 6"/>
          <p:cNvSpPr/>
          <p:nvPr userDrawn="1"/>
        </p:nvSpPr>
        <p:spPr>
          <a:xfrm>
            <a:off x="0" y="0"/>
            <a:ext cx="8305800" cy="838200"/>
          </a:xfrm>
          <a:prstGeom prst="rect">
            <a:avLst/>
          </a:prstGeom>
          <a:solidFill>
            <a:srgbClr val="26A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26AC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347250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32325-913B-4F3B-9800-9D44416D0B5A}"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7" name="Rectangle 6"/>
          <p:cNvSpPr/>
          <p:nvPr userDrawn="1"/>
        </p:nvSpPr>
        <p:spPr>
          <a:xfrm>
            <a:off x="0" y="0"/>
            <a:ext cx="8305800" cy="838200"/>
          </a:xfrm>
          <a:prstGeom prst="rect">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9861"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Rectangle 8"/>
          <p:cNvSpPr/>
          <p:nvPr userDrawn="1"/>
        </p:nvSpPr>
        <p:spPr>
          <a:xfrm>
            <a:off x="0" y="6553200"/>
            <a:ext cx="9144000" cy="304800"/>
          </a:xfrm>
          <a:prstGeom prst="rect">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xfrm>
            <a:off x="7010400" y="6553200"/>
            <a:ext cx="21336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1D3A4E9-1ADB-4154-A13C-7D12121B095E}" type="slidenum">
              <a:rPr lang="en-US" smtClean="0">
                <a:solidFill>
                  <a:prstClr val="white"/>
                </a:solidFill>
              </a:rPr>
              <a:pPr/>
              <a:t>‹#›</a:t>
            </a:fld>
            <a:endParaRPr lang="en-US" dirty="0">
              <a:solidFill>
                <a:prstClr val="white"/>
              </a:solidFill>
            </a:endParaRPr>
          </a:p>
        </p:txBody>
      </p:sp>
      <p:pic>
        <p:nvPicPr>
          <p:cNvPr id="10" name="Picture 9" descr="AHKC_FrenchLogoColour_NoTag_MY04"/>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972566" y="0"/>
            <a:ext cx="1171434" cy="894030"/>
          </a:xfrm>
          <a:prstGeom prst="rect">
            <a:avLst/>
          </a:prstGeom>
          <a:noFill/>
          <a:ln>
            <a:noFill/>
          </a:ln>
        </p:spPr>
      </p:pic>
    </p:spTree>
    <p:extLst>
      <p:ext uri="{BB962C8B-B14F-4D97-AF65-F5344CB8AC3E}">
        <p14:creationId xmlns:p14="http://schemas.microsoft.com/office/powerpoint/2010/main" val="243095337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1500" y="0"/>
            <a:ext cx="74295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8AD54-7529-4F94-937D-0713300292E7}" type="datetimeFigureOut">
              <a:rPr lang="en-US" smtClean="0">
                <a:solidFill>
                  <a:prstClr val="black">
                    <a:tint val="75000"/>
                  </a:prstClr>
                </a:solidFill>
              </a:rPr>
              <a:pPr/>
              <a:t>15-01-20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5BEB3-5B87-44AF-8CE3-716D8A4EFAA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924335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b="1" kern="1200">
          <a:solidFill>
            <a:srgbClr val="EE1C2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fr-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111BB-BE68-4954-B120-66E3F579376A}" type="datetimeFigureOut">
              <a:rPr lang="fr-CA" smtClean="0"/>
              <a:t>15-01-20</a:t>
            </a:fld>
            <a:endParaRPr lang="fr-C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7FD93-6A10-4680-9719-A75AC099F16B}" type="slidenum">
              <a:rPr lang="fr-CA" smtClean="0"/>
              <a:t>‹#›</a:t>
            </a:fld>
            <a:endParaRPr lang="fr-CA"/>
          </a:p>
        </p:txBody>
      </p:sp>
    </p:spTree>
    <p:extLst>
      <p:ext uri="{BB962C8B-B14F-4D97-AF65-F5344CB8AC3E}">
        <p14:creationId xmlns:p14="http://schemas.microsoft.com/office/powerpoint/2010/main" val="120908442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32325-913B-4F3B-9800-9D44416D0B5A}"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p:cNvSpPr/>
          <p:nvPr userDrawn="1"/>
        </p:nvSpPr>
        <p:spPr>
          <a:xfrm>
            <a:off x="0" y="0"/>
            <a:ext cx="8305800" cy="838200"/>
          </a:xfrm>
          <a:prstGeom prst="rect">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2" name="Title Placeholder 1"/>
          <p:cNvSpPr>
            <a:spLocks noGrp="1"/>
          </p:cNvSpPr>
          <p:nvPr>
            <p:ph type="title"/>
          </p:nvPr>
        </p:nvSpPr>
        <p:spPr>
          <a:xfrm>
            <a:off x="-9861"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9" name="Rectangle 8"/>
          <p:cNvSpPr/>
          <p:nvPr userDrawn="1"/>
        </p:nvSpPr>
        <p:spPr>
          <a:xfrm>
            <a:off x="0" y="6553200"/>
            <a:ext cx="9144000" cy="304800"/>
          </a:xfrm>
          <a:prstGeom prst="rect">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p:cNvSpPr>
            <a:spLocks noGrp="1"/>
          </p:cNvSpPr>
          <p:nvPr>
            <p:ph type="sldNum" sz="quarter" idx="4"/>
          </p:nvPr>
        </p:nvSpPr>
        <p:spPr>
          <a:xfrm>
            <a:off x="7010400" y="6553200"/>
            <a:ext cx="21336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1D3A4E9-1ADB-4154-A13C-7D12121B095E}" type="slidenum">
              <a:rPr lang="en-US" smtClean="0"/>
              <a:pPr/>
              <a:t>‹#›</a:t>
            </a:fld>
            <a:endParaRPr lang="en-US" dirty="0"/>
          </a:p>
        </p:txBody>
      </p:sp>
    </p:spTree>
    <p:extLst>
      <p:ext uri="{BB962C8B-B14F-4D97-AF65-F5344CB8AC3E}">
        <p14:creationId xmlns:p14="http://schemas.microsoft.com/office/powerpoint/2010/main" val="1909883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ABD4B2-DBB6-490B-B400-03F1F2D3A4D2}"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1A412-6699-48CC-98E3-C6DA7FFF8761}" type="slidenum">
              <a:rPr lang="en-US" smtClean="0"/>
              <a:t>‹#›</a:t>
            </a:fld>
            <a:endParaRPr lang="en-US"/>
          </a:p>
        </p:txBody>
      </p:sp>
      <p:sp>
        <p:nvSpPr>
          <p:cNvPr id="7" name="Rectangle 6"/>
          <p:cNvSpPr/>
          <p:nvPr userDrawn="1"/>
        </p:nvSpPr>
        <p:spPr>
          <a:xfrm>
            <a:off x="0" y="0"/>
            <a:ext cx="8305800" cy="838200"/>
          </a:xfrm>
          <a:prstGeom prst="rect">
            <a:avLst/>
          </a:prstGeom>
          <a:solidFill>
            <a:srgbClr val="00A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00A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Tree>
    <p:extLst>
      <p:ext uri="{BB962C8B-B14F-4D97-AF65-F5344CB8AC3E}">
        <p14:creationId xmlns:p14="http://schemas.microsoft.com/office/powerpoint/2010/main" val="2483968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6AEE5-87DF-4790-BF6B-F1F9D65E9093}"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B94FB-EF3B-45E5-99B7-CC70149DAE34}" type="slidenum">
              <a:rPr lang="en-US" smtClean="0"/>
              <a:t>‹#›</a:t>
            </a:fld>
            <a:endParaRPr lang="en-US"/>
          </a:p>
        </p:txBody>
      </p:sp>
      <p:sp>
        <p:nvSpPr>
          <p:cNvPr id="7" name="Rectangle 6"/>
          <p:cNvSpPr/>
          <p:nvPr userDrawn="1"/>
        </p:nvSpPr>
        <p:spPr>
          <a:xfrm>
            <a:off x="0" y="0"/>
            <a:ext cx="8305800" cy="838200"/>
          </a:xfrm>
          <a:prstGeom prst="rect">
            <a:avLst/>
          </a:prstGeom>
          <a:solidFill>
            <a:srgbClr val="18A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18A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2014351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8BB0F-B717-44C2-8469-35C03F3826EB}"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F5467-CCFB-474F-9CD3-9C1A2C754F4D}" type="slidenum">
              <a:rPr lang="en-US" smtClean="0"/>
              <a:t>‹#›</a:t>
            </a:fld>
            <a:endParaRPr lang="en-US"/>
          </a:p>
        </p:txBody>
      </p:sp>
      <p:sp>
        <p:nvSpPr>
          <p:cNvPr id="7" name="Rectangle 6"/>
          <p:cNvSpPr/>
          <p:nvPr userDrawn="1"/>
        </p:nvSpPr>
        <p:spPr>
          <a:xfrm>
            <a:off x="0" y="0"/>
            <a:ext cx="8305800" cy="838200"/>
          </a:xfrm>
          <a:prstGeom prst="rect">
            <a:avLst/>
          </a:prstGeom>
          <a:solidFill>
            <a:srgbClr val="FBB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FBB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8498282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813ED-AB95-4044-B230-06F32ED2A640}"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A277A-C9B4-4552-886C-D96FBDF5DD45}" type="slidenum">
              <a:rPr lang="en-US" smtClean="0"/>
              <a:t>‹#›</a:t>
            </a:fld>
            <a:endParaRPr lang="en-US"/>
          </a:p>
        </p:txBody>
      </p:sp>
      <p:sp>
        <p:nvSpPr>
          <p:cNvPr id="7" name="Rectangle 6"/>
          <p:cNvSpPr/>
          <p:nvPr userDrawn="1"/>
        </p:nvSpPr>
        <p:spPr>
          <a:xfrm>
            <a:off x="0" y="0"/>
            <a:ext cx="8305800" cy="838200"/>
          </a:xfrm>
          <a:prstGeom prst="rect">
            <a:avLst/>
          </a:prstGeom>
          <a:solidFill>
            <a:srgbClr val="92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92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3586"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5868078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480DA-2892-4D03-B761-00EA1D2D518E}"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911C5-5A85-4EFA-8A96-0A53AC04491E}" type="slidenum">
              <a:rPr lang="en-US" smtClean="0"/>
              <a:t>‹#›</a:t>
            </a:fld>
            <a:endParaRPr lang="en-US"/>
          </a:p>
        </p:txBody>
      </p:sp>
      <p:sp>
        <p:nvSpPr>
          <p:cNvPr id="7" name="Rectangle 6"/>
          <p:cNvSpPr/>
          <p:nvPr userDrawn="1"/>
        </p:nvSpPr>
        <p:spPr>
          <a:xfrm>
            <a:off x="0" y="0"/>
            <a:ext cx="8305800" cy="838200"/>
          </a:xfrm>
          <a:prstGeom prst="rect">
            <a:avLst/>
          </a:prstGeom>
          <a:solidFill>
            <a:srgbClr val="C1C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C1C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0"/>
            <a:ext cx="82296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4421266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480DA-2892-4D03-B761-00EA1D2D518E}" type="datetimeFigureOut">
              <a:rPr lang="en-US" smtClean="0"/>
              <a:t>15-01-20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911C5-5A85-4EFA-8A96-0A53AC04491E}" type="slidenum">
              <a:rPr lang="en-US" smtClean="0"/>
              <a:t>‹#›</a:t>
            </a:fld>
            <a:endParaRPr lang="en-US"/>
          </a:p>
        </p:txBody>
      </p:sp>
      <p:sp>
        <p:nvSpPr>
          <p:cNvPr id="7" name="Rectangle 6"/>
          <p:cNvSpPr/>
          <p:nvPr userDrawn="1"/>
        </p:nvSpPr>
        <p:spPr>
          <a:xfrm>
            <a:off x="0" y="0"/>
            <a:ext cx="8305800" cy="838200"/>
          </a:xfrm>
          <a:prstGeom prst="rect">
            <a:avLst/>
          </a:prstGeom>
          <a:solidFill>
            <a:srgbClr val="F68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91142" y="77722"/>
            <a:ext cx="676658" cy="684278"/>
          </a:xfrm>
          <a:prstGeom prst="rect">
            <a:avLst/>
          </a:prstGeom>
        </p:spPr>
      </p:pic>
      <p:sp>
        <p:nvSpPr>
          <p:cNvPr id="10" name="Rectangle 9"/>
          <p:cNvSpPr/>
          <p:nvPr userDrawn="1"/>
        </p:nvSpPr>
        <p:spPr>
          <a:xfrm>
            <a:off x="0" y="6553200"/>
            <a:ext cx="9144000" cy="304800"/>
          </a:xfrm>
          <a:prstGeom prst="rect">
            <a:avLst/>
          </a:prstGeom>
          <a:solidFill>
            <a:srgbClr val="F68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Slide Number Placeholder 5"/>
          <p:cNvSpPr txBox="1">
            <a:spLocks/>
          </p:cNvSpPr>
          <p:nvPr userDrawn="1"/>
        </p:nvSpPr>
        <p:spPr>
          <a:xfrm>
            <a:off x="7010400" y="65532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D3A4E9-1ADB-4154-A13C-7D12121B095E}" type="slidenum">
              <a:rPr lang="en-US" smtClean="0"/>
              <a:pPr/>
              <a:t>‹#›</a:t>
            </a:fld>
            <a:endParaRPr lang="en-US" dirty="0"/>
          </a:p>
        </p:txBody>
      </p:sp>
      <p:sp>
        <p:nvSpPr>
          <p:cNvPr id="2" name="Title Placeholder 1"/>
          <p:cNvSpPr>
            <a:spLocks noGrp="1"/>
          </p:cNvSpPr>
          <p:nvPr>
            <p:ph type="title"/>
          </p:nvPr>
        </p:nvSpPr>
        <p:spPr>
          <a:xfrm>
            <a:off x="0" y="-26894"/>
            <a:ext cx="8229600" cy="86509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5352142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3" Type="http://schemas.openxmlformats.org/officeDocument/2006/relationships/image" Target="../media/image60.tmp"/><Relationship Id="rId4" Type="http://schemas.openxmlformats.org/officeDocument/2006/relationships/image" Target="../media/image61.tmp"/><Relationship Id="rId1" Type="http://schemas.openxmlformats.org/officeDocument/2006/relationships/slideLayout" Target="../slideLayouts/slideLayout34.xml"/><Relationship Id="rId2" Type="http://schemas.openxmlformats.org/officeDocument/2006/relationships/image" Target="../media/image59.tmp"/></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2.tmp"/></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3.png"/></Relationships>
</file>

<file path=ppt/slides/_rels/slide113.xml.rels><?xml version="1.0" encoding="UTF-8" standalone="yes"?>
<Relationships xmlns="http://schemas.openxmlformats.org/package/2006/relationships"><Relationship Id="rId3" Type="http://schemas.openxmlformats.org/officeDocument/2006/relationships/image" Target="../media/image65.tmp"/><Relationship Id="rId4" Type="http://schemas.openxmlformats.org/officeDocument/2006/relationships/image" Target="../media/image66.jpeg"/><Relationship Id="rId5" Type="http://schemas.openxmlformats.org/officeDocument/2006/relationships/image" Target="../media/image67.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3" Type="http://schemas.openxmlformats.org/officeDocument/2006/relationships/image" Target="../media/image68.tmp"/><Relationship Id="rId4" Type="http://schemas.openxmlformats.org/officeDocument/2006/relationships/image" Target="../media/image69.tmp"/><Relationship Id="rId5" Type="http://schemas.openxmlformats.org/officeDocument/2006/relationships/image" Target="../media/image70.jpeg"/><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tmp"/><Relationship Id="rId5" Type="http://schemas.openxmlformats.org/officeDocument/2006/relationships/image" Target="../media/image73.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tmp"/><Relationship Id="rId5" Type="http://schemas.openxmlformats.org/officeDocument/2006/relationships/image" Target="../media/image76.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9.xml.rels><?xml version="1.0" encoding="UTF-8" standalone="yes"?>
<Relationships xmlns="http://schemas.openxmlformats.org/package/2006/relationships"><Relationship Id="rId3" Type="http://schemas.openxmlformats.org/officeDocument/2006/relationships/image" Target="../media/image64.tmp"/><Relationship Id="rId4" Type="http://schemas.openxmlformats.org/officeDocument/2006/relationships/image" Target="../media/image77.jpeg"/><Relationship Id="rId5" Type="http://schemas.openxmlformats.org/officeDocument/2006/relationships/image" Target="../media/image78.tmp"/><Relationship Id="rId6" Type="http://schemas.openxmlformats.org/officeDocument/2006/relationships/image" Target="../media/image79.tmp"/><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tmp"/><Relationship Id="rId5" Type="http://schemas.openxmlformats.org/officeDocument/2006/relationships/image" Target="../media/image82.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7.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tmp"/><Relationship Id="rId5" Type="http://schemas.openxmlformats.org/officeDocument/2006/relationships/image" Target="../media/image85.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tmp"/><Relationship Id="rId5" Type="http://schemas.openxmlformats.org/officeDocument/2006/relationships/image" Target="../media/image88.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4.xml"/></Relationships>
</file>

<file path=ppt/slides/_rels/slide15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tmp"/><Relationship Id="rId5" Type="http://schemas.openxmlformats.org/officeDocument/2006/relationships/image" Target="../media/image94.tmp"/><Relationship Id="rId6" Type="http://schemas.openxmlformats.org/officeDocument/2006/relationships/image" Target="../media/image95.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4.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tmp"/><Relationship Id="rId5" Type="http://schemas.openxmlformats.org/officeDocument/2006/relationships/image" Target="../media/image98.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tmp"/><Relationship Id="rId5" Type="http://schemas.openxmlformats.org/officeDocument/2006/relationships/image" Target="../media/image101.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tmp"/><Relationship Id="rId5" Type="http://schemas.openxmlformats.org/officeDocument/2006/relationships/image" Target="../media/image104.tmp"/><Relationship Id="rId6" Type="http://schemas.openxmlformats.org/officeDocument/2006/relationships/image" Target="../media/image105.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tmp"/><Relationship Id="rId5" Type="http://schemas.openxmlformats.org/officeDocument/2006/relationships/image" Target="../media/image108.tmp"/><Relationship Id="rId1" Type="http://schemas.openxmlformats.org/officeDocument/2006/relationships/slideLayout" Target="../slideLayouts/slideLayout18.xml"/><Relationship Id="rId2" Type="http://schemas.openxmlformats.org/officeDocument/2006/relationships/image" Target="../media/image64.tmp"/></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tmp"/><Relationship Id="rId4" Type="http://schemas.openxmlformats.org/officeDocument/2006/relationships/image" Target="../media/image16.tmp"/><Relationship Id="rId1" Type="http://schemas.openxmlformats.org/officeDocument/2006/relationships/slideLayout" Target="../slideLayouts/slideLayout51.xml"/><Relationship Id="rId2" Type="http://schemas.openxmlformats.org/officeDocument/2006/relationships/image" Target="../media/image14.tm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7.tm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8.tm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9.tm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0.tm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22.tmp"/><Relationship Id="rId4" Type="http://schemas.openxmlformats.org/officeDocument/2006/relationships/image" Target="../media/image23.tmp"/><Relationship Id="rId1" Type="http://schemas.openxmlformats.org/officeDocument/2006/relationships/slideLayout" Target="../slideLayouts/slideLayout62.xml"/><Relationship Id="rId2" Type="http://schemas.openxmlformats.org/officeDocument/2006/relationships/image" Target="../media/image21.tm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4.tm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3.xml"/><Relationship Id="rId3" Type="http://schemas.openxmlformats.org/officeDocument/2006/relationships/hyperlink" Target="http://www.jeunesenforme.ca/"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26.tmp"/><Relationship Id="rId4" Type="http://schemas.openxmlformats.org/officeDocument/2006/relationships/image" Target="../media/image27.tmp"/><Relationship Id="rId1" Type="http://schemas.openxmlformats.org/officeDocument/2006/relationships/slideLayout" Target="../slideLayouts/slideLayout67.xml"/><Relationship Id="rId2" Type="http://schemas.openxmlformats.org/officeDocument/2006/relationships/image" Target="../media/image25.tm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28.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image" Target="../media/image30.tmp"/><Relationship Id="rId4" Type="http://schemas.openxmlformats.org/officeDocument/2006/relationships/image" Target="../media/image31.tmp"/><Relationship Id="rId1" Type="http://schemas.openxmlformats.org/officeDocument/2006/relationships/slideLayout" Target="../slideLayouts/slideLayout78.xml"/><Relationship Id="rId2" Type="http://schemas.openxmlformats.org/officeDocument/2006/relationships/image" Target="../media/image29.tm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2.tm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3.tm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34.tm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36.tmp"/><Relationship Id="rId4" Type="http://schemas.openxmlformats.org/officeDocument/2006/relationships/image" Target="../media/image37.tmp"/><Relationship Id="rId1" Type="http://schemas.openxmlformats.org/officeDocument/2006/relationships/slideLayout" Target="../slideLayouts/slideLayout89.xml"/><Relationship Id="rId2" Type="http://schemas.openxmlformats.org/officeDocument/2006/relationships/image" Target="../media/image35.tmp"/></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4.png"/><Relationship Id="rId1" Type="http://schemas.openxmlformats.org/officeDocument/2006/relationships/slideLayout" Target="../slideLayouts/slideLayout155.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38.tm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39.tmp"/></Relationships>
</file>

<file path=ppt/slides/_rels/slide66.xml.rels><?xml version="1.0" encoding="UTF-8" standalone="yes"?>
<Relationships xmlns="http://schemas.openxmlformats.org/package/2006/relationships"><Relationship Id="rId3" Type="http://schemas.openxmlformats.org/officeDocument/2006/relationships/image" Target="../media/image41.tmp"/><Relationship Id="rId4" Type="http://schemas.openxmlformats.org/officeDocument/2006/relationships/image" Target="../media/image42.tmp"/><Relationship Id="rId1" Type="http://schemas.openxmlformats.org/officeDocument/2006/relationships/slideLayout" Target="../slideLayouts/slideLayout133.xml"/><Relationship Id="rId2" Type="http://schemas.openxmlformats.org/officeDocument/2006/relationships/image" Target="../media/image40.tm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43.tm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image" Target="../media/image44.tm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3" Type="http://schemas.openxmlformats.org/officeDocument/2006/relationships/image" Target="../media/image46.tmp"/><Relationship Id="rId4" Type="http://schemas.openxmlformats.org/officeDocument/2006/relationships/image" Target="../media/image47.tmp"/><Relationship Id="rId1" Type="http://schemas.openxmlformats.org/officeDocument/2006/relationships/slideLayout" Target="../slideLayouts/slideLayout122.xml"/><Relationship Id="rId2" Type="http://schemas.openxmlformats.org/officeDocument/2006/relationships/image" Target="../media/image45.tm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48.tmp"/></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49.tmp"/></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50.tm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8.xml.rels><?xml version="1.0" encoding="UTF-8" standalone="yes"?>
<Relationships xmlns="http://schemas.openxmlformats.org/package/2006/relationships"><Relationship Id="rId3" Type="http://schemas.openxmlformats.org/officeDocument/2006/relationships/image" Target="../media/image52.tmp"/><Relationship Id="rId4" Type="http://schemas.openxmlformats.org/officeDocument/2006/relationships/image" Target="../media/image53.tmp"/><Relationship Id="rId1" Type="http://schemas.openxmlformats.org/officeDocument/2006/relationships/slideLayout" Target="../slideLayouts/slideLayout111.xml"/><Relationship Id="rId2" Type="http://schemas.openxmlformats.org/officeDocument/2006/relationships/image" Target="../media/image51.tmp"/></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54.tmp"/></Relationships>
</file>

<file path=ppt/slides/_rels/slide9.xml.rels><?xml version="1.0" encoding="UTF-8" standalone="yes"?>
<Relationships xmlns="http://schemas.openxmlformats.org/package/2006/relationships"><Relationship Id="rId3" Type="http://schemas.openxmlformats.org/officeDocument/2006/relationships/hyperlink" Target="http://journals.humankinetics.com/jpah-supplements-special-issues/jpah-volume-11-2014-global-summit-on-the-physical-activity-of-children" TargetMode="External"/><Relationship Id="rId4" Type="http://schemas.openxmlformats.org/officeDocument/2006/relationships/hyperlink" Target="http://dvqdas9jty7g6.cloudfront.net/reportcard2014/AHKC_2014_ReportCard_FR.pdf" TargetMode="External"/><Relationship Id="rId5" Type="http://schemas.openxmlformats.org/officeDocument/2006/relationships/hyperlink" Target="http://www.activehealthykids.ca/ReportCard/how-canada-stacks-up.aspx" TargetMode="External"/><Relationship Id="rId6" Type="http://schemas.openxmlformats.org/officeDocument/2006/relationships/image" Target="../media/image8.png"/><Relationship Id="rId1" Type="http://schemas.openxmlformats.org/officeDocument/2006/relationships/slideLayout" Target="../slideLayouts/slideLayout145.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56.tmp"/><Relationship Id="rId4" Type="http://schemas.openxmlformats.org/officeDocument/2006/relationships/image" Target="../media/image57.tmp"/><Relationship Id="rId1" Type="http://schemas.openxmlformats.org/officeDocument/2006/relationships/slideLayout" Target="../slideLayouts/slideLayout100.xml"/><Relationship Id="rId2" Type="http://schemas.openxmlformats.org/officeDocument/2006/relationships/image" Target="../media/image55.tmp"/></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image" Target="../media/image58.tmp"/></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0"/>
            <a:ext cx="7429500" cy="6858000"/>
          </a:xfrm>
          <a:prstGeom prst="rect">
            <a:avLst/>
          </a:prstGeom>
        </p:spPr>
      </p:pic>
      <p:sp>
        <p:nvSpPr>
          <p:cNvPr id="2" name="Title 1"/>
          <p:cNvSpPr>
            <a:spLocks noGrp="1"/>
          </p:cNvSpPr>
          <p:nvPr>
            <p:ph type="ctrTitle"/>
          </p:nvPr>
        </p:nvSpPr>
        <p:spPr>
          <a:xfrm>
            <a:off x="0" y="1143000"/>
            <a:ext cx="9144000" cy="1135380"/>
          </a:xfrm>
        </p:spPr>
        <p:txBody>
          <a:bodyPr/>
          <a:lstStyle/>
          <a:p>
            <a:r>
              <a:rPr lang="en-US" spc="-150" dirty="0" smtClean="0"/>
              <a:t>LE CANADA EST-IL DANS LA COURSE</a:t>
            </a:r>
            <a:r>
              <a:rPr lang="en-US" dirty="0" smtClean="0"/>
              <a:t>?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5943600"/>
            <a:ext cx="752008" cy="760477"/>
          </a:xfrm>
          <a:prstGeom prst="rect">
            <a:avLst/>
          </a:prstGeom>
        </p:spPr>
      </p:pic>
    </p:spTree>
    <p:extLst>
      <p:ext uri="{BB962C8B-B14F-4D97-AF65-F5344CB8AC3E}">
        <p14:creationId xmlns:p14="http://schemas.microsoft.com/office/powerpoint/2010/main" val="22855060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all" dirty="0" smtClean="0"/>
              <a:t>Perspectives </a:t>
            </a:r>
            <a:r>
              <a:rPr lang="en-US" sz="2800" cap="all" dirty="0" err="1" smtClean="0"/>
              <a:t>clés</a:t>
            </a:r>
            <a:r>
              <a:rPr lang="en-US" sz="2800" cap="all" dirty="0" smtClean="0"/>
              <a:t> pour le Canada</a:t>
            </a:r>
            <a:endParaRPr lang="en-US" sz="2800" cap="all" dirty="0"/>
          </a:p>
        </p:txBody>
      </p:sp>
      <p:sp>
        <p:nvSpPr>
          <p:cNvPr id="3" name="Content Placeholder 2"/>
          <p:cNvSpPr>
            <a:spLocks noGrp="1"/>
          </p:cNvSpPr>
          <p:nvPr>
            <p:ph idx="1"/>
          </p:nvPr>
        </p:nvSpPr>
        <p:spPr/>
        <p:txBody>
          <a:bodyPr/>
          <a:lstStyle/>
          <a:p>
            <a:pPr marL="514350" indent="-514350">
              <a:buFont typeface="+mj-lt"/>
              <a:buAutoNum type="arabicPeriod"/>
            </a:pPr>
            <a:r>
              <a:rPr lang="fr-CA" dirty="0" smtClean="0"/>
              <a:t>Il semble que nous ayons fait le nécessaire, mais que les résultats se fassent encore attendre</a:t>
            </a:r>
          </a:p>
          <a:p>
            <a:pPr marL="514350" indent="-514350">
              <a:buFont typeface="+mj-lt"/>
              <a:buAutoNum type="arabicPeriod"/>
            </a:pPr>
            <a:r>
              <a:rPr lang="fr-CA" dirty="0" smtClean="0"/>
              <a:t>Culture de confort</a:t>
            </a:r>
          </a:p>
          <a:p>
            <a:pPr marL="514350" indent="-514350">
              <a:buFont typeface="+mj-lt"/>
              <a:buAutoNum type="arabicPeriod"/>
            </a:pPr>
            <a:r>
              <a:rPr lang="fr-CA" dirty="0" smtClean="0"/>
              <a:t>Les enfants ont besoin d’espace pour bouger</a:t>
            </a:r>
          </a:p>
          <a:p>
            <a:pPr marL="0" indent="0">
              <a:buNone/>
            </a:pPr>
            <a:endParaRPr lang="en-US" dirty="0" smtClean="0"/>
          </a:p>
          <a:p>
            <a:pPr marL="0" indent="0">
              <a:buNone/>
            </a:pPr>
            <a:endParaRPr lang="en-US" b="1"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2525189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763000" cy="5181600"/>
          </a:xfrm>
        </p:spPr>
        <p:txBody>
          <a:bodyPr>
            <a:noAutofit/>
          </a:bodyPr>
          <a:lstStyle/>
          <a:p>
            <a:pPr>
              <a:buClr>
                <a:srgbClr val="05569A"/>
              </a:buClr>
              <a:buFont typeface="Wingdings" panose="05000000000000000000" pitchFamily="2" charset="2"/>
              <a:buChar char="Ø"/>
            </a:pPr>
            <a:r>
              <a:rPr lang="fr-CA" sz="2000" dirty="0" smtClean="0"/>
              <a:t>Le </a:t>
            </a:r>
            <a:r>
              <a:rPr lang="fr-CA" sz="2000" dirty="0"/>
              <a:t>24 janvier 2014, l’Ontario à annoncé une ≪ Action communautaire Enfants en santé ≫ – </a:t>
            </a:r>
            <a:r>
              <a:rPr lang="fr-CA" sz="2000" dirty="0" smtClean="0"/>
              <a:t>un programme </a:t>
            </a:r>
            <a:r>
              <a:rPr lang="fr-CA" sz="2000" dirty="0"/>
              <a:t>offrant </a:t>
            </a:r>
            <a:r>
              <a:rPr lang="fr-CA" sz="2000" dirty="0" smtClean="0"/>
              <a:t>jusqu’à </a:t>
            </a:r>
            <a:r>
              <a:rPr lang="fr-CA" sz="2000" dirty="0"/>
              <a:t>1,5 M$, sur une </a:t>
            </a:r>
            <a:r>
              <a:rPr lang="fr-CA" sz="2000" dirty="0" smtClean="0"/>
              <a:t>période </a:t>
            </a:r>
            <a:r>
              <a:rPr lang="fr-CA" sz="2000" dirty="0"/>
              <a:t>de 4 ans, aux </a:t>
            </a:r>
            <a:r>
              <a:rPr lang="fr-CA" sz="2000" dirty="0" smtClean="0"/>
              <a:t>municipalités </a:t>
            </a:r>
            <a:r>
              <a:rPr lang="fr-CA" sz="2000" dirty="0"/>
              <a:t>qui font </a:t>
            </a:r>
            <a:r>
              <a:rPr lang="fr-CA" sz="2000" dirty="0" smtClean="0"/>
              <a:t>des demandes </a:t>
            </a:r>
            <a:r>
              <a:rPr lang="fr-CA" sz="2000" dirty="0"/>
              <a:t>de financement pour des </a:t>
            </a:r>
            <a:r>
              <a:rPr lang="fr-CA" sz="2000" dirty="0" smtClean="0"/>
              <a:t>activités </a:t>
            </a:r>
            <a:r>
              <a:rPr lang="fr-CA" sz="2000" dirty="0"/>
              <a:t>et des projets locaux centres sur la </a:t>
            </a:r>
            <a:r>
              <a:rPr lang="fr-CA" sz="2000" dirty="0" smtClean="0"/>
              <a:t>promotion d’une </a:t>
            </a:r>
            <a:r>
              <a:rPr lang="fr-CA" sz="2000" dirty="0"/>
              <a:t>vie saine et de bonnes habitudes alimentaires pour les enfants</a:t>
            </a:r>
            <a:r>
              <a:rPr lang="fr-CA" sz="2000" dirty="0" smtClean="0"/>
              <a:t>.</a:t>
            </a:r>
          </a:p>
          <a:p>
            <a:pPr>
              <a:buClr>
                <a:srgbClr val="05569A"/>
              </a:buClr>
              <a:buFont typeface="Wingdings" panose="05000000000000000000" pitchFamily="2" charset="2"/>
              <a:buChar char="Ø"/>
            </a:pPr>
            <a:endParaRPr lang="fr-CA" sz="2000" dirty="0"/>
          </a:p>
          <a:p>
            <a:pPr>
              <a:buClr>
                <a:srgbClr val="05569A"/>
              </a:buClr>
              <a:buFont typeface="Wingdings" panose="05000000000000000000" pitchFamily="2" charset="2"/>
              <a:buChar char="Ø"/>
            </a:pPr>
            <a:r>
              <a:rPr lang="fr-CA" sz="2000" dirty="0" smtClean="0"/>
              <a:t>Il </a:t>
            </a:r>
            <a:r>
              <a:rPr lang="fr-CA" sz="2000" dirty="0"/>
              <a:t>y a au pays 6 programmes de </a:t>
            </a:r>
            <a:r>
              <a:rPr lang="fr-CA" sz="2000" dirty="0" smtClean="0"/>
              <a:t>crédit d’impôt </a:t>
            </a:r>
            <a:r>
              <a:rPr lang="fr-CA" sz="2000" dirty="0"/>
              <a:t>provinciaux et territoriaux pour la condition physique.</a:t>
            </a:r>
            <a:endParaRPr lang="en-US" sz="2000"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600" b="0" dirty="0"/>
              <a:t>Stratégies et investissements des gouvernements provinciaux</a:t>
            </a:r>
            <a:endParaRPr lang="en-US" sz="2600" b="0" spc="-150" dirty="0"/>
          </a:p>
        </p:txBody>
      </p:sp>
      <p:sp>
        <p:nvSpPr>
          <p:cNvPr id="5"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185463764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8991600" cy="5715000"/>
          </a:xfrm>
        </p:spPr>
        <p:txBody>
          <a:bodyPr>
            <a:normAutofit lnSpcReduction="10000"/>
          </a:bodyPr>
          <a:lstStyle/>
          <a:p>
            <a:pPr>
              <a:buClr>
                <a:srgbClr val="05569A"/>
              </a:buClr>
              <a:buFont typeface="Wingdings" panose="05000000000000000000" pitchFamily="2" charset="2"/>
              <a:buChar char="Ø"/>
            </a:pPr>
            <a:r>
              <a:rPr lang="fr-CA" sz="2000" dirty="0" smtClean="0"/>
              <a:t>Le </a:t>
            </a:r>
            <a:r>
              <a:rPr lang="fr-CA" sz="2000" dirty="0"/>
              <a:t>gouvernement </a:t>
            </a:r>
            <a:r>
              <a:rPr lang="fr-CA" sz="2000" dirty="0" smtClean="0"/>
              <a:t>fédéral </a:t>
            </a:r>
            <a:r>
              <a:rPr lang="fr-CA" sz="2000" dirty="0"/>
              <a:t>devrait collaborer de </a:t>
            </a:r>
            <a:r>
              <a:rPr lang="fr-CA" sz="2000" dirty="0" smtClean="0"/>
              <a:t>manière </a:t>
            </a:r>
            <a:r>
              <a:rPr lang="fr-CA" sz="2000" dirty="0"/>
              <a:t>plus proactive avec le </a:t>
            </a:r>
            <a:r>
              <a:rPr lang="fr-CA" sz="2000" dirty="0" smtClean="0"/>
              <a:t>secteur de l’activité </a:t>
            </a:r>
            <a:r>
              <a:rPr lang="fr-CA" sz="2000" dirty="0"/>
              <a:t>physique canadien pour mettre en </a:t>
            </a:r>
            <a:r>
              <a:rPr lang="fr-CA" sz="2000" dirty="0" smtClean="0"/>
              <a:t>œuvre </a:t>
            </a:r>
            <a:r>
              <a:rPr lang="fr-CA" sz="2000" dirty="0"/>
              <a:t>et financer une </a:t>
            </a:r>
            <a:r>
              <a:rPr lang="fr-CA" sz="2000" dirty="0" smtClean="0"/>
              <a:t>politique nationale </a:t>
            </a:r>
            <a:r>
              <a:rPr lang="fr-CA" sz="2000" dirty="0"/>
              <a:t>d’envergure en </a:t>
            </a:r>
            <a:r>
              <a:rPr lang="fr-CA" sz="2000" dirty="0" smtClean="0"/>
              <a:t>matière d’activité </a:t>
            </a:r>
            <a:r>
              <a:rPr lang="fr-CA" sz="2000" dirty="0"/>
              <a:t>physique, d’une nature et d’une </a:t>
            </a:r>
            <a:r>
              <a:rPr lang="fr-CA" sz="2000" dirty="0" smtClean="0"/>
              <a:t>portée </a:t>
            </a:r>
            <a:r>
              <a:rPr lang="fr-CA" sz="2000" dirty="0"/>
              <a:t>similaires à celles de la Politique canadienne du sport de 2012. Le gouvernement </a:t>
            </a:r>
            <a:r>
              <a:rPr lang="fr-CA" sz="2000" dirty="0" smtClean="0"/>
              <a:t>fédéral devrait </a:t>
            </a:r>
            <a:r>
              <a:rPr lang="fr-CA" sz="2000" dirty="0"/>
              <a:t>approuver des engagements financiers pluriannuels pour assurer un </a:t>
            </a:r>
            <a:r>
              <a:rPr lang="fr-CA" sz="2000" dirty="0" smtClean="0"/>
              <a:t>financement continu </a:t>
            </a:r>
            <a:r>
              <a:rPr lang="fr-CA" sz="2000" dirty="0"/>
              <a:t>aux organismes et aux programmes qui font preuve de leadership en </a:t>
            </a:r>
            <a:r>
              <a:rPr lang="fr-CA" sz="2000" dirty="0" smtClean="0"/>
              <a:t>matière d’activité </a:t>
            </a:r>
            <a:r>
              <a:rPr lang="fr-CA" sz="2000" dirty="0"/>
              <a:t>physique, incluant la mise en </a:t>
            </a:r>
            <a:r>
              <a:rPr lang="fr-CA" sz="2000" dirty="0" smtClean="0"/>
              <a:t>œuvre </a:t>
            </a:r>
            <a:r>
              <a:rPr lang="fr-CA" sz="2000" dirty="0"/>
              <a:t>de Canada actif 20/20 et du Cadre </a:t>
            </a:r>
            <a:r>
              <a:rPr lang="fr-CA" sz="2000" dirty="0" smtClean="0"/>
              <a:t>national pour </a:t>
            </a:r>
            <a:r>
              <a:rPr lang="fr-CA" sz="2000" dirty="0"/>
              <a:t>les loisirs</a:t>
            </a:r>
            <a:r>
              <a:rPr lang="fr-CA" sz="2000" dirty="0" smtClean="0"/>
              <a:t>.</a:t>
            </a:r>
          </a:p>
          <a:p>
            <a:pPr>
              <a:buClr>
                <a:srgbClr val="05569A"/>
              </a:buClr>
              <a:buFont typeface="Wingdings" panose="05000000000000000000" pitchFamily="2" charset="2"/>
              <a:buChar char="Ø"/>
            </a:pPr>
            <a:r>
              <a:rPr lang="fr-CA" sz="2000" dirty="0" smtClean="0"/>
              <a:t>Des </a:t>
            </a:r>
            <a:r>
              <a:rPr lang="fr-CA" sz="2000" dirty="0"/>
              <a:t>9 G$ </a:t>
            </a:r>
            <a:r>
              <a:rPr lang="fr-CA" sz="2000" dirty="0" smtClean="0"/>
              <a:t>dépenses </a:t>
            </a:r>
            <a:r>
              <a:rPr lang="fr-CA" sz="2000" dirty="0"/>
              <a:t>par le gouvernement </a:t>
            </a:r>
            <a:r>
              <a:rPr lang="fr-CA" sz="2000" dirty="0" smtClean="0"/>
              <a:t>fédéral </a:t>
            </a:r>
            <a:r>
              <a:rPr lang="fr-CA" sz="2000" dirty="0"/>
              <a:t>en coûts de fonctionnement </a:t>
            </a:r>
            <a:r>
              <a:rPr lang="fr-CA" sz="2000" dirty="0" smtClean="0"/>
              <a:t>directs </a:t>
            </a:r>
            <a:r>
              <a:rPr lang="fr-CA" sz="2000" dirty="0"/>
              <a:t>liés aux soins de santé (excluant les transferts provinciaux et territoriaux), le </a:t>
            </a:r>
            <a:r>
              <a:rPr lang="fr-CA" sz="2000" dirty="0" smtClean="0"/>
              <a:t>montant dépense </a:t>
            </a:r>
            <a:r>
              <a:rPr lang="fr-CA" sz="2000" dirty="0"/>
              <a:t>pour la promotion de la santé devrait </a:t>
            </a:r>
            <a:r>
              <a:rPr lang="fr-CA" sz="2000" dirty="0" smtClean="0"/>
              <a:t>être </a:t>
            </a:r>
            <a:r>
              <a:rPr lang="fr-CA" sz="2000" dirty="0"/>
              <a:t>augmente de 2 % à </a:t>
            </a:r>
            <a:r>
              <a:rPr lang="fr-CA" sz="2000" dirty="0" smtClean="0"/>
              <a:t>3 </a:t>
            </a:r>
            <a:r>
              <a:rPr lang="fr-CA" sz="2000" dirty="0"/>
              <a:t>% (soit </a:t>
            </a:r>
            <a:r>
              <a:rPr lang="fr-CA" sz="2000" dirty="0" smtClean="0"/>
              <a:t>un investissement </a:t>
            </a:r>
            <a:r>
              <a:rPr lang="fr-CA" sz="2000" dirty="0"/>
              <a:t>additionnel d’environ 84 M$) sur une </a:t>
            </a:r>
            <a:r>
              <a:rPr lang="fr-CA" sz="2000" dirty="0" smtClean="0"/>
              <a:t>période </a:t>
            </a:r>
            <a:r>
              <a:rPr lang="fr-CA" sz="2000" dirty="0"/>
              <a:t>de 2 ans. Ces </a:t>
            </a:r>
            <a:r>
              <a:rPr lang="fr-CA" sz="2000" dirty="0" smtClean="0"/>
              <a:t>fonds devraient être </a:t>
            </a:r>
            <a:r>
              <a:rPr lang="fr-CA" sz="2000" dirty="0"/>
              <a:t>alloués à </a:t>
            </a:r>
            <a:r>
              <a:rPr lang="fr-CA" sz="2000" dirty="0" smtClean="0"/>
              <a:t>l’Unité </a:t>
            </a:r>
            <a:r>
              <a:rPr lang="fr-CA" sz="2000" dirty="0"/>
              <a:t>de la vie active de l’Agence de la santé publique du </a:t>
            </a:r>
            <a:r>
              <a:rPr lang="fr-CA" sz="2000" dirty="0" smtClean="0"/>
              <a:t>Canada afin </a:t>
            </a:r>
            <a:r>
              <a:rPr lang="fr-CA" sz="2000" dirty="0"/>
              <a:t>d’augmenter </a:t>
            </a:r>
            <a:r>
              <a:rPr lang="fr-CA" sz="2000" dirty="0" smtClean="0"/>
              <a:t>l’éventail </a:t>
            </a:r>
            <a:r>
              <a:rPr lang="fr-CA" sz="2000" dirty="0"/>
              <a:t>du financement et des investissements disponibles </a:t>
            </a:r>
            <a:r>
              <a:rPr lang="fr-CA" sz="2000" dirty="0" smtClean="0"/>
              <a:t>pour soutenir </a:t>
            </a:r>
            <a:r>
              <a:rPr lang="fr-CA" sz="2000" dirty="0"/>
              <a:t>la vie active et saine, la saine alimentation, la </a:t>
            </a:r>
            <a:r>
              <a:rPr lang="fr-CA" sz="2000" dirty="0" smtClean="0"/>
              <a:t>résilience émotionnelle </a:t>
            </a:r>
            <a:r>
              <a:rPr lang="fr-CA" sz="2000" dirty="0"/>
              <a:t>et mentale</a:t>
            </a:r>
            <a:r>
              <a:rPr lang="fr-CA" sz="2000" dirty="0" smtClean="0"/>
              <a:t>, ainsi </a:t>
            </a:r>
            <a:r>
              <a:rPr lang="fr-CA" sz="2000" dirty="0"/>
              <a:t>que la </a:t>
            </a:r>
            <a:r>
              <a:rPr lang="fr-CA" sz="2000" dirty="0" smtClean="0"/>
              <a:t>prévention </a:t>
            </a:r>
            <a:r>
              <a:rPr lang="fr-CA" sz="2000" dirty="0"/>
              <a:t>des blessures pour les Canadiens, en portant une </a:t>
            </a:r>
            <a:r>
              <a:rPr lang="fr-CA" sz="2000" dirty="0" smtClean="0"/>
              <a:t>attention particulière </a:t>
            </a:r>
            <a:r>
              <a:rPr lang="fr-CA" sz="2000" dirty="0"/>
              <a:t>aux enfants et aux jeunes.</a:t>
            </a:r>
            <a:endParaRPr lang="en-US" sz="2000" dirty="0"/>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
        <p:nvSpPr>
          <p:cNvPr id="4"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355452872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686800" cy="5257800"/>
          </a:xfrm>
        </p:spPr>
        <p:txBody>
          <a:bodyPr>
            <a:normAutofit lnSpcReduction="10000"/>
          </a:bodyPr>
          <a:lstStyle/>
          <a:p>
            <a:pPr>
              <a:buClr>
                <a:srgbClr val="05569A"/>
              </a:buClr>
              <a:buFont typeface="Wingdings" panose="05000000000000000000" pitchFamily="2" charset="2"/>
              <a:buChar char="Ø"/>
            </a:pPr>
            <a:r>
              <a:rPr lang="fr-CA" sz="2000" dirty="0"/>
              <a:t>On propose au gouvernement de </a:t>
            </a:r>
            <a:r>
              <a:rPr lang="fr-CA" sz="2000" dirty="0" smtClean="0"/>
              <a:t>créer </a:t>
            </a:r>
            <a:r>
              <a:rPr lang="fr-CA" sz="2000" dirty="0"/>
              <a:t>une enveloppe </a:t>
            </a:r>
            <a:r>
              <a:rPr lang="fr-CA" sz="2000" dirty="0" smtClean="0"/>
              <a:t>spécifique </a:t>
            </a:r>
            <a:r>
              <a:rPr lang="fr-CA" sz="2000" dirty="0"/>
              <a:t>pour les sports et </a:t>
            </a:r>
            <a:r>
              <a:rPr lang="fr-CA" sz="2000" dirty="0" smtClean="0"/>
              <a:t>les loisirs </a:t>
            </a:r>
            <a:r>
              <a:rPr lang="fr-CA" sz="2000" dirty="0"/>
              <a:t>au sein du programme d’infrastructures du Plan Chantiers Canada, afin </a:t>
            </a:r>
            <a:r>
              <a:rPr lang="fr-CA" sz="2000" dirty="0" smtClean="0"/>
              <a:t>d’agir sur l’écart </a:t>
            </a:r>
            <a:r>
              <a:rPr lang="fr-CA" sz="2000" dirty="0"/>
              <a:t>de plusieurs milliards de dollars en </a:t>
            </a:r>
            <a:r>
              <a:rPr lang="fr-CA" sz="2000" dirty="0" smtClean="0"/>
              <a:t>matière </a:t>
            </a:r>
            <a:r>
              <a:rPr lang="fr-CA" sz="2000" dirty="0"/>
              <a:t>d’infrastructures de sports </a:t>
            </a:r>
            <a:r>
              <a:rPr lang="fr-CA" sz="2000" dirty="0" smtClean="0"/>
              <a:t>et de </a:t>
            </a:r>
            <a:r>
              <a:rPr lang="fr-CA" sz="2000" dirty="0"/>
              <a:t>loisirs qui existe entre les </a:t>
            </a:r>
            <a:r>
              <a:rPr lang="fr-CA" sz="2000" dirty="0" smtClean="0"/>
              <a:t>collectivités </a:t>
            </a:r>
            <a:r>
              <a:rPr lang="fr-CA" sz="2000" dirty="0"/>
              <a:t>rurales et urbaines à la grandeur du Canada</a:t>
            </a:r>
            <a:r>
              <a:rPr lang="fr-CA" sz="2000" dirty="0" smtClean="0"/>
              <a:t>. On </a:t>
            </a:r>
            <a:r>
              <a:rPr lang="fr-CA" sz="2000" dirty="0"/>
              <a:t>estime que le </a:t>
            </a:r>
            <a:r>
              <a:rPr lang="fr-CA" sz="2000" dirty="0" smtClean="0"/>
              <a:t>déficit </a:t>
            </a:r>
            <a:r>
              <a:rPr lang="fr-CA" sz="2000" dirty="0"/>
              <a:t>en </a:t>
            </a:r>
            <a:r>
              <a:rPr lang="fr-CA" sz="2000" dirty="0" smtClean="0"/>
              <a:t>matière </a:t>
            </a:r>
            <a:r>
              <a:rPr lang="fr-CA" sz="2000" dirty="0"/>
              <a:t>d’infrastructures de sports et de loisirs </a:t>
            </a:r>
            <a:r>
              <a:rPr lang="fr-CA" sz="2000" dirty="0" smtClean="0"/>
              <a:t>dépasse largement </a:t>
            </a:r>
            <a:r>
              <a:rPr lang="fr-CA" sz="2000" dirty="0"/>
              <a:t>les 15 G$.</a:t>
            </a:r>
          </a:p>
          <a:p>
            <a:pPr>
              <a:buClr>
                <a:srgbClr val="05569A"/>
              </a:buClr>
              <a:buFont typeface="Wingdings" panose="05000000000000000000" pitchFamily="2" charset="2"/>
              <a:buChar char="Ø"/>
            </a:pPr>
            <a:r>
              <a:rPr lang="fr-CA" sz="2000" dirty="0" smtClean="0"/>
              <a:t>Les </a:t>
            </a:r>
            <a:r>
              <a:rPr lang="fr-CA" sz="2000" dirty="0"/>
              <a:t>gouvernements provinciaux et territoriaux devraient </a:t>
            </a:r>
            <a:r>
              <a:rPr lang="fr-CA" sz="2000" dirty="0" smtClean="0"/>
              <a:t>élaborer </a:t>
            </a:r>
            <a:r>
              <a:rPr lang="fr-CA" sz="2000" dirty="0"/>
              <a:t>des plans </a:t>
            </a:r>
            <a:r>
              <a:rPr lang="fr-CA" sz="2000" dirty="0" smtClean="0"/>
              <a:t>d’action fondés </a:t>
            </a:r>
            <a:r>
              <a:rPr lang="fr-CA" sz="2000" dirty="0"/>
              <a:t>sur les recommandations de Canada actif 20/20, de la Politique canadienne </a:t>
            </a:r>
            <a:r>
              <a:rPr lang="fr-CA" sz="2000" dirty="0" smtClean="0"/>
              <a:t>du sport </a:t>
            </a:r>
            <a:r>
              <a:rPr lang="fr-CA" sz="2000" dirty="0"/>
              <a:t>et du Cadre national pour les loisirs.</a:t>
            </a:r>
          </a:p>
          <a:p>
            <a:pPr>
              <a:buClr>
                <a:srgbClr val="05569A"/>
              </a:buClr>
              <a:buFont typeface="Wingdings" panose="05000000000000000000" pitchFamily="2" charset="2"/>
              <a:buChar char="Ø"/>
            </a:pPr>
            <a:r>
              <a:rPr lang="fr-CA" sz="2000" dirty="0" smtClean="0"/>
              <a:t>Les </a:t>
            </a:r>
            <a:r>
              <a:rPr lang="fr-CA" sz="2000" dirty="0"/>
              <a:t>gouvernements de tous les niveaux devraient cibler intentionnellement les </a:t>
            </a:r>
            <a:r>
              <a:rPr lang="fr-CA" sz="2000" dirty="0" smtClean="0"/>
              <a:t>gens ayant </a:t>
            </a:r>
            <a:r>
              <a:rPr lang="fr-CA" sz="2000" dirty="0"/>
              <a:t>les plus grands besoins et des </a:t>
            </a:r>
            <a:r>
              <a:rPr lang="fr-CA" sz="2000" dirty="0" smtClean="0"/>
              <a:t>problèmes d’accès </a:t>
            </a:r>
            <a:r>
              <a:rPr lang="fr-CA" sz="2000" dirty="0"/>
              <a:t>en ciblant des politiques visant à </a:t>
            </a:r>
            <a:r>
              <a:rPr lang="fr-CA" sz="2000" dirty="0" smtClean="0"/>
              <a:t>éliminer </a:t>
            </a:r>
            <a:r>
              <a:rPr lang="fr-CA" sz="2000" dirty="0"/>
              <a:t>les </a:t>
            </a:r>
            <a:r>
              <a:rPr lang="fr-CA" sz="2000" dirty="0" smtClean="0"/>
              <a:t>disparités </a:t>
            </a:r>
            <a:r>
              <a:rPr lang="fr-CA" sz="2000" dirty="0"/>
              <a:t>quant aux </a:t>
            </a:r>
            <a:r>
              <a:rPr lang="fr-CA" sz="2000" dirty="0" smtClean="0"/>
              <a:t>degrés </a:t>
            </a:r>
            <a:r>
              <a:rPr lang="fr-CA" sz="2000" dirty="0"/>
              <a:t>de participation.</a:t>
            </a:r>
          </a:p>
          <a:p>
            <a:pPr>
              <a:buClr>
                <a:srgbClr val="05569A"/>
              </a:buClr>
              <a:buFont typeface="Wingdings" panose="05000000000000000000" pitchFamily="2" charset="2"/>
              <a:buChar char="Ø"/>
            </a:pPr>
            <a:r>
              <a:rPr lang="fr-CA" sz="2000" dirty="0" smtClean="0"/>
              <a:t>Les </a:t>
            </a:r>
            <a:r>
              <a:rPr lang="fr-CA" sz="2000" dirty="0"/>
              <a:t>gouvernements de tous les niveaux doivent </a:t>
            </a:r>
            <a:r>
              <a:rPr lang="fr-CA" sz="2000" dirty="0" smtClean="0"/>
              <a:t>améliorer </a:t>
            </a:r>
            <a:r>
              <a:rPr lang="fr-CA" sz="2000" dirty="0"/>
              <a:t>le </a:t>
            </a:r>
            <a:r>
              <a:rPr lang="fr-CA" sz="2000" dirty="0" smtClean="0"/>
              <a:t>degré </a:t>
            </a:r>
            <a:r>
              <a:rPr lang="fr-CA" sz="2000" dirty="0"/>
              <a:t>de </a:t>
            </a:r>
            <a:r>
              <a:rPr lang="fr-CA" sz="2000" dirty="0" smtClean="0"/>
              <a:t>financement </a:t>
            </a:r>
            <a:r>
              <a:rPr lang="fr-CA" sz="2000" dirty="0"/>
              <a:t>consacré </a:t>
            </a:r>
            <a:r>
              <a:rPr lang="fr-CA" sz="2000" dirty="0" smtClean="0"/>
              <a:t>à </a:t>
            </a:r>
            <a:r>
              <a:rPr lang="fr-CA" sz="2000" dirty="0"/>
              <a:t>la promotion de la santé dont, notamment, la promotion de </a:t>
            </a:r>
            <a:r>
              <a:rPr lang="fr-CA" sz="2000" dirty="0" smtClean="0"/>
              <a:t>l’activité </a:t>
            </a:r>
            <a:r>
              <a:rPr lang="fr-CA" sz="2000" dirty="0"/>
              <a:t>physique</a:t>
            </a:r>
            <a:r>
              <a:rPr lang="fr-CA" sz="2000" dirty="0" smtClean="0"/>
              <a:t>, l’éducation </a:t>
            </a:r>
            <a:r>
              <a:rPr lang="fr-CA" sz="2000" dirty="0"/>
              <a:t>physique et la participation sportive de niveau </a:t>
            </a:r>
            <a:r>
              <a:rPr lang="fr-CA" sz="2000" dirty="0" smtClean="0"/>
              <a:t>débutant </a:t>
            </a:r>
            <a:r>
              <a:rPr lang="fr-CA" sz="2000" dirty="0"/>
              <a:t>afin de </a:t>
            </a:r>
            <a:r>
              <a:rPr lang="fr-CA" sz="2000" dirty="0" smtClean="0"/>
              <a:t>refléter les réelles épargnes </a:t>
            </a:r>
            <a:r>
              <a:rPr lang="fr-CA" sz="2000" dirty="0"/>
              <a:t>de </a:t>
            </a:r>
            <a:r>
              <a:rPr lang="fr-CA" sz="2000" dirty="0" smtClean="0"/>
              <a:t>coûts </a:t>
            </a:r>
            <a:r>
              <a:rPr lang="fr-CA" sz="2000" dirty="0"/>
              <a:t>qui pourraient </a:t>
            </a:r>
            <a:r>
              <a:rPr lang="fr-CA" sz="2000" dirty="0" smtClean="0"/>
              <a:t>être réalisées </a:t>
            </a:r>
            <a:r>
              <a:rPr lang="fr-CA" sz="2000" dirty="0"/>
              <a:t>dans l’avenir si la population </a:t>
            </a:r>
            <a:r>
              <a:rPr lang="fr-CA" sz="2000" dirty="0" smtClean="0"/>
              <a:t>était plus </a:t>
            </a:r>
            <a:r>
              <a:rPr lang="fr-CA" sz="2000" dirty="0"/>
              <a:t>active physiquement.</a:t>
            </a:r>
            <a:endParaRPr lang="en-US" sz="2000" dirty="0"/>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
        <p:nvSpPr>
          <p:cNvPr id="4"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191827358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07" y="936009"/>
            <a:ext cx="8991600" cy="5617191"/>
          </a:xfrm>
        </p:spPr>
        <p:txBody>
          <a:bodyPr>
            <a:normAutofit/>
          </a:bodyPr>
          <a:lstStyle/>
          <a:p>
            <a:pPr>
              <a:buClr>
                <a:srgbClr val="05569A"/>
              </a:buClr>
              <a:buFont typeface="Wingdings" panose="05000000000000000000" pitchFamily="2" charset="2"/>
              <a:buChar char="Ø"/>
            </a:pPr>
            <a:r>
              <a:rPr lang="fr-CA" sz="2000" dirty="0"/>
              <a:t>Les gouvernements devraient s’assurer du </a:t>
            </a:r>
            <a:r>
              <a:rPr lang="fr-CA" sz="2000" dirty="0" smtClean="0"/>
              <a:t>contrôle </a:t>
            </a:r>
            <a:r>
              <a:rPr lang="fr-CA" sz="2000" dirty="0"/>
              <a:t>et de </a:t>
            </a:r>
            <a:r>
              <a:rPr lang="fr-CA" sz="2000" dirty="0" smtClean="0"/>
              <a:t>l’évaluation </a:t>
            </a:r>
            <a:r>
              <a:rPr lang="fr-CA" sz="2000" dirty="0"/>
              <a:t>des </a:t>
            </a:r>
            <a:r>
              <a:rPr lang="fr-CA" sz="2000" dirty="0" smtClean="0"/>
              <a:t>politiques créées </a:t>
            </a:r>
            <a:r>
              <a:rPr lang="fr-CA" sz="2000" dirty="0"/>
              <a:t>en vue de soutenir </a:t>
            </a:r>
            <a:r>
              <a:rPr lang="fr-CA" sz="2000" dirty="0" smtClean="0"/>
              <a:t>l’activité </a:t>
            </a:r>
            <a:r>
              <a:rPr lang="fr-CA" sz="2000" dirty="0"/>
              <a:t>physique chez les enfants et les jeunes</a:t>
            </a:r>
            <a:r>
              <a:rPr lang="fr-CA" sz="2000" dirty="0" smtClean="0"/>
              <a:t>.</a:t>
            </a:r>
          </a:p>
          <a:p>
            <a:pPr>
              <a:buClr>
                <a:srgbClr val="05569A"/>
              </a:buClr>
              <a:buFont typeface="Wingdings" panose="05000000000000000000" pitchFamily="2" charset="2"/>
              <a:buChar char="Ø"/>
            </a:pPr>
            <a:endParaRPr lang="fr-CA" sz="2000" dirty="0"/>
          </a:p>
          <a:p>
            <a:pPr>
              <a:buClr>
                <a:srgbClr val="05569A"/>
              </a:buClr>
              <a:buFont typeface="Wingdings" panose="05000000000000000000" pitchFamily="2" charset="2"/>
              <a:buChar char="Ø"/>
            </a:pPr>
            <a:r>
              <a:rPr lang="fr-CA" sz="2000" dirty="0" smtClean="0"/>
              <a:t>Le </a:t>
            </a:r>
            <a:r>
              <a:rPr lang="fr-CA" sz="2000" dirty="0"/>
              <a:t>suivi et le </a:t>
            </a:r>
            <a:r>
              <a:rPr lang="fr-CA" sz="2000" dirty="0" smtClean="0"/>
              <a:t>contrôle </a:t>
            </a:r>
            <a:r>
              <a:rPr lang="fr-CA" sz="2000" dirty="0"/>
              <a:t>des changements en </a:t>
            </a:r>
            <a:r>
              <a:rPr lang="fr-CA" sz="2000" dirty="0" smtClean="0"/>
              <a:t>matière </a:t>
            </a:r>
            <a:r>
              <a:rPr lang="fr-CA" sz="2000" dirty="0"/>
              <a:t>de savoir-faire physique sur les </a:t>
            </a:r>
            <a:r>
              <a:rPr lang="fr-CA" sz="2000" dirty="0" smtClean="0"/>
              <a:t>plans national</a:t>
            </a:r>
            <a:r>
              <a:rPr lang="fr-CA" sz="2000" dirty="0"/>
              <a:t>, provincial et territorial devraient </a:t>
            </a:r>
            <a:r>
              <a:rPr lang="fr-CA" sz="2000" dirty="0" smtClean="0"/>
              <a:t>être </a:t>
            </a:r>
            <a:r>
              <a:rPr lang="fr-CA" sz="2000" dirty="0"/>
              <a:t>entrepris </a:t>
            </a:r>
            <a:r>
              <a:rPr lang="fr-CA" sz="2000" dirty="0" smtClean="0"/>
              <a:t>immédiatement </a:t>
            </a:r>
            <a:r>
              <a:rPr lang="fr-CA" sz="2000" dirty="0"/>
              <a:t>afin </a:t>
            </a:r>
            <a:r>
              <a:rPr lang="fr-CA" sz="2000" dirty="0" smtClean="0"/>
              <a:t>d’évaluer l’impact </a:t>
            </a:r>
            <a:r>
              <a:rPr lang="fr-CA" sz="2000" dirty="0"/>
              <a:t>des investissements publics dans la tenue de Jeux multisports d’envergure (p.ex</a:t>
            </a:r>
            <a:r>
              <a:rPr lang="fr-CA" sz="2000" dirty="0" smtClean="0"/>
              <a:t>., Jeux panaméricains </a:t>
            </a:r>
            <a:r>
              <a:rPr lang="fr-CA" sz="2000" dirty="0"/>
              <a:t>et </a:t>
            </a:r>
            <a:r>
              <a:rPr lang="fr-CA" sz="2000" dirty="0" smtClean="0"/>
              <a:t>parapanaméricains </a:t>
            </a:r>
            <a:r>
              <a:rPr lang="fr-CA" sz="2000" dirty="0"/>
              <a:t>et candidature </a:t>
            </a:r>
            <a:r>
              <a:rPr lang="fr-CA" sz="2000" dirty="0" smtClean="0"/>
              <a:t>éventuelle </a:t>
            </a:r>
            <a:r>
              <a:rPr lang="fr-CA" sz="2000" dirty="0"/>
              <a:t>pour la </a:t>
            </a:r>
            <a:r>
              <a:rPr lang="fr-CA" sz="2000" dirty="0" smtClean="0"/>
              <a:t>présentation de </a:t>
            </a:r>
            <a:r>
              <a:rPr lang="fr-CA" sz="2000" dirty="0"/>
              <a:t>la Coupe du monde de la FIFA</a:t>
            </a:r>
            <a:r>
              <a:rPr lang="fr-CA" sz="2000" dirty="0" smtClean="0"/>
              <a:t>).</a:t>
            </a:r>
          </a:p>
          <a:p>
            <a:pPr>
              <a:buClr>
                <a:srgbClr val="05569A"/>
              </a:buClr>
              <a:buFont typeface="Wingdings" panose="05000000000000000000" pitchFamily="2" charset="2"/>
              <a:buChar char="Ø"/>
            </a:pPr>
            <a:endParaRPr lang="fr-CA" sz="2000" dirty="0"/>
          </a:p>
          <a:p>
            <a:pPr>
              <a:buClr>
                <a:srgbClr val="05569A"/>
              </a:buClr>
              <a:buFont typeface="Wingdings" panose="05000000000000000000" pitchFamily="2" charset="2"/>
              <a:buChar char="Ø"/>
            </a:pPr>
            <a:r>
              <a:rPr lang="fr-CA" sz="2000" dirty="0" smtClean="0"/>
              <a:t>Une évaluation </a:t>
            </a:r>
            <a:r>
              <a:rPr lang="fr-CA" sz="2000" dirty="0"/>
              <a:t>exhaustive des initiatives pour la </a:t>
            </a:r>
            <a:r>
              <a:rPr lang="fr-CA" sz="2000" dirty="0" smtClean="0"/>
              <a:t>période après l’école </a:t>
            </a:r>
            <a:r>
              <a:rPr lang="fr-CA" sz="2000" dirty="0"/>
              <a:t>est </a:t>
            </a:r>
            <a:r>
              <a:rPr lang="fr-CA" sz="2000" dirty="0" smtClean="0"/>
              <a:t>nécessaire afin de déterminer l’efficacité </a:t>
            </a:r>
            <a:r>
              <a:rPr lang="fr-CA" sz="2000" dirty="0"/>
              <a:t>des programmes et de </a:t>
            </a:r>
            <a:r>
              <a:rPr lang="fr-CA" sz="2000" dirty="0" smtClean="0"/>
              <a:t>déceler </a:t>
            </a:r>
            <a:r>
              <a:rPr lang="fr-CA" sz="2000" dirty="0"/>
              <a:t>les pratiques </a:t>
            </a:r>
            <a:r>
              <a:rPr lang="fr-CA" sz="2000" dirty="0" smtClean="0"/>
              <a:t>prometteuses parmi </a:t>
            </a:r>
            <a:r>
              <a:rPr lang="fr-CA" sz="2000" dirty="0"/>
              <a:t>les initiatives </a:t>
            </a:r>
            <a:r>
              <a:rPr lang="fr-CA" sz="2000" dirty="0" smtClean="0"/>
              <a:t>centrées </a:t>
            </a:r>
            <a:r>
              <a:rPr lang="fr-CA" sz="2000" dirty="0"/>
              <a:t>sur cette </a:t>
            </a:r>
            <a:r>
              <a:rPr lang="fr-CA" sz="2000" dirty="0" smtClean="0"/>
              <a:t>période.</a:t>
            </a:r>
          </a:p>
          <a:p>
            <a:pPr>
              <a:buClr>
                <a:srgbClr val="05569A"/>
              </a:buClr>
              <a:buFont typeface="Wingdings" panose="05000000000000000000" pitchFamily="2" charset="2"/>
              <a:buChar char="Ø"/>
            </a:pPr>
            <a:endParaRPr lang="fr-CA" sz="2000" dirty="0"/>
          </a:p>
          <a:p>
            <a:pPr>
              <a:buClr>
                <a:srgbClr val="05569A"/>
              </a:buClr>
              <a:buFont typeface="Wingdings" panose="05000000000000000000" pitchFamily="2" charset="2"/>
              <a:buChar char="Ø"/>
            </a:pPr>
            <a:r>
              <a:rPr lang="fr-CA" sz="2000" dirty="0" smtClean="0"/>
              <a:t>Un </a:t>
            </a:r>
            <a:r>
              <a:rPr lang="fr-CA" sz="2000" dirty="0"/>
              <a:t>financement devrait </a:t>
            </a:r>
            <a:r>
              <a:rPr lang="fr-CA" sz="2000" dirty="0" smtClean="0"/>
              <a:t>être </a:t>
            </a:r>
            <a:r>
              <a:rPr lang="fr-CA" sz="2000" dirty="0"/>
              <a:t>consacré à </a:t>
            </a:r>
            <a:r>
              <a:rPr lang="fr-CA" sz="2000" dirty="0" smtClean="0"/>
              <a:t>l’évaluation </a:t>
            </a:r>
            <a:r>
              <a:rPr lang="fr-CA" sz="2000" dirty="0"/>
              <a:t>de la formulation et de la mise </a:t>
            </a:r>
            <a:r>
              <a:rPr lang="fr-CA" sz="2000" dirty="0" smtClean="0"/>
              <a:t>en œuvre </a:t>
            </a:r>
            <a:r>
              <a:rPr lang="fr-CA" sz="2000" dirty="0"/>
              <a:t>d’une politique en </a:t>
            </a:r>
            <a:r>
              <a:rPr lang="fr-CA" sz="2000" dirty="0" smtClean="0"/>
              <a:t>matière d’activité </a:t>
            </a:r>
            <a:r>
              <a:rPr lang="fr-CA" sz="2000" dirty="0"/>
              <a:t>physique au Canada.</a:t>
            </a:r>
            <a:endParaRPr lang="en-US" sz="2000" dirty="0"/>
          </a:p>
        </p:txBody>
      </p:sp>
      <p:sp>
        <p:nvSpPr>
          <p:cNvPr id="4" name="Title 1"/>
          <p:cNvSpPr txBox="1">
            <a:spLocks noGrp="1"/>
          </p:cNvSpPr>
          <p:nvPr>
            <p:ph type="title"/>
          </p:nvPr>
        </p:nvSpPr>
        <p:spPr>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
        <p:nvSpPr>
          <p:cNvPr id="5"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4267094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38200"/>
            <a:ext cx="9144000" cy="5715000"/>
          </a:xfrm>
          <a:prstGeom prst="rect">
            <a:avLst/>
          </a:prstGeom>
          <a:solidFill>
            <a:srgbClr val="00A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81" y="193121"/>
            <a:ext cx="5574420" cy="217163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840" y="2530946"/>
            <a:ext cx="4094260" cy="3107854"/>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34" y="2645884"/>
            <a:ext cx="3560372" cy="3626183"/>
          </a:xfrm>
          <a:prstGeom prst="rect">
            <a:avLst/>
          </a:prstGeom>
        </p:spPr>
      </p:pic>
    </p:spTree>
    <p:extLst>
      <p:ext uri="{BB962C8B-B14F-4D97-AF65-F5344CB8AC3E}">
        <p14:creationId xmlns:p14="http://schemas.microsoft.com/office/powerpoint/2010/main" val="175399346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p:cNvSpPr>
            <a:spLocks noGrp="1"/>
          </p:cNvSpPr>
          <p:nvPr>
            <p:ph type="ftr" sz="quarter" idx="11"/>
          </p:nvPr>
        </p:nvSpPr>
        <p:spPr bwMode="auto">
          <a:xfrm>
            <a:off x="2590800" y="6553200"/>
            <a:ext cx="640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Non Gouvernementaux</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082" y="867119"/>
            <a:ext cx="6791837" cy="5609881"/>
          </a:xfrm>
          <a:prstGeom prst="rect">
            <a:avLst/>
          </a:prstGeom>
        </p:spPr>
      </p:pic>
    </p:spTree>
    <p:extLst>
      <p:ext uri="{BB962C8B-B14F-4D97-AF65-F5344CB8AC3E}">
        <p14:creationId xmlns:p14="http://schemas.microsoft.com/office/powerpoint/2010/main" val="262935877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982070"/>
            <a:ext cx="8686800" cy="5486400"/>
          </a:xfrm>
        </p:spPr>
        <p:txBody>
          <a:bodyPr>
            <a:normAutofit lnSpcReduction="10000"/>
          </a:bodyPr>
          <a:lstStyle/>
          <a:p>
            <a:pPr>
              <a:buClr>
                <a:srgbClr val="00AE51"/>
              </a:buClr>
              <a:buFont typeface="Wingdings" panose="05000000000000000000" pitchFamily="2" charset="2"/>
              <a:buChar char="Ø"/>
            </a:pPr>
            <a:r>
              <a:rPr lang="fr-CA" sz="2000" dirty="0" smtClean="0"/>
              <a:t>En </a:t>
            </a:r>
            <a:r>
              <a:rPr lang="fr-CA" sz="2000" dirty="0"/>
              <a:t>2013, l’Association canadienne des automobilistes (CAA) du Centre-sud </a:t>
            </a:r>
            <a:r>
              <a:rPr lang="fr-CA" sz="2000" dirty="0" smtClean="0"/>
              <a:t>ontarien a </a:t>
            </a:r>
            <a:r>
              <a:rPr lang="fr-CA" sz="2000" dirty="0"/>
              <a:t>investi 300 000 $ par l’entremise de son programme de brigade scolaire afin </a:t>
            </a:r>
            <a:r>
              <a:rPr lang="fr-CA" sz="2000" dirty="0" smtClean="0"/>
              <a:t>de rehausser </a:t>
            </a:r>
            <a:r>
              <a:rPr lang="fr-CA" sz="2000" dirty="0"/>
              <a:t>la </a:t>
            </a:r>
            <a:r>
              <a:rPr lang="fr-CA" sz="2000" dirty="0" smtClean="0"/>
              <a:t>sécurité </a:t>
            </a:r>
            <a:r>
              <a:rPr lang="fr-CA" sz="2000" dirty="0"/>
              <a:t>des occasions de transport actif pour les enfants et les jeunes.</a:t>
            </a:r>
          </a:p>
          <a:p>
            <a:pPr>
              <a:buClr>
                <a:srgbClr val="00AE51"/>
              </a:buClr>
              <a:buFont typeface="Wingdings" panose="05000000000000000000" pitchFamily="2" charset="2"/>
              <a:buChar char="Ø"/>
            </a:pPr>
            <a:r>
              <a:rPr lang="fr-CA" sz="2000" dirty="0" smtClean="0"/>
              <a:t>En </a:t>
            </a:r>
            <a:r>
              <a:rPr lang="fr-CA" sz="2000" dirty="0"/>
              <a:t>2013, Canadian Tire a lancé ACTIFS </a:t>
            </a:r>
            <a:r>
              <a:rPr lang="fr-CA" sz="2000" dirty="0" smtClean="0"/>
              <a:t>À </a:t>
            </a:r>
            <a:r>
              <a:rPr lang="fr-CA" sz="2000" dirty="0"/>
              <a:t>L’ECOLE , une campagne nationale </a:t>
            </a:r>
            <a:r>
              <a:rPr lang="fr-CA" sz="2000" dirty="0" smtClean="0"/>
              <a:t>dont l’objectif </a:t>
            </a:r>
            <a:r>
              <a:rPr lang="fr-CA" sz="2000" dirty="0"/>
              <a:t>est d’assurer aux enfants des </a:t>
            </a:r>
            <a:r>
              <a:rPr lang="fr-CA" sz="2000" dirty="0" smtClean="0"/>
              <a:t>écoles </a:t>
            </a:r>
            <a:r>
              <a:rPr lang="fr-CA" sz="2000" dirty="0"/>
              <a:t>au Canada une heure par jour </a:t>
            </a:r>
            <a:r>
              <a:rPr lang="fr-CA" sz="2000" dirty="0" smtClean="0"/>
              <a:t>d’activité physique </a:t>
            </a:r>
            <a:r>
              <a:rPr lang="fr-CA" sz="2000" dirty="0"/>
              <a:t>avec l’appui d’un groupe de plus de 60 organisations influentes et </a:t>
            </a:r>
            <a:r>
              <a:rPr lang="fr-CA" sz="2000" dirty="0" smtClean="0"/>
              <a:t>crédibles </a:t>
            </a:r>
            <a:r>
              <a:rPr lang="fr-CA" sz="2000" dirty="0"/>
              <a:t>à </a:t>
            </a:r>
            <a:r>
              <a:rPr lang="fr-CA" sz="2000" dirty="0" smtClean="0"/>
              <a:t>travers </a:t>
            </a:r>
            <a:r>
              <a:rPr lang="fr-CA" sz="2000" dirty="0"/>
              <a:t>le Canada qui disposent d’une expertise en santé, en </a:t>
            </a:r>
            <a:r>
              <a:rPr lang="fr-CA" sz="2000" dirty="0" smtClean="0"/>
              <a:t>bien-être, </a:t>
            </a:r>
            <a:r>
              <a:rPr lang="fr-CA" sz="2000" dirty="0"/>
              <a:t>en sport et loisir</a:t>
            </a:r>
            <a:r>
              <a:rPr lang="fr-CA" sz="2000" dirty="0" smtClean="0"/>
              <a:t>, en </a:t>
            </a:r>
            <a:r>
              <a:rPr lang="fr-CA" sz="2000" dirty="0"/>
              <a:t>industrie et en </a:t>
            </a:r>
            <a:r>
              <a:rPr lang="fr-CA" sz="2000" dirty="0" smtClean="0"/>
              <a:t>éducation.</a:t>
            </a:r>
            <a:endParaRPr lang="fr-CA" sz="2000" dirty="0"/>
          </a:p>
          <a:p>
            <a:pPr>
              <a:buClr>
                <a:srgbClr val="00AE51"/>
              </a:buClr>
              <a:buFont typeface="Wingdings" panose="05000000000000000000" pitchFamily="2" charset="2"/>
              <a:buChar char="Ø"/>
            </a:pPr>
            <a:r>
              <a:rPr lang="fr-CA" sz="2000" dirty="0" smtClean="0"/>
              <a:t>En </a:t>
            </a:r>
            <a:r>
              <a:rPr lang="fr-CA" sz="2000" dirty="0"/>
              <a:t>2013, la fondation Bon </a:t>
            </a:r>
            <a:r>
              <a:rPr lang="fr-CA" sz="2000" dirty="0" smtClean="0"/>
              <a:t>départ </a:t>
            </a:r>
            <a:r>
              <a:rPr lang="fr-CA" sz="2000" dirty="0"/>
              <a:t>de Canadian Tire a investi 14,3 millions $ par </a:t>
            </a:r>
            <a:r>
              <a:rPr lang="fr-CA" sz="2000" dirty="0" smtClean="0"/>
              <a:t>l’entremise de </a:t>
            </a:r>
            <a:r>
              <a:rPr lang="fr-CA" sz="2000" dirty="0"/>
              <a:t>son </a:t>
            </a:r>
            <a:r>
              <a:rPr lang="fr-CA" sz="2000" dirty="0" smtClean="0"/>
              <a:t>réseau </a:t>
            </a:r>
            <a:r>
              <a:rPr lang="fr-CA" sz="2000" dirty="0"/>
              <a:t>de 332 sections </a:t>
            </a:r>
            <a:r>
              <a:rPr lang="fr-CA" sz="2000" dirty="0" smtClean="0"/>
              <a:t>régionales </a:t>
            </a:r>
            <a:r>
              <a:rPr lang="fr-CA" sz="2000" dirty="0"/>
              <a:t>afin </a:t>
            </a:r>
            <a:r>
              <a:rPr lang="fr-CA" sz="2000" dirty="0" smtClean="0"/>
              <a:t>d’accro</a:t>
            </a:r>
            <a:r>
              <a:rPr lang="fr-CA" sz="2000" dirty="0"/>
              <a:t>î</a:t>
            </a:r>
            <a:r>
              <a:rPr lang="fr-CA" sz="2000" dirty="0" smtClean="0"/>
              <a:t>tre </a:t>
            </a:r>
            <a:r>
              <a:rPr lang="fr-CA" sz="2000" dirty="0"/>
              <a:t>le nombre d’occasions </a:t>
            </a:r>
            <a:r>
              <a:rPr lang="fr-CA" sz="2000" dirty="0" smtClean="0"/>
              <a:t>d’activité physique </a:t>
            </a:r>
            <a:r>
              <a:rPr lang="fr-CA" sz="2000" dirty="0"/>
              <a:t>pour les enfants et les jeunes canadiens. Depuis 2005, Bon </a:t>
            </a:r>
            <a:r>
              <a:rPr lang="fr-CA" sz="2000" dirty="0" smtClean="0"/>
              <a:t>départ </a:t>
            </a:r>
            <a:r>
              <a:rPr lang="fr-CA" sz="2000" dirty="0"/>
              <a:t>de </a:t>
            </a:r>
            <a:r>
              <a:rPr lang="fr-CA" sz="2000" dirty="0" smtClean="0"/>
              <a:t>Canadian Tire </a:t>
            </a:r>
            <a:r>
              <a:rPr lang="fr-CA" sz="2000" dirty="0"/>
              <a:t>a investi une somme totale de 65 </a:t>
            </a:r>
            <a:r>
              <a:rPr lang="fr-CA" sz="2000" dirty="0" smtClean="0"/>
              <a:t>millions $.</a:t>
            </a:r>
            <a:endParaRPr lang="fr-CA" sz="2000" dirty="0"/>
          </a:p>
          <a:p>
            <a:pPr>
              <a:buClr>
                <a:srgbClr val="00AE51"/>
              </a:buClr>
              <a:buFont typeface="Wingdings" panose="05000000000000000000" pitchFamily="2" charset="2"/>
              <a:buChar char="Ø"/>
            </a:pPr>
            <a:r>
              <a:rPr lang="fr-CA" sz="2000" dirty="0" smtClean="0"/>
              <a:t>En </a:t>
            </a:r>
            <a:r>
              <a:rPr lang="fr-CA" sz="2000" dirty="0"/>
              <a:t>2013, la </a:t>
            </a:r>
            <a:r>
              <a:rPr lang="fr-CA" sz="2000" dirty="0" smtClean="0"/>
              <a:t>société </a:t>
            </a:r>
            <a:r>
              <a:rPr lang="fr-CA" sz="2000" dirty="0"/>
              <a:t>General Mills Canada, par l’entremise de son initiative Champions </a:t>
            </a:r>
            <a:r>
              <a:rPr lang="fr-CA" sz="2000" dirty="0" smtClean="0"/>
              <a:t>for Healthy </a:t>
            </a:r>
            <a:r>
              <a:rPr lang="fr-CA" sz="2000" dirty="0"/>
              <a:t>Kids, a investi 150 000 $ dans des organismes communautaires à la grandeur </a:t>
            </a:r>
            <a:r>
              <a:rPr lang="fr-CA" sz="2000" dirty="0" smtClean="0"/>
              <a:t>du Canada </a:t>
            </a:r>
            <a:r>
              <a:rPr lang="fr-CA" sz="2000" dirty="0"/>
              <a:t>pour offrir des </a:t>
            </a:r>
            <a:r>
              <a:rPr lang="fr-CA" sz="2000" dirty="0" smtClean="0"/>
              <a:t>activités/initiatives </a:t>
            </a:r>
            <a:r>
              <a:rPr lang="fr-CA" sz="2000" dirty="0"/>
              <a:t>de condition physique et de saine alimentation.</a:t>
            </a:r>
          </a:p>
        </p:txBody>
      </p:sp>
      <p:sp>
        <p:nvSpPr>
          <p:cNvPr id="5"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
        <p:nvSpPr>
          <p:cNvPr id="7" name="Footer Placeholder 1"/>
          <p:cNvSpPr>
            <a:spLocks noGrp="1"/>
          </p:cNvSpPr>
          <p:nvPr>
            <p:ph type="ftr" sz="quarter" idx="11"/>
          </p:nvPr>
        </p:nvSpPr>
        <p:spPr bwMode="auto">
          <a:xfrm>
            <a:off x="2590800" y="6553200"/>
            <a:ext cx="640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Non Gouvernementaux</a:t>
            </a:r>
          </a:p>
        </p:txBody>
      </p:sp>
    </p:spTree>
    <p:extLst>
      <p:ext uri="{BB962C8B-B14F-4D97-AF65-F5344CB8AC3E}">
        <p14:creationId xmlns:p14="http://schemas.microsoft.com/office/powerpoint/2010/main" val="98374608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982070"/>
            <a:ext cx="8686800" cy="5486400"/>
          </a:xfrm>
        </p:spPr>
        <p:txBody>
          <a:bodyPr>
            <a:normAutofit/>
          </a:bodyPr>
          <a:lstStyle/>
          <a:p>
            <a:pPr>
              <a:buClr>
                <a:srgbClr val="00AE51"/>
              </a:buClr>
              <a:buFont typeface="Wingdings" panose="05000000000000000000" pitchFamily="2" charset="2"/>
              <a:buChar char="Ø"/>
            </a:pPr>
            <a:r>
              <a:rPr lang="fr-CA" sz="2000" dirty="0"/>
              <a:t>En 2013, Georges Weston Limited a investi 1,4 million $ pour </a:t>
            </a:r>
            <a:r>
              <a:rPr lang="fr-CA" sz="2000" dirty="0" smtClean="0"/>
              <a:t>améliorer </a:t>
            </a:r>
            <a:r>
              <a:rPr lang="fr-CA" sz="2000" dirty="0"/>
              <a:t>les </a:t>
            </a:r>
            <a:r>
              <a:rPr lang="fr-CA" sz="2000" dirty="0" smtClean="0"/>
              <a:t>occasions d’activité </a:t>
            </a:r>
            <a:r>
              <a:rPr lang="fr-CA" sz="2000" dirty="0"/>
              <a:t>physique pour les enfants et les jeunes canadiens. Du financement a </a:t>
            </a:r>
            <a:r>
              <a:rPr lang="fr-CA" sz="2000" dirty="0" smtClean="0"/>
              <a:t>été </a:t>
            </a:r>
            <a:r>
              <a:rPr lang="fr-CA" sz="2000" dirty="0"/>
              <a:t>alloué à 77 programmes à la grandeur du Canada et des milliers d’enfants et de jeunes ont </a:t>
            </a:r>
            <a:r>
              <a:rPr lang="fr-CA" sz="2000" dirty="0" smtClean="0"/>
              <a:t>pu profiter </a:t>
            </a:r>
            <a:r>
              <a:rPr lang="fr-CA" sz="2000" dirty="0"/>
              <a:t>d’un </a:t>
            </a:r>
            <a:r>
              <a:rPr lang="fr-CA" sz="2000" dirty="0" smtClean="0"/>
              <a:t>accès </a:t>
            </a:r>
            <a:r>
              <a:rPr lang="fr-CA" sz="2000" dirty="0"/>
              <a:t>à des programmes d’exercices </a:t>
            </a:r>
            <a:r>
              <a:rPr lang="fr-CA" sz="2000" dirty="0" smtClean="0"/>
              <a:t>après l’école </a:t>
            </a:r>
            <a:r>
              <a:rPr lang="fr-CA" sz="2000" dirty="0"/>
              <a:t>et à une saine alimentation.</a:t>
            </a:r>
          </a:p>
          <a:p>
            <a:pPr>
              <a:buClr>
                <a:srgbClr val="00AE51"/>
              </a:buClr>
              <a:buFont typeface="Wingdings" panose="05000000000000000000" pitchFamily="2" charset="2"/>
              <a:buChar char="Ø"/>
            </a:pPr>
            <a:r>
              <a:rPr lang="fr-CA" sz="2000" dirty="0" smtClean="0"/>
              <a:t>En </a:t>
            </a:r>
            <a:r>
              <a:rPr lang="fr-CA" sz="2000" dirty="0"/>
              <a:t>2013, la GoodLife Kids Foundation a investi plus de 400 000 $ par l’entremise de </a:t>
            </a:r>
            <a:r>
              <a:rPr lang="fr-CA" sz="2000" dirty="0" smtClean="0"/>
              <a:t>son programme </a:t>
            </a:r>
            <a:r>
              <a:rPr lang="fr-CA" sz="2000" dirty="0"/>
              <a:t>de subventions afin </a:t>
            </a:r>
            <a:r>
              <a:rPr lang="fr-CA" sz="2000" dirty="0" smtClean="0"/>
              <a:t>d’accro</a:t>
            </a:r>
            <a:r>
              <a:rPr lang="fr-CA" sz="2000" dirty="0"/>
              <a:t>î</a:t>
            </a:r>
            <a:r>
              <a:rPr lang="fr-CA" sz="2000" dirty="0" smtClean="0"/>
              <a:t>tre </a:t>
            </a:r>
            <a:r>
              <a:rPr lang="fr-CA" sz="2000" dirty="0"/>
              <a:t>le nombre d’occasions </a:t>
            </a:r>
            <a:r>
              <a:rPr lang="fr-CA" sz="2000" dirty="0" smtClean="0"/>
              <a:t>d’activité physique pour </a:t>
            </a:r>
            <a:r>
              <a:rPr lang="fr-CA" sz="2000" dirty="0"/>
              <a:t>les enfants et les jeunes canadiens.</a:t>
            </a:r>
          </a:p>
          <a:p>
            <a:pPr>
              <a:buClr>
                <a:srgbClr val="00AE51"/>
              </a:buClr>
              <a:buFont typeface="Wingdings" panose="05000000000000000000" pitchFamily="2" charset="2"/>
              <a:buChar char="Ø"/>
            </a:pPr>
            <a:r>
              <a:rPr lang="fr-CA" sz="2000" dirty="0" smtClean="0"/>
              <a:t>La </a:t>
            </a:r>
            <a:r>
              <a:rPr lang="fr-CA" sz="2000" dirty="0"/>
              <a:t>Fondation des maladies du </a:t>
            </a:r>
            <a:r>
              <a:rPr lang="fr-CA" sz="2000" dirty="0" smtClean="0"/>
              <a:t>cœur </a:t>
            </a:r>
            <a:r>
              <a:rPr lang="fr-CA" sz="2000" dirty="0"/>
              <a:t>de l’Ontario par l’entremise de son </a:t>
            </a:r>
            <a:r>
              <a:rPr lang="fr-CA" sz="2000" dirty="0" smtClean="0"/>
              <a:t>programme ≪ </a:t>
            </a:r>
            <a:r>
              <a:rPr lang="fr-CA" sz="2000" dirty="0"/>
              <a:t>Spark Together for Healthy </a:t>
            </a:r>
            <a:r>
              <a:rPr lang="fr-CA" sz="2000" dirty="0" err="1" smtClean="0"/>
              <a:t>Kids</a:t>
            </a:r>
            <a:r>
              <a:rPr lang="fr-CA" sz="2000" baseline="30000" dirty="0" err="1" smtClean="0"/>
              <a:t>TM</a:t>
            </a:r>
            <a:r>
              <a:rPr lang="fr-CA" sz="2000" baseline="30000" dirty="0" smtClean="0"/>
              <a:t> </a:t>
            </a:r>
            <a:r>
              <a:rPr lang="fr-CA" sz="2000" dirty="0"/>
              <a:t>≫, qui cible </a:t>
            </a:r>
            <a:r>
              <a:rPr lang="fr-CA" sz="2000" dirty="0" smtClean="0"/>
              <a:t>l’obésité </a:t>
            </a:r>
            <a:r>
              <a:rPr lang="fr-CA" sz="2000" dirty="0"/>
              <a:t>chez les enfants en </a:t>
            </a:r>
            <a:r>
              <a:rPr lang="fr-CA" sz="2000" dirty="0" smtClean="0"/>
              <a:t>mettant l’accent </a:t>
            </a:r>
            <a:r>
              <a:rPr lang="fr-CA" sz="2000" dirty="0"/>
              <a:t>sur la </a:t>
            </a:r>
            <a:r>
              <a:rPr lang="fr-CA" sz="2000" dirty="0" smtClean="0"/>
              <a:t>possibilité </a:t>
            </a:r>
            <a:r>
              <a:rPr lang="fr-CA" sz="2000" dirty="0"/>
              <a:t>de rendre plus abordables et plus accessibles la </a:t>
            </a:r>
            <a:r>
              <a:rPr lang="fr-CA" sz="2000" dirty="0" smtClean="0"/>
              <a:t>saine alimentation </a:t>
            </a:r>
            <a:r>
              <a:rPr lang="fr-CA" sz="2000" dirty="0"/>
              <a:t>et </a:t>
            </a:r>
            <a:r>
              <a:rPr lang="fr-CA" sz="2000" dirty="0" smtClean="0"/>
              <a:t>l’activité </a:t>
            </a:r>
            <a:r>
              <a:rPr lang="fr-CA" sz="2000" dirty="0"/>
              <a:t>physique, a remis 164 subventions et plus de 1,7 million $ </a:t>
            </a:r>
            <a:r>
              <a:rPr lang="fr-CA" sz="2000" dirty="0" smtClean="0"/>
              <a:t>entre 2006 </a:t>
            </a:r>
            <a:r>
              <a:rPr lang="fr-CA" sz="2000" dirty="0"/>
              <a:t>et 2011</a:t>
            </a:r>
            <a:r>
              <a:rPr lang="fr-CA" sz="2000" baseline="30000" dirty="0"/>
              <a:t>190</a:t>
            </a:r>
            <a:r>
              <a:rPr lang="fr-CA" sz="2000" dirty="0"/>
              <a:t>.</a:t>
            </a:r>
          </a:p>
          <a:p>
            <a:pPr>
              <a:buClr>
                <a:srgbClr val="00AE51"/>
              </a:buClr>
              <a:buFont typeface="Wingdings" panose="05000000000000000000" pitchFamily="2" charset="2"/>
              <a:buChar char="Ø"/>
            </a:pPr>
            <a:r>
              <a:rPr lang="fr-CA" sz="2000" dirty="0" smtClean="0"/>
              <a:t>En </a:t>
            </a:r>
            <a:r>
              <a:rPr lang="fr-CA" sz="2000" dirty="0"/>
              <a:t>2013, Jays Care Foundation a investi 2,3 millions $ dans des occasions </a:t>
            </a:r>
            <a:r>
              <a:rPr lang="fr-CA" sz="2000" dirty="0" smtClean="0"/>
              <a:t>d’activité physique </a:t>
            </a:r>
            <a:r>
              <a:rPr lang="fr-CA" sz="2000" dirty="0"/>
              <a:t>pour les enfants et les jeunes canadiens par l’entremise de programmes </a:t>
            </a:r>
            <a:r>
              <a:rPr lang="fr-CA" sz="2000" dirty="0" smtClean="0"/>
              <a:t>dont </a:t>
            </a:r>
            <a:r>
              <a:rPr lang="en-CA" sz="2000" dirty="0" smtClean="0"/>
              <a:t>notamment </a:t>
            </a:r>
            <a:r>
              <a:rPr lang="en-CA" sz="2000" dirty="0"/>
              <a:t>Field of Dreams grants, Grand Slam Grants et Blue Jays Baseball </a:t>
            </a:r>
            <a:r>
              <a:rPr lang="en-CA" sz="2000" dirty="0" smtClean="0"/>
              <a:t>Academy </a:t>
            </a:r>
            <a:r>
              <a:rPr lang="fr-CA" sz="2000" dirty="0" smtClean="0"/>
              <a:t>Rookie </a:t>
            </a:r>
            <a:r>
              <a:rPr lang="fr-CA" sz="2000" dirty="0"/>
              <a:t>League.</a:t>
            </a:r>
          </a:p>
        </p:txBody>
      </p:sp>
      <p:sp>
        <p:nvSpPr>
          <p:cNvPr id="5"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
        <p:nvSpPr>
          <p:cNvPr id="7" name="Footer Placeholder 1"/>
          <p:cNvSpPr>
            <a:spLocks noGrp="1"/>
          </p:cNvSpPr>
          <p:nvPr>
            <p:ph type="ftr" sz="quarter" idx="11"/>
          </p:nvPr>
        </p:nvSpPr>
        <p:spPr bwMode="auto">
          <a:xfrm>
            <a:off x="2590800" y="6553200"/>
            <a:ext cx="640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Non Gouvernementaux</a:t>
            </a:r>
          </a:p>
        </p:txBody>
      </p:sp>
    </p:spTree>
    <p:extLst>
      <p:ext uri="{BB962C8B-B14F-4D97-AF65-F5344CB8AC3E}">
        <p14:creationId xmlns:p14="http://schemas.microsoft.com/office/powerpoint/2010/main" val="111011121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982070"/>
            <a:ext cx="8686800" cy="5486400"/>
          </a:xfrm>
        </p:spPr>
        <p:txBody>
          <a:bodyPr>
            <a:normAutofit/>
          </a:bodyPr>
          <a:lstStyle/>
          <a:p>
            <a:pPr>
              <a:buClr>
                <a:srgbClr val="00AE51"/>
              </a:buClr>
              <a:buFont typeface="Wingdings" panose="05000000000000000000" pitchFamily="2" charset="2"/>
              <a:buChar char="Ø"/>
            </a:pPr>
            <a:r>
              <a:rPr lang="fr-CA" sz="2000" dirty="0"/>
              <a:t>En 2012, l’organisme SportJeunesse Canada a alloué 5 millions $ en subventions, ce </a:t>
            </a:r>
            <a:r>
              <a:rPr lang="fr-CA" sz="2000" dirty="0" smtClean="0"/>
              <a:t>qui a </a:t>
            </a:r>
            <a:r>
              <a:rPr lang="fr-CA" sz="2000" dirty="0"/>
              <a:t>fourni de l’aide </a:t>
            </a:r>
            <a:r>
              <a:rPr lang="fr-CA" sz="2000" dirty="0" smtClean="0"/>
              <a:t>financière </a:t>
            </a:r>
            <a:r>
              <a:rPr lang="fr-CA" sz="2000" dirty="0"/>
              <a:t>pour </a:t>
            </a:r>
            <a:r>
              <a:rPr lang="fr-CA" sz="2000" dirty="0" smtClean="0"/>
              <a:t>défrayer </a:t>
            </a:r>
            <a:r>
              <a:rPr lang="fr-CA" sz="2000" dirty="0"/>
              <a:t>les frais d’inscription et </a:t>
            </a:r>
            <a:r>
              <a:rPr lang="fr-CA" sz="2000" dirty="0" smtClean="0"/>
              <a:t>l’équipement </a:t>
            </a:r>
            <a:r>
              <a:rPr lang="fr-CA" sz="2000" dirty="0"/>
              <a:t>pour </a:t>
            </a:r>
            <a:r>
              <a:rPr lang="fr-CA" sz="2000" dirty="0" smtClean="0"/>
              <a:t>plus de </a:t>
            </a:r>
            <a:r>
              <a:rPr lang="fr-CA" sz="2000" dirty="0"/>
              <a:t>50 000 enfants.</a:t>
            </a:r>
          </a:p>
          <a:p>
            <a:pPr>
              <a:buClr>
                <a:srgbClr val="00AE51"/>
              </a:buClr>
              <a:buFont typeface="Wingdings" panose="05000000000000000000" pitchFamily="2" charset="2"/>
              <a:buChar char="Ø"/>
            </a:pPr>
            <a:r>
              <a:rPr lang="fr-CA" sz="2000" dirty="0" smtClean="0"/>
              <a:t>En </a:t>
            </a:r>
            <a:r>
              <a:rPr lang="fr-CA" sz="2000" dirty="0"/>
              <a:t>2013, la </a:t>
            </a:r>
            <a:r>
              <a:rPr lang="fr-CA" sz="2000" dirty="0" smtClean="0"/>
              <a:t>société </a:t>
            </a:r>
            <a:r>
              <a:rPr lang="fr-CA" sz="2000" dirty="0"/>
              <a:t>Les Compagnies </a:t>
            </a:r>
            <a:r>
              <a:rPr lang="fr-CA" sz="2000" dirty="0" err="1"/>
              <a:t>Loblaw</a:t>
            </a:r>
            <a:r>
              <a:rPr lang="fr-CA" sz="2000" dirty="0"/>
              <a:t> </a:t>
            </a:r>
            <a:r>
              <a:rPr lang="fr-CA" sz="2000" dirty="0" smtClean="0"/>
              <a:t>limitée </a:t>
            </a:r>
            <a:r>
              <a:rPr lang="fr-CA" sz="2000" dirty="0"/>
              <a:t>a investi plus de 250 000 $ </a:t>
            </a:r>
            <a:r>
              <a:rPr lang="fr-CA" sz="2000" dirty="0" smtClean="0"/>
              <a:t>par l’entremise </a:t>
            </a:r>
            <a:r>
              <a:rPr lang="fr-CA" sz="2000" dirty="0"/>
              <a:t>de son programme de subventions pour des </a:t>
            </a:r>
            <a:r>
              <a:rPr lang="fr-CA" sz="2000" dirty="0" smtClean="0"/>
              <a:t>activités </a:t>
            </a:r>
            <a:r>
              <a:rPr lang="fr-CA" sz="2000" dirty="0"/>
              <a:t>parascolaires </a:t>
            </a:r>
            <a:r>
              <a:rPr lang="fr-CA" sz="2000" dirty="0" smtClean="0"/>
              <a:t>afin d’accro</a:t>
            </a:r>
            <a:r>
              <a:rPr lang="fr-CA" sz="2000" dirty="0"/>
              <a:t>î</a:t>
            </a:r>
            <a:r>
              <a:rPr lang="fr-CA" sz="2000" dirty="0" smtClean="0"/>
              <a:t>tre </a:t>
            </a:r>
            <a:r>
              <a:rPr lang="fr-CA" sz="2000" dirty="0"/>
              <a:t>le nombre d’occasions </a:t>
            </a:r>
            <a:r>
              <a:rPr lang="fr-CA" sz="2000" dirty="0" smtClean="0"/>
              <a:t>d’activité </a:t>
            </a:r>
            <a:r>
              <a:rPr lang="fr-CA" sz="2000" dirty="0"/>
              <a:t>physique pour les enfants et les </a:t>
            </a:r>
            <a:r>
              <a:rPr lang="fr-CA" sz="2000" dirty="0" smtClean="0"/>
              <a:t>jeunes canadiens</a:t>
            </a:r>
            <a:r>
              <a:rPr lang="fr-CA" sz="2000" dirty="0"/>
              <a:t>.</a:t>
            </a:r>
          </a:p>
          <a:p>
            <a:pPr>
              <a:buClr>
                <a:srgbClr val="00AE51"/>
              </a:buClr>
              <a:buFont typeface="Wingdings" panose="05000000000000000000" pitchFamily="2" charset="2"/>
              <a:buChar char="Ø"/>
            </a:pPr>
            <a:r>
              <a:rPr lang="fr-CA" sz="2000" dirty="0" smtClean="0"/>
              <a:t>En </a:t>
            </a:r>
            <a:r>
              <a:rPr lang="fr-CA" sz="2000" dirty="0"/>
              <a:t>2013, la Fondation MLSE a investi 2,1 millions $ par l’entremise de ses programmes </a:t>
            </a:r>
            <a:r>
              <a:rPr lang="fr-CA" sz="2000" dirty="0" smtClean="0"/>
              <a:t>de subventions </a:t>
            </a:r>
            <a:r>
              <a:rPr lang="fr-CA" sz="2000" dirty="0"/>
              <a:t>et de la remise à neuf d’installations afin </a:t>
            </a:r>
            <a:r>
              <a:rPr lang="fr-CA" sz="2000" dirty="0" smtClean="0"/>
              <a:t>d’accro</a:t>
            </a:r>
            <a:r>
              <a:rPr lang="fr-CA" sz="2000" dirty="0"/>
              <a:t>î</a:t>
            </a:r>
            <a:r>
              <a:rPr lang="fr-CA" sz="2000" dirty="0" smtClean="0"/>
              <a:t>tre </a:t>
            </a:r>
            <a:r>
              <a:rPr lang="fr-CA" sz="2000" dirty="0"/>
              <a:t>le nombre </a:t>
            </a:r>
            <a:r>
              <a:rPr lang="fr-CA" sz="2000" dirty="0" smtClean="0"/>
              <a:t>d’occasions d’activité </a:t>
            </a:r>
            <a:r>
              <a:rPr lang="fr-CA" sz="2000" dirty="0"/>
              <a:t>physique pour les enfants et les jeunes canadiens. Depuis 2010, la fondation </a:t>
            </a:r>
            <a:r>
              <a:rPr lang="fr-CA" sz="2000" dirty="0" smtClean="0"/>
              <a:t>a investi </a:t>
            </a:r>
            <a:r>
              <a:rPr lang="fr-CA" sz="2000" dirty="0"/>
              <a:t>plus de 7,7 millions $.</a:t>
            </a:r>
          </a:p>
          <a:p>
            <a:pPr>
              <a:buClr>
                <a:srgbClr val="00AE51"/>
              </a:buClr>
              <a:buFont typeface="Wingdings" panose="05000000000000000000" pitchFamily="2" charset="2"/>
              <a:buChar char="Ø"/>
            </a:pPr>
            <a:r>
              <a:rPr lang="fr-CA" sz="2000" dirty="0" smtClean="0"/>
              <a:t>En </a:t>
            </a:r>
            <a:r>
              <a:rPr lang="fr-CA" sz="2000" dirty="0"/>
              <a:t>2014, la Banque Royale du Canada (RBC) remettra 750 000 $ en subventions à </a:t>
            </a:r>
            <a:r>
              <a:rPr lang="fr-CA" sz="2000" dirty="0" smtClean="0"/>
              <a:t>des organismes </a:t>
            </a:r>
            <a:r>
              <a:rPr lang="fr-CA" sz="2000" dirty="0"/>
              <a:t>communautaires pour aider à améliorer et a offrir des programmes de </a:t>
            </a:r>
            <a:r>
              <a:rPr lang="fr-CA" sz="2000" dirty="0" smtClean="0"/>
              <a:t>qualité </a:t>
            </a:r>
            <a:r>
              <a:rPr lang="fr-CA" sz="2000" dirty="0"/>
              <a:t>à la grandeur du pays. Ce projet fait partie de la </a:t>
            </a:r>
            <a:r>
              <a:rPr lang="fr-CA" sz="2000" i="1" dirty="0"/>
              <a:t>promesse de don Les jeunes, j’y crois!</a:t>
            </a:r>
            <a:r>
              <a:rPr lang="fr-CA" sz="2000" dirty="0"/>
              <a:t>, </a:t>
            </a:r>
            <a:r>
              <a:rPr lang="fr-CA" sz="2000" dirty="0" smtClean="0"/>
              <a:t>un engagement </a:t>
            </a:r>
            <a:r>
              <a:rPr lang="fr-CA" sz="2000" dirty="0"/>
              <a:t>de 100 millions de dollars sur cinq ans visant à </a:t>
            </a:r>
            <a:r>
              <a:rPr lang="fr-CA" sz="2000" dirty="0" smtClean="0"/>
              <a:t>améliorer </a:t>
            </a:r>
            <a:r>
              <a:rPr lang="fr-CA" sz="2000" dirty="0"/>
              <a:t>le </a:t>
            </a:r>
            <a:r>
              <a:rPr lang="fr-CA" sz="2000" dirty="0" smtClean="0"/>
              <a:t>bien-être d’au moins </a:t>
            </a:r>
            <a:r>
              <a:rPr lang="fr-CA" sz="2000" dirty="0"/>
              <a:t>un million d’enfants et de jeunes au Canada.</a:t>
            </a:r>
          </a:p>
        </p:txBody>
      </p:sp>
      <p:sp>
        <p:nvSpPr>
          <p:cNvPr id="5"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
        <p:nvSpPr>
          <p:cNvPr id="7" name="Footer Placeholder 1"/>
          <p:cNvSpPr>
            <a:spLocks noGrp="1"/>
          </p:cNvSpPr>
          <p:nvPr>
            <p:ph type="ftr" sz="quarter" idx="11"/>
          </p:nvPr>
        </p:nvSpPr>
        <p:spPr bwMode="auto">
          <a:xfrm>
            <a:off x="2590800" y="6553200"/>
            <a:ext cx="640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Non Gouvernementaux</a:t>
            </a:r>
          </a:p>
        </p:txBody>
      </p:sp>
    </p:spTree>
    <p:extLst>
      <p:ext uri="{BB962C8B-B14F-4D97-AF65-F5344CB8AC3E}">
        <p14:creationId xmlns:p14="http://schemas.microsoft.com/office/powerpoint/2010/main" val="22462009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846161"/>
            <a:ext cx="9144000" cy="5334000"/>
          </a:xfrm>
        </p:spPr>
        <p:txBody>
          <a:bodyPr>
            <a:noAutofit/>
          </a:bodyPr>
          <a:lstStyle/>
          <a:p>
            <a:pPr>
              <a:buClr>
                <a:srgbClr val="00AE51"/>
              </a:buClr>
              <a:buFont typeface="Wingdings" panose="05000000000000000000" pitchFamily="2" charset="2"/>
              <a:buChar char="Ø"/>
            </a:pPr>
            <a:r>
              <a:rPr lang="fr-CA" sz="2000" dirty="0"/>
              <a:t>Il est </a:t>
            </a:r>
            <a:r>
              <a:rPr lang="fr-CA" sz="2000" dirty="0" smtClean="0"/>
              <a:t>nécessaire d’accro</a:t>
            </a:r>
            <a:r>
              <a:rPr lang="fr-CA" sz="2000" dirty="0"/>
              <a:t>î</a:t>
            </a:r>
            <a:r>
              <a:rPr lang="fr-CA" sz="2000" dirty="0" smtClean="0"/>
              <a:t>tre </a:t>
            </a:r>
            <a:r>
              <a:rPr lang="fr-CA" sz="2000" dirty="0"/>
              <a:t>la coordination des investissements entre le secteur privé </a:t>
            </a:r>
            <a:r>
              <a:rPr lang="fr-CA" sz="2000" dirty="0" smtClean="0"/>
              <a:t>et l’ensemble </a:t>
            </a:r>
            <a:r>
              <a:rPr lang="fr-CA" sz="2000" dirty="0"/>
              <a:t>des parties prenantes du milieu de </a:t>
            </a:r>
            <a:r>
              <a:rPr lang="fr-CA" sz="2000" dirty="0" smtClean="0"/>
              <a:t>l’activité </a:t>
            </a:r>
            <a:r>
              <a:rPr lang="fr-CA" sz="2000" dirty="0"/>
              <a:t>physique afin de garantir </a:t>
            </a:r>
            <a:r>
              <a:rPr lang="fr-CA" sz="2000" dirty="0" smtClean="0"/>
              <a:t>une harmonie </a:t>
            </a:r>
            <a:r>
              <a:rPr lang="fr-CA" sz="2000" dirty="0"/>
              <a:t>entre les </a:t>
            </a:r>
            <a:r>
              <a:rPr lang="fr-CA" sz="2000" dirty="0" smtClean="0"/>
              <a:t>stratégies émergentes </a:t>
            </a:r>
            <a:r>
              <a:rPr lang="fr-CA" sz="2000" dirty="0"/>
              <a:t>et les investissements, et de minimiser </a:t>
            </a:r>
            <a:r>
              <a:rPr lang="fr-CA" sz="2000" dirty="0" smtClean="0"/>
              <a:t>le dédoublement </a:t>
            </a:r>
            <a:r>
              <a:rPr lang="fr-CA" sz="2000" dirty="0"/>
              <a:t>et les possibles manques </a:t>
            </a:r>
            <a:r>
              <a:rPr lang="fr-CA" sz="2000" dirty="0" smtClean="0"/>
              <a:t>d’efficacité.</a:t>
            </a:r>
            <a:endParaRPr lang="fr-CA" sz="2000" dirty="0"/>
          </a:p>
          <a:p>
            <a:pPr>
              <a:buClr>
                <a:srgbClr val="00AE51"/>
              </a:buClr>
              <a:buFont typeface="Wingdings" panose="05000000000000000000" pitchFamily="2" charset="2"/>
              <a:buChar char="Ø"/>
            </a:pPr>
            <a:r>
              <a:rPr lang="fr-CA" sz="2000" dirty="0" smtClean="0"/>
              <a:t>Les </a:t>
            </a:r>
            <a:r>
              <a:rPr lang="fr-CA" sz="2000" dirty="0"/>
              <a:t>organisations non gouvernementales, les entreprises, les industries et les groupes </a:t>
            </a:r>
            <a:r>
              <a:rPr lang="fr-CA" sz="2000" dirty="0" smtClean="0"/>
              <a:t>de bienfaisance </a:t>
            </a:r>
            <a:r>
              <a:rPr lang="fr-CA" sz="2000" dirty="0"/>
              <a:t>devraient continuer à faire du mode de vie sain et actif l’une des </a:t>
            </a:r>
            <a:r>
              <a:rPr lang="fr-CA" sz="2000" dirty="0" smtClean="0"/>
              <a:t>sphères d’action </a:t>
            </a:r>
            <a:r>
              <a:rPr lang="fr-CA" sz="2000" dirty="0"/>
              <a:t>prioritaires de leurs subventions en tant que contribution fondamentale à </a:t>
            </a:r>
            <a:r>
              <a:rPr lang="fr-CA" sz="2000" dirty="0" smtClean="0"/>
              <a:t>la </a:t>
            </a:r>
            <a:r>
              <a:rPr lang="fr-CA" sz="2000" dirty="0"/>
              <a:t>santé des individus, des familles et des </a:t>
            </a:r>
            <a:r>
              <a:rPr lang="fr-CA" sz="2000" dirty="0" smtClean="0"/>
              <a:t>communautés, </a:t>
            </a:r>
            <a:r>
              <a:rPr lang="fr-CA" sz="2000" dirty="0"/>
              <a:t>ainsi qu’au </a:t>
            </a:r>
            <a:r>
              <a:rPr lang="fr-CA" sz="2000" dirty="0" smtClean="0"/>
              <a:t>bien-être général de la société.</a:t>
            </a:r>
            <a:endParaRPr lang="fr-CA" sz="2000" dirty="0"/>
          </a:p>
          <a:p>
            <a:pPr>
              <a:buClr>
                <a:srgbClr val="00AE51"/>
              </a:buClr>
              <a:buFont typeface="Wingdings" panose="05000000000000000000" pitchFamily="2" charset="2"/>
              <a:buChar char="Ø"/>
            </a:pPr>
            <a:r>
              <a:rPr lang="fr-CA" sz="2000" dirty="0" smtClean="0"/>
              <a:t>Les </a:t>
            </a:r>
            <a:r>
              <a:rPr lang="fr-CA" sz="2000" dirty="0"/>
              <a:t>organisations qui font la promotion des programmes de sport et </a:t>
            </a:r>
            <a:r>
              <a:rPr lang="fr-CA" sz="2000" dirty="0" smtClean="0"/>
              <a:t>d’activité physique pour </a:t>
            </a:r>
            <a:r>
              <a:rPr lang="fr-CA" sz="2000" dirty="0"/>
              <a:t>les enfants et les jeunes et qui en offrent devraient continuer a tirer parti du </a:t>
            </a:r>
            <a:r>
              <a:rPr lang="fr-CA" sz="2000" dirty="0" smtClean="0"/>
              <a:t>vaste secteur bénévole </a:t>
            </a:r>
            <a:r>
              <a:rPr lang="fr-CA" sz="2000" dirty="0"/>
              <a:t>existant au Canada et à optimiser le </a:t>
            </a:r>
            <a:r>
              <a:rPr lang="fr-CA" sz="2000" dirty="0" smtClean="0"/>
              <a:t>bénévolat </a:t>
            </a:r>
            <a:r>
              <a:rPr lang="fr-CA" sz="2000" dirty="0"/>
              <a:t>et le don en </a:t>
            </a:r>
            <a:r>
              <a:rPr lang="fr-CA" sz="2000" dirty="0" smtClean="0"/>
              <a:t>considérant les </a:t>
            </a:r>
            <a:r>
              <a:rPr lang="fr-CA" sz="2000" dirty="0"/>
              <a:t>facteurs qui influencent ces deux </a:t>
            </a:r>
            <a:r>
              <a:rPr lang="fr-CA" sz="2000" dirty="0" smtClean="0"/>
              <a:t>activités </a:t>
            </a:r>
            <a:r>
              <a:rPr lang="fr-CA" sz="2000" dirty="0"/>
              <a:t>(p. ex., les conditions </a:t>
            </a:r>
            <a:r>
              <a:rPr lang="fr-CA" sz="2000" dirty="0" smtClean="0"/>
              <a:t>économiques, les données démographiques, </a:t>
            </a:r>
            <a:r>
              <a:rPr lang="fr-CA" sz="2000" dirty="0"/>
              <a:t>les valeurs sociales, les politiques publiques).</a:t>
            </a:r>
          </a:p>
          <a:p>
            <a:pPr>
              <a:buClr>
                <a:srgbClr val="00AE51"/>
              </a:buClr>
              <a:buFont typeface="Wingdings" panose="05000000000000000000" pitchFamily="2" charset="2"/>
              <a:buChar char="Ø"/>
            </a:pPr>
            <a:r>
              <a:rPr lang="fr-CA" sz="2000" dirty="0" smtClean="0"/>
              <a:t>Les </a:t>
            </a:r>
            <a:r>
              <a:rPr lang="fr-CA" sz="2000" dirty="0"/>
              <a:t>programmes de subventions doivent </a:t>
            </a:r>
            <a:r>
              <a:rPr lang="fr-CA" sz="2000" dirty="0" smtClean="0"/>
              <a:t>reconnaître </a:t>
            </a:r>
            <a:r>
              <a:rPr lang="fr-CA" sz="2000" dirty="0"/>
              <a:t>et soutenir les </a:t>
            </a:r>
            <a:r>
              <a:rPr lang="fr-CA" sz="2000" dirty="0" smtClean="0"/>
              <a:t>coûts </a:t>
            </a:r>
            <a:r>
              <a:rPr lang="fr-CA" sz="2000" dirty="0"/>
              <a:t>pour </a:t>
            </a:r>
            <a:r>
              <a:rPr lang="fr-CA" sz="2000" dirty="0" smtClean="0"/>
              <a:t>le développement </a:t>
            </a:r>
            <a:r>
              <a:rPr lang="fr-CA" sz="2000" dirty="0"/>
              <a:t>de partenariats en tant que </a:t>
            </a:r>
            <a:r>
              <a:rPr lang="fr-CA" sz="2000" dirty="0" smtClean="0"/>
              <a:t>stratégie </a:t>
            </a:r>
            <a:r>
              <a:rPr lang="fr-CA" sz="2000" dirty="0"/>
              <a:t>pour maximiser les ressources </a:t>
            </a:r>
            <a:r>
              <a:rPr lang="fr-CA" sz="2000" dirty="0" smtClean="0"/>
              <a:t>et éviter </a:t>
            </a:r>
            <a:r>
              <a:rPr lang="fr-CA" sz="2000" dirty="0"/>
              <a:t>le </a:t>
            </a:r>
            <a:r>
              <a:rPr lang="fr-CA" sz="2000" dirty="0" smtClean="0"/>
              <a:t>dédoublement </a:t>
            </a:r>
            <a:r>
              <a:rPr lang="fr-CA" sz="2000" dirty="0"/>
              <a:t>d’efforts.</a:t>
            </a:r>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
        <p:nvSpPr>
          <p:cNvPr id="5" name="Footer Placeholder 1"/>
          <p:cNvSpPr>
            <a:spLocks noGrp="1"/>
          </p:cNvSpPr>
          <p:nvPr>
            <p:ph type="ftr" sz="quarter" idx="11"/>
          </p:nvPr>
        </p:nvSpPr>
        <p:spPr bwMode="auto">
          <a:xfrm>
            <a:off x="2590800" y="6553200"/>
            <a:ext cx="640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Non Gouvernementaux</a:t>
            </a:r>
          </a:p>
        </p:txBody>
      </p:sp>
    </p:spTree>
    <p:extLst>
      <p:ext uri="{BB962C8B-B14F-4D97-AF65-F5344CB8AC3E}">
        <p14:creationId xmlns:p14="http://schemas.microsoft.com/office/powerpoint/2010/main" val="29976838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7"/>
          <p:cNvSpPr>
            <a:spLocks noChangeArrowheads="1"/>
          </p:cNvSpPr>
          <p:nvPr/>
        </p:nvSpPr>
        <p:spPr bwMode="auto">
          <a:xfrm>
            <a:off x="1150219" y="3326634"/>
            <a:ext cx="7467600" cy="2667000"/>
          </a:xfrm>
          <a:prstGeom prst="wedgeRoundRectCallout">
            <a:avLst>
              <a:gd name="adj1" fmla="val 1917"/>
              <a:gd name="adj2" fmla="val -71269"/>
              <a:gd name="adj3" fmla="val 16667"/>
            </a:avLst>
          </a:prstGeom>
          <a:solidFill>
            <a:schemeClr val="bg1"/>
          </a:solidFill>
          <a:ln w="57150" algn="ctr">
            <a:solidFill>
              <a:srgbClr val="ED1D24"/>
            </a:solidFill>
            <a:round/>
            <a:headEnd/>
            <a:tailEnd/>
          </a:ln>
          <a:effectLst>
            <a:outerShdw blurRad="50800" dist="38100" dir="5400000" algn="t" rotWithShape="0">
              <a:prstClr val="black">
                <a:alpha val="40000"/>
              </a:prstClr>
            </a:outerShdw>
          </a:effectLst>
        </p:spPr>
        <p:txBody>
          <a:bodyPr/>
          <a:lstStyle/>
          <a:p>
            <a:pPr marL="342900" indent="-342900">
              <a:lnSpc>
                <a:spcPct val="150000"/>
              </a:lnSpc>
              <a:spcBef>
                <a:spcPct val="20000"/>
              </a:spcBef>
              <a:buClr>
                <a:srgbClr val="990000"/>
              </a:buClr>
              <a:buFont typeface="Webdings" pitchFamily="18" charset="2"/>
              <a:buChar char="4"/>
              <a:defRPr/>
            </a:pPr>
            <a:endParaRPr lang="en-US">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256893124"/>
              </p:ext>
            </p:extLst>
          </p:nvPr>
        </p:nvGraphicFramePr>
        <p:xfrm>
          <a:off x="1828800" y="3512886"/>
          <a:ext cx="6324600" cy="2735514"/>
        </p:xfrm>
        <a:graphic>
          <a:graphicData uri="http://schemas.openxmlformats.org/drawingml/2006/table">
            <a:tbl>
              <a:tblPr firstRow="1" bandRow="1">
                <a:tableStyleId>{5C22544A-7EE6-4342-B048-85BDC9FD1C3A}</a:tableStyleId>
              </a:tblPr>
              <a:tblGrid>
                <a:gridCol w="6324600"/>
              </a:tblGrid>
              <a:tr h="2735514">
                <a:tc>
                  <a:txBody>
                    <a:bodyPr/>
                    <a:lstStyle/>
                    <a:p>
                      <a:pPr marL="0" marR="720" lvl="0" indent="0" algn="ctr" defTabSz="914400" rtl="0" eaLnBrk="1" fontAlgn="auto" latinLnBrk="0" hangingPunct="1">
                        <a:lnSpc>
                          <a:spcPct val="100000"/>
                        </a:lnSpc>
                        <a:spcBef>
                          <a:spcPts val="600"/>
                        </a:spcBef>
                        <a:spcAft>
                          <a:spcPts val="0"/>
                        </a:spcAft>
                        <a:buClrTx/>
                        <a:buSzTx/>
                        <a:buFontTx/>
                        <a:buNone/>
                        <a:tabLst/>
                        <a:defRPr/>
                      </a:pPr>
                      <a:r>
                        <a:rPr lang="en-US" sz="2400" b="0" i="1" kern="1200" dirty="0" smtClean="0">
                          <a:solidFill>
                            <a:srgbClr val="C00000"/>
                          </a:solidFill>
                          <a:effectLst/>
                          <a:latin typeface="Franklin Gothic Medium" panose="020B0603020102020204" pitchFamily="34" charset="0"/>
                          <a:ea typeface="+mn-ea"/>
                          <a:cs typeface="Arial" panose="020B0604020202020204" pitchFamily="34" charset="0"/>
                        </a:rPr>
                        <a:t> </a:t>
                      </a:r>
                      <a:r>
                        <a:rPr lang="fr-CA" sz="2400" b="1" kern="1200" dirty="0" smtClean="0">
                          <a:solidFill>
                            <a:srgbClr val="C00000"/>
                          </a:solidFill>
                          <a:effectLst/>
                          <a:latin typeface="+mn-lt"/>
                          <a:ea typeface="+mn-ea"/>
                          <a:cs typeface="+mn-cs"/>
                        </a:rPr>
                        <a:t>Le Canada, comme la plupart des autres pays détenant une infrastructure et des programmes d’activité physique bien développés, sont à la queue du peloton pour l’Ensemble de l’activité physique; en apparence, tout est en place, mais les résultats se font attendre.</a:t>
                      </a:r>
                      <a:endParaRPr lang="en-US" sz="2400" b="1" kern="1200" dirty="0" smtClean="0">
                        <a:solidFill>
                          <a:srgbClr val="C00000"/>
                        </a:solidFill>
                        <a:effectLst/>
                        <a:latin typeface="+mn-lt"/>
                        <a:ea typeface="+mn-ea"/>
                        <a:cs typeface="+mn-cs"/>
                      </a:endParaRPr>
                    </a:p>
                    <a:p>
                      <a:pPr marL="0" marR="720" lvl="0" indent="0" algn="ctr" defTabSz="914400" rtl="0" eaLnBrk="1" fontAlgn="auto" latinLnBrk="0" hangingPunct="1">
                        <a:lnSpc>
                          <a:spcPct val="100000"/>
                        </a:lnSpc>
                        <a:spcBef>
                          <a:spcPts val="600"/>
                        </a:spcBef>
                        <a:spcAft>
                          <a:spcPts val="0"/>
                        </a:spcAft>
                        <a:buClrTx/>
                        <a:buSzTx/>
                        <a:buFontTx/>
                        <a:buNone/>
                        <a:tabLst/>
                        <a:defRPr/>
                      </a:pPr>
                      <a:endParaRPr lang="en-US" sz="2400" b="0" i="1" kern="1200" baseline="0" dirty="0" smtClean="0">
                        <a:solidFill>
                          <a:srgbClr val="C00000"/>
                        </a:solidFill>
                        <a:latin typeface="Franklin Gothic Medium" panose="020B0603020102020204" pitchFamily="34" charset="0"/>
                        <a:ea typeface="+mn-ea"/>
                        <a:cs typeface="Arial" pitchFamily="34" charset="0"/>
                      </a:endParaRPr>
                    </a:p>
                  </a:txBody>
                  <a:tcPr marT="45654" marB="45654"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1270" name="TextBox 7"/>
          <p:cNvSpPr txBox="1">
            <a:spLocks noChangeArrowheads="1"/>
          </p:cNvSpPr>
          <p:nvPr/>
        </p:nvSpPr>
        <p:spPr bwMode="auto">
          <a:xfrm>
            <a:off x="609600" y="1371600"/>
            <a:ext cx="822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000000"/>
                </a:solidFill>
                <a:latin typeface="Franklin Gothic Book" pitchFamily="34" charset="0"/>
                <a:cs typeface="Arial" charset="0"/>
              </a:defRPr>
            </a:lvl1pPr>
            <a:lvl2pPr marL="742950" indent="-285750">
              <a:defRPr>
                <a:solidFill>
                  <a:srgbClr val="000000"/>
                </a:solidFill>
                <a:latin typeface="Franklin Gothic Book" pitchFamily="34" charset="0"/>
                <a:cs typeface="Arial" charset="0"/>
              </a:defRPr>
            </a:lvl2pPr>
            <a:lvl3pPr marL="1143000" indent="-228600">
              <a:defRPr sz="1600">
                <a:solidFill>
                  <a:srgbClr val="000000"/>
                </a:solidFill>
                <a:latin typeface="Franklin Gothic Book" pitchFamily="34" charset="0"/>
                <a:cs typeface="Arial" charset="0"/>
              </a:defRPr>
            </a:lvl3pPr>
            <a:lvl4pPr marL="1600200" indent="-228600">
              <a:defRPr sz="1400">
                <a:solidFill>
                  <a:srgbClr val="000000"/>
                </a:solidFill>
                <a:latin typeface="Franklin Gothic Book" pitchFamily="34" charset="0"/>
                <a:cs typeface="Arial" charset="0"/>
              </a:defRPr>
            </a:lvl4pPr>
            <a:lvl5pPr marL="2057400" indent="-228600">
              <a:defRPr sz="1400">
                <a:solidFill>
                  <a:srgbClr val="000000"/>
                </a:solidFill>
                <a:latin typeface="Franklin Gothic Book" pitchFamily="34" charset="0"/>
                <a:cs typeface="Arial" charset="0"/>
              </a:defRPr>
            </a:lvl5pPr>
            <a:lvl6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6pPr>
            <a:lvl7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7pPr>
            <a:lvl8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8pPr>
            <a:lvl9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9pPr>
          </a:lstStyle>
          <a:p>
            <a:pPr algn="ctr"/>
            <a:r>
              <a:rPr lang="en-US" altLang="en-US" sz="3200" dirty="0" smtClean="0">
                <a:latin typeface="Franklin Gothic Medium" pitchFamily="34" charset="0"/>
              </a:rPr>
              <a:t> </a:t>
            </a:r>
            <a:r>
              <a:rPr lang="fr-CA" sz="2800" b="1" dirty="0" smtClean="0"/>
              <a:t>IL </a:t>
            </a:r>
            <a:r>
              <a:rPr lang="fr-CA" sz="2800" b="1" dirty="0"/>
              <a:t>SEMBLE QUE NOUS AYONS FAIT LE NÉCESSAIRE, MAIS QUE LES RÉSULTATS SE FASSENT ENCORE ATTENDRE</a:t>
            </a:r>
            <a:endParaRPr lang="en-US" sz="2800" b="1" dirty="0"/>
          </a:p>
          <a:p>
            <a:pPr algn="ctr"/>
            <a:endParaRPr lang="en-US" altLang="en-US" sz="3200" dirty="0">
              <a:latin typeface="Franklin Gothic Medium" pitchFamily="34" charset="0"/>
            </a:endParaRPr>
          </a:p>
        </p:txBody>
      </p:sp>
    </p:spTree>
    <p:extLst>
      <p:ext uri="{BB962C8B-B14F-4D97-AF65-F5344CB8AC3E}">
        <p14:creationId xmlns:p14="http://schemas.microsoft.com/office/powerpoint/2010/main" val="3978617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1" y="990600"/>
            <a:ext cx="8915399" cy="5410200"/>
          </a:xfrm>
        </p:spPr>
        <p:txBody>
          <a:bodyPr>
            <a:noAutofit/>
          </a:bodyPr>
          <a:lstStyle/>
          <a:p>
            <a:pPr>
              <a:buClr>
                <a:srgbClr val="00AE51"/>
              </a:buClr>
              <a:buFont typeface="Wingdings" panose="05000000000000000000" pitchFamily="2" charset="2"/>
              <a:buChar char="Ø"/>
            </a:pPr>
            <a:r>
              <a:rPr lang="fr-CA" sz="2000" dirty="0" smtClean="0"/>
              <a:t>De </a:t>
            </a:r>
            <a:r>
              <a:rPr lang="fr-CA" sz="2000" dirty="0"/>
              <a:t>la recherche est </a:t>
            </a:r>
            <a:r>
              <a:rPr lang="fr-CA" sz="2000" dirty="0" smtClean="0"/>
              <a:t>nécessaire </a:t>
            </a:r>
            <a:r>
              <a:rPr lang="fr-CA" sz="2000" dirty="0"/>
              <a:t>pour </a:t>
            </a:r>
            <a:r>
              <a:rPr lang="fr-CA" sz="2000" dirty="0" smtClean="0"/>
              <a:t>évaluer </a:t>
            </a:r>
            <a:r>
              <a:rPr lang="fr-CA" sz="2000" dirty="0"/>
              <a:t>les </a:t>
            </a:r>
            <a:r>
              <a:rPr lang="fr-CA" sz="2000" dirty="0" smtClean="0"/>
              <a:t>stratégies </a:t>
            </a:r>
            <a:r>
              <a:rPr lang="fr-CA" sz="2000" dirty="0"/>
              <a:t>qui </a:t>
            </a:r>
            <a:r>
              <a:rPr lang="fr-CA" sz="2000" dirty="0" smtClean="0"/>
              <a:t>améliorent </a:t>
            </a:r>
            <a:r>
              <a:rPr lang="fr-CA" sz="2000" dirty="0"/>
              <a:t>la </a:t>
            </a:r>
            <a:r>
              <a:rPr lang="fr-CA" sz="2000" dirty="0" smtClean="0"/>
              <a:t>capacité organisationnelle </a:t>
            </a:r>
            <a:r>
              <a:rPr lang="fr-CA" sz="2000" dirty="0"/>
              <a:t>sur le plan local afin </a:t>
            </a:r>
            <a:r>
              <a:rPr lang="fr-CA" sz="2000" dirty="0" smtClean="0"/>
              <a:t>d’améliorer </a:t>
            </a:r>
            <a:r>
              <a:rPr lang="fr-CA" sz="2000" dirty="0"/>
              <a:t>l’offre de programmes de sport </a:t>
            </a:r>
            <a:r>
              <a:rPr lang="fr-CA" sz="2000" dirty="0" smtClean="0"/>
              <a:t>et d’activité </a:t>
            </a:r>
            <a:r>
              <a:rPr lang="fr-CA" sz="2000" dirty="0"/>
              <a:t>physique </a:t>
            </a:r>
            <a:r>
              <a:rPr lang="fr-CA" sz="2000" dirty="0" smtClean="0"/>
              <a:t>appuyée </a:t>
            </a:r>
            <a:r>
              <a:rPr lang="fr-CA" sz="2000" dirty="0"/>
              <a:t>par le secteur privé à l’intention des enfants et des jeunes</a:t>
            </a:r>
            <a:r>
              <a:rPr lang="fr-CA" sz="2000" dirty="0" smtClean="0"/>
              <a:t>.</a:t>
            </a:r>
          </a:p>
          <a:p>
            <a:pPr marL="0" indent="0">
              <a:buClr>
                <a:srgbClr val="00AE51"/>
              </a:buClr>
              <a:buNone/>
            </a:pPr>
            <a:endParaRPr lang="fr-CA" sz="2000" dirty="0"/>
          </a:p>
          <a:p>
            <a:pPr>
              <a:buClr>
                <a:srgbClr val="00AE51"/>
              </a:buClr>
              <a:buFont typeface="Wingdings" panose="05000000000000000000" pitchFamily="2" charset="2"/>
              <a:buChar char="Ø"/>
            </a:pPr>
            <a:r>
              <a:rPr lang="fr-CA" sz="2000" dirty="0" smtClean="0"/>
              <a:t>Il </a:t>
            </a:r>
            <a:r>
              <a:rPr lang="fr-CA" sz="2000" dirty="0"/>
              <a:t>est </a:t>
            </a:r>
            <a:r>
              <a:rPr lang="fr-CA" sz="2000" dirty="0" smtClean="0"/>
              <a:t>également nécessaire </a:t>
            </a:r>
            <a:r>
              <a:rPr lang="fr-CA" sz="2000" dirty="0"/>
              <a:t>de </a:t>
            </a:r>
            <a:r>
              <a:rPr lang="fr-CA" sz="2000" dirty="0" smtClean="0"/>
              <a:t>réaliser </a:t>
            </a:r>
            <a:r>
              <a:rPr lang="fr-CA" sz="2000" dirty="0"/>
              <a:t>de la recherche afin de </a:t>
            </a:r>
            <a:r>
              <a:rPr lang="fr-CA" sz="2000" dirty="0" smtClean="0"/>
              <a:t>déterminer </a:t>
            </a:r>
            <a:r>
              <a:rPr lang="fr-CA" sz="2000" dirty="0"/>
              <a:t>les </a:t>
            </a:r>
            <a:r>
              <a:rPr lang="fr-CA" sz="2000" dirty="0" smtClean="0"/>
              <a:t>mécanismes les </a:t>
            </a:r>
            <a:r>
              <a:rPr lang="fr-CA" sz="2000" dirty="0"/>
              <a:t>plus efficaces pour tirer parti des ressources humaines et </a:t>
            </a:r>
            <a:r>
              <a:rPr lang="fr-CA" sz="2000" dirty="0" smtClean="0"/>
              <a:t>financières </a:t>
            </a:r>
            <a:r>
              <a:rPr lang="fr-CA" sz="2000" dirty="0"/>
              <a:t>du secteur privé, </a:t>
            </a:r>
            <a:r>
              <a:rPr lang="fr-CA" sz="2000" dirty="0" smtClean="0"/>
              <a:t>et </a:t>
            </a:r>
            <a:r>
              <a:rPr lang="fr-CA" sz="2000" dirty="0"/>
              <a:t>ce, afin de maximiser la promotion du sport et de </a:t>
            </a:r>
            <a:r>
              <a:rPr lang="fr-CA" sz="2000" dirty="0" smtClean="0"/>
              <a:t>l’activité </a:t>
            </a:r>
            <a:r>
              <a:rPr lang="fr-CA" sz="2000" dirty="0"/>
              <a:t>physique au Canada</a:t>
            </a:r>
            <a:r>
              <a:rPr lang="fr-CA" sz="2000" dirty="0" smtClean="0"/>
              <a:t>.</a:t>
            </a:r>
          </a:p>
          <a:p>
            <a:pPr marL="0" indent="0">
              <a:buClr>
                <a:srgbClr val="00AE51"/>
              </a:buClr>
              <a:buNone/>
            </a:pPr>
            <a:endParaRPr lang="fr-CA" sz="2000" dirty="0"/>
          </a:p>
          <a:p>
            <a:pPr>
              <a:buClr>
                <a:srgbClr val="00AE51"/>
              </a:buClr>
              <a:buFont typeface="Wingdings" panose="05000000000000000000" pitchFamily="2" charset="2"/>
              <a:buChar char="Ø"/>
            </a:pPr>
            <a:r>
              <a:rPr lang="fr-CA" sz="2000" dirty="0" smtClean="0"/>
              <a:t>Une évaluation </a:t>
            </a:r>
            <a:r>
              <a:rPr lang="fr-CA" sz="2000" dirty="0"/>
              <a:t>et des rapports d’information </a:t>
            </a:r>
            <a:r>
              <a:rPr lang="fr-CA" sz="2000" dirty="0" smtClean="0"/>
              <a:t>améliores </a:t>
            </a:r>
            <a:r>
              <a:rPr lang="fr-CA" sz="2000" dirty="0"/>
              <a:t>sur les investissements </a:t>
            </a:r>
            <a:r>
              <a:rPr lang="fr-CA" sz="2000" dirty="0" smtClean="0"/>
              <a:t>du secteur </a:t>
            </a:r>
            <a:r>
              <a:rPr lang="fr-CA" sz="2000" dirty="0"/>
              <a:t>privé et des organisations non gouvernementales (ONG) sont </a:t>
            </a:r>
            <a:r>
              <a:rPr lang="fr-CA" sz="2000" dirty="0" smtClean="0"/>
              <a:t>nécessaires pour réussir </a:t>
            </a:r>
            <a:r>
              <a:rPr lang="fr-CA" sz="2000" dirty="0"/>
              <a:t>à mieux comprendre l’impact de ces investissements sur les niveaux </a:t>
            </a:r>
            <a:r>
              <a:rPr lang="fr-CA" sz="2000" dirty="0" smtClean="0"/>
              <a:t>d’activité physique </a:t>
            </a:r>
            <a:r>
              <a:rPr lang="fr-CA" sz="2000" dirty="0"/>
              <a:t>des enfants et des jeunes</a:t>
            </a:r>
            <a:r>
              <a:rPr lang="fr-CA" sz="2000" dirty="0" smtClean="0"/>
              <a:t>.</a:t>
            </a:r>
            <a:endParaRPr lang="fr-CA" sz="2000" dirty="0"/>
          </a:p>
        </p:txBody>
      </p:sp>
      <p:sp>
        <p:nvSpPr>
          <p:cNvPr id="5" name="Title 1"/>
          <p:cNvSpPr txBox="1">
            <a:spLocks/>
          </p:cNvSpPr>
          <p:nvPr/>
        </p:nvSpPr>
        <p:spPr>
          <a:xfrm>
            <a:off x="0" y="23884"/>
            <a:ext cx="8229600" cy="8382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
        <p:nvSpPr>
          <p:cNvPr id="6" name="Footer Placeholder 1"/>
          <p:cNvSpPr>
            <a:spLocks noGrp="1"/>
          </p:cNvSpPr>
          <p:nvPr>
            <p:ph type="ftr" sz="quarter" idx="11"/>
          </p:nvPr>
        </p:nvSpPr>
        <p:spPr bwMode="auto">
          <a:xfrm>
            <a:off x="2590800" y="6553200"/>
            <a:ext cx="640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Non Gouvernementaux</a:t>
            </a:r>
          </a:p>
        </p:txBody>
      </p:sp>
    </p:spTree>
    <p:extLst>
      <p:ext uri="{BB962C8B-B14F-4D97-AF65-F5344CB8AC3E}">
        <p14:creationId xmlns:p14="http://schemas.microsoft.com/office/powerpoint/2010/main" val="4159054548"/>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6201" y="990600"/>
            <a:ext cx="8915399" cy="5410200"/>
          </a:xfrm>
        </p:spPr>
        <p:txBody>
          <a:bodyPr>
            <a:noAutofit/>
          </a:bodyPr>
          <a:lstStyle/>
          <a:p>
            <a:pPr>
              <a:buClr>
                <a:srgbClr val="00AE51"/>
              </a:buClr>
              <a:buFont typeface="Wingdings" panose="05000000000000000000" pitchFamily="2" charset="2"/>
              <a:buChar char="Ø"/>
            </a:pPr>
            <a:r>
              <a:rPr lang="fr-CA" sz="2000" dirty="0"/>
              <a:t>Essentiellement, nous n’avons pas tous les renseignements quant aux sommes qui ont été dépensées, la façon dont elles l’ont été et l’objectif qui était visé. </a:t>
            </a:r>
            <a:r>
              <a:rPr lang="fr-CA" sz="2000" dirty="0" smtClean="0"/>
              <a:t>Connaître </a:t>
            </a:r>
            <a:r>
              <a:rPr lang="fr-CA" sz="2000" dirty="0"/>
              <a:t>ces renseignements au sujet des décisions de financement (p. ex. : L’argent est-il utilisé pour soutenir des initiatives qui se basent sur des données tangibles? Quels critères sont pris en compte pour décider </a:t>
            </a:r>
            <a:r>
              <a:rPr lang="fr-CA" sz="2000" dirty="0" smtClean="0"/>
              <a:t>où </a:t>
            </a:r>
            <a:r>
              <a:rPr lang="fr-CA" sz="2000" dirty="0"/>
              <a:t>l’on investit?) pourrait aider les bailleurs de fonds à comprendre la façon dont leurs investissements pourraient être mieux ciblés pour maximiser l’impact.</a:t>
            </a:r>
          </a:p>
          <a:p>
            <a:pPr>
              <a:buClr>
                <a:srgbClr val="00AE51"/>
              </a:buClr>
              <a:buFont typeface="Wingdings" panose="05000000000000000000" pitchFamily="2" charset="2"/>
              <a:buChar char="Ø"/>
            </a:pPr>
            <a:endParaRPr lang="fr-CA" sz="2000" dirty="0"/>
          </a:p>
        </p:txBody>
      </p:sp>
      <p:sp>
        <p:nvSpPr>
          <p:cNvPr id="5" name="Title 1"/>
          <p:cNvSpPr txBox="1">
            <a:spLocks/>
          </p:cNvSpPr>
          <p:nvPr/>
        </p:nvSpPr>
        <p:spPr>
          <a:xfrm>
            <a:off x="0" y="23884"/>
            <a:ext cx="8229600" cy="8382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
        <p:nvSpPr>
          <p:cNvPr id="6" name="Footer Placeholder 1"/>
          <p:cNvSpPr>
            <a:spLocks noGrp="1"/>
          </p:cNvSpPr>
          <p:nvPr>
            <p:ph type="ftr" sz="quarter" idx="11"/>
          </p:nvPr>
        </p:nvSpPr>
        <p:spPr bwMode="auto">
          <a:xfrm>
            <a:off x="2590800" y="6553200"/>
            <a:ext cx="6400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Non Gouvernementaux</a:t>
            </a:r>
          </a:p>
        </p:txBody>
      </p:sp>
    </p:spTree>
    <p:extLst>
      <p:ext uri="{BB962C8B-B14F-4D97-AF65-F5344CB8AC3E}">
        <p14:creationId xmlns:p14="http://schemas.microsoft.com/office/powerpoint/2010/main" val="33375863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94924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984" y="1219200"/>
            <a:ext cx="2916616" cy="381000"/>
          </a:xfrm>
          <a:prstGeom prst="rect">
            <a:avLst/>
          </a:prstGeom>
        </p:spPr>
      </p:pic>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t="3165"/>
          <a:stretch/>
        </p:blipFill>
        <p:spPr>
          <a:xfrm>
            <a:off x="152400" y="228600"/>
            <a:ext cx="2438400" cy="2168484"/>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676400"/>
            <a:ext cx="2438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638" y="2590800"/>
            <a:ext cx="5262400" cy="3962400"/>
          </a:xfrm>
          <a:prstGeom prst="rect">
            <a:avLst/>
          </a:prstGeom>
        </p:spPr>
      </p:pic>
    </p:spTree>
    <p:extLst>
      <p:ext uri="{BB962C8B-B14F-4D97-AF65-F5344CB8AC3E}">
        <p14:creationId xmlns:p14="http://schemas.microsoft.com/office/powerpoint/2010/main" val="161258922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Australie</a:t>
            </a:r>
          </a:p>
        </p:txBody>
      </p:sp>
      <p:sp>
        <p:nvSpPr>
          <p:cNvPr id="7" name="Content Placeholder 6"/>
          <p:cNvSpPr>
            <a:spLocks noGrp="1"/>
          </p:cNvSpPr>
          <p:nvPr>
            <p:ph idx="1"/>
          </p:nvPr>
        </p:nvSpPr>
        <p:spPr>
          <a:xfrm>
            <a:off x="152399" y="934173"/>
            <a:ext cx="8973403" cy="5485677"/>
          </a:xfrm>
        </p:spPr>
        <p:txBody>
          <a:bodyPr>
            <a:normAutofit/>
          </a:bodyPr>
          <a:lstStyle/>
          <a:p>
            <a:pPr marL="0" indent="0">
              <a:buNone/>
            </a:pPr>
            <a:r>
              <a:rPr lang="fr-CA" sz="2000" dirty="0"/>
              <a:t>Pour la première fois, le Bulletin australien de l’activité physique </a:t>
            </a:r>
            <a:r>
              <a:rPr lang="fr-CA" sz="2000" dirty="0" smtClean="0"/>
              <a:t>des enfants </a:t>
            </a:r>
            <a:r>
              <a:rPr lang="fr-CA" sz="2000" dirty="0"/>
              <a:t>et des jeunes fournit une synthèse complète des </a:t>
            </a:r>
            <a:r>
              <a:rPr lang="fr-CA" sz="2000" dirty="0" smtClean="0"/>
              <a:t>meilleures données </a:t>
            </a:r>
            <a:r>
              <a:rPr lang="fr-CA" sz="2000" dirty="0"/>
              <a:t>disponibles concernant la façon dont nous agissons </a:t>
            </a:r>
            <a:r>
              <a:rPr lang="fr-CA" sz="2000" dirty="0" smtClean="0"/>
              <a:t>en tant </a:t>
            </a:r>
            <a:r>
              <a:rPr lang="fr-CA" sz="2000" dirty="0"/>
              <a:t>que pays pour promouvoir et faciliter les occasions </a:t>
            </a:r>
            <a:r>
              <a:rPr lang="fr-CA" sz="2000" dirty="0" smtClean="0"/>
              <a:t>d’activité physique </a:t>
            </a:r>
            <a:r>
              <a:rPr lang="fr-CA" sz="2000" dirty="0"/>
              <a:t>chez les enfants et les jeunes en Australie. Les </a:t>
            </a:r>
            <a:r>
              <a:rPr lang="fr-CA" sz="2000" dirty="0" smtClean="0"/>
              <a:t>principales conclusions </a:t>
            </a:r>
            <a:r>
              <a:rPr lang="fr-CA" sz="2000" dirty="0"/>
              <a:t>du Bulletin 2014 sont, notamment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20 </a:t>
            </a:r>
            <a:r>
              <a:rPr lang="fr-CA" sz="2000" dirty="0"/>
              <a:t>% des jeunes âgés de 5 à 17 ans satisfont les </a:t>
            </a:r>
            <a:r>
              <a:rPr lang="fr-CA" sz="2000" dirty="0" smtClean="0"/>
              <a:t>Directives australiennes </a:t>
            </a:r>
            <a:r>
              <a:rPr lang="fr-CA" sz="2000" dirty="0"/>
              <a:t>en matière d’activité physique pour les enfants </a:t>
            </a:r>
            <a:r>
              <a:rPr lang="fr-CA" sz="2000" dirty="0" smtClean="0"/>
              <a:t>et les </a:t>
            </a:r>
            <a:r>
              <a:rPr lang="fr-CA" sz="2000" dirty="0"/>
              <a:t>jeunes, qui recommandent au moins 60 minutes </a:t>
            </a:r>
            <a:r>
              <a:rPr lang="fr-CA" sz="2000" dirty="0" smtClean="0"/>
              <a:t>d’activité quotidienne </a:t>
            </a:r>
            <a:r>
              <a:rPr lang="fr-CA" sz="2000" dirty="0"/>
              <a:t>moyenne à vigoureuse (</a:t>
            </a:r>
            <a:r>
              <a:rPr lang="fr-CA" sz="2000" dirty="0" err="1"/>
              <a:t>Australian</a:t>
            </a:r>
            <a:r>
              <a:rPr lang="fr-CA" sz="2000" dirty="0"/>
              <a:t> Bureau </a:t>
            </a:r>
            <a:r>
              <a:rPr lang="fr-CA" sz="2000" dirty="0" smtClean="0"/>
              <a:t>of </a:t>
            </a:r>
            <a:r>
              <a:rPr lang="fr-CA" sz="2000" dirty="0" err="1" smtClean="0"/>
              <a:t>Statistics</a:t>
            </a:r>
            <a:r>
              <a:rPr lang="fr-CA" sz="2000" dirty="0"/>
              <a:t>, Enquête australienne sur la santé, 2011-12</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Bulletin australien 2014 révèle une disparité entre </a:t>
            </a:r>
            <a:r>
              <a:rPr lang="fr-CA" sz="2000" dirty="0" smtClean="0"/>
              <a:t>les structures </a:t>
            </a:r>
            <a:r>
              <a:rPr lang="fr-CA" sz="2000" dirty="0"/>
              <a:t>de soutien (p. ex., le soutien des parents, </a:t>
            </a:r>
            <a:r>
              <a:rPr lang="fr-CA" sz="2000" dirty="0" smtClean="0"/>
              <a:t>les environnements </a:t>
            </a:r>
            <a:r>
              <a:rPr lang="fr-CA" sz="2000" dirty="0"/>
              <a:t>externes) et les niveaux d’activité </a:t>
            </a:r>
            <a:r>
              <a:rPr lang="fr-CA" sz="2000" dirty="0" smtClean="0"/>
              <a:t>physique des </a:t>
            </a:r>
            <a:r>
              <a:rPr lang="fr-CA" sz="2000" dirty="0"/>
              <a:t>enfants. Bien que les structures de soutien semblent </a:t>
            </a:r>
            <a:r>
              <a:rPr lang="fr-CA" sz="2000" dirty="0" smtClean="0"/>
              <a:t>être en </a:t>
            </a:r>
            <a:r>
              <a:rPr lang="fr-CA" sz="2000" dirty="0"/>
              <a:t>place, on n’en constate pas l’effet dans les niveaux </a:t>
            </a:r>
            <a:r>
              <a:rPr lang="fr-CA" sz="2000" dirty="0" smtClean="0"/>
              <a:t>d’activité physique </a:t>
            </a:r>
            <a:r>
              <a:rPr lang="fr-CA" sz="2000" dirty="0"/>
              <a:t>réels des enfants.</a:t>
            </a:r>
          </a:p>
        </p:txBody>
      </p:sp>
    </p:spTree>
    <p:extLst>
      <p:ext uri="{BB962C8B-B14F-4D97-AF65-F5344CB8AC3E}">
        <p14:creationId xmlns:p14="http://schemas.microsoft.com/office/powerpoint/2010/main" val="129952598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Australie</a:t>
            </a:r>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a:t>Il est nécessaire de mieux comprendre ce en quoi consiste le </a:t>
            </a:r>
            <a:r>
              <a:rPr lang="fr-CA" sz="2000" dirty="0" smtClean="0"/>
              <a:t>jeu actif </a:t>
            </a:r>
            <a:r>
              <a:rPr lang="fr-CA" sz="2000" dirty="0"/>
              <a:t>et comment nous pouvons le définir du point de vue de </a:t>
            </a:r>
            <a:r>
              <a:rPr lang="fr-CA" sz="2000" dirty="0" smtClean="0"/>
              <a:t>la recherche</a:t>
            </a:r>
            <a:r>
              <a:rPr lang="fr-CA" sz="2000" dirty="0"/>
              <a:t>, étant donné le manque de données de haute </a:t>
            </a:r>
            <a:r>
              <a:rPr lang="fr-CA" sz="2000" dirty="0" smtClean="0"/>
              <a:t>qualité qui </a:t>
            </a:r>
            <a:r>
              <a:rPr lang="fr-CA" sz="2000" dirty="0"/>
              <a:t>rendent vraiment compte de la nature du jeu actif des enfants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existe un besoin pour des données représentatives à </a:t>
            </a:r>
            <a:r>
              <a:rPr lang="fr-CA" sz="2000" dirty="0" smtClean="0"/>
              <a:t>l’échelle nationale </a:t>
            </a:r>
            <a:r>
              <a:rPr lang="fr-CA" sz="2000" dirty="0"/>
              <a:t>pour aider à attribuer des notes aux indicateurs </a:t>
            </a:r>
            <a:r>
              <a:rPr lang="fr-CA" sz="2000" dirty="0" smtClean="0"/>
              <a:t>qui ont </a:t>
            </a:r>
            <a:r>
              <a:rPr lang="fr-CA" sz="2000" dirty="0"/>
              <a:t>reçu la note INC</a:t>
            </a:r>
            <a:r>
              <a:rPr lang="fr-CA" sz="2000" dirty="0" smtClean="0"/>
              <a:t>. (</a:t>
            </a:r>
            <a:r>
              <a:rPr lang="fr-CA" sz="2000" dirty="0"/>
              <a:t>incomplet</a:t>
            </a:r>
            <a:r>
              <a:rPr lang="fr-CA" sz="2000" dirty="0" smtClean="0"/>
              <a:t>): </a:t>
            </a:r>
            <a:r>
              <a:rPr lang="fr-CA" sz="2000" dirty="0"/>
              <a:t>Jeu actif; Participation </a:t>
            </a:r>
            <a:r>
              <a:rPr lang="fr-CA" sz="2000" dirty="0" smtClean="0"/>
              <a:t>à l’éducation </a:t>
            </a:r>
            <a:r>
              <a:rPr lang="fr-CA" sz="2000" dirty="0"/>
              <a:t>physique et aux activités physiques dans les écoles</a:t>
            </a:r>
            <a:r>
              <a:rPr lang="fr-CA" sz="2000" dirty="0" smtClean="0"/>
              <a:t>; Condition </a:t>
            </a:r>
            <a:r>
              <a:rPr lang="fr-CA" sz="2000" dirty="0"/>
              <a:t>aérobique et Habiletés motrices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protocoles analytiques cohérents sont nécessaires </a:t>
            </a:r>
            <a:r>
              <a:rPr lang="fr-CA" sz="2000" dirty="0" smtClean="0"/>
              <a:t>pour contribuer </a:t>
            </a:r>
            <a:r>
              <a:rPr lang="fr-CA" sz="2000" dirty="0"/>
              <a:t>à la synthèse des données.</a:t>
            </a:r>
          </a:p>
        </p:txBody>
      </p:sp>
    </p:spTree>
    <p:extLst>
      <p:ext uri="{BB962C8B-B14F-4D97-AF65-F5344CB8AC3E}">
        <p14:creationId xmlns:p14="http://schemas.microsoft.com/office/powerpoint/2010/main" val="261983999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Australie</a:t>
            </a:r>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Il </a:t>
            </a:r>
            <a:r>
              <a:rPr lang="fr-CA" sz="2000" dirty="0"/>
              <a:t>est impératif que les enfants, les parents, les enseignants </a:t>
            </a:r>
            <a:r>
              <a:rPr lang="fr-CA" sz="2000" dirty="0" smtClean="0"/>
              <a:t>et d’autres </a:t>
            </a:r>
            <a:r>
              <a:rPr lang="fr-CA" sz="2000" dirty="0"/>
              <a:t>personnes influentes soient conscients des </a:t>
            </a:r>
            <a:r>
              <a:rPr lang="fr-CA" sz="2000" dirty="0" smtClean="0"/>
              <a:t>différentes façons </a:t>
            </a:r>
            <a:r>
              <a:rPr lang="fr-CA" sz="2000" dirty="0"/>
              <a:t>dont les enfants peuvent être physiquement actifs, </a:t>
            </a:r>
            <a:r>
              <a:rPr lang="fr-CA" sz="2000" dirty="0" smtClean="0"/>
              <a:t>afin qu’ils </a:t>
            </a:r>
            <a:r>
              <a:rPr lang="fr-CA" sz="2000" dirty="0"/>
              <a:t>puissent aider les enfants à accumuler les 60 </a:t>
            </a:r>
            <a:r>
              <a:rPr lang="fr-CA" sz="2000" dirty="0" smtClean="0"/>
              <a:t>minutes d’activité </a:t>
            </a:r>
            <a:r>
              <a:rPr lang="fr-CA" sz="2000" dirty="0"/>
              <a:t>physique recommandées par jour</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Tous </a:t>
            </a:r>
            <a:r>
              <a:rPr lang="fr-CA" sz="2000" dirty="0"/>
              <a:t>doivent être tenus responsables et travailler ensemble </a:t>
            </a:r>
            <a:r>
              <a:rPr lang="fr-CA" sz="2000" dirty="0" smtClean="0"/>
              <a:t>dans le </a:t>
            </a:r>
            <a:r>
              <a:rPr lang="fr-CA" sz="2000" dirty="0"/>
              <a:t>but de fournir aux enfants des possibilités infinies d’être actifs</a:t>
            </a:r>
            <a:r>
              <a:rPr lang="fr-CA" sz="2000" dirty="0" smtClean="0"/>
              <a:t>, de </a:t>
            </a:r>
            <a:r>
              <a:rPr lang="fr-CA" sz="2000" dirty="0"/>
              <a:t>sorte que les enfants soient au courant des Directives </a:t>
            </a:r>
            <a:r>
              <a:rPr lang="fr-CA" sz="2000" dirty="0" smtClean="0"/>
              <a:t>en matière </a:t>
            </a:r>
            <a:r>
              <a:rPr lang="fr-CA" sz="2000" dirty="0"/>
              <a:t>d’activité physique et des raisons pour lesquelles </a:t>
            </a:r>
            <a:r>
              <a:rPr lang="fr-CA" sz="2000" dirty="0" smtClean="0"/>
              <a:t>l’activité physique </a:t>
            </a:r>
            <a:r>
              <a:rPr lang="fr-CA" sz="2000" dirty="0"/>
              <a:t>est importante pour leur santé et leur bien-être.</a:t>
            </a:r>
          </a:p>
        </p:txBody>
      </p:sp>
    </p:spTree>
    <p:extLst>
      <p:ext uri="{BB962C8B-B14F-4D97-AF65-F5344CB8AC3E}">
        <p14:creationId xmlns:p14="http://schemas.microsoft.com/office/powerpoint/2010/main" val="1163207382"/>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784" y="1828800"/>
            <a:ext cx="2916616" cy="381000"/>
          </a:xfrm>
          <a:prstGeom prst="rect">
            <a:avLst/>
          </a:prstGeom>
        </p:spPr>
      </p:pic>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t="2649"/>
          <a:stretch/>
        </p:blipFill>
        <p:spPr>
          <a:xfrm>
            <a:off x="199127" y="228599"/>
            <a:ext cx="2163073" cy="2130117"/>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60" y="2590800"/>
            <a:ext cx="5058673" cy="4095599"/>
          </a:xfrm>
          <a:prstGeom prst="rect">
            <a:avLst/>
          </a:prstGeom>
        </p:spPr>
      </p:pic>
      <p:pic>
        <p:nvPicPr>
          <p:cNvPr id="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209800"/>
            <a:ext cx="243205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33013"/>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Colombie</a:t>
            </a:r>
          </a:p>
        </p:txBody>
      </p:sp>
      <p:sp>
        <p:nvSpPr>
          <p:cNvPr id="7" name="Content Placeholder 6"/>
          <p:cNvSpPr>
            <a:spLocks noGrp="1"/>
          </p:cNvSpPr>
          <p:nvPr>
            <p:ph idx="1"/>
          </p:nvPr>
        </p:nvSpPr>
        <p:spPr>
          <a:xfrm>
            <a:off x="152400" y="934173"/>
            <a:ext cx="8686800" cy="5390427"/>
          </a:xfrm>
        </p:spPr>
        <p:txBody>
          <a:bodyPr>
            <a:normAutofit/>
          </a:bodyPr>
          <a:lstStyle/>
          <a:p>
            <a:pPr marL="0" indent="0">
              <a:buNone/>
            </a:pPr>
            <a:r>
              <a:rPr lang="fr-CA" sz="2000" dirty="0"/>
              <a:t>Le premier Bulletin de l’activité physique en Colombie fournit </a:t>
            </a:r>
            <a:r>
              <a:rPr lang="fr-CA" sz="2000" dirty="0" smtClean="0"/>
              <a:t>des renseignements </a:t>
            </a:r>
            <a:r>
              <a:rPr lang="fr-CA" sz="2000" dirty="0"/>
              <a:t>pour les intervenants et les communautés en </a:t>
            </a:r>
            <a:r>
              <a:rPr lang="fr-CA" sz="2000" dirty="0" smtClean="0"/>
              <a:t>ce qui </a:t>
            </a:r>
            <a:r>
              <a:rPr lang="fr-CA" sz="2000" dirty="0"/>
              <a:t>concerne les efforts de la Colombie en matière de </a:t>
            </a:r>
            <a:r>
              <a:rPr lang="fr-CA" sz="2000" dirty="0" smtClean="0"/>
              <a:t>promotion de </a:t>
            </a:r>
            <a:r>
              <a:rPr lang="fr-CA" sz="2000" dirty="0"/>
              <a:t>l’activité physique pour les enfants et les jeunes. C’est un </a:t>
            </a:r>
            <a:r>
              <a:rPr lang="fr-CA" sz="2000" dirty="0" smtClean="0"/>
              <a:t>outil de </a:t>
            </a:r>
            <a:r>
              <a:rPr lang="fr-CA" sz="2000" dirty="0"/>
              <a:t>communication unique avec le potentiel d’améliorer </a:t>
            </a:r>
            <a:r>
              <a:rPr lang="fr-CA" sz="2000" dirty="0" smtClean="0"/>
              <a:t>l’efficacité des </a:t>
            </a:r>
            <a:r>
              <a:rPr lang="fr-CA" sz="2000" dirty="0"/>
              <a:t>efforts de promotion de l’activité physique. Les </a:t>
            </a:r>
            <a:r>
              <a:rPr lang="fr-CA" sz="2000" dirty="0" smtClean="0"/>
              <a:t>principales conclusions </a:t>
            </a:r>
            <a:r>
              <a:rPr lang="fr-CA" sz="2000" dirty="0"/>
              <a:t>du Bulletin 2014 de la Colombie indiquent que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26 </a:t>
            </a:r>
            <a:r>
              <a:rPr lang="fr-CA" sz="2000" dirty="0"/>
              <a:t>% des jeunes âgés de 13 à 17 ans satisfont les Directives </a:t>
            </a:r>
            <a:r>
              <a:rPr lang="fr-CA" sz="2000" dirty="0" smtClean="0"/>
              <a:t>de l’Organisation </a:t>
            </a:r>
            <a:r>
              <a:rPr lang="fr-CA" sz="2000" dirty="0"/>
              <a:t>mondiale de la Santé – Activité physique pour </a:t>
            </a:r>
            <a:r>
              <a:rPr lang="fr-CA" sz="2000" dirty="0" smtClean="0"/>
              <a:t>les enfants </a:t>
            </a:r>
            <a:r>
              <a:rPr lang="fr-CA" sz="2000" dirty="0"/>
              <a:t>et les jeunes (Enquête nationale sur la nutrition, 2005</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La </a:t>
            </a:r>
            <a:r>
              <a:rPr lang="fr-CA" sz="2000" dirty="0"/>
              <a:t>Colombie dispose d’un cadre législatif général qui </a:t>
            </a:r>
            <a:r>
              <a:rPr lang="fr-CA" sz="2000" dirty="0" smtClean="0"/>
              <a:t>encourage la </a:t>
            </a:r>
            <a:r>
              <a:rPr lang="fr-CA" sz="2000" dirty="0"/>
              <a:t>promotion de l’activité physique chez les enfants et les </a:t>
            </a:r>
            <a:r>
              <a:rPr lang="fr-CA" sz="2000" dirty="0" smtClean="0"/>
              <a:t>jeunes comme </a:t>
            </a:r>
            <a:r>
              <a:rPr lang="fr-CA" sz="2000" dirty="0"/>
              <a:t>une priorité pour la prévention des </a:t>
            </a:r>
            <a:r>
              <a:rPr lang="fr-CA" sz="2000" dirty="0" smtClean="0"/>
              <a:t>maladies non </a:t>
            </a:r>
            <a:r>
              <a:rPr lang="fr-CA" sz="2000" dirty="0"/>
              <a:t>transmissibles et le développement social.</a:t>
            </a:r>
          </a:p>
        </p:txBody>
      </p:sp>
    </p:spTree>
    <p:extLst>
      <p:ext uri="{BB962C8B-B14F-4D97-AF65-F5344CB8AC3E}">
        <p14:creationId xmlns:p14="http://schemas.microsoft.com/office/powerpoint/2010/main" val="32362428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Colombie</a:t>
            </a:r>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a:t>Des données nationales de surveillance sur les niveaux </a:t>
            </a:r>
            <a:r>
              <a:rPr lang="fr-CA" sz="2000" dirty="0" smtClean="0"/>
              <a:t>d’activité physique </a:t>
            </a:r>
            <a:r>
              <a:rPr lang="fr-CA" sz="2000" dirty="0"/>
              <a:t>des enfants d’âge préscolaire et des enfants </a:t>
            </a:r>
            <a:r>
              <a:rPr lang="fr-CA" sz="2000" dirty="0" smtClean="0"/>
              <a:t>d’âge scolaire</a:t>
            </a:r>
            <a:r>
              <a:rPr lang="fr-CA" sz="2000" dirty="0"/>
              <a:t>, sur le transport actif pour aller à l’école pour les </a:t>
            </a:r>
            <a:r>
              <a:rPr lang="fr-CA" sz="2000" dirty="0" smtClean="0"/>
              <a:t>enfants et </a:t>
            </a:r>
            <a:r>
              <a:rPr lang="fr-CA" sz="2000" dirty="0"/>
              <a:t>les jeunes, et sur la participation régulière à des </a:t>
            </a:r>
            <a:r>
              <a:rPr lang="fr-CA" sz="2000" dirty="0" smtClean="0"/>
              <a:t>sports organisés </a:t>
            </a:r>
            <a:r>
              <a:rPr lang="fr-CA" sz="2000" dirty="0"/>
              <a:t>sont nécessaires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de mieux comprendre l’influence de la famille, </a:t>
            </a:r>
            <a:r>
              <a:rPr lang="fr-CA" sz="2000" dirty="0" smtClean="0"/>
              <a:t>de l’école</a:t>
            </a:r>
            <a:r>
              <a:rPr lang="fr-CA" sz="2000" dirty="0"/>
              <a:t>, de la communauté et l’environnement bâti sur les </a:t>
            </a:r>
            <a:r>
              <a:rPr lang="fr-CA" sz="2000" dirty="0" smtClean="0"/>
              <a:t>niveaux d’activité </a:t>
            </a:r>
            <a:r>
              <a:rPr lang="fr-CA" sz="2000" dirty="0"/>
              <a:t>physique des enfants et des jeunes. De futures </a:t>
            </a:r>
            <a:r>
              <a:rPr lang="fr-CA" sz="2000" dirty="0" smtClean="0"/>
              <a:t>études sur </a:t>
            </a:r>
            <a:r>
              <a:rPr lang="fr-CA" sz="2000" dirty="0"/>
              <a:t>l’activité physique, avec une approche multi-niveaux et </a:t>
            </a:r>
            <a:r>
              <a:rPr lang="fr-CA" sz="2000" dirty="0" smtClean="0"/>
              <a:t>une représentativité </a:t>
            </a:r>
            <a:r>
              <a:rPr lang="fr-CA" sz="2000" dirty="0"/>
              <a:t>nationale, sont souhaitables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On </a:t>
            </a:r>
            <a:r>
              <a:rPr lang="fr-CA" sz="2000" dirty="0"/>
              <a:t>a besoin de plus d’évaluations pour mieux </a:t>
            </a:r>
            <a:r>
              <a:rPr lang="fr-CA" sz="2000" dirty="0" smtClean="0"/>
              <a:t>comprendre l’impact </a:t>
            </a:r>
            <a:r>
              <a:rPr lang="fr-CA" sz="2000" dirty="0"/>
              <a:t>des politiques et des programmes disponibles sur </a:t>
            </a:r>
            <a:r>
              <a:rPr lang="fr-CA" sz="2000" dirty="0" smtClean="0"/>
              <a:t>la promotion </a:t>
            </a:r>
            <a:r>
              <a:rPr lang="fr-CA" sz="2000" dirty="0"/>
              <a:t>de l’activité physique.</a:t>
            </a:r>
          </a:p>
        </p:txBody>
      </p:sp>
    </p:spTree>
    <p:extLst>
      <p:ext uri="{BB962C8B-B14F-4D97-AF65-F5344CB8AC3E}">
        <p14:creationId xmlns:p14="http://schemas.microsoft.com/office/powerpoint/2010/main" val="1334083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dirty="0"/>
          </a:p>
        </p:txBody>
      </p:sp>
      <p:sp>
        <p:nvSpPr>
          <p:cNvPr id="3" name="Subtitle 2"/>
          <p:cNvSpPr>
            <a:spLocks noGrp="1"/>
          </p:cNvSpPr>
          <p:nvPr>
            <p:ph idx="1"/>
          </p:nvPr>
        </p:nvSpPr>
        <p:spPr>
          <a:xfrm>
            <a:off x="228600" y="1066800"/>
            <a:ext cx="8229600" cy="4754563"/>
          </a:xfrm>
        </p:spPr>
        <p:txBody>
          <a:bodyPr>
            <a:normAutofit fontScale="62500" lnSpcReduction="20000"/>
          </a:bodyPr>
          <a:lstStyle/>
          <a:p>
            <a:pPr marL="0" indent="0">
              <a:buNone/>
            </a:pPr>
            <a:endParaRPr lang="en-US" dirty="0">
              <a:solidFill>
                <a:srgbClr val="FF0000"/>
              </a:solidFill>
            </a:endParaRPr>
          </a:p>
          <a:p>
            <a:pPr lvl="0"/>
            <a:r>
              <a:rPr lang="fr-CA" dirty="0"/>
              <a:t>Les notes </a:t>
            </a:r>
            <a:r>
              <a:rPr lang="fr-CA" dirty="0">
                <a:solidFill>
                  <a:srgbClr val="C00000"/>
                </a:solidFill>
              </a:rPr>
              <a:t>les plus élevées </a:t>
            </a:r>
            <a:r>
              <a:rPr lang="fr-CA" dirty="0"/>
              <a:t>pour le Canada sont « B+ » pour Communauté et environnement bâti, « C+ » pour École et « C+ » pour Participation à des sports organisés : </a:t>
            </a:r>
            <a:endParaRPr lang="fr-CA" dirty="0" smtClean="0"/>
          </a:p>
          <a:p>
            <a:pPr marL="0" lvl="0" indent="0">
              <a:buNone/>
            </a:pPr>
            <a:endParaRPr lang="en-US" dirty="0"/>
          </a:p>
          <a:p>
            <a:pPr lvl="1"/>
            <a:r>
              <a:rPr lang="fr-CA" dirty="0"/>
              <a:t>95 % des parents indiquent qu’il y a une disponibilité locale de parcs et d’espaces verts, et 94 % indiquent que des installations et des programmes publics (tels que des piscines, des arénas et des ligues sportives) sont disponibles localement.</a:t>
            </a:r>
            <a:endParaRPr lang="en-US" dirty="0"/>
          </a:p>
          <a:p>
            <a:pPr marL="457200" lvl="1" indent="0">
              <a:buNone/>
            </a:pPr>
            <a:endParaRPr lang="fr-CA" dirty="0" smtClean="0"/>
          </a:p>
          <a:p>
            <a:pPr lvl="1"/>
            <a:r>
              <a:rPr lang="fr-CA" dirty="0" smtClean="0"/>
              <a:t>Un </a:t>
            </a:r>
            <a:r>
              <a:rPr lang="fr-CA" dirty="0"/>
              <a:t>programme d’éducation physique (ÉP) est en place dans les écoles de chaque province et territoire et la plupart des étudiants ont un accès régulier au gymnase (95 %), aux terrains de jeu (91 %) et à des aires dotées d’équipement récréatif (73 %) </a:t>
            </a:r>
            <a:r>
              <a:rPr lang="fr-CA" dirty="0" smtClean="0"/>
              <a:t>pendant et durant </a:t>
            </a:r>
            <a:r>
              <a:rPr lang="fr-CA" dirty="0"/>
              <a:t>les heures passées à l’école.</a:t>
            </a:r>
            <a:endParaRPr lang="en-US" dirty="0"/>
          </a:p>
          <a:p>
            <a:pPr marL="457200" lvl="1" indent="0">
              <a:buNone/>
            </a:pPr>
            <a:endParaRPr lang="fr-CA" dirty="0" smtClean="0"/>
          </a:p>
          <a:p>
            <a:pPr lvl="1"/>
            <a:r>
              <a:rPr lang="fr-CA" dirty="0" smtClean="0"/>
              <a:t>75</a:t>
            </a:r>
            <a:r>
              <a:rPr lang="fr-CA" dirty="0"/>
              <a:t> % des jeunes canadiens âgés de 5 à 19 ans participent à des activités physiques et à des sports organisés.</a:t>
            </a:r>
            <a:endParaRPr lang="en-US" dirty="0"/>
          </a:p>
          <a:p>
            <a:pPr marL="0" indent="0">
              <a:buNone/>
            </a:pPr>
            <a:endParaRPr lang="en-US" dirty="0" smtClean="0">
              <a:solidFill>
                <a:srgbClr val="FF0000"/>
              </a:solidFill>
            </a:endParaRPr>
          </a:p>
          <a:p>
            <a:pPr marL="0" indent="0">
              <a:buNone/>
            </a:pPr>
            <a:endParaRPr lang="en-US" dirty="0">
              <a:solidFill>
                <a:schemeClr val="tx1"/>
              </a:solidFill>
            </a:endParaRPr>
          </a:p>
          <a:p>
            <a:pPr marL="457200" indent="-457200">
              <a:buFont typeface="Arial" pitchFamily="34" charset="0"/>
              <a:buChar char="•"/>
            </a:pPr>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9707105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Colombie</a:t>
            </a:r>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Les </a:t>
            </a:r>
            <a:r>
              <a:rPr lang="fr-CA" sz="2000" dirty="0"/>
              <a:t>initiatives visant à promouvoir le transport actif vers </a:t>
            </a:r>
            <a:r>
              <a:rPr lang="fr-CA" sz="2000" dirty="0" smtClean="0"/>
              <a:t>l’école devraient </a:t>
            </a:r>
            <a:r>
              <a:rPr lang="fr-CA" sz="2000" dirty="0"/>
              <a:t>être développées et mises en </a:t>
            </a:r>
            <a:r>
              <a:rPr lang="fr-CA" sz="2000" dirty="0" smtClean="0"/>
              <a:t>œuvre </a:t>
            </a:r>
            <a:r>
              <a:rPr lang="fr-CA" sz="2000" dirty="0"/>
              <a:t>sur le plan national</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de communiquer des directives et de </a:t>
            </a:r>
            <a:r>
              <a:rPr lang="fr-CA" sz="2000" dirty="0" smtClean="0"/>
              <a:t>développer des </a:t>
            </a:r>
            <a:r>
              <a:rPr lang="fr-CA" sz="2000" dirty="0"/>
              <a:t>initiatives visant à réduire le temps que les enfants </a:t>
            </a:r>
            <a:r>
              <a:rPr lang="fr-CA" sz="2000" dirty="0" smtClean="0"/>
              <a:t>et les jeunes </a:t>
            </a:r>
            <a:r>
              <a:rPr lang="fr-CA" sz="2000" dirty="0"/>
              <a:t>consacrent à des comportements sédentaires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L’éducation </a:t>
            </a:r>
            <a:r>
              <a:rPr lang="fr-CA" sz="2000" dirty="0"/>
              <a:t>physique dans les écoles publiques et privées, </a:t>
            </a:r>
            <a:r>
              <a:rPr lang="fr-CA" sz="2000" dirty="0" smtClean="0"/>
              <a:t>pour tous </a:t>
            </a:r>
            <a:r>
              <a:rPr lang="fr-CA" sz="2000" dirty="0"/>
              <a:t>les âges, doit être sous la responsabilité d’un spécialiste </a:t>
            </a:r>
            <a:r>
              <a:rPr lang="fr-CA" sz="2000" dirty="0" smtClean="0"/>
              <a:t>en éducation </a:t>
            </a:r>
            <a:r>
              <a:rPr lang="fr-CA" sz="2000" dirty="0"/>
              <a:t>physique.</a:t>
            </a:r>
          </a:p>
        </p:txBody>
      </p:sp>
    </p:spTree>
    <p:extLst>
      <p:ext uri="{BB962C8B-B14F-4D97-AF65-F5344CB8AC3E}">
        <p14:creationId xmlns:p14="http://schemas.microsoft.com/office/powerpoint/2010/main" val="3183342771"/>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384" y="1219200"/>
            <a:ext cx="2916616" cy="381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575" y="1676400"/>
            <a:ext cx="24606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t="4469"/>
          <a:stretch/>
        </p:blipFill>
        <p:spPr>
          <a:xfrm>
            <a:off x="152400" y="169460"/>
            <a:ext cx="2538647" cy="2057400"/>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819400"/>
            <a:ext cx="5348943" cy="3039660"/>
          </a:xfrm>
          <a:prstGeom prst="rect">
            <a:avLst/>
          </a:prstGeom>
        </p:spPr>
      </p:pic>
    </p:spTree>
    <p:extLst>
      <p:ext uri="{BB962C8B-B14F-4D97-AF65-F5344CB8AC3E}">
        <p14:creationId xmlns:p14="http://schemas.microsoft.com/office/powerpoint/2010/main" val="55089164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Angleterre</a:t>
            </a:r>
          </a:p>
        </p:txBody>
      </p:sp>
      <p:sp>
        <p:nvSpPr>
          <p:cNvPr id="7" name="Content Placeholder 6"/>
          <p:cNvSpPr>
            <a:spLocks noGrp="1"/>
          </p:cNvSpPr>
          <p:nvPr>
            <p:ph idx="1"/>
          </p:nvPr>
        </p:nvSpPr>
        <p:spPr>
          <a:xfrm>
            <a:off x="152400" y="934173"/>
            <a:ext cx="8686800" cy="5485677"/>
          </a:xfrm>
        </p:spPr>
        <p:txBody>
          <a:bodyPr>
            <a:normAutofit/>
          </a:bodyPr>
          <a:lstStyle/>
          <a:p>
            <a:pPr marL="0" indent="0">
              <a:buNone/>
            </a:pPr>
            <a:r>
              <a:rPr lang="fr-CA" sz="2000" dirty="0"/>
              <a:t>Les principales conclusions de la première évaluation annuelle de </a:t>
            </a:r>
            <a:r>
              <a:rPr lang="fr-CA" sz="2000" dirty="0" smtClean="0"/>
              <a:t>la façon </a:t>
            </a:r>
            <a:r>
              <a:rPr lang="fr-CA" sz="2000" dirty="0"/>
              <a:t>dont Angleterre réussit à faire participer et à faciliter </a:t>
            </a:r>
            <a:r>
              <a:rPr lang="fr-CA" sz="2000" dirty="0" smtClean="0"/>
              <a:t>l’activité physique </a:t>
            </a:r>
            <a:r>
              <a:rPr lang="fr-CA" sz="2000" dirty="0"/>
              <a:t>chez les enfants et les jeunes sont les suivantes </a:t>
            </a:r>
            <a:r>
              <a:rPr lang="fr-CA" sz="2000" dirty="0" smtClean="0"/>
              <a:t>: </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33 </a:t>
            </a:r>
            <a:r>
              <a:rPr lang="fr-CA" sz="2000" dirty="0"/>
              <a:t>% des garçons et 21 % des filles âgés de 4 à 15 en </a:t>
            </a:r>
            <a:r>
              <a:rPr lang="fr-CA" sz="2000" dirty="0" smtClean="0"/>
              <a:t>Angleterre satisfont </a:t>
            </a:r>
            <a:r>
              <a:rPr lang="fr-CA" sz="2000" dirty="0"/>
              <a:t>les Directives en matière d’activité physique </a:t>
            </a:r>
            <a:r>
              <a:rPr lang="fr-CA" sz="2000" dirty="0" smtClean="0"/>
              <a:t>du Royaume-Uni </a:t>
            </a:r>
            <a:r>
              <a:rPr lang="fr-CA" sz="2000" dirty="0"/>
              <a:t>pour les enfants, qui recommandent au </a:t>
            </a:r>
            <a:r>
              <a:rPr lang="fr-CA" sz="2000" dirty="0" smtClean="0"/>
              <a:t>moins 60 </a:t>
            </a:r>
            <a:r>
              <a:rPr lang="fr-CA" sz="2000" dirty="0"/>
              <a:t>minutes d’activité physique d’intensité moyenne à élevée </a:t>
            </a:r>
            <a:r>
              <a:rPr lang="fr-CA" sz="2000" dirty="0" smtClean="0"/>
              <a:t>par jour </a:t>
            </a:r>
            <a:r>
              <a:rPr lang="fr-CA" sz="2000" dirty="0"/>
              <a:t>(Enquête 2008 sur la santé de l’Angleterre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La </a:t>
            </a:r>
            <a:r>
              <a:rPr lang="fr-CA" sz="2000" dirty="0"/>
              <a:t>proportion des enfants et des jeunes qui satisfont </a:t>
            </a:r>
            <a:r>
              <a:rPr lang="fr-CA" sz="2000" dirty="0" smtClean="0"/>
              <a:t>les Directives </a:t>
            </a:r>
            <a:r>
              <a:rPr lang="fr-CA" sz="2000" dirty="0"/>
              <a:t>varie considérablement entre les jeunes enfants </a:t>
            </a:r>
            <a:r>
              <a:rPr lang="fr-CA" sz="2000" dirty="0" smtClean="0"/>
              <a:t>et les </a:t>
            </a:r>
            <a:r>
              <a:rPr lang="fr-CA" sz="2000" dirty="0"/>
              <a:t>adolescents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 </a:t>
            </a:r>
            <a:r>
              <a:rPr lang="fr-CA" sz="2000" dirty="0"/>
              <a:t>Offrir des occasions d’activité physique dans les écoles et </a:t>
            </a:r>
            <a:r>
              <a:rPr lang="fr-CA" sz="2000" dirty="0" smtClean="0"/>
              <a:t>dans le </a:t>
            </a:r>
            <a:r>
              <a:rPr lang="fr-CA" sz="2000" dirty="0"/>
              <a:t>quartier est important, bien que le niveau d’utilisation </a:t>
            </a:r>
            <a:r>
              <a:rPr lang="fr-CA" sz="2000" dirty="0" smtClean="0"/>
              <a:t>des installations </a:t>
            </a:r>
            <a:r>
              <a:rPr lang="fr-CA" sz="2000" dirty="0"/>
              <a:t>à cet effet soit faible.</a:t>
            </a:r>
          </a:p>
        </p:txBody>
      </p:sp>
    </p:spTree>
    <p:extLst>
      <p:ext uri="{BB962C8B-B14F-4D97-AF65-F5344CB8AC3E}">
        <p14:creationId xmlns:p14="http://schemas.microsoft.com/office/powerpoint/2010/main" val="48568791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4" name="TextBox 3"/>
          <p:cNvSpPr txBox="1"/>
          <p:nvPr/>
        </p:nvSpPr>
        <p:spPr>
          <a:xfrm>
            <a:off x="0" y="6553200"/>
            <a:ext cx="8839200" cy="307975"/>
          </a:xfrm>
          <a:prstGeom prst="rect">
            <a:avLst/>
          </a:prstGeom>
          <a:solidFill>
            <a:schemeClr val="bg1">
              <a:lumMod val="65000"/>
            </a:schemeClr>
          </a:solidFill>
        </p:spPr>
        <p:txBody>
          <a:bodyPr>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Angleterre</a:t>
            </a:r>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a:t>On doit poursuivre la surveillance continue et représentative </a:t>
            </a:r>
            <a:r>
              <a:rPr lang="fr-CA" sz="2000" dirty="0" smtClean="0"/>
              <a:t>sur le </a:t>
            </a:r>
            <a:r>
              <a:rPr lang="fr-CA" sz="2000" dirty="0"/>
              <a:t>plan national afin d’obtenir des données à l’égard de </a:t>
            </a:r>
            <a:r>
              <a:rPr lang="fr-CA" sz="2000" dirty="0" smtClean="0"/>
              <a:t>l’activité physique </a:t>
            </a:r>
            <a:r>
              <a:rPr lang="fr-CA" sz="2000" dirty="0"/>
              <a:t>évaluées objectivement chez tous les enfants et </a:t>
            </a:r>
            <a:r>
              <a:rPr lang="fr-CA" sz="2000" dirty="0" smtClean="0"/>
              <a:t>les jeunes </a:t>
            </a:r>
            <a:r>
              <a:rPr lang="fr-CA" sz="2000" dirty="0"/>
              <a:t>en Angleterre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prochaines éditions du Bulletin anglais </a:t>
            </a:r>
            <a:r>
              <a:rPr lang="fr-CA" sz="2000" dirty="0" smtClean="0"/>
              <a:t>bénéficieraient grandement </a:t>
            </a:r>
            <a:r>
              <a:rPr lang="fr-CA" sz="2000" dirty="0"/>
              <a:t>d’une enquête stratifiée et ciblée </a:t>
            </a:r>
            <a:r>
              <a:rPr lang="fr-CA" sz="2000" dirty="0" smtClean="0"/>
              <a:t>spécifiquement conçue </a:t>
            </a:r>
            <a:r>
              <a:rPr lang="fr-CA" sz="2000" dirty="0"/>
              <a:t>pour répondre aux 9 indicateurs de base (et à </a:t>
            </a:r>
            <a:r>
              <a:rPr lang="fr-CA" sz="2000" dirty="0" smtClean="0"/>
              <a:t>leurs repères </a:t>
            </a:r>
            <a:r>
              <a:rPr lang="fr-CA" sz="2000" dirty="0"/>
              <a:t>associés). Les indicateurs particuliers qui nécessitent </a:t>
            </a:r>
            <a:r>
              <a:rPr lang="fr-CA" sz="2000" dirty="0" smtClean="0"/>
              <a:t>des recherches </a:t>
            </a:r>
            <a:r>
              <a:rPr lang="fr-CA" sz="2000" dirty="0"/>
              <a:t>plus poussées afin d’attribuer une note en </a:t>
            </a:r>
            <a:r>
              <a:rPr lang="fr-CA" sz="2000" dirty="0" smtClean="0"/>
              <a:t>toute confiance </a:t>
            </a:r>
            <a:r>
              <a:rPr lang="fr-CA" sz="2000" dirty="0"/>
              <a:t>: Jeu actif, Comportements sédentaires et </a:t>
            </a:r>
            <a:r>
              <a:rPr lang="fr-CA" sz="2000" dirty="0" smtClean="0"/>
              <a:t>Influence des </a:t>
            </a:r>
            <a:r>
              <a:rPr lang="fr-CA" sz="2000" dirty="0"/>
              <a:t>pairs sur l’activité physique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recherches sont nécessaires sur la qualité de </a:t>
            </a:r>
            <a:r>
              <a:rPr lang="fr-CA" sz="2000" dirty="0" smtClean="0"/>
              <a:t>l’activité physique </a:t>
            </a:r>
            <a:r>
              <a:rPr lang="fr-CA" sz="2000" dirty="0"/>
              <a:t>proposée dans les cours d’éducation physique</a:t>
            </a:r>
          </a:p>
        </p:txBody>
      </p:sp>
    </p:spTree>
    <p:extLst>
      <p:ext uri="{BB962C8B-B14F-4D97-AF65-F5344CB8AC3E}">
        <p14:creationId xmlns:p14="http://schemas.microsoft.com/office/powerpoint/2010/main" val="72446694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L’utilisation </a:t>
            </a:r>
            <a:r>
              <a:rPr lang="fr-CA" sz="2000" dirty="0"/>
              <a:t>des installations et des ressources existantes </a:t>
            </a:r>
            <a:r>
              <a:rPr lang="fr-CA" sz="2000" dirty="0" smtClean="0"/>
              <a:t>en matière </a:t>
            </a:r>
            <a:r>
              <a:rPr lang="fr-CA" sz="2000" dirty="0"/>
              <a:t>d’activité physique doit être maximisée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Une </a:t>
            </a:r>
            <a:r>
              <a:rPr lang="fr-CA" sz="2000" dirty="0"/>
              <a:t>attention particulière doit être dirigée vers des groupes </a:t>
            </a:r>
            <a:r>
              <a:rPr lang="fr-CA" sz="2000" dirty="0" smtClean="0"/>
              <a:t>qui sont </a:t>
            </a:r>
            <a:r>
              <a:rPr lang="fr-CA" sz="2000" dirty="0"/>
              <a:t>à risque d’avoir un faible niveau d’activité physique (p. ex</a:t>
            </a:r>
            <a:r>
              <a:rPr lang="fr-CA" sz="2000" dirty="0" smtClean="0"/>
              <a:t>., les </a:t>
            </a:r>
            <a:r>
              <a:rPr lang="fr-CA" sz="2000" dirty="0"/>
              <a:t>adolescents, les filles, les enfants avec des limitations, etc</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interventions qui ciblent l’environnement familial sont nécessaires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Un </a:t>
            </a:r>
            <a:r>
              <a:rPr lang="fr-CA" sz="2000" dirty="0"/>
              <a:t>minimum de 2 heures d’éducation physique dans les écoles </a:t>
            </a:r>
            <a:r>
              <a:rPr lang="fr-CA" sz="2000" dirty="0" smtClean="0"/>
              <a:t>à tous </a:t>
            </a:r>
            <a:r>
              <a:rPr lang="fr-CA" sz="2000" dirty="0"/>
              <a:t>les âges devrait être obligatoire.</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858000" y="6477000"/>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Angleterre</a:t>
            </a:r>
          </a:p>
        </p:txBody>
      </p:sp>
    </p:spTree>
    <p:extLst>
      <p:ext uri="{BB962C8B-B14F-4D97-AF65-F5344CB8AC3E}">
        <p14:creationId xmlns:p14="http://schemas.microsoft.com/office/powerpoint/2010/main" val="1305134270"/>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584" y="1371600"/>
            <a:ext cx="2916616" cy="381000"/>
          </a:xfrm>
          <a:prstGeom prst="rect">
            <a:avLst/>
          </a:prstGeom>
        </p:spPr>
      </p:pic>
      <p:pic>
        <p:nvPicPr>
          <p:cNvPr id="3" name="Picture 6" descr="Screen Clipping"/>
          <p:cNvPicPr>
            <a:picLocks noChangeAspect="1"/>
          </p:cNvPicPr>
          <p:nvPr/>
        </p:nvPicPr>
        <p:blipFill>
          <a:blip r:embed="rId3">
            <a:extLst>
              <a:ext uri="{28A0092B-C50C-407E-A947-70E740481C1C}">
                <a14:useLocalDpi xmlns:a14="http://schemas.microsoft.com/office/drawing/2010/main" val="0"/>
              </a:ext>
            </a:extLst>
          </a:blip>
          <a:srcRect r="2020" b="1286"/>
          <a:stretch>
            <a:fillRect/>
          </a:stretch>
        </p:blipFill>
        <p:spPr bwMode="auto">
          <a:xfrm>
            <a:off x="6019800" y="1828800"/>
            <a:ext cx="25908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t="3080"/>
          <a:stretch/>
        </p:blipFill>
        <p:spPr>
          <a:xfrm>
            <a:off x="76200" y="152400"/>
            <a:ext cx="2133600" cy="2127325"/>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694973"/>
            <a:ext cx="5346714" cy="3020027"/>
          </a:xfrm>
          <a:prstGeom prst="rect">
            <a:avLst/>
          </a:prstGeom>
        </p:spPr>
      </p:pic>
    </p:spTree>
    <p:extLst>
      <p:ext uri="{BB962C8B-B14F-4D97-AF65-F5344CB8AC3E}">
        <p14:creationId xmlns:p14="http://schemas.microsoft.com/office/powerpoint/2010/main" val="332140196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7" name="Content Placeholder 6"/>
          <p:cNvSpPr>
            <a:spLocks noGrp="1"/>
          </p:cNvSpPr>
          <p:nvPr>
            <p:ph idx="1"/>
          </p:nvPr>
        </p:nvSpPr>
        <p:spPr>
          <a:xfrm>
            <a:off x="26158" y="920434"/>
            <a:ext cx="8839200" cy="5590555"/>
          </a:xfrm>
        </p:spPr>
        <p:txBody>
          <a:bodyPr>
            <a:normAutofit lnSpcReduction="10000"/>
          </a:bodyPr>
          <a:lstStyle/>
          <a:p>
            <a:pPr>
              <a:buClr>
                <a:schemeClr val="bg1">
                  <a:lumMod val="65000"/>
                </a:schemeClr>
              </a:buClr>
              <a:buFont typeface="Wingdings" panose="05000000000000000000" pitchFamily="2" charset="2"/>
              <a:buChar char="Ø"/>
            </a:pPr>
            <a:r>
              <a:rPr lang="fr-CA" sz="2000" dirty="0" smtClean="0"/>
              <a:t>Le </a:t>
            </a:r>
            <a:r>
              <a:rPr lang="fr-CA" sz="2000" dirty="0"/>
              <a:t>Bulletin finlandais 2014 de l’activité physique (AP) pour </a:t>
            </a:r>
            <a:r>
              <a:rPr lang="fr-CA" sz="2000" dirty="0" smtClean="0"/>
              <a:t>les enfants </a:t>
            </a:r>
            <a:r>
              <a:rPr lang="fr-CA" sz="2000" dirty="0"/>
              <a:t>et les jeunes est la première évaluation des efforts </a:t>
            </a:r>
            <a:r>
              <a:rPr lang="fr-CA" sz="2000" dirty="0" smtClean="0"/>
              <a:t>de la </a:t>
            </a:r>
            <a:r>
              <a:rPr lang="fr-CA" sz="2000" dirty="0"/>
              <a:t>Finlande pour promouvoir et faciliter les occasions </a:t>
            </a:r>
            <a:r>
              <a:rPr lang="fr-CA" sz="2000" dirty="0" smtClean="0"/>
              <a:t>d’activité physique </a:t>
            </a:r>
            <a:r>
              <a:rPr lang="fr-CA" sz="2000" dirty="0"/>
              <a:t>pour les enfants et les jeunes en utilisant le système </a:t>
            </a:r>
            <a:r>
              <a:rPr lang="fr-CA" sz="2000" dirty="0" smtClean="0"/>
              <a:t>de notation </a:t>
            </a:r>
            <a:r>
              <a:rPr lang="fr-CA" sz="2000" dirty="0"/>
              <a:t>de Jeunes en forme Canada</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développement du Bulletin s’appuie principalement </a:t>
            </a:r>
            <a:r>
              <a:rPr lang="fr-CA" sz="2000" dirty="0" smtClean="0"/>
              <a:t>sur les </a:t>
            </a:r>
            <a:r>
              <a:rPr lang="fr-CA" sz="2000" dirty="0"/>
              <a:t>résultats des recherches de 6 instituts de recherche</a:t>
            </a:r>
            <a:r>
              <a:rPr lang="fr-CA" sz="2000" dirty="0" smtClean="0"/>
              <a:t>, coordonnées </a:t>
            </a:r>
            <a:r>
              <a:rPr lang="fr-CA" sz="2000" dirty="0"/>
              <a:t>par l’Université de Jyväskylä et LIKES-Centre </a:t>
            </a:r>
            <a:r>
              <a:rPr lang="fr-CA" sz="2000" dirty="0" smtClean="0"/>
              <a:t>de recherche </a:t>
            </a:r>
            <a:r>
              <a:rPr lang="fr-CA" sz="2000" dirty="0"/>
              <a:t>pour le sport et les sciences de la santé</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Plus </a:t>
            </a:r>
            <a:r>
              <a:rPr lang="fr-CA" sz="2000" dirty="0"/>
              <a:t>de 20 % des enfants atteignent le niveau minimum </a:t>
            </a:r>
            <a:r>
              <a:rPr lang="fr-CA" sz="2000" dirty="0" smtClean="0"/>
              <a:t>de recommandations </a:t>
            </a:r>
            <a:r>
              <a:rPr lang="fr-CA" sz="2000" dirty="0"/>
              <a:t>finlandaises à l’égard de l’activité physique</a:t>
            </a:r>
            <a:r>
              <a:rPr lang="fr-CA" sz="2000" dirty="0" smtClean="0"/>
              <a:t>, et </a:t>
            </a:r>
            <a:r>
              <a:rPr lang="fr-CA" sz="2000" dirty="0"/>
              <a:t>plus de 40 % participent activement à des sports organisés</a:t>
            </a:r>
            <a:r>
              <a:rPr lang="fr-CA" sz="2000" dirty="0" smtClean="0"/>
              <a:t>. La </a:t>
            </a:r>
            <a:r>
              <a:rPr lang="fr-CA" sz="2000" dirty="0"/>
              <a:t>plupart des enfants se rendent à l’école et en reviennent </a:t>
            </a:r>
            <a:r>
              <a:rPr lang="fr-CA" sz="2000" dirty="0" smtClean="0"/>
              <a:t>d’une manière </a:t>
            </a:r>
            <a:r>
              <a:rPr lang="fr-CA" sz="2000" dirty="0"/>
              <a:t>physiquement active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Selon </a:t>
            </a:r>
            <a:r>
              <a:rPr lang="fr-CA" sz="2000" dirty="0"/>
              <a:t>la plupart des indicateurs, la Finlande a </a:t>
            </a:r>
            <a:r>
              <a:rPr lang="fr-CA" sz="2000" dirty="0" smtClean="0"/>
              <a:t>beaucoup à </a:t>
            </a:r>
            <a:r>
              <a:rPr lang="fr-CA" sz="2000" dirty="0"/>
              <a:t>améliorer dans le but de promouvoir un mode de </a:t>
            </a:r>
            <a:r>
              <a:rPr lang="fr-CA" sz="2000" dirty="0" smtClean="0"/>
              <a:t>vie physiquement </a:t>
            </a:r>
            <a:r>
              <a:rPr lang="fr-CA" sz="2000" dirty="0"/>
              <a:t>actif pour les enfants et les jeunes.</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934200" y="6512398"/>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Finlande</a:t>
            </a:r>
          </a:p>
        </p:txBody>
      </p:sp>
    </p:spTree>
    <p:extLst>
      <p:ext uri="{BB962C8B-B14F-4D97-AF65-F5344CB8AC3E}">
        <p14:creationId xmlns:p14="http://schemas.microsoft.com/office/powerpoint/2010/main" val="262830810"/>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a:t>Sur le plan de la recherche, il existe des limites liées à </a:t>
            </a:r>
            <a:r>
              <a:rPr lang="fr-CA" sz="2000" dirty="0" smtClean="0"/>
              <a:t>l’activité physique </a:t>
            </a:r>
            <a:r>
              <a:rPr lang="fr-CA" sz="2000" dirty="0"/>
              <a:t>des enfants d’âge préscolaire, au rôle de la famille </a:t>
            </a:r>
            <a:r>
              <a:rPr lang="fr-CA" sz="2000" dirty="0" smtClean="0"/>
              <a:t>et des </a:t>
            </a:r>
            <a:r>
              <a:rPr lang="fr-CA" sz="2000" dirty="0"/>
              <a:t>pairs dans l’activité physique des enfants et des jeunes, </a:t>
            </a:r>
            <a:r>
              <a:rPr lang="fr-CA" sz="2000" dirty="0" smtClean="0"/>
              <a:t>aux formes </a:t>
            </a:r>
            <a:r>
              <a:rPr lang="fr-CA" sz="2000" dirty="0"/>
              <a:t>d’activités, de l’activité physique de loisir et du jeu, </a:t>
            </a:r>
            <a:r>
              <a:rPr lang="fr-CA" sz="2000" dirty="0" smtClean="0"/>
              <a:t>ainsi qu’aux </a:t>
            </a:r>
            <a:r>
              <a:rPr lang="fr-CA" sz="2000" dirty="0"/>
              <a:t>installations pour l’activité physique du quartier et </a:t>
            </a:r>
            <a:r>
              <a:rPr lang="fr-CA" sz="2000" dirty="0" smtClean="0"/>
              <a:t>aux investissements </a:t>
            </a:r>
            <a:r>
              <a:rPr lang="fr-CA" sz="2000" dirty="0"/>
              <a:t>dans les municipalités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Certaines </a:t>
            </a:r>
            <a:r>
              <a:rPr lang="fr-CA" sz="2000" dirty="0"/>
              <a:t>des données présentées ne sont pas à jour </a:t>
            </a:r>
            <a:r>
              <a:rPr lang="fr-CA" sz="2000" dirty="0" smtClean="0"/>
              <a:t>et auraient </a:t>
            </a:r>
            <a:r>
              <a:rPr lang="fr-CA" sz="2000" dirty="0"/>
              <a:t>besoin d’être mises à jour pour le prochain </a:t>
            </a:r>
            <a:r>
              <a:rPr lang="fr-CA" sz="2000" dirty="0" smtClean="0"/>
              <a:t>Bulletin finlandais </a:t>
            </a:r>
            <a:r>
              <a:rPr lang="fr-CA" sz="2000" dirty="0"/>
              <a:t>annuel.</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Finlande</a:t>
            </a:r>
          </a:p>
        </p:txBody>
      </p:sp>
    </p:spTree>
    <p:extLst>
      <p:ext uri="{BB962C8B-B14F-4D97-AF65-F5344CB8AC3E}">
        <p14:creationId xmlns:p14="http://schemas.microsoft.com/office/powerpoint/2010/main" val="4145609818"/>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Parce </a:t>
            </a:r>
            <a:r>
              <a:rPr lang="fr-CA" sz="2000" dirty="0"/>
              <a:t>que les niveaux d’AP chez les enfants et les </a:t>
            </a:r>
            <a:r>
              <a:rPr lang="fr-CA" sz="2000" dirty="0" smtClean="0"/>
              <a:t>jeunes finlandais </a:t>
            </a:r>
            <a:r>
              <a:rPr lang="fr-CA" sz="2000" dirty="0"/>
              <a:t>sont plus faibles et que les comportements </a:t>
            </a:r>
            <a:r>
              <a:rPr lang="fr-CA" sz="2000" dirty="0" smtClean="0"/>
              <a:t>sédentaires sont </a:t>
            </a:r>
            <a:r>
              <a:rPr lang="fr-CA" sz="2000" dirty="0"/>
              <a:t>plus </a:t>
            </a:r>
            <a:r>
              <a:rPr lang="fr-CA" sz="2000" dirty="0" smtClean="0"/>
              <a:t>élevés </a:t>
            </a:r>
            <a:r>
              <a:rPr lang="fr-CA" sz="2000" dirty="0"/>
              <a:t>que recommandés, il y a encore beaucoup </a:t>
            </a:r>
            <a:r>
              <a:rPr lang="fr-CA" sz="2000" dirty="0" smtClean="0"/>
              <a:t>à faire </a:t>
            </a:r>
            <a:r>
              <a:rPr lang="fr-CA" sz="2000" dirty="0"/>
              <a:t>pour promouvoir l’activité physique par l’entremise </a:t>
            </a:r>
            <a:r>
              <a:rPr lang="fr-CA" sz="2000" dirty="0" smtClean="0"/>
              <a:t>des politiques</a:t>
            </a:r>
            <a:r>
              <a:rPr lang="fr-CA" sz="2000" dirty="0"/>
              <a:t>, des programmes actifs et des investissements</a:t>
            </a:r>
            <a:r>
              <a:rPr lang="fr-CA" sz="2000" dirty="0" smtClean="0"/>
              <a:t>. </a:t>
            </a:r>
          </a:p>
          <a:p>
            <a:pPr>
              <a:buClr>
                <a:schemeClr val="bg1">
                  <a:lumMod val="65000"/>
                </a:schemeClr>
              </a:buClr>
              <a:buFont typeface="Wingdings" panose="05000000000000000000" pitchFamily="2" charset="2"/>
              <a:buChar char="Ø"/>
            </a:pPr>
            <a:endParaRPr lang="fr-CA" sz="2000" dirty="0" smtClean="0"/>
          </a:p>
          <a:p>
            <a:pPr>
              <a:buClr>
                <a:schemeClr val="bg1">
                  <a:lumMod val="65000"/>
                </a:schemeClr>
              </a:buClr>
              <a:buFont typeface="Wingdings" panose="05000000000000000000" pitchFamily="2" charset="2"/>
              <a:buChar char="Ø"/>
            </a:pPr>
            <a:r>
              <a:rPr lang="fr-CA" sz="2000" dirty="0" smtClean="0"/>
              <a:t>Il </a:t>
            </a:r>
            <a:r>
              <a:rPr lang="fr-CA" sz="2000" dirty="0"/>
              <a:t>est à espérer que cette première édition finlandaise </a:t>
            </a:r>
            <a:r>
              <a:rPr lang="fr-CA" sz="2000" dirty="0" smtClean="0"/>
              <a:t>du Bulletin </a:t>
            </a:r>
            <a:r>
              <a:rPr lang="fr-CA" sz="2000" dirty="0"/>
              <a:t>2014 de l’activité physique pour les enfants et les </a:t>
            </a:r>
            <a:r>
              <a:rPr lang="fr-CA" sz="2000" dirty="0" smtClean="0"/>
              <a:t>jeunes sensibilisera </a:t>
            </a:r>
            <a:r>
              <a:rPr lang="fr-CA" sz="2000" dirty="0"/>
              <a:t>quant à la nécessité de redoubler d’efforts </a:t>
            </a:r>
            <a:r>
              <a:rPr lang="fr-CA" sz="2000" dirty="0" smtClean="0"/>
              <a:t>pour améliorer </a:t>
            </a:r>
            <a:r>
              <a:rPr lang="fr-CA" sz="2000" dirty="0"/>
              <a:t>l’AP des enfants et des jeunes finlandais, et sur le </a:t>
            </a:r>
            <a:r>
              <a:rPr lang="fr-CA" sz="2000" dirty="0" smtClean="0"/>
              <a:t>rôle important </a:t>
            </a:r>
            <a:r>
              <a:rPr lang="fr-CA" sz="2000" dirty="0"/>
              <a:t>que tous les secteurs de la société ont à jouer dans </a:t>
            </a:r>
            <a:r>
              <a:rPr lang="fr-CA" sz="2000" dirty="0" smtClean="0"/>
              <a:t>ce défi </a:t>
            </a:r>
            <a:r>
              <a:rPr lang="fr-CA" sz="2000" dirty="0"/>
              <a:t>de santé publique.</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10400" y="6477000"/>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Finlande</a:t>
            </a:r>
          </a:p>
        </p:txBody>
      </p:sp>
    </p:spTree>
    <p:extLst>
      <p:ext uri="{BB962C8B-B14F-4D97-AF65-F5344CB8AC3E}">
        <p14:creationId xmlns:p14="http://schemas.microsoft.com/office/powerpoint/2010/main" val="966447364"/>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184" y="1219200"/>
            <a:ext cx="2916616" cy="381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8362" y="1676400"/>
            <a:ext cx="24336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rotWithShape="1">
          <a:blip r:embed="rId5">
            <a:extLst>
              <a:ext uri="{28A0092B-C50C-407E-A947-70E740481C1C}">
                <a14:useLocalDpi xmlns:a14="http://schemas.microsoft.com/office/drawing/2010/main" val="0"/>
              </a:ext>
            </a:extLst>
          </a:blip>
          <a:srcRect t="1932"/>
          <a:stretch/>
        </p:blipFill>
        <p:spPr>
          <a:xfrm>
            <a:off x="152400" y="152400"/>
            <a:ext cx="1905000" cy="2224028"/>
          </a:xfrm>
          <a:prstGeom prst="rect">
            <a:avLst/>
          </a:prstGeom>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736" y="2895600"/>
            <a:ext cx="5292664" cy="3000233"/>
          </a:xfrm>
          <a:prstGeom prst="rect">
            <a:avLst/>
          </a:prstGeom>
        </p:spPr>
      </p:pic>
    </p:spTree>
    <p:extLst>
      <p:ext uri="{BB962C8B-B14F-4D97-AF65-F5344CB8AC3E}">
        <p14:creationId xmlns:p14="http://schemas.microsoft.com/office/powerpoint/2010/main" val="29147003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t>
            </a:r>
            <a:endParaRPr lang="en-US" dirty="0"/>
          </a:p>
        </p:txBody>
      </p:sp>
      <p:sp>
        <p:nvSpPr>
          <p:cNvPr id="3" name="Content Placeholder 2"/>
          <p:cNvSpPr>
            <a:spLocks noGrp="1"/>
          </p:cNvSpPr>
          <p:nvPr>
            <p:ph sz="half" idx="1"/>
          </p:nvPr>
        </p:nvSpPr>
        <p:spPr>
          <a:xfrm>
            <a:off x="228600" y="1600200"/>
            <a:ext cx="3733800" cy="4988293"/>
          </a:xfrm>
        </p:spPr>
        <p:txBody>
          <a:bodyPr>
            <a:normAutofit/>
          </a:bodyPr>
          <a:lstStyle/>
          <a:p>
            <a:pPr lvl="0"/>
            <a:r>
              <a:rPr lang="fr-CA" sz="2400" dirty="0" smtClean="0"/>
              <a:t>Toutefois</a:t>
            </a:r>
            <a:r>
              <a:rPr lang="fr-CA" sz="2400" dirty="0"/>
              <a:t>, l’Ensemble de l’activité physique reçoit la note « D- », se retrouvant en queue du peloton avec d’autres pays développés, notamment, l’Australie, (D-), l’Irlande (D-), les États-Unis (D-) et l’Écosse (F).</a:t>
            </a:r>
            <a:endParaRPr lang="en-US" sz="2400" dirty="0"/>
          </a:p>
          <a:p>
            <a:endParaRPr lang="en-US" sz="2400" dirty="0">
              <a:solidFill>
                <a:srgbClr val="FF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8331" t="60212" r="10694" b="10064"/>
          <a:stretch/>
        </p:blipFill>
        <p:spPr>
          <a:xfrm>
            <a:off x="4191000" y="1752600"/>
            <a:ext cx="4591879" cy="4223254"/>
          </a:xfrm>
          <a:prstGeom prst="rect">
            <a:avLst/>
          </a:prstGeom>
        </p:spPr>
      </p:pic>
    </p:spTree>
    <p:extLst>
      <p:ext uri="{BB962C8B-B14F-4D97-AF65-F5344CB8AC3E}">
        <p14:creationId xmlns:p14="http://schemas.microsoft.com/office/powerpoint/2010/main" val="20754325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7" name="Content Placeholder 6"/>
          <p:cNvSpPr>
            <a:spLocks noGrp="1"/>
          </p:cNvSpPr>
          <p:nvPr>
            <p:ph idx="1"/>
          </p:nvPr>
        </p:nvSpPr>
        <p:spPr>
          <a:xfrm>
            <a:off x="96672" y="990600"/>
            <a:ext cx="8818728" cy="5432997"/>
          </a:xfrm>
        </p:spPr>
        <p:txBody>
          <a:bodyPr>
            <a:noAutofit/>
          </a:bodyPr>
          <a:lstStyle/>
          <a:p>
            <a:pPr marL="0" indent="0">
              <a:buNone/>
            </a:pPr>
            <a:r>
              <a:rPr lang="fr-CA" sz="2000" dirty="0"/>
              <a:t>Dans sa première année, le Bulletin du Ghana sur l’activité </a:t>
            </a:r>
            <a:r>
              <a:rPr lang="fr-CA" sz="2000" dirty="0" smtClean="0"/>
              <a:t>physique des </a:t>
            </a:r>
            <a:r>
              <a:rPr lang="fr-CA" sz="2000" dirty="0"/>
              <a:t>enfants et des jeunes fournit une évaluation de base sur </a:t>
            </a:r>
            <a:r>
              <a:rPr lang="fr-CA" sz="2000" dirty="0" smtClean="0"/>
              <a:t>notre façon </a:t>
            </a:r>
            <a:r>
              <a:rPr lang="fr-CA" sz="2000" dirty="0"/>
              <a:t>de faire en tant que pays pour promouvoir et faciliter </a:t>
            </a:r>
            <a:r>
              <a:rPr lang="fr-CA" sz="2000" dirty="0" smtClean="0"/>
              <a:t>les occasions </a:t>
            </a:r>
            <a:r>
              <a:rPr lang="fr-CA" sz="2000" dirty="0"/>
              <a:t>d’activité physique chez les enfants et les jeunes. </a:t>
            </a:r>
            <a:r>
              <a:rPr lang="fr-CA" sz="2000" dirty="0" smtClean="0"/>
              <a:t>Les principales </a:t>
            </a:r>
            <a:r>
              <a:rPr lang="fr-CA" sz="2000" dirty="0"/>
              <a:t>conclusions du Bulletin 2014 du Ghana comprennent </a:t>
            </a:r>
            <a:r>
              <a:rPr lang="fr-CA" sz="2000" dirty="0" smtClean="0"/>
              <a:t>les éléments </a:t>
            </a:r>
            <a:r>
              <a:rPr lang="fr-CA" sz="2000" dirty="0"/>
              <a:t>suivants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12 </a:t>
            </a:r>
            <a:r>
              <a:rPr lang="fr-CA" sz="2000" dirty="0"/>
              <a:t>% à 34 % des jeunes satisfont les Directives en </a:t>
            </a:r>
            <a:r>
              <a:rPr lang="fr-CA" sz="2000" dirty="0" smtClean="0"/>
              <a:t>matière d’activité </a:t>
            </a:r>
            <a:r>
              <a:rPr lang="fr-CA" sz="2000" dirty="0"/>
              <a:t>physique en référence au questionnaire d’analyse </a:t>
            </a:r>
            <a:r>
              <a:rPr lang="fr-CA" sz="2000" dirty="0" smtClean="0"/>
              <a:t>de l’activité </a:t>
            </a:r>
            <a:r>
              <a:rPr lang="fr-CA" sz="2000" dirty="0"/>
              <a:t>physique et aux recommandations générales de </a:t>
            </a:r>
            <a:r>
              <a:rPr lang="fr-CA" sz="2000" dirty="0" smtClean="0"/>
              <a:t>la Santé </a:t>
            </a:r>
            <a:r>
              <a:rPr lang="fr-CA" sz="2000" dirty="0"/>
              <a:t>publique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Bulletin 2013 a révélé que 21 % des adolescents en </a:t>
            </a:r>
            <a:r>
              <a:rPr lang="fr-CA" sz="2000" dirty="0" smtClean="0"/>
              <a:t>milieu scolaire </a:t>
            </a:r>
            <a:r>
              <a:rPr lang="fr-CA" sz="2000" dirty="0"/>
              <a:t>sont sédentaires, ce qui ne comprend pas le </a:t>
            </a:r>
            <a:r>
              <a:rPr lang="fr-CA" sz="2000" dirty="0" smtClean="0"/>
              <a:t>temps qu’ils </a:t>
            </a:r>
            <a:r>
              <a:rPr lang="fr-CA" sz="2000" dirty="0"/>
              <a:t>passent assis à l’école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Bien </a:t>
            </a:r>
            <a:r>
              <a:rPr lang="fr-CA" sz="2000" dirty="0"/>
              <a:t>qu’il existe des plans de cours d’éducation physique, il n’y </a:t>
            </a:r>
            <a:r>
              <a:rPr lang="fr-CA" sz="2000" dirty="0" smtClean="0"/>
              <a:t>a pas </a:t>
            </a:r>
            <a:r>
              <a:rPr lang="fr-CA" sz="2000" dirty="0"/>
              <a:t>de politiques qui orientent leur mise en </a:t>
            </a:r>
            <a:r>
              <a:rPr lang="fr-CA" sz="2000" dirty="0" smtClean="0"/>
              <a:t>œuvre.</a:t>
            </a:r>
            <a:endParaRPr lang="fr-CA" sz="2000" dirty="0"/>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Ghana</a:t>
            </a:r>
          </a:p>
        </p:txBody>
      </p:sp>
    </p:spTree>
    <p:extLst>
      <p:ext uri="{BB962C8B-B14F-4D97-AF65-F5344CB8AC3E}">
        <p14:creationId xmlns:p14="http://schemas.microsoft.com/office/powerpoint/2010/main" val="3802739653"/>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smtClean="0"/>
              <a:t>Des </a:t>
            </a:r>
            <a:r>
              <a:rPr lang="fr-CA" sz="2000" dirty="0"/>
              <a:t>Directives en matière d’activité physique et </a:t>
            </a:r>
            <a:r>
              <a:rPr lang="fr-CA" sz="2000" dirty="0" smtClean="0"/>
              <a:t>de comportement </a:t>
            </a:r>
            <a:r>
              <a:rPr lang="fr-CA" sz="2000" dirty="0"/>
              <a:t>sédentaire pour les enfants et les </a:t>
            </a:r>
            <a:r>
              <a:rPr lang="fr-CA" sz="2000" dirty="0" smtClean="0"/>
              <a:t>jeunes ghanéens </a:t>
            </a:r>
            <a:r>
              <a:rPr lang="fr-CA" sz="2000" dirty="0"/>
              <a:t>sont nécessaires</a:t>
            </a:r>
            <a:r>
              <a:rPr lang="fr-CA" sz="2000" dirty="0" smtClean="0"/>
              <a:t>.</a:t>
            </a:r>
          </a:p>
          <a:p>
            <a:pPr marL="0" indent="0">
              <a:buClr>
                <a:schemeClr val="bg1">
                  <a:lumMod val="65000"/>
                </a:schemeClr>
              </a:buClr>
              <a:buNone/>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d’investir dans le suivi et la surveillance </a:t>
            </a:r>
            <a:r>
              <a:rPr lang="fr-CA" sz="2000" dirty="0" smtClean="0"/>
              <a:t>des habitudes </a:t>
            </a:r>
            <a:r>
              <a:rPr lang="fr-CA" sz="2000" dirty="0"/>
              <a:t>en matière d’activité physique chez les enfants et </a:t>
            </a:r>
            <a:r>
              <a:rPr lang="fr-CA" sz="2000" dirty="0" smtClean="0"/>
              <a:t>les jeunes </a:t>
            </a:r>
            <a:r>
              <a:rPr lang="fr-CA" sz="2000" dirty="0"/>
              <a:t>ghanéens</a:t>
            </a:r>
            <a:r>
              <a:rPr lang="fr-CA" sz="2000" dirty="0" smtClean="0"/>
              <a:t>.</a:t>
            </a:r>
          </a:p>
          <a:p>
            <a:pPr marL="0" indent="0">
              <a:buClr>
                <a:schemeClr val="bg1">
                  <a:lumMod val="65000"/>
                </a:schemeClr>
              </a:buClr>
              <a:buNone/>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recherches sont nécessaires sur l’activité physique, </a:t>
            </a:r>
            <a:r>
              <a:rPr lang="fr-CA" sz="2000" dirty="0" smtClean="0"/>
              <a:t>de façon </a:t>
            </a:r>
            <a:r>
              <a:rPr lang="fr-CA" sz="2000" dirty="0"/>
              <a:t>générale, au Ghana.</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Ghana</a:t>
            </a:r>
          </a:p>
        </p:txBody>
      </p:sp>
    </p:spTree>
    <p:extLst>
      <p:ext uri="{BB962C8B-B14F-4D97-AF65-F5344CB8AC3E}">
        <p14:creationId xmlns:p14="http://schemas.microsoft.com/office/powerpoint/2010/main" val="242419605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a:t>Les écoles devraient offrir des possibilités (p. ex., temps </a:t>
            </a:r>
            <a:r>
              <a:rPr lang="fr-CA" sz="2000" dirty="0" smtClean="0"/>
              <a:t>pour jouer</a:t>
            </a:r>
            <a:r>
              <a:rPr lang="fr-CA" sz="2000" dirty="0"/>
              <a:t>, récréations, pauses d’activité, temps pour des jeux) </a:t>
            </a:r>
            <a:r>
              <a:rPr lang="fr-CA" sz="2000" dirty="0" smtClean="0"/>
              <a:t>pour accroître </a:t>
            </a:r>
            <a:r>
              <a:rPr lang="fr-CA" sz="2000" dirty="0"/>
              <a:t>la participation à l’activité physique pendant ou </a:t>
            </a:r>
            <a:r>
              <a:rPr lang="fr-CA" sz="2000" dirty="0" smtClean="0"/>
              <a:t>après les </a:t>
            </a:r>
            <a:r>
              <a:rPr lang="fr-CA" sz="2000" dirty="0"/>
              <a:t>heures de classe</a:t>
            </a:r>
            <a:r>
              <a:rPr lang="fr-CA" sz="2000" dirty="0" smtClean="0"/>
              <a:t>.</a:t>
            </a:r>
          </a:p>
          <a:p>
            <a:pPr marL="0" indent="0">
              <a:buClr>
                <a:schemeClr val="bg1">
                  <a:lumMod val="65000"/>
                </a:schemeClr>
              </a:buClr>
              <a:buNone/>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politiques sur l’éducation physique et le sport </a:t>
            </a:r>
            <a:r>
              <a:rPr lang="fr-CA" sz="2000" dirty="0" smtClean="0"/>
              <a:t>scolaires appropriées </a:t>
            </a:r>
            <a:r>
              <a:rPr lang="fr-CA" sz="2000" dirty="0"/>
              <a:t>devraient être élaborées pour réglementer </a:t>
            </a:r>
            <a:r>
              <a:rPr lang="fr-CA" sz="2000" dirty="0" smtClean="0"/>
              <a:t>les programmes </a:t>
            </a:r>
            <a:r>
              <a:rPr lang="fr-CA" sz="2000" dirty="0"/>
              <a:t>dans les écoles</a:t>
            </a:r>
            <a:r>
              <a:rPr lang="fr-CA" sz="2000" dirty="0" smtClean="0"/>
              <a:t>.</a:t>
            </a:r>
          </a:p>
          <a:p>
            <a:pPr marL="0" indent="0">
              <a:buClr>
                <a:schemeClr val="bg1">
                  <a:lumMod val="65000"/>
                </a:schemeClr>
              </a:buClr>
              <a:buNone/>
            </a:pPr>
            <a:endParaRPr lang="fr-CA" sz="2000" dirty="0"/>
          </a:p>
          <a:p>
            <a:pPr>
              <a:buClr>
                <a:schemeClr val="bg1">
                  <a:lumMod val="65000"/>
                </a:schemeClr>
              </a:buClr>
              <a:buFont typeface="Wingdings" panose="05000000000000000000" pitchFamily="2" charset="2"/>
              <a:buChar char="Ø"/>
            </a:pPr>
            <a:r>
              <a:rPr lang="fr-CA" sz="2000" dirty="0" smtClean="0"/>
              <a:t>Chaque </a:t>
            </a:r>
            <a:r>
              <a:rPr lang="fr-CA" sz="2000" dirty="0"/>
              <a:t>école primaire devrait embaucher des enseignants </a:t>
            </a:r>
            <a:r>
              <a:rPr lang="fr-CA" sz="2000" dirty="0" smtClean="0"/>
              <a:t>non spécialisés </a:t>
            </a:r>
            <a:r>
              <a:rPr lang="fr-CA" sz="2000" dirty="0"/>
              <a:t>en éducation physique dans la pratique </a:t>
            </a:r>
            <a:r>
              <a:rPr lang="fr-CA" sz="2000" dirty="0" smtClean="0"/>
              <a:t>d’activités physiques</a:t>
            </a:r>
            <a:r>
              <a:rPr lang="fr-CA" sz="2000" dirty="0"/>
              <a:t>, afin d’améliorer les méthodes d’enseignement </a:t>
            </a:r>
            <a:r>
              <a:rPr lang="fr-CA" sz="2000" dirty="0" smtClean="0"/>
              <a:t>qui favorisent </a:t>
            </a:r>
            <a:r>
              <a:rPr lang="fr-CA" sz="2000" dirty="0"/>
              <a:t>le rendement scolaire et l’adhésion à la participation </a:t>
            </a:r>
            <a:r>
              <a:rPr lang="fr-CA" sz="2000" dirty="0" smtClean="0"/>
              <a:t>à une </a:t>
            </a:r>
            <a:r>
              <a:rPr lang="fr-CA" sz="2000" dirty="0"/>
              <a:t>activité physique ou à un sport de façon régulière.</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77000"/>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Ghana</a:t>
            </a:r>
          </a:p>
        </p:txBody>
      </p:sp>
    </p:spTree>
    <p:extLst>
      <p:ext uri="{BB962C8B-B14F-4D97-AF65-F5344CB8AC3E}">
        <p14:creationId xmlns:p14="http://schemas.microsoft.com/office/powerpoint/2010/main" val="1775990213"/>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984" y="1143000"/>
            <a:ext cx="2916616" cy="381000"/>
          </a:xfrm>
          <a:prstGeom prst="rect">
            <a:avLst/>
          </a:prstGeom>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8187" y="1600200"/>
            <a:ext cx="26400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1843"/>
            <a:ext cx="1829320" cy="2107957"/>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590800"/>
            <a:ext cx="5388116" cy="3277860"/>
          </a:xfrm>
          <a:prstGeom prst="rect">
            <a:avLst/>
          </a:prstGeom>
        </p:spPr>
      </p:pic>
    </p:spTree>
    <p:extLst>
      <p:ext uri="{BB962C8B-B14F-4D97-AF65-F5344CB8AC3E}">
        <p14:creationId xmlns:p14="http://schemas.microsoft.com/office/powerpoint/2010/main" val="975909331"/>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1628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Irlande</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53252" y="962998"/>
            <a:ext cx="8838347" cy="5585816"/>
          </a:xfrm>
        </p:spPr>
        <p:txBody>
          <a:bodyPr>
            <a:normAutofit lnSpcReduction="10000"/>
          </a:bodyPr>
          <a:lstStyle/>
          <a:p>
            <a:pPr marL="0" indent="0">
              <a:buNone/>
            </a:pPr>
            <a:r>
              <a:rPr lang="fr-CA" sz="2000" dirty="0"/>
              <a:t>Ce premier Bulletin de l’Irlande sur l’activité physique des enfants </a:t>
            </a:r>
            <a:r>
              <a:rPr lang="fr-CA" sz="2000" dirty="0" smtClean="0"/>
              <a:t>et des </a:t>
            </a:r>
            <a:r>
              <a:rPr lang="fr-CA" sz="2000" dirty="0"/>
              <a:t>jeunes fournit des données de base, complètes et éprouvées </a:t>
            </a:r>
            <a:r>
              <a:rPr lang="fr-CA" sz="2000" dirty="0" smtClean="0"/>
              <a:t>sur les </a:t>
            </a:r>
            <a:r>
              <a:rPr lang="fr-CA" sz="2000" dirty="0"/>
              <a:t>indicateurs liés à l’activité physique des enfants, représentant </a:t>
            </a:r>
            <a:r>
              <a:rPr lang="fr-CA" sz="2000" dirty="0" smtClean="0"/>
              <a:t>des données </a:t>
            </a:r>
            <a:r>
              <a:rPr lang="fr-CA" sz="2000" dirty="0"/>
              <a:t>provenant de plus de 35 000 enfants (plus recensement</a:t>
            </a:r>
            <a:r>
              <a:rPr lang="fr-CA" sz="2000" dirty="0" smtClean="0"/>
              <a:t>) de </a:t>
            </a:r>
            <a:r>
              <a:rPr lang="fr-CA" sz="2000" dirty="0"/>
              <a:t>2003 à 2010. Les principaux résultats du Bulletin 2014 de </a:t>
            </a:r>
            <a:r>
              <a:rPr lang="fr-CA" sz="2000" dirty="0" smtClean="0"/>
              <a:t>l’Irlande présentent </a:t>
            </a:r>
            <a:r>
              <a:rPr lang="fr-CA" sz="2000" dirty="0"/>
              <a:t>les constats suivants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11 </a:t>
            </a:r>
            <a:r>
              <a:rPr lang="fr-CA" sz="2000" dirty="0"/>
              <a:t>% à 43 % des enfants satisfont les Directives en </a:t>
            </a:r>
            <a:r>
              <a:rPr lang="fr-CA" sz="2000" dirty="0" smtClean="0"/>
              <a:t>matière d’activité </a:t>
            </a:r>
            <a:r>
              <a:rPr lang="fr-CA" sz="2000" dirty="0"/>
              <a:t>physique pour les enfants qui stipulent au </a:t>
            </a:r>
            <a:r>
              <a:rPr lang="fr-CA" sz="2000" dirty="0" smtClean="0"/>
              <a:t>moins 60 </a:t>
            </a:r>
            <a:r>
              <a:rPr lang="fr-CA" sz="2000" dirty="0"/>
              <a:t>minutes d’activité physique quotidienne par jour </a:t>
            </a:r>
            <a:r>
              <a:rPr lang="fr-CA" sz="2000" dirty="0" smtClean="0"/>
              <a:t>d’intensité moyenne </a:t>
            </a:r>
            <a:r>
              <a:rPr lang="fr-CA" sz="2000" dirty="0"/>
              <a:t>à élevée. Toutefois, des différences entre les </a:t>
            </a:r>
            <a:r>
              <a:rPr lang="fr-CA" sz="2000" dirty="0" smtClean="0"/>
              <a:t>sexes sont </a:t>
            </a:r>
            <a:r>
              <a:rPr lang="fr-CA" sz="2000" dirty="0"/>
              <a:t>observées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existe un écart entre la quantité d’éducation </a:t>
            </a:r>
            <a:r>
              <a:rPr lang="fr-CA" sz="2000" dirty="0" smtClean="0"/>
              <a:t>physique recommandée </a:t>
            </a:r>
            <a:r>
              <a:rPr lang="fr-CA" sz="2000" dirty="0"/>
              <a:t>pour les écoles et celle que les enfants disent faire</a:t>
            </a:r>
            <a:r>
              <a:rPr lang="fr-CA" sz="2000" dirty="0" smtClean="0"/>
              <a:t>. </a:t>
            </a:r>
          </a:p>
          <a:p>
            <a:pPr>
              <a:buClr>
                <a:schemeClr val="bg1">
                  <a:lumMod val="65000"/>
                </a:schemeClr>
              </a:buClr>
              <a:buFont typeface="Wingdings" panose="05000000000000000000" pitchFamily="2" charset="2"/>
              <a:buChar char="Ø"/>
            </a:pPr>
            <a:endParaRPr lang="fr-CA" sz="2000" dirty="0" smtClean="0"/>
          </a:p>
          <a:p>
            <a:pPr>
              <a:buClr>
                <a:schemeClr val="bg1">
                  <a:lumMod val="65000"/>
                </a:schemeClr>
              </a:buClr>
              <a:buFont typeface="Wingdings" panose="05000000000000000000" pitchFamily="2" charset="2"/>
              <a:buChar char="Ø"/>
            </a:pPr>
            <a:r>
              <a:rPr lang="fr-CA" sz="2000" dirty="0" smtClean="0"/>
              <a:t>24 </a:t>
            </a:r>
            <a:r>
              <a:rPr lang="fr-CA" sz="2000" dirty="0"/>
              <a:t>% à 43 % des enfants se déplacent activement pour se </a:t>
            </a:r>
            <a:r>
              <a:rPr lang="fr-CA" sz="2000" dirty="0" smtClean="0"/>
              <a:t>rendre à </a:t>
            </a:r>
            <a:r>
              <a:rPr lang="fr-CA" sz="2000" dirty="0"/>
              <a:t>l’école et en revenir. Cet indicateur ne subit pas la </a:t>
            </a:r>
            <a:r>
              <a:rPr lang="fr-CA" sz="2000" dirty="0" smtClean="0"/>
              <a:t>diminution habituelle </a:t>
            </a:r>
            <a:r>
              <a:rPr lang="fr-CA" sz="2000" dirty="0"/>
              <a:t>liée à l’âge, mais une différence existe entre les </a:t>
            </a:r>
            <a:r>
              <a:rPr lang="fr-CA" sz="2000" dirty="0" smtClean="0"/>
              <a:t>milieux urbain </a:t>
            </a:r>
            <a:r>
              <a:rPr lang="fr-CA" sz="2000" dirty="0"/>
              <a:t>et rural.</a:t>
            </a:r>
          </a:p>
        </p:txBody>
      </p:sp>
    </p:spTree>
    <p:extLst>
      <p:ext uri="{BB962C8B-B14F-4D97-AF65-F5344CB8AC3E}">
        <p14:creationId xmlns:p14="http://schemas.microsoft.com/office/powerpoint/2010/main" val="295985937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a:t>Accord et mise en </a:t>
            </a:r>
            <a:r>
              <a:rPr lang="fr-CA" sz="2000" dirty="0" smtClean="0"/>
              <a:t>œuvre </a:t>
            </a:r>
            <a:r>
              <a:rPr lang="fr-CA" sz="2000" dirty="0"/>
              <a:t>d’un cadre commun pour la </a:t>
            </a:r>
            <a:r>
              <a:rPr lang="fr-CA" sz="2000" dirty="0" smtClean="0"/>
              <a:t>surveillance systématique </a:t>
            </a:r>
            <a:r>
              <a:rPr lang="fr-CA" sz="2000" dirty="0"/>
              <a:t>des indicateurs en lien avec l’activité physique </a:t>
            </a:r>
            <a:r>
              <a:rPr lang="fr-CA" sz="2000" dirty="0" smtClean="0"/>
              <a:t>des enfants </a:t>
            </a:r>
            <a:r>
              <a:rPr lang="fr-CA" sz="2000" dirty="0"/>
              <a:t>et des jeunes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études sur la mise en </a:t>
            </a:r>
            <a:r>
              <a:rPr lang="fr-CA" sz="2000" dirty="0" smtClean="0"/>
              <a:t>œuvre </a:t>
            </a:r>
            <a:r>
              <a:rPr lang="fr-CA" sz="2000" dirty="0"/>
              <a:t>des </a:t>
            </a:r>
            <a:r>
              <a:rPr lang="fr-CA" sz="2000" dirty="0" smtClean="0"/>
              <a:t>politiques gouvernementales </a:t>
            </a:r>
            <a:r>
              <a:rPr lang="fr-CA" sz="2000" dirty="0"/>
              <a:t>liées aux indicateurs de l’activité </a:t>
            </a:r>
            <a:r>
              <a:rPr lang="fr-CA" sz="2000" dirty="0" smtClean="0"/>
              <a:t>physique sont </a:t>
            </a:r>
            <a:r>
              <a:rPr lang="fr-CA" sz="2000" dirty="0"/>
              <a:t>nécessaires.</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Irlande</a:t>
            </a:r>
          </a:p>
        </p:txBody>
      </p:sp>
    </p:spTree>
    <p:extLst>
      <p:ext uri="{BB962C8B-B14F-4D97-AF65-F5344CB8AC3E}">
        <p14:creationId xmlns:p14="http://schemas.microsoft.com/office/powerpoint/2010/main" val="343600603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a:t>Une expérience de « qualité » de l’activité physique et du sport </a:t>
            </a:r>
            <a:r>
              <a:rPr lang="fr-CA" sz="2000" dirty="0" smtClean="0"/>
              <a:t>en milieu </a:t>
            </a:r>
            <a:r>
              <a:rPr lang="fr-CA" sz="2000" dirty="0"/>
              <a:t>scolaire – ne pas réduire l’éducation physique à un </a:t>
            </a:r>
            <a:r>
              <a:rPr lang="fr-CA" sz="2000" dirty="0" smtClean="0"/>
              <a:t>cours de </a:t>
            </a:r>
            <a:r>
              <a:rPr lang="fr-CA" sz="2000" dirty="0"/>
              <a:t>courte durée (comme c’est le cas dans la République) </a:t>
            </a:r>
            <a:r>
              <a:rPr lang="fr-CA" sz="2000" dirty="0" smtClean="0"/>
              <a:t>et adopter </a:t>
            </a:r>
            <a:r>
              <a:rPr lang="fr-CA" sz="2000" dirty="0"/>
              <a:t>4 heures/semaine d’activités physiques et </a:t>
            </a:r>
            <a:r>
              <a:rPr lang="fr-CA" sz="2000" dirty="0" smtClean="0"/>
              <a:t>sportives dans </a:t>
            </a:r>
            <a:r>
              <a:rPr lang="fr-CA" sz="2000" dirty="0"/>
              <a:t>le cadre scolaire (éducation physique) et après l’école </a:t>
            </a:r>
            <a:r>
              <a:rPr lang="fr-CA" sz="2000" dirty="0" smtClean="0"/>
              <a:t>comme c’est </a:t>
            </a:r>
            <a:r>
              <a:rPr lang="fr-CA" sz="2000" dirty="0"/>
              <a:t>le cas avec le reste du Royaume-Uni (Irlande du Nord</a:t>
            </a:r>
            <a:r>
              <a:rPr lang="fr-CA" sz="2000" dirty="0" smtClean="0"/>
              <a:t>). </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développement, le lancement et la mise en </a:t>
            </a:r>
            <a:r>
              <a:rPr lang="fr-CA" sz="2000" dirty="0" smtClean="0"/>
              <a:t>œuvre </a:t>
            </a:r>
            <a:r>
              <a:rPr lang="fr-CA" sz="2000" dirty="0"/>
              <a:t>d’un </a:t>
            </a:r>
            <a:r>
              <a:rPr lang="fr-CA" sz="2000" dirty="0" smtClean="0"/>
              <a:t>plan national </a:t>
            </a:r>
            <a:r>
              <a:rPr lang="fr-CA" sz="2000" dirty="0"/>
              <a:t>d’activité physique</a:t>
            </a:r>
            <a:r>
              <a:rPr lang="fr-CA" sz="2000" dirty="0" smtClean="0"/>
              <a:t>. </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Un </a:t>
            </a:r>
            <a:r>
              <a:rPr lang="fr-CA" sz="2000" dirty="0"/>
              <a:t>bénévolat approprié : établir un ratio de la </a:t>
            </a:r>
            <a:r>
              <a:rPr lang="fr-CA" sz="2000" dirty="0" smtClean="0"/>
              <a:t>main-d’œuvre rémunérée </a:t>
            </a:r>
            <a:r>
              <a:rPr lang="fr-CA" sz="2000" dirty="0"/>
              <a:t>pour l’activité physique et le sport.</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77000"/>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Irlande</a:t>
            </a:r>
          </a:p>
        </p:txBody>
      </p:sp>
    </p:spTree>
    <p:extLst>
      <p:ext uri="{BB962C8B-B14F-4D97-AF65-F5344CB8AC3E}">
        <p14:creationId xmlns:p14="http://schemas.microsoft.com/office/powerpoint/2010/main" val="3302602419"/>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984" y="1143000"/>
            <a:ext cx="2916616" cy="381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00200"/>
            <a:ext cx="269716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1690"/>
            <a:ext cx="2057400" cy="2432737"/>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24" y="2819400"/>
            <a:ext cx="5175776" cy="3276600"/>
          </a:xfrm>
          <a:prstGeom prst="rect">
            <a:avLst/>
          </a:prstGeom>
        </p:spPr>
      </p:pic>
    </p:spTree>
    <p:extLst>
      <p:ext uri="{BB962C8B-B14F-4D97-AF65-F5344CB8AC3E}">
        <p14:creationId xmlns:p14="http://schemas.microsoft.com/office/powerpoint/2010/main" val="1393459962"/>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1628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Kenya</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0235" y="836791"/>
            <a:ext cx="9115567" cy="5444535"/>
          </a:xfrm>
        </p:spPr>
        <p:txBody>
          <a:bodyPr>
            <a:noAutofit/>
          </a:bodyPr>
          <a:lstStyle/>
          <a:p>
            <a:pPr marL="0" indent="0">
              <a:buNone/>
            </a:pPr>
            <a:r>
              <a:rPr lang="fr-CA" sz="2000" dirty="0"/>
              <a:t>Le Bulletin 2014 du Kenya sur l’activité physique et le poids </a:t>
            </a:r>
            <a:r>
              <a:rPr lang="fr-CA" sz="2000" dirty="0" smtClean="0"/>
              <a:t>corporel des </a:t>
            </a:r>
            <a:r>
              <a:rPr lang="fr-CA" sz="2000" dirty="0"/>
              <a:t>enfants et des jeunes est la deuxième édition du bulletin </a:t>
            </a:r>
            <a:r>
              <a:rPr lang="fr-CA" sz="2000" dirty="0" smtClean="0"/>
              <a:t>réalisé au </a:t>
            </a:r>
            <a:r>
              <a:rPr lang="fr-CA" sz="2000" dirty="0"/>
              <a:t>Kenya; il a pour objectif de synthétiser les meilleures </a:t>
            </a:r>
            <a:r>
              <a:rPr lang="fr-CA" sz="2000" dirty="0" smtClean="0"/>
              <a:t>données disponibles </a:t>
            </a:r>
            <a:r>
              <a:rPr lang="fr-CA" sz="2000" dirty="0"/>
              <a:t>et de permettre une plus grande sensibilisation sur </a:t>
            </a:r>
            <a:r>
              <a:rPr lang="fr-CA" sz="2000" dirty="0" smtClean="0"/>
              <a:t>les questions </a:t>
            </a:r>
            <a:r>
              <a:rPr lang="fr-CA" sz="2000" dirty="0"/>
              <a:t>entourant l’activité physique des enfants et des jeunes</a:t>
            </a:r>
            <a:r>
              <a:rPr lang="fr-CA" sz="2000" dirty="0" smtClean="0"/>
              <a:t>. Cette </a:t>
            </a:r>
            <a:r>
              <a:rPr lang="fr-CA" sz="2000" dirty="0"/>
              <a:t>publication innovatrice cible toutes les personnes </a:t>
            </a:r>
            <a:r>
              <a:rPr lang="fr-CA" sz="2000" dirty="0" smtClean="0"/>
              <a:t>qui s’intéressent </a:t>
            </a:r>
            <a:r>
              <a:rPr lang="fr-CA" sz="2000" dirty="0"/>
              <a:t>à la recherche et à la promotion de la santé et </a:t>
            </a:r>
            <a:r>
              <a:rPr lang="fr-CA" sz="2000" dirty="0" smtClean="0"/>
              <a:t>du bien-être </a:t>
            </a:r>
            <a:r>
              <a:rPr lang="fr-CA" sz="2000" dirty="0"/>
              <a:t>des enfants et des jeunes </a:t>
            </a:r>
            <a:r>
              <a:rPr lang="fr-CA" sz="2000" dirty="0" smtClean="0"/>
              <a:t>:</a:t>
            </a:r>
          </a:p>
          <a:p>
            <a:pPr marL="0" indent="0">
              <a:buNone/>
            </a:pPr>
            <a:endParaRPr lang="fr-CA" sz="2000" dirty="0" smtClean="0"/>
          </a:p>
          <a:p>
            <a:pPr>
              <a:buClr>
                <a:schemeClr val="bg1">
                  <a:lumMod val="65000"/>
                </a:schemeClr>
              </a:buClr>
              <a:buFont typeface="Wingdings" panose="05000000000000000000" pitchFamily="2" charset="2"/>
              <a:buChar char="Ø"/>
            </a:pPr>
            <a:r>
              <a:rPr lang="fr-CA" sz="2000" dirty="0" smtClean="0"/>
              <a:t>Des </a:t>
            </a:r>
            <a:r>
              <a:rPr lang="fr-CA" sz="2000" dirty="0"/>
              <a:t>études échantillonnées au Kenya sur les enfants des </a:t>
            </a:r>
            <a:r>
              <a:rPr lang="fr-CA" sz="2000" dirty="0" smtClean="0"/>
              <a:t>milieux ruraux </a:t>
            </a:r>
            <a:r>
              <a:rPr lang="fr-CA" sz="2000" dirty="0"/>
              <a:t>et les enfants des milieux urbains ainsi que sur </a:t>
            </a:r>
            <a:r>
              <a:rPr lang="fr-CA" sz="2000" dirty="0" smtClean="0"/>
              <a:t>la combinaison </a:t>
            </a:r>
            <a:r>
              <a:rPr lang="fr-CA" sz="2000" dirty="0"/>
              <a:t>des deux ont indiqué que, respectivement, </a:t>
            </a:r>
            <a:r>
              <a:rPr lang="fr-CA" sz="2000" dirty="0" smtClean="0"/>
              <a:t>environ 72 </a:t>
            </a:r>
            <a:r>
              <a:rPr lang="fr-CA" sz="2000" dirty="0"/>
              <a:t>%, 13 % et 35 % d’entre eux ont satisfait les Directives </a:t>
            </a:r>
            <a:r>
              <a:rPr lang="fr-CA" sz="2000" dirty="0" smtClean="0"/>
              <a:t>de l’Organisation </a:t>
            </a:r>
            <a:r>
              <a:rPr lang="fr-CA" sz="2000" dirty="0"/>
              <a:t>mondiale de la Santé sur l’activité physique </a:t>
            </a:r>
            <a:r>
              <a:rPr lang="fr-CA" sz="2000" dirty="0" smtClean="0"/>
              <a:t>qui recommandent </a:t>
            </a:r>
            <a:r>
              <a:rPr lang="fr-CA" sz="2000" dirty="0"/>
              <a:t>que les jeunes âgés de 5 à 17 ans accumulent </a:t>
            </a:r>
            <a:r>
              <a:rPr lang="fr-CA" sz="2000" dirty="0" smtClean="0"/>
              <a:t>au moins </a:t>
            </a:r>
            <a:r>
              <a:rPr lang="fr-CA" sz="2000" dirty="0"/>
              <a:t>60 minutes d’activité physique d’intensité moyenne </a:t>
            </a:r>
            <a:r>
              <a:rPr lang="fr-CA" sz="2000" dirty="0" smtClean="0"/>
              <a:t>à élevée </a:t>
            </a:r>
            <a:r>
              <a:rPr lang="fr-CA" sz="2000" dirty="0"/>
              <a:t>par jour</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D’après </a:t>
            </a:r>
            <a:r>
              <a:rPr lang="fr-CA" sz="2000" dirty="0"/>
              <a:t>les données autodéclarées, 87 % des enfants </a:t>
            </a:r>
            <a:r>
              <a:rPr lang="fr-CA" sz="2000" dirty="0" smtClean="0"/>
              <a:t>des milieux </a:t>
            </a:r>
            <a:r>
              <a:rPr lang="fr-CA" sz="2000" dirty="0"/>
              <a:t>ruraux et 42 % des enfants des milieux urbains ont </a:t>
            </a:r>
            <a:r>
              <a:rPr lang="fr-CA" sz="2000" dirty="0" smtClean="0"/>
              <a:t>utilisé le </a:t>
            </a:r>
            <a:r>
              <a:rPr lang="fr-CA" sz="2000" dirty="0"/>
              <a:t>transport actif pour se rendre à l’école et en revenir</a:t>
            </a:r>
            <a:r>
              <a:rPr lang="fr-CA" sz="2000" dirty="0" smtClean="0"/>
              <a:t>.</a:t>
            </a:r>
            <a:endParaRPr lang="fr-CA" sz="2000" dirty="0"/>
          </a:p>
        </p:txBody>
      </p:sp>
    </p:spTree>
    <p:extLst>
      <p:ext uri="{BB962C8B-B14F-4D97-AF65-F5344CB8AC3E}">
        <p14:creationId xmlns:p14="http://schemas.microsoft.com/office/powerpoint/2010/main" val="3332176565"/>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1628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Kenya</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52400" y="938686"/>
            <a:ext cx="9115567" cy="5444535"/>
          </a:xfrm>
        </p:spPr>
        <p:txBody>
          <a:bodyPr>
            <a:noAutofit/>
          </a:bodyPr>
          <a:lstStyle/>
          <a:p>
            <a:pPr>
              <a:buClr>
                <a:schemeClr val="bg1">
                  <a:lumMod val="65000"/>
                </a:schemeClr>
              </a:buClr>
              <a:buFont typeface="Wingdings" panose="05000000000000000000" pitchFamily="2" charset="2"/>
              <a:buChar char="Ø"/>
            </a:pPr>
            <a:r>
              <a:rPr lang="fr-CA" sz="2000" dirty="0"/>
              <a:t>Une tendance à la baisse a été observée dans le nombre d’enfants qui ont satisfait les Directives de l’activité physique et l’augmentation du niveau de scolarité des parents et du statut socioéconomique des ménages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a:t>Une proportion élevée des écoles a offert aux enfants des occasions pour qu’ils participent au jeu actif et fassent du sport.</a:t>
            </a:r>
          </a:p>
        </p:txBody>
      </p:sp>
    </p:spTree>
    <p:extLst>
      <p:ext uri="{BB962C8B-B14F-4D97-AF65-F5344CB8AC3E}">
        <p14:creationId xmlns:p14="http://schemas.microsoft.com/office/powerpoint/2010/main" val="10198465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ounded Rectangular Callout 7"/>
          <p:cNvSpPr>
            <a:spLocks noChangeArrowheads="1"/>
          </p:cNvSpPr>
          <p:nvPr/>
        </p:nvSpPr>
        <p:spPr bwMode="auto">
          <a:xfrm>
            <a:off x="1752600" y="2362200"/>
            <a:ext cx="5486400" cy="2286000"/>
          </a:xfrm>
          <a:prstGeom prst="wedgeRoundRectCallout">
            <a:avLst>
              <a:gd name="adj1" fmla="val 1917"/>
              <a:gd name="adj2" fmla="val -71269"/>
              <a:gd name="adj3" fmla="val 16667"/>
            </a:avLst>
          </a:prstGeom>
          <a:solidFill>
            <a:schemeClr val="bg1"/>
          </a:solidFill>
          <a:ln w="57150" algn="ctr">
            <a:solidFill>
              <a:srgbClr val="ED1D24"/>
            </a:solidFill>
            <a:round/>
            <a:headEnd/>
            <a:tailEnd/>
          </a:ln>
          <a:effectLst>
            <a:outerShdw blurRad="50800" dist="38100" dir="5400000" algn="t" rotWithShape="0">
              <a:prstClr val="black">
                <a:alpha val="40000"/>
              </a:prstClr>
            </a:outerShdw>
          </a:effectLst>
        </p:spPr>
        <p:txBody>
          <a:bodyPr/>
          <a:lstStyle/>
          <a:p>
            <a:pPr marL="342900" indent="-342900">
              <a:lnSpc>
                <a:spcPct val="150000"/>
              </a:lnSpc>
              <a:spcBef>
                <a:spcPct val="20000"/>
              </a:spcBef>
              <a:buClr>
                <a:srgbClr val="990000"/>
              </a:buClr>
              <a:buFont typeface="Webdings" pitchFamily="18" charset="2"/>
              <a:buChar char="4"/>
              <a:defRPr/>
            </a:pPr>
            <a:endParaRPr lang="en-US">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511987542"/>
              </p:ext>
            </p:extLst>
          </p:nvPr>
        </p:nvGraphicFramePr>
        <p:xfrm>
          <a:off x="1752600" y="2505075"/>
          <a:ext cx="5486400" cy="2143125"/>
        </p:xfrm>
        <a:graphic>
          <a:graphicData uri="http://schemas.openxmlformats.org/drawingml/2006/table">
            <a:tbl>
              <a:tblPr firstRow="1" bandRow="1">
                <a:tableStyleId>{5C22544A-7EE6-4342-B048-85BDC9FD1C3A}</a:tableStyleId>
              </a:tblPr>
              <a:tblGrid>
                <a:gridCol w="5486400"/>
              </a:tblGrid>
              <a:tr h="2143125">
                <a:tc>
                  <a:txBody>
                    <a:bodyPr/>
                    <a:lstStyle/>
                    <a:p>
                      <a:pPr marL="0" marR="720" lvl="0" indent="0" algn="ctr" defTabSz="914400" rtl="0" eaLnBrk="1" fontAlgn="auto" latinLnBrk="0" hangingPunct="1">
                        <a:lnSpc>
                          <a:spcPct val="90000"/>
                        </a:lnSpc>
                        <a:spcBef>
                          <a:spcPts val="600"/>
                        </a:spcBef>
                        <a:spcAft>
                          <a:spcPts val="0"/>
                        </a:spcAft>
                        <a:buClrTx/>
                        <a:buSzTx/>
                        <a:buFontTx/>
                        <a:buNone/>
                        <a:tabLst/>
                        <a:defRPr/>
                      </a:pPr>
                      <a:r>
                        <a:rPr lang="en-US" sz="2300" b="0" i="1" kern="1200" dirty="0" smtClean="0">
                          <a:solidFill>
                            <a:srgbClr val="C00000"/>
                          </a:solidFill>
                          <a:effectLst/>
                          <a:latin typeface="Franklin Gothic Medium" panose="020B0603020102020204" pitchFamily="34" charset="0"/>
                          <a:ea typeface="+mn-ea"/>
                          <a:cs typeface="Arial" panose="020B0604020202020204" pitchFamily="34" charset="0"/>
                        </a:rPr>
                        <a:t> </a:t>
                      </a:r>
                      <a:r>
                        <a:rPr lang="fr-CA" sz="1800" b="1" kern="1200" dirty="0" smtClean="0">
                          <a:solidFill>
                            <a:srgbClr val="C00000"/>
                          </a:solidFill>
                          <a:effectLst/>
                          <a:latin typeface="+mn-lt"/>
                          <a:ea typeface="+mn-ea"/>
                          <a:cs typeface="+mn-cs"/>
                        </a:rPr>
                        <a:t>Notre « culture de confort » canadienne signifie que nous essayons toujours de faire plus en moins de temps; nous avons accordé la priorité aux activités structurées et organisées et nous nous sommes ingéniés à éliminer les occasions d’activité physique spontanée de la vie quotidienne de nos enfants. </a:t>
                      </a:r>
                      <a:endParaRPr lang="en-US" sz="1800" b="1" kern="1200" dirty="0" smtClean="0">
                        <a:solidFill>
                          <a:srgbClr val="C00000"/>
                        </a:solidFill>
                        <a:effectLst/>
                        <a:latin typeface="+mn-lt"/>
                        <a:ea typeface="+mn-ea"/>
                        <a:cs typeface="+mn-cs"/>
                      </a:endParaRPr>
                    </a:p>
                    <a:p>
                      <a:pPr marL="0" marR="720" lvl="0" indent="0" algn="ctr" defTabSz="914400" rtl="0" eaLnBrk="1" fontAlgn="auto" latinLnBrk="0" hangingPunct="1">
                        <a:lnSpc>
                          <a:spcPct val="90000"/>
                        </a:lnSpc>
                        <a:spcBef>
                          <a:spcPts val="600"/>
                        </a:spcBef>
                        <a:spcAft>
                          <a:spcPts val="0"/>
                        </a:spcAft>
                        <a:buClrTx/>
                        <a:buSzTx/>
                        <a:buFontTx/>
                        <a:buNone/>
                        <a:tabLst/>
                        <a:defRPr/>
                      </a:pPr>
                      <a:endParaRPr lang="en-US" sz="2300" b="0" i="1" kern="1200" baseline="0" dirty="0">
                        <a:solidFill>
                          <a:srgbClr val="C00000"/>
                        </a:solidFill>
                        <a:latin typeface="Franklin Gothic Medium" panose="020B0603020102020204" pitchFamily="34" charset="0"/>
                        <a:ea typeface="+mn-ea"/>
                        <a:cs typeface="Arial" pitchFamily="34" charset="0"/>
                      </a:endParaRPr>
                    </a:p>
                  </a:txBody>
                  <a:tcPr marT="45750" marB="4575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2294" name="TextBox 7"/>
          <p:cNvSpPr txBox="1">
            <a:spLocks noChangeArrowheads="1"/>
          </p:cNvSpPr>
          <p:nvPr/>
        </p:nvSpPr>
        <p:spPr bwMode="auto">
          <a:xfrm>
            <a:off x="457200" y="1304925"/>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000000"/>
                </a:solidFill>
                <a:latin typeface="Franklin Gothic Book" pitchFamily="34" charset="0"/>
                <a:cs typeface="Arial" charset="0"/>
              </a:defRPr>
            </a:lvl1pPr>
            <a:lvl2pPr marL="742950" indent="-285750">
              <a:defRPr>
                <a:solidFill>
                  <a:srgbClr val="000000"/>
                </a:solidFill>
                <a:latin typeface="Franklin Gothic Book" pitchFamily="34" charset="0"/>
                <a:cs typeface="Arial" charset="0"/>
              </a:defRPr>
            </a:lvl2pPr>
            <a:lvl3pPr marL="1143000" indent="-228600">
              <a:defRPr sz="1600">
                <a:solidFill>
                  <a:srgbClr val="000000"/>
                </a:solidFill>
                <a:latin typeface="Franklin Gothic Book" pitchFamily="34" charset="0"/>
                <a:cs typeface="Arial" charset="0"/>
              </a:defRPr>
            </a:lvl3pPr>
            <a:lvl4pPr marL="1600200" indent="-228600">
              <a:defRPr sz="1400">
                <a:solidFill>
                  <a:srgbClr val="000000"/>
                </a:solidFill>
                <a:latin typeface="Franklin Gothic Book" pitchFamily="34" charset="0"/>
                <a:cs typeface="Arial" charset="0"/>
              </a:defRPr>
            </a:lvl4pPr>
            <a:lvl5pPr marL="2057400" indent="-228600">
              <a:defRPr sz="1400">
                <a:solidFill>
                  <a:srgbClr val="000000"/>
                </a:solidFill>
                <a:latin typeface="Franklin Gothic Book" pitchFamily="34" charset="0"/>
                <a:cs typeface="Arial" charset="0"/>
              </a:defRPr>
            </a:lvl5pPr>
            <a:lvl6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6pPr>
            <a:lvl7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7pPr>
            <a:lvl8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8pPr>
            <a:lvl9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9pPr>
          </a:lstStyle>
          <a:p>
            <a:pPr algn="ctr"/>
            <a:r>
              <a:rPr lang="en-US" altLang="en-US" sz="3200" dirty="0" smtClean="0">
                <a:solidFill>
                  <a:prstClr val="black"/>
                </a:solidFill>
                <a:latin typeface="Franklin Gothic Medium" pitchFamily="34" charset="0"/>
              </a:rPr>
              <a:t> </a:t>
            </a:r>
            <a:r>
              <a:rPr lang="fr-CA" sz="3200" b="1" dirty="0"/>
              <a:t>CULTURE DE CONFORT</a:t>
            </a:r>
            <a:endParaRPr lang="en-US" sz="3200" b="1" dirty="0"/>
          </a:p>
          <a:p>
            <a:pPr algn="ctr"/>
            <a:endParaRPr lang="en-US" altLang="en-US" sz="3200" dirty="0">
              <a:solidFill>
                <a:prstClr val="black"/>
              </a:solidFill>
              <a:latin typeface="Franklin Gothic Medium" pitchFamily="34" charset="0"/>
            </a:endParaRPr>
          </a:p>
        </p:txBody>
      </p:sp>
    </p:spTree>
    <p:extLst>
      <p:ext uri="{BB962C8B-B14F-4D97-AF65-F5344CB8AC3E}">
        <p14:creationId xmlns:p14="http://schemas.microsoft.com/office/powerpoint/2010/main" val="4277965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a:t>Des analyses de données ont révélé un manque important </a:t>
            </a:r>
            <a:r>
              <a:rPr lang="fr-CA" sz="2000" dirty="0" smtClean="0"/>
              <a:t>de surveillance </a:t>
            </a:r>
            <a:r>
              <a:rPr lang="fr-CA" sz="2000" dirty="0"/>
              <a:t>représentative de l’activité physique et </a:t>
            </a:r>
            <a:r>
              <a:rPr lang="fr-CA" sz="2000" dirty="0" smtClean="0"/>
              <a:t>du comportement </a:t>
            </a:r>
            <a:r>
              <a:rPr lang="fr-CA" sz="2000" dirty="0"/>
              <a:t>sédentaire sur le plan national, ce qui </a:t>
            </a:r>
            <a:r>
              <a:rPr lang="fr-CA" sz="2000" dirty="0" smtClean="0"/>
              <a:t>est nécessaire </a:t>
            </a:r>
            <a:r>
              <a:rPr lang="fr-CA" sz="2000" dirty="0"/>
              <a:t>pour déterminer les habitudes dans l’ensemble </a:t>
            </a:r>
            <a:r>
              <a:rPr lang="fr-CA" sz="2000" dirty="0" smtClean="0"/>
              <a:t>des activités </a:t>
            </a:r>
            <a:r>
              <a:rPr lang="fr-CA" sz="2000" dirty="0"/>
              <a:t>des enfants et des jeunes kenyans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efforts de surveillance devraient comprendre les </a:t>
            </a:r>
            <a:r>
              <a:rPr lang="fr-CA" sz="2000" dirty="0" smtClean="0"/>
              <a:t>principales sources </a:t>
            </a:r>
            <a:r>
              <a:rPr lang="fr-CA" sz="2000" dirty="0"/>
              <a:t>d’activité physique, comme le jeu actif, le transport actif</a:t>
            </a:r>
            <a:r>
              <a:rPr lang="fr-CA" sz="2000" dirty="0" smtClean="0"/>
              <a:t>, la </a:t>
            </a:r>
            <a:r>
              <a:rPr lang="fr-CA" sz="2000" dirty="0"/>
              <a:t>participation aux sports et l’éducation physique.</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Kenya</a:t>
            </a:r>
          </a:p>
        </p:txBody>
      </p:sp>
    </p:spTree>
    <p:extLst>
      <p:ext uri="{BB962C8B-B14F-4D97-AF65-F5344CB8AC3E}">
        <p14:creationId xmlns:p14="http://schemas.microsoft.com/office/powerpoint/2010/main" val="56547145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Les </a:t>
            </a:r>
            <a:r>
              <a:rPr lang="fr-CA" sz="2000" dirty="0"/>
              <a:t>enfants et les jeunes kenyans doivent être soutenus </a:t>
            </a:r>
            <a:r>
              <a:rPr lang="fr-CA" sz="2000" dirty="0" smtClean="0"/>
              <a:t>dans leurs </a:t>
            </a:r>
            <a:r>
              <a:rPr lang="fr-CA" sz="2000" dirty="0"/>
              <a:t>choix d’activités physiques afin qu’ils soient pratiques</a:t>
            </a:r>
            <a:r>
              <a:rPr lang="fr-CA" sz="2000" dirty="0" smtClean="0"/>
              <a:t>, durables </a:t>
            </a:r>
            <a:r>
              <a:rPr lang="fr-CA" sz="2000" dirty="0"/>
              <a:t>et compatibles avec leurs intérêts</a:t>
            </a:r>
            <a:r>
              <a:rPr lang="fr-CA" sz="2000" dirty="0" smtClean="0"/>
              <a:t>. </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de renforcer le développement </a:t>
            </a:r>
            <a:r>
              <a:rPr lang="fr-CA" sz="2000" dirty="0" smtClean="0"/>
              <a:t>d’environnements sociaux </a:t>
            </a:r>
            <a:r>
              <a:rPr lang="fr-CA" sz="2000" dirty="0"/>
              <a:t>et physiques qui soutiennent l’intégration de </a:t>
            </a:r>
            <a:r>
              <a:rPr lang="fr-CA" sz="2000" dirty="0" smtClean="0"/>
              <a:t>l’activité physique </a:t>
            </a:r>
            <a:r>
              <a:rPr lang="fr-CA" sz="2000" dirty="0"/>
              <a:t>dans la vie quotidienne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liens entre l’activité physique, la saine alimentation </a:t>
            </a:r>
            <a:r>
              <a:rPr lang="fr-CA" sz="2000" dirty="0" smtClean="0"/>
              <a:t>et une </a:t>
            </a:r>
            <a:r>
              <a:rPr lang="fr-CA" sz="2000" dirty="0"/>
              <a:t>gamme d’autres déterminants de la santé qui </a:t>
            </a:r>
            <a:r>
              <a:rPr lang="fr-CA" sz="2000" dirty="0" smtClean="0"/>
              <a:t>contribuent à </a:t>
            </a:r>
            <a:r>
              <a:rPr lang="fr-CA" sz="2000" dirty="0"/>
              <a:t>maintenir une santé optimale - ou à y nuire - doivent </a:t>
            </a:r>
            <a:r>
              <a:rPr lang="fr-CA" sz="2000" dirty="0" smtClean="0"/>
              <a:t>être mieux </a:t>
            </a:r>
            <a:r>
              <a:rPr lang="fr-CA" sz="2000" dirty="0"/>
              <a:t>connus.</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77000"/>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Kenya</a:t>
            </a:r>
          </a:p>
        </p:txBody>
      </p:sp>
    </p:spTree>
    <p:extLst>
      <p:ext uri="{BB962C8B-B14F-4D97-AF65-F5344CB8AC3E}">
        <p14:creationId xmlns:p14="http://schemas.microsoft.com/office/powerpoint/2010/main" val="2931810079"/>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184" y="914400"/>
            <a:ext cx="2916616" cy="381000"/>
          </a:xfrm>
          <a:prstGeom prst="rect">
            <a:avLst/>
          </a:prstGeom>
        </p:spPr>
      </p:pic>
      <p:pic>
        <p:nvPicPr>
          <p:cNvPr id="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95400"/>
            <a:ext cx="24384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7942"/>
            <a:ext cx="1927986" cy="2270457"/>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978201"/>
            <a:ext cx="5257800" cy="2965399"/>
          </a:xfrm>
          <a:prstGeom prst="rect">
            <a:avLst/>
          </a:prstGeom>
        </p:spPr>
      </p:pic>
    </p:spTree>
    <p:extLst>
      <p:ext uri="{BB962C8B-B14F-4D97-AF65-F5344CB8AC3E}">
        <p14:creationId xmlns:p14="http://schemas.microsoft.com/office/powerpoint/2010/main" val="2832369310"/>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Mexique</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52400" y="917549"/>
            <a:ext cx="8763000" cy="5499126"/>
          </a:xfrm>
        </p:spPr>
        <p:txBody>
          <a:bodyPr>
            <a:normAutofit lnSpcReduction="10000"/>
          </a:bodyPr>
          <a:lstStyle/>
          <a:p>
            <a:pPr marL="0" indent="0">
              <a:buNone/>
            </a:pPr>
            <a:r>
              <a:rPr lang="fr-CA" sz="2000" dirty="0"/>
              <a:t>Le Bulletin 2014 du Mexique vise à solidifier le projet de </a:t>
            </a:r>
            <a:r>
              <a:rPr lang="fr-CA" sz="2000" dirty="0" smtClean="0"/>
              <a:t>bulletin du </a:t>
            </a:r>
            <a:r>
              <a:rPr lang="fr-CA" sz="2000" dirty="0"/>
              <a:t>Mexique, qui finira par se positionner comme un </a:t>
            </a:r>
            <a:r>
              <a:rPr lang="fr-CA" sz="2000" dirty="0" smtClean="0"/>
              <a:t>instrument utile </a:t>
            </a:r>
            <a:r>
              <a:rPr lang="fr-CA" sz="2000" dirty="0"/>
              <a:t>pour le débat public, l’élaboration et la révision des </a:t>
            </a:r>
            <a:r>
              <a:rPr lang="fr-CA" sz="2000" dirty="0" smtClean="0"/>
              <a:t>politiques publiques. Les </a:t>
            </a:r>
            <a:r>
              <a:rPr lang="fr-CA" sz="2000" dirty="0"/>
              <a:t>principales conclusions du Bulletin 2014 du Mexique sont</a:t>
            </a:r>
            <a:r>
              <a:rPr lang="fr-CA" sz="2000" dirty="0" smtClean="0"/>
              <a:t>, notamment :</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59 </a:t>
            </a:r>
            <a:r>
              <a:rPr lang="fr-CA" sz="2000" dirty="0"/>
              <a:t>% des jeunes Mexicains sont identifiés comme étant </a:t>
            </a:r>
            <a:r>
              <a:rPr lang="fr-CA" sz="2000" dirty="0" smtClean="0"/>
              <a:t>actifs et </a:t>
            </a:r>
            <a:r>
              <a:rPr lang="fr-CA" sz="2000" dirty="0"/>
              <a:t>22,7 % comme étant inactifs, selon les </a:t>
            </a:r>
            <a:r>
              <a:rPr lang="fr-CA" sz="2000" dirty="0" smtClean="0"/>
              <a:t>recommandations internationales </a:t>
            </a:r>
            <a:r>
              <a:rPr lang="fr-CA" sz="2000" dirty="0"/>
              <a:t>en matière d’activité physique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On </a:t>
            </a:r>
            <a:r>
              <a:rPr lang="fr-CA" sz="2000" dirty="0"/>
              <a:t>a observé une augmentation de la quantité d’heures </a:t>
            </a:r>
            <a:r>
              <a:rPr lang="fr-CA" sz="2000" dirty="0" smtClean="0"/>
              <a:t>passées devant </a:t>
            </a:r>
            <a:r>
              <a:rPr lang="fr-CA" sz="2000" dirty="0"/>
              <a:t>un écran. 67 % des jeunes âgés de 10 à 18 ans </a:t>
            </a:r>
            <a:r>
              <a:rPr lang="fr-CA" sz="2000" dirty="0" smtClean="0"/>
              <a:t>passent plus </a:t>
            </a:r>
            <a:r>
              <a:rPr lang="fr-CA" sz="2000" dirty="0"/>
              <a:t>de deux heures par jour devant un écran</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Bulletin 2014 du Mexique démontre qu’il y a eu des </a:t>
            </a:r>
            <a:r>
              <a:rPr lang="fr-CA" sz="2000" dirty="0" smtClean="0"/>
              <a:t>progrès méthodologiques </a:t>
            </a:r>
            <a:r>
              <a:rPr lang="fr-CA" sz="2000" dirty="0"/>
              <a:t>dans ce pays, tels que la mise en </a:t>
            </a:r>
            <a:r>
              <a:rPr lang="fr-CA" sz="2000" dirty="0" smtClean="0"/>
              <a:t>œuvre d’instruments </a:t>
            </a:r>
            <a:r>
              <a:rPr lang="fr-CA" sz="2000" dirty="0"/>
              <a:t>permettant des mesures directes et </a:t>
            </a:r>
            <a:r>
              <a:rPr lang="fr-CA" sz="2000" dirty="0" smtClean="0"/>
              <a:t>l’utilisation des </a:t>
            </a:r>
            <a:r>
              <a:rPr lang="fr-CA" sz="2000" dirty="0"/>
              <a:t>accéléromètres pour évaluer les niveaux d’activité physique.</a:t>
            </a:r>
          </a:p>
        </p:txBody>
      </p:sp>
    </p:spTree>
    <p:extLst>
      <p:ext uri="{BB962C8B-B14F-4D97-AF65-F5344CB8AC3E}">
        <p14:creationId xmlns:p14="http://schemas.microsoft.com/office/powerpoint/2010/main" val="4016740248"/>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a:t>Plus de recherche sur l’influence de la famille et des pairs, </a:t>
            </a:r>
            <a:r>
              <a:rPr lang="fr-CA" sz="2000" dirty="0" smtClean="0"/>
              <a:t>ainsi que </a:t>
            </a:r>
            <a:r>
              <a:rPr lang="fr-CA" sz="2000" dirty="0"/>
              <a:t>sur la quantité de temps que les enfants et les </a:t>
            </a:r>
            <a:r>
              <a:rPr lang="fr-CA" sz="2000" dirty="0" smtClean="0"/>
              <a:t>jeunes consacrent </a:t>
            </a:r>
            <a:r>
              <a:rPr lang="fr-CA" sz="2000" dirty="0"/>
              <a:t>au jeu actif est nécessaire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Plus </a:t>
            </a:r>
            <a:r>
              <a:rPr lang="fr-CA" sz="2000" dirty="0"/>
              <a:t>de recherche examinant l’impact des programmes et </a:t>
            </a:r>
            <a:r>
              <a:rPr lang="fr-CA" sz="2000" dirty="0" smtClean="0"/>
              <a:t>des politiques </a:t>
            </a:r>
            <a:r>
              <a:rPr lang="fr-CA" sz="2000" dirty="0"/>
              <a:t>existants est nécessaire.</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104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Mexique</a:t>
            </a:r>
          </a:p>
        </p:txBody>
      </p:sp>
    </p:spTree>
    <p:extLst>
      <p:ext uri="{BB962C8B-B14F-4D97-AF65-F5344CB8AC3E}">
        <p14:creationId xmlns:p14="http://schemas.microsoft.com/office/powerpoint/2010/main" val="83811731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Développer </a:t>
            </a:r>
            <a:r>
              <a:rPr lang="fr-CA" sz="2000" dirty="0"/>
              <a:t>et promouvoir des Directives en matière </a:t>
            </a:r>
            <a:r>
              <a:rPr lang="fr-CA" sz="2000" dirty="0" smtClean="0"/>
              <a:t>d’activité physique </a:t>
            </a:r>
            <a:r>
              <a:rPr lang="fr-CA" sz="2000" dirty="0"/>
              <a:t>pour les enfants et les jeunes mexicains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Promouvoir </a:t>
            </a:r>
            <a:r>
              <a:rPr lang="fr-CA" sz="2000" dirty="0"/>
              <a:t>des programmes parascolaires permettant </a:t>
            </a:r>
            <a:r>
              <a:rPr lang="fr-CA" sz="2000" dirty="0" smtClean="0"/>
              <a:t>la pratique </a:t>
            </a:r>
            <a:r>
              <a:rPr lang="fr-CA" sz="2000" dirty="0"/>
              <a:t>de l’activité physique en dehors des cours </a:t>
            </a:r>
            <a:r>
              <a:rPr lang="fr-CA" sz="2000" dirty="0" smtClean="0"/>
              <a:t>d’éducation physique </a:t>
            </a:r>
            <a:r>
              <a:rPr lang="fr-CA" sz="2000" dirty="0"/>
              <a:t>obligatoires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Promouvoir </a:t>
            </a:r>
            <a:r>
              <a:rPr lang="fr-CA" sz="2000" dirty="0"/>
              <a:t>l’activité physique dans le cadre familial.</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10400" y="6477000"/>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Mexique</a:t>
            </a:r>
          </a:p>
        </p:txBody>
      </p:sp>
    </p:spTree>
    <p:extLst>
      <p:ext uri="{BB962C8B-B14F-4D97-AF65-F5344CB8AC3E}">
        <p14:creationId xmlns:p14="http://schemas.microsoft.com/office/powerpoint/2010/main" val="59125674"/>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184" y="990600"/>
            <a:ext cx="2916616" cy="3810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rcRect l="2597"/>
          <a:stretch>
            <a:fillRect/>
          </a:stretch>
        </p:blipFill>
        <p:spPr bwMode="auto">
          <a:xfrm>
            <a:off x="5905500" y="1371600"/>
            <a:ext cx="285750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creen Clipping"/>
          <p:cNvPicPr>
            <a:picLocks noChangeAspect="1"/>
          </p:cNvPicPr>
          <p:nvPr/>
        </p:nvPicPr>
        <p:blipFill>
          <a:blip r:embed="rId4">
            <a:extLst>
              <a:ext uri="{28A0092B-C50C-407E-A947-70E740481C1C}">
                <a14:useLocalDpi xmlns:a14="http://schemas.microsoft.com/office/drawing/2010/main" val="0"/>
              </a:ext>
            </a:extLst>
          </a:blip>
          <a:srcRect t="3883" r="5525"/>
          <a:stretch>
            <a:fillRect/>
          </a:stretch>
        </p:blipFill>
        <p:spPr bwMode="auto">
          <a:xfrm>
            <a:off x="152400" y="228600"/>
            <a:ext cx="240055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12" y="2792412"/>
            <a:ext cx="5408109" cy="3074988"/>
          </a:xfrm>
          <a:prstGeom prst="rect">
            <a:avLst/>
          </a:prstGeom>
        </p:spPr>
      </p:pic>
    </p:spTree>
    <p:extLst>
      <p:ext uri="{BB962C8B-B14F-4D97-AF65-F5344CB8AC3E}">
        <p14:creationId xmlns:p14="http://schemas.microsoft.com/office/powerpoint/2010/main" val="2240304917"/>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8580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Mozambique</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52400" y="990600"/>
            <a:ext cx="8686800" cy="5426075"/>
          </a:xfrm>
        </p:spPr>
        <p:txBody>
          <a:bodyPr>
            <a:normAutofit/>
          </a:bodyPr>
          <a:lstStyle/>
          <a:p>
            <a:pPr marL="0" indent="0">
              <a:buNone/>
            </a:pPr>
            <a:r>
              <a:rPr lang="fr-CA" sz="2000" dirty="0"/>
              <a:t>Il s’agit de la première édition du Bulletin du Mozambique. </a:t>
            </a:r>
            <a:r>
              <a:rPr lang="fr-CA" sz="2000" dirty="0" smtClean="0"/>
              <a:t>Bien qu’il </a:t>
            </a:r>
            <a:r>
              <a:rPr lang="fr-CA" sz="2000" dirty="0"/>
              <a:t>y ait certaines limites liées au manque de </a:t>
            </a:r>
            <a:r>
              <a:rPr lang="fr-CA" sz="2000" dirty="0" smtClean="0"/>
              <a:t>renseignements disponibles</a:t>
            </a:r>
            <a:r>
              <a:rPr lang="fr-CA" sz="2000" dirty="0"/>
              <a:t>, cette première évaluation a souligné que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comportements en matière d’activité physique </a:t>
            </a:r>
            <a:r>
              <a:rPr lang="fr-CA" sz="2000" dirty="0" smtClean="0"/>
              <a:t>chez les </a:t>
            </a:r>
            <a:r>
              <a:rPr lang="fr-CA" sz="2000" dirty="0"/>
              <a:t>enfants et les jeunes sont positivement influencés </a:t>
            </a:r>
            <a:r>
              <a:rPr lang="fr-CA" sz="2000" dirty="0" smtClean="0"/>
              <a:t>par l’environnement </a:t>
            </a:r>
            <a:r>
              <a:rPr lang="fr-CA" sz="2000" dirty="0"/>
              <a:t>rural et l’absence de moyens de </a:t>
            </a:r>
            <a:r>
              <a:rPr lang="fr-CA" sz="2000" dirty="0" smtClean="0"/>
              <a:t>transport motorisés</a:t>
            </a:r>
            <a:r>
              <a:rPr lang="fr-CA" sz="2000" dirty="0"/>
              <a:t>. Les comportements en matière </a:t>
            </a:r>
            <a:r>
              <a:rPr lang="fr-CA" sz="2000" dirty="0" smtClean="0"/>
              <a:t>d’activité physique </a:t>
            </a:r>
            <a:r>
              <a:rPr lang="fr-CA" sz="2000" dirty="0"/>
              <a:t>sont principalement liés aux activités de survie </a:t>
            </a:r>
            <a:r>
              <a:rPr lang="fr-CA" sz="2000" dirty="0" smtClean="0"/>
              <a:t>et aux </a:t>
            </a:r>
            <a:r>
              <a:rPr lang="fr-CA" sz="2000" dirty="0"/>
              <a:t>jeux en plein air</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enfants des villes urbaines deviennent moins actifs en </a:t>
            </a:r>
            <a:r>
              <a:rPr lang="fr-CA" sz="2000" dirty="0" smtClean="0"/>
              <a:t>raison de </a:t>
            </a:r>
            <a:r>
              <a:rPr lang="fr-CA" sz="2000" dirty="0"/>
              <a:t>l’urbanisation rapide et du manque de planification </a:t>
            </a:r>
            <a:r>
              <a:rPr lang="fr-CA" sz="2000" dirty="0" smtClean="0"/>
              <a:t>pour l’appui </a:t>
            </a:r>
            <a:r>
              <a:rPr lang="fr-CA" sz="2000" dirty="0"/>
              <a:t>au transport actif et au jeu</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L’urbanisation </a:t>
            </a:r>
            <a:r>
              <a:rPr lang="fr-CA" sz="2000" dirty="0"/>
              <a:t>rapide s’accompagne de tendances en lien </a:t>
            </a:r>
            <a:r>
              <a:rPr lang="fr-CA" sz="2000" dirty="0" smtClean="0"/>
              <a:t>avec les </a:t>
            </a:r>
            <a:r>
              <a:rPr lang="fr-CA" sz="2000" dirty="0"/>
              <a:t>habitudes de sédentarité et les environnements hostiles </a:t>
            </a:r>
            <a:r>
              <a:rPr lang="fr-CA" sz="2000" dirty="0" smtClean="0"/>
              <a:t>à l’activité </a:t>
            </a:r>
            <a:r>
              <a:rPr lang="fr-CA" sz="2000" dirty="0"/>
              <a:t>physique.</a:t>
            </a:r>
          </a:p>
        </p:txBody>
      </p:sp>
    </p:spTree>
    <p:extLst>
      <p:ext uri="{BB962C8B-B14F-4D97-AF65-F5344CB8AC3E}">
        <p14:creationId xmlns:p14="http://schemas.microsoft.com/office/powerpoint/2010/main" val="118709889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smtClean="0"/>
              <a:t>Un </a:t>
            </a:r>
            <a:r>
              <a:rPr lang="fr-CA" sz="2000" dirty="0"/>
              <a:t>projet de recherche à l’échelle nationale pour recueillir </a:t>
            </a:r>
            <a:r>
              <a:rPr lang="fr-CA" sz="2000" dirty="0" smtClean="0"/>
              <a:t>des renseignements </a:t>
            </a:r>
            <a:r>
              <a:rPr lang="fr-CA" sz="2000" dirty="0"/>
              <a:t>sur l’activité physique et les </a:t>
            </a:r>
            <a:r>
              <a:rPr lang="fr-CA" sz="2000" dirty="0" smtClean="0"/>
              <a:t>comportements sédentaires </a:t>
            </a:r>
            <a:r>
              <a:rPr lang="fr-CA" sz="2000" dirty="0"/>
              <a:t>doit être mené pour dépasser le manque </a:t>
            </a:r>
            <a:r>
              <a:rPr lang="fr-CA" sz="2000" dirty="0" smtClean="0"/>
              <a:t>de renseignements </a:t>
            </a:r>
            <a:r>
              <a:rPr lang="fr-CA" sz="2000" dirty="0"/>
              <a:t>systématiques dans le pays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n’existe pas de données nationales ou régionales </a:t>
            </a:r>
            <a:r>
              <a:rPr lang="fr-CA" sz="2000" dirty="0" smtClean="0"/>
              <a:t>disponibles pour </a:t>
            </a:r>
            <a:r>
              <a:rPr lang="fr-CA" sz="2000" dirty="0"/>
              <a:t>fournir une compréhension du rôle de la famille et des </a:t>
            </a:r>
            <a:r>
              <a:rPr lang="fr-CA" sz="2000" dirty="0" smtClean="0"/>
              <a:t>pairs dans </a:t>
            </a:r>
            <a:r>
              <a:rPr lang="fr-CA" sz="2000" dirty="0"/>
              <a:t>les comportements en matière d’activité physique </a:t>
            </a:r>
            <a:r>
              <a:rPr lang="fr-CA" sz="2000" dirty="0" smtClean="0"/>
              <a:t>des enfants </a:t>
            </a:r>
            <a:r>
              <a:rPr lang="fr-CA" sz="2000" dirty="0"/>
              <a:t>et des adolescents.</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781800" y="6486525"/>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Mozambique</a:t>
            </a:r>
          </a:p>
        </p:txBody>
      </p:sp>
    </p:spTree>
    <p:extLst>
      <p:ext uri="{BB962C8B-B14F-4D97-AF65-F5344CB8AC3E}">
        <p14:creationId xmlns:p14="http://schemas.microsoft.com/office/powerpoint/2010/main" val="2321225722"/>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a:t>Les environnements qui favorisent l’activité physique doivent </a:t>
            </a:r>
            <a:r>
              <a:rPr lang="fr-CA" sz="2000" dirty="0" smtClean="0"/>
              <a:t>être une </a:t>
            </a:r>
            <a:r>
              <a:rPr lang="fr-CA" sz="2000" dirty="0"/>
              <a:t>priorité dans la planification urbaine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gouvernements doivent donner suite à leurs </a:t>
            </a:r>
            <a:r>
              <a:rPr lang="fr-CA" sz="2000" dirty="0" smtClean="0"/>
              <a:t>promesses électorales </a:t>
            </a:r>
            <a:r>
              <a:rPr lang="fr-CA" sz="2000" dirty="0"/>
              <a:t>d’investir dans l’activité physique et le sport.</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781800" y="6477000"/>
            <a:ext cx="24384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Mozambique</a:t>
            </a:r>
          </a:p>
        </p:txBody>
      </p:sp>
    </p:spTree>
    <p:extLst>
      <p:ext uri="{BB962C8B-B14F-4D97-AF65-F5344CB8AC3E}">
        <p14:creationId xmlns:p14="http://schemas.microsoft.com/office/powerpoint/2010/main" val="18513747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CULTURE DE CONFORT</a:t>
            </a:r>
            <a:endParaRPr lang="en-US" dirty="0"/>
          </a:p>
        </p:txBody>
      </p:sp>
      <p:sp>
        <p:nvSpPr>
          <p:cNvPr id="3" name="Content Placeholder 2"/>
          <p:cNvSpPr>
            <a:spLocks noGrp="1"/>
          </p:cNvSpPr>
          <p:nvPr>
            <p:ph idx="1"/>
          </p:nvPr>
        </p:nvSpPr>
        <p:spPr>
          <a:xfrm>
            <a:off x="381000" y="1295400"/>
            <a:ext cx="8305800" cy="4830763"/>
          </a:xfrm>
        </p:spPr>
        <p:txBody>
          <a:bodyPr>
            <a:normAutofit lnSpcReduction="10000"/>
          </a:bodyPr>
          <a:lstStyle/>
          <a:p>
            <a:pPr lvl="0"/>
            <a:r>
              <a:rPr lang="fr-CA" sz="2600" dirty="0" smtClean="0"/>
              <a:t>Les </a:t>
            </a:r>
            <a:r>
              <a:rPr lang="fr-CA" sz="2600" dirty="0"/>
              <a:t>parents canadiens confient aux activités structurées et aux écoles le soin de faire bouger leurs enfants. </a:t>
            </a:r>
            <a:endParaRPr lang="fr-CA" sz="2600" dirty="0" smtClean="0"/>
          </a:p>
          <a:p>
            <a:pPr marL="0" lvl="0" indent="0">
              <a:buNone/>
            </a:pPr>
            <a:endParaRPr lang="en-US" sz="2600" dirty="0"/>
          </a:p>
          <a:p>
            <a:pPr lvl="1"/>
            <a:r>
              <a:rPr lang="fr-CA" sz="2600" dirty="0"/>
              <a:t>82 % des parents sont d’avis que le système d’éducation devrait accorder plus d’importance à l’offre de cours d’éducation physique de qualité.</a:t>
            </a:r>
            <a:endParaRPr lang="en-US" sz="2600" dirty="0"/>
          </a:p>
          <a:p>
            <a:pPr marL="457200" lvl="1" indent="0">
              <a:buNone/>
            </a:pPr>
            <a:endParaRPr lang="fr-CA" sz="2600" dirty="0" smtClean="0"/>
          </a:p>
          <a:p>
            <a:pPr lvl="1"/>
            <a:r>
              <a:rPr lang="fr-CA" sz="2600" dirty="0" smtClean="0"/>
              <a:t>79</a:t>
            </a:r>
            <a:r>
              <a:rPr lang="fr-CA" sz="2600" dirty="0"/>
              <a:t> % des parents contribuent financièrement aux activités physiques de leurs </a:t>
            </a:r>
            <a:r>
              <a:rPr lang="fr-CA" sz="2600" dirty="0" smtClean="0"/>
              <a:t>enfants, </a:t>
            </a:r>
            <a:r>
              <a:rPr lang="fr-CA" sz="2600" dirty="0"/>
              <a:t>mais seulement 37 % des parents jouent souvent activement avec leurs enfants.</a:t>
            </a:r>
            <a:endParaRPr lang="en-US" sz="2600" dirty="0"/>
          </a:p>
          <a:p>
            <a:pPr lvl="0"/>
            <a:endParaRPr lang="en-US" sz="2200" dirty="0"/>
          </a:p>
          <a:p>
            <a:pPr marL="0" indent="0">
              <a:buNone/>
            </a:pPr>
            <a:endParaRPr lang="en-US" dirty="0"/>
          </a:p>
        </p:txBody>
      </p:sp>
    </p:spTree>
    <p:extLst>
      <p:ext uri="{BB962C8B-B14F-4D97-AF65-F5344CB8AC3E}">
        <p14:creationId xmlns:p14="http://schemas.microsoft.com/office/powerpoint/2010/main" val="15463140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384" y="1066800"/>
            <a:ext cx="2916616" cy="381000"/>
          </a:xfrm>
          <a:prstGeom prst="rect">
            <a:avLst/>
          </a:prstGeom>
        </p:spPr>
      </p:pic>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1524000"/>
            <a:ext cx="269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t="-746" r="47177"/>
          <a:stretch/>
        </p:blipFill>
        <p:spPr>
          <a:xfrm>
            <a:off x="152400" y="152400"/>
            <a:ext cx="1600200" cy="1717912"/>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1295400"/>
            <a:ext cx="1438476" cy="552527"/>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2438400"/>
            <a:ext cx="5438697" cy="3067425"/>
          </a:xfrm>
          <a:prstGeom prst="rect">
            <a:avLst/>
          </a:prstGeom>
        </p:spPr>
      </p:pic>
    </p:spTree>
    <p:extLst>
      <p:ext uri="{BB962C8B-B14F-4D97-AF65-F5344CB8AC3E}">
        <p14:creationId xmlns:p14="http://schemas.microsoft.com/office/powerpoint/2010/main" val="4003434606"/>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5532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Nouvelle-Zélande</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7531" y="955576"/>
            <a:ext cx="8839200" cy="5349875"/>
          </a:xfrm>
        </p:spPr>
        <p:txBody>
          <a:bodyPr>
            <a:normAutofit/>
          </a:bodyPr>
          <a:lstStyle/>
          <a:p>
            <a:pPr marL="0" indent="0">
              <a:buNone/>
            </a:pPr>
            <a:r>
              <a:rPr lang="fr-CA" sz="2000" dirty="0"/>
              <a:t>Ce bref rapport présente les notes attribuées dans le </a:t>
            </a:r>
            <a:r>
              <a:rPr lang="fr-CA" sz="2000" dirty="0" smtClean="0"/>
              <a:t>Bulletin 2014 </a:t>
            </a:r>
            <a:r>
              <a:rPr lang="fr-CA" sz="2000" dirty="0"/>
              <a:t>de l’activité physique pour les enfants et les jeunes de </a:t>
            </a:r>
            <a:r>
              <a:rPr lang="fr-CA" sz="2000" dirty="0" smtClean="0"/>
              <a:t>la Nouvelle-Zélande</a:t>
            </a:r>
            <a:r>
              <a:rPr lang="fr-CA" sz="2000" dirty="0"/>
              <a:t>. Les données de l’enquête à l’échelle </a:t>
            </a:r>
            <a:r>
              <a:rPr lang="fr-CA" sz="2000" dirty="0" smtClean="0"/>
              <a:t>nationale ont </a:t>
            </a:r>
            <a:r>
              <a:rPr lang="fr-CA" sz="2000" dirty="0"/>
              <a:t>été recueillies par le groupe de travail à l’Université </a:t>
            </a:r>
            <a:r>
              <a:rPr lang="fr-CA" sz="2000" dirty="0" smtClean="0"/>
              <a:t>d’Auckland à </a:t>
            </a:r>
            <a:r>
              <a:rPr lang="fr-CA" sz="2000" dirty="0"/>
              <a:t>Auckland en Nouvelle-Zélande, entre juin et décembre 2013, </a:t>
            </a:r>
            <a:r>
              <a:rPr lang="fr-CA" sz="2000" dirty="0" smtClean="0"/>
              <a:t>en collaboration </a:t>
            </a:r>
            <a:r>
              <a:rPr lang="fr-CA" sz="2000" dirty="0"/>
              <a:t>avec les consultants d’organisations clés dans </a:t>
            </a:r>
            <a:r>
              <a:rPr lang="fr-CA" sz="2000" dirty="0" smtClean="0"/>
              <a:t>les domaines </a:t>
            </a:r>
            <a:r>
              <a:rPr lang="fr-CA" sz="2000" dirty="0"/>
              <a:t>du sport, de la santé et de l’enseignement</a:t>
            </a:r>
            <a:r>
              <a:rPr lang="fr-CA" sz="2000" dirty="0" smtClean="0"/>
              <a:t>.</a:t>
            </a:r>
          </a:p>
          <a:p>
            <a:pPr marL="0" indent="0">
              <a:buNone/>
            </a:pPr>
            <a:endParaRPr lang="fr-CA" sz="2000" dirty="0"/>
          </a:p>
          <a:p>
            <a:pPr marL="0" indent="0">
              <a:buNone/>
            </a:pPr>
            <a:r>
              <a:rPr lang="fr-CA" sz="2000" dirty="0"/>
              <a:t>Pour 8 des 9 indicateurs, une note de B (61 % - 80 %) ou </a:t>
            </a:r>
            <a:r>
              <a:rPr lang="fr-CA" sz="2000" dirty="0" smtClean="0"/>
              <a:t>C (</a:t>
            </a:r>
            <a:r>
              <a:rPr lang="fr-CA" sz="2000" dirty="0"/>
              <a:t>41 % - 60 %) a été attribuée. Une note incertaine a été </a:t>
            </a:r>
            <a:r>
              <a:rPr lang="fr-CA" sz="2000" dirty="0" smtClean="0"/>
              <a:t>attribuée pour </a:t>
            </a:r>
            <a:r>
              <a:rPr lang="fr-CA" sz="2000" dirty="0"/>
              <a:t>l’indicateur Gouvernement en raison de l’absence de </a:t>
            </a:r>
            <a:r>
              <a:rPr lang="fr-CA" sz="2000" dirty="0" smtClean="0"/>
              <a:t>critères établis</a:t>
            </a:r>
            <a:r>
              <a:rPr lang="fr-CA" sz="2000" dirty="0"/>
              <a:t>. La participation à l’activité physique en Nouvelle-Zélande </a:t>
            </a:r>
            <a:r>
              <a:rPr lang="fr-CA" sz="2000" dirty="0" smtClean="0"/>
              <a:t>est satisfaisante </a:t>
            </a:r>
            <a:r>
              <a:rPr lang="fr-CA" sz="2000" dirty="0"/>
              <a:t>(mais pourrait s’améliorer); cependant, le taux </a:t>
            </a:r>
            <a:r>
              <a:rPr lang="fr-CA" sz="2000" dirty="0" smtClean="0"/>
              <a:t>de comportements </a:t>
            </a:r>
            <a:r>
              <a:rPr lang="fr-CA" sz="2000" dirty="0"/>
              <a:t>sédentaires est élevé. La diminution de </a:t>
            </a:r>
            <a:r>
              <a:rPr lang="fr-CA" sz="2000" dirty="0" smtClean="0"/>
              <a:t>la participation </a:t>
            </a:r>
            <a:r>
              <a:rPr lang="fr-CA" sz="2000" dirty="0"/>
              <a:t>à l’activité physique liée à l’âge est </a:t>
            </a:r>
            <a:r>
              <a:rPr lang="fr-CA" sz="2000" dirty="0" smtClean="0"/>
              <a:t>particulièrement préoccupante</a:t>
            </a:r>
            <a:r>
              <a:rPr lang="fr-CA" sz="2000" dirty="0"/>
              <a:t>, de même que l’augmentation des </a:t>
            </a:r>
            <a:r>
              <a:rPr lang="fr-CA" sz="2000" dirty="0" smtClean="0"/>
              <a:t>comportements sédentaires </a:t>
            </a:r>
            <a:r>
              <a:rPr lang="fr-CA" sz="2000" dirty="0"/>
              <a:t>et les très faibles niveaux d’activité physique </a:t>
            </a:r>
            <a:r>
              <a:rPr lang="fr-CA" sz="2000" dirty="0" smtClean="0"/>
              <a:t>chez les </a:t>
            </a:r>
            <a:r>
              <a:rPr lang="fr-CA" sz="2000" dirty="0"/>
              <a:t>adolescentes.</a:t>
            </a:r>
          </a:p>
        </p:txBody>
      </p:sp>
    </p:spTree>
    <p:extLst>
      <p:ext uri="{BB962C8B-B14F-4D97-AF65-F5344CB8AC3E}">
        <p14:creationId xmlns:p14="http://schemas.microsoft.com/office/powerpoint/2010/main" val="2912744427"/>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smtClean="0"/>
              <a:t>Les </a:t>
            </a:r>
            <a:r>
              <a:rPr lang="fr-CA" sz="2000" dirty="0"/>
              <a:t>enquêtes à venir en Nouvelle-Zélande devraient </a:t>
            </a:r>
            <a:r>
              <a:rPr lang="fr-CA" sz="2000" dirty="0" smtClean="0"/>
              <a:t>idéalement inclure </a:t>
            </a:r>
            <a:r>
              <a:rPr lang="fr-CA" sz="2000" dirty="0"/>
              <a:t>des évaluations plus objectives de l’activité physique </a:t>
            </a:r>
            <a:r>
              <a:rPr lang="fr-CA" sz="2000" dirty="0" smtClean="0"/>
              <a:t>et des </a:t>
            </a:r>
            <a:r>
              <a:rPr lang="fr-CA" sz="2000" dirty="0"/>
              <a:t>comportements sédentaires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existe un besoin de données nationales sur les </a:t>
            </a:r>
            <a:r>
              <a:rPr lang="fr-CA" sz="2000" dirty="0" smtClean="0"/>
              <a:t>facteurs environnementaux </a:t>
            </a:r>
            <a:r>
              <a:rPr lang="fr-CA" sz="2000" dirty="0"/>
              <a:t>qui peuvent favoriser ou entraver </a:t>
            </a:r>
            <a:r>
              <a:rPr lang="fr-CA" sz="2000" dirty="0" smtClean="0"/>
              <a:t>l’activité physique</a:t>
            </a:r>
            <a:r>
              <a:rPr lang="fr-CA" sz="2000" dirty="0"/>
              <a:t>. Cela nécessite la collecte et la combinaison </a:t>
            </a:r>
            <a:r>
              <a:rPr lang="fr-CA" sz="2000" dirty="0" smtClean="0"/>
              <a:t>de différentes </a:t>
            </a:r>
            <a:r>
              <a:rPr lang="fr-CA" sz="2000" dirty="0"/>
              <a:t>sources de données, notamment le géocodage </a:t>
            </a:r>
            <a:r>
              <a:rPr lang="fr-CA" sz="2000" dirty="0" smtClean="0"/>
              <a:t>des installations </a:t>
            </a:r>
            <a:r>
              <a:rPr lang="fr-CA" sz="2000" dirty="0"/>
              <a:t>pour l’activité physique et des espaces verts à </a:t>
            </a:r>
            <a:r>
              <a:rPr lang="fr-CA" sz="2000" dirty="0" smtClean="0"/>
              <a:t>l’aide de </a:t>
            </a:r>
            <a:r>
              <a:rPr lang="fr-CA" sz="2000" dirty="0"/>
              <a:t>systèmes d’information géographique pour </a:t>
            </a:r>
            <a:r>
              <a:rPr lang="fr-CA" sz="2000" dirty="0" smtClean="0"/>
              <a:t>déterminer l’utilisation </a:t>
            </a:r>
            <a:r>
              <a:rPr lang="fr-CA" sz="2000" dirty="0"/>
              <a:t>qu’en font les enfants et les jeunes.</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0" name="Footer Placeholder 1"/>
          <p:cNvSpPr>
            <a:spLocks noGrp="1"/>
          </p:cNvSpPr>
          <p:nvPr>
            <p:ph type="ftr" sz="quarter" idx="11"/>
          </p:nvPr>
        </p:nvSpPr>
        <p:spPr bwMode="auto">
          <a:xfrm>
            <a:off x="65532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Nouvelle-Zélande</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667077"/>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Une </a:t>
            </a:r>
            <a:r>
              <a:rPr lang="fr-CA" sz="2000" dirty="0"/>
              <a:t>approche coordonnée, à l’échelle nationale, pour </a:t>
            </a:r>
            <a:r>
              <a:rPr lang="fr-CA" sz="2000" dirty="0" smtClean="0"/>
              <a:t>s’assurer que </a:t>
            </a:r>
            <a:r>
              <a:rPr lang="fr-CA" sz="2000" dirty="0"/>
              <a:t>tous les enfants et les jeunes satisfont les </a:t>
            </a:r>
            <a:r>
              <a:rPr lang="fr-CA" sz="2000" dirty="0" smtClean="0"/>
              <a:t>Directives recommandées </a:t>
            </a:r>
            <a:r>
              <a:rPr lang="fr-CA" sz="2000" dirty="0"/>
              <a:t>en matière d’activité physique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L’évaluation </a:t>
            </a:r>
            <a:r>
              <a:rPr lang="fr-CA" sz="2000" dirty="0"/>
              <a:t>en cours et continue des résultantes de </a:t>
            </a:r>
            <a:r>
              <a:rPr lang="fr-CA" sz="2000" dirty="0" smtClean="0"/>
              <a:t>l’activité physique </a:t>
            </a:r>
            <a:r>
              <a:rPr lang="fr-CA" sz="2000" dirty="0"/>
              <a:t>et des comportements sédentaires, en utilisant </a:t>
            </a:r>
            <a:r>
              <a:rPr lang="fr-CA" sz="2000" dirty="0" smtClean="0"/>
              <a:t>des mesures </a:t>
            </a:r>
            <a:r>
              <a:rPr lang="fr-CA" sz="2000" dirty="0"/>
              <a:t>objectives là où c’est possible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Bulletins </a:t>
            </a:r>
            <a:r>
              <a:rPr lang="fr-CA" sz="2000" dirty="0"/>
              <a:t>continus et analyses comparatives des divers modèles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Prise </a:t>
            </a:r>
            <a:r>
              <a:rPr lang="fr-CA" sz="2000" dirty="0"/>
              <a:t>en compte d’autres indicateurs du Bulletin propres à </a:t>
            </a:r>
            <a:r>
              <a:rPr lang="fr-CA" sz="2000" dirty="0" smtClean="0"/>
              <a:t>la Nouvelle-Zélande.</a:t>
            </a:r>
            <a:endParaRPr lang="fr-CA" sz="2000" dirty="0"/>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0" name="Footer Placeholder 1"/>
          <p:cNvSpPr>
            <a:spLocks noGrp="1"/>
          </p:cNvSpPr>
          <p:nvPr>
            <p:ph type="ftr" sz="quarter" idx="11"/>
          </p:nvPr>
        </p:nvSpPr>
        <p:spPr bwMode="auto">
          <a:xfrm>
            <a:off x="65532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Nouvelle-Zélande</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1203361"/>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184" y="990600"/>
            <a:ext cx="2916616" cy="381000"/>
          </a:xfrm>
          <a:prstGeom prst="rect">
            <a:avLst/>
          </a:prstGeom>
        </p:spPr>
      </p:pic>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47800"/>
            <a:ext cx="27559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3778"/>
            <a:ext cx="1895840" cy="2295644"/>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895600"/>
            <a:ext cx="5163403" cy="3157699"/>
          </a:xfrm>
          <a:prstGeom prst="rect">
            <a:avLst/>
          </a:prstGeom>
        </p:spPr>
      </p:pic>
    </p:spTree>
    <p:extLst>
      <p:ext uri="{BB962C8B-B14F-4D97-AF65-F5344CB8AC3E}">
        <p14:creationId xmlns:p14="http://schemas.microsoft.com/office/powerpoint/2010/main" val="3657257257"/>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Nigeria</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52400" y="1066800"/>
            <a:ext cx="8610600" cy="5257800"/>
          </a:xfrm>
        </p:spPr>
        <p:txBody>
          <a:bodyPr>
            <a:normAutofit/>
          </a:bodyPr>
          <a:lstStyle/>
          <a:p>
            <a:pPr marL="0" indent="0">
              <a:buNone/>
            </a:pPr>
            <a:r>
              <a:rPr lang="fr-CA" sz="2000" dirty="0"/>
              <a:t>Ce premier Bulletin </a:t>
            </a:r>
            <a:r>
              <a:rPr lang="fr-CA" sz="2000" dirty="0" smtClean="0"/>
              <a:t>Nigérian </a:t>
            </a:r>
            <a:r>
              <a:rPr lang="fr-CA" sz="2000" dirty="0"/>
              <a:t>présente une évaluation de base </a:t>
            </a:r>
            <a:r>
              <a:rPr lang="fr-CA" sz="2000" dirty="0" smtClean="0"/>
              <a:t>des niveaux </a:t>
            </a:r>
            <a:r>
              <a:rPr lang="fr-CA" sz="2000" dirty="0"/>
              <a:t>d’activité physique et des comportements sédentaires </a:t>
            </a:r>
            <a:r>
              <a:rPr lang="fr-CA" sz="2000" dirty="0" smtClean="0"/>
              <a:t>chez les </a:t>
            </a:r>
            <a:r>
              <a:rPr lang="fr-CA" sz="2000" dirty="0"/>
              <a:t>enfants et les jeunes au Nigeria. Voici les principales conclusions </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30 </a:t>
            </a:r>
            <a:r>
              <a:rPr lang="fr-CA" sz="2000" dirty="0"/>
              <a:t>% à 75 % des jeunes âgés de 5 à 18 ans participent à </a:t>
            </a:r>
            <a:r>
              <a:rPr lang="fr-CA" sz="2000" dirty="0" smtClean="0"/>
              <a:t>une certaine </a:t>
            </a:r>
            <a:r>
              <a:rPr lang="fr-CA" sz="2000" dirty="0"/>
              <a:t>forme d’activité physique quotidienne, mais </a:t>
            </a:r>
            <a:r>
              <a:rPr lang="fr-CA" sz="2000" dirty="0" smtClean="0"/>
              <a:t>seulement 47 </a:t>
            </a:r>
            <a:r>
              <a:rPr lang="fr-CA" sz="2000" dirty="0"/>
              <a:t>% (58 % des garçons; 29 % des filles) participent à </a:t>
            </a:r>
            <a:r>
              <a:rPr lang="fr-CA" sz="2000" dirty="0" smtClean="0"/>
              <a:t>une activité </a:t>
            </a:r>
            <a:r>
              <a:rPr lang="fr-CA" sz="2000" dirty="0"/>
              <a:t>d’intensité moyenne à élevée 3 jours ou plus par semaine</a:t>
            </a:r>
            <a:r>
              <a:rPr lang="fr-CA" sz="2000" dirty="0" smtClean="0"/>
              <a:t>. </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Bulletin 2013 indique une baisse des niveaux de </a:t>
            </a:r>
            <a:r>
              <a:rPr lang="fr-CA" sz="2000" dirty="0" smtClean="0"/>
              <a:t>transport actif</a:t>
            </a:r>
            <a:r>
              <a:rPr lang="fr-CA" sz="2000" dirty="0"/>
              <a:t>, puisque la population se déplace des zones rurales vers </a:t>
            </a:r>
            <a:r>
              <a:rPr lang="fr-CA" sz="2000" dirty="0" smtClean="0"/>
              <a:t>les zones </a:t>
            </a:r>
            <a:r>
              <a:rPr lang="fr-CA" sz="2000" dirty="0"/>
              <a:t>urbaines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35 </a:t>
            </a:r>
            <a:r>
              <a:rPr lang="fr-CA" sz="2000" dirty="0"/>
              <a:t>% à 91 % des jeunes nigériens âgés de 6 à 19 ans des </a:t>
            </a:r>
            <a:r>
              <a:rPr lang="fr-CA" sz="2000" dirty="0" smtClean="0"/>
              <a:t>zones rurales </a:t>
            </a:r>
            <a:r>
              <a:rPr lang="fr-CA" sz="2000" dirty="0"/>
              <a:t>et urbaines accumulent plus de 3 heures de temps </a:t>
            </a:r>
            <a:r>
              <a:rPr lang="fr-CA" sz="2000" dirty="0" smtClean="0"/>
              <a:t>passé devant </a:t>
            </a:r>
            <a:r>
              <a:rPr lang="fr-CA" sz="2000" dirty="0"/>
              <a:t>un écran par jour.</a:t>
            </a:r>
          </a:p>
        </p:txBody>
      </p:sp>
    </p:spTree>
    <p:extLst>
      <p:ext uri="{BB962C8B-B14F-4D97-AF65-F5344CB8AC3E}">
        <p14:creationId xmlns:p14="http://schemas.microsoft.com/office/powerpoint/2010/main" val="868375741"/>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smtClean="0"/>
              <a:t>Il </a:t>
            </a:r>
            <a:r>
              <a:rPr lang="fr-CA" sz="2000" dirty="0"/>
              <a:t>n’y a pas de données nationales représentatives </a:t>
            </a:r>
            <a:r>
              <a:rPr lang="fr-CA" sz="2000" dirty="0" smtClean="0"/>
              <a:t>disponibles ou </a:t>
            </a:r>
            <a:r>
              <a:rPr lang="fr-CA" sz="2000" dirty="0"/>
              <a:t>de surveillance active quant à l’activité physique </a:t>
            </a:r>
            <a:r>
              <a:rPr lang="fr-CA" sz="2000" dirty="0" smtClean="0"/>
              <a:t>et aux </a:t>
            </a:r>
            <a:r>
              <a:rPr lang="fr-CA" sz="2000" dirty="0"/>
              <a:t>comportements sédentaires chez les enfants et </a:t>
            </a:r>
            <a:r>
              <a:rPr lang="fr-CA" sz="2000" dirty="0" smtClean="0"/>
              <a:t>les jeunes Nigérians.</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Plus </a:t>
            </a:r>
            <a:r>
              <a:rPr lang="fr-CA" sz="2000" dirty="0"/>
              <a:t>de recherche est nécessaire sur l’influence de la </a:t>
            </a:r>
            <a:r>
              <a:rPr lang="fr-CA" sz="2000" dirty="0" smtClean="0"/>
              <a:t>transition socioéconomique </a:t>
            </a:r>
            <a:r>
              <a:rPr lang="fr-CA" sz="2000" dirty="0"/>
              <a:t>sur les niveaux de transport actif, le jeu actif</a:t>
            </a:r>
            <a:r>
              <a:rPr lang="fr-CA" sz="2000" dirty="0" smtClean="0"/>
              <a:t>, les </a:t>
            </a:r>
            <a:r>
              <a:rPr lang="fr-CA" sz="2000" dirty="0"/>
              <a:t>sports organisés et les comportements sédentaires chez </a:t>
            </a:r>
            <a:r>
              <a:rPr lang="fr-CA" sz="2000" dirty="0" smtClean="0"/>
              <a:t>les enfants </a:t>
            </a:r>
            <a:r>
              <a:rPr lang="fr-CA" sz="2000" dirty="0"/>
              <a:t>et les jeunes </a:t>
            </a:r>
            <a:r>
              <a:rPr lang="fr-CA" sz="2000" dirty="0" smtClean="0"/>
              <a:t>Nigérians.</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y a un manque de recherche sur l’évaluation de la mise </a:t>
            </a:r>
            <a:r>
              <a:rPr lang="fr-CA" sz="2000" dirty="0" smtClean="0"/>
              <a:t>en œuvre </a:t>
            </a:r>
            <a:r>
              <a:rPr lang="fr-CA" sz="2000" dirty="0"/>
              <a:t>de la politique </a:t>
            </a:r>
            <a:r>
              <a:rPr lang="fr-CA" sz="2000" dirty="0" smtClean="0"/>
              <a:t>Nigériane </a:t>
            </a:r>
            <a:r>
              <a:rPr lang="fr-CA" sz="2000" dirty="0"/>
              <a:t>sur le sport et le </a:t>
            </a:r>
            <a:r>
              <a:rPr lang="fr-CA" sz="2000" dirty="0" smtClean="0"/>
              <a:t>développement des </a:t>
            </a:r>
            <a:r>
              <a:rPr lang="fr-CA" sz="2000" dirty="0"/>
              <a:t>jeunes.</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0" name="Footer Placeholder 1"/>
          <p:cNvSpPr>
            <a:spLocks noGrp="1"/>
          </p:cNvSpPr>
          <p:nvPr>
            <p:ph type="ftr" sz="quarter" idx="11"/>
          </p:nvPr>
        </p:nvSpPr>
        <p:spPr bwMode="auto">
          <a:xfrm>
            <a:off x="70866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Nigeria</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144189"/>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a:t>Les données représentatives sur le plan national et la </a:t>
            </a:r>
            <a:r>
              <a:rPr lang="fr-CA" sz="2000" dirty="0" smtClean="0"/>
              <a:t>surveillance active </a:t>
            </a:r>
            <a:r>
              <a:rPr lang="fr-CA" sz="2000" dirty="0"/>
              <a:t>de l’activité physique et des comportements </a:t>
            </a:r>
            <a:r>
              <a:rPr lang="fr-CA" sz="2000" dirty="0" smtClean="0"/>
              <a:t>sédentaires chez </a:t>
            </a:r>
            <a:r>
              <a:rPr lang="fr-CA" sz="2000" dirty="0"/>
              <a:t>les enfants et les jeunes </a:t>
            </a:r>
            <a:r>
              <a:rPr lang="fr-CA" sz="2000" dirty="0" smtClean="0"/>
              <a:t>Nigérians </a:t>
            </a:r>
            <a:r>
              <a:rPr lang="fr-CA" sz="2000" dirty="0"/>
              <a:t>sont nécessaires </a:t>
            </a:r>
            <a:r>
              <a:rPr lang="fr-CA" sz="2000" dirty="0" smtClean="0"/>
              <a:t>pour éclairer </a:t>
            </a:r>
            <a:r>
              <a:rPr lang="fr-CA" sz="2000" dirty="0"/>
              <a:t>la pratique et les politiques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directives nationales sur les niveaux d’activité </a:t>
            </a:r>
            <a:r>
              <a:rPr lang="fr-CA" sz="2000" dirty="0" smtClean="0"/>
              <a:t>physique et </a:t>
            </a:r>
            <a:r>
              <a:rPr lang="fr-CA" sz="2000" dirty="0"/>
              <a:t>le comportement sédentaire pour les enfants et les </a:t>
            </a:r>
            <a:r>
              <a:rPr lang="fr-CA" sz="2000" dirty="0" smtClean="0"/>
              <a:t>jeunes Nigérians </a:t>
            </a:r>
            <a:r>
              <a:rPr lang="fr-CA" sz="2000" dirty="0"/>
              <a:t>sont nécessaires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On </a:t>
            </a:r>
            <a:r>
              <a:rPr lang="fr-CA" sz="2000" dirty="0"/>
              <a:t>a également besoin d’évaluer la mise en </a:t>
            </a:r>
            <a:r>
              <a:rPr lang="fr-CA" sz="2000" dirty="0" smtClean="0"/>
              <a:t>œuvre </a:t>
            </a:r>
            <a:r>
              <a:rPr lang="fr-CA" sz="2000" dirty="0"/>
              <a:t>et </a:t>
            </a:r>
            <a:r>
              <a:rPr lang="fr-CA" sz="2000" dirty="0" smtClean="0"/>
              <a:t>l’influence de </a:t>
            </a:r>
            <a:r>
              <a:rPr lang="fr-CA" sz="2000" dirty="0"/>
              <a:t>la politique </a:t>
            </a:r>
            <a:r>
              <a:rPr lang="fr-CA" sz="2000" dirty="0" smtClean="0"/>
              <a:t>Nigériane </a:t>
            </a:r>
            <a:r>
              <a:rPr lang="fr-CA" sz="2000" dirty="0"/>
              <a:t>sur le sport et le développement </a:t>
            </a:r>
            <a:r>
              <a:rPr lang="fr-CA" sz="2000" dirty="0" smtClean="0"/>
              <a:t>des jeunes</a:t>
            </a:r>
            <a:r>
              <a:rPr lang="fr-CA" sz="2000" dirty="0"/>
              <a:t>.</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0" name="Footer Placeholder 1"/>
          <p:cNvSpPr>
            <a:spLocks noGrp="1"/>
          </p:cNvSpPr>
          <p:nvPr>
            <p:ph type="ftr" sz="quarter" idx="11"/>
          </p:nvPr>
        </p:nvSpPr>
        <p:spPr bwMode="auto">
          <a:xfrm>
            <a:off x="7086600" y="648652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Nigeria</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141328"/>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784" y="1066800"/>
            <a:ext cx="2916616" cy="381000"/>
          </a:xfrm>
          <a:prstGeom prst="rect">
            <a:avLst/>
          </a:prstGeom>
        </p:spPr>
      </p:pic>
      <p:pic>
        <p:nvPicPr>
          <p:cNvPr id="3" name="Picture 7" descr="Screen Clipping"/>
          <p:cNvPicPr>
            <a:picLocks noChangeAspect="1"/>
          </p:cNvPicPr>
          <p:nvPr/>
        </p:nvPicPr>
        <p:blipFill>
          <a:blip r:embed="rId3">
            <a:extLst>
              <a:ext uri="{28A0092B-C50C-407E-A947-70E740481C1C}">
                <a14:useLocalDpi xmlns:a14="http://schemas.microsoft.com/office/drawing/2010/main" val="0"/>
              </a:ext>
            </a:extLst>
          </a:blip>
          <a:srcRect l="-577" t="684"/>
          <a:stretch>
            <a:fillRect/>
          </a:stretch>
        </p:blipFill>
        <p:spPr bwMode="auto">
          <a:xfrm>
            <a:off x="5715000" y="1447800"/>
            <a:ext cx="2614612"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t="1388"/>
          <a:stretch/>
        </p:blipFill>
        <p:spPr>
          <a:xfrm>
            <a:off x="152400" y="152399"/>
            <a:ext cx="1676400" cy="2077895"/>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22" y="2667000"/>
            <a:ext cx="5205845" cy="3429000"/>
          </a:xfrm>
          <a:prstGeom prst="rect">
            <a:avLst/>
          </a:prstGeom>
        </p:spPr>
      </p:pic>
    </p:spTree>
    <p:extLst>
      <p:ext uri="{BB962C8B-B14F-4D97-AF65-F5344CB8AC3E}">
        <p14:creationId xmlns:p14="http://schemas.microsoft.com/office/powerpoint/2010/main" val="676904188"/>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70866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Écosse</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8197" y="840233"/>
            <a:ext cx="9144000" cy="5623968"/>
          </a:xfrm>
        </p:spPr>
        <p:txBody>
          <a:bodyPr>
            <a:noAutofit/>
          </a:bodyPr>
          <a:lstStyle/>
          <a:p>
            <a:pPr marL="0" indent="0">
              <a:buNone/>
            </a:pPr>
            <a:r>
              <a:rPr lang="fr-CA" sz="2000" dirty="0"/>
              <a:t>Principales conclusions du Bulletin 2013 de l’Écosse sur les </a:t>
            </a:r>
            <a:r>
              <a:rPr lang="fr-CA" sz="2000" dirty="0" smtClean="0"/>
              <a:t>enfants actifs </a:t>
            </a:r>
            <a:r>
              <a:rPr lang="fr-CA" sz="2000" dirty="0"/>
              <a:t>et en santé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adolescents écossais accusent des niveaux </a:t>
            </a:r>
            <a:r>
              <a:rPr lang="fr-CA" sz="2000" dirty="0" smtClean="0"/>
              <a:t>extrêmement élevés </a:t>
            </a:r>
            <a:r>
              <a:rPr lang="fr-CA" sz="2000" dirty="0"/>
              <a:t>de temps de loisir passé devant un écran; 76 % des </a:t>
            </a:r>
            <a:r>
              <a:rPr lang="fr-CA" sz="2000" dirty="0" smtClean="0"/>
              <a:t>jeunes âgés </a:t>
            </a:r>
            <a:r>
              <a:rPr lang="fr-CA" sz="2000" dirty="0"/>
              <a:t>de 11 à 15 ans indiquent regarder la télévision plus </a:t>
            </a:r>
            <a:r>
              <a:rPr lang="fr-CA" sz="2000" dirty="0" smtClean="0"/>
              <a:t>de 2 </a:t>
            </a:r>
            <a:r>
              <a:rPr lang="fr-CA" sz="2000" dirty="0"/>
              <a:t>heures par jour. En outre, 77 % des garçons et 37 % des </a:t>
            </a:r>
            <a:r>
              <a:rPr lang="fr-CA" sz="2000" dirty="0" smtClean="0"/>
              <a:t>filles indiquent </a:t>
            </a:r>
            <a:r>
              <a:rPr lang="fr-CA" sz="2000" dirty="0"/>
              <a:t>passer plus de 2 heures par jour à jouer sur des </a:t>
            </a:r>
            <a:r>
              <a:rPr lang="fr-CA" sz="2000" dirty="0" smtClean="0"/>
              <a:t>écrans (</a:t>
            </a:r>
            <a:r>
              <a:rPr lang="fr-CA" sz="2000" dirty="0"/>
              <a:t>L’enquête HBSC Écosse 2010</a:t>
            </a:r>
            <a:r>
              <a:rPr lang="fr-CA" sz="2000" dirty="0" smtClean="0"/>
              <a:t>).</a:t>
            </a:r>
          </a:p>
          <a:p>
            <a:pPr marL="0" indent="0">
              <a:buClr>
                <a:schemeClr val="bg1">
                  <a:lumMod val="65000"/>
                </a:schemeClr>
              </a:buClr>
              <a:buNone/>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adolescents écossais ont de faibles niveaux </a:t>
            </a:r>
            <a:r>
              <a:rPr lang="fr-CA" sz="2000" dirty="0" smtClean="0"/>
              <a:t>d’activité physique </a:t>
            </a:r>
            <a:r>
              <a:rPr lang="fr-CA" sz="2000" dirty="0"/>
              <a:t>d’intensité moyenne à élevée; parmi les jeunes </a:t>
            </a:r>
            <a:r>
              <a:rPr lang="fr-CA" sz="2000" dirty="0" smtClean="0"/>
              <a:t>âgés de </a:t>
            </a:r>
            <a:r>
              <a:rPr lang="fr-CA" sz="2000" dirty="0"/>
              <a:t>11 à 15 ans, seulement 19 % des garçons et 11 % des </a:t>
            </a:r>
            <a:r>
              <a:rPr lang="fr-CA" sz="2000" dirty="0" smtClean="0"/>
              <a:t>filles satisfont </a:t>
            </a:r>
            <a:r>
              <a:rPr lang="fr-CA" sz="2000" dirty="0"/>
              <a:t>les Directives d’activité physique du Royaume-Uni</a:t>
            </a:r>
            <a:r>
              <a:rPr lang="fr-CA" sz="2000" dirty="0" smtClean="0"/>
              <a:t>, Start </a:t>
            </a:r>
            <a:r>
              <a:rPr lang="fr-CA" sz="2000" dirty="0"/>
              <a:t>Active Stay Active, qui recommandent au moins 60 </a:t>
            </a:r>
            <a:r>
              <a:rPr lang="fr-CA" sz="2000" dirty="0" smtClean="0"/>
              <a:t>minutes d’activité </a:t>
            </a:r>
            <a:r>
              <a:rPr lang="fr-CA" sz="2000" dirty="0"/>
              <a:t>physique d’intensité moyenne à élevée chaque </a:t>
            </a:r>
            <a:r>
              <a:rPr lang="fr-CA" sz="2000" dirty="0" smtClean="0"/>
              <a:t>jour (</a:t>
            </a:r>
            <a:r>
              <a:rPr lang="fr-CA" sz="2000" dirty="0"/>
              <a:t>L’enquête HBSC Écosse, 2010</a:t>
            </a:r>
            <a:r>
              <a:rPr lang="fr-CA" sz="2000" dirty="0" smtClean="0"/>
              <a:t>).</a:t>
            </a:r>
          </a:p>
          <a:p>
            <a:pPr marL="0" indent="0">
              <a:buClr>
                <a:schemeClr val="bg1">
                  <a:lumMod val="65000"/>
                </a:schemeClr>
              </a:buClr>
              <a:buNone/>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Bulletin 2013 révèle un décalage important entre la </a:t>
            </a:r>
            <a:r>
              <a:rPr lang="fr-CA" sz="2000" dirty="0" smtClean="0"/>
              <a:t>politique apparemment </a:t>
            </a:r>
            <a:r>
              <a:rPr lang="fr-CA" sz="2000" dirty="0"/>
              <a:t>favorable et les environnements </a:t>
            </a:r>
            <a:r>
              <a:rPr lang="fr-CA" sz="2000" dirty="0" smtClean="0"/>
              <a:t>d’activité physique</a:t>
            </a:r>
            <a:r>
              <a:rPr lang="fr-CA" sz="2000" dirty="0"/>
              <a:t>, et ce que les enfants font en réalité.</a:t>
            </a:r>
          </a:p>
        </p:txBody>
      </p:sp>
    </p:spTree>
    <p:extLst>
      <p:ext uri="{BB962C8B-B14F-4D97-AF65-F5344CB8AC3E}">
        <p14:creationId xmlns:p14="http://schemas.microsoft.com/office/powerpoint/2010/main" val="30394091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CULTURE DE CONFORT</a:t>
            </a:r>
            <a:endParaRPr lang="en-US" dirty="0"/>
          </a:p>
        </p:txBody>
      </p:sp>
      <p:sp>
        <p:nvSpPr>
          <p:cNvPr id="3" name="Content Placeholder 2"/>
          <p:cNvSpPr>
            <a:spLocks noGrp="1"/>
          </p:cNvSpPr>
          <p:nvPr>
            <p:ph idx="1"/>
          </p:nvPr>
        </p:nvSpPr>
        <p:spPr>
          <a:xfrm>
            <a:off x="228600" y="1066800"/>
            <a:ext cx="8458200" cy="5059363"/>
          </a:xfrm>
        </p:spPr>
        <p:txBody>
          <a:bodyPr>
            <a:normAutofit fontScale="92500" lnSpcReduction="10000"/>
          </a:bodyPr>
          <a:lstStyle/>
          <a:p>
            <a:pPr lvl="0"/>
            <a:r>
              <a:rPr lang="fr-CA" sz="2600" dirty="0" smtClean="0"/>
              <a:t>La </a:t>
            </a:r>
            <a:r>
              <a:rPr lang="fr-CA" sz="2600" dirty="0"/>
              <a:t>norme sociale au Canada est de conduire les enfants à l’école et à d’autres endroits plutôt que de les laisser y aller à pied ou à vélo. </a:t>
            </a:r>
            <a:endParaRPr lang="fr-CA" sz="2600" dirty="0" smtClean="0"/>
          </a:p>
          <a:p>
            <a:pPr marL="0" lvl="0" indent="0">
              <a:buNone/>
            </a:pPr>
            <a:endParaRPr lang="en-US" sz="2600" dirty="0"/>
          </a:p>
          <a:p>
            <a:pPr lvl="1"/>
            <a:r>
              <a:rPr lang="fr-CA" sz="2600" dirty="0"/>
              <a:t>Le Canada obtient la note « D » pour Transport actif (une de nos plus faibles notes).</a:t>
            </a:r>
            <a:endParaRPr lang="en-US" sz="2600" dirty="0"/>
          </a:p>
          <a:p>
            <a:pPr lvl="1"/>
            <a:r>
              <a:rPr lang="fr-CA" sz="2600" dirty="0"/>
              <a:t>Pour la plupart des Canadiens, la distance de marche socialement acceptable pour se rendre à l’école est inférieure à 1,6 </a:t>
            </a:r>
            <a:r>
              <a:rPr lang="fr-CA" sz="2600" dirty="0" smtClean="0"/>
              <a:t>km. </a:t>
            </a:r>
          </a:p>
          <a:p>
            <a:pPr lvl="1"/>
            <a:r>
              <a:rPr lang="fr-CA" sz="2600" dirty="0"/>
              <a:t>En Finlande, qui obtient la note « B » pour Transport actif, 74 % des enfants qui demeurent de 1 à 3 km de l’école s’y rendent à pied ou à vélo alors que presque tous ceux qui demeurent à 1  km ou moins le font aussi</a:t>
            </a:r>
            <a:r>
              <a:rPr lang="fr-CA" sz="2600" dirty="0" smtClean="0"/>
              <a:t>.</a:t>
            </a:r>
            <a:endParaRPr lang="en-US" sz="2600" dirty="0"/>
          </a:p>
          <a:p>
            <a:pPr lvl="0"/>
            <a:endParaRPr lang="en-US" sz="2400" dirty="0"/>
          </a:p>
        </p:txBody>
      </p:sp>
    </p:spTree>
    <p:extLst>
      <p:ext uri="{BB962C8B-B14F-4D97-AF65-F5344CB8AC3E}">
        <p14:creationId xmlns:p14="http://schemas.microsoft.com/office/powerpoint/2010/main" val="12006144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152400" y="10668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smtClean="0"/>
              <a:t>Il </a:t>
            </a:r>
            <a:r>
              <a:rPr lang="fr-CA" sz="2000" dirty="0"/>
              <a:t>est nécessaire de mieux comprendre pourquoi la </a:t>
            </a:r>
            <a:r>
              <a:rPr lang="fr-CA" sz="2000" dirty="0" smtClean="0"/>
              <a:t>politique écossaise </a:t>
            </a:r>
            <a:r>
              <a:rPr lang="fr-CA" sz="2000" dirty="0"/>
              <a:t>favorable et les environnements physiques ne </a:t>
            </a:r>
            <a:r>
              <a:rPr lang="fr-CA" sz="2000" dirty="0" smtClean="0"/>
              <a:t>se traduisent </a:t>
            </a:r>
            <a:r>
              <a:rPr lang="fr-CA" sz="2000" dirty="0"/>
              <a:t>pas en niveaux acceptables d’activité physique et </a:t>
            </a:r>
            <a:r>
              <a:rPr lang="fr-CA" sz="2000" dirty="0" smtClean="0"/>
              <a:t>de comportements </a:t>
            </a:r>
            <a:r>
              <a:rPr lang="fr-CA" sz="2000" dirty="0"/>
              <a:t>sédentaires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recherches sont nécessaires sur les niveaux </a:t>
            </a:r>
            <a:r>
              <a:rPr lang="fr-CA" sz="2000" dirty="0" smtClean="0"/>
              <a:t>d’activité physique </a:t>
            </a:r>
            <a:r>
              <a:rPr lang="fr-CA" sz="2000" dirty="0"/>
              <a:t>et les comportements sédentaires chez les </a:t>
            </a:r>
            <a:r>
              <a:rPr lang="fr-CA" sz="2000" dirty="0" smtClean="0"/>
              <a:t>enfants d’âge </a:t>
            </a:r>
            <a:r>
              <a:rPr lang="fr-CA" sz="2000" dirty="0"/>
              <a:t>préscolaire</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recherches sont nécessaires sur la quantité de temps </a:t>
            </a:r>
            <a:r>
              <a:rPr lang="fr-CA" sz="2000" dirty="0" smtClean="0"/>
              <a:t>passé assis </a:t>
            </a:r>
            <a:r>
              <a:rPr lang="fr-CA" sz="2000" dirty="0"/>
              <a:t>et la fragmentation des données du temps passé assis </a:t>
            </a:r>
            <a:r>
              <a:rPr lang="fr-CA" sz="2000" dirty="0" smtClean="0"/>
              <a:t>chez les </a:t>
            </a:r>
            <a:r>
              <a:rPr lang="fr-CA" sz="2000" dirty="0"/>
              <a:t>enfants et les adolescents.</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1" name="Footer Placeholder 1"/>
          <p:cNvSpPr>
            <a:spLocks noGrp="1"/>
          </p:cNvSpPr>
          <p:nvPr>
            <p:ph type="ftr" sz="quarter" idx="11"/>
          </p:nvPr>
        </p:nvSpPr>
        <p:spPr bwMode="auto">
          <a:xfrm>
            <a:off x="70866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Écosse</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380670"/>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smtClean="0"/>
              <a:t>La </a:t>
            </a:r>
            <a:r>
              <a:rPr lang="fr-CA" sz="2000" dirty="0"/>
              <a:t>surveillance faite par la Santé publique de l’activité </a:t>
            </a:r>
            <a:r>
              <a:rPr lang="fr-CA" sz="2000" dirty="0" smtClean="0"/>
              <a:t>physique en </a:t>
            </a:r>
            <a:r>
              <a:rPr lang="fr-CA" sz="2000" dirty="0"/>
              <a:t>Écosse devrait inclure des mesures objectives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d’évaluer à la fois la mise en </a:t>
            </a:r>
            <a:r>
              <a:rPr lang="fr-CA" sz="2000" dirty="0" smtClean="0"/>
              <a:t>œuvre </a:t>
            </a:r>
            <a:r>
              <a:rPr lang="fr-CA" sz="2000" dirty="0"/>
              <a:t>et </a:t>
            </a:r>
            <a:r>
              <a:rPr lang="fr-CA" sz="2000" dirty="0" smtClean="0"/>
              <a:t>les résultats </a:t>
            </a:r>
            <a:r>
              <a:rPr lang="fr-CA" sz="2000" dirty="0"/>
              <a:t>des politiques nationales qui visent l’activité physique</a:t>
            </a:r>
            <a:r>
              <a:rPr lang="fr-CA" sz="2000" dirty="0" smtClean="0"/>
              <a:t>, l’alimentation </a:t>
            </a:r>
            <a:r>
              <a:rPr lang="fr-CA" sz="2000" dirty="0"/>
              <a:t>et l’obésité chez les enfants et les adolescents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d’avoir une politique nationale et </a:t>
            </a:r>
            <a:r>
              <a:rPr lang="fr-CA" sz="2000" dirty="0" smtClean="0"/>
              <a:t>des investissements </a:t>
            </a:r>
            <a:r>
              <a:rPr lang="fr-CA" sz="2000" dirty="0"/>
              <a:t>visant la réduction de la sédentarité chez </a:t>
            </a:r>
            <a:r>
              <a:rPr lang="fr-CA" sz="2000" dirty="0" smtClean="0"/>
              <a:t>les enfants </a:t>
            </a:r>
            <a:r>
              <a:rPr lang="fr-CA" sz="2000" dirty="0"/>
              <a:t>et les adolescents.</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1" name="Footer Placeholder 1"/>
          <p:cNvSpPr>
            <a:spLocks noGrp="1"/>
          </p:cNvSpPr>
          <p:nvPr>
            <p:ph type="ftr" sz="quarter" idx="11"/>
          </p:nvPr>
        </p:nvSpPr>
        <p:spPr bwMode="auto">
          <a:xfrm>
            <a:off x="70866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Écosse</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419561"/>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984" y="1143000"/>
            <a:ext cx="2916616" cy="381000"/>
          </a:xfrm>
          <a:prstGeom prst="rect">
            <a:avLst/>
          </a:prstGeom>
        </p:spPr>
      </p:pic>
      <p:pic>
        <p:nvPicPr>
          <p:cNvPr id="3" name="Picture 7" descr="Screen Clipping"/>
          <p:cNvPicPr>
            <a:picLocks noChangeAspect="1"/>
          </p:cNvPicPr>
          <p:nvPr/>
        </p:nvPicPr>
        <p:blipFill rotWithShape="1">
          <a:blip r:embed="rId3">
            <a:extLst>
              <a:ext uri="{28A0092B-C50C-407E-A947-70E740481C1C}">
                <a14:useLocalDpi xmlns:a14="http://schemas.microsoft.com/office/drawing/2010/main" val="0"/>
              </a:ext>
            </a:extLst>
          </a:blip>
          <a:srcRect l="2688" t="1898" r="3247" b="3165"/>
          <a:stretch/>
        </p:blipFill>
        <p:spPr bwMode="auto">
          <a:xfrm>
            <a:off x="5791200" y="1524000"/>
            <a:ext cx="2667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t="3770" r="27071" b="553"/>
          <a:stretch/>
        </p:blipFill>
        <p:spPr>
          <a:xfrm>
            <a:off x="152400" y="299914"/>
            <a:ext cx="2335120" cy="2038643"/>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5744" y="1676399"/>
            <a:ext cx="810856" cy="548185"/>
          </a:xfrm>
          <a:prstGeom prst="rect">
            <a:avLst/>
          </a:prstGeom>
        </p:spPr>
      </p:pic>
      <p:pic>
        <p:nvPicPr>
          <p:cNvPr id="6" name="Picture 5" descr="Screen Clipping"/>
          <p:cNvPicPr>
            <a:picLocks noChangeAspect="1"/>
          </p:cNvPicPr>
          <p:nvPr/>
        </p:nvPicPr>
        <p:blipFill rotWithShape="1">
          <a:blip r:embed="rId6">
            <a:extLst>
              <a:ext uri="{28A0092B-C50C-407E-A947-70E740481C1C}">
                <a14:useLocalDpi xmlns:a14="http://schemas.microsoft.com/office/drawing/2010/main" val="0"/>
              </a:ext>
            </a:extLst>
          </a:blip>
          <a:srcRect b="2160"/>
          <a:stretch/>
        </p:blipFill>
        <p:spPr>
          <a:xfrm>
            <a:off x="177421" y="2438400"/>
            <a:ext cx="4877481" cy="4343400"/>
          </a:xfrm>
          <a:prstGeom prst="rect">
            <a:avLst/>
          </a:prstGeom>
        </p:spPr>
      </p:pic>
    </p:spTree>
    <p:extLst>
      <p:ext uri="{BB962C8B-B14F-4D97-AF65-F5344CB8AC3E}">
        <p14:creationId xmlns:p14="http://schemas.microsoft.com/office/powerpoint/2010/main" val="2513958472"/>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7056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Afrique du Sud</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168322" y="894139"/>
            <a:ext cx="8823278" cy="5522536"/>
          </a:xfrm>
        </p:spPr>
        <p:txBody>
          <a:bodyPr>
            <a:normAutofit lnSpcReduction="10000"/>
          </a:bodyPr>
          <a:lstStyle/>
          <a:p>
            <a:pPr marL="0" indent="0">
              <a:buNone/>
            </a:pPr>
            <a:r>
              <a:rPr lang="fr-CA" sz="2000" dirty="0"/>
              <a:t>Jeunes en forme Afrique du Sud fournit un point de référence et </a:t>
            </a:r>
            <a:r>
              <a:rPr lang="fr-CA" sz="2000" dirty="0" smtClean="0"/>
              <a:t>de plaidoyer </a:t>
            </a:r>
            <a:r>
              <a:rPr lang="fr-CA" sz="2000" dirty="0"/>
              <a:t>reposant sur les faits pour promouvoir l’activité </a:t>
            </a:r>
            <a:r>
              <a:rPr lang="fr-CA" sz="2000" dirty="0" smtClean="0"/>
              <a:t>physique et </a:t>
            </a:r>
            <a:r>
              <a:rPr lang="fr-CA" sz="2000" dirty="0"/>
              <a:t>la saine alimentation chez les enfants et les jeunes d’Afrique </a:t>
            </a:r>
            <a:r>
              <a:rPr lang="fr-CA" sz="2000" dirty="0" smtClean="0"/>
              <a:t>du Sud</a:t>
            </a:r>
            <a:r>
              <a:rPr lang="fr-CA" sz="2000" dirty="0"/>
              <a:t>. Les principales conclusions de l’édition 2014 du Bulletin </a:t>
            </a:r>
            <a:r>
              <a:rPr lang="fr-CA" sz="2000" dirty="0" smtClean="0"/>
              <a:t>sont les </a:t>
            </a:r>
            <a:r>
              <a:rPr lang="fr-CA" sz="2000" dirty="0"/>
              <a:t>suivantes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Près </a:t>
            </a:r>
            <a:r>
              <a:rPr lang="fr-CA" sz="2000" dirty="0"/>
              <a:t>de la moitié des enfants sud-africains sont </a:t>
            </a:r>
            <a:r>
              <a:rPr lang="fr-CA" sz="2000" dirty="0" smtClean="0"/>
              <a:t>insuffisamment actifs </a:t>
            </a:r>
            <a:r>
              <a:rPr lang="fr-CA" sz="2000" dirty="0"/>
              <a:t>(&lt; 60 minutes par jour d’activité physique </a:t>
            </a:r>
            <a:r>
              <a:rPr lang="fr-CA" sz="2000" dirty="0" smtClean="0"/>
              <a:t>d’intensité moyenne</a:t>
            </a:r>
            <a:r>
              <a:rPr lang="fr-CA" sz="2000" dirty="0"/>
              <a:t>).</a:t>
            </a:r>
          </a:p>
          <a:p>
            <a:pPr>
              <a:buClr>
                <a:schemeClr val="bg1">
                  <a:lumMod val="65000"/>
                </a:schemeClr>
              </a:buClr>
              <a:buFont typeface="Wingdings" panose="05000000000000000000" pitchFamily="2" charset="2"/>
              <a:buChar char="Ø"/>
            </a:pPr>
            <a:r>
              <a:rPr lang="fr-CA" sz="2000" dirty="0" smtClean="0"/>
              <a:t>Le </a:t>
            </a:r>
            <a:r>
              <a:rPr lang="fr-CA" sz="2000" dirty="0"/>
              <a:t>comportement sédentaire demeure un problème, les </a:t>
            </a:r>
            <a:r>
              <a:rPr lang="fr-CA" sz="2000" dirty="0" smtClean="0"/>
              <a:t>enfants passant </a:t>
            </a:r>
            <a:r>
              <a:rPr lang="fr-CA" sz="2000" dirty="0"/>
              <a:t>un peu moins de 3 heures par jour à regarder la télévision</a:t>
            </a:r>
            <a:r>
              <a:rPr lang="fr-CA" sz="2000" dirty="0" smtClean="0"/>
              <a:t>. </a:t>
            </a:r>
            <a:endParaRPr lang="fr-CA" sz="2000" dirty="0"/>
          </a:p>
          <a:p>
            <a:pPr>
              <a:buClr>
                <a:schemeClr val="bg1">
                  <a:lumMod val="65000"/>
                </a:schemeClr>
              </a:buClr>
              <a:buFont typeface="Wingdings" panose="05000000000000000000" pitchFamily="2" charset="2"/>
              <a:buChar char="Ø"/>
            </a:pPr>
            <a:r>
              <a:rPr lang="fr-CA" sz="2000" dirty="0" smtClean="0"/>
              <a:t>Plus </a:t>
            </a:r>
            <a:r>
              <a:rPr lang="fr-CA" sz="2000" dirty="0"/>
              <a:t>de la moitié des enfants des villes participent à une </a:t>
            </a:r>
            <a:r>
              <a:rPr lang="fr-CA" sz="2000" dirty="0" smtClean="0"/>
              <a:t>certaine forme </a:t>
            </a:r>
            <a:r>
              <a:rPr lang="fr-CA" sz="2000" dirty="0"/>
              <a:t>de sport ou d’activité de loisir organisés.</a:t>
            </a:r>
          </a:p>
          <a:p>
            <a:pPr>
              <a:buClr>
                <a:schemeClr val="bg1">
                  <a:lumMod val="65000"/>
                </a:schemeClr>
              </a:buClr>
              <a:buFont typeface="Wingdings" panose="05000000000000000000" pitchFamily="2" charset="2"/>
              <a:buChar char="Ø"/>
            </a:pPr>
            <a:r>
              <a:rPr lang="fr-CA" sz="2000" dirty="0" smtClean="0"/>
              <a:t>Le </a:t>
            </a:r>
            <a:r>
              <a:rPr lang="fr-CA" sz="2000" dirty="0"/>
              <a:t>surpoids et l’obésité continuent d’augmenter chez les </a:t>
            </a:r>
            <a:r>
              <a:rPr lang="fr-CA" sz="2000" dirty="0" smtClean="0"/>
              <a:t>enfants et </a:t>
            </a:r>
            <a:r>
              <a:rPr lang="fr-CA" sz="2000" dirty="0"/>
              <a:t>les adolescents.</a:t>
            </a:r>
          </a:p>
          <a:p>
            <a:pPr>
              <a:buClr>
                <a:schemeClr val="bg1">
                  <a:lumMod val="65000"/>
                </a:schemeClr>
              </a:buClr>
              <a:buFont typeface="Wingdings" panose="05000000000000000000" pitchFamily="2" charset="2"/>
              <a:buChar char="Ø"/>
            </a:pPr>
            <a:r>
              <a:rPr lang="fr-CA" sz="2000" dirty="0" smtClean="0"/>
              <a:t>Plus </a:t>
            </a:r>
            <a:r>
              <a:rPr lang="fr-CA" sz="2000" dirty="0"/>
              <a:t>des deux tiers des adolescents consomment des </a:t>
            </a:r>
            <a:r>
              <a:rPr lang="fr-CA" sz="2000" dirty="0" smtClean="0"/>
              <a:t>aliments de </a:t>
            </a:r>
            <a:r>
              <a:rPr lang="fr-CA" sz="2000" dirty="0"/>
              <a:t>restauration rapide au moins 3 fois par semaine, et </a:t>
            </a:r>
            <a:r>
              <a:rPr lang="fr-CA" sz="2000" dirty="0" smtClean="0"/>
              <a:t>on constate </a:t>
            </a:r>
            <a:r>
              <a:rPr lang="fr-CA" sz="2000" dirty="0"/>
              <a:t>une lourde tendance à long terme de la </a:t>
            </a:r>
            <a:r>
              <a:rPr lang="fr-CA" sz="2000" dirty="0" smtClean="0"/>
              <a:t>consommation de </a:t>
            </a:r>
            <a:r>
              <a:rPr lang="fr-CA" sz="2000" dirty="0"/>
              <a:t>boissons sucrées.</a:t>
            </a:r>
          </a:p>
          <a:p>
            <a:pPr>
              <a:buClr>
                <a:schemeClr val="bg1">
                  <a:lumMod val="65000"/>
                </a:schemeClr>
              </a:buClr>
              <a:buFont typeface="Wingdings" panose="05000000000000000000" pitchFamily="2" charset="2"/>
              <a:buChar char="Ø"/>
            </a:pPr>
            <a:r>
              <a:rPr lang="fr-CA" sz="2000" dirty="0" smtClean="0"/>
              <a:t>Le </a:t>
            </a:r>
            <a:r>
              <a:rPr lang="fr-CA" sz="2000" dirty="0"/>
              <a:t>Programme de nutrition scolaire national a été étendu</a:t>
            </a:r>
            <a:r>
              <a:rPr lang="fr-CA" sz="2000" dirty="0" smtClean="0"/>
              <a:t>, mais </a:t>
            </a:r>
            <a:r>
              <a:rPr lang="fr-CA" sz="2000" dirty="0"/>
              <a:t>son évaluation est nécessaire.</a:t>
            </a:r>
          </a:p>
        </p:txBody>
      </p:sp>
    </p:spTree>
    <p:extLst>
      <p:ext uri="{BB962C8B-B14F-4D97-AF65-F5344CB8AC3E}">
        <p14:creationId xmlns:p14="http://schemas.microsoft.com/office/powerpoint/2010/main" val="1388731803"/>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76200" y="9144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smtClean="0"/>
              <a:t>La </a:t>
            </a:r>
            <a:r>
              <a:rPr lang="fr-CA" sz="2000" dirty="0"/>
              <a:t>recherche est nécessaire en mettant un accent particulier </a:t>
            </a:r>
            <a:r>
              <a:rPr lang="fr-CA" sz="2000" dirty="0" smtClean="0"/>
              <a:t>sur la </a:t>
            </a:r>
            <a:r>
              <a:rPr lang="fr-CA" sz="2000" dirty="0"/>
              <a:t>participation des enfants aux sports et aux activités de </a:t>
            </a:r>
            <a:r>
              <a:rPr lang="fr-CA" sz="2000" dirty="0" smtClean="0"/>
              <a:t>loisir organisés </a:t>
            </a:r>
            <a:r>
              <a:rPr lang="fr-CA" sz="2000" dirty="0"/>
              <a:t>et des études empiriques sont nécessaires </a:t>
            </a:r>
            <a:r>
              <a:rPr lang="fr-CA" sz="2000" dirty="0" smtClean="0"/>
              <a:t>pour soutenir </a:t>
            </a:r>
            <a:r>
              <a:rPr lang="fr-CA" sz="2000" dirty="0"/>
              <a:t>l’efficacité du jeu actif</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de mener des études dans les écoles, après </a:t>
            </a:r>
            <a:r>
              <a:rPr lang="fr-CA" sz="2000" dirty="0" smtClean="0"/>
              <a:t>les classes </a:t>
            </a:r>
            <a:r>
              <a:rPr lang="fr-CA" sz="2000" dirty="0"/>
              <a:t>et dans les communautés, afin d’éprouver les </a:t>
            </a:r>
            <a:r>
              <a:rPr lang="fr-CA" sz="2000" dirty="0" smtClean="0"/>
              <a:t>concepts d’intervention </a:t>
            </a:r>
            <a:r>
              <a:rPr lang="fr-CA" sz="2000" dirty="0"/>
              <a:t>et d’offrir plus de possibilités d’activité </a:t>
            </a:r>
            <a:r>
              <a:rPr lang="fr-CA" sz="2000" dirty="0" smtClean="0"/>
              <a:t>physique structurée.</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 </a:t>
            </a:r>
            <a:r>
              <a:rPr lang="fr-CA" sz="2000" dirty="0"/>
              <a:t>transport actif représente une possibilité de </a:t>
            </a:r>
            <a:r>
              <a:rPr lang="fr-CA" sz="2000" dirty="0" smtClean="0"/>
              <a:t>bienfaits potentiels </a:t>
            </a:r>
            <a:r>
              <a:rPr lang="fr-CA" sz="2000" dirty="0"/>
              <a:t>pour la santé des enfants et pourtant les données </a:t>
            </a:r>
            <a:r>
              <a:rPr lang="fr-CA" sz="2000" dirty="0" smtClean="0"/>
              <a:t>sont insuffisantes </a:t>
            </a:r>
            <a:r>
              <a:rPr lang="fr-CA" sz="2000" dirty="0"/>
              <a:t>pour soutenir cette thèse, particulièrement dans </a:t>
            </a:r>
            <a:r>
              <a:rPr lang="fr-CA" sz="2000" dirty="0" smtClean="0"/>
              <a:t>le contexte </a:t>
            </a:r>
            <a:r>
              <a:rPr lang="fr-CA" sz="2000" dirty="0"/>
              <a:t>d’environnements non sécuritaires.</a:t>
            </a:r>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1" name="Footer Placeholder 1"/>
          <p:cNvSpPr>
            <a:spLocks noGrp="1"/>
          </p:cNvSpPr>
          <p:nvPr>
            <p:ph type="ftr" sz="quarter" idx="11"/>
          </p:nvPr>
        </p:nvSpPr>
        <p:spPr bwMode="auto">
          <a:xfrm>
            <a:off x="70866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Écosse</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708902"/>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a:t>La surveillance de l’activité physique et des </a:t>
            </a:r>
            <a:r>
              <a:rPr lang="fr-CA" sz="2000" dirty="0" smtClean="0"/>
              <a:t>comportements sédentaires </a:t>
            </a:r>
            <a:r>
              <a:rPr lang="fr-CA" sz="2000" dirty="0"/>
              <a:t>devrait être effectuée régulièrement chez les </a:t>
            </a:r>
            <a:r>
              <a:rPr lang="fr-CA" sz="2000" dirty="0" smtClean="0"/>
              <a:t>enfants et </a:t>
            </a:r>
            <a:r>
              <a:rPr lang="fr-CA" sz="2000" dirty="0"/>
              <a:t>les jeunes des écoles sud-africaines</a:t>
            </a:r>
            <a:r>
              <a:rPr lang="fr-CA" sz="2000" dirty="0" smtClean="0"/>
              <a:t>. </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L’écart </a:t>
            </a:r>
            <a:r>
              <a:rPr lang="fr-CA" sz="2000" dirty="0"/>
              <a:t>de la mise en </a:t>
            </a:r>
            <a:r>
              <a:rPr lang="fr-CA" sz="2000" dirty="0" smtClean="0"/>
              <a:t>œuvre </a:t>
            </a:r>
            <a:r>
              <a:rPr lang="fr-CA" sz="2000" dirty="0"/>
              <a:t>en éducation physique peut </a:t>
            </a:r>
            <a:r>
              <a:rPr lang="fr-CA" sz="2000" dirty="0" smtClean="0"/>
              <a:t>être abordé </a:t>
            </a:r>
            <a:r>
              <a:rPr lang="fr-CA" sz="2000" dirty="0"/>
              <a:t>à travers la formation et la sensibilisation des enseignants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Des </a:t>
            </a:r>
            <a:r>
              <a:rPr lang="fr-CA" sz="2000" dirty="0"/>
              <a:t>mesures de renforcement des politiques sont </a:t>
            </a:r>
            <a:r>
              <a:rPr lang="fr-CA" sz="2000" dirty="0" smtClean="0"/>
              <a:t>nécessaires en </a:t>
            </a:r>
            <a:r>
              <a:rPr lang="fr-CA" sz="2000" dirty="0"/>
              <a:t>ce qui concerne le marketing de la restauration rapide</a:t>
            </a:r>
            <a:r>
              <a:rPr lang="fr-CA" sz="2000" dirty="0" smtClean="0"/>
              <a:t>, des </a:t>
            </a:r>
            <a:r>
              <a:rPr lang="fr-CA" sz="2000" dirty="0"/>
              <a:t>collations et des boissons pour les enfants ainsi que </a:t>
            </a:r>
            <a:r>
              <a:rPr lang="fr-CA" sz="2000" dirty="0" smtClean="0"/>
              <a:t>les comptoirs </a:t>
            </a:r>
            <a:r>
              <a:rPr lang="fr-CA" sz="2000" dirty="0"/>
              <a:t>et distributrices de collations sucrées à l’école.</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1" name="Footer Placeholder 1"/>
          <p:cNvSpPr>
            <a:spLocks noGrp="1"/>
          </p:cNvSpPr>
          <p:nvPr>
            <p:ph type="ftr" sz="quarter" idx="11"/>
          </p:nvPr>
        </p:nvSpPr>
        <p:spPr bwMode="auto">
          <a:xfrm>
            <a:off x="70866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Écosse</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481541"/>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bg1"/>
            </a:gs>
            <a:gs pos="76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584" y="1066800"/>
            <a:ext cx="2916616" cy="381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3612" y="1447800"/>
            <a:ext cx="25669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t="4597" b="1"/>
          <a:stretch/>
        </p:blipFill>
        <p:spPr>
          <a:xfrm>
            <a:off x="228600" y="304800"/>
            <a:ext cx="2209800" cy="1910569"/>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819400"/>
            <a:ext cx="5472635" cy="3352800"/>
          </a:xfrm>
          <a:prstGeom prst="rect">
            <a:avLst/>
          </a:prstGeom>
        </p:spPr>
      </p:pic>
    </p:spTree>
    <p:extLst>
      <p:ext uri="{BB962C8B-B14F-4D97-AF65-F5344CB8AC3E}">
        <p14:creationId xmlns:p14="http://schemas.microsoft.com/office/powerpoint/2010/main" val="3648084836"/>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lstStyle/>
          <a:p>
            <a:r>
              <a:rPr lang="fr-CA" spc="-150" dirty="0" smtClean="0"/>
              <a:t>POINTS SAILLANTS</a:t>
            </a:r>
            <a:endParaRPr lang="fr-CA" spc="-150" dirty="0"/>
          </a:p>
        </p:txBody>
      </p:sp>
      <p:sp>
        <p:nvSpPr>
          <p:cNvPr id="4" name="TextBox 3"/>
          <p:cNvSpPr txBox="1"/>
          <p:nvPr/>
        </p:nvSpPr>
        <p:spPr>
          <a:xfrm>
            <a:off x="0" y="6550223"/>
            <a:ext cx="8763000" cy="307777"/>
          </a:xfrm>
          <a:prstGeom prst="rect">
            <a:avLst/>
          </a:prstGeom>
          <a:solidFill>
            <a:schemeClr val="bg1">
              <a:lumMod val="65000"/>
            </a:schemeClr>
          </a:solidFill>
        </p:spPr>
        <p:txBody>
          <a:bodyPr wrap="square">
            <a:spAutoFit/>
          </a:bodyPr>
          <a:lstStyle/>
          <a:p>
            <a:pPr>
              <a:defRPr/>
            </a:pPr>
            <a:endParaRPr lang="en-CA" sz="1400" dirty="0"/>
          </a:p>
        </p:txBody>
      </p:sp>
      <p:sp>
        <p:nvSpPr>
          <p:cNvPr id="5" name="Footer Placeholder 1"/>
          <p:cNvSpPr>
            <a:spLocks noGrp="1"/>
          </p:cNvSpPr>
          <p:nvPr>
            <p:ph type="ftr" sz="quarter" idx="11"/>
          </p:nvPr>
        </p:nvSpPr>
        <p:spPr bwMode="auto">
          <a:xfrm>
            <a:off x="69342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États-Unis</a:t>
            </a:r>
            <a:endParaRPr lang="en-US" sz="2000" dirty="0" smtClean="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76199" y="894139"/>
            <a:ext cx="8915401" cy="5654675"/>
          </a:xfrm>
        </p:spPr>
        <p:txBody>
          <a:bodyPr>
            <a:normAutofit lnSpcReduction="10000"/>
          </a:bodyPr>
          <a:lstStyle/>
          <a:p>
            <a:pPr marL="0" indent="0">
              <a:buNone/>
            </a:pPr>
            <a:r>
              <a:rPr lang="fr-CA" sz="2000" dirty="0"/>
              <a:t>Jeunes en forme Afrique du Sud fournit un point de référence et </a:t>
            </a:r>
            <a:r>
              <a:rPr lang="fr-CA" sz="2000" dirty="0" smtClean="0"/>
              <a:t>de plaidoyer </a:t>
            </a:r>
            <a:r>
              <a:rPr lang="fr-CA" sz="2000" dirty="0"/>
              <a:t>reposant sur les faits pour promouvoir l’activité </a:t>
            </a:r>
            <a:r>
              <a:rPr lang="fr-CA" sz="2000" dirty="0" smtClean="0"/>
              <a:t>physique et </a:t>
            </a:r>
            <a:r>
              <a:rPr lang="fr-CA" sz="2000" dirty="0"/>
              <a:t>la saine alimentation chez les enfants et les jeunes d’Afrique </a:t>
            </a:r>
            <a:r>
              <a:rPr lang="fr-CA" sz="2000" dirty="0" smtClean="0"/>
              <a:t>du Sud</a:t>
            </a:r>
            <a:r>
              <a:rPr lang="fr-CA" sz="2000" dirty="0"/>
              <a:t>. Les principales conclusions de l’édition 2014 du Bulletin </a:t>
            </a:r>
            <a:r>
              <a:rPr lang="fr-CA" sz="2000" dirty="0" smtClean="0"/>
              <a:t>sont les </a:t>
            </a:r>
            <a:r>
              <a:rPr lang="fr-CA" sz="2000" dirty="0"/>
              <a:t>suivantes </a:t>
            </a:r>
            <a:r>
              <a:rPr lang="fr-CA" sz="2000" dirty="0" smtClean="0"/>
              <a:t>:</a:t>
            </a:r>
          </a:p>
          <a:p>
            <a:pPr marL="0" indent="0">
              <a:buNone/>
            </a:pPr>
            <a:endParaRPr lang="fr-CA" sz="2000" dirty="0"/>
          </a:p>
          <a:p>
            <a:pPr>
              <a:buClr>
                <a:schemeClr val="bg1">
                  <a:lumMod val="65000"/>
                </a:schemeClr>
              </a:buClr>
              <a:buFont typeface="Wingdings" panose="05000000000000000000" pitchFamily="2" charset="2"/>
              <a:buChar char="Ø"/>
            </a:pPr>
            <a:r>
              <a:rPr lang="fr-CA" sz="2000" dirty="0" smtClean="0"/>
              <a:t>Près </a:t>
            </a:r>
            <a:r>
              <a:rPr lang="fr-CA" sz="2000" dirty="0"/>
              <a:t>de la moitié des enfants sud-africains sont </a:t>
            </a:r>
            <a:r>
              <a:rPr lang="fr-CA" sz="2000" dirty="0" smtClean="0"/>
              <a:t>insuffisamment actifs </a:t>
            </a:r>
            <a:r>
              <a:rPr lang="fr-CA" sz="2000" dirty="0"/>
              <a:t>(&lt; 60 minutes par jour d’activité physique </a:t>
            </a:r>
            <a:r>
              <a:rPr lang="fr-CA" sz="2000" dirty="0" smtClean="0"/>
              <a:t>d’intensité moyenne</a:t>
            </a:r>
            <a:r>
              <a:rPr lang="fr-CA" sz="2000" dirty="0"/>
              <a:t>).</a:t>
            </a:r>
          </a:p>
          <a:p>
            <a:pPr>
              <a:buClr>
                <a:schemeClr val="bg1">
                  <a:lumMod val="65000"/>
                </a:schemeClr>
              </a:buClr>
              <a:buFont typeface="Wingdings" panose="05000000000000000000" pitchFamily="2" charset="2"/>
              <a:buChar char="Ø"/>
            </a:pPr>
            <a:r>
              <a:rPr lang="fr-CA" sz="2000" dirty="0" smtClean="0"/>
              <a:t>Le </a:t>
            </a:r>
            <a:r>
              <a:rPr lang="fr-CA" sz="2000" dirty="0"/>
              <a:t>comportement sédentaire demeure un problème, les </a:t>
            </a:r>
            <a:r>
              <a:rPr lang="fr-CA" sz="2000" dirty="0" smtClean="0"/>
              <a:t>enfants passant </a:t>
            </a:r>
            <a:r>
              <a:rPr lang="fr-CA" sz="2000" dirty="0"/>
              <a:t>un peu moins de 3 heures par jour à regarder la télévision.</a:t>
            </a:r>
          </a:p>
          <a:p>
            <a:pPr>
              <a:buClr>
                <a:schemeClr val="bg1">
                  <a:lumMod val="65000"/>
                </a:schemeClr>
              </a:buClr>
              <a:buFont typeface="Wingdings" panose="05000000000000000000" pitchFamily="2" charset="2"/>
              <a:buChar char="Ø"/>
            </a:pPr>
            <a:r>
              <a:rPr lang="fr-CA" sz="2000" dirty="0" smtClean="0"/>
              <a:t>Plus </a:t>
            </a:r>
            <a:r>
              <a:rPr lang="fr-CA" sz="2000" dirty="0"/>
              <a:t>de la moitié des enfants des villes participent à une </a:t>
            </a:r>
            <a:r>
              <a:rPr lang="fr-CA" sz="2000" dirty="0" smtClean="0"/>
              <a:t>certaine forme </a:t>
            </a:r>
            <a:r>
              <a:rPr lang="fr-CA" sz="2000" dirty="0"/>
              <a:t>de sport ou d’activité de loisir organisés.</a:t>
            </a:r>
          </a:p>
          <a:p>
            <a:pPr>
              <a:buClr>
                <a:schemeClr val="bg1">
                  <a:lumMod val="65000"/>
                </a:schemeClr>
              </a:buClr>
              <a:buFont typeface="Wingdings" panose="05000000000000000000" pitchFamily="2" charset="2"/>
              <a:buChar char="Ø"/>
            </a:pPr>
            <a:r>
              <a:rPr lang="fr-CA" sz="2000" dirty="0" smtClean="0"/>
              <a:t>Le </a:t>
            </a:r>
            <a:r>
              <a:rPr lang="fr-CA" sz="2000" dirty="0"/>
              <a:t>surpoids et l’obésité continuent d’augmenter chez les </a:t>
            </a:r>
            <a:r>
              <a:rPr lang="fr-CA" sz="2000" dirty="0" smtClean="0"/>
              <a:t>enfants et </a:t>
            </a:r>
            <a:r>
              <a:rPr lang="fr-CA" sz="2000" dirty="0"/>
              <a:t>les adolescents.</a:t>
            </a:r>
          </a:p>
          <a:p>
            <a:pPr>
              <a:buClr>
                <a:schemeClr val="bg1">
                  <a:lumMod val="65000"/>
                </a:schemeClr>
              </a:buClr>
              <a:buFont typeface="Wingdings" panose="05000000000000000000" pitchFamily="2" charset="2"/>
              <a:buChar char="Ø"/>
            </a:pPr>
            <a:r>
              <a:rPr lang="fr-CA" sz="2000" dirty="0" smtClean="0"/>
              <a:t>Plus </a:t>
            </a:r>
            <a:r>
              <a:rPr lang="fr-CA" sz="2000" dirty="0"/>
              <a:t>des deux tiers des adolescents consomment des </a:t>
            </a:r>
            <a:r>
              <a:rPr lang="fr-CA" sz="2000" dirty="0" smtClean="0"/>
              <a:t>aliments de </a:t>
            </a:r>
            <a:r>
              <a:rPr lang="fr-CA" sz="2000" dirty="0"/>
              <a:t>restauration rapide au moins 3 fois par semaine, et </a:t>
            </a:r>
            <a:r>
              <a:rPr lang="fr-CA" sz="2000" dirty="0" smtClean="0"/>
              <a:t>on constate </a:t>
            </a:r>
            <a:r>
              <a:rPr lang="fr-CA" sz="2000" dirty="0"/>
              <a:t>une lourde tendance à long terme de la </a:t>
            </a:r>
            <a:r>
              <a:rPr lang="fr-CA" sz="2000" dirty="0" smtClean="0"/>
              <a:t>consommation de </a:t>
            </a:r>
            <a:r>
              <a:rPr lang="fr-CA" sz="2000" dirty="0"/>
              <a:t>boissons sucrées.</a:t>
            </a:r>
          </a:p>
          <a:p>
            <a:pPr>
              <a:buClr>
                <a:schemeClr val="bg1">
                  <a:lumMod val="65000"/>
                </a:schemeClr>
              </a:buClr>
              <a:buFont typeface="Wingdings" panose="05000000000000000000" pitchFamily="2" charset="2"/>
              <a:buChar char="Ø"/>
            </a:pPr>
            <a:r>
              <a:rPr lang="fr-CA" sz="2000" dirty="0" smtClean="0"/>
              <a:t>Le </a:t>
            </a:r>
            <a:r>
              <a:rPr lang="fr-CA" sz="2000" dirty="0"/>
              <a:t>Programme de nutrition scolaire national a été étendu</a:t>
            </a:r>
            <a:r>
              <a:rPr lang="fr-CA" sz="2000" dirty="0" smtClean="0"/>
              <a:t>, mais </a:t>
            </a:r>
            <a:r>
              <a:rPr lang="fr-CA" sz="2000" dirty="0"/>
              <a:t>son évaluation est nécessaire.</a:t>
            </a:r>
          </a:p>
        </p:txBody>
      </p:sp>
    </p:spTree>
    <p:extLst>
      <p:ext uri="{BB962C8B-B14F-4D97-AF65-F5344CB8AC3E}">
        <p14:creationId xmlns:p14="http://schemas.microsoft.com/office/powerpoint/2010/main" val="1734333202"/>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a:xfrm>
            <a:off x="0" y="0"/>
            <a:ext cx="8839200" cy="838200"/>
          </a:xfrm>
        </p:spPr>
        <p:txBody>
          <a:bodyPr>
            <a:normAutofit fontScale="90000"/>
          </a:bodyPr>
          <a:lstStyle/>
          <a:p>
            <a:r>
              <a:rPr lang="fr-CA" spc="-150" dirty="0" smtClean="0"/>
              <a:t>LIMITES SUR LE PLAN DE LA RECHERCHE</a:t>
            </a:r>
            <a:endParaRPr lang="fr-CA" spc="-150" dirty="0"/>
          </a:p>
        </p:txBody>
      </p:sp>
      <p:sp>
        <p:nvSpPr>
          <p:cNvPr id="7" name="Content Placeholder 6"/>
          <p:cNvSpPr>
            <a:spLocks noGrp="1"/>
          </p:cNvSpPr>
          <p:nvPr>
            <p:ph idx="1"/>
          </p:nvPr>
        </p:nvSpPr>
        <p:spPr>
          <a:xfrm>
            <a:off x="76200" y="914400"/>
            <a:ext cx="8686800" cy="5276850"/>
          </a:xfrm>
        </p:spPr>
        <p:txBody>
          <a:bodyPr>
            <a:normAutofit/>
          </a:bodyPr>
          <a:lstStyle/>
          <a:p>
            <a:pPr>
              <a:buClr>
                <a:schemeClr val="bg1">
                  <a:lumMod val="65000"/>
                </a:schemeClr>
              </a:buClr>
              <a:buFont typeface="Wingdings" panose="05000000000000000000" pitchFamily="2" charset="2"/>
              <a:buChar char="Ø"/>
            </a:pPr>
            <a:r>
              <a:rPr lang="fr-CA" sz="2000" dirty="0" smtClean="0"/>
              <a:t>Actuellement</a:t>
            </a:r>
            <a:r>
              <a:rPr lang="fr-CA" sz="2000" dirty="0"/>
              <a:t>, il n’existe pas de recommandations pour limiter </a:t>
            </a:r>
            <a:r>
              <a:rPr lang="fr-CA" sz="2000" dirty="0" smtClean="0"/>
              <a:t>le temps </a:t>
            </a:r>
            <a:r>
              <a:rPr lang="fr-CA" sz="2000" dirty="0"/>
              <a:t>total de sédentarité chez les enfants et les jeunes. </a:t>
            </a:r>
            <a:r>
              <a:rPr lang="fr-CA" sz="2000" dirty="0" smtClean="0"/>
              <a:t>Le comité </a:t>
            </a:r>
            <a:r>
              <a:rPr lang="fr-CA" sz="2000" dirty="0"/>
              <a:t>du Bulletin 2014 s’appuyait sur le temps passé </a:t>
            </a:r>
            <a:r>
              <a:rPr lang="fr-CA" sz="2000" dirty="0" smtClean="0"/>
              <a:t>devant l’écran </a:t>
            </a:r>
            <a:r>
              <a:rPr lang="fr-CA" sz="2000" dirty="0"/>
              <a:t>comme un indicateur de comportement sédentaire, </a:t>
            </a:r>
            <a:r>
              <a:rPr lang="fr-CA" sz="2000" dirty="0" smtClean="0"/>
              <a:t>mais ce </a:t>
            </a:r>
            <a:r>
              <a:rPr lang="fr-CA" sz="2000" dirty="0"/>
              <a:t>moyen sous-estime probablement la quantité totale de </a:t>
            </a:r>
            <a:r>
              <a:rPr lang="fr-CA" sz="2000" dirty="0" smtClean="0"/>
              <a:t>temps qu’un </a:t>
            </a:r>
            <a:r>
              <a:rPr lang="fr-CA" sz="2000" dirty="0"/>
              <a:t>enfant consacre à des activités sédentaires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Il </a:t>
            </a:r>
            <a:r>
              <a:rPr lang="fr-CA" sz="2000" dirty="0"/>
              <a:t>est nécessaire d’avoir des recherches supplémentaires sur </a:t>
            </a:r>
            <a:r>
              <a:rPr lang="fr-CA" sz="2000" dirty="0" smtClean="0"/>
              <a:t>les mesures </a:t>
            </a:r>
            <a:r>
              <a:rPr lang="fr-CA" sz="2000" dirty="0"/>
              <a:t>et les effets sur la santé du jeu actif</a:t>
            </a:r>
            <a:r>
              <a:rPr lang="fr-CA" sz="2000" dirty="0" smtClean="0"/>
              <a:t>. </a:t>
            </a:r>
          </a:p>
          <a:p>
            <a:pPr>
              <a:buClr>
                <a:schemeClr val="bg1">
                  <a:lumMod val="65000"/>
                </a:schemeClr>
              </a:buClr>
              <a:buFont typeface="Wingdings" panose="05000000000000000000" pitchFamily="2" charset="2"/>
              <a:buChar char="Ø"/>
            </a:pPr>
            <a:endParaRPr lang="fr-CA" sz="2000" dirty="0" smtClean="0"/>
          </a:p>
          <a:p>
            <a:pPr>
              <a:buClr>
                <a:schemeClr val="bg1">
                  <a:lumMod val="65000"/>
                </a:schemeClr>
              </a:buClr>
              <a:buFont typeface="Wingdings" panose="05000000000000000000" pitchFamily="2" charset="2"/>
              <a:buChar char="Ø"/>
            </a:pPr>
            <a:r>
              <a:rPr lang="fr-CA" sz="2000" dirty="0" smtClean="0"/>
              <a:t>Afin </a:t>
            </a:r>
            <a:r>
              <a:rPr lang="fr-CA" sz="2000" dirty="0"/>
              <a:t>d’assurer une notation plus précise pour </a:t>
            </a:r>
            <a:r>
              <a:rPr lang="fr-CA" sz="2000" dirty="0" smtClean="0"/>
              <a:t>l’indicateur Communauté </a:t>
            </a:r>
            <a:r>
              <a:rPr lang="fr-CA" sz="2000" dirty="0"/>
              <a:t>et environnement bâti, plus d’information sur </a:t>
            </a:r>
            <a:r>
              <a:rPr lang="fr-CA" sz="2000" dirty="0" smtClean="0"/>
              <a:t>la qualité </a:t>
            </a:r>
            <a:r>
              <a:rPr lang="fr-CA" sz="2000" dirty="0"/>
              <a:t>des parcs et de l’infrastructure des installations, sur </a:t>
            </a:r>
            <a:r>
              <a:rPr lang="fr-CA" sz="2000" dirty="0" smtClean="0"/>
              <a:t>la disponibilité </a:t>
            </a:r>
            <a:r>
              <a:rPr lang="fr-CA" sz="2000" dirty="0"/>
              <a:t>des programmes et des activités, et sur </a:t>
            </a:r>
            <a:r>
              <a:rPr lang="fr-CA" sz="2000" dirty="0" smtClean="0"/>
              <a:t>les problèmes </a:t>
            </a:r>
            <a:r>
              <a:rPr lang="fr-CA" sz="2000" dirty="0"/>
              <a:t>de sécurité en raison de la violence et de la </a:t>
            </a:r>
            <a:r>
              <a:rPr lang="fr-CA" sz="2000" dirty="0" smtClean="0"/>
              <a:t>circulation est </a:t>
            </a:r>
            <a:r>
              <a:rPr lang="fr-CA" sz="2000" dirty="0"/>
              <a:t>nécessaire.</a:t>
            </a:r>
            <a:endParaRPr lang="fr-CA" sz="2000" dirty="0" smtClean="0"/>
          </a:p>
        </p:txBody>
      </p:sp>
      <p:sp>
        <p:nvSpPr>
          <p:cNvPr id="9" name="TextBox 8"/>
          <p:cNvSpPr txBox="1"/>
          <p:nvPr/>
        </p:nvSpPr>
        <p:spPr>
          <a:xfrm>
            <a:off x="0" y="6549451"/>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0" name="Footer Placeholder 1"/>
          <p:cNvSpPr>
            <a:spLocks noGrp="1"/>
          </p:cNvSpPr>
          <p:nvPr>
            <p:ph type="ftr" sz="quarter" idx="11"/>
          </p:nvPr>
        </p:nvSpPr>
        <p:spPr bwMode="auto">
          <a:xfrm>
            <a:off x="69342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États-Unis</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519870"/>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197" y="-1409"/>
            <a:ext cx="9144000" cy="838200"/>
          </a:xfrm>
          <a:prstGeom prst="rect">
            <a:avLst/>
          </a:prstGeom>
          <a:solidFill>
            <a:schemeClr val="bg1">
              <a:lumMod val="65000"/>
            </a:schemeClr>
          </a:solidFill>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a:defRPr/>
            </a:pPr>
            <a:endParaRPr lang="en-CA" spc="-150" dirty="0"/>
          </a:p>
        </p:txBody>
      </p:sp>
      <p:sp>
        <p:nvSpPr>
          <p:cNvPr id="2" name="Title 1"/>
          <p:cNvSpPr>
            <a:spLocks noGrp="1"/>
          </p:cNvSpPr>
          <p:nvPr>
            <p:ph type="title"/>
          </p:nvPr>
        </p:nvSpPr>
        <p:spPr/>
        <p:txBody>
          <a:bodyPr>
            <a:normAutofit/>
          </a:bodyPr>
          <a:lstStyle/>
          <a:p>
            <a:r>
              <a:rPr lang="fr-CA" spc="-150" dirty="0" smtClean="0"/>
              <a:t>RECOMMANDATIONS</a:t>
            </a:r>
            <a:endParaRPr lang="fr-CA" spc="-150" dirty="0"/>
          </a:p>
        </p:txBody>
      </p:sp>
      <p:sp>
        <p:nvSpPr>
          <p:cNvPr id="7" name="Content Placeholder 6"/>
          <p:cNvSpPr>
            <a:spLocks noGrp="1"/>
          </p:cNvSpPr>
          <p:nvPr>
            <p:ph idx="1"/>
          </p:nvPr>
        </p:nvSpPr>
        <p:spPr>
          <a:xfrm>
            <a:off x="152400" y="975117"/>
            <a:ext cx="8686800" cy="5349483"/>
          </a:xfrm>
        </p:spPr>
        <p:txBody>
          <a:bodyPr>
            <a:normAutofit/>
          </a:bodyPr>
          <a:lstStyle/>
          <a:p>
            <a:pPr>
              <a:buClr>
                <a:schemeClr val="bg1">
                  <a:lumMod val="65000"/>
                </a:schemeClr>
              </a:buClr>
              <a:buFont typeface="Wingdings" panose="05000000000000000000" pitchFamily="2" charset="2"/>
              <a:buChar char="Ø"/>
            </a:pPr>
            <a:r>
              <a:rPr lang="fr-CA" sz="2000" dirty="0"/>
              <a:t>Le Plan national de l’activité physique (www.physicalactivityplan</a:t>
            </a:r>
            <a:r>
              <a:rPr lang="fr-CA" sz="2000" dirty="0" smtClean="0"/>
              <a:t>. </a:t>
            </a:r>
            <a:r>
              <a:rPr lang="fr-CA" sz="2000" dirty="0" err="1" smtClean="0"/>
              <a:t>org</a:t>
            </a:r>
            <a:r>
              <a:rPr lang="fr-CA" sz="2000" dirty="0" smtClean="0"/>
              <a:t>/</a:t>
            </a:r>
            <a:r>
              <a:rPr lang="fr-CA" sz="2000" dirty="0" err="1" smtClean="0"/>
              <a:t>theplan.php</a:t>
            </a:r>
            <a:r>
              <a:rPr lang="fr-CA" sz="2000" dirty="0"/>
              <a:t>) comprend de nombreuses </a:t>
            </a:r>
            <a:r>
              <a:rPr lang="fr-CA" sz="2000" dirty="0" smtClean="0"/>
              <a:t>recommandations fondées </a:t>
            </a:r>
            <a:r>
              <a:rPr lang="fr-CA" sz="2000" dirty="0"/>
              <a:t>sur des données probantes pour améliorer </a:t>
            </a:r>
            <a:r>
              <a:rPr lang="fr-CA" sz="2000" dirty="0" smtClean="0"/>
              <a:t>les indicateurs </a:t>
            </a:r>
            <a:r>
              <a:rPr lang="fr-CA" sz="2000" dirty="0"/>
              <a:t>du Bulletin des États-Unis</a:t>
            </a:r>
            <a:r>
              <a:rPr lang="fr-CA" sz="2000" dirty="0" smtClean="0"/>
              <a:t>.</a:t>
            </a:r>
          </a:p>
          <a:p>
            <a:pPr>
              <a:buClr>
                <a:schemeClr val="bg1">
                  <a:lumMod val="65000"/>
                </a:schemeClr>
              </a:buClr>
              <a:buFont typeface="Wingdings" panose="05000000000000000000" pitchFamily="2" charset="2"/>
              <a:buChar char="Ø"/>
            </a:pPr>
            <a:endParaRPr lang="fr-CA" sz="2000" dirty="0"/>
          </a:p>
          <a:p>
            <a:pPr>
              <a:buClr>
                <a:schemeClr val="bg1">
                  <a:lumMod val="65000"/>
                </a:schemeClr>
              </a:buClr>
              <a:buFont typeface="Wingdings" panose="05000000000000000000" pitchFamily="2" charset="2"/>
              <a:buChar char="Ø"/>
            </a:pPr>
            <a:r>
              <a:rPr lang="fr-CA" sz="2000" dirty="0" smtClean="0"/>
              <a:t>Les </a:t>
            </a:r>
            <a:r>
              <a:rPr lang="fr-CA" sz="2000" dirty="0"/>
              <a:t>parents, les enseignants, les professionnels de la santé</a:t>
            </a:r>
            <a:r>
              <a:rPr lang="fr-CA" sz="2000" dirty="0" smtClean="0"/>
              <a:t>, les </a:t>
            </a:r>
            <a:r>
              <a:rPr lang="fr-CA" sz="2000" dirty="0"/>
              <a:t>dirigeants des communautés et les décideurs </a:t>
            </a:r>
            <a:r>
              <a:rPr lang="fr-CA" sz="2000" dirty="0" smtClean="0"/>
              <a:t>politiques devraient </a:t>
            </a:r>
            <a:r>
              <a:rPr lang="fr-CA" sz="2000" dirty="0"/>
              <a:t>être proactifs dans le développement et la mise </a:t>
            </a:r>
            <a:r>
              <a:rPr lang="fr-CA" sz="2000" dirty="0" smtClean="0"/>
              <a:t>en œuvre </a:t>
            </a:r>
            <a:r>
              <a:rPr lang="fr-CA" sz="2000" dirty="0"/>
              <a:t>de nouvelles initiatives et politiques ainsi que de </a:t>
            </a:r>
            <a:r>
              <a:rPr lang="fr-CA" sz="2000" dirty="0" smtClean="0"/>
              <a:t>nouveaux programmes </a:t>
            </a:r>
            <a:r>
              <a:rPr lang="fr-CA" sz="2000" dirty="0"/>
              <a:t>en faveur d’environnements sains pour </a:t>
            </a:r>
            <a:r>
              <a:rPr lang="fr-CA" sz="2000" dirty="0" smtClean="0"/>
              <a:t>améliorer les </a:t>
            </a:r>
            <a:r>
              <a:rPr lang="fr-CA" sz="2000" dirty="0"/>
              <a:t>niveaux d’activité physique et la santé des enfants et </a:t>
            </a:r>
            <a:r>
              <a:rPr lang="fr-CA" sz="2000" dirty="0" smtClean="0"/>
              <a:t>des jeunes </a:t>
            </a:r>
            <a:r>
              <a:rPr lang="fr-CA" sz="2000" dirty="0"/>
              <a:t>aux États-Unis.</a:t>
            </a:r>
          </a:p>
        </p:txBody>
      </p:sp>
      <p:sp>
        <p:nvSpPr>
          <p:cNvPr id="9" name="TextBox 8"/>
          <p:cNvSpPr txBox="1"/>
          <p:nvPr/>
        </p:nvSpPr>
        <p:spPr>
          <a:xfrm>
            <a:off x="0" y="6553200"/>
            <a:ext cx="8763000" cy="315471"/>
          </a:xfrm>
          <a:prstGeom prst="rect">
            <a:avLst/>
          </a:prstGeom>
          <a:solidFill>
            <a:schemeClr val="bg1">
              <a:lumMod val="65000"/>
            </a:schemeClr>
          </a:solidFill>
        </p:spPr>
        <p:txBody>
          <a:bodyPr wrap="square">
            <a:spAutoFit/>
          </a:bodyPr>
          <a:lstStyle/>
          <a:p>
            <a:pPr>
              <a:defRPr/>
            </a:pPr>
            <a:endParaRPr lang="en-CA" sz="1400" dirty="0"/>
          </a:p>
        </p:txBody>
      </p:sp>
      <p:sp>
        <p:nvSpPr>
          <p:cNvPr id="10" name="Footer Placeholder 1"/>
          <p:cNvSpPr>
            <a:spLocks noGrp="1"/>
          </p:cNvSpPr>
          <p:nvPr>
            <p:ph type="ftr" sz="quarter" idx="11"/>
          </p:nvPr>
        </p:nvSpPr>
        <p:spPr bwMode="auto">
          <a:xfrm>
            <a:off x="6934200" y="6492875"/>
            <a:ext cx="22860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États-Unis</a:t>
            </a:r>
            <a:endParaRPr lang="en-US"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9219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CULTURE DE CONFORT</a:t>
            </a:r>
            <a:endParaRPr lang="en-US" dirty="0"/>
          </a:p>
        </p:txBody>
      </p:sp>
      <p:sp>
        <p:nvSpPr>
          <p:cNvPr id="3" name="Content Placeholder 2"/>
          <p:cNvSpPr>
            <a:spLocks noGrp="1"/>
          </p:cNvSpPr>
          <p:nvPr>
            <p:ph idx="1"/>
          </p:nvPr>
        </p:nvSpPr>
        <p:spPr/>
        <p:txBody>
          <a:bodyPr>
            <a:normAutofit fontScale="85000" lnSpcReduction="20000"/>
          </a:bodyPr>
          <a:lstStyle/>
          <a:p>
            <a:pPr lvl="0"/>
            <a:r>
              <a:rPr lang="fr-CA" dirty="0" smtClean="0"/>
              <a:t>Lorsque </a:t>
            </a:r>
            <a:r>
              <a:rPr lang="fr-CA" dirty="0"/>
              <a:t>les enfants bénéficient de temps libre, les horaires chargés et les préoccupations à l’égard de la sécurité font en sorte que la plupart de ce temps est consacré à des activités sédentaires</a:t>
            </a:r>
            <a:r>
              <a:rPr lang="fr-CA" dirty="0" smtClean="0"/>
              <a:t>.</a:t>
            </a:r>
          </a:p>
          <a:p>
            <a:pPr marL="0" lvl="0" indent="0">
              <a:buNone/>
            </a:pPr>
            <a:endParaRPr lang="en-US" dirty="0"/>
          </a:p>
          <a:p>
            <a:pPr lvl="1"/>
            <a:r>
              <a:rPr lang="fr-CA" dirty="0"/>
              <a:t>Le Canada reçoit la note « F » pour Comportements sédentaires (notre note la plus basse), à égalité à la queue du peloton avec le Nigeria, l’Écosse et l’Afrique du Sud. </a:t>
            </a:r>
            <a:endParaRPr lang="en-US" dirty="0"/>
          </a:p>
          <a:p>
            <a:pPr lvl="1"/>
            <a:r>
              <a:rPr lang="fr-CA" dirty="0"/>
              <a:t>61 % des parents canadiens sont d’avis que leurs enfants passent trop de temps à regarder la télévision ou à utiliser l’ordinateur.</a:t>
            </a:r>
            <a:br>
              <a:rPr lang="fr-CA" dirty="0"/>
            </a:br>
            <a:endParaRPr lang="en-US" dirty="0"/>
          </a:p>
          <a:p>
            <a:pPr lvl="0"/>
            <a:endParaRPr lang="en-US" dirty="0"/>
          </a:p>
          <a:p>
            <a:endParaRPr lang="en-US" dirty="0"/>
          </a:p>
        </p:txBody>
      </p:sp>
    </p:spTree>
    <p:extLst>
      <p:ext uri="{BB962C8B-B14F-4D97-AF65-F5344CB8AC3E}">
        <p14:creationId xmlns:p14="http://schemas.microsoft.com/office/powerpoint/2010/main" val="3026235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ounded Rectangular Callout 7"/>
          <p:cNvSpPr>
            <a:spLocks noChangeArrowheads="1"/>
          </p:cNvSpPr>
          <p:nvPr/>
        </p:nvSpPr>
        <p:spPr bwMode="auto">
          <a:xfrm>
            <a:off x="1295400" y="3209223"/>
            <a:ext cx="6553200" cy="2286000"/>
          </a:xfrm>
          <a:prstGeom prst="wedgeRoundRectCallout">
            <a:avLst>
              <a:gd name="adj1" fmla="val 841"/>
              <a:gd name="adj2" fmla="val -69330"/>
              <a:gd name="adj3" fmla="val 16667"/>
            </a:avLst>
          </a:prstGeom>
          <a:solidFill>
            <a:schemeClr val="bg1"/>
          </a:solidFill>
          <a:ln w="57150" algn="ctr">
            <a:solidFill>
              <a:srgbClr val="ED1D24"/>
            </a:solidFill>
            <a:round/>
            <a:headEnd/>
            <a:tailEnd/>
          </a:ln>
          <a:effectLst>
            <a:outerShdw blurRad="50800" dist="38100" dir="5400000" algn="t" rotWithShape="0">
              <a:prstClr val="black">
                <a:alpha val="40000"/>
              </a:prstClr>
            </a:outerShdw>
          </a:effectLst>
        </p:spPr>
        <p:txBody>
          <a:bodyPr/>
          <a:lstStyle/>
          <a:p>
            <a:pPr marL="342900" indent="-342900">
              <a:lnSpc>
                <a:spcPct val="150000"/>
              </a:lnSpc>
              <a:spcBef>
                <a:spcPct val="20000"/>
              </a:spcBef>
              <a:buClr>
                <a:srgbClr val="990000"/>
              </a:buClr>
              <a:buFont typeface="Webdings" pitchFamily="18" charset="2"/>
              <a:buChar char="4"/>
              <a:defRPr/>
            </a:pPr>
            <a:endParaRPr lang="en-US">
              <a:solidFill>
                <a:prstClr val="black"/>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958067558"/>
              </p:ext>
            </p:extLst>
          </p:nvPr>
        </p:nvGraphicFramePr>
        <p:xfrm>
          <a:off x="1828800" y="3276600"/>
          <a:ext cx="5715000" cy="2133600"/>
        </p:xfrm>
        <a:graphic>
          <a:graphicData uri="http://schemas.openxmlformats.org/drawingml/2006/table">
            <a:tbl>
              <a:tblPr firstRow="1" bandRow="1">
                <a:tableStyleId>{5C22544A-7EE6-4342-B048-85BDC9FD1C3A}</a:tableStyleId>
              </a:tblPr>
              <a:tblGrid>
                <a:gridCol w="5715000"/>
              </a:tblGrid>
              <a:tr h="2133600">
                <a:tc>
                  <a:txBody>
                    <a:bodyPr/>
                    <a:lstStyle/>
                    <a:p>
                      <a:pPr marL="0" marR="720" lvl="0" indent="0" algn="ctr" defTabSz="914400" rtl="0" eaLnBrk="1" fontAlgn="auto" latinLnBrk="0" hangingPunct="1">
                        <a:lnSpc>
                          <a:spcPct val="90000"/>
                        </a:lnSpc>
                        <a:spcBef>
                          <a:spcPts val="0"/>
                        </a:spcBef>
                        <a:spcAft>
                          <a:spcPts val="0"/>
                        </a:spcAft>
                        <a:buClrTx/>
                        <a:buSzTx/>
                        <a:buFontTx/>
                        <a:buNone/>
                        <a:tabLst/>
                        <a:defRPr/>
                      </a:pPr>
                      <a:r>
                        <a:rPr lang="en-US" sz="2300" b="0" i="1" kern="1200" dirty="0" smtClean="0">
                          <a:solidFill>
                            <a:srgbClr val="C00000"/>
                          </a:solidFill>
                          <a:effectLst/>
                          <a:latin typeface="Franklin Gothic Medium" panose="020B0603020102020204" pitchFamily="34" charset="0"/>
                          <a:ea typeface="+mn-ea"/>
                          <a:cs typeface="Arial" panose="020B0604020202020204" pitchFamily="34" charset="0"/>
                        </a:rPr>
                        <a:t> </a:t>
                      </a:r>
                      <a:r>
                        <a:rPr lang="fr-CA" sz="1800" b="1" kern="1200" dirty="0" smtClean="0">
                          <a:solidFill>
                            <a:srgbClr val="C00000"/>
                          </a:solidFill>
                          <a:effectLst/>
                          <a:latin typeface="+mn-lt"/>
                          <a:ea typeface="+mn-ea"/>
                          <a:cs typeface="+mn-cs"/>
                        </a:rPr>
                        <a:t>Les comparaisons internationales nous révèlent que des politiques, des lieux et des programmes bien développés ne sont pas suffisants. Pour accroître les niveaux d’activité physique des enfants, nous devons encourager les occasions mixtes d’être actif tout au long de la journée; les enfants ont besoin d’espace pour bouger. </a:t>
                      </a:r>
                      <a:endParaRPr lang="en-US" sz="1800" b="1" kern="1200" dirty="0" smtClean="0">
                        <a:solidFill>
                          <a:srgbClr val="C00000"/>
                        </a:solidFill>
                        <a:effectLst/>
                        <a:latin typeface="+mn-lt"/>
                        <a:ea typeface="+mn-ea"/>
                        <a:cs typeface="+mn-cs"/>
                      </a:endParaRPr>
                    </a:p>
                  </a:txBody>
                  <a:tcPr marT="45702" marB="4570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3318" name="TextBox 7"/>
          <p:cNvSpPr txBox="1">
            <a:spLocks noChangeArrowheads="1"/>
          </p:cNvSpPr>
          <p:nvPr/>
        </p:nvSpPr>
        <p:spPr bwMode="auto">
          <a:xfrm>
            <a:off x="685800" y="16002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000000"/>
                </a:solidFill>
                <a:latin typeface="Franklin Gothic Book" pitchFamily="34" charset="0"/>
                <a:cs typeface="Arial" charset="0"/>
              </a:defRPr>
            </a:lvl1pPr>
            <a:lvl2pPr marL="742950" indent="-285750">
              <a:defRPr>
                <a:solidFill>
                  <a:srgbClr val="000000"/>
                </a:solidFill>
                <a:latin typeface="Franklin Gothic Book" pitchFamily="34" charset="0"/>
                <a:cs typeface="Arial" charset="0"/>
              </a:defRPr>
            </a:lvl2pPr>
            <a:lvl3pPr marL="1143000" indent="-228600">
              <a:defRPr sz="1600">
                <a:solidFill>
                  <a:srgbClr val="000000"/>
                </a:solidFill>
                <a:latin typeface="Franklin Gothic Book" pitchFamily="34" charset="0"/>
                <a:cs typeface="Arial" charset="0"/>
              </a:defRPr>
            </a:lvl3pPr>
            <a:lvl4pPr marL="1600200" indent="-228600">
              <a:defRPr sz="1400">
                <a:solidFill>
                  <a:srgbClr val="000000"/>
                </a:solidFill>
                <a:latin typeface="Franklin Gothic Book" pitchFamily="34" charset="0"/>
                <a:cs typeface="Arial" charset="0"/>
              </a:defRPr>
            </a:lvl4pPr>
            <a:lvl5pPr marL="2057400" indent="-228600">
              <a:defRPr sz="1400">
                <a:solidFill>
                  <a:srgbClr val="000000"/>
                </a:solidFill>
                <a:latin typeface="Franklin Gothic Book" pitchFamily="34" charset="0"/>
                <a:cs typeface="Arial" charset="0"/>
              </a:defRPr>
            </a:lvl5pPr>
            <a:lvl6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6pPr>
            <a:lvl7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7pPr>
            <a:lvl8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8pPr>
            <a:lvl9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9pPr>
          </a:lstStyle>
          <a:p>
            <a:r>
              <a:rPr lang="fr-CA" sz="3200" b="1" dirty="0" smtClean="0"/>
              <a:t> </a:t>
            </a:r>
            <a:r>
              <a:rPr lang="fr-CA" sz="3200" b="1" dirty="0"/>
              <a:t>MOINS SIGNIFIE PLUS – LES ENFANTS ONT BESOIN D’ESPACE POUR BOUGER</a:t>
            </a:r>
            <a:endParaRPr lang="en-US" sz="3200" dirty="0"/>
          </a:p>
        </p:txBody>
      </p:sp>
    </p:spTree>
    <p:extLst>
      <p:ext uri="{BB962C8B-B14F-4D97-AF65-F5344CB8AC3E}">
        <p14:creationId xmlns:p14="http://schemas.microsoft.com/office/powerpoint/2010/main" val="1572511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r>
              <a:rPr lang="en-US" sz="3100" cap="all" dirty="0" err="1" smtClean="0"/>
              <a:t>Recommandations</a:t>
            </a:r>
            <a:r>
              <a:rPr lang="en-US" sz="3100" cap="all" dirty="0" smtClean="0"/>
              <a:t> </a:t>
            </a:r>
            <a:r>
              <a:rPr lang="en-US" sz="3100" cap="all" dirty="0"/>
              <a:t>– Parents/</a:t>
            </a:r>
            <a:r>
              <a:rPr lang="en-US" sz="3100" cap="all" dirty="0" err="1"/>
              <a:t>Famille</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pPr lvl="0"/>
            <a:r>
              <a:rPr lang="fr-CA" dirty="0"/>
              <a:t>Les parents doivent considérer une combinaison d’activités physiques – sport organisé, jeu actif et transport actif - pour s’assurer que les enfants satisfont aux exigences en matière d’activité physique quotidienne. Aucune stratégie n’est suffisante en soi.</a:t>
            </a:r>
            <a:endParaRPr lang="en-US" sz="2800" dirty="0"/>
          </a:p>
          <a:p>
            <a:pPr marL="0" indent="0">
              <a:buNone/>
            </a:pPr>
            <a:r>
              <a:rPr lang="fr-CA" dirty="0"/>
              <a:t> </a:t>
            </a:r>
            <a:endParaRPr lang="en-US" sz="2800" dirty="0"/>
          </a:p>
          <a:p>
            <a:pPr lvl="0"/>
            <a:r>
              <a:rPr lang="fr-CA" dirty="0"/>
              <a:t>Dans certains cas, les parents pourraient avoir à prendre du recul, à en faire moins et à simplement laisser les enfants jouer.  </a:t>
            </a:r>
            <a:endParaRPr lang="en-US" sz="2800" dirty="0"/>
          </a:p>
          <a:p>
            <a:pPr marL="0" indent="0">
              <a:buNone/>
            </a:pPr>
            <a:r>
              <a:rPr lang="fr-CA" dirty="0"/>
              <a:t> </a:t>
            </a:r>
            <a:endParaRPr lang="en-US" dirty="0"/>
          </a:p>
          <a:p>
            <a:pPr lvl="0"/>
            <a:r>
              <a:rPr lang="fr-CA" dirty="0"/>
              <a:t>Les parents devraient établir des règles à la maison en ce qui a trait à la télévision et à l’ordinateur, et fixer des limites raisonnables pour segmenter le temps de sédentarité. </a:t>
            </a:r>
            <a:endParaRPr lang="en-US" sz="2800" dirty="0"/>
          </a:p>
          <a:p>
            <a:pPr marL="0" indent="0">
              <a:buNone/>
            </a:pPr>
            <a:endParaRPr lang="en-US" dirty="0"/>
          </a:p>
        </p:txBody>
      </p:sp>
    </p:spTree>
    <p:extLst>
      <p:ext uri="{BB962C8B-B14F-4D97-AF65-F5344CB8AC3E}">
        <p14:creationId xmlns:p14="http://schemas.microsoft.com/office/powerpoint/2010/main" val="2390971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cap="all" dirty="0" err="1" smtClean="0"/>
              <a:t>Partenaires</a:t>
            </a:r>
            <a:endParaRPr lang="en-US" cap="all"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52" t="25572" r="16752" b="7420"/>
          <a:stretch/>
        </p:blipFill>
        <p:spPr bwMode="auto">
          <a:xfrm>
            <a:off x="784180" y="1043354"/>
            <a:ext cx="7575640" cy="4771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305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r>
              <a:rPr lang="en-US" cap="all" dirty="0" err="1" smtClean="0"/>
              <a:t>Recommandations</a:t>
            </a:r>
            <a:r>
              <a:rPr lang="en-US" cap="all" dirty="0" smtClean="0"/>
              <a:t> </a:t>
            </a:r>
            <a:r>
              <a:rPr lang="en-US" cap="all" dirty="0"/>
              <a:t>– </a:t>
            </a:r>
            <a:r>
              <a:rPr lang="en-US" cap="all" dirty="0" err="1"/>
              <a:t>École</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pPr lvl="0"/>
            <a:r>
              <a:rPr lang="fr-CA" dirty="0" smtClean="0"/>
              <a:t>Les administrateurs </a:t>
            </a:r>
            <a:r>
              <a:rPr lang="fr-CA" dirty="0"/>
              <a:t>scolaires doivent éliminer les fausses perceptions de risque qui inhibent l’activité physique et le jeu libre</a:t>
            </a:r>
            <a:r>
              <a:rPr lang="fr-CA" dirty="0" smtClean="0"/>
              <a:t>.</a:t>
            </a:r>
            <a:endParaRPr lang="en-US" sz="2400" dirty="0"/>
          </a:p>
          <a:p>
            <a:endParaRPr lang="en-US" sz="2800" dirty="0"/>
          </a:p>
          <a:p>
            <a:pPr lvl="0"/>
            <a:r>
              <a:rPr lang="fr-CA" dirty="0"/>
              <a:t>Les conseils scolaires et les partenaires communautaires devraient élaborer un plan de transport scolaire identifiant les stratégies pour promouvoir le transport actif vers l’école et éliminer les obstacles locaux.</a:t>
            </a:r>
            <a:endParaRPr lang="en-US" sz="2800" dirty="0"/>
          </a:p>
          <a:p>
            <a:pPr marL="0" indent="0">
              <a:buNone/>
            </a:pPr>
            <a:r>
              <a:rPr lang="fr-CA" dirty="0"/>
              <a:t> </a:t>
            </a:r>
            <a:endParaRPr lang="en-US" dirty="0"/>
          </a:p>
          <a:p>
            <a:pPr lvl="0"/>
            <a:r>
              <a:rPr lang="fr-CA" dirty="0"/>
              <a:t>Les éducateurs devraient planifier des occasions de segmenter le temps de sédentarité au cours de la journée scolaire (avant le début de la journée, au cours de la journée, lors de la récréation, à l’heure du dîner, après l’école).</a:t>
            </a:r>
            <a:endParaRPr lang="en-US" sz="2800" dirty="0"/>
          </a:p>
          <a:p>
            <a:pPr marL="0" lvl="0" indent="0">
              <a:buNone/>
            </a:pPr>
            <a:endParaRPr lang="en-US" sz="2800" dirty="0"/>
          </a:p>
          <a:p>
            <a:pPr marL="0" indent="0">
              <a:buNone/>
            </a:pPr>
            <a:endParaRPr lang="en-US" dirty="0"/>
          </a:p>
        </p:txBody>
      </p:sp>
    </p:spTree>
    <p:extLst>
      <p:ext uri="{BB962C8B-B14F-4D97-AF65-F5344CB8AC3E}">
        <p14:creationId xmlns:p14="http://schemas.microsoft.com/office/powerpoint/2010/main" val="2455312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br>
              <a:rPr lang="en-US" dirty="0" smtClean="0"/>
            </a:br>
            <a:r>
              <a:rPr lang="en-US" cap="all" dirty="0" err="1" smtClean="0"/>
              <a:t>Recommandations</a:t>
            </a:r>
            <a:r>
              <a:rPr lang="en-US" cap="all" dirty="0" smtClean="0"/>
              <a:t> </a:t>
            </a:r>
            <a:r>
              <a:rPr lang="en-US" cap="all" dirty="0"/>
              <a:t>– </a:t>
            </a:r>
            <a:r>
              <a:rPr lang="en-US" cap="all" dirty="0" err="1"/>
              <a:t>Décideurs</a:t>
            </a:r>
            <a:r>
              <a:rPr lang="en-US" cap="all" dirty="0"/>
              <a:t> </a:t>
            </a:r>
            <a:r>
              <a:rPr lang="en-US" dirty="0"/>
              <a:t/>
            </a:r>
            <a:br>
              <a:rPr lang="en-US" dirty="0"/>
            </a:br>
            <a:endParaRPr lang="en-US" dirty="0"/>
          </a:p>
        </p:txBody>
      </p:sp>
      <p:sp>
        <p:nvSpPr>
          <p:cNvPr id="3" name="Content Placeholder 2"/>
          <p:cNvSpPr>
            <a:spLocks noGrp="1"/>
          </p:cNvSpPr>
          <p:nvPr>
            <p:ph idx="1"/>
          </p:nvPr>
        </p:nvSpPr>
        <p:spPr>
          <a:xfrm>
            <a:off x="76200" y="990600"/>
            <a:ext cx="8839200" cy="5486400"/>
          </a:xfrm>
        </p:spPr>
        <p:txBody>
          <a:bodyPr>
            <a:normAutofit fontScale="47500" lnSpcReduction="20000"/>
          </a:bodyPr>
          <a:lstStyle/>
          <a:p>
            <a:pPr lvl="0"/>
            <a:r>
              <a:rPr lang="fr-CA" dirty="0" smtClean="0"/>
              <a:t>Les </a:t>
            </a:r>
            <a:r>
              <a:rPr lang="fr-CA" dirty="0"/>
              <a:t>besoins de transport actif doivent être considérés avant que les écoles soient fermées ou que de nouvelles écoles soient construites, pour s’assurer qu’une plus grande proportion d’enfants et de jeunes habitent à une distance de l’école qui peut se faire à pied ou à vélo.</a:t>
            </a:r>
            <a:endParaRPr lang="en-US" dirty="0"/>
          </a:p>
          <a:p>
            <a:pPr marL="0" indent="0">
              <a:buNone/>
            </a:pPr>
            <a:endParaRPr lang="en-US" dirty="0"/>
          </a:p>
          <a:p>
            <a:pPr lvl="0"/>
            <a:r>
              <a:rPr lang="fr-CA" dirty="0"/>
              <a:t>Les municipalités doivent mettre un terme aux politiques qui restreignent les occasions de jeu actif à l’extérieur.  </a:t>
            </a:r>
            <a:endParaRPr lang="en-US" dirty="0"/>
          </a:p>
          <a:p>
            <a:pPr lvl="0"/>
            <a:endParaRPr lang="fr-CA" dirty="0" smtClean="0"/>
          </a:p>
          <a:p>
            <a:pPr lvl="0"/>
            <a:r>
              <a:rPr lang="fr-CA" dirty="0" smtClean="0"/>
              <a:t>Prévoir </a:t>
            </a:r>
            <a:r>
              <a:rPr lang="fr-CA" dirty="0"/>
              <a:t>des plages dans les horaires des installations pour des activités non prévues, spontanées. Plusieurs arénas et gymnases sont réservés à des activités organisées qui ne profitent pas à l’ensemble des enfants et des jeunes.  </a:t>
            </a:r>
            <a:endParaRPr lang="en-US" dirty="0"/>
          </a:p>
          <a:p>
            <a:pPr marL="0" lvl="0" indent="0">
              <a:buNone/>
            </a:pPr>
            <a:endParaRPr lang="fr-CA" dirty="0" smtClean="0"/>
          </a:p>
          <a:p>
            <a:pPr lvl="0"/>
            <a:r>
              <a:rPr lang="fr-CA" dirty="0" smtClean="0"/>
              <a:t>Aider </a:t>
            </a:r>
            <a:r>
              <a:rPr lang="fr-CA" dirty="0"/>
              <a:t>les parents à gérer leurs préoccupations à l’égard de la sécurité par l’entremise de politiques (p. ex., l’application du respect de la vitesse de circulation, la présence de brigadiers) et des stratégies (p. ex., un programme de surveillance de quartier, un autobus scolaire pédestre, une supervision partagée) pour que les enfants jouissent d’une plus grande autonomie pour se déplacer de façon active avec des amis et être actifs physiquement.  </a:t>
            </a:r>
            <a:endParaRPr lang="en-US" dirty="0"/>
          </a:p>
          <a:p>
            <a:pPr marL="0" lvl="0" indent="0">
              <a:buNone/>
            </a:pPr>
            <a:endParaRPr lang="fr-CA" dirty="0" smtClean="0"/>
          </a:p>
          <a:p>
            <a:pPr lvl="0"/>
            <a:r>
              <a:rPr lang="fr-CA" dirty="0" smtClean="0"/>
              <a:t>Les </a:t>
            </a:r>
            <a:r>
              <a:rPr lang="fr-CA" dirty="0"/>
              <a:t>municipalités doivent procéder à une évaluation d’impact sur la santé lorsqu’ils font leur planification (p. ex., pour approuver un nouveau lotissement ou une route) ou mettent en œuvre une nouvelle politique (p. ex., tenir compte de toute conséquence négative que la politique aura sur le jeu en plein air).</a:t>
            </a:r>
            <a:br>
              <a:rPr lang="fr-CA" dirty="0"/>
            </a:br>
            <a:endParaRPr lang="en-US" dirty="0"/>
          </a:p>
          <a:p>
            <a:pPr lvl="0"/>
            <a:r>
              <a:rPr lang="fr-CA" dirty="0"/>
              <a:t>Des limites de vitesse inférieures – et mieux appliquées -, des mesures de modération de la circulation (p. ex., des dos d’âne), des trottoirs plus larges et des brigadiers près des écoles, des bibliothèques, des terrains de jeu et des centres communautaires sont toutes des mesures qui peuvent améliorer la sécurité et contribuer à encourager les parents à permettre à leurs enfants de marcher ou de se déplacer à vélo davantage.</a:t>
            </a:r>
            <a:endParaRPr lang="en-US" dirty="0"/>
          </a:p>
          <a:p>
            <a:pPr marL="0" indent="0">
              <a:buNone/>
            </a:pPr>
            <a:endParaRPr lang="en-US" dirty="0"/>
          </a:p>
        </p:txBody>
      </p:sp>
    </p:spTree>
    <p:extLst>
      <p:ext uri="{BB962C8B-B14F-4D97-AF65-F5344CB8AC3E}">
        <p14:creationId xmlns:p14="http://schemas.microsoft.com/office/powerpoint/2010/main" val="1820666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err="1" smtClean="0"/>
              <a:t>Recommandations</a:t>
            </a:r>
            <a:r>
              <a:rPr lang="en-US" cap="all" dirty="0" smtClean="0"/>
              <a:t>- </a:t>
            </a:r>
            <a:br>
              <a:rPr lang="en-US" cap="all" dirty="0" smtClean="0"/>
            </a:br>
            <a:r>
              <a:rPr lang="en-US" cap="all" dirty="0" err="1" smtClean="0"/>
              <a:t>Stratégies</a:t>
            </a:r>
            <a:r>
              <a:rPr lang="en-US" cap="all" dirty="0" smtClean="0"/>
              <a:t> et </a:t>
            </a:r>
            <a:r>
              <a:rPr lang="en-US" cap="all" dirty="0" err="1" smtClean="0"/>
              <a:t>Investissements</a:t>
            </a:r>
            <a:endParaRPr lang="en-US" cap="all" dirty="0"/>
          </a:p>
        </p:txBody>
      </p:sp>
      <p:sp>
        <p:nvSpPr>
          <p:cNvPr id="3" name="Content Placeholder 2"/>
          <p:cNvSpPr>
            <a:spLocks noGrp="1"/>
          </p:cNvSpPr>
          <p:nvPr>
            <p:ph idx="1"/>
          </p:nvPr>
        </p:nvSpPr>
        <p:spPr>
          <a:xfrm>
            <a:off x="304800" y="1600200"/>
            <a:ext cx="8382000" cy="4525963"/>
          </a:xfrm>
        </p:spPr>
        <p:txBody>
          <a:bodyPr>
            <a:normAutofit fontScale="47500" lnSpcReduction="20000"/>
          </a:bodyPr>
          <a:lstStyle/>
          <a:p>
            <a:r>
              <a:rPr lang="fr-FR" dirty="0"/>
              <a:t>Les gouvernements de tous les niveaux devraient cibler intentionnellement </a:t>
            </a:r>
            <a:r>
              <a:rPr lang="fr-FR" dirty="0" smtClean="0"/>
              <a:t>les gens ayant </a:t>
            </a:r>
            <a:r>
              <a:rPr lang="fr-FR" dirty="0"/>
              <a:t>les plus grands besoins et des </a:t>
            </a:r>
            <a:r>
              <a:rPr lang="fr-FR" dirty="0" smtClean="0"/>
              <a:t>problèmes d’accès </a:t>
            </a:r>
            <a:r>
              <a:rPr lang="fr-FR" dirty="0"/>
              <a:t>en ciblant des politiques visant à</a:t>
            </a:r>
            <a:r>
              <a:rPr lang="fr-FR" dirty="0" smtClean="0"/>
              <a:t> </a:t>
            </a:r>
            <a:r>
              <a:rPr lang="fr-FR" dirty="0"/>
              <a:t>é</a:t>
            </a:r>
            <a:r>
              <a:rPr lang="fr-FR" dirty="0" smtClean="0"/>
              <a:t>liminer </a:t>
            </a:r>
            <a:r>
              <a:rPr lang="fr-FR" dirty="0"/>
              <a:t>les </a:t>
            </a:r>
            <a:r>
              <a:rPr lang="fr-FR" dirty="0" smtClean="0"/>
              <a:t>disparités </a:t>
            </a:r>
            <a:r>
              <a:rPr lang="fr-FR" dirty="0"/>
              <a:t>quant aux </a:t>
            </a:r>
            <a:r>
              <a:rPr lang="fr-FR" dirty="0" smtClean="0"/>
              <a:t>degrés </a:t>
            </a:r>
            <a:r>
              <a:rPr lang="fr-FR" dirty="0"/>
              <a:t>de participation</a:t>
            </a:r>
            <a:r>
              <a:rPr lang="fr-FR" dirty="0" smtClean="0"/>
              <a:t>.</a:t>
            </a:r>
          </a:p>
          <a:p>
            <a:pPr marL="0" indent="0">
              <a:buNone/>
            </a:pPr>
            <a:endParaRPr lang="en-US" dirty="0" smtClean="0"/>
          </a:p>
          <a:p>
            <a:r>
              <a:rPr lang="fr-FR" dirty="0"/>
              <a:t>Les gouvernements provinciaux et territoriaux devraient é</a:t>
            </a:r>
            <a:r>
              <a:rPr lang="fr-FR" dirty="0" smtClean="0"/>
              <a:t>laborer </a:t>
            </a:r>
            <a:r>
              <a:rPr lang="fr-FR" dirty="0"/>
              <a:t>des plans </a:t>
            </a:r>
            <a:r>
              <a:rPr lang="fr-FR" dirty="0" smtClean="0"/>
              <a:t>d’action fondés </a:t>
            </a:r>
            <a:r>
              <a:rPr lang="fr-FR" dirty="0"/>
              <a:t>sur les recommandations de Canada </a:t>
            </a:r>
            <a:r>
              <a:rPr lang="fr-FR" dirty="0" smtClean="0"/>
              <a:t>Actif </a:t>
            </a:r>
            <a:r>
              <a:rPr lang="fr-FR" dirty="0"/>
              <a:t>20/20, de la Politique canadienne </a:t>
            </a:r>
            <a:r>
              <a:rPr lang="fr-FR" dirty="0" smtClean="0"/>
              <a:t>du sport </a:t>
            </a:r>
            <a:r>
              <a:rPr lang="fr-FR" dirty="0"/>
              <a:t>et du Cadre national pour les </a:t>
            </a:r>
            <a:r>
              <a:rPr lang="fr-FR" dirty="0" smtClean="0"/>
              <a:t>loisirs. </a:t>
            </a:r>
            <a:endParaRPr lang="en-US" dirty="0" smtClean="0"/>
          </a:p>
          <a:p>
            <a:pPr marL="0" indent="0">
              <a:buNone/>
            </a:pPr>
            <a:endParaRPr lang="en-US" dirty="0" smtClean="0"/>
          </a:p>
          <a:p>
            <a:r>
              <a:rPr lang="fr-FR" dirty="0" smtClean="0"/>
              <a:t>Les </a:t>
            </a:r>
            <a:r>
              <a:rPr lang="fr-FR" dirty="0"/>
              <a:t>gouvernements de tous les niveaux doivent </a:t>
            </a:r>
            <a:r>
              <a:rPr lang="fr-FR" dirty="0" smtClean="0"/>
              <a:t>améliorer </a:t>
            </a:r>
            <a:r>
              <a:rPr lang="fr-FR" dirty="0"/>
              <a:t>le </a:t>
            </a:r>
            <a:r>
              <a:rPr lang="fr-FR" dirty="0" smtClean="0"/>
              <a:t>degré </a:t>
            </a:r>
            <a:r>
              <a:rPr lang="fr-FR" dirty="0"/>
              <a:t>de </a:t>
            </a:r>
            <a:r>
              <a:rPr lang="fr-FR" dirty="0" smtClean="0"/>
              <a:t>financement consacré </a:t>
            </a:r>
            <a:r>
              <a:rPr lang="fr-FR" dirty="0"/>
              <a:t>à</a:t>
            </a:r>
            <a:r>
              <a:rPr lang="fr-FR" dirty="0" smtClean="0"/>
              <a:t> </a:t>
            </a:r>
            <a:r>
              <a:rPr lang="fr-FR" dirty="0"/>
              <a:t>la promotion de la </a:t>
            </a:r>
            <a:r>
              <a:rPr lang="fr-FR" dirty="0" smtClean="0"/>
              <a:t>santé </a:t>
            </a:r>
            <a:r>
              <a:rPr lang="fr-FR" dirty="0"/>
              <a:t>dont, notamment, la promotion de </a:t>
            </a:r>
            <a:r>
              <a:rPr lang="fr-FR" dirty="0" smtClean="0"/>
              <a:t>l’activité physique, l’</a:t>
            </a:r>
            <a:r>
              <a:rPr lang="fr-FR" dirty="0"/>
              <a:t>é</a:t>
            </a:r>
            <a:r>
              <a:rPr lang="fr-FR" dirty="0" smtClean="0"/>
              <a:t>ducation </a:t>
            </a:r>
            <a:r>
              <a:rPr lang="fr-FR" dirty="0"/>
              <a:t>physique et la participation sportive de niveau </a:t>
            </a:r>
            <a:r>
              <a:rPr lang="fr-FR" dirty="0" smtClean="0"/>
              <a:t>débutant </a:t>
            </a:r>
            <a:r>
              <a:rPr lang="fr-FR" dirty="0"/>
              <a:t>afin de </a:t>
            </a:r>
            <a:r>
              <a:rPr lang="fr-FR" dirty="0" smtClean="0"/>
              <a:t>refléter les réelles épargnes </a:t>
            </a:r>
            <a:r>
              <a:rPr lang="fr-FR" dirty="0"/>
              <a:t>de </a:t>
            </a:r>
            <a:r>
              <a:rPr lang="fr-FR" dirty="0" smtClean="0"/>
              <a:t>coûts </a:t>
            </a:r>
            <a:r>
              <a:rPr lang="fr-FR" dirty="0"/>
              <a:t>qui pourraient ê</a:t>
            </a:r>
            <a:r>
              <a:rPr lang="fr-FR" dirty="0" smtClean="0"/>
              <a:t>tre réalisées </a:t>
            </a:r>
            <a:r>
              <a:rPr lang="fr-FR" dirty="0"/>
              <a:t>dans l’avenir si la population </a:t>
            </a:r>
            <a:r>
              <a:rPr lang="fr-FR" dirty="0" smtClean="0"/>
              <a:t>était </a:t>
            </a:r>
            <a:r>
              <a:rPr lang="en-US" dirty="0" smtClean="0"/>
              <a:t>plus </a:t>
            </a:r>
            <a:r>
              <a:rPr lang="en-US" dirty="0"/>
              <a:t>active </a:t>
            </a:r>
            <a:r>
              <a:rPr lang="en-US" dirty="0" err="1"/>
              <a:t>physiquement</a:t>
            </a:r>
            <a:r>
              <a:rPr lang="en-US" dirty="0"/>
              <a:t>.</a:t>
            </a:r>
            <a:endParaRPr lang="en-US" dirty="0" smtClean="0"/>
          </a:p>
          <a:p>
            <a:pPr marL="0" indent="0">
              <a:buNone/>
            </a:pPr>
            <a:endParaRPr lang="en-US" dirty="0" smtClean="0"/>
          </a:p>
          <a:p>
            <a:r>
              <a:rPr lang="fr-FR" dirty="0" smtClean="0"/>
              <a:t>Il </a:t>
            </a:r>
            <a:r>
              <a:rPr lang="fr-FR" dirty="0"/>
              <a:t>est </a:t>
            </a:r>
            <a:r>
              <a:rPr lang="fr-FR" dirty="0" smtClean="0"/>
              <a:t>nécessaire </a:t>
            </a:r>
            <a:r>
              <a:rPr lang="fr-FR" dirty="0"/>
              <a:t>d’accroitre la coordination des investissements entre le secteur </a:t>
            </a:r>
            <a:r>
              <a:rPr lang="fr-FR" dirty="0" smtClean="0"/>
              <a:t>privé et l’ensemble </a:t>
            </a:r>
            <a:r>
              <a:rPr lang="fr-FR" dirty="0"/>
              <a:t>des parties prenantes du milieu de </a:t>
            </a:r>
            <a:r>
              <a:rPr lang="fr-FR" dirty="0" smtClean="0"/>
              <a:t>l’activité </a:t>
            </a:r>
            <a:r>
              <a:rPr lang="fr-FR" dirty="0"/>
              <a:t>physique afin de garantir </a:t>
            </a:r>
            <a:r>
              <a:rPr lang="fr-FR" dirty="0" smtClean="0"/>
              <a:t>une harmonie </a:t>
            </a:r>
            <a:r>
              <a:rPr lang="fr-FR" dirty="0"/>
              <a:t>entre les </a:t>
            </a:r>
            <a:r>
              <a:rPr lang="fr-FR" dirty="0" smtClean="0"/>
              <a:t>stratégies </a:t>
            </a:r>
            <a:r>
              <a:rPr lang="fr-FR" dirty="0"/>
              <a:t>é</a:t>
            </a:r>
            <a:r>
              <a:rPr lang="fr-FR" dirty="0" smtClean="0"/>
              <a:t>mergentes </a:t>
            </a:r>
            <a:r>
              <a:rPr lang="fr-FR" dirty="0"/>
              <a:t>et les investissements, et de minimiser </a:t>
            </a:r>
            <a:r>
              <a:rPr lang="fr-FR" dirty="0" smtClean="0"/>
              <a:t>le dédoublement </a:t>
            </a:r>
            <a:r>
              <a:rPr lang="fr-FR" dirty="0"/>
              <a:t>et les possibles manques </a:t>
            </a:r>
            <a:r>
              <a:rPr lang="fr-FR" dirty="0" smtClean="0"/>
              <a:t>d’efficacité.</a:t>
            </a:r>
            <a:endParaRPr lang="en-US" dirty="0"/>
          </a:p>
        </p:txBody>
      </p:sp>
    </p:spTree>
    <p:extLst>
      <p:ext uri="{BB962C8B-B14F-4D97-AF65-F5344CB8AC3E}">
        <p14:creationId xmlns:p14="http://schemas.microsoft.com/office/powerpoint/2010/main" val="4180823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all" dirty="0" smtClean="0"/>
              <a:t>Le Bulletin </a:t>
            </a:r>
            <a:r>
              <a:rPr lang="en-US" cap="all" dirty="0" err="1" smtClean="0"/>
              <a:t>est</a:t>
            </a:r>
            <a:r>
              <a:rPr lang="en-US" cap="all" dirty="0" smtClean="0"/>
              <a:t> </a:t>
            </a:r>
            <a:r>
              <a:rPr lang="en-US" cap="all" dirty="0" err="1" smtClean="0"/>
              <a:t>utilisé</a:t>
            </a:r>
            <a:r>
              <a:rPr lang="en-US" cap="all" dirty="0" smtClean="0"/>
              <a:t> </a:t>
            </a:r>
            <a:r>
              <a:rPr lang="en-US" cap="all" dirty="0" err="1" smtClean="0"/>
              <a:t>comme</a:t>
            </a:r>
            <a:r>
              <a:rPr lang="en-US" cap="all" dirty="0" smtClean="0"/>
              <a:t>…</a:t>
            </a:r>
            <a:endParaRPr lang="en-US" cap="all" dirty="0"/>
          </a:p>
        </p:txBody>
      </p:sp>
      <p:sp>
        <p:nvSpPr>
          <p:cNvPr id="3" name="Content Placeholder 2"/>
          <p:cNvSpPr>
            <a:spLocks noGrp="1"/>
          </p:cNvSpPr>
          <p:nvPr>
            <p:ph idx="1"/>
          </p:nvPr>
        </p:nvSpPr>
        <p:spPr>
          <a:xfrm>
            <a:off x="228600" y="990600"/>
            <a:ext cx="8610600" cy="5410200"/>
          </a:xfrm>
        </p:spPr>
        <p:txBody>
          <a:bodyPr>
            <a:normAutofit fontScale="55000" lnSpcReduction="20000"/>
          </a:bodyPr>
          <a:lstStyle/>
          <a:p>
            <a:pPr marL="423863" indent="-423863" defTabSz="508000">
              <a:lnSpc>
                <a:spcPts val="3000"/>
              </a:lnSpc>
              <a:buClr>
                <a:schemeClr val="tx1"/>
              </a:buClr>
              <a:buSzPct val="100000"/>
              <a:defRPr/>
            </a:pPr>
            <a:r>
              <a:rPr lang="fr-CA" altLang="en-US" sz="4200" dirty="0" smtClean="0"/>
              <a:t>Mécanisme de sensibilisation du public et d’appel à l’action par le biais d’une stratégie médiatique nationale</a:t>
            </a:r>
          </a:p>
          <a:p>
            <a:pPr marL="423863" indent="-423863" defTabSz="508000">
              <a:lnSpc>
                <a:spcPts val="3000"/>
              </a:lnSpc>
              <a:buClr>
                <a:schemeClr val="tx1"/>
              </a:buClr>
              <a:buSzPct val="100000"/>
              <a:defRPr/>
            </a:pPr>
            <a:r>
              <a:rPr lang="fr-CA" altLang="en-US" sz="4200" dirty="0" smtClean="0"/>
              <a:t>Indice de responsabilisation pour tous les Canadiens</a:t>
            </a:r>
          </a:p>
          <a:p>
            <a:pPr marL="423863" indent="-423863" defTabSz="508000">
              <a:lnSpc>
                <a:spcPts val="3000"/>
              </a:lnSpc>
              <a:buClr>
                <a:schemeClr val="tx1"/>
              </a:buClr>
              <a:buSzPct val="100000"/>
              <a:defRPr/>
            </a:pPr>
            <a:r>
              <a:rPr lang="fr-CA" altLang="en-US" sz="4200" dirty="0" smtClean="0"/>
              <a:t>Mécanisme de surveillance de synthèse</a:t>
            </a:r>
          </a:p>
          <a:p>
            <a:pPr marL="423863" indent="-423863" defTabSz="508000">
              <a:lnSpc>
                <a:spcPts val="3000"/>
              </a:lnSpc>
              <a:buClr>
                <a:schemeClr val="tx1"/>
              </a:buClr>
              <a:buSzPct val="100000"/>
              <a:defRPr/>
            </a:pPr>
            <a:r>
              <a:rPr lang="fr-CA" altLang="en-US" sz="4200" dirty="0" smtClean="0"/>
              <a:t>Outil d’intervention pour les leaders et les organisations du domaine de l’activité physique</a:t>
            </a:r>
          </a:p>
          <a:p>
            <a:pPr marL="423863" indent="-423863" defTabSz="508000">
              <a:lnSpc>
                <a:spcPts val="3000"/>
              </a:lnSpc>
              <a:buClr>
                <a:schemeClr val="tx1"/>
              </a:buClr>
              <a:buSzPct val="100000"/>
              <a:defRPr/>
            </a:pPr>
            <a:r>
              <a:rPr lang="fr-CA" altLang="en-US" sz="4200" dirty="0" smtClean="0"/>
              <a:t>Motivation stratégique</a:t>
            </a:r>
          </a:p>
          <a:p>
            <a:pPr marL="423863" indent="-423863" defTabSz="508000">
              <a:lnSpc>
                <a:spcPts val="3000"/>
              </a:lnSpc>
              <a:buClr>
                <a:schemeClr val="tx1"/>
              </a:buClr>
              <a:buSzPct val="100000"/>
              <a:defRPr/>
            </a:pPr>
            <a:r>
              <a:rPr lang="fr-CA" altLang="en-US" sz="4200" dirty="0" smtClean="0"/>
              <a:t>Processus pour déterminer les besoins en matière de recherche et de surveillance</a:t>
            </a:r>
          </a:p>
          <a:p>
            <a:pPr marL="423863" indent="-423863" defTabSz="508000">
              <a:lnSpc>
                <a:spcPts val="3000"/>
              </a:lnSpc>
              <a:buClr>
                <a:schemeClr val="tx1"/>
              </a:buClr>
              <a:buSzPct val="100000"/>
              <a:defRPr/>
            </a:pPr>
            <a:r>
              <a:rPr lang="fr-CA" altLang="en-US" sz="4200" dirty="0" smtClean="0"/>
              <a:t>Défi adressé aux autres pays et gouvernements pour qu’ils mettent en place des processus semblables permettant de faire des comparaisons et facilitant les améliorations</a:t>
            </a:r>
          </a:p>
          <a:p>
            <a:endParaRPr lang="en-US" dirty="0"/>
          </a:p>
        </p:txBody>
      </p:sp>
    </p:spTree>
    <p:extLst>
      <p:ext uri="{BB962C8B-B14F-4D97-AF65-F5344CB8AC3E}">
        <p14:creationId xmlns:p14="http://schemas.microsoft.com/office/powerpoint/2010/main" val="1929801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59" t="7111" r="38633" b="4957"/>
          <a:stretch/>
        </p:blipFill>
        <p:spPr bwMode="auto">
          <a:xfrm>
            <a:off x="1676400" y="5862"/>
            <a:ext cx="5638800" cy="6592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8823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74" t="7113" r="29786" b="14188"/>
          <a:stretch/>
        </p:blipFill>
        <p:spPr bwMode="auto">
          <a:xfrm>
            <a:off x="533401" y="838200"/>
            <a:ext cx="7848600" cy="5881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45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3100" dirty="0" smtClean="0"/>
              <a:t/>
            </a:r>
            <a:br>
              <a:rPr lang="fr-FR" sz="3100" dirty="0" smtClean="0"/>
            </a:br>
            <a:r>
              <a:rPr lang="fr-FR" sz="2700" cap="all" dirty="0" smtClean="0"/>
              <a:t>Outils </a:t>
            </a:r>
            <a:r>
              <a:rPr lang="fr-FR" sz="2700" cap="all" dirty="0"/>
              <a:t>de communication du Bulletin 2014</a:t>
            </a:r>
            <a:r>
              <a:rPr lang="fr-FR" dirty="0"/>
              <a:t/>
            </a:r>
            <a:br>
              <a:rPr lang="fr-FR" dirty="0"/>
            </a:b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23" t="58795" r="68034" b="15069"/>
          <a:stretch/>
        </p:blipFill>
        <p:spPr bwMode="auto">
          <a:xfrm>
            <a:off x="4566139" y="3474427"/>
            <a:ext cx="2063261" cy="224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436" t="24059" r="37265" b="41043"/>
          <a:stretch/>
        </p:blipFill>
        <p:spPr bwMode="auto">
          <a:xfrm>
            <a:off x="2016369" y="3505200"/>
            <a:ext cx="2098431" cy="299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93" t="23863" r="52436" b="50000"/>
          <a:stretch/>
        </p:blipFill>
        <p:spPr bwMode="auto">
          <a:xfrm>
            <a:off x="4572000" y="1219200"/>
            <a:ext cx="2080846" cy="224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38" t="23676" r="67863" b="48974"/>
          <a:stretch/>
        </p:blipFill>
        <p:spPr bwMode="auto">
          <a:xfrm>
            <a:off x="2057400" y="1236785"/>
            <a:ext cx="2098431" cy="2344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6553200"/>
            <a:ext cx="9119235" cy="261610"/>
          </a:xfrm>
          <a:prstGeom prst="rect">
            <a:avLst/>
          </a:prstGeom>
        </p:spPr>
        <p:txBody>
          <a:bodyPr wrap="square">
            <a:spAutoFit/>
          </a:bodyPr>
          <a:lstStyle/>
          <a:p>
            <a:pPr algn="ctr"/>
            <a:r>
              <a:rPr lang="en-US" sz="1100" b="1" dirty="0">
                <a:solidFill>
                  <a:prstClr val="white"/>
                </a:solidFill>
                <a:latin typeface="Arial" panose="020B0604020202020204" pitchFamily="34" charset="0"/>
                <a:ea typeface="+mj-ea"/>
                <a:cs typeface="Arial" panose="020B0604020202020204" pitchFamily="34" charset="0"/>
              </a:rPr>
              <a:t>http://www.activehealthykids.ca/ReportCard/2014-report-card-communications-tools.aspx</a:t>
            </a:r>
          </a:p>
        </p:txBody>
      </p:sp>
    </p:spTree>
    <p:extLst>
      <p:ext uri="{BB962C8B-B14F-4D97-AF65-F5344CB8AC3E}">
        <p14:creationId xmlns:p14="http://schemas.microsoft.com/office/powerpoint/2010/main" val="4154437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50223"/>
            <a:ext cx="9220200" cy="307777"/>
          </a:xfrm>
          <a:prstGeom prst="rect">
            <a:avLst/>
          </a:prstGeom>
        </p:spPr>
        <p:txBody>
          <a:bodyPr wrap="square">
            <a:spAutoFit/>
          </a:bodyPr>
          <a:lstStyle/>
          <a:p>
            <a:pPr algn="ctr"/>
            <a:r>
              <a:rPr lang="en-US" sz="1400" dirty="0">
                <a:solidFill>
                  <a:prstClr val="white"/>
                </a:solidFill>
                <a:latin typeface="Arial" panose="020B0604020202020204" pitchFamily="34" charset="0"/>
                <a:cs typeface="Arial" panose="020B0604020202020204" pitchFamily="34" charset="0"/>
              </a:rPr>
              <a:t>http://www.axisintegrated.ca/AHKReportCard2014/Order.aspx</a:t>
            </a:r>
          </a:p>
        </p:txBody>
      </p:sp>
      <p:sp>
        <p:nvSpPr>
          <p:cNvPr id="3" name="Rectangle 2"/>
          <p:cNvSpPr/>
          <p:nvPr/>
        </p:nvSpPr>
        <p:spPr>
          <a:xfrm>
            <a:off x="0" y="152400"/>
            <a:ext cx="7590539" cy="461665"/>
          </a:xfrm>
          <a:prstGeom prst="rect">
            <a:avLst/>
          </a:prstGeom>
        </p:spPr>
        <p:txBody>
          <a:bodyPr wrap="none">
            <a:spAutoFit/>
          </a:bodyPr>
          <a:lstStyle/>
          <a:p>
            <a:r>
              <a:rPr lang="fr-FR" sz="2400" b="1" cap="all" dirty="0">
                <a:solidFill>
                  <a:prstClr val="white"/>
                </a:solidFill>
                <a:latin typeface="Arial" panose="020B0604020202020204" pitchFamily="34" charset="0"/>
                <a:ea typeface="+mj-ea"/>
                <a:cs typeface="Arial" panose="020B0604020202020204" pitchFamily="34" charset="0"/>
              </a:rPr>
              <a:t>Formulaire de commande du Bulletin 2014</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820" t="27898" r="19189" b="18769"/>
          <a:stretch/>
        </p:blipFill>
        <p:spPr bwMode="auto">
          <a:xfrm>
            <a:off x="228600" y="1295400"/>
            <a:ext cx="863990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734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144000" cy="5715000"/>
          </a:xfrm>
          <a:prstGeom prst="rect">
            <a:avLst/>
          </a:prstGeom>
          <a:solidFill>
            <a:srgbClr val="00A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6301"/>
            <a:ext cx="3429000" cy="2451779"/>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738066"/>
            <a:ext cx="3581400" cy="3815134"/>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3122" y="990600"/>
            <a:ext cx="3816633" cy="5191818"/>
          </a:xfrm>
          <a:prstGeom prst="rect">
            <a:avLst/>
          </a:prstGeom>
        </p:spPr>
      </p:pic>
    </p:spTree>
    <p:extLst>
      <p:ext uri="{BB962C8B-B14F-4D97-AF65-F5344CB8AC3E}">
        <p14:creationId xmlns:p14="http://schemas.microsoft.com/office/powerpoint/2010/main" val="27179328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227" y="990600"/>
            <a:ext cx="8717156" cy="5257800"/>
          </a:xfrm>
          <a:prstGeom prst="rect">
            <a:avLst/>
          </a:prstGeom>
        </p:spPr>
      </p:pic>
    </p:spTree>
    <p:extLst>
      <p:ext uri="{BB962C8B-B14F-4D97-AF65-F5344CB8AC3E}">
        <p14:creationId xmlns:p14="http://schemas.microsoft.com/office/powerpoint/2010/main" val="6086525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fr-CA" cap="all" dirty="0"/>
              <a:t>Cadre de travail</a:t>
            </a:r>
            <a:endParaRPr lang="en-US" cap="all" dirty="0"/>
          </a:p>
        </p:txBody>
      </p:sp>
      <p:sp>
        <p:nvSpPr>
          <p:cNvPr id="6" name="Content Placeholder 5"/>
          <p:cNvSpPr>
            <a:spLocks noGrp="1"/>
          </p:cNvSpPr>
          <p:nvPr>
            <p:ph sz="half" idx="1"/>
          </p:nvPr>
        </p:nvSpPr>
        <p:spPr/>
        <p:txBody>
          <a:bodyPr>
            <a:normAutofit fontScale="85000" lnSpcReduction="10000"/>
          </a:bodyPr>
          <a:lstStyle/>
          <a:p>
            <a:pPr marL="173038" lvl="1" indent="-173038">
              <a:spcBef>
                <a:spcPts val="0"/>
              </a:spcBef>
              <a:spcAft>
                <a:spcPts val="1200"/>
              </a:spcAft>
              <a:buSzPct val="100000"/>
              <a:buFont typeface="Arial"/>
              <a:buChar char="•"/>
            </a:pPr>
            <a:r>
              <a:rPr lang="en-US" sz="2000" dirty="0"/>
              <a:t>Le Bulletin </a:t>
            </a:r>
            <a:r>
              <a:rPr lang="fr-FR" sz="2000" dirty="0" smtClean="0"/>
              <a:t>2014 </a:t>
            </a:r>
            <a:r>
              <a:rPr lang="fr-FR" sz="2000" dirty="0"/>
              <a:t>attribue des notes sous forme de lettres à </a:t>
            </a:r>
            <a:r>
              <a:rPr lang="fr-FR" sz="2000" dirty="0" smtClean="0"/>
              <a:t>10 </a:t>
            </a:r>
            <a:r>
              <a:rPr lang="fr-FR" sz="2000" dirty="0"/>
              <a:t>indicateurs regroupés en trois catégories.</a:t>
            </a:r>
          </a:p>
          <a:p>
            <a:pPr>
              <a:spcAft>
                <a:spcPts val="1200"/>
              </a:spcAft>
            </a:pPr>
            <a:r>
              <a:rPr lang="fr-FR" sz="2000" dirty="0"/>
              <a:t>Les lettres attribuées reposent sur une analyse des données actuelles relatives à chaque indicateur par rapport à un point de référence allant de pair avec une évaluation des tendances au fil du </a:t>
            </a:r>
            <a:r>
              <a:rPr lang="fr-FR" sz="2000" dirty="0" smtClean="0"/>
              <a:t>temps et </a:t>
            </a:r>
            <a:r>
              <a:rPr lang="fr-FR" sz="2000" dirty="0"/>
              <a:t>la présence </a:t>
            </a:r>
            <a:r>
              <a:rPr lang="fr-FR" sz="2000" dirty="0" smtClean="0"/>
              <a:t>de </a:t>
            </a:r>
            <a:r>
              <a:rPr lang="fr-FR" sz="2000" dirty="0"/>
              <a:t>disparités.</a:t>
            </a:r>
          </a:p>
          <a:p>
            <a:r>
              <a:rPr lang="fr-FR" sz="2000" dirty="0"/>
              <a:t>Ensemble, ces indicateurs fournissent une évaluation complète et solide de la façon dont, en tant que pays, nous faisons la promotion et facilitons les occasions d’activité physique chez les enfants et les jeunes.</a:t>
            </a:r>
          </a:p>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4079" t="8001" r="7255" b="9833"/>
          <a:stretch/>
        </p:blipFill>
        <p:spPr>
          <a:xfrm>
            <a:off x="5029200" y="838200"/>
            <a:ext cx="3108960" cy="5634990"/>
          </a:xfrm>
          <a:prstGeom prst="rect">
            <a:avLst/>
          </a:prstGeom>
        </p:spPr>
      </p:pic>
    </p:spTree>
    <p:extLst>
      <p:ext uri="{BB962C8B-B14F-4D97-AF65-F5344CB8AC3E}">
        <p14:creationId xmlns:p14="http://schemas.microsoft.com/office/powerpoint/2010/main" val="15142110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pc="-150" dirty="0" smtClean="0"/>
              <a:t>Principales Conclusions</a:t>
            </a:r>
            <a:endParaRPr lang="fr-CA" spc="-150" dirty="0"/>
          </a:p>
        </p:txBody>
      </p:sp>
      <p:sp>
        <p:nvSpPr>
          <p:cNvPr id="3" name="Content Placeholder 2"/>
          <p:cNvSpPr>
            <a:spLocks noGrp="1"/>
          </p:cNvSpPr>
          <p:nvPr>
            <p:ph idx="1"/>
          </p:nvPr>
        </p:nvSpPr>
        <p:spPr>
          <a:xfrm>
            <a:off x="228600" y="1143000"/>
            <a:ext cx="8534400" cy="5181600"/>
          </a:xfrm>
        </p:spPr>
        <p:txBody>
          <a:bodyPr>
            <a:normAutofit/>
          </a:bodyPr>
          <a:lstStyle/>
          <a:p>
            <a:pPr>
              <a:buClr>
                <a:srgbClr val="00ADE2"/>
              </a:buClr>
              <a:buFont typeface="Wingdings" panose="05000000000000000000" pitchFamily="2" charset="2"/>
              <a:buChar char="Ø"/>
            </a:pPr>
            <a:r>
              <a:rPr lang="fr-CA" sz="2000" dirty="0" smtClean="0"/>
              <a:t>84 % des enfants canadiens âgés de </a:t>
            </a:r>
            <a:r>
              <a:rPr lang="fr-CA" sz="2000" dirty="0"/>
              <a:t>3 à </a:t>
            </a:r>
            <a:r>
              <a:rPr lang="fr-CA" sz="2000" dirty="0" smtClean="0"/>
              <a:t>4 ans satisfont les recommandations d’au moins 180 minutes d’activité physique quotidienne, peu importe l’intensité (ECMS 2009-11, Statistique Canada)</a:t>
            </a:r>
            <a:r>
              <a:rPr lang="fr-CA" sz="2000" baseline="30000" dirty="0" smtClean="0"/>
              <a:t>13</a:t>
            </a:r>
            <a:r>
              <a:rPr lang="fr-CA" sz="2000" dirty="0" smtClean="0"/>
              <a:t>.</a:t>
            </a:r>
          </a:p>
          <a:p>
            <a:pPr>
              <a:buClr>
                <a:srgbClr val="00AADD"/>
              </a:buClr>
              <a:buFont typeface="Wingdings" panose="05000000000000000000" pitchFamily="2" charset="2"/>
              <a:buChar char="Ø"/>
            </a:pPr>
            <a:r>
              <a:rPr lang="fr-CA" sz="2000" dirty="0" smtClean="0"/>
              <a:t>7 </a:t>
            </a:r>
            <a:r>
              <a:rPr lang="fr-CA" sz="2000" dirty="0"/>
              <a:t>% des jeunes </a:t>
            </a:r>
            <a:r>
              <a:rPr lang="fr-CA" sz="2000" dirty="0" smtClean="0"/>
              <a:t>âgés </a:t>
            </a:r>
            <a:r>
              <a:rPr lang="fr-CA" sz="2000" dirty="0"/>
              <a:t>de 5 à 11 ans et 4 % des jeunes </a:t>
            </a:r>
            <a:r>
              <a:rPr lang="fr-CA" sz="2000" dirty="0" smtClean="0"/>
              <a:t>âgés </a:t>
            </a:r>
            <a:r>
              <a:rPr lang="fr-CA" sz="2000" dirty="0"/>
              <a:t>de 12 à 17 ans </a:t>
            </a:r>
            <a:r>
              <a:rPr lang="fr-CA" sz="2000" dirty="0" smtClean="0"/>
              <a:t>satisfont les </a:t>
            </a:r>
            <a:r>
              <a:rPr lang="fr-CA" sz="2000" dirty="0"/>
              <a:t>recommandations d’au moins 60 minutes d’APMV quotidienne (ECMS </a:t>
            </a:r>
            <a:r>
              <a:rPr lang="fr-CA" sz="2000" dirty="0" smtClean="0"/>
              <a:t>2009-11, Statistique </a:t>
            </a:r>
            <a:r>
              <a:rPr lang="fr-CA" sz="2000" dirty="0"/>
              <a:t>Canada)</a:t>
            </a:r>
            <a:r>
              <a:rPr lang="fr-CA" sz="2000" baseline="30000" dirty="0"/>
              <a:t>11</a:t>
            </a:r>
            <a:r>
              <a:rPr lang="fr-CA" sz="2000" dirty="0" smtClean="0"/>
              <a:t>.</a:t>
            </a:r>
            <a:endParaRPr lang="fr-CA" sz="2000" dirty="0"/>
          </a:p>
          <a:p>
            <a:pPr>
              <a:buClr>
                <a:srgbClr val="00ADE2"/>
              </a:buClr>
              <a:buFont typeface="Wingdings" panose="05000000000000000000" pitchFamily="2" charset="2"/>
              <a:buChar char="Ø"/>
            </a:pPr>
            <a:r>
              <a:rPr lang="fr-CA" sz="2000" dirty="0"/>
              <a:t>Les jeunes canadiens </a:t>
            </a:r>
            <a:r>
              <a:rPr lang="fr-CA" sz="2000" dirty="0" smtClean="0"/>
              <a:t>âgés </a:t>
            </a:r>
            <a:r>
              <a:rPr lang="fr-CA" sz="2000" dirty="0"/>
              <a:t>de 5 à 19 ans font une moyenne de 11 220 pas par </a:t>
            </a:r>
            <a:r>
              <a:rPr lang="fr-CA" sz="2000" dirty="0" smtClean="0"/>
              <a:t>jour </a:t>
            </a:r>
            <a:r>
              <a:rPr lang="fr-CA" sz="2000" dirty="0"/>
              <a:t>(ÉAPJC 2011-12, ICRCP)</a:t>
            </a:r>
            <a:r>
              <a:rPr lang="fr-CA" sz="2000" baseline="30000" dirty="0"/>
              <a:t>14</a:t>
            </a:r>
            <a:r>
              <a:rPr lang="fr-CA" sz="2000" dirty="0"/>
              <a:t>. De </a:t>
            </a:r>
            <a:r>
              <a:rPr lang="fr-CA" sz="2000" dirty="0" smtClean="0"/>
              <a:t>façon générale, </a:t>
            </a:r>
            <a:r>
              <a:rPr lang="fr-CA" sz="2000" dirty="0"/>
              <a:t>il n’y a pas eu de changement </a:t>
            </a:r>
            <a:r>
              <a:rPr lang="fr-CA" sz="2000" dirty="0" smtClean="0"/>
              <a:t>important dans </a:t>
            </a:r>
            <a:r>
              <a:rPr lang="fr-CA" sz="2000" dirty="0"/>
              <a:t>la moyenne quotidienne de pas depuis 2005</a:t>
            </a:r>
            <a:r>
              <a:rPr lang="fr-CA" sz="2000" dirty="0" smtClean="0"/>
              <a:t>.</a:t>
            </a:r>
            <a:endParaRPr lang="fr-CA" sz="2000" dirty="0"/>
          </a:p>
          <a:p>
            <a:pPr>
              <a:buClr>
                <a:srgbClr val="00AADD"/>
              </a:buClr>
              <a:buFont typeface="Wingdings" panose="05000000000000000000" pitchFamily="2" charset="2"/>
              <a:buChar char="Ø"/>
            </a:pPr>
            <a:r>
              <a:rPr lang="fr-CA" sz="2000" dirty="0"/>
              <a:t>6 % des jeunes canadiens </a:t>
            </a:r>
            <a:r>
              <a:rPr lang="fr-CA" sz="2000" dirty="0" smtClean="0"/>
              <a:t>âgés </a:t>
            </a:r>
            <a:r>
              <a:rPr lang="fr-CA" sz="2000" dirty="0"/>
              <a:t>de 5 à 17 ans font au moins 12 000 par 7 jours </a:t>
            </a:r>
            <a:r>
              <a:rPr lang="fr-CA" sz="2000" dirty="0" smtClean="0"/>
              <a:t>par semaine </a:t>
            </a:r>
            <a:r>
              <a:rPr lang="fr-CA" sz="2000" dirty="0"/>
              <a:t>(ÉAPJC 2011-12, ICRCP); 12 000 pas </a:t>
            </a:r>
            <a:r>
              <a:rPr lang="fr-CA" sz="2000" dirty="0" smtClean="0"/>
              <a:t>représentent </a:t>
            </a:r>
            <a:r>
              <a:rPr lang="fr-CA" sz="2000" dirty="0"/>
              <a:t>environ la </a:t>
            </a:r>
            <a:r>
              <a:rPr lang="fr-CA" sz="2000" dirty="0" smtClean="0"/>
              <a:t>recommandation quotidienne </a:t>
            </a:r>
            <a:r>
              <a:rPr lang="fr-CA" sz="2000" dirty="0"/>
              <a:t>de 60 minutes d’APMV</a:t>
            </a:r>
            <a:r>
              <a:rPr lang="fr-CA" sz="2000" baseline="30000" dirty="0"/>
              <a:t>16</a:t>
            </a:r>
            <a:r>
              <a:rPr lang="fr-CA" sz="2000" dirty="0" smtClean="0"/>
              <a:t>.</a:t>
            </a:r>
          </a:p>
          <a:p>
            <a:pPr>
              <a:buClr>
                <a:srgbClr val="00AADD"/>
              </a:buClr>
              <a:buFont typeface="Wingdings" panose="05000000000000000000" pitchFamily="2" charset="2"/>
              <a:buChar char="Ø"/>
            </a:pPr>
            <a:r>
              <a:rPr lang="fr-CA" sz="2000" dirty="0"/>
              <a:t>86 % des Canadiens sont d’avis que les enfants et les jeunes, d’une </a:t>
            </a:r>
            <a:r>
              <a:rPr lang="fr-CA" sz="2000" dirty="0" smtClean="0"/>
              <a:t>façon générale, ne </a:t>
            </a:r>
            <a:r>
              <a:rPr lang="fr-CA" sz="2000" dirty="0"/>
              <a:t>font pas assez </a:t>
            </a:r>
            <a:r>
              <a:rPr lang="fr-CA" sz="2000" dirty="0" smtClean="0"/>
              <a:t>d’activité </a:t>
            </a:r>
            <a:r>
              <a:rPr lang="fr-CA" sz="2000" dirty="0"/>
              <a:t>physique (EPS Canada 2013)</a:t>
            </a:r>
            <a:r>
              <a:rPr lang="fr-CA" sz="2000" baseline="30000" dirty="0"/>
              <a:t>17</a:t>
            </a:r>
            <a:r>
              <a:rPr lang="fr-CA" sz="2000" dirty="0"/>
              <a:t>.</a:t>
            </a:r>
            <a:endParaRPr lang="fr-CA" sz="2000" dirty="0" smtClean="0"/>
          </a:p>
          <a:p>
            <a:pPr>
              <a:buClr>
                <a:srgbClr val="00AADD"/>
              </a:buClr>
              <a:buFont typeface="Wingdings" panose="05000000000000000000" pitchFamily="2" charset="2"/>
              <a:buChar char="Ø"/>
            </a:pPr>
            <a:endParaRPr lang="fr-CA" sz="2000" dirty="0" smtClean="0"/>
          </a:p>
          <a:p>
            <a:pPr marL="0" indent="0">
              <a:buClr>
                <a:srgbClr val="00AADD"/>
              </a:buClr>
              <a:buNone/>
            </a:pPr>
            <a:endParaRPr lang="fr-CA" sz="2000" dirty="0" smtClean="0"/>
          </a:p>
          <a:p>
            <a:pPr>
              <a:buClr>
                <a:srgbClr val="00AADD"/>
              </a:buClr>
              <a:buFont typeface="Wingdings" panose="05000000000000000000" pitchFamily="2" charset="2"/>
              <a:buChar char="Ø"/>
            </a:pPr>
            <a:endParaRPr lang="fr-CA" sz="2000" dirty="0"/>
          </a:p>
          <a:p>
            <a:pPr>
              <a:buClr>
                <a:srgbClr val="00AADD"/>
              </a:buClr>
              <a:buFont typeface="Wingdings" panose="05000000000000000000" pitchFamily="2" charset="2"/>
              <a:buChar char="Ø"/>
            </a:pPr>
            <a:endParaRPr lang="en-US" sz="2000" dirty="0"/>
          </a:p>
        </p:txBody>
      </p:sp>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spTree>
    <p:extLst>
      <p:ext uri="{BB962C8B-B14F-4D97-AF65-F5344CB8AC3E}">
        <p14:creationId xmlns:p14="http://schemas.microsoft.com/office/powerpoint/2010/main" val="17806353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377" y="838201"/>
            <a:ext cx="5229246" cy="5675526"/>
          </a:xfrm>
          <a:prstGeom prst="rect">
            <a:avLst/>
          </a:prstGeom>
        </p:spPr>
      </p:pic>
    </p:spTree>
    <p:extLst>
      <p:ext uri="{BB962C8B-B14F-4D97-AF65-F5344CB8AC3E}">
        <p14:creationId xmlns:p14="http://schemas.microsoft.com/office/powerpoint/2010/main" val="20143469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34" y="1219200"/>
            <a:ext cx="8861133" cy="4668022"/>
          </a:xfrm>
          <a:prstGeom prst="rect">
            <a:avLst/>
          </a:prstGeom>
        </p:spPr>
      </p:pic>
    </p:spTree>
    <p:extLst>
      <p:ext uri="{BB962C8B-B14F-4D97-AF65-F5344CB8AC3E}">
        <p14:creationId xmlns:p14="http://schemas.microsoft.com/office/powerpoint/2010/main" val="16446463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9066"/>
            <a:ext cx="7620000" cy="5569639"/>
          </a:xfrm>
          <a:prstGeom prst="rect">
            <a:avLst/>
          </a:prstGeom>
        </p:spPr>
      </p:pic>
    </p:spTree>
    <p:extLst>
      <p:ext uri="{BB962C8B-B14F-4D97-AF65-F5344CB8AC3E}">
        <p14:creationId xmlns:p14="http://schemas.microsoft.com/office/powerpoint/2010/main" val="7566540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50" dirty="0" smtClean="0"/>
              <a:t>RECOMMANDATIONS</a:t>
            </a:r>
            <a:endParaRPr lang="en-US" spc="-150" dirty="0"/>
          </a:p>
        </p:txBody>
      </p:sp>
      <p:sp>
        <p:nvSpPr>
          <p:cNvPr id="3" name="Content Placeholder 2"/>
          <p:cNvSpPr>
            <a:spLocks noGrp="1"/>
          </p:cNvSpPr>
          <p:nvPr>
            <p:ph idx="1"/>
          </p:nvPr>
        </p:nvSpPr>
        <p:spPr>
          <a:xfrm>
            <a:off x="76200" y="1025525"/>
            <a:ext cx="8915401" cy="5680075"/>
          </a:xfrm>
        </p:spPr>
        <p:txBody>
          <a:bodyPr>
            <a:noAutofit/>
          </a:bodyPr>
          <a:lstStyle/>
          <a:p>
            <a:pPr>
              <a:buClr>
                <a:srgbClr val="00AADD"/>
              </a:buClr>
              <a:buFont typeface="Wingdings" panose="05000000000000000000" pitchFamily="2" charset="2"/>
              <a:buChar char="Ø"/>
            </a:pPr>
            <a:r>
              <a:rPr lang="fr-CA" sz="2000" dirty="0" smtClean="0"/>
              <a:t>Accro</a:t>
            </a:r>
            <a:r>
              <a:rPr lang="fr-CA" sz="2000" dirty="0"/>
              <a:t>î</a:t>
            </a:r>
            <a:r>
              <a:rPr lang="fr-CA" sz="2000" dirty="0" smtClean="0"/>
              <a:t>tre l’activité physique </a:t>
            </a:r>
            <a:r>
              <a:rPr lang="fr-CA" sz="2000" dirty="0"/>
              <a:t>chez les enfants et les jeunes requiert une </a:t>
            </a:r>
            <a:r>
              <a:rPr lang="fr-CA" sz="2000" dirty="0" smtClean="0"/>
              <a:t>responsabilité</a:t>
            </a:r>
            <a:r>
              <a:rPr lang="fr-CA" sz="2000" dirty="0"/>
              <a:t> </a:t>
            </a:r>
            <a:r>
              <a:rPr lang="fr-CA" sz="2000" dirty="0" smtClean="0"/>
              <a:t>partagée </a:t>
            </a:r>
            <a:r>
              <a:rPr lang="fr-CA" sz="2000" dirty="0"/>
              <a:t>entre un certain nombre d’intervenants et de secteurs : les gouvernements, </a:t>
            </a:r>
            <a:r>
              <a:rPr lang="fr-CA" sz="2000" dirty="0" smtClean="0"/>
              <a:t>les organisations </a:t>
            </a:r>
            <a:r>
              <a:rPr lang="fr-CA" sz="2000" dirty="0"/>
              <a:t>non gouvernementales, le secteur privé, les </a:t>
            </a:r>
            <a:r>
              <a:rPr lang="fr-CA" sz="2000" dirty="0" smtClean="0"/>
              <a:t>écoles, </a:t>
            </a:r>
            <a:r>
              <a:rPr lang="fr-CA" sz="2000" dirty="0"/>
              <a:t>les </a:t>
            </a:r>
            <a:r>
              <a:rPr lang="fr-CA" sz="2000" dirty="0" smtClean="0"/>
              <a:t>communautés, les familles</a:t>
            </a:r>
            <a:r>
              <a:rPr lang="fr-CA" sz="2000" dirty="0"/>
              <a:t>, les pairs, et les enfants et les jeunes </a:t>
            </a:r>
            <a:r>
              <a:rPr lang="fr-CA" sz="2000" dirty="0" smtClean="0"/>
              <a:t>eux-mêmes. </a:t>
            </a:r>
            <a:r>
              <a:rPr lang="fr-CA" sz="2000" dirty="0"/>
              <a:t>Une action </a:t>
            </a:r>
            <a:r>
              <a:rPr lang="fr-CA" sz="2000" dirty="0" smtClean="0"/>
              <a:t>coordonnée </a:t>
            </a:r>
            <a:r>
              <a:rPr lang="fr-CA" sz="2000" dirty="0"/>
              <a:t>et </a:t>
            </a:r>
            <a:r>
              <a:rPr lang="fr-CA" sz="2000" dirty="0" smtClean="0"/>
              <a:t>orientée est nécessaire </a:t>
            </a:r>
            <a:r>
              <a:rPr lang="fr-CA" sz="2000" dirty="0"/>
              <a:t>et chaque intervenant doit user de toute son influence pour </a:t>
            </a:r>
            <a:r>
              <a:rPr lang="fr-CA" sz="2000" dirty="0" smtClean="0"/>
              <a:t>améliorer </a:t>
            </a:r>
            <a:r>
              <a:rPr lang="fr-CA" sz="2000" dirty="0"/>
              <a:t>la note</a:t>
            </a:r>
            <a:r>
              <a:rPr lang="fr-CA" sz="2000" dirty="0" smtClean="0"/>
              <a:t>.</a:t>
            </a:r>
            <a:endParaRPr lang="fr-CA" sz="2000" dirty="0"/>
          </a:p>
          <a:p>
            <a:pPr>
              <a:buClr>
                <a:srgbClr val="00AADD"/>
              </a:buClr>
              <a:buFont typeface="Wingdings" panose="05000000000000000000" pitchFamily="2" charset="2"/>
              <a:buChar char="Ø"/>
            </a:pPr>
            <a:r>
              <a:rPr lang="fr-CA" sz="2000" dirty="0" smtClean="0"/>
              <a:t>Les décideurs, </a:t>
            </a:r>
            <a:r>
              <a:rPr lang="fr-CA" sz="2000" dirty="0"/>
              <a:t>les bailleurs de fonds et les personnes responsables des </a:t>
            </a:r>
            <a:r>
              <a:rPr lang="fr-CA" sz="2000" dirty="0" smtClean="0"/>
              <a:t>programmes doivent </a:t>
            </a:r>
            <a:r>
              <a:rPr lang="fr-CA" sz="2000" dirty="0"/>
              <a:t>cibler les groupes d’enfants et de jeunes qui ont le plus besoin de </a:t>
            </a:r>
            <a:r>
              <a:rPr lang="fr-CA" sz="2000" dirty="0" smtClean="0"/>
              <a:t>changer leurs </a:t>
            </a:r>
            <a:r>
              <a:rPr lang="fr-CA" sz="2000" dirty="0"/>
              <a:t>habitudes en </a:t>
            </a:r>
            <a:r>
              <a:rPr lang="fr-CA" sz="2000" dirty="0" smtClean="0"/>
              <a:t>matière d’activit</a:t>
            </a:r>
            <a:r>
              <a:rPr lang="fr-CA" sz="2000" dirty="0"/>
              <a:t>é</a:t>
            </a:r>
            <a:r>
              <a:rPr lang="fr-CA" sz="2000" dirty="0" smtClean="0"/>
              <a:t> </a:t>
            </a:r>
            <a:r>
              <a:rPr lang="fr-CA" sz="2000" dirty="0"/>
              <a:t>physique (p. ex., les adolescentes, les </a:t>
            </a:r>
            <a:r>
              <a:rPr lang="fr-CA" sz="2000" dirty="0" smtClean="0"/>
              <a:t>jeunes, les </a:t>
            </a:r>
            <a:r>
              <a:rPr lang="fr-CA" sz="2000" dirty="0"/>
              <a:t>Autochtones, les enfants vivant avec une limitation et ceux issus d’un </a:t>
            </a:r>
            <a:r>
              <a:rPr lang="fr-CA" sz="2000" dirty="0" smtClean="0"/>
              <a:t>milieu socioéconomique défavorise).</a:t>
            </a:r>
            <a:endParaRPr lang="fr-CA" sz="2000" dirty="0"/>
          </a:p>
          <a:p>
            <a:pPr>
              <a:buClr>
                <a:srgbClr val="00AADD"/>
              </a:buClr>
              <a:buFont typeface="Wingdings" panose="05000000000000000000" pitchFamily="2" charset="2"/>
              <a:buChar char="Ø"/>
            </a:pPr>
            <a:r>
              <a:rPr lang="fr-CA" sz="2000" dirty="0" smtClean="0"/>
              <a:t>Les </a:t>
            </a:r>
            <a:r>
              <a:rPr lang="fr-CA" sz="2000" dirty="0"/>
              <a:t>Directives canadiennes en </a:t>
            </a:r>
            <a:r>
              <a:rPr lang="fr-CA" sz="2000" dirty="0" smtClean="0"/>
              <a:t>matière d’activit</a:t>
            </a:r>
            <a:r>
              <a:rPr lang="fr-CA" sz="2000" dirty="0"/>
              <a:t>é</a:t>
            </a:r>
            <a:r>
              <a:rPr lang="fr-CA" sz="2000" dirty="0" smtClean="0"/>
              <a:t> </a:t>
            </a:r>
            <a:r>
              <a:rPr lang="fr-CA" sz="2000" dirty="0"/>
              <a:t>physique doivent </a:t>
            </a:r>
            <a:r>
              <a:rPr lang="fr-CA" sz="2000" dirty="0" smtClean="0"/>
              <a:t>être largement diffusées </a:t>
            </a:r>
            <a:r>
              <a:rPr lang="fr-CA" sz="2000" dirty="0"/>
              <a:t>et </a:t>
            </a:r>
            <a:r>
              <a:rPr lang="fr-CA" sz="2000" dirty="0" smtClean="0"/>
              <a:t>intégrées </a:t>
            </a:r>
            <a:r>
              <a:rPr lang="fr-CA" sz="2000" dirty="0"/>
              <a:t>dans les </a:t>
            </a:r>
            <a:r>
              <a:rPr lang="fr-CA" sz="2000" dirty="0" smtClean="0"/>
              <a:t>établissements </a:t>
            </a:r>
            <a:r>
              <a:rPr lang="fr-CA" sz="2000" dirty="0"/>
              <a:t>d’enseignement et de santé.</a:t>
            </a:r>
          </a:p>
          <a:p>
            <a:pPr>
              <a:buClr>
                <a:srgbClr val="00AADD"/>
              </a:buClr>
              <a:buFont typeface="Wingdings" panose="05000000000000000000" pitchFamily="2" charset="2"/>
              <a:buChar char="Ø"/>
            </a:pPr>
            <a:r>
              <a:rPr lang="fr-CA" sz="2000" dirty="0" smtClean="0"/>
              <a:t>Les </a:t>
            </a:r>
            <a:r>
              <a:rPr lang="fr-CA" sz="2000" dirty="0"/>
              <a:t>enfants et les jeunes doivent </a:t>
            </a:r>
            <a:r>
              <a:rPr lang="fr-CA" sz="2000" dirty="0" smtClean="0"/>
              <a:t>être </a:t>
            </a:r>
            <a:r>
              <a:rPr lang="fr-CA" sz="2000" dirty="0"/>
              <a:t>encouragés à accumuler de </a:t>
            </a:r>
            <a:r>
              <a:rPr lang="fr-CA" sz="2000" dirty="0" smtClean="0"/>
              <a:t>l’activit</a:t>
            </a:r>
            <a:r>
              <a:rPr lang="fr-CA" sz="2000" dirty="0"/>
              <a:t>é</a:t>
            </a:r>
            <a:r>
              <a:rPr lang="fr-CA" sz="2000" dirty="0" smtClean="0"/>
              <a:t> </a:t>
            </a:r>
            <a:r>
              <a:rPr lang="fr-CA" sz="2000" dirty="0"/>
              <a:t>physique </a:t>
            </a:r>
            <a:r>
              <a:rPr lang="fr-CA" sz="2000" dirty="0" smtClean="0"/>
              <a:t>tout au </a:t>
            </a:r>
            <a:r>
              <a:rPr lang="fr-CA" sz="2000" dirty="0"/>
              <a:t>long de la </a:t>
            </a:r>
            <a:r>
              <a:rPr lang="fr-CA" sz="2000" dirty="0" smtClean="0"/>
              <a:t>journée.</a:t>
            </a:r>
            <a:endParaRPr lang="en-US" sz="2000" dirty="0"/>
          </a:p>
        </p:txBody>
      </p:sp>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spTree>
    <p:extLst>
      <p:ext uri="{BB962C8B-B14F-4D97-AF65-F5344CB8AC3E}">
        <p14:creationId xmlns:p14="http://schemas.microsoft.com/office/powerpoint/2010/main" val="8618372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50" dirty="0" smtClean="0"/>
              <a:t>RECOMMANDATIONS</a:t>
            </a:r>
            <a:endParaRPr lang="en-US" spc="-150" dirty="0"/>
          </a:p>
        </p:txBody>
      </p:sp>
      <p:sp>
        <p:nvSpPr>
          <p:cNvPr id="3" name="Content Placeholder 2"/>
          <p:cNvSpPr>
            <a:spLocks noGrp="1"/>
          </p:cNvSpPr>
          <p:nvPr>
            <p:ph idx="1"/>
          </p:nvPr>
        </p:nvSpPr>
        <p:spPr>
          <a:xfrm>
            <a:off x="76200" y="990600"/>
            <a:ext cx="8991599" cy="5410200"/>
          </a:xfrm>
        </p:spPr>
        <p:txBody>
          <a:bodyPr>
            <a:normAutofit/>
          </a:bodyPr>
          <a:lstStyle/>
          <a:p>
            <a:pPr>
              <a:buClr>
                <a:srgbClr val="00B0F0"/>
              </a:buClr>
              <a:buFont typeface="Wingdings" panose="05000000000000000000" pitchFamily="2" charset="2"/>
              <a:buChar char="Ø"/>
            </a:pPr>
            <a:r>
              <a:rPr lang="fr-CA" sz="2000" dirty="0"/>
              <a:t>Les parents doivent </a:t>
            </a:r>
            <a:r>
              <a:rPr lang="fr-CA" sz="2000" dirty="0" smtClean="0"/>
              <a:t>considérer </a:t>
            </a:r>
            <a:r>
              <a:rPr lang="fr-CA" sz="2000" dirty="0"/>
              <a:t>une combinaison d’occasions (p. ex., sport organise</a:t>
            </a:r>
            <a:r>
              <a:rPr lang="fr-CA" sz="2000" dirty="0" smtClean="0"/>
              <a:t>, jeu </a:t>
            </a:r>
            <a:r>
              <a:rPr lang="fr-CA" sz="2000" dirty="0"/>
              <a:t>actif, transport actif) pour s’assurer que les jeunes font de </a:t>
            </a:r>
            <a:r>
              <a:rPr lang="fr-CA" sz="2000" dirty="0" smtClean="0"/>
              <a:t>l’activit</a:t>
            </a:r>
            <a:r>
              <a:rPr lang="fr-CA" sz="2000" dirty="0"/>
              <a:t>é</a:t>
            </a:r>
            <a:r>
              <a:rPr lang="fr-CA" sz="2000" dirty="0" smtClean="0"/>
              <a:t> physique quotidiennement</a:t>
            </a:r>
            <a:r>
              <a:rPr lang="fr-CA" sz="2000" dirty="0"/>
              <a:t>. Aucune </a:t>
            </a:r>
            <a:r>
              <a:rPr lang="fr-CA" sz="2000" dirty="0" smtClean="0"/>
              <a:t>stratégie </a:t>
            </a:r>
            <a:r>
              <a:rPr lang="fr-CA" sz="2000" dirty="0"/>
              <a:t>n’est suffisante en </a:t>
            </a:r>
            <a:r>
              <a:rPr lang="fr-CA" sz="2000" dirty="0" smtClean="0"/>
              <a:t>soi. </a:t>
            </a:r>
          </a:p>
          <a:p>
            <a:pPr>
              <a:buClr>
                <a:srgbClr val="00B0F0"/>
              </a:buClr>
              <a:buFont typeface="Wingdings" panose="05000000000000000000" pitchFamily="2" charset="2"/>
              <a:buChar char="Ø"/>
            </a:pPr>
            <a:endParaRPr lang="fr-CA" sz="2000" dirty="0" smtClean="0"/>
          </a:p>
          <a:p>
            <a:pPr>
              <a:buClr>
                <a:srgbClr val="00B0F0"/>
              </a:buClr>
              <a:buFont typeface="Wingdings" panose="05000000000000000000" pitchFamily="2" charset="2"/>
              <a:buChar char="Ø"/>
            </a:pPr>
            <a:r>
              <a:rPr lang="fr-CA" sz="2000" dirty="0" smtClean="0"/>
              <a:t>Tout </a:t>
            </a:r>
            <a:r>
              <a:rPr lang="fr-CA" sz="2000" dirty="0"/>
              <a:t>en reconnaissant la </a:t>
            </a:r>
            <a:r>
              <a:rPr lang="fr-CA" sz="2000" dirty="0" smtClean="0"/>
              <a:t>diversité géographique </a:t>
            </a:r>
            <a:r>
              <a:rPr lang="fr-CA" sz="2000" dirty="0"/>
              <a:t>et culturelle du Canada, les </a:t>
            </a:r>
            <a:r>
              <a:rPr lang="fr-CA" sz="2000" dirty="0" smtClean="0"/>
              <a:t>intervenants de </a:t>
            </a:r>
            <a:r>
              <a:rPr lang="fr-CA" sz="2000" dirty="0"/>
              <a:t>tous les niveaux doivent travailler de concert pour permettre aux enfants de faire </a:t>
            </a:r>
            <a:r>
              <a:rPr lang="fr-CA" sz="2000" dirty="0" smtClean="0"/>
              <a:t>des choix </a:t>
            </a:r>
            <a:r>
              <a:rPr lang="fr-CA" sz="2000" dirty="0"/>
              <a:t>actifs plus facilement et plus souvent : ceci peut </a:t>
            </a:r>
            <a:r>
              <a:rPr lang="fr-CA" sz="2000" dirty="0" smtClean="0"/>
              <a:t>être </a:t>
            </a:r>
            <a:r>
              <a:rPr lang="fr-CA" sz="2000" dirty="0"/>
              <a:t>fait par le biais </a:t>
            </a:r>
            <a:r>
              <a:rPr lang="fr-CA" sz="2000" dirty="0" smtClean="0"/>
              <a:t>d’information ciblée </a:t>
            </a:r>
            <a:r>
              <a:rPr lang="fr-CA" sz="2000" dirty="0"/>
              <a:t>et </a:t>
            </a:r>
            <a:r>
              <a:rPr lang="fr-CA" sz="2000" dirty="0" smtClean="0"/>
              <a:t>d’éducation </a:t>
            </a:r>
            <a:r>
              <a:rPr lang="fr-CA" sz="2000" dirty="0"/>
              <a:t>du public pour </a:t>
            </a:r>
            <a:r>
              <a:rPr lang="fr-CA" sz="2000" dirty="0" smtClean="0"/>
              <a:t>accro</a:t>
            </a:r>
            <a:r>
              <a:rPr lang="fr-CA" sz="2000" dirty="0"/>
              <a:t>î</a:t>
            </a:r>
            <a:r>
              <a:rPr lang="fr-CA" sz="2000" dirty="0" smtClean="0"/>
              <a:t>tre </a:t>
            </a:r>
            <a:r>
              <a:rPr lang="fr-CA" sz="2000" dirty="0"/>
              <a:t>la sensibilisation aux </a:t>
            </a:r>
            <a:r>
              <a:rPr lang="fr-CA" sz="2000" dirty="0" smtClean="0"/>
              <a:t>stratégies efficaces pour </a:t>
            </a:r>
            <a:r>
              <a:rPr lang="fr-CA" sz="2000" dirty="0"/>
              <a:t>contrer les obstacles et </a:t>
            </a:r>
            <a:r>
              <a:rPr lang="fr-CA" sz="2000" dirty="0" smtClean="0"/>
              <a:t>accro</a:t>
            </a:r>
            <a:r>
              <a:rPr lang="fr-CA" sz="2000" dirty="0"/>
              <a:t>î</a:t>
            </a:r>
            <a:r>
              <a:rPr lang="fr-CA" sz="2000" dirty="0" smtClean="0"/>
              <a:t>tre l’activit</a:t>
            </a:r>
            <a:r>
              <a:rPr lang="fr-CA" sz="2000" dirty="0"/>
              <a:t>é</a:t>
            </a:r>
            <a:r>
              <a:rPr lang="fr-CA" sz="2000" dirty="0" smtClean="0"/>
              <a:t> </a:t>
            </a:r>
            <a:r>
              <a:rPr lang="fr-CA" sz="2000" dirty="0"/>
              <a:t>physique; en soutenant le </a:t>
            </a:r>
            <a:r>
              <a:rPr lang="fr-CA" sz="2000" dirty="0" smtClean="0"/>
              <a:t>développement et l’am</a:t>
            </a:r>
            <a:r>
              <a:rPr lang="fr-CA" sz="2000" dirty="0"/>
              <a:t>é</a:t>
            </a:r>
            <a:r>
              <a:rPr lang="fr-CA" sz="2000" dirty="0" smtClean="0"/>
              <a:t>lioration </a:t>
            </a:r>
            <a:r>
              <a:rPr lang="fr-CA" sz="2000" dirty="0"/>
              <a:t>de politiques et de programmes efficaces; en assurant un </a:t>
            </a:r>
            <a:r>
              <a:rPr lang="fr-CA" sz="2000" dirty="0" smtClean="0"/>
              <a:t>investissement adéquat </a:t>
            </a:r>
            <a:r>
              <a:rPr lang="fr-CA" sz="2000" dirty="0"/>
              <a:t>pour la mise en </a:t>
            </a:r>
            <a:r>
              <a:rPr lang="fr-CA" sz="2000" dirty="0" smtClean="0"/>
              <a:t>œuvre </a:t>
            </a:r>
            <a:r>
              <a:rPr lang="fr-CA" sz="2000" dirty="0"/>
              <a:t>de </a:t>
            </a:r>
            <a:r>
              <a:rPr lang="fr-CA" sz="2000" dirty="0" smtClean="0"/>
              <a:t>même </a:t>
            </a:r>
            <a:r>
              <a:rPr lang="fr-CA" sz="2000" dirty="0"/>
              <a:t>que des investissements </a:t>
            </a:r>
            <a:r>
              <a:rPr lang="fr-CA" sz="2000" dirty="0" smtClean="0"/>
              <a:t>stratégiques et durables </a:t>
            </a:r>
            <a:r>
              <a:rPr lang="fr-CA" sz="2000" dirty="0"/>
              <a:t>pour le design des </a:t>
            </a:r>
            <a:r>
              <a:rPr lang="fr-CA" sz="2000" dirty="0" smtClean="0"/>
              <a:t>communautés; </a:t>
            </a:r>
            <a:r>
              <a:rPr lang="fr-CA" sz="2000" dirty="0"/>
              <a:t>en mettant en </a:t>
            </a:r>
            <a:r>
              <a:rPr lang="fr-CA" sz="2000" dirty="0" smtClean="0"/>
              <a:t>œuvre </a:t>
            </a:r>
            <a:r>
              <a:rPr lang="fr-CA" sz="2000" dirty="0"/>
              <a:t>une surveillance </a:t>
            </a:r>
            <a:r>
              <a:rPr lang="fr-CA" sz="2000" dirty="0" smtClean="0"/>
              <a:t>continue et </a:t>
            </a:r>
            <a:r>
              <a:rPr lang="fr-CA" sz="2000" dirty="0"/>
              <a:t>l’utilisation des </a:t>
            </a:r>
            <a:r>
              <a:rPr lang="fr-CA" sz="2000" dirty="0" smtClean="0"/>
              <a:t>données </a:t>
            </a:r>
            <a:r>
              <a:rPr lang="fr-CA" sz="2000" dirty="0"/>
              <a:t>afin d’assurer que nos efforts obtiennent l’effet </a:t>
            </a:r>
            <a:r>
              <a:rPr lang="fr-CA" sz="2000" dirty="0" smtClean="0"/>
              <a:t>désir</a:t>
            </a:r>
            <a:r>
              <a:rPr lang="fr-CA" sz="2000" dirty="0"/>
              <a:t>é</a:t>
            </a:r>
            <a:r>
              <a:rPr lang="fr-CA" sz="2000" dirty="0" smtClean="0"/>
              <a:t>, soit d’accro</a:t>
            </a:r>
            <a:r>
              <a:rPr lang="fr-CA" sz="2000" dirty="0"/>
              <a:t>î</a:t>
            </a:r>
            <a:r>
              <a:rPr lang="fr-CA" sz="2000" dirty="0" smtClean="0"/>
              <a:t>tre </a:t>
            </a:r>
            <a:r>
              <a:rPr lang="fr-CA" sz="2000" dirty="0"/>
              <a:t>le niveau </a:t>
            </a:r>
            <a:r>
              <a:rPr lang="fr-CA" sz="2000" dirty="0" smtClean="0"/>
              <a:t>d’activit</a:t>
            </a:r>
            <a:r>
              <a:rPr lang="fr-CA" sz="2000" dirty="0"/>
              <a:t>é</a:t>
            </a:r>
            <a:r>
              <a:rPr lang="fr-CA" sz="2000" dirty="0" smtClean="0"/>
              <a:t> </a:t>
            </a:r>
            <a:r>
              <a:rPr lang="fr-CA" sz="2000" dirty="0"/>
              <a:t>physique chez les enfants et les jeunes.</a:t>
            </a:r>
            <a:endParaRPr lang="en-US" sz="2000" dirty="0"/>
          </a:p>
        </p:txBody>
      </p:sp>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spTree>
    <p:extLst>
      <p:ext uri="{BB962C8B-B14F-4D97-AF65-F5344CB8AC3E}">
        <p14:creationId xmlns:p14="http://schemas.microsoft.com/office/powerpoint/2010/main" val="424795801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pc="-150" dirty="0" smtClean="0"/>
              <a:t>LIMITES SUR LA PLAN DE LA RECHERCHE</a:t>
            </a:r>
            <a:endParaRPr lang="en-US" spc="-150" dirty="0"/>
          </a:p>
        </p:txBody>
      </p:sp>
      <p:sp>
        <p:nvSpPr>
          <p:cNvPr id="3" name="Content Placeholder 2"/>
          <p:cNvSpPr>
            <a:spLocks noGrp="1"/>
          </p:cNvSpPr>
          <p:nvPr>
            <p:ph idx="1"/>
          </p:nvPr>
        </p:nvSpPr>
        <p:spPr>
          <a:xfrm>
            <a:off x="19334" y="838200"/>
            <a:ext cx="8991601" cy="5334000"/>
          </a:xfrm>
        </p:spPr>
        <p:txBody>
          <a:bodyPr>
            <a:noAutofit/>
          </a:bodyPr>
          <a:lstStyle/>
          <a:p>
            <a:pPr>
              <a:buClr>
                <a:srgbClr val="00AADD"/>
              </a:buClr>
              <a:buFont typeface="Wingdings" panose="05000000000000000000" pitchFamily="2" charset="2"/>
              <a:buChar char="Ø"/>
            </a:pPr>
            <a:r>
              <a:rPr lang="fr-CA" sz="2000" dirty="0"/>
              <a:t>Il existe un besoin de directives en </a:t>
            </a:r>
            <a:r>
              <a:rPr lang="fr-CA" sz="2000" dirty="0" smtClean="0"/>
              <a:t>matière </a:t>
            </a:r>
            <a:r>
              <a:rPr lang="fr-CA" sz="2000" dirty="0"/>
              <a:t>de comportements quant aux </a:t>
            </a:r>
            <a:r>
              <a:rPr lang="fr-CA" sz="2000" dirty="0" smtClean="0"/>
              <a:t>mouvements intégrés </a:t>
            </a:r>
            <a:r>
              <a:rPr lang="fr-CA" sz="2000" dirty="0"/>
              <a:t>sur une </a:t>
            </a:r>
            <a:r>
              <a:rPr lang="fr-CA" sz="2000" dirty="0" smtClean="0"/>
              <a:t>période </a:t>
            </a:r>
            <a:r>
              <a:rPr lang="fr-CA" sz="2000" dirty="0"/>
              <a:t>de 24 heures pour saisir l’importance du sommeil et de </a:t>
            </a:r>
            <a:r>
              <a:rPr lang="fr-CA" sz="2000" dirty="0" smtClean="0"/>
              <a:t>l’activit</a:t>
            </a:r>
            <a:r>
              <a:rPr lang="fr-CA" sz="2000" dirty="0"/>
              <a:t>é</a:t>
            </a:r>
            <a:r>
              <a:rPr lang="fr-CA" sz="2000" dirty="0" smtClean="0"/>
              <a:t> physique </a:t>
            </a:r>
            <a:r>
              <a:rPr lang="fr-CA" sz="2000" dirty="0"/>
              <a:t>de faible </a:t>
            </a:r>
            <a:r>
              <a:rPr lang="fr-CA" sz="2000" dirty="0" smtClean="0"/>
              <a:t>intensité </a:t>
            </a:r>
            <a:r>
              <a:rPr lang="fr-CA" sz="2000" dirty="0"/>
              <a:t>sur la santé des enfants et des jeunes</a:t>
            </a:r>
            <a:r>
              <a:rPr lang="fr-CA" sz="2000" dirty="0" smtClean="0"/>
              <a:t>.</a:t>
            </a:r>
            <a:endParaRPr lang="fr-CA" sz="2000" dirty="0"/>
          </a:p>
          <a:p>
            <a:pPr>
              <a:buClr>
                <a:srgbClr val="00AADD"/>
              </a:buClr>
              <a:buFont typeface="Wingdings" panose="05000000000000000000" pitchFamily="2" charset="2"/>
              <a:buChar char="Ø"/>
            </a:pPr>
            <a:r>
              <a:rPr lang="fr-CA" sz="2000" dirty="0"/>
              <a:t>Des efforts doivent </a:t>
            </a:r>
            <a:r>
              <a:rPr lang="fr-CA" sz="2000" dirty="0" smtClean="0"/>
              <a:t>être </a:t>
            </a:r>
            <a:r>
              <a:rPr lang="fr-CA" sz="2000" dirty="0"/>
              <a:t>faits pour harmoniser les recommandations en </a:t>
            </a:r>
            <a:r>
              <a:rPr lang="fr-CA" sz="2000" dirty="0" smtClean="0"/>
              <a:t>matière d’activit</a:t>
            </a:r>
            <a:r>
              <a:rPr lang="fr-CA" sz="2000" dirty="0"/>
              <a:t>é</a:t>
            </a:r>
            <a:r>
              <a:rPr lang="fr-CA" sz="2000" dirty="0" smtClean="0"/>
              <a:t> physique </a:t>
            </a:r>
            <a:r>
              <a:rPr lang="fr-CA" sz="2000" dirty="0"/>
              <a:t>pour les enfants du niveau </a:t>
            </a:r>
            <a:r>
              <a:rPr lang="fr-CA" sz="2000" dirty="0" smtClean="0"/>
              <a:t>préscolaire </a:t>
            </a:r>
            <a:r>
              <a:rPr lang="fr-CA" sz="2000" dirty="0"/>
              <a:t>et les enfants </a:t>
            </a:r>
            <a:r>
              <a:rPr lang="fr-CA" sz="2000" dirty="0" smtClean="0"/>
              <a:t>d'âge </a:t>
            </a:r>
            <a:r>
              <a:rPr lang="fr-CA" sz="2000" dirty="0"/>
              <a:t>scolaire pour </a:t>
            </a:r>
            <a:r>
              <a:rPr lang="fr-CA" sz="2000" dirty="0" smtClean="0"/>
              <a:t>mieux comprendre </a:t>
            </a:r>
            <a:r>
              <a:rPr lang="fr-CA" sz="2000" dirty="0"/>
              <a:t>les changements dans </a:t>
            </a:r>
            <a:r>
              <a:rPr lang="fr-CA" sz="2000" dirty="0" smtClean="0"/>
              <a:t>l’activit</a:t>
            </a:r>
            <a:r>
              <a:rPr lang="fr-CA" sz="2000" dirty="0"/>
              <a:t>é</a:t>
            </a:r>
            <a:r>
              <a:rPr lang="fr-CA" sz="2000" dirty="0" smtClean="0"/>
              <a:t> </a:t>
            </a:r>
            <a:r>
              <a:rPr lang="fr-CA" sz="2000" dirty="0"/>
              <a:t>physique au cours des </a:t>
            </a:r>
            <a:r>
              <a:rPr lang="fr-CA" sz="2000" dirty="0" smtClean="0"/>
              <a:t>années </a:t>
            </a:r>
            <a:r>
              <a:rPr lang="fr-CA" sz="2000" dirty="0"/>
              <a:t>de transition</a:t>
            </a:r>
            <a:r>
              <a:rPr lang="fr-CA" sz="2000" dirty="0" smtClean="0"/>
              <a:t>.</a:t>
            </a:r>
            <a:endParaRPr lang="fr-CA" sz="2000" dirty="0"/>
          </a:p>
          <a:p>
            <a:pPr>
              <a:buClr>
                <a:srgbClr val="00AADD"/>
              </a:buClr>
              <a:buFont typeface="Wingdings" panose="05000000000000000000" pitchFamily="2" charset="2"/>
              <a:buChar char="Ø"/>
            </a:pPr>
            <a:r>
              <a:rPr lang="fr-CA" sz="2000" dirty="0"/>
              <a:t>Dans un effort pour coordonner plus efficacement la recherche sur </a:t>
            </a:r>
            <a:r>
              <a:rPr lang="fr-CA" sz="2000" dirty="0" smtClean="0"/>
              <a:t>l’activit</a:t>
            </a:r>
            <a:r>
              <a:rPr lang="fr-CA" sz="2000" dirty="0"/>
              <a:t>é</a:t>
            </a:r>
            <a:r>
              <a:rPr lang="fr-CA" sz="2000" dirty="0" smtClean="0"/>
              <a:t> </a:t>
            </a:r>
            <a:r>
              <a:rPr lang="fr-CA" sz="2000" dirty="0"/>
              <a:t>physique </a:t>
            </a:r>
            <a:r>
              <a:rPr lang="fr-CA" sz="2000" dirty="0" smtClean="0"/>
              <a:t>des enfants </a:t>
            </a:r>
            <a:r>
              <a:rPr lang="fr-CA" sz="2000" dirty="0"/>
              <a:t>et des jeunes, deux panels d’experts internationaux </a:t>
            </a:r>
            <a:r>
              <a:rPr lang="fr-CA" sz="2000" dirty="0" smtClean="0"/>
              <a:t>indépendants </a:t>
            </a:r>
            <a:r>
              <a:rPr lang="fr-CA" sz="2000" dirty="0"/>
              <a:t>ont </a:t>
            </a:r>
            <a:r>
              <a:rPr lang="fr-CA" sz="2000" dirty="0" smtClean="0"/>
              <a:t>été </a:t>
            </a:r>
            <a:r>
              <a:rPr lang="fr-CA" sz="2000" dirty="0"/>
              <a:t>crées</a:t>
            </a:r>
            <a:r>
              <a:rPr lang="fr-CA" sz="2000" baseline="30000" dirty="0" smtClean="0"/>
              <a:t>19</a:t>
            </a:r>
            <a:r>
              <a:rPr lang="fr-CA" sz="2000" dirty="0" smtClean="0"/>
              <a:t>. Un </a:t>
            </a:r>
            <a:r>
              <a:rPr lang="fr-CA" sz="2000" dirty="0"/>
              <a:t>total de 29 </a:t>
            </a:r>
            <a:r>
              <a:rPr lang="fr-CA" sz="2000" dirty="0" smtClean="0"/>
              <a:t>priorités </a:t>
            </a:r>
            <a:r>
              <a:rPr lang="fr-CA" sz="2000" dirty="0"/>
              <a:t>en </a:t>
            </a:r>
            <a:r>
              <a:rPr lang="fr-CA" sz="2000" dirty="0" smtClean="0"/>
              <a:t>matière </a:t>
            </a:r>
            <a:r>
              <a:rPr lang="fr-CA" sz="2000" dirty="0"/>
              <a:t>de recherche pour les dix prochaines </a:t>
            </a:r>
            <a:r>
              <a:rPr lang="fr-CA" sz="2000" dirty="0" smtClean="0"/>
              <a:t>années </a:t>
            </a:r>
            <a:r>
              <a:rPr lang="fr-CA" sz="2000" dirty="0"/>
              <a:t>ont </a:t>
            </a:r>
            <a:r>
              <a:rPr lang="fr-CA" sz="2000" dirty="0" smtClean="0"/>
              <a:t>été classées </a:t>
            </a:r>
            <a:r>
              <a:rPr lang="fr-CA" sz="2000" dirty="0"/>
              <a:t>par les panels. Les 3 principales </a:t>
            </a:r>
            <a:r>
              <a:rPr lang="fr-CA" sz="2000" dirty="0" smtClean="0"/>
              <a:t>priorités </a:t>
            </a:r>
            <a:r>
              <a:rPr lang="fr-CA" sz="2000" dirty="0"/>
              <a:t>ont </a:t>
            </a:r>
            <a:r>
              <a:rPr lang="fr-CA" sz="2000" dirty="0" smtClean="0"/>
              <a:t>été identifiées </a:t>
            </a:r>
            <a:r>
              <a:rPr lang="fr-CA" sz="2000" dirty="0"/>
              <a:t>: ≪ le </a:t>
            </a:r>
            <a:r>
              <a:rPr lang="fr-CA" sz="2000" dirty="0" smtClean="0"/>
              <a:t>développement d’interventions </a:t>
            </a:r>
            <a:r>
              <a:rPr lang="fr-CA" sz="2000" dirty="0"/>
              <a:t>efficaces et durables en vue </a:t>
            </a:r>
            <a:r>
              <a:rPr lang="fr-CA" sz="2000" dirty="0" smtClean="0"/>
              <a:t>d’accro</a:t>
            </a:r>
            <a:r>
              <a:rPr lang="fr-CA" sz="2000" dirty="0"/>
              <a:t>î</a:t>
            </a:r>
            <a:r>
              <a:rPr lang="fr-CA" sz="2000" dirty="0" smtClean="0"/>
              <a:t>tre </a:t>
            </a:r>
            <a:r>
              <a:rPr lang="fr-CA" sz="2000" dirty="0"/>
              <a:t>le niveau </a:t>
            </a:r>
            <a:r>
              <a:rPr lang="fr-CA" sz="2000" dirty="0" smtClean="0"/>
              <a:t>d’activit</a:t>
            </a:r>
            <a:r>
              <a:rPr lang="fr-CA" sz="2000" dirty="0"/>
              <a:t>é</a:t>
            </a:r>
            <a:r>
              <a:rPr lang="fr-CA" sz="2000" dirty="0" smtClean="0"/>
              <a:t> </a:t>
            </a:r>
            <a:r>
              <a:rPr lang="fr-CA" sz="2000" dirty="0"/>
              <a:t>physique à </a:t>
            </a:r>
            <a:r>
              <a:rPr lang="fr-CA" sz="2000" dirty="0" smtClean="0"/>
              <a:t>long terme </a:t>
            </a:r>
            <a:r>
              <a:rPr lang="fr-CA" sz="2000" dirty="0"/>
              <a:t>chez les enfants; les politiques et/ou changements environnementaux et </a:t>
            </a:r>
            <a:r>
              <a:rPr lang="fr-CA" sz="2000" dirty="0" smtClean="0"/>
              <a:t>leur influence </a:t>
            </a:r>
            <a:r>
              <a:rPr lang="fr-CA" sz="2000" dirty="0"/>
              <a:t>sur </a:t>
            </a:r>
            <a:r>
              <a:rPr lang="fr-CA" sz="2000" dirty="0" smtClean="0"/>
              <a:t>l’activit</a:t>
            </a:r>
            <a:r>
              <a:rPr lang="fr-CA" sz="2000" dirty="0"/>
              <a:t>é</a:t>
            </a:r>
            <a:r>
              <a:rPr lang="fr-CA" sz="2000" dirty="0" smtClean="0"/>
              <a:t> </a:t>
            </a:r>
            <a:r>
              <a:rPr lang="fr-CA" sz="2000" dirty="0"/>
              <a:t>physique et les comportements </a:t>
            </a:r>
            <a:r>
              <a:rPr lang="fr-CA" sz="2000" dirty="0" smtClean="0"/>
              <a:t>sédentaires </a:t>
            </a:r>
            <a:r>
              <a:rPr lang="fr-CA" sz="2000" dirty="0"/>
              <a:t>des enfants; et </a:t>
            </a:r>
            <a:r>
              <a:rPr lang="fr-CA" sz="2000" dirty="0" smtClean="0"/>
              <a:t>des études </a:t>
            </a:r>
            <a:r>
              <a:rPr lang="fr-CA" sz="2000" dirty="0"/>
              <a:t>prospectives et longitudinales des effets </a:t>
            </a:r>
            <a:r>
              <a:rPr lang="fr-CA" sz="2000" dirty="0" smtClean="0"/>
              <a:t>indépendants </a:t>
            </a:r>
            <a:r>
              <a:rPr lang="fr-CA" sz="2000" dirty="0"/>
              <a:t>de </a:t>
            </a:r>
            <a:r>
              <a:rPr lang="fr-CA" sz="2000" dirty="0" smtClean="0"/>
              <a:t>l’activit</a:t>
            </a:r>
            <a:r>
              <a:rPr lang="fr-CA" sz="2000" dirty="0"/>
              <a:t>é</a:t>
            </a:r>
            <a:r>
              <a:rPr lang="fr-CA" sz="2000" dirty="0" smtClean="0"/>
              <a:t> </a:t>
            </a:r>
            <a:r>
              <a:rPr lang="fr-CA" sz="2000" dirty="0"/>
              <a:t>physique et </a:t>
            </a:r>
            <a:r>
              <a:rPr lang="fr-CA" sz="2000" dirty="0" smtClean="0"/>
              <a:t>des comportements sédentaires </a:t>
            </a:r>
            <a:r>
              <a:rPr lang="fr-CA" sz="2000" dirty="0"/>
              <a:t>sur la santé ≫</a:t>
            </a:r>
            <a:r>
              <a:rPr lang="fr-CA" sz="2000" baseline="30000" dirty="0"/>
              <a:t>19</a:t>
            </a:r>
            <a:r>
              <a:rPr lang="fr-CA" sz="2000" dirty="0"/>
              <a:t>.</a:t>
            </a:r>
            <a:endParaRPr lang="en-US" sz="2000" dirty="0"/>
          </a:p>
        </p:txBody>
      </p:sp>
      <p:sp>
        <p:nvSpPr>
          <p:cNvPr id="4" name="Footer Placeholder 1"/>
          <p:cNvSpPr>
            <a:spLocks noGrp="1"/>
          </p:cNvSpPr>
          <p:nvPr>
            <p:ph type="ftr" sz="quarter" idx="11"/>
          </p:nvPr>
        </p:nvSpPr>
        <p:spPr bwMode="auto">
          <a:xfrm>
            <a:off x="5029201"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Ensemble de </a:t>
            </a:r>
            <a:r>
              <a:rPr lang="fr-CA" sz="2000" dirty="0" smtClean="0">
                <a:solidFill>
                  <a:schemeClr val="bg1"/>
                </a:solidFill>
                <a:latin typeface="Arial" panose="020B0604020202020204" pitchFamily="34" charset="0"/>
                <a:cs typeface="Arial" panose="020B0604020202020204" pitchFamily="34" charset="0"/>
              </a:rPr>
              <a:t>l’Activit</a:t>
            </a:r>
            <a:r>
              <a:rPr lang="fr-CA" sz="2000" dirty="0">
                <a:solidFill>
                  <a:schemeClr val="bg1"/>
                </a:solidFill>
                <a:latin typeface="Arial" panose="020B0604020202020204" pitchFamily="34" charset="0"/>
                <a:cs typeface="Arial" panose="020B0604020202020204" pitchFamily="34" charset="0"/>
              </a:rPr>
              <a:t>é</a:t>
            </a:r>
            <a:r>
              <a:rPr lang="fr-CA" sz="2000" dirty="0" smtClean="0">
                <a:solidFill>
                  <a:schemeClr val="bg1"/>
                </a:solidFill>
                <a:latin typeface="Arial" panose="020B0604020202020204" pitchFamily="34" charset="0"/>
                <a:cs typeface="Arial" panose="020B0604020202020204" pitchFamily="34" charset="0"/>
              </a:rPr>
              <a:t> Physique</a:t>
            </a:r>
          </a:p>
        </p:txBody>
      </p:sp>
    </p:spTree>
    <p:extLst>
      <p:ext uri="{BB962C8B-B14F-4D97-AF65-F5344CB8AC3E}">
        <p14:creationId xmlns:p14="http://schemas.microsoft.com/office/powerpoint/2010/main" val="34769060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8200"/>
            <a:ext cx="9144000" cy="5715000"/>
          </a:xfrm>
          <a:prstGeom prst="rect">
            <a:avLst/>
          </a:prstGeom>
          <a:solidFill>
            <a:srgbClr val="FEA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 y="2275"/>
            <a:ext cx="3975415" cy="2588525"/>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849573"/>
            <a:ext cx="3581400" cy="5597664"/>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127" y="2723985"/>
            <a:ext cx="3733288" cy="3696029"/>
          </a:xfrm>
          <a:prstGeom prst="rect">
            <a:avLst/>
          </a:prstGeom>
        </p:spPr>
      </p:pic>
      <p:sp>
        <p:nvSpPr>
          <p:cNvPr id="8" name="TextBox 7"/>
          <p:cNvSpPr txBox="1"/>
          <p:nvPr/>
        </p:nvSpPr>
        <p:spPr>
          <a:xfrm>
            <a:off x="3975415" y="2275"/>
            <a:ext cx="4330385" cy="847298"/>
          </a:xfrm>
          <a:prstGeom prst="rect">
            <a:avLst/>
          </a:prstGeom>
          <a:solidFill>
            <a:srgbClr val="FEAA0A"/>
          </a:solidFill>
        </p:spPr>
        <p:txBody>
          <a:bodyPr wrap="square" rtlCol="0">
            <a:spAutoFit/>
          </a:bodyPr>
          <a:lstStyle/>
          <a:p>
            <a:endParaRPr lang="fr-CA" dirty="0"/>
          </a:p>
        </p:txBody>
      </p:sp>
      <p:sp>
        <p:nvSpPr>
          <p:cNvPr id="9" name="TextBox 8"/>
          <p:cNvSpPr txBox="1"/>
          <p:nvPr/>
        </p:nvSpPr>
        <p:spPr>
          <a:xfrm>
            <a:off x="0" y="6501719"/>
            <a:ext cx="8839200" cy="369332"/>
          </a:xfrm>
          <a:prstGeom prst="rect">
            <a:avLst/>
          </a:prstGeom>
          <a:solidFill>
            <a:srgbClr val="FEAA0A"/>
          </a:solidFill>
        </p:spPr>
        <p:txBody>
          <a:bodyPr wrap="square" rtlCol="0">
            <a:spAutoFit/>
          </a:bodyPr>
          <a:lstStyle/>
          <a:p>
            <a:endParaRPr lang="fr-CA" dirty="0"/>
          </a:p>
        </p:txBody>
      </p:sp>
    </p:spTree>
    <p:extLst>
      <p:ext uri="{BB962C8B-B14F-4D97-AF65-F5344CB8AC3E}">
        <p14:creationId xmlns:p14="http://schemas.microsoft.com/office/powerpoint/2010/main" val="223988412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4648200" y="6518275"/>
            <a:ext cx="426720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smtClean="0">
                <a:solidFill>
                  <a:schemeClr val="bg1"/>
                </a:solidFill>
                <a:latin typeface="Arial" panose="020B0604020202020204" pitchFamily="34" charset="0"/>
                <a:cs typeface="Arial" panose="020B0604020202020204" pitchFamily="34" charset="0"/>
              </a:rPr>
              <a:t>Participation aux Sports Organis</a:t>
            </a:r>
            <a:r>
              <a:rPr lang="fr-CA" sz="2000" dirty="0">
                <a:solidFill>
                  <a:schemeClr val="bg1"/>
                </a:solidFill>
                <a:latin typeface="Arial" panose="020B0604020202020204" pitchFamily="34" charset="0"/>
                <a:cs typeface="Arial" panose="020B0604020202020204" pitchFamily="34" charset="0"/>
              </a:rPr>
              <a:t>é</a:t>
            </a:r>
            <a:r>
              <a:rPr lang="en-CA" sz="2000" dirty="0" smtClean="0">
                <a:solidFill>
                  <a:schemeClr val="bg1"/>
                </a:solidFill>
                <a:latin typeface="Arial" panose="020B0604020202020204" pitchFamily="34" charset="0"/>
                <a:cs typeface="Arial" panose="020B0604020202020204" pitchFamily="34" charset="0"/>
              </a:rPr>
              <a:t>s</a:t>
            </a:r>
            <a:endParaRPr lang="fr-CA" sz="2000" dirty="0" smtClean="0">
              <a:solidFill>
                <a:schemeClr val="bg1"/>
              </a:solidFill>
              <a:latin typeface="Arial" panose="020B0604020202020204" pitchFamily="34" charset="0"/>
              <a:cs typeface="Arial" panose="020B0604020202020204" pitchFamily="34" charset="0"/>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7" y="1143000"/>
            <a:ext cx="9144000" cy="5136981"/>
          </a:xfrm>
          <a:prstGeom prst="rect">
            <a:avLst/>
          </a:prstGeom>
        </p:spPr>
      </p:pic>
    </p:spTree>
    <p:extLst>
      <p:ext uri="{BB962C8B-B14F-4D97-AF65-F5344CB8AC3E}">
        <p14:creationId xmlns:p14="http://schemas.microsoft.com/office/powerpoint/2010/main" val="298262697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50" dirty="0" smtClean="0"/>
              <a:t>PRINCIPALES CONCLUSIONS</a:t>
            </a:r>
            <a:endParaRPr lang="en-US" spc="-150" dirty="0"/>
          </a:p>
        </p:txBody>
      </p:sp>
      <p:sp>
        <p:nvSpPr>
          <p:cNvPr id="3" name="Content Placeholder 2"/>
          <p:cNvSpPr>
            <a:spLocks noGrp="1"/>
          </p:cNvSpPr>
          <p:nvPr>
            <p:ph idx="1"/>
          </p:nvPr>
        </p:nvSpPr>
        <p:spPr>
          <a:xfrm>
            <a:off x="152399" y="990600"/>
            <a:ext cx="8763001" cy="5334000"/>
          </a:xfrm>
        </p:spPr>
        <p:txBody>
          <a:bodyPr>
            <a:normAutofit lnSpcReduction="10000"/>
          </a:bodyPr>
          <a:lstStyle/>
          <a:p>
            <a:pPr>
              <a:buClr>
                <a:srgbClr val="FEAA0A"/>
              </a:buClr>
              <a:buFont typeface="Wingdings" panose="05000000000000000000" pitchFamily="2" charset="2"/>
              <a:buChar char="Ø"/>
            </a:pPr>
            <a:r>
              <a:rPr lang="fr-CA" sz="2000" dirty="0"/>
              <a:t>Selon les parents, 75 % des jeunes canadiens </a:t>
            </a:r>
            <a:r>
              <a:rPr lang="fr-CA" sz="2000" dirty="0" smtClean="0"/>
              <a:t>âgés </a:t>
            </a:r>
            <a:r>
              <a:rPr lang="fr-CA" sz="2000" dirty="0"/>
              <a:t>de 5 à 19 ans participent à </a:t>
            </a:r>
            <a:r>
              <a:rPr lang="fr-CA" sz="2000" dirty="0" smtClean="0"/>
              <a:t>des activités </a:t>
            </a:r>
            <a:r>
              <a:rPr lang="fr-CA" sz="2000" dirty="0"/>
              <a:t>physiques et à des sports organisés; cette </a:t>
            </a:r>
            <a:r>
              <a:rPr lang="fr-CA" sz="2000" dirty="0" smtClean="0"/>
              <a:t>donnée </a:t>
            </a:r>
            <a:r>
              <a:rPr lang="fr-CA" sz="2000" dirty="0"/>
              <a:t>est similaire à ce qui a </a:t>
            </a:r>
            <a:r>
              <a:rPr lang="fr-CA" sz="2000" dirty="0" smtClean="0"/>
              <a:t>été </a:t>
            </a:r>
            <a:r>
              <a:rPr lang="fr-CA" sz="2000" dirty="0"/>
              <a:t>observé depuis le cycle de </a:t>
            </a:r>
            <a:r>
              <a:rPr lang="fr-CA" sz="2000" dirty="0" smtClean="0"/>
              <a:t>données </a:t>
            </a:r>
            <a:r>
              <a:rPr lang="fr-CA" sz="2000" dirty="0"/>
              <a:t>2007-08 (ÉAPJC 2011-12, ICRCP)</a:t>
            </a:r>
            <a:r>
              <a:rPr lang="fr-CA" sz="2000" baseline="30000" dirty="0"/>
              <a:t>25</a:t>
            </a:r>
            <a:r>
              <a:rPr lang="fr-CA" sz="2000" dirty="0" smtClean="0"/>
              <a:t>.</a:t>
            </a:r>
          </a:p>
          <a:p>
            <a:pPr>
              <a:buClr>
                <a:srgbClr val="FEAA0A"/>
              </a:buClr>
              <a:buFont typeface="Wingdings" panose="05000000000000000000" pitchFamily="2" charset="2"/>
              <a:buChar char="Ø"/>
            </a:pPr>
            <a:endParaRPr lang="fr-CA" sz="2000" dirty="0"/>
          </a:p>
          <a:p>
            <a:pPr>
              <a:buClr>
                <a:srgbClr val="FEAA0A"/>
              </a:buClr>
              <a:buFont typeface="Wingdings" panose="05000000000000000000" pitchFamily="2" charset="2"/>
              <a:buChar char="Ø"/>
            </a:pPr>
            <a:r>
              <a:rPr lang="fr-CA" sz="2000" dirty="0" smtClean="0"/>
              <a:t>Parmi </a:t>
            </a:r>
            <a:r>
              <a:rPr lang="fr-CA" sz="2000" dirty="0"/>
              <a:t>les jeunes canadiens </a:t>
            </a:r>
            <a:r>
              <a:rPr lang="fr-CA" sz="2000" dirty="0" smtClean="0"/>
              <a:t>âgés </a:t>
            </a:r>
            <a:r>
              <a:rPr lang="fr-CA" sz="2000" dirty="0"/>
              <a:t>de 5 à 17 ans qui pratiquent des sports, 46 % en </a:t>
            </a:r>
            <a:r>
              <a:rPr lang="fr-CA" sz="2000" dirty="0" smtClean="0"/>
              <a:t>font toute l’ann</a:t>
            </a:r>
            <a:r>
              <a:rPr lang="fr-CA" sz="2000" dirty="0"/>
              <a:t>é</a:t>
            </a:r>
            <a:r>
              <a:rPr lang="fr-CA" sz="2000" dirty="0" smtClean="0"/>
              <a:t>e</a:t>
            </a:r>
            <a:r>
              <a:rPr lang="fr-CA" sz="2000" dirty="0"/>
              <a:t>; 26 % pendant 8 à 11 mois dans </a:t>
            </a:r>
            <a:r>
              <a:rPr lang="fr-CA" sz="2000" dirty="0" smtClean="0"/>
              <a:t>l’ann</a:t>
            </a:r>
            <a:r>
              <a:rPr lang="fr-CA" sz="2000" dirty="0"/>
              <a:t>é</a:t>
            </a:r>
            <a:r>
              <a:rPr lang="fr-CA" sz="2000" dirty="0" smtClean="0"/>
              <a:t>e</a:t>
            </a:r>
            <a:r>
              <a:rPr lang="fr-CA" sz="2000" dirty="0"/>
              <a:t>; et 27 % pendant moins de 8 </a:t>
            </a:r>
            <a:r>
              <a:rPr lang="fr-CA" sz="2000" dirty="0" smtClean="0"/>
              <a:t>mois dans l’ann</a:t>
            </a:r>
            <a:r>
              <a:rPr lang="fr-CA" sz="2000" dirty="0"/>
              <a:t>é</a:t>
            </a:r>
            <a:r>
              <a:rPr lang="fr-CA" sz="2000" dirty="0" smtClean="0"/>
              <a:t>e </a:t>
            </a:r>
            <a:r>
              <a:rPr lang="fr-CA" sz="2000" dirty="0"/>
              <a:t>(SAP 2010-11, </a:t>
            </a:r>
            <a:r>
              <a:rPr lang="fr-CA" sz="2000" dirty="0" smtClean="0"/>
              <a:t>ICRCP)</a:t>
            </a:r>
            <a:r>
              <a:rPr lang="fr-CA" sz="2000" baseline="30000" dirty="0" smtClean="0"/>
              <a:t>26</a:t>
            </a:r>
            <a:r>
              <a:rPr lang="fr-CA" sz="2000" dirty="0" smtClean="0"/>
              <a:t>.</a:t>
            </a:r>
          </a:p>
          <a:p>
            <a:pPr>
              <a:buClr>
                <a:srgbClr val="FEAA0A"/>
              </a:buClr>
              <a:buFont typeface="Wingdings" panose="05000000000000000000" pitchFamily="2" charset="2"/>
              <a:buChar char="Ø"/>
            </a:pPr>
            <a:endParaRPr lang="fr-CA" sz="2000" dirty="0" smtClean="0"/>
          </a:p>
          <a:p>
            <a:pPr>
              <a:buClr>
                <a:srgbClr val="FEAA0A"/>
              </a:buClr>
              <a:buFont typeface="Wingdings" panose="05000000000000000000" pitchFamily="2" charset="2"/>
              <a:buChar char="Ø"/>
            </a:pPr>
            <a:r>
              <a:rPr lang="fr-CA" sz="2000" dirty="0" smtClean="0"/>
              <a:t>Selon </a:t>
            </a:r>
            <a:r>
              <a:rPr lang="fr-CA" sz="2000" dirty="0"/>
              <a:t>les parents canadiens, 34 % des jeunes </a:t>
            </a:r>
            <a:r>
              <a:rPr lang="fr-CA" sz="2000" dirty="0" smtClean="0"/>
              <a:t>âgés </a:t>
            </a:r>
            <a:r>
              <a:rPr lang="fr-CA" sz="2000" dirty="0"/>
              <a:t>de 5 à 17 ans ont pratiqué des </a:t>
            </a:r>
            <a:r>
              <a:rPr lang="fr-CA" sz="2000" dirty="0" smtClean="0"/>
              <a:t>sports au </a:t>
            </a:r>
            <a:r>
              <a:rPr lang="fr-CA" sz="2000" dirty="0"/>
              <a:t>moins 4 fois par semaine, 50 % en ont fait 2 ou 3 fois par semaine, pour 14 % </a:t>
            </a:r>
            <a:r>
              <a:rPr lang="fr-CA" sz="2000" dirty="0" smtClean="0"/>
              <a:t>des jeunes</a:t>
            </a:r>
            <a:r>
              <a:rPr lang="fr-CA" sz="2000" dirty="0"/>
              <a:t>, ce fut 1 ou 2 fois par semaine et 3 % en ont pratiqué moins souvent ou ont </a:t>
            </a:r>
            <a:r>
              <a:rPr lang="fr-CA" sz="2000" dirty="0" smtClean="0"/>
              <a:t>une participation </a:t>
            </a:r>
            <a:r>
              <a:rPr lang="fr-CA" sz="2000" dirty="0"/>
              <a:t>variable (ÉAPJC 2011-12, ICRCP)</a:t>
            </a:r>
            <a:r>
              <a:rPr lang="fr-CA" sz="2000" baseline="30000" dirty="0"/>
              <a:t>26</a:t>
            </a:r>
            <a:r>
              <a:rPr lang="fr-CA" sz="2000" dirty="0" smtClean="0"/>
              <a:t>.</a:t>
            </a:r>
          </a:p>
          <a:p>
            <a:pPr>
              <a:buClr>
                <a:srgbClr val="FEAA0A"/>
              </a:buClr>
              <a:buFont typeface="Wingdings" panose="05000000000000000000" pitchFamily="2" charset="2"/>
              <a:buChar char="Ø"/>
            </a:pPr>
            <a:endParaRPr lang="fr-CA" sz="2000" dirty="0"/>
          </a:p>
          <a:p>
            <a:pPr>
              <a:buClr>
                <a:srgbClr val="FEAA0A"/>
              </a:buClr>
              <a:buFont typeface="Wingdings" panose="05000000000000000000" pitchFamily="2" charset="2"/>
              <a:buChar char="Ø"/>
            </a:pPr>
            <a:r>
              <a:rPr lang="fr-CA" sz="2000" dirty="0" smtClean="0"/>
              <a:t>Les </a:t>
            </a:r>
            <a:r>
              <a:rPr lang="fr-CA" sz="2000" dirty="0"/>
              <a:t>enfants canadiens qui ont participé à des </a:t>
            </a:r>
            <a:r>
              <a:rPr lang="fr-CA" sz="2000" dirty="0" smtClean="0"/>
              <a:t>activités </a:t>
            </a:r>
            <a:r>
              <a:rPr lang="fr-CA" sz="2000" dirty="0"/>
              <a:t>physiques ou à des </a:t>
            </a:r>
            <a:r>
              <a:rPr lang="fr-CA" sz="2000" dirty="0" smtClean="0"/>
              <a:t>sports </a:t>
            </a:r>
            <a:r>
              <a:rPr lang="fr-CA" sz="2000" dirty="0"/>
              <a:t>organisés ont fait en moyenne </a:t>
            </a:r>
            <a:r>
              <a:rPr lang="fr-CA" sz="2000" dirty="0" smtClean="0"/>
              <a:t>près </a:t>
            </a:r>
            <a:r>
              <a:rPr lang="fr-CA" sz="2000" dirty="0"/>
              <a:t>de 1 500 pas de plus que les enfants qui n’ont </a:t>
            </a:r>
            <a:r>
              <a:rPr lang="fr-CA" sz="2000" dirty="0" smtClean="0"/>
              <a:t>pas </a:t>
            </a:r>
            <a:r>
              <a:rPr lang="fr-CA" sz="2000" dirty="0"/>
              <a:t>participé à ce type </a:t>
            </a:r>
            <a:r>
              <a:rPr lang="fr-CA" sz="2000" dirty="0" smtClean="0"/>
              <a:t>d’activit</a:t>
            </a:r>
            <a:r>
              <a:rPr lang="fr-CA" sz="2000" dirty="0"/>
              <a:t>é</a:t>
            </a:r>
            <a:r>
              <a:rPr lang="fr-CA" sz="2000" dirty="0" smtClean="0"/>
              <a:t>s </a:t>
            </a:r>
            <a:r>
              <a:rPr lang="fr-CA" sz="2000" dirty="0"/>
              <a:t>(ÉAPJC 2011-12, ICRCP)</a:t>
            </a:r>
            <a:r>
              <a:rPr lang="fr-CA" sz="2000" baseline="30000" dirty="0"/>
              <a:t>14</a:t>
            </a:r>
            <a:r>
              <a:rPr lang="fr-CA" sz="2000" dirty="0"/>
              <a:t>.</a:t>
            </a:r>
            <a:endParaRPr lang="en-US" sz="2000" dirty="0"/>
          </a:p>
        </p:txBody>
      </p:sp>
      <p:sp>
        <p:nvSpPr>
          <p:cNvPr id="4" name="Footer Placeholder 1"/>
          <p:cNvSpPr>
            <a:spLocks noGrp="1"/>
          </p:cNvSpPr>
          <p:nvPr>
            <p:ph type="ftr" sz="quarter" idx="11"/>
          </p:nvPr>
        </p:nvSpPr>
        <p:spPr bwMode="auto">
          <a:xfrm>
            <a:off x="4648200" y="6518275"/>
            <a:ext cx="426720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smtClean="0">
                <a:solidFill>
                  <a:schemeClr val="bg1"/>
                </a:solidFill>
                <a:latin typeface="Arial" panose="020B0604020202020204" pitchFamily="34" charset="0"/>
                <a:cs typeface="Arial" panose="020B0604020202020204" pitchFamily="34" charset="0"/>
              </a:rPr>
              <a:t>Participation aux Sports Organis</a:t>
            </a:r>
            <a:r>
              <a:rPr lang="fr-CA" sz="2000" dirty="0">
                <a:solidFill>
                  <a:schemeClr val="bg1"/>
                </a:solidFill>
                <a:latin typeface="Arial" panose="020B0604020202020204" pitchFamily="34" charset="0"/>
                <a:cs typeface="Arial" panose="020B0604020202020204" pitchFamily="34" charset="0"/>
              </a:rPr>
              <a:t>é</a:t>
            </a:r>
            <a:r>
              <a:rPr lang="en-CA" sz="2000" dirty="0" smtClean="0">
                <a:solidFill>
                  <a:schemeClr val="bg1"/>
                </a:solidFill>
                <a:latin typeface="Arial" panose="020B0604020202020204" pitchFamily="34" charset="0"/>
                <a:cs typeface="Arial" panose="020B0604020202020204" pitchFamily="34" charset="0"/>
              </a:rPr>
              <a:t>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3072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cap="all" dirty="0"/>
              <a:t>Sources de </a:t>
            </a:r>
            <a:r>
              <a:rPr lang="en-US" cap="all" dirty="0" err="1"/>
              <a:t>données</a:t>
            </a:r>
            <a:endParaRPr lang="en-US" cap="all" dirty="0"/>
          </a:p>
        </p:txBody>
      </p:sp>
      <p:sp>
        <p:nvSpPr>
          <p:cNvPr id="6" name="Content Placeholder 5"/>
          <p:cNvSpPr>
            <a:spLocks noGrp="1"/>
          </p:cNvSpPr>
          <p:nvPr>
            <p:ph idx="1"/>
          </p:nvPr>
        </p:nvSpPr>
        <p:spPr>
          <a:xfrm>
            <a:off x="152400" y="1219200"/>
            <a:ext cx="8534400" cy="4906963"/>
          </a:xfrm>
        </p:spPr>
        <p:txBody>
          <a:bodyPr>
            <a:normAutofit fontScale="92500" lnSpcReduction="20000"/>
          </a:bodyPr>
          <a:lstStyle/>
          <a:p>
            <a:pPr marL="3175" lvl="1" indent="0">
              <a:lnSpc>
                <a:spcPct val="90000"/>
              </a:lnSpc>
              <a:buSzPct val="100000"/>
              <a:buNone/>
              <a:defRPr/>
            </a:pPr>
            <a:endParaRPr lang="en-US" sz="2400" dirty="0"/>
          </a:p>
          <a:p>
            <a:pPr marL="173736" indent="-173736">
              <a:lnSpc>
                <a:spcPct val="90000"/>
              </a:lnSpc>
              <a:spcBef>
                <a:spcPts val="0"/>
              </a:spcBef>
              <a:spcAft>
                <a:spcPts val="1200"/>
              </a:spcAft>
              <a:buClr>
                <a:schemeClr val="tx1"/>
              </a:buClr>
              <a:buSzPct val="100000"/>
              <a:buFont typeface="Times" charset="0"/>
              <a:buChar char="•"/>
              <a:defRPr/>
            </a:pPr>
            <a:r>
              <a:rPr lang="fr-CA" sz="2400" dirty="0" smtClean="0"/>
              <a:t>Enquête </a:t>
            </a:r>
            <a:r>
              <a:rPr lang="fr-CA" sz="2400" dirty="0"/>
              <a:t>canadienne sur les mesures de la santé (ECMS)</a:t>
            </a:r>
          </a:p>
          <a:p>
            <a:pPr marL="173736" indent="-173736">
              <a:lnSpc>
                <a:spcPct val="90000"/>
              </a:lnSpc>
              <a:spcBef>
                <a:spcPts val="0"/>
              </a:spcBef>
              <a:spcAft>
                <a:spcPts val="1200"/>
              </a:spcAft>
              <a:buClr>
                <a:schemeClr val="tx1"/>
              </a:buClr>
              <a:buSzPct val="100000"/>
              <a:buFont typeface="Times" charset="0"/>
              <a:buChar char="•"/>
              <a:defRPr/>
            </a:pPr>
            <a:r>
              <a:rPr lang="fr-CA" sz="2400" dirty="0"/>
              <a:t>Enquête sur le tabagisme chez les jeunes (ETJ)</a:t>
            </a:r>
          </a:p>
          <a:p>
            <a:pPr marL="173736" indent="-173736">
              <a:lnSpc>
                <a:spcPct val="90000"/>
              </a:lnSpc>
              <a:spcBef>
                <a:spcPts val="0"/>
              </a:spcBef>
              <a:spcAft>
                <a:spcPts val="1200"/>
              </a:spcAft>
              <a:buClr>
                <a:schemeClr val="tx1"/>
              </a:buClr>
              <a:buSzPct val="100000"/>
              <a:buFont typeface="Times" charset="0"/>
              <a:buChar char="•"/>
              <a:defRPr/>
            </a:pPr>
            <a:r>
              <a:rPr lang="fr-CA" sz="2400" dirty="0"/>
              <a:t>Étude sur l’activité physique des jeunes au Canada (</a:t>
            </a:r>
            <a:r>
              <a:rPr lang="fr-CA" sz="2400" dirty="0" smtClean="0"/>
              <a:t>ÉAPJC)</a:t>
            </a:r>
          </a:p>
          <a:p>
            <a:pPr marL="173736" indent="-173736">
              <a:lnSpc>
                <a:spcPct val="90000"/>
              </a:lnSpc>
              <a:spcBef>
                <a:spcPts val="0"/>
              </a:spcBef>
              <a:spcAft>
                <a:spcPts val="1200"/>
              </a:spcAft>
              <a:buClr>
                <a:schemeClr val="tx1"/>
              </a:buClr>
              <a:buSzPct val="100000"/>
              <a:buFont typeface="Times" charset="0"/>
              <a:buChar char="•"/>
              <a:defRPr/>
            </a:pPr>
            <a:r>
              <a:rPr lang="fr-CA" sz="2400" dirty="0" smtClean="0"/>
              <a:t>Étude </a:t>
            </a:r>
            <a:r>
              <a:rPr lang="fr-CA" sz="2400" dirty="0"/>
              <a:t>sur les comportements de santé des jeunes d’âge scolaire (</a:t>
            </a:r>
            <a:r>
              <a:rPr lang="fr-CA" sz="2400" dirty="0" smtClean="0"/>
              <a:t>HBSC)</a:t>
            </a:r>
          </a:p>
          <a:p>
            <a:pPr marL="173736" indent="-173736">
              <a:lnSpc>
                <a:spcPct val="90000"/>
              </a:lnSpc>
              <a:spcBef>
                <a:spcPts val="0"/>
              </a:spcBef>
              <a:spcAft>
                <a:spcPts val="1200"/>
              </a:spcAft>
              <a:buClr>
                <a:schemeClr val="tx1"/>
              </a:buClr>
              <a:buSzPct val="100000"/>
              <a:buFont typeface="Times" charset="0"/>
              <a:buChar char="•"/>
              <a:defRPr/>
            </a:pPr>
            <a:r>
              <a:rPr lang="fr-CA" sz="2400" dirty="0" smtClean="0"/>
              <a:t>Programme </a:t>
            </a:r>
            <a:r>
              <a:rPr lang="fr-CA" sz="2400" dirty="0"/>
              <a:t>« Au Pas </a:t>
            </a:r>
            <a:r>
              <a:rPr lang="fr-CA" sz="2400" dirty="0" smtClean="0"/>
              <a:t>»</a:t>
            </a:r>
          </a:p>
          <a:p>
            <a:pPr marL="173736" indent="-173736">
              <a:lnSpc>
                <a:spcPct val="90000"/>
              </a:lnSpc>
              <a:spcBef>
                <a:spcPts val="0"/>
              </a:spcBef>
              <a:spcAft>
                <a:spcPts val="1200"/>
              </a:spcAft>
              <a:buClr>
                <a:schemeClr val="tx1"/>
              </a:buClr>
              <a:buSzPct val="100000"/>
              <a:buFont typeface="Times" charset="0"/>
              <a:buChar char="•"/>
              <a:defRPr/>
            </a:pPr>
            <a:r>
              <a:rPr lang="en-US" sz="2400" dirty="0" err="1" smtClean="0"/>
              <a:t>Sondage</a:t>
            </a:r>
            <a:r>
              <a:rPr lang="en-US" sz="2400" dirty="0" smtClean="0"/>
              <a:t> </a:t>
            </a:r>
            <a:r>
              <a:rPr lang="en-US" sz="2400" dirty="0" err="1"/>
              <a:t>sur</a:t>
            </a:r>
            <a:r>
              <a:rPr lang="en-US" sz="2400" dirty="0"/>
              <a:t> les </a:t>
            </a:r>
            <a:r>
              <a:rPr lang="en-US" sz="2400" dirty="0" err="1"/>
              <a:t>possibilités</a:t>
            </a:r>
            <a:r>
              <a:rPr lang="en-US" sz="2400" dirty="0"/>
              <a:t> </a:t>
            </a:r>
            <a:r>
              <a:rPr lang="en-US" sz="2400" dirty="0" err="1"/>
              <a:t>d’activité</a:t>
            </a:r>
            <a:r>
              <a:rPr lang="en-US" sz="2400" dirty="0"/>
              <a:t> physique </a:t>
            </a:r>
            <a:r>
              <a:rPr lang="en-US" sz="2400" dirty="0" err="1"/>
              <a:t>offertes</a:t>
            </a:r>
            <a:r>
              <a:rPr lang="en-US" sz="2400" dirty="0"/>
              <a:t> en </a:t>
            </a:r>
            <a:r>
              <a:rPr lang="en-US" sz="2400" dirty="0" smtClean="0"/>
              <a:t>milieu </a:t>
            </a:r>
            <a:r>
              <a:rPr lang="en-US" sz="2400" dirty="0" err="1" smtClean="0"/>
              <a:t>scolaire</a:t>
            </a:r>
            <a:r>
              <a:rPr lang="en-US" sz="2400" dirty="0" smtClean="0"/>
              <a:t> (OPASS</a:t>
            </a:r>
            <a:r>
              <a:rPr lang="en-US" sz="2400" dirty="0"/>
              <a:t>)</a:t>
            </a:r>
            <a:endParaRPr lang="fr-CA" sz="2400" dirty="0"/>
          </a:p>
          <a:p>
            <a:pPr marL="3175" lvl="1" indent="0">
              <a:lnSpc>
                <a:spcPct val="90000"/>
              </a:lnSpc>
              <a:buSzPct val="100000"/>
              <a:buNone/>
              <a:defRPr/>
            </a:pPr>
            <a:endParaRPr lang="en-US" sz="2400" dirty="0"/>
          </a:p>
          <a:p>
            <a:pPr marL="0" indent="0">
              <a:lnSpc>
                <a:spcPct val="90000"/>
              </a:lnSpc>
              <a:buSzPct val="160000"/>
              <a:buNone/>
              <a:defRPr/>
            </a:pPr>
            <a:endParaRPr lang="en-US" sz="2400" dirty="0"/>
          </a:p>
          <a:p>
            <a:pPr marL="0" indent="0">
              <a:lnSpc>
                <a:spcPct val="90000"/>
              </a:lnSpc>
              <a:buClr>
                <a:srgbClr val="00A4DE"/>
              </a:buClr>
              <a:buSzPct val="160000"/>
              <a:buNone/>
              <a:defRPr/>
            </a:pPr>
            <a:r>
              <a:rPr lang="fr-CA" sz="2400" dirty="0"/>
              <a:t>De plus, la version détaillée du Bulletin présente un ensemble complet de références et une variété de </a:t>
            </a:r>
            <a:r>
              <a:rPr lang="fr-CA" sz="2400" b="1" dirty="0">
                <a:solidFill>
                  <a:srgbClr val="EE8134"/>
                </a:solidFill>
              </a:rPr>
              <a:t>recommandations</a:t>
            </a:r>
            <a:r>
              <a:rPr lang="fr-CA" sz="2400" dirty="0"/>
              <a:t> précises dans chacune des sections; on peut la consulter à </a:t>
            </a:r>
            <a:r>
              <a:rPr lang="fr-CA" sz="2400" u="sng" dirty="0" smtClean="0">
                <a:solidFill>
                  <a:srgbClr val="0092D2"/>
                </a:solidFill>
                <a:hlinkClick r:id="rId3"/>
              </a:rPr>
              <a:t>www.jeunesenforme.ca</a:t>
            </a:r>
            <a:endParaRPr lang="fr-CA" sz="2400" u="sng" dirty="0">
              <a:solidFill>
                <a:srgbClr val="0092D2"/>
              </a:solidFill>
            </a:endParaRPr>
          </a:p>
          <a:p>
            <a:pPr marL="0" indent="0">
              <a:lnSpc>
                <a:spcPct val="90000"/>
              </a:lnSpc>
              <a:buClr>
                <a:srgbClr val="00A4DE"/>
              </a:buClr>
              <a:buSzPct val="160000"/>
              <a:buNone/>
              <a:defRPr/>
            </a:pPr>
            <a:endParaRPr lang="fr-CA" sz="2400" dirty="0">
              <a:solidFill>
                <a:srgbClr val="0092D2"/>
              </a:solidFill>
            </a:endParaRPr>
          </a:p>
          <a:p>
            <a:endParaRPr lang="en-US" dirty="0"/>
          </a:p>
        </p:txBody>
      </p:sp>
    </p:spTree>
    <p:extLst>
      <p:ext uri="{BB962C8B-B14F-4D97-AF65-F5344CB8AC3E}">
        <p14:creationId xmlns:p14="http://schemas.microsoft.com/office/powerpoint/2010/main" val="379355919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50" dirty="0" smtClean="0"/>
              <a:t>PRINCIPALES CONCLUSIONS</a:t>
            </a:r>
            <a:endParaRPr lang="en-US" spc="-150" dirty="0"/>
          </a:p>
        </p:txBody>
      </p:sp>
      <p:sp>
        <p:nvSpPr>
          <p:cNvPr id="3" name="Content Placeholder 2"/>
          <p:cNvSpPr>
            <a:spLocks noGrp="1"/>
          </p:cNvSpPr>
          <p:nvPr>
            <p:ph idx="1"/>
          </p:nvPr>
        </p:nvSpPr>
        <p:spPr>
          <a:xfrm>
            <a:off x="152399" y="990600"/>
            <a:ext cx="8763001" cy="5334000"/>
          </a:xfrm>
        </p:spPr>
        <p:txBody>
          <a:bodyPr>
            <a:normAutofit/>
          </a:bodyPr>
          <a:lstStyle/>
          <a:p>
            <a:pPr>
              <a:buClr>
                <a:srgbClr val="FEAA0A"/>
              </a:buClr>
              <a:buFont typeface="Wingdings" panose="05000000000000000000" pitchFamily="2" charset="2"/>
              <a:buChar char="Ø"/>
            </a:pPr>
            <a:r>
              <a:rPr lang="fr-CA" sz="2000" dirty="0"/>
              <a:t>Selon les parents, 47 % des jeunes canadiens </a:t>
            </a:r>
            <a:r>
              <a:rPr lang="fr-CA" sz="2000" dirty="0" smtClean="0"/>
              <a:t>âgés </a:t>
            </a:r>
            <a:r>
              <a:rPr lang="fr-CA" sz="2000" dirty="0"/>
              <a:t>de 5 à 19 ans participent à </a:t>
            </a:r>
            <a:r>
              <a:rPr lang="fr-CA" sz="2000" dirty="0" smtClean="0"/>
              <a:t>des activités </a:t>
            </a:r>
            <a:r>
              <a:rPr lang="fr-CA" sz="2000" dirty="0"/>
              <a:t>physiques </a:t>
            </a:r>
            <a:r>
              <a:rPr lang="fr-CA" sz="2000" dirty="0" smtClean="0"/>
              <a:t>organisées </a:t>
            </a:r>
            <a:r>
              <a:rPr lang="fr-CA" sz="2000" dirty="0"/>
              <a:t>au cours de la </a:t>
            </a:r>
            <a:r>
              <a:rPr lang="fr-CA" sz="2000" dirty="0" smtClean="0"/>
              <a:t>période après l’école</a:t>
            </a:r>
            <a:r>
              <a:rPr lang="fr-CA" sz="2000" dirty="0"/>
              <a:t>, </a:t>
            </a:r>
            <a:r>
              <a:rPr lang="fr-CA" sz="2000" dirty="0" smtClean="0"/>
              <a:t>c’est-à-dire </a:t>
            </a:r>
            <a:r>
              <a:rPr lang="fr-CA" sz="2000" dirty="0"/>
              <a:t>entre </a:t>
            </a:r>
            <a:r>
              <a:rPr lang="fr-CA" sz="2000" dirty="0" smtClean="0"/>
              <a:t>la fin </a:t>
            </a:r>
            <a:r>
              <a:rPr lang="fr-CA" sz="2000" dirty="0"/>
              <a:t>des classes et le souper (ÉAPJC 2011-12, ICRCP)</a:t>
            </a:r>
            <a:r>
              <a:rPr lang="fr-CA" sz="2000" baseline="30000" dirty="0"/>
              <a:t>27</a:t>
            </a:r>
            <a:r>
              <a:rPr lang="fr-CA" sz="2000" dirty="0" smtClean="0"/>
              <a:t>.</a:t>
            </a:r>
          </a:p>
          <a:p>
            <a:pPr>
              <a:buClr>
                <a:srgbClr val="FEAA0A"/>
              </a:buClr>
              <a:buFont typeface="Wingdings" panose="05000000000000000000" pitchFamily="2" charset="2"/>
              <a:buChar char="Ø"/>
            </a:pPr>
            <a:endParaRPr lang="fr-CA" sz="2000" dirty="0"/>
          </a:p>
          <a:p>
            <a:pPr>
              <a:buClr>
                <a:srgbClr val="FEAA0A"/>
              </a:buClr>
              <a:buFont typeface="Wingdings" panose="05000000000000000000" pitchFamily="2" charset="2"/>
              <a:buChar char="Ø"/>
            </a:pPr>
            <a:r>
              <a:rPr lang="fr-CA" sz="2000" dirty="0" smtClean="0"/>
              <a:t>La </a:t>
            </a:r>
            <a:r>
              <a:rPr lang="fr-CA" sz="2000" dirty="0"/>
              <a:t>participation à des </a:t>
            </a:r>
            <a:r>
              <a:rPr lang="fr-CA" sz="2000" dirty="0" smtClean="0"/>
              <a:t>activités </a:t>
            </a:r>
            <a:r>
              <a:rPr lang="fr-CA" sz="2000" dirty="0"/>
              <a:t>physiques et à des sports organisés diminue de </a:t>
            </a:r>
            <a:r>
              <a:rPr lang="fr-CA" sz="2000" dirty="0" smtClean="0"/>
              <a:t>façon importante </a:t>
            </a:r>
            <a:r>
              <a:rPr lang="fr-CA" sz="2000" dirty="0"/>
              <a:t>avec </a:t>
            </a:r>
            <a:r>
              <a:rPr lang="fr-CA" sz="2000" dirty="0" smtClean="0"/>
              <a:t>l'âge </a:t>
            </a:r>
            <a:r>
              <a:rPr lang="fr-CA" sz="2000" dirty="0"/>
              <a:t>(83 % des jeunes </a:t>
            </a:r>
            <a:r>
              <a:rPr lang="fr-CA" sz="2000" dirty="0" smtClean="0"/>
              <a:t>âgés </a:t>
            </a:r>
            <a:r>
              <a:rPr lang="fr-CA" sz="2000" dirty="0"/>
              <a:t>de 5 à 10 ans versus 61 % des jeunes </a:t>
            </a:r>
            <a:r>
              <a:rPr lang="fr-CA" sz="2000" dirty="0" smtClean="0"/>
              <a:t>âgés de </a:t>
            </a:r>
            <a:r>
              <a:rPr lang="fr-CA" sz="2000" dirty="0"/>
              <a:t>15 à 19 ans) (ÉAPJC 2011-12, ICRCP)</a:t>
            </a:r>
            <a:r>
              <a:rPr lang="fr-CA" sz="2000" baseline="30000" dirty="0"/>
              <a:t>25</a:t>
            </a:r>
            <a:r>
              <a:rPr lang="fr-CA" sz="2000" dirty="0" smtClean="0"/>
              <a:t>.</a:t>
            </a:r>
          </a:p>
          <a:p>
            <a:pPr>
              <a:buClr>
                <a:srgbClr val="FEAA0A"/>
              </a:buClr>
              <a:buFont typeface="Wingdings" panose="05000000000000000000" pitchFamily="2" charset="2"/>
              <a:buChar char="Ø"/>
            </a:pPr>
            <a:endParaRPr lang="fr-CA" sz="2000" dirty="0"/>
          </a:p>
          <a:p>
            <a:pPr>
              <a:buClr>
                <a:srgbClr val="FEAA0A"/>
              </a:buClr>
              <a:buFont typeface="Wingdings" panose="05000000000000000000" pitchFamily="2" charset="2"/>
              <a:buChar char="Ø"/>
            </a:pPr>
            <a:r>
              <a:rPr lang="fr-CA" sz="2000" dirty="0" smtClean="0"/>
              <a:t>Cette </a:t>
            </a:r>
            <a:r>
              <a:rPr lang="fr-CA" sz="2000" dirty="0"/>
              <a:t>diminution de la participation devient </a:t>
            </a:r>
            <a:r>
              <a:rPr lang="fr-CA" sz="2000" dirty="0" smtClean="0"/>
              <a:t>même </a:t>
            </a:r>
            <a:r>
              <a:rPr lang="fr-CA" sz="2000" dirty="0"/>
              <a:t>plus </a:t>
            </a:r>
            <a:r>
              <a:rPr lang="fr-CA" sz="2000" dirty="0" smtClean="0"/>
              <a:t>évidente </a:t>
            </a:r>
            <a:r>
              <a:rPr lang="fr-CA" sz="2000" dirty="0"/>
              <a:t>lorsque le </a:t>
            </a:r>
            <a:r>
              <a:rPr lang="fr-CA" sz="2000" dirty="0" smtClean="0"/>
              <a:t>sexe </a:t>
            </a:r>
            <a:r>
              <a:rPr lang="fr-CA" sz="2000" dirty="0"/>
              <a:t>est </a:t>
            </a:r>
            <a:r>
              <a:rPr lang="fr-CA" sz="2000" dirty="0" smtClean="0"/>
              <a:t>pris en considération </a:t>
            </a:r>
            <a:r>
              <a:rPr lang="fr-CA" sz="2000" dirty="0"/>
              <a:t>dans le contexte de la </a:t>
            </a:r>
            <a:r>
              <a:rPr lang="fr-CA" sz="2000" dirty="0" smtClean="0"/>
              <a:t>période après l’école </a:t>
            </a:r>
            <a:r>
              <a:rPr lang="fr-CA" sz="2000" dirty="0"/>
              <a:t>(91 % des </a:t>
            </a:r>
            <a:r>
              <a:rPr lang="fr-CA" sz="2000" dirty="0" smtClean="0"/>
              <a:t>garçons âgés de </a:t>
            </a:r>
            <a:r>
              <a:rPr lang="fr-CA" sz="2000" dirty="0"/>
              <a:t>5 à 10 ans participent à des </a:t>
            </a:r>
            <a:r>
              <a:rPr lang="fr-CA" sz="2000" dirty="0" smtClean="0"/>
              <a:t>activités </a:t>
            </a:r>
            <a:r>
              <a:rPr lang="fr-CA" sz="2000" dirty="0"/>
              <a:t>physiques et à des sports organisés au cours de </a:t>
            </a:r>
            <a:r>
              <a:rPr lang="fr-CA" sz="2000" dirty="0" smtClean="0"/>
              <a:t>la période après l’école </a:t>
            </a:r>
            <a:r>
              <a:rPr lang="fr-CA" sz="2000" dirty="0"/>
              <a:t>versus 48 % des </a:t>
            </a:r>
            <a:r>
              <a:rPr lang="fr-CA" sz="2000" dirty="0" smtClean="0"/>
              <a:t>garçons âgés </a:t>
            </a:r>
            <a:r>
              <a:rPr lang="fr-CA" sz="2000" dirty="0"/>
              <a:t>de 15 à 19 ans; 88 % des filles </a:t>
            </a:r>
            <a:r>
              <a:rPr lang="fr-CA" sz="2000" dirty="0" smtClean="0"/>
              <a:t>âgées de </a:t>
            </a:r>
            <a:r>
              <a:rPr lang="fr-CA" sz="2000" dirty="0"/>
              <a:t>5 à 10 ans versus 30 % des filles </a:t>
            </a:r>
            <a:r>
              <a:rPr lang="fr-CA" sz="2000" dirty="0" smtClean="0"/>
              <a:t>âgées </a:t>
            </a:r>
            <a:r>
              <a:rPr lang="fr-CA" sz="2000" dirty="0"/>
              <a:t>de 15 à 19 ans). Quel que soit </a:t>
            </a:r>
            <a:r>
              <a:rPr lang="fr-CA" sz="2000" dirty="0" smtClean="0"/>
              <a:t>l'âge, un pourcentage </a:t>
            </a:r>
            <a:r>
              <a:rPr lang="fr-CA" sz="2000" dirty="0"/>
              <a:t>plus </a:t>
            </a:r>
            <a:r>
              <a:rPr lang="fr-CA" sz="2000" dirty="0" smtClean="0"/>
              <a:t>élevé </a:t>
            </a:r>
            <a:r>
              <a:rPr lang="fr-CA" sz="2000" dirty="0"/>
              <a:t>de </a:t>
            </a:r>
            <a:r>
              <a:rPr lang="fr-CA" sz="2000" dirty="0" smtClean="0"/>
              <a:t>garçons </a:t>
            </a:r>
            <a:r>
              <a:rPr lang="fr-CA" sz="2000" dirty="0"/>
              <a:t>que de filles participent (ÉAPJC 2011-12, ICRCP).</a:t>
            </a:r>
            <a:r>
              <a:rPr lang="fr-CA" sz="2000" baseline="30000" dirty="0"/>
              <a:t>27</a:t>
            </a:r>
            <a:endParaRPr lang="en-US" sz="2000" baseline="30000" dirty="0"/>
          </a:p>
        </p:txBody>
      </p:sp>
      <p:sp>
        <p:nvSpPr>
          <p:cNvPr id="4" name="Footer Placeholder 1"/>
          <p:cNvSpPr>
            <a:spLocks noGrp="1"/>
          </p:cNvSpPr>
          <p:nvPr>
            <p:ph type="ftr" sz="quarter" idx="11"/>
          </p:nvPr>
        </p:nvSpPr>
        <p:spPr bwMode="auto">
          <a:xfrm>
            <a:off x="4648200" y="6518275"/>
            <a:ext cx="426720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smtClean="0">
                <a:solidFill>
                  <a:schemeClr val="bg1"/>
                </a:solidFill>
                <a:latin typeface="Arial" panose="020B0604020202020204" pitchFamily="34" charset="0"/>
                <a:cs typeface="Arial" panose="020B0604020202020204" pitchFamily="34" charset="0"/>
              </a:rPr>
              <a:t>Participation aux Sports Organis</a:t>
            </a:r>
            <a:r>
              <a:rPr lang="fr-CA" sz="2000" dirty="0">
                <a:solidFill>
                  <a:schemeClr val="bg1"/>
                </a:solidFill>
                <a:latin typeface="Arial" panose="020B0604020202020204" pitchFamily="34" charset="0"/>
                <a:cs typeface="Arial" panose="020B0604020202020204" pitchFamily="34" charset="0"/>
              </a:rPr>
              <a:t>é</a:t>
            </a:r>
            <a:r>
              <a:rPr lang="en-CA" sz="2000" dirty="0" smtClean="0">
                <a:solidFill>
                  <a:schemeClr val="bg1"/>
                </a:solidFill>
                <a:latin typeface="Arial" panose="020B0604020202020204" pitchFamily="34" charset="0"/>
                <a:cs typeface="Arial" panose="020B0604020202020204" pitchFamily="34" charset="0"/>
              </a:rPr>
              <a:t>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1430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50" dirty="0" smtClean="0"/>
              <a:t>RECOMMANDATIONS</a:t>
            </a:r>
            <a:endParaRPr lang="en-US" spc="-150" dirty="0"/>
          </a:p>
        </p:txBody>
      </p:sp>
      <p:sp>
        <p:nvSpPr>
          <p:cNvPr id="3" name="Content Placeholder 2"/>
          <p:cNvSpPr>
            <a:spLocks noGrp="1"/>
          </p:cNvSpPr>
          <p:nvPr>
            <p:ph idx="1"/>
          </p:nvPr>
        </p:nvSpPr>
        <p:spPr>
          <a:xfrm>
            <a:off x="76200" y="990599"/>
            <a:ext cx="8991600" cy="5527675"/>
          </a:xfrm>
        </p:spPr>
        <p:txBody>
          <a:bodyPr>
            <a:noAutofit/>
          </a:bodyPr>
          <a:lstStyle/>
          <a:p>
            <a:pPr>
              <a:buClr>
                <a:srgbClr val="FEAA0A"/>
              </a:buClr>
              <a:buFont typeface="Wingdings" panose="05000000000000000000" pitchFamily="2" charset="2"/>
              <a:buChar char="Ø"/>
            </a:pPr>
            <a:r>
              <a:rPr lang="fr-CA" sz="2000" dirty="0" smtClean="0"/>
              <a:t>Les </a:t>
            </a:r>
            <a:r>
              <a:rPr lang="fr-CA" sz="2000" dirty="0"/>
              <a:t>fournisseurs de programmes devraient </a:t>
            </a:r>
            <a:r>
              <a:rPr lang="fr-CA" sz="2000" dirty="0" smtClean="0"/>
              <a:t>développer </a:t>
            </a:r>
            <a:r>
              <a:rPr lang="fr-CA" sz="2000" dirty="0"/>
              <a:t>des </a:t>
            </a:r>
            <a:r>
              <a:rPr lang="fr-CA" sz="2000" dirty="0" smtClean="0"/>
              <a:t>stratégies </a:t>
            </a:r>
            <a:r>
              <a:rPr lang="fr-CA" sz="2000" dirty="0"/>
              <a:t>pour lutter </a:t>
            </a:r>
            <a:r>
              <a:rPr lang="fr-CA" sz="2000" dirty="0" smtClean="0"/>
              <a:t>contre les </a:t>
            </a:r>
            <a:r>
              <a:rPr lang="fr-CA" sz="2000" dirty="0"/>
              <a:t>taux de </a:t>
            </a:r>
            <a:r>
              <a:rPr lang="fr-CA" sz="2000" dirty="0" smtClean="0"/>
              <a:t>décrochage </a:t>
            </a:r>
            <a:r>
              <a:rPr lang="fr-CA" sz="2000" dirty="0"/>
              <a:t>des jeunes dans les </a:t>
            </a:r>
            <a:r>
              <a:rPr lang="fr-CA" sz="2000" dirty="0" smtClean="0"/>
              <a:t>activités </a:t>
            </a:r>
            <a:r>
              <a:rPr lang="fr-CA" sz="2000" dirty="0"/>
              <a:t>physiques et les sports organisés</a:t>
            </a:r>
            <a:r>
              <a:rPr lang="fr-CA" sz="2000" dirty="0" smtClean="0"/>
              <a:t>.</a:t>
            </a:r>
            <a:endParaRPr lang="fr-CA" sz="2000" dirty="0"/>
          </a:p>
          <a:p>
            <a:pPr>
              <a:buClr>
                <a:srgbClr val="FEAA0A"/>
              </a:buClr>
              <a:buFont typeface="Wingdings" panose="05000000000000000000" pitchFamily="2" charset="2"/>
              <a:buChar char="Ø"/>
            </a:pPr>
            <a:r>
              <a:rPr lang="fr-CA" sz="2000" dirty="0" smtClean="0"/>
              <a:t>Les </a:t>
            </a:r>
            <a:r>
              <a:rPr lang="fr-CA" sz="2000" dirty="0"/>
              <a:t>organismes au service des jeunes devraient </a:t>
            </a:r>
            <a:r>
              <a:rPr lang="fr-CA" sz="2000" dirty="0" smtClean="0"/>
              <a:t>considérer </a:t>
            </a:r>
            <a:r>
              <a:rPr lang="fr-CA" sz="2000" dirty="0"/>
              <a:t>le savoir-faire </a:t>
            </a:r>
            <a:r>
              <a:rPr lang="fr-CA" sz="2000" dirty="0" smtClean="0"/>
              <a:t>physique comme </a:t>
            </a:r>
            <a:r>
              <a:rPr lang="fr-CA" sz="2000" dirty="0"/>
              <a:t>prioritaire dans le </a:t>
            </a:r>
            <a:r>
              <a:rPr lang="fr-CA" sz="2000" dirty="0" smtClean="0"/>
              <a:t>développement </a:t>
            </a:r>
            <a:r>
              <a:rPr lang="fr-CA" sz="2000" dirty="0"/>
              <a:t>dans leurs programmes</a:t>
            </a:r>
            <a:r>
              <a:rPr lang="fr-CA" sz="2000" dirty="0" smtClean="0"/>
              <a:t>.</a:t>
            </a:r>
            <a:endParaRPr lang="fr-CA" sz="2000" dirty="0"/>
          </a:p>
          <a:p>
            <a:pPr>
              <a:buClr>
                <a:srgbClr val="FEAA0A"/>
              </a:buClr>
              <a:buFont typeface="Wingdings" panose="05000000000000000000" pitchFamily="2" charset="2"/>
              <a:buChar char="Ø"/>
            </a:pPr>
            <a:r>
              <a:rPr lang="fr-CA" sz="2000" dirty="0" smtClean="0"/>
              <a:t>La </a:t>
            </a:r>
            <a:r>
              <a:rPr lang="fr-CA" sz="2000" dirty="0"/>
              <a:t>contribution de l’APMV varie selon le sport; toutefois, compte tenu de la </a:t>
            </a:r>
            <a:r>
              <a:rPr lang="fr-CA" sz="2000" dirty="0" smtClean="0"/>
              <a:t>popularité de la </a:t>
            </a:r>
            <a:r>
              <a:rPr lang="fr-CA" sz="2000" dirty="0"/>
              <a:t>participation aux sports organisés au Canada, tous les fournisseurs de </a:t>
            </a:r>
            <a:r>
              <a:rPr lang="fr-CA" sz="2000" dirty="0" smtClean="0"/>
              <a:t>programmes de </a:t>
            </a:r>
            <a:r>
              <a:rPr lang="fr-CA" sz="2000" dirty="0"/>
              <a:t>sports devraient </a:t>
            </a:r>
            <a:r>
              <a:rPr lang="fr-CA" sz="2000" dirty="0" smtClean="0"/>
              <a:t>considérer </a:t>
            </a:r>
            <a:r>
              <a:rPr lang="fr-CA" sz="2000" dirty="0"/>
              <a:t>les occasions </a:t>
            </a:r>
            <a:r>
              <a:rPr lang="fr-CA" sz="2000" dirty="0" smtClean="0"/>
              <a:t>d’accro</a:t>
            </a:r>
            <a:r>
              <a:rPr lang="fr-CA" sz="2000" dirty="0"/>
              <a:t>î</a:t>
            </a:r>
            <a:r>
              <a:rPr lang="fr-CA" sz="2000" dirty="0" smtClean="0"/>
              <a:t>tre </a:t>
            </a:r>
            <a:r>
              <a:rPr lang="fr-CA" sz="2000" dirty="0"/>
              <a:t>les niveaux d’APMV et, par </a:t>
            </a:r>
            <a:r>
              <a:rPr lang="fr-CA" sz="2000" dirty="0" smtClean="0"/>
              <a:t>conséquent, contribuer </a:t>
            </a:r>
            <a:r>
              <a:rPr lang="fr-CA" sz="2000" dirty="0"/>
              <a:t>davantage aux Directives canadiennes en </a:t>
            </a:r>
            <a:r>
              <a:rPr lang="fr-CA" sz="2000" dirty="0" smtClean="0"/>
              <a:t>matière d’activit</a:t>
            </a:r>
            <a:r>
              <a:rPr lang="fr-CA" sz="2000" dirty="0"/>
              <a:t>é</a:t>
            </a:r>
            <a:r>
              <a:rPr lang="fr-CA" sz="2000" dirty="0" smtClean="0"/>
              <a:t> </a:t>
            </a:r>
            <a:r>
              <a:rPr lang="fr-CA" sz="2000" dirty="0"/>
              <a:t>physique</a:t>
            </a:r>
            <a:r>
              <a:rPr lang="fr-CA" sz="2000" dirty="0" smtClean="0"/>
              <a:t>.</a:t>
            </a:r>
            <a:endParaRPr lang="fr-CA" sz="2000" dirty="0"/>
          </a:p>
          <a:p>
            <a:pPr>
              <a:buClr>
                <a:srgbClr val="FEAA0A"/>
              </a:buClr>
              <a:buFont typeface="Wingdings" panose="05000000000000000000" pitchFamily="2" charset="2"/>
              <a:buChar char="Ø"/>
            </a:pPr>
            <a:r>
              <a:rPr lang="fr-CA" sz="2000" dirty="0" smtClean="0"/>
              <a:t>Assurer </a:t>
            </a:r>
            <a:r>
              <a:rPr lang="fr-CA" sz="2000" dirty="0"/>
              <a:t>une formation et un soutien </a:t>
            </a:r>
            <a:r>
              <a:rPr lang="fr-CA" sz="2000" dirty="0" smtClean="0"/>
              <a:t>adéquats </a:t>
            </a:r>
            <a:r>
              <a:rPr lang="fr-CA" sz="2000" dirty="0"/>
              <a:t>aux entraîneurs et aux </a:t>
            </a:r>
            <a:r>
              <a:rPr lang="fr-CA" sz="2000" dirty="0" smtClean="0"/>
              <a:t>bénévoles </a:t>
            </a:r>
            <a:r>
              <a:rPr lang="fr-CA" sz="2000" dirty="0"/>
              <a:t>afin </a:t>
            </a:r>
            <a:r>
              <a:rPr lang="fr-CA" sz="2000" dirty="0" smtClean="0"/>
              <a:t>qu’ils planifient </a:t>
            </a:r>
            <a:r>
              <a:rPr lang="fr-CA" sz="2000" dirty="0"/>
              <a:t>des entraînements qui maximisent les occasions pour tous les participants </a:t>
            </a:r>
            <a:r>
              <a:rPr lang="fr-CA" sz="2000" dirty="0" smtClean="0"/>
              <a:t>de faire </a:t>
            </a:r>
            <a:r>
              <a:rPr lang="fr-CA" sz="2000" dirty="0"/>
              <a:t>de l’APMV</a:t>
            </a:r>
            <a:r>
              <a:rPr lang="fr-CA" sz="2000" dirty="0" smtClean="0"/>
              <a:t>.</a:t>
            </a:r>
            <a:endParaRPr lang="fr-CA" sz="2000" dirty="0"/>
          </a:p>
          <a:p>
            <a:pPr>
              <a:buClr>
                <a:srgbClr val="FEAA0A"/>
              </a:buClr>
              <a:buFont typeface="Wingdings" panose="05000000000000000000" pitchFamily="2" charset="2"/>
              <a:buChar char="Ø"/>
            </a:pPr>
            <a:r>
              <a:rPr lang="fr-CA" sz="2000" dirty="0" smtClean="0"/>
              <a:t>Les </a:t>
            </a:r>
            <a:r>
              <a:rPr lang="fr-CA" sz="2000" dirty="0"/>
              <a:t>fournisseurs de programmes de sport et de loisirs devraient </a:t>
            </a:r>
            <a:r>
              <a:rPr lang="fr-CA" sz="2000" dirty="0" smtClean="0"/>
              <a:t>établir </a:t>
            </a:r>
            <a:r>
              <a:rPr lang="fr-CA" sz="2000" dirty="0"/>
              <a:t>des </a:t>
            </a:r>
            <a:r>
              <a:rPr lang="fr-CA" sz="2000" dirty="0" smtClean="0"/>
              <a:t>mécanismes formels </a:t>
            </a:r>
            <a:r>
              <a:rPr lang="fr-CA" sz="2000" dirty="0"/>
              <a:t>pour le leadership, le </a:t>
            </a:r>
            <a:r>
              <a:rPr lang="fr-CA" sz="2000" dirty="0" smtClean="0"/>
              <a:t>bénévolat </a:t>
            </a:r>
            <a:r>
              <a:rPr lang="fr-CA" sz="2000" dirty="0"/>
              <a:t>et l’implication afin d’assurer que les </a:t>
            </a:r>
            <a:r>
              <a:rPr lang="fr-CA" sz="2000" dirty="0" smtClean="0"/>
              <a:t>programmes reflètent </a:t>
            </a:r>
            <a:r>
              <a:rPr lang="fr-CA" sz="2000" dirty="0"/>
              <a:t>les </a:t>
            </a:r>
            <a:r>
              <a:rPr lang="fr-CA" sz="2000" dirty="0" smtClean="0"/>
              <a:t>besoins </a:t>
            </a:r>
            <a:r>
              <a:rPr lang="fr-CA" sz="2000" dirty="0"/>
              <a:t>et les </a:t>
            </a:r>
            <a:r>
              <a:rPr lang="fr-CA" sz="2000" dirty="0" smtClean="0"/>
              <a:t>préférences </a:t>
            </a:r>
            <a:r>
              <a:rPr lang="fr-CA" sz="2000" dirty="0"/>
              <a:t>(p. ex., s’assurer qu’on tient compte de la </a:t>
            </a:r>
            <a:r>
              <a:rPr lang="fr-CA" sz="2000" dirty="0" smtClean="0"/>
              <a:t>diversité culturelle</a:t>
            </a:r>
            <a:r>
              <a:rPr lang="fr-CA" sz="2000" dirty="0"/>
              <a:t>).</a:t>
            </a:r>
            <a:endParaRPr lang="en-US" sz="2000" dirty="0"/>
          </a:p>
        </p:txBody>
      </p:sp>
      <p:sp>
        <p:nvSpPr>
          <p:cNvPr id="4" name="Footer Placeholder 1"/>
          <p:cNvSpPr>
            <a:spLocks noGrp="1"/>
          </p:cNvSpPr>
          <p:nvPr>
            <p:ph type="ftr" sz="quarter" idx="11"/>
          </p:nvPr>
        </p:nvSpPr>
        <p:spPr bwMode="auto">
          <a:xfrm>
            <a:off x="4648200" y="6518275"/>
            <a:ext cx="426720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smtClean="0">
                <a:solidFill>
                  <a:schemeClr val="bg1"/>
                </a:solidFill>
                <a:latin typeface="Arial" panose="020B0604020202020204" pitchFamily="34" charset="0"/>
                <a:cs typeface="Arial" panose="020B0604020202020204" pitchFamily="34" charset="0"/>
              </a:rPr>
              <a:t>Participation aux Sports Organis</a:t>
            </a:r>
            <a:r>
              <a:rPr lang="fr-CA" sz="2000" dirty="0">
                <a:solidFill>
                  <a:schemeClr val="bg1"/>
                </a:solidFill>
                <a:latin typeface="Arial" panose="020B0604020202020204" pitchFamily="34" charset="0"/>
                <a:cs typeface="Arial" panose="020B0604020202020204" pitchFamily="34" charset="0"/>
              </a:rPr>
              <a:t>é</a:t>
            </a:r>
            <a:r>
              <a:rPr lang="en-CA" sz="2000" dirty="0" smtClean="0">
                <a:solidFill>
                  <a:schemeClr val="bg1"/>
                </a:solidFill>
                <a:latin typeface="Arial" panose="020B0604020202020204" pitchFamily="34" charset="0"/>
                <a:cs typeface="Arial" panose="020B0604020202020204" pitchFamily="34" charset="0"/>
              </a:rPr>
              <a:t>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6026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pc="-150" dirty="0" smtClean="0"/>
              <a:t>LIMITES SUR LA PLAN DE LA RECHERCHE</a:t>
            </a:r>
            <a:endParaRPr lang="en-US" spc="-150" dirty="0"/>
          </a:p>
        </p:txBody>
      </p:sp>
      <p:sp>
        <p:nvSpPr>
          <p:cNvPr id="3" name="Content Placeholder 2"/>
          <p:cNvSpPr>
            <a:spLocks noGrp="1"/>
          </p:cNvSpPr>
          <p:nvPr>
            <p:ph idx="1"/>
          </p:nvPr>
        </p:nvSpPr>
        <p:spPr>
          <a:xfrm>
            <a:off x="152399" y="1066800"/>
            <a:ext cx="8763001" cy="5257800"/>
          </a:xfrm>
        </p:spPr>
        <p:txBody>
          <a:bodyPr>
            <a:normAutofit/>
          </a:bodyPr>
          <a:lstStyle/>
          <a:p>
            <a:pPr>
              <a:buClr>
                <a:srgbClr val="FEAA0A"/>
              </a:buClr>
              <a:buFont typeface="Wingdings" panose="05000000000000000000" pitchFamily="2" charset="2"/>
              <a:buChar char="Ø"/>
            </a:pPr>
            <a:r>
              <a:rPr lang="fr-CA" sz="2000" dirty="0"/>
              <a:t>De la recherche est </a:t>
            </a:r>
            <a:r>
              <a:rPr lang="fr-CA" sz="2000" dirty="0" smtClean="0"/>
              <a:t>nécessaire </a:t>
            </a:r>
            <a:r>
              <a:rPr lang="fr-CA" sz="2000" dirty="0"/>
              <a:t>en ce qui concerne l’influence du jeu actif et des </a:t>
            </a:r>
            <a:r>
              <a:rPr lang="fr-CA" sz="2000" dirty="0" smtClean="0"/>
              <a:t>activités non organisées </a:t>
            </a:r>
            <a:r>
              <a:rPr lang="fr-CA" sz="2000" dirty="0"/>
              <a:t>pour les plus jeunes sur le </a:t>
            </a:r>
            <a:r>
              <a:rPr lang="fr-CA" sz="2000" dirty="0" smtClean="0"/>
              <a:t>développement </a:t>
            </a:r>
            <a:r>
              <a:rPr lang="fr-CA" sz="2000" dirty="0"/>
              <a:t>des </a:t>
            </a:r>
            <a:r>
              <a:rPr lang="fr-CA" sz="2000" dirty="0" smtClean="0"/>
              <a:t>compétences </a:t>
            </a:r>
            <a:r>
              <a:rPr lang="fr-CA" sz="2000" dirty="0"/>
              <a:t>utiles pour </a:t>
            </a:r>
            <a:r>
              <a:rPr lang="fr-CA" sz="2000" dirty="0" smtClean="0"/>
              <a:t>la pratique </a:t>
            </a:r>
            <a:r>
              <a:rPr lang="fr-CA" sz="2000" dirty="0"/>
              <a:t>de sports à un </a:t>
            </a:r>
            <a:r>
              <a:rPr lang="fr-CA" sz="2000" dirty="0" smtClean="0"/>
              <a:t>âge </a:t>
            </a:r>
            <a:r>
              <a:rPr lang="fr-CA" sz="2000" dirty="0"/>
              <a:t>un peu plus avance</a:t>
            </a:r>
            <a:r>
              <a:rPr lang="fr-CA" sz="2000" dirty="0" smtClean="0"/>
              <a:t>.</a:t>
            </a:r>
          </a:p>
          <a:p>
            <a:pPr>
              <a:buClr>
                <a:srgbClr val="FEAA0A"/>
              </a:buClr>
              <a:buFont typeface="Wingdings" panose="05000000000000000000" pitchFamily="2" charset="2"/>
              <a:buChar char="Ø"/>
            </a:pPr>
            <a:endParaRPr lang="fr-CA" sz="2000" dirty="0"/>
          </a:p>
          <a:p>
            <a:pPr>
              <a:buClr>
                <a:srgbClr val="FEAA0A"/>
              </a:buClr>
              <a:buFont typeface="Wingdings" panose="05000000000000000000" pitchFamily="2" charset="2"/>
              <a:buChar char="Ø"/>
            </a:pPr>
            <a:r>
              <a:rPr lang="fr-CA" sz="2000" dirty="0" smtClean="0"/>
              <a:t>Davantage </a:t>
            </a:r>
            <a:r>
              <a:rPr lang="fr-CA" sz="2000" dirty="0"/>
              <a:t>de recherche est requise pour mieux comprendre les raisons des </a:t>
            </a:r>
            <a:r>
              <a:rPr lang="fr-CA" sz="2000" dirty="0" smtClean="0"/>
              <a:t>disparités au </a:t>
            </a:r>
            <a:r>
              <a:rPr lang="fr-CA" sz="2000" dirty="0"/>
              <a:t>moment de s’engager dans des sports organisés (p. ex., </a:t>
            </a:r>
            <a:r>
              <a:rPr lang="fr-CA" sz="2000" dirty="0" smtClean="0"/>
              <a:t>âge, </a:t>
            </a:r>
            <a:r>
              <a:rPr lang="fr-CA" sz="2000" dirty="0"/>
              <a:t>sexe, revenu du </a:t>
            </a:r>
            <a:r>
              <a:rPr lang="fr-CA" sz="2000" dirty="0" smtClean="0"/>
              <a:t>ménage) ainsi </a:t>
            </a:r>
            <a:r>
              <a:rPr lang="fr-CA" sz="2000" dirty="0"/>
              <a:t>que les obstacles à la participation</a:t>
            </a:r>
            <a:r>
              <a:rPr lang="fr-CA" sz="2000" dirty="0" smtClean="0"/>
              <a:t>.</a:t>
            </a:r>
          </a:p>
          <a:p>
            <a:pPr>
              <a:buClr>
                <a:srgbClr val="FEAA0A"/>
              </a:buClr>
              <a:buFont typeface="Wingdings" panose="05000000000000000000" pitchFamily="2" charset="2"/>
              <a:buChar char="Ø"/>
            </a:pPr>
            <a:endParaRPr lang="fr-CA" sz="2000" dirty="0"/>
          </a:p>
          <a:p>
            <a:pPr>
              <a:buClr>
                <a:srgbClr val="FEAA0A"/>
              </a:buClr>
              <a:buFont typeface="Wingdings" panose="05000000000000000000" pitchFamily="2" charset="2"/>
              <a:buChar char="Ø"/>
            </a:pPr>
            <a:r>
              <a:rPr lang="fr-CA" sz="2000" dirty="0" smtClean="0"/>
              <a:t>Une </a:t>
            </a:r>
            <a:r>
              <a:rPr lang="fr-CA" sz="2000" dirty="0"/>
              <a:t>meilleure </a:t>
            </a:r>
            <a:r>
              <a:rPr lang="fr-CA" sz="2000" dirty="0" smtClean="0"/>
              <a:t>compréhension </a:t>
            </a:r>
            <a:r>
              <a:rPr lang="fr-CA" sz="2000" dirty="0"/>
              <a:t>de la </a:t>
            </a:r>
            <a:r>
              <a:rPr lang="fr-CA" sz="2000" dirty="0" smtClean="0"/>
              <a:t>façon </a:t>
            </a:r>
            <a:r>
              <a:rPr lang="fr-CA" sz="2000" dirty="0"/>
              <a:t>dont la participation aux sports contribue à </a:t>
            </a:r>
            <a:r>
              <a:rPr lang="fr-CA" sz="2000" dirty="0" smtClean="0"/>
              <a:t>l’APMV </a:t>
            </a:r>
            <a:r>
              <a:rPr lang="fr-CA" sz="2000" dirty="0"/>
              <a:t>(p. ex., la contribution d’APMV qui devrait </a:t>
            </a:r>
            <a:r>
              <a:rPr lang="fr-CA" sz="2000" dirty="0" smtClean="0"/>
              <a:t>être </a:t>
            </a:r>
            <a:r>
              <a:rPr lang="fr-CA" sz="2000" dirty="0"/>
              <a:t>attendue).</a:t>
            </a:r>
            <a:endParaRPr lang="en-US" sz="2000" dirty="0"/>
          </a:p>
        </p:txBody>
      </p:sp>
      <p:sp>
        <p:nvSpPr>
          <p:cNvPr id="4" name="Footer Placeholder 1"/>
          <p:cNvSpPr>
            <a:spLocks noGrp="1"/>
          </p:cNvSpPr>
          <p:nvPr>
            <p:ph type="ftr" sz="quarter" idx="11"/>
          </p:nvPr>
        </p:nvSpPr>
        <p:spPr bwMode="auto">
          <a:xfrm>
            <a:off x="4648200" y="6518275"/>
            <a:ext cx="4267201"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smtClean="0">
                <a:solidFill>
                  <a:schemeClr val="bg1"/>
                </a:solidFill>
                <a:latin typeface="Arial" panose="020B0604020202020204" pitchFamily="34" charset="0"/>
                <a:cs typeface="Arial" panose="020B0604020202020204" pitchFamily="34" charset="0"/>
              </a:rPr>
              <a:t>Participation aux Sports Organis</a:t>
            </a:r>
            <a:r>
              <a:rPr lang="fr-CA" sz="2000" dirty="0">
                <a:solidFill>
                  <a:schemeClr val="bg1"/>
                </a:solidFill>
                <a:latin typeface="Arial" panose="020B0604020202020204" pitchFamily="34" charset="0"/>
                <a:cs typeface="Arial" panose="020B0604020202020204" pitchFamily="34" charset="0"/>
              </a:rPr>
              <a:t>é</a:t>
            </a:r>
            <a:r>
              <a:rPr lang="en-CA" sz="2000" dirty="0" smtClean="0">
                <a:solidFill>
                  <a:schemeClr val="bg1"/>
                </a:solidFill>
                <a:latin typeface="Arial" panose="020B0604020202020204" pitchFamily="34" charset="0"/>
                <a:cs typeface="Arial" panose="020B0604020202020204" pitchFamily="34" charset="0"/>
              </a:rPr>
              <a:t>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0244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838200"/>
            <a:ext cx="9144000" cy="5715000"/>
          </a:xfrm>
          <a:prstGeom prst="rect">
            <a:avLst/>
          </a:prstGeom>
          <a:solidFill>
            <a:srgbClr val="9B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 y="0"/>
            <a:ext cx="4324066" cy="1460501"/>
          </a:xfrm>
          <a:prstGeom prst="rect">
            <a:avLst/>
          </a:prstGeom>
        </p:spPr>
      </p:pic>
      <p:sp>
        <p:nvSpPr>
          <p:cNvPr id="9" name="TextBox 8"/>
          <p:cNvSpPr txBox="1"/>
          <p:nvPr/>
        </p:nvSpPr>
        <p:spPr>
          <a:xfrm>
            <a:off x="4343400" y="0"/>
            <a:ext cx="3962400" cy="838200"/>
          </a:xfrm>
          <a:prstGeom prst="rect">
            <a:avLst/>
          </a:prstGeom>
          <a:solidFill>
            <a:srgbClr val="9B458F"/>
          </a:solidFill>
        </p:spPr>
        <p:txBody>
          <a:bodyPr wrap="square" rtlCol="0">
            <a:spAutoFit/>
          </a:bodyPr>
          <a:lstStyle/>
          <a:p>
            <a:endParaRPr lang="fr-CA" dirty="0"/>
          </a:p>
        </p:txBody>
      </p:sp>
      <p:sp>
        <p:nvSpPr>
          <p:cNvPr id="10" name="TextBox 9"/>
          <p:cNvSpPr txBox="1"/>
          <p:nvPr/>
        </p:nvSpPr>
        <p:spPr>
          <a:xfrm>
            <a:off x="19334" y="6477000"/>
            <a:ext cx="8743666" cy="381000"/>
          </a:xfrm>
          <a:prstGeom prst="rect">
            <a:avLst/>
          </a:prstGeom>
          <a:solidFill>
            <a:srgbClr val="9B458F"/>
          </a:solidFill>
        </p:spPr>
        <p:txBody>
          <a:bodyPr wrap="square" rtlCol="0">
            <a:spAutoFit/>
          </a:bodyPr>
          <a:lstStyle/>
          <a:p>
            <a:endParaRPr lang="fr-CA" dirty="0"/>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167" y="1617098"/>
            <a:ext cx="4482152" cy="2960535"/>
          </a:xfrm>
          <a:prstGeom prst="rect">
            <a:avLst/>
          </a:prstGeom>
        </p:spPr>
      </p:pic>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65" y="2771517"/>
            <a:ext cx="4354035" cy="3654513"/>
          </a:xfrm>
          <a:prstGeom prst="rect">
            <a:avLst/>
          </a:prstGeom>
        </p:spPr>
      </p:pic>
    </p:spTree>
    <p:extLst>
      <p:ext uri="{BB962C8B-B14F-4D97-AF65-F5344CB8AC3E}">
        <p14:creationId xmlns:p14="http://schemas.microsoft.com/office/powerpoint/2010/main" val="10856505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305800" cy="8382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5" name="Rectangle 4"/>
          <p:cNvSpPr/>
          <p:nvPr/>
        </p:nvSpPr>
        <p:spPr>
          <a:xfrm>
            <a:off x="0" y="6553200"/>
            <a:ext cx="8839200" cy="3048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7" name="Footer Placeholder 1"/>
          <p:cNvSpPr>
            <a:spLocks noGrp="1"/>
          </p:cNvSpPr>
          <p:nvPr>
            <p:ph type="ftr" sz="quarter" idx="11"/>
          </p:nvPr>
        </p:nvSpPr>
        <p:spPr bwMode="auto">
          <a:xfrm>
            <a:off x="72390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err="1" smtClean="0">
                <a:solidFill>
                  <a:schemeClr val="bg1"/>
                </a:solidFill>
                <a:latin typeface="Arial" panose="020B0604020202020204" pitchFamily="34" charset="0"/>
                <a:cs typeface="Arial" panose="020B0604020202020204" pitchFamily="34" charset="0"/>
              </a:rPr>
              <a:t>Jeu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pic>
        <p:nvPicPr>
          <p:cNvPr id="8" name="Picture 7" descr="Screen Clipping"/>
          <p:cNvPicPr>
            <a:picLocks noChangeAspect="1"/>
          </p:cNvPicPr>
          <p:nvPr/>
        </p:nvPicPr>
        <p:blipFill rotWithShape="1">
          <a:blip r:embed="rId2">
            <a:extLst>
              <a:ext uri="{28A0092B-C50C-407E-A947-70E740481C1C}">
                <a14:useLocalDpi xmlns:a14="http://schemas.microsoft.com/office/drawing/2010/main" val="0"/>
              </a:ext>
            </a:extLst>
          </a:blip>
          <a:srcRect l="1866"/>
          <a:stretch/>
        </p:blipFill>
        <p:spPr>
          <a:xfrm>
            <a:off x="76200" y="846161"/>
            <a:ext cx="8973403" cy="5152923"/>
          </a:xfrm>
          <a:prstGeom prst="rect">
            <a:avLst/>
          </a:prstGeom>
        </p:spPr>
      </p:pic>
    </p:spTree>
    <p:extLst>
      <p:ext uri="{BB962C8B-B14F-4D97-AF65-F5344CB8AC3E}">
        <p14:creationId xmlns:p14="http://schemas.microsoft.com/office/powerpoint/2010/main" val="20522929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67" y="0"/>
            <a:ext cx="8305800" cy="8382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5" name="Rectangle 4"/>
          <p:cNvSpPr/>
          <p:nvPr/>
        </p:nvSpPr>
        <p:spPr>
          <a:xfrm>
            <a:off x="0" y="6553200"/>
            <a:ext cx="8839200" cy="3048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7" name="Footer Placeholder 1"/>
          <p:cNvSpPr>
            <a:spLocks noGrp="1"/>
          </p:cNvSpPr>
          <p:nvPr>
            <p:ph type="ftr" sz="quarter" idx="11"/>
          </p:nvPr>
        </p:nvSpPr>
        <p:spPr bwMode="auto">
          <a:xfrm>
            <a:off x="72390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err="1" smtClean="0">
                <a:solidFill>
                  <a:schemeClr val="bg1"/>
                </a:solidFill>
                <a:latin typeface="Arial" panose="020B0604020202020204" pitchFamily="34" charset="0"/>
                <a:cs typeface="Arial" panose="020B0604020202020204" pitchFamily="34" charset="0"/>
              </a:rPr>
              <a:t>Jeu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
        <p:nvSpPr>
          <p:cNvPr id="13" name="TextBox 12"/>
          <p:cNvSpPr txBox="1"/>
          <p:nvPr/>
        </p:nvSpPr>
        <p:spPr>
          <a:xfrm>
            <a:off x="76200" y="990600"/>
            <a:ext cx="8610600" cy="5016758"/>
          </a:xfrm>
          <a:prstGeom prst="rect">
            <a:avLst/>
          </a:prstGeom>
          <a:noFill/>
        </p:spPr>
        <p:txBody>
          <a:bodyPr wrap="square" rtlCol="0">
            <a:spAutoFit/>
          </a:bodyPr>
          <a:lstStyle/>
          <a:p>
            <a:pPr marL="342900" indent="-342900">
              <a:buClr>
                <a:srgbClr val="9B458F"/>
              </a:buClr>
              <a:buFont typeface="Wingdings" panose="05000000000000000000" pitchFamily="2" charset="2"/>
              <a:buChar char="Ø"/>
            </a:pPr>
            <a:r>
              <a:rPr lang="fr-CA" sz="2000" dirty="0" smtClean="0"/>
              <a:t>Selon </a:t>
            </a:r>
            <a:r>
              <a:rPr lang="fr-CA" sz="2000" dirty="0"/>
              <a:t>les parents, 73 % des jeunes canadiens </a:t>
            </a:r>
            <a:r>
              <a:rPr lang="fr-CA" sz="2000" dirty="0" smtClean="0"/>
              <a:t>âgés </a:t>
            </a:r>
            <a:r>
              <a:rPr lang="fr-CA" sz="2000" dirty="0"/>
              <a:t>de 5 à 19 ans participent à des </a:t>
            </a:r>
            <a:r>
              <a:rPr lang="fr-CA" sz="2000" dirty="0" smtClean="0"/>
              <a:t>activités </a:t>
            </a:r>
            <a:r>
              <a:rPr lang="fr-CA" sz="2000" dirty="0"/>
              <a:t>physiques ou à des sports non organisés au cours de la </a:t>
            </a:r>
            <a:r>
              <a:rPr lang="fr-CA" sz="2000" dirty="0" smtClean="0"/>
              <a:t>période après l’école, c’est-à-dire </a:t>
            </a:r>
            <a:r>
              <a:rPr lang="fr-CA" sz="2000" dirty="0"/>
              <a:t>entre la fin des classes et le souper (ÉAPJC 2011-12, ICRCP)</a:t>
            </a:r>
            <a:r>
              <a:rPr lang="fr-CA" sz="2000" baseline="30000" dirty="0"/>
              <a:t>27</a:t>
            </a:r>
            <a:r>
              <a:rPr lang="fr-CA" sz="2000" dirty="0" smtClean="0"/>
              <a:t>.</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Selon </a:t>
            </a:r>
            <a:r>
              <a:rPr lang="fr-CA" sz="2000" dirty="0"/>
              <a:t>les parents, 67 % des jeunes canadiens </a:t>
            </a:r>
            <a:r>
              <a:rPr lang="fr-CA" sz="2000" dirty="0" smtClean="0"/>
              <a:t>âgés </a:t>
            </a:r>
            <a:r>
              <a:rPr lang="fr-CA" sz="2000" dirty="0"/>
              <a:t>de 5 à 19 ans participent à des </a:t>
            </a:r>
            <a:r>
              <a:rPr lang="fr-CA" sz="2000" dirty="0" smtClean="0"/>
              <a:t>jeux actifs </a:t>
            </a:r>
            <a:r>
              <a:rPr lang="fr-CA" sz="2000" dirty="0"/>
              <a:t>au cours de la </a:t>
            </a:r>
            <a:r>
              <a:rPr lang="fr-CA" sz="2000" dirty="0" smtClean="0"/>
              <a:t>période après l’école </a:t>
            </a:r>
            <a:r>
              <a:rPr lang="fr-CA" sz="2000" dirty="0"/>
              <a:t>(ÉAPJC 2011-12, ICRCP)</a:t>
            </a:r>
            <a:r>
              <a:rPr lang="fr-CA" sz="2000" baseline="30000" dirty="0"/>
              <a:t>27</a:t>
            </a:r>
            <a:r>
              <a:rPr lang="fr-CA" sz="2000" dirty="0"/>
              <a:t>. Dans un </a:t>
            </a:r>
            <a:r>
              <a:rPr lang="fr-CA" sz="2000" dirty="0" smtClean="0"/>
              <a:t>autre sondage</a:t>
            </a:r>
            <a:r>
              <a:rPr lang="fr-CA" sz="2000" dirty="0"/>
              <a:t>, 65 % des parents canadiens ont indiqué que leurs jeunes </a:t>
            </a:r>
            <a:r>
              <a:rPr lang="fr-CA" sz="2000" dirty="0" smtClean="0"/>
              <a:t>âgés </a:t>
            </a:r>
            <a:r>
              <a:rPr lang="fr-CA" sz="2000" dirty="0"/>
              <a:t>de 5 à 17 </a:t>
            </a:r>
            <a:r>
              <a:rPr lang="fr-CA" sz="2000" dirty="0" smtClean="0"/>
              <a:t>ans jouent </a:t>
            </a:r>
            <a:r>
              <a:rPr lang="fr-CA" sz="2000" dirty="0"/>
              <a:t>dehors au cours de la </a:t>
            </a:r>
            <a:r>
              <a:rPr lang="fr-CA" sz="2000" dirty="0" smtClean="0"/>
              <a:t>période après l’école </a:t>
            </a:r>
            <a:r>
              <a:rPr lang="fr-CA" sz="2000" dirty="0"/>
              <a:t>(SAP 2010-11, ICRCP)</a:t>
            </a:r>
            <a:r>
              <a:rPr lang="fr-CA" sz="2000" baseline="30000" dirty="0"/>
              <a:t>37</a:t>
            </a:r>
            <a:r>
              <a:rPr lang="fr-CA" sz="2000" dirty="0" smtClean="0"/>
              <a:t>.</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Les </a:t>
            </a:r>
            <a:r>
              <a:rPr lang="fr-CA" sz="2000" dirty="0"/>
              <a:t>enfants et les jeunes canadiens qui participent à des </a:t>
            </a:r>
            <a:r>
              <a:rPr lang="fr-CA" sz="2000" dirty="0" smtClean="0"/>
              <a:t>activités </a:t>
            </a:r>
            <a:r>
              <a:rPr lang="fr-CA" sz="2000" dirty="0"/>
              <a:t>physiques ou à </a:t>
            </a:r>
            <a:r>
              <a:rPr lang="fr-CA" sz="2000" dirty="0" smtClean="0"/>
              <a:t>des sports </a:t>
            </a:r>
            <a:r>
              <a:rPr lang="fr-CA" sz="2000" dirty="0"/>
              <a:t>non organisés au cours de la </a:t>
            </a:r>
            <a:r>
              <a:rPr lang="fr-CA" sz="2000" dirty="0" smtClean="0"/>
              <a:t>période après l’école </a:t>
            </a:r>
            <a:r>
              <a:rPr lang="fr-CA" sz="2000" dirty="0"/>
              <a:t>font environ 1 270 pas de </a:t>
            </a:r>
            <a:r>
              <a:rPr lang="fr-CA" sz="2000" dirty="0" smtClean="0"/>
              <a:t>plus par </a:t>
            </a:r>
            <a:r>
              <a:rPr lang="fr-CA" sz="2000" dirty="0"/>
              <a:t>jour que ceux qui n’y participent pas. De plus, ceux qui jouent dehors au cours de </a:t>
            </a:r>
            <a:r>
              <a:rPr lang="fr-CA" sz="2000" dirty="0" smtClean="0"/>
              <a:t>la période après l’école </a:t>
            </a:r>
            <a:r>
              <a:rPr lang="fr-CA" sz="2000" dirty="0"/>
              <a:t>font 1 940 pas de plus par jour que ceux qui n’y jouent pas (ÉAPJC </a:t>
            </a:r>
            <a:r>
              <a:rPr lang="fr-CA" sz="2000" dirty="0" smtClean="0"/>
              <a:t>2011-12</a:t>
            </a:r>
            <a:r>
              <a:rPr lang="fr-CA" sz="2000" dirty="0"/>
              <a:t>, ICRCP)</a:t>
            </a:r>
            <a:r>
              <a:rPr lang="fr-CA" sz="2000" baseline="30000" dirty="0"/>
              <a:t>27</a:t>
            </a:r>
            <a:r>
              <a:rPr lang="fr-CA" sz="2000" dirty="0"/>
              <a:t>.</a:t>
            </a:r>
          </a:p>
        </p:txBody>
      </p:sp>
    </p:spTree>
    <p:extLst>
      <p:ext uri="{BB962C8B-B14F-4D97-AF65-F5344CB8AC3E}">
        <p14:creationId xmlns:p14="http://schemas.microsoft.com/office/powerpoint/2010/main" val="500001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67" y="0"/>
            <a:ext cx="8305800" cy="8382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5" name="Rectangle 4"/>
          <p:cNvSpPr/>
          <p:nvPr/>
        </p:nvSpPr>
        <p:spPr>
          <a:xfrm>
            <a:off x="0" y="6553200"/>
            <a:ext cx="8839200" cy="3048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7" name="Footer Placeholder 1"/>
          <p:cNvSpPr>
            <a:spLocks noGrp="1"/>
          </p:cNvSpPr>
          <p:nvPr>
            <p:ph type="ftr" sz="quarter" idx="11"/>
          </p:nvPr>
        </p:nvSpPr>
        <p:spPr bwMode="auto">
          <a:xfrm>
            <a:off x="72390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err="1" smtClean="0">
                <a:solidFill>
                  <a:schemeClr val="bg1"/>
                </a:solidFill>
                <a:latin typeface="Arial" panose="020B0604020202020204" pitchFamily="34" charset="0"/>
                <a:cs typeface="Arial" panose="020B0604020202020204" pitchFamily="34" charset="0"/>
              </a:rPr>
              <a:t>Jeu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
        <p:nvSpPr>
          <p:cNvPr id="13" name="TextBox 12"/>
          <p:cNvSpPr txBox="1"/>
          <p:nvPr/>
        </p:nvSpPr>
        <p:spPr>
          <a:xfrm>
            <a:off x="76200" y="1143000"/>
            <a:ext cx="8763000" cy="4093428"/>
          </a:xfrm>
          <a:prstGeom prst="rect">
            <a:avLst/>
          </a:prstGeom>
          <a:noFill/>
        </p:spPr>
        <p:txBody>
          <a:bodyPr wrap="square" rtlCol="0">
            <a:spAutoFit/>
          </a:bodyPr>
          <a:lstStyle/>
          <a:p>
            <a:pPr marL="342900" indent="-342900">
              <a:buClr>
                <a:srgbClr val="9B458F"/>
              </a:buClr>
              <a:buFont typeface="Wingdings" panose="05000000000000000000" pitchFamily="2" charset="2"/>
              <a:buChar char="Ø"/>
            </a:pPr>
            <a:r>
              <a:rPr lang="fr-CA" sz="2000" dirty="0"/>
              <a:t>Les parents indiquent que leurs enfants </a:t>
            </a:r>
            <a:r>
              <a:rPr lang="fr-CA" sz="2000" dirty="0" smtClean="0"/>
              <a:t>âgés </a:t>
            </a:r>
            <a:r>
              <a:rPr lang="fr-CA" sz="2000" dirty="0"/>
              <a:t>de 3 à 4 ans font 5,3 heures </a:t>
            </a:r>
            <a:r>
              <a:rPr lang="fr-CA" sz="2000" dirty="0" smtClean="0"/>
              <a:t>d’activit</a:t>
            </a:r>
            <a:r>
              <a:rPr lang="fr-CA" sz="2000" dirty="0"/>
              <a:t>é</a:t>
            </a:r>
            <a:r>
              <a:rPr lang="fr-CA" sz="2000" dirty="0" smtClean="0"/>
              <a:t> physique </a:t>
            </a:r>
            <a:r>
              <a:rPr lang="fr-CA" sz="2000" dirty="0"/>
              <a:t>par semaine à </a:t>
            </a:r>
            <a:r>
              <a:rPr lang="fr-CA" sz="2000" dirty="0" smtClean="0"/>
              <a:t>l’ext</a:t>
            </a:r>
            <a:r>
              <a:rPr lang="fr-CA" sz="2000" dirty="0"/>
              <a:t>é</a:t>
            </a:r>
            <a:r>
              <a:rPr lang="fr-CA" sz="2000" dirty="0" smtClean="0"/>
              <a:t>rieur </a:t>
            </a:r>
            <a:r>
              <a:rPr lang="fr-CA" sz="2000" dirty="0"/>
              <a:t>de l</a:t>
            </a:r>
            <a:r>
              <a:rPr lang="fr-CA" sz="2000" dirty="0" smtClean="0"/>
              <a:t>’</a:t>
            </a:r>
            <a:r>
              <a:rPr lang="fr-CA" sz="2000" dirty="0"/>
              <a:t> é</a:t>
            </a:r>
            <a:r>
              <a:rPr lang="fr-CA" sz="2000" dirty="0" smtClean="0"/>
              <a:t>cole </a:t>
            </a:r>
            <a:r>
              <a:rPr lang="fr-CA" sz="2000" dirty="0"/>
              <a:t>en participant à des </a:t>
            </a:r>
            <a:r>
              <a:rPr lang="fr-CA" sz="2000" dirty="0" smtClean="0"/>
              <a:t>activités </a:t>
            </a:r>
            <a:r>
              <a:rPr lang="fr-CA" sz="2000" dirty="0"/>
              <a:t>non </a:t>
            </a:r>
            <a:r>
              <a:rPr lang="fr-CA" sz="2000" dirty="0" smtClean="0"/>
              <a:t>organisées, soit </a:t>
            </a:r>
            <a:r>
              <a:rPr lang="fr-CA" sz="2000" dirty="0"/>
              <a:t>en </a:t>
            </a:r>
            <a:r>
              <a:rPr lang="fr-CA" sz="2000" dirty="0" smtClean="0"/>
              <a:t>étant </a:t>
            </a:r>
            <a:r>
              <a:rPr lang="fr-CA" sz="2000" dirty="0"/>
              <a:t>seul soit avec un ami (ECMS 2009-11, Statistique Canada</a:t>
            </a:r>
            <a:r>
              <a:rPr lang="fr-CA" sz="2000" dirty="0" smtClean="0"/>
              <a:t>).</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Les </a:t>
            </a:r>
            <a:r>
              <a:rPr lang="fr-CA" sz="2000" dirty="0"/>
              <a:t>parents indiquent que leurs enfants </a:t>
            </a:r>
            <a:r>
              <a:rPr lang="fr-CA" sz="2000" dirty="0" smtClean="0"/>
              <a:t>âgés </a:t>
            </a:r>
            <a:r>
              <a:rPr lang="fr-CA" sz="2000" dirty="0"/>
              <a:t>de 5 à 11 ans font 4,1 heures </a:t>
            </a:r>
            <a:r>
              <a:rPr lang="fr-CA" sz="2000" dirty="0" smtClean="0"/>
              <a:t>d’activit</a:t>
            </a:r>
            <a:r>
              <a:rPr lang="fr-CA" sz="2000" dirty="0"/>
              <a:t>é</a:t>
            </a:r>
            <a:r>
              <a:rPr lang="fr-CA" sz="2000" dirty="0" smtClean="0"/>
              <a:t> physique </a:t>
            </a:r>
            <a:r>
              <a:rPr lang="fr-CA" sz="2000" dirty="0"/>
              <a:t>par semaine à </a:t>
            </a:r>
            <a:r>
              <a:rPr lang="fr-CA" sz="2000" dirty="0" smtClean="0"/>
              <a:t>l’ext</a:t>
            </a:r>
            <a:r>
              <a:rPr lang="fr-CA" sz="2000" dirty="0"/>
              <a:t>é</a:t>
            </a:r>
            <a:r>
              <a:rPr lang="fr-CA" sz="2000" dirty="0" smtClean="0"/>
              <a:t>rieur </a:t>
            </a:r>
            <a:r>
              <a:rPr lang="fr-CA" sz="2000" dirty="0"/>
              <a:t>de </a:t>
            </a:r>
            <a:r>
              <a:rPr lang="fr-CA" sz="2000" dirty="0" smtClean="0"/>
              <a:t>l’école </a:t>
            </a:r>
            <a:r>
              <a:rPr lang="fr-CA" sz="2000" dirty="0"/>
              <a:t>en participant à des </a:t>
            </a:r>
            <a:r>
              <a:rPr lang="fr-CA" sz="2000" dirty="0" smtClean="0"/>
              <a:t>activit</a:t>
            </a:r>
            <a:r>
              <a:rPr lang="fr-CA" sz="2000" dirty="0"/>
              <a:t>é</a:t>
            </a:r>
            <a:r>
              <a:rPr lang="fr-CA" sz="2000" dirty="0" smtClean="0"/>
              <a:t>s </a:t>
            </a:r>
            <a:r>
              <a:rPr lang="fr-CA" sz="2000" dirty="0"/>
              <a:t>non </a:t>
            </a:r>
            <a:r>
              <a:rPr lang="fr-CA" sz="2000" dirty="0" smtClean="0"/>
              <a:t>organisées, soit </a:t>
            </a:r>
            <a:r>
              <a:rPr lang="fr-CA" sz="2000" dirty="0"/>
              <a:t>seul soit avec un ami (ECMS 2009-11, Statistique Canada</a:t>
            </a:r>
            <a:r>
              <a:rPr lang="fr-CA" sz="2000" dirty="0" smtClean="0"/>
              <a:t>).</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72 </a:t>
            </a:r>
            <a:r>
              <a:rPr lang="fr-CA" sz="2000" dirty="0"/>
              <a:t>% des parents canadiens sont assez d’accord ou </a:t>
            </a:r>
            <a:r>
              <a:rPr lang="fr-CA" sz="2000" dirty="0" smtClean="0"/>
              <a:t>très </a:t>
            </a:r>
            <a:r>
              <a:rPr lang="fr-CA" sz="2000" dirty="0"/>
              <a:t>d’accord avec </a:t>
            </a:r>
            <a:r>
              <a:rPr lang="fr-CA" sz="2000" dirty="0" smtClean="0"/>
              <a:t>l’énonc</a:t>
            </a:r>
            <a:r>
              <a:rPr lang="fr-CA" sz="2000" dirty="0"/>
              <a:t>é</a:t>
            </a:r>
            <a:r>
              <a:rPr lang="fr-CA" sz="2000" dirty="0" smtClean="0"/>
              <a:t> selon lequel </a:t>
            </a:r>
            <a:r>
              <a:rPr lang="fr-CA" sz="2000" dirty="0"/>
              <a:t>leurs enfants/jeunes participent à des jeux actifs avec les amis ou la famille </a:t>
            </a:r>
            <a:r>
              <a:rPr lang="fr-CA" sz="2000" dirty="0" smtClean="0"/>
              <a:t>tous les </a:t>
            </a:r>
            <a:r>
              <a:rPr lang="fr-CA" sz="2000" dirty="0"/>
              <a:t>jours (EPS Canada 2013)</a:t>
            </a:r>
            <a:r>
              <a:rPr lang="fr-CA" sz="2000" baseline="30000" dirty="0"/>
              <a:t>17</a:t>
            </a:r>
            <a:r>
              <a:rPr lang="fr-CA" sz="2000" dirty="0"/>
              <a:t>.</a:t>
            </a:r>
          </a:p>
        </p:txBody>
      </p:sp>
    </p:spTree>
    <p:extLst>
      <p:ext uri="{BB962C8B-B14F-4D97-AF65-F5344CB8AC3E}">
        <p14:creationId xmlns:p14="http://schemas.microsoft.com/office/powerpoint/2010/main" val="25933318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305800" cy="8382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5" name="Rectangle 4"/>
          <p:cNvSpPr/>
          <p:nvPr/>
        </p:nvSpPr>
        <p:spPr>
          <a:xfrm>
            <a:off x="0" y="6553200"/>
            <a:ext cx="8839200" cy="3048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7" name="Footer Placeholder 1"/>
          <p:cNvSpPr>
            <a:spLocks noGrp="1"/>
          </p:cNvSpPr>
          <p:nvPr>
            <p:ph type="ftr" sz="quarter" idx="11"/>
          </p:nvPr>
        </p:nvSpPr>
        <p:spPr bwMode="auto">
          <a:xfrm>
            <a:off x="72390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err="1" smtClean="0">
                <a:solidFill>
                  <a:schemeClr val="bg1"/>
                </a:solidFill>
                <a:latin typeface="Arial" panose="020B0604020202020204" pitchFamily="34" charset="0"/>
                <a:cs typeface="Arial" panose="020B0604020202020204" pitchFamily="34" charset="0"/>
              </a:rPr>
              <a:t>Jeu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
        <p:nvSpPr>
          <p:cNvPr id="9" name="TextBox 8"/>
          <p:cNvSpPr txBox="1"/>
          <p:nvPr/>
        </p:nvSpPr>
        <p:spPr>
          <a:xfrm>
            <a:off x="76200" y="1143000"/>
            <a:ext cx="8610600" cy="4401205"/>
          </a:xfrm>
          <a:prstGeom prst="rect">
            <a:avLst/>
          </a:prstGeom>
          <a:noFill/>
        </p:spPr>
        <p:txBody>
          <a:bodyPr wrap="square" rtlCol="0">
            <a:spAutoFit/>
          </a:bodyPr>
          <a:lstStyle/>
          <a:p>
            <a:pPr marL="342900" indent="-342900">
              <a:buClr>
                <a:srgbClr val="9B458F"/>
              </a:buClr>
              <a:buFont typeface="Wingdings" panose="05000000000000000000" pitchFamily="2" charset="2"/>
              <a:buChar char="Ø"/>
            </a:pPr>
            <a:r>
              <a:rPr lang="fr-CA" sz="2000" dirty="0"/>
              <a:t>Les parents doivent assurer un </a:t>
            </a:r>
            <a:r>
              <a:rPr lang="fr-CA" sz="2000" dirty="0" smtClean="0"/>
              <a:t>équilibre </a:t>
            </a:r>
            <a:r>
              <a:rPr lang="fr-CA" sz="2000" dirty="0"/>
              <a:t>entre les </a:t>
            </a:r>
            <a:r>
              <a:rPr lang="fr-CA" sz="2000" dirty="0" smtClean="0"/>
              <a:t>activités prévues </a:t>
            </a:r>
            <a:r>
              <a:rPr lang="fr-CA" sz="2000" dirty="0"/>
              <a:t>à l’horaire et le </a:t>
            </a:r>
            <a:r>
              <a:rPr lang="fr-CA" sz="2000" dirty="0" smtClean="0"/>
              <a:t>temps libre </a:t>
            </a:r>
            <a:r>
              <a:rPr lang="fr-CA" sz="2000" dirty="0"/>
              <a:t>pendant lequel les enfants peuvent participer à du jeu actif</a:t>
            </a:r>
            <a:r>
              <a:rPr lang="fr-CA" sz="2000" dirty="0" smtClean="0"/>
              <a:t>.</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Remettre </a:t>
            </a:r>
            <a:r>
              <a:rPr lang="fr-CA" sz="2000" dirty="0"/>
              <a:t>en question les </a:t>
            </a:r>
            <a:r>
              <a:rPr lang="fr-CA" sz="2000" dirty="0" smtClean="0"/>
              <a:t>règlements </a:t>
            </a:r>
            <a:r>
              <a:rPr lang="fr-CA" sz="2000" dirty="0"/>
              <a:t>municipaux et les politiques scolaires </a:t>
            </a:r>
            <a:r>
              <a:rPr lang="fr-CA" sz="2000" dirty="0" smtClean="0"/>
              <a:t>qui restreignent </a:t>
            </a:r>
            <a:r>
              <a:rPr lang="fr-CA" sz="2000" dirty="0"/>
              <a:t>les occasions de jeu actif à </a:t>
            </a:r>
            <a:r>
              <a:rPr lang="fr-CA" sz="2000" dirty="0" smtClean="0"/>
              <a:t>l’ext</a:t>
            </a:r>
            <a:r>
              <a:rPr lang="fr-CA" sz="2000" dirty="0"/>
              <a:t>é</a:t>
            </a:r>
            <a:r>
              <a:rPr lang="fr-CA" sz="2000" dirty="0" smtClean="0"/>
              <a:t>rieur.</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Des </a:t>
            </a:r>
            <a:r>
              <a:rPr lang="fr-CA" sz="2000" dirty="0"/>
              <a:t>efforts devraient </a:t>
            </a:r>
            <a:r>
              <a:rPr lang="fr-CA" sz="2000" dirty="0" smtClean="0"/>
              <a:t>être </a:t>
            </a:r>
            <a:r>
              <a:rPr lang="fr-CA" sz="2000" dirty="0"/>
              <a:t>axés sur les occasions pour les jeunes plus </a:t>
            </a:r>
            <a:r>
              <a:rPr lang="fr-CA" sz="2000" dirty="0" smtClean="0"/>
              <a:t>âgés </a:t>
            </a:r>
            <a:r>
              <a:rPr lang="fr-CA" sz="2000" dirty="0"/>
              <a:t>de faire </a:t>
            </a:r>
            <a:r>
              <a:rPr lang="fr-CA" sz="2000" dirty="0" smtClean="0"/>
              <a:t>de l’activit</a:t>
            </a:r>
            <a:r>
              <a:rPr lang="fr-CA" sz="2000" dirty="0"/>
              <a:t>é</a:t>
            </a:r>
            <a:r>
              <a:rPr lang="fr-CA" sz="2000" dirty="0" smtClean="0"/>
              <a:t> </a:t>
            </a:r>
            <a:r>
              <a:rPr lang="fr-CA" sz="2000" dirty="0"/>
              <a:t>physique au cours de la </a:t>
            </a:r>
            <a:r>
              <a:rPr lang="fr-CA" sz="2000" dirty="0" smtClean="0"/>
              <a:t>période après l’école.</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Les </a:t>
            </a:r>
            <a:r>
              <a:rPr lang="fr-CA" sz="2000" dirty="0"/>
              <a:t>parents peuvent appuyer le jeu actif pour les plus jeunes en prenant la </a:t>
            </a:r>
            <a:r>
              <a:rPr lang="fr-CA" sz="2000" dirty="0" smtClean="0"/>
              <a:t>responsabilité de </a:t>
            </a:r>
            <a:r>
              <a:rPr lang="fr-CA" sz="2000" dirty="0"/>
              <a:t>la supervision du terrain de jeu à tour de </a:t>
            </a:r>
            <a:r>
              <a:rPr lang="fr-CA" sz="2000" dirty="0" smtClean="0"/>
              <a:t>rôle.</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S’assurer </a:t>
            </a:r>
            <a:r>
              <a:rPr lang="fr-CA" sz="2000" dirty="0"/>
              <a:t>que les parents </a:t>
            </a:r>
            <a:r>
              <a:rPr lang="fr-CA" sz="2000" dirty="0" smtClean="0"/>
              <a:t>apprécient </a:t>
            </a:r>
            <a:r>
              <a:rPr lang="fr-CA" sz="2000" dirty="0"/>
              <a:t>le faible risque de plusieurs </a:t>
            </a:r>
            <a:r>
              <a:rPr lang="fr-CA" sz="2000" dirty="0" smtClean="0"/>
              <a:t>possibilités </a:t>
            </a:r>
            <a:r>
              <a:rPr lang="fr-CA" sz="2000" dirty="0"/>
              <a:t>de jeu </a:t>
            </a:r>
            <a:r>
              <a:rPr lang="fr-CA" sz="2000" dirty="0" smtClean="0"/>
              <a:t>actif (éliminer </a:t>
            </a:r>
            <a:r>
              <a:rPr lang="fr-CA" sz="2000" dirty="0"/>
              <a:t>les fausses perceptions du risque).</a:t>
            </a:r>
          </a:p>
        </p:txBody>
      </p:sp>
    </p:spTree>
    <p:extLst>
      <p:ext uri="{BB962C8B-B14F-4D97-AF65-F5344CB8AC3E}">
        <p14:creationId xmlns:p14="http://schemas.microsoft.com/office/powerpoint/2010/main" val="412319585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305800" cy="8382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5" name="Rectangle 4"/>
          <p:cNvSpPr/>
          <p:nvPr/>
        </p:nvSpPr>
        <p:spPr>
          <a:xfrm>
            <a:off x="0" y="6553200"/>
            <a:ext cx="8839200" cy="304800"/>
          </a:xfrm>
          <a:prstGeom prst="rect">
            <a:avLst/>
          </a:prstGeom>
          <a:solidFill>
            <a:srgbClr val="9C45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
        <p:nvSpPr>
          <p:cNvPr id="7" name="Footer Placeholder 1"/>
          <p:cNvSpPr>
            <a:spLocks noGrp="1"/>
          </p:cNvSpPr>
          <p:nvPr>
            <p:ph type="ftr" sz="quarter" idx="11"/>
          </p:nvPr>
        </p:nvSpPr>
        <p:spPr bwMode="auto">
          <a:xfrm>
            <a:off x="72390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err="1" smtClean="0">
                <a:solidFill>
                  <a:schemeClr val="bg1"/>
                </a:solidFill>
                <a:latin typeface="Arial" panose="020B0604020202020204" pitchFamily="34" charset="0"/>
                <a:cs typeface="Arial" panose="020B0604020202020204" pitchFamily="34" charset="0"/>
              </a:rPr>
              <a:t>Jeu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a:xfrm>
            <a:off x="0" y="0"/>
            <a:ext cx="8229600" cy="8382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LA RECHERCHE</a:t>
            </a:r>
            <a:endParaRPr lang="en-US" spc="-150" dirty="0"/>
          </a:p>
        </p:txBody>
      </p:sp>
      <p:sp>
        <p:nvSpPr>
          <p:cNvPr id="9" name="TextBox 8"/>
          <p:cNvSpPr txBox="1"/>
          <p:nvPr/>
        </p:nvSpPr>
        <p:spPr>
          <a:xfrm>
            <a:off x="76200" y="1143000"/>
            <a:ext cx="8610600" cy="2246769"/>
          </a:xfrm>
          <a:prstGeom prst="rect">
            <a:avLst/>
          </a:prstGeom>
          <a:noFill/>
        </p:spPr>
        <p:txBody>
          <a:bodyPr wrap="square" rtlCol="0">
            <a:spAutoFit/>
          </a:bodyPr>
          <a:lstStyle/>
          <a:p>
            <a:pPr marL="342900" indent="-342900">
              <a:buClr>
                <a:srgbClr val="9B458F"/>
              </a:buClr>
              <a:buFont typeface="Wingdings" panose="05000000000000000000" pitchFamily="2" charset="2"/>
              <a:buChar char="Ø"/>
            </a:pPr>
            <a:r>
              <a:rPr lang="fr-CA" sz="2000" dirty="0" smtClean="0"/>
              <a:t>Davantage </a:t>
            </a:r>
            <a:r>
              <a:rPr lang="fr-CA" sz="2000" dirty="0"/>
              <a:t>de recherche est </a:t>
            </a:r>
            <a:r>
              <a:rPr lang="fr-CA" sz="2000" dirty="0" smtClean="0"/>
              <a:t>nécessaire </a:t>
            </a:r>
            <a:r>
              <a:rPr lang="fr-CA" sz="2000" dirty="0"/>
              <a:t>afin </a:t>
            </a:r>
            <a:r>
              <a:rPr lang="fr-CA" sz="2000" dirty="0" smtClean="0"/>
              <a:t>d’établir </a:t>
            </a:r>
            <a:r>
              <a:rPr lang="fr-CA" sz="2000" dirty="0"/>
              <a:t>la </a:t>
            </a:r>
            <a:r>
              <a:rPr lang="fr-CA" sz="2000" dirty="0" smtClean="0"/>
              <a:t>définition </a:t>
            </a:r>
            <a:r>
              <a:rPr lang="fr-CA" sz="2000" dirty="0"/>
              <a:t>du jeu actif</a:t>
            </a:r>
            <a:r>
              <a:rPr lang="fr-CA" sz="2000" dirty="0" smtClean="0"/>
              <a:t>.</a:t>
            </a:r>
          </a:p>
          <a:p>
            <a:pPr>
              <a:buClr>
                <a:srgbClr val="9B458F"/>
              </a:buClr>
            </a:pPr>
            <a:endParaRPr lang="fr-CA" sz="2000" dirty="0"/>
          </a:p>
          <a:p>
            <a:pPr marL="342900" indent="-342900">
              <a:buClr>
                <a:srgbClr val="9B458F"/>
              </a:buClr>
              <a:buFont typeface="Wingdings" panose="05000000000000000000" pitchFamily="2" charset="2"/>
              <a:buChar char="Ø"/>
            </a:pPr>
            <a:r>
              <a:rPr lang="fr-CA" sz="2000" dirty="0" smtClean="0"/>
              <a:t>Les </a:t>
            </a:r>
            <a:r>
              <a:rPr lang="fr-CA" sz="2000" dirty="0"/>
              <a:t>chercheurs doivent se concentrer sur </a:t>
            </a:r>
            <a:r>
              <a:rPr lang="fr-CA" sz="2000" dirty="0" smtClean="0"/>
              <a:t>l’étude </a:t>
            </a:r>
            <a:r>
              <a:rPr lang="fr-CA" sz="2000" dirty="0"/>
              <a:t>de l’association dose-effet entre le </a:t>
            </a:r>
            <a:r>
              <a:rPr lang="fr-CA" sz="2000" dirty="0" smtClean="0"/>
              <a:t>jeu actif </a:t>
            </a:r>
            <a:r>
              <a:rPr lang="fr-CA" sz="2000" dirty="0"/>
              <a:t>et la santé des enfants et des jeunes</a:t>
            </a:r>
            <a:r>
              <a:rPr lang="fr-CA" sz="2000" dirty="0" smtClean="0"/>
              <a:t>.</a:t>
            </a:r>
          </a:p>
          <a:p>
            <a:pPr marL="342900" indent="-342900">
              <a:buClr>
                <a:srgbClr val="9B458F"/>
              </a:buClr>
              <a:buFont typeface="Wingdings" panose="05000000000000000000" pitchFamily="2" charset="2"/>
              <a:buChar char="Ø"/>
            </a:pPr>
            <a:endParaRPr lang="fr-CA" sz="2000" dirty="0"/>
          </a:p>
          <a:p>
            <a:pPr marL="342900" indent="-342900">
              <a:buClr>
                <a:srgbClr val="9B458F"/>
              </a:buClr>
              <a:buFont typeface="Wingdings" panose="05000000000000000000" pitchFamily="2" charset="2"/>
              <a:buChar char="Ø"/>
            </a:pPr>
            <a:r>
              <a:rPr lang="fr-CA" sz="2000" dirty="0" smtClean="0"/>
              <a:t>Plus </a:t>
            </a:r>
            <a:r>
              <a:rPr lang="fr-CA" sz="2000" dirty="0"/>
              <a:t>de recherche est </a:t>
            </a:r>
            <a:r>
              <a:rPr lang="fr-CA" sz="2000" dirty="0" smtClean="0"/>
              <a:t>nécessaire </a:t>
            </a:r>
            <a:r>
              <a:rPr lang="fr-CA" sz="2000" dirty="0"/>
              <a:t>pour identifier une </a:t>
            </a:r>
            <a:r>
              <a:rPr lang="fr-CA" sz="2000" dirty="0" smtClean="0"/>
              <a:t>référence fondée </a:t>
            </a:r>
            <a:r>
              <a:rPr lang="fr-CA" sz="2000" dirty="0"/>
              <a:t>sur des </a:t>
            </a:r>
            <a:r>
              <a:rPr lang="fr-CA" sz="2000" dirty="0" smtClean="0"/>
              <a:t>données pour </a:t>
            </a:r>
            <a:r>
              <a:rPr lang="fr-CA" sz="2000" dirty="0"/>
              <a:t>cet indicateur.</a:t>
            </a:r>
            <a:endParaRPr lang="fr-CA" sz="2000" dirty="0" smtClean="0"/>
          </a:p>
        </p:txBody>
      </p:sp>
    </p:spTree>
    <p:extLst>
      <p:ext uri="{BB962C8B-B14F-4D97-AF65-F5344CB8AC3E}">
        <p14:creationId xmlns:p14="http://schemas.microsoft.com/office/powerpoint/2010/main" val="326712035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38200"/>
            <a:ext cx="9144000" cy="5715000"/>
          </a:xfrm>
          <a:prstGeom prst="rect">
            <a:avLst/>
          </a:prstGeom>
          <a:solidFill>
            <a:srgbClr val="B4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495799" cy="2630600"/>
          </a:xfrm>
          <a:prstGeom prst="rect">
            <a:avLst/>
          </a:prstGeom>
        </p:spPr>
      </p:pic>
      <p:sp>
        <p:nvSpPr>
          <p:cNvPr id="8" name="TextBox 7"/>
          <p:cNvSpPr txBox="1"/>
          <p:nvPr/>
        </p:nvSpPr>
        <p:spPr>
          <a:xfrm>
            <a:off x="4495800" y="0"/>
            <a:ext cx="3810000" cy="838200"/>
          </a:xfrm>
          <a:prstGeom prst="rect">
            <a:avLst/>
          </a:prstGeom>
          <a:solidFill>
            <a:srgbClr val="B4BE43"/>
          </a:solidFill>
        </p:spPr>
        <p:txBody>
          <a:bodyPr wrap="square" rtlCol="0">
            <a:spAutoFit/>
          </a:bodyPr>
          <a:lstStyle/>
          <a:p>
            <a:endParaRPr lang="fr-CA" dirty="0"/>
          </a:p>
        </p:txBody>
      </p:sp>
      <p:sp>
        <p:nvSpPr>
          <p:cNvPr id="9" name="TextBox 8"/>
          <p:cNvSpPr txBox="1"/>
          <p:nvPr/>
        </p:nvSpPr>
        <p:spPr>
          <a:xfrm>
            <a:off x="0" y="6488668"/>
            <a:ext cx="8839199" cy="369332"/>
          </a:xfrm>
          <a:prstGeom prst="rect">
            <a:avLst/>
          </a:prstGeom>
          <a:solidFill>
            <a:srgbClr val="B4BE43"/>
          </a:solidFill>
        </p:spPr>
        <p:txBody>
          <a:bodyPr wrap="square" rtlCol="0">
            <a:spAutoFit/>
          </a:bodyPr>
          <a:lstStyle/>
          <a:p>
            <a:endParaRPr lang="fr-CA" dirty="0"/>
          </a:p>
        </p:txBody>
      </p:sp>
      <p:pic>
        <p:nvPicPr>
          <p:cNvPr id="10" name="Picture 9" descr="Screen Clipping"/>
          <p:cNvPicPr>
            <a:picLocks noChangeAspect="1"/>
          </p:cNvPicPr>
          <p:nvPr/>
        </p:nvPicPr>
        <p:blipFill rotWithShape="1">
          <a:blip r:embed="rId3">
            <a:extLst>
              <a:ext uri="{28A0092B-C50C-407E-A947-70E740481C1C}">
                <a14:useLocalDpi xmlns:a14="http://schemas.microsoft.com/office/drawing/2010/main" val="0"/>
              </a:ext>
            </a:extLst>
          </a:blip>
          <a:srcRect t="1276"/>
          <a:stretch/>
        </p:blipFill>
        <p:spPr>
          <a:xfrm>
            <a:off x="4809637" y="715030"/>
            <a:ext cx="3496163" cy="5896809"/>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32" y="2874784"/>
            <a:ext cx="4377168" cy="3578859"/>
          </a:xfrm>
          <a:prstGeom prst="rect">
            <a:avLst/>
          </a:prstGeom>
        </p:spPr>
      </p:pic>
    </p:spTree>
    <p:extLst>
      <p:ext uri="{BB962C8B-B14F-4D97-AF65-F5344CB8AC3E}">
        <p14:creationId xmlns:p14="http://schemas.microsoft.com/office/powerpoint/2010/main" val="360784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err="1"/>
              <a:t>Méthodologie</a:t>
            </a:r>
            <a:endParaRPr lang="en-US" cap="all" dirty="0"/>
          </a:p>
        </p:txBody>
      </p:sp>
      <p:sp>
        <p:nvSpPr>
          <p:cNvPr id="3" name="Content Placeholder 2"/>
          <p:cNvSpPr>
            <a:spLocks noGrp="1"/>
          </p:cNvSpPr>
          <p:nvPr>
            <p:ph idx="1"/>
          </p:nvPr>
        </p:nvSpPr>
        <p:spPr>
          <a:xfrm>
            <a:off x="304800" y="1371600"/>
            <a:ext cx="8382000" cy="4754563"/>
          </a:xfrm>
        </p:spPr>
        <p:txBody>
          <a:bodyPr>
            <a:normAutofit fontScale="55000" lnSpcReduction="20000"/>
          </a:bodyPr>
          <a:lstStyle/>
          <a:p>
            <a:pPr marL="0" indent="0">
              <a:spcAft>
                <a:spcPts val="1200"/>
              </a:spcAft>
              <a:buNone/>
            </a:pPr>
            <a:r>
              <a:rPr lang="fr-FR" sz="3600" dirty="0"/>
              <a:t>Les notes assignées sont déterminées selon l’examen des données et de la documentation actuelles pour chaque indicateur mis en parallèle avec le point de référence ou le scénario optimal, évaluant l’indicateur comme étant pauvre, adéquat, bon ou excellent.</a:t>
            </a:r>
          </a:p>
          <a:p>
            <a:pPr>
              <a:spcAft>
                <a:spcPts val="1200"/>
              </a:spcAft>
            </a:pPr>
            <a:r>
              <a:rPr lang="fr-FR" sz="3600" b="1" dirty="0">
                <a:solidFill>
                  <a:srgbClr val="EE8134"/>
                </a:solidFill>
              </a:rPr>
              <a:t>A</a:t>
            </a:r>
            <a:r>
              <a:rPr lang="fr-FR" sz="3600" dirty="0"/>
              <a:t> = nous avons du succès avec une grande majorité </a:t>
            </a:r>
            <a:r>
              <a:rPr lang="en-US" sz="3600" dirty="0" err="1"/>
              <a:t>d’enfants</a:t>
            </a:r>
            <a:r>
              <a:rPr lang="en-US" sz="3600" dirty="0"/>
              <a:t> et de </a:t>
            </a:r>
            <a:r>
              <a:rPr lang="en-US" sz="3600" dirty="0" err="1"/>
              <a:t>jeunes</a:t>
            </a:r>
            <a:endParaRPr lang="en-US" sz="3600" dirty="0"/>
          </a:p>
          <a:p>
            <a:pPr>
              <a:spcAft>
                <a:spcPts val="1200"/>
              </a:spcAft>
            </a:pPr>
            <a:r>
              <a:rPr lang="fr-FR" sz="3600" b="1" dirty="0">
                <a:solidFill>
                  <a:srgbClr val="EE8134"/>
                </a:solidFill>
              </a:rPr>
              <a:t>B</a:t>
            </a:r>
            <a:r>
              <a:rPr lang="fr-FR" sz="3600" dirty="0"/>
              <a:t> = nous avons du succès avec beaucoup plus de la moitié des enfants et des jeunes</a:t>
            </a:r>
          </a:p>
          <a:p>
            <a:pPr>
              <a:spcAft>
                <a:spcPts val="1200"/>
              </a:spcAft>
            </a:pPr>
            <a:r>
              <a:rPr lang="fr-FR" sz="3600" b="1" dirty="0">
                <a:solidFill>
                  <a:srgbClr val="EE8134"/>
                </a:solidFill>
              </a:rPr>
              <a:t>C</a:t>
            </a:r>
            <a:r>
              <a:rPr lang="fr-FR" sz="3600" dirty="0"/>
              <a:t> = nous avons du succès avec environ la moitié des </a:t>
            </a:r>
            <a:r>
              <a:rPr lang="en-US" sz="3600" dirty="0" err="1"/>
              <a:t>enfants</a:t>
            </a:r>
            <a:r>
              <a:rPr lang="en-US" sz="3600" dirty="0"/>
              <a:t> et des </a:t>
            </a:r>
            <a:r>
              <a:rPr lang="en-US" sz="3600" dirty="0" err="1"/>
              <a:t>jeunes</a:t>
            </a:r>
            <a:endParaRPr lang="en-US" sz="3600" dirty="0"/>
          </a:p>
          <a:p>
            <a:pPr>
              <a:spcAft>
                <a:spcPts val="1200"/>
              </a:spcAft>
            </a:pPr>
            <a:r>
              <a:rPr lang="fr-FR" sz="3600" b="1" dirty="0">
                <a:solidFill>
                  <a:srgbClr val="EE8134"/>
                </a:solidFill>
              </a:rPr>
              <a:t>D</a:t>
            </a:r>
            <a:r>
              <a:rPr lang="fr-FR" sz="3600" dirty="0"/>
              <a:t> = nous avons du succès avec moins de la moitié, mais avec quelques enfants et jeunes</a:t>
            </a:r>
          </a:p>
          <a:p>
            <a:pPr>
              <a:spcAft>
                <a:spcPts val="1200"/>
              </a:spcAft>
            </a:pPr>
            <a:r>
              <a:rPr lang="fr-FR" sz="3600" b="1" dirty="0">
                <a:solidFill>
                  <a:srgbClr val="EE8134"/>
                </a:solidFill>
              </a:rPr>
              <a:t>F</a:t>
            </a:r>
            <a:r>
              <a:rPr lang="fr-FR" sz="3600" dirty="0"/>
              <a:t> = nous avons du succès avec très peu d’enfants et </a:t>
            </a:r>
            <a:r>
              <a:rPr lang="en-US" sz="3600" dirty="0"/>
              <a:t>de </a:t>
            </a:r>
            <a:r>
              <a:rPr lang="en-US" sz="3600" dirty="0" err="1"/>
              <a:t>jeunes</a:t>
            </a:r>
            <a:r>
              <a:rPr lang="en-CA" sz="3600" dirty="0"/>
              <a:t>.</a:t>
            </a:r>
          </a:p>
          <a:p>
            <a:pPr marL="0" indent="0" fontAlgn="auto">
              <a:spcBef>
                <a:spcPts val="0"/>
              </a:spcBef>
              <a:spcAft>
                <a:spcPts val="0"/>
              </a:spcAft>
              <a:buNone/>
              <a:defRPr/>
            </a:pPr>
            <a:endParaRPr lang="en-US" sz="2400" dirty="0"/>
          </a:p>
          <a:p>
            <a:endParaRPr lang="en-US" dirty="0"/>
          </a:p>
        </p:txBody>
      </p:sp>
    </p:spTree>
    <p:extLst>
      <p:ext uri="{BB962C8B-B14F-4D97-AF65-F5344CB8AC3E}">
        <p14:creationId xmlns:p14="http://schemas.microsoft.com/office/powerpoint/2010/main" val="76195463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8839200" cy="4978989"/>
          </a:xfrm>
          <a:prstGeom prst="rect">
            <a:avLst/>
          </a:prstGeom>
        </p:spPr>
      </p:pic>
    </p:spTree>
    <p:extLst>
      <p:ext uri="{BB962C8B-B14F-4D97-AF65-F5344CB8AC3E}">
        <p14:creationId xmlns:p14="http://schemas.microsoft.com/office/powerpoint/2010/main" val="17085504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763000" cy="5486400"/>
          </a:xfrm>
        </p:spPr>
        <p:txBody>
          <a:bodyPr>
            <a:noAutofit/>
          </a:bodyPr>
          <a:lstStyle/>
          <a:p>
            <a:pPr>
              <a:buClr>
                <a:srgbClr val="B4BE43"/>
              </a:buClr>
            </a:pPr>
            <a:r>
              <a:rPr lang="fr-CA" sz="2000" dirty="0"/>
              <a:t>Selon les parents, 24 % des jeunes canadiens </a:t>
            </a:r>
            <a:r>
              <a:rPr lang="fr-CA" sz="2000" dirty="0" smtClean="0"/>
              <a:t>âgés </a:t>
            </a:r>
            <a:r>
              <a:rPr lang="fr-CA" sz="2000" dirty="0"/>
              <a:t>de 5 à 17 ans utilisent seulement </a:t>
            </a:r>
            <a:r>
              <a:rPr lang="fr-CA" sz="2000" dirty="0" smtClean="0"/>
              <a:t>des modes </a:t>
            </a:r>
            <a:r>
              <a:rPr lang="fr-CA" sz="2000" dirty="0"/>
              <a:t>de transport actif pour se rendre à </a:t>
            </a:r>
            <a:r>
              <a:rPr lang="fr-CA" sz="2000" dirty="0" smtClean="0"/>
              <a:t>l’école </a:t>
            </a:r>
            <a:r>
              <a:rPr lang="fr-CA" sz="2000" dirty="0"/>
              <a:t>et en revenir, 62 % utilisent </a:t>
            </a:r>
            <a:r>
              <a:rPr lang="fr-CA" sz="2000" dirty="0" smtClean="0"/>
              <a:t>seulement les </a:t>
            </a:r>
            <a:r>
              <a:rPr lang="fr-CA" sz="2000" dirty="0"/>
              <a:t>modes de transport inactif, et 13 % utilisent à la fois les modes de transport actif </a:t>
            </a:r>
            <a:r>
              <a:rPr lang="fr-CA" sz="2000" dirty="0" smtClean="0"/>
              <a:t>et inactif </a:t>
            </a:r>
            <a:r>
              <a:rPr lang="fr-CA" sz="2000" dirty="0"/>
              <a:t>(SAP 2010-11, ICRCP</a:t>
            </a:r>
            <a:r>
              <a:rPr lang="fr-CA" sz="2000" dirty="0" smtClean="0"/>
              <a:t>).</a:t>
            </a:r>
          </a:p>
          <a:p>
            <a:pPr>
              <a:buClr>
                <a:srgbClr val="B4BE43"/>
              </a:buClr>
              <a:buFont typeface="Wingdings" panose="05000000000000000000" pitchFamily="2" charset="2"/>
              <a:buChar char="Ø"/>
            </a:pPr>
            <a:endParaRPr lang="fr-CA" sz="2000" dirty="0"/>
          </a:p>
          <a:p>
            <a:pPr>
              <a:buClr>
                <a:srgbClr val="B4BE43"/>
              </a:buClr>
            </a:pPr>
            <a:r>
              <a:rPr lang="fr-CA" sz="2000" dirty="0" smtClean="0"/>
              <a:t>Entre </a:t>
            </a:r>
            <a:r>
              <a:rPr lang="fr-CA" sz="2000" dirty="0"/>
              <a:t>2000 et 2010, le pourcentage d’enfants et de jeunes canadiens qui </a:t>
            </a:r>
            <a:r>
              <a:rPr lang="fr-CA" sz="2000" dirty="0" smtClean="0"/>
              <a:t>utilisaient seulement </a:t>
            </a:r>
            <a:r>
              <a:rPr lang="fr-CA" sz="2000" dirty="0"/>
              <a:t>les modes de transport inactif pour se rendre à </a:t>
            </a:r>
            <a:r>
              <a:rPr lang="fr-CA" sz="2000" dirty="0" smtClean="0"/>
              <a:t>l’école </a:t>
            </a:r>
            <a:r>
              <a:rPr lang="fr-CA" sz="2000" dirty="0"/>
              <a:t>et en revenir à augmenté, passant de 51 % à 62 %. Au cours de la </a:t>
            </a:r>
            <a:r>
              <a:rPr lang="fr-CA" sz="2000" dirty="0" smtClean="0"/>
              <a:t>même période, </a:t>
            </a:r>
            <a:r>
              <a:rPr lang="fr-CA" sz="2000" dirty="0"/>
              <a:t>la proportion </a:t>
            </a:r>
            <a:r>
              <a:rPr lang="fr-CA" sz="2000" dirty="0" smtClean="0"/>
              <a:t>des enfants </a:t>
            </a:r>
            <a:r>
              <a:rPr lang="fr-CA" sz="2000" dirty="0"/>
              <a:t>et des jeunes qui utilisaient seulement le transport actif à diminué, passant </a:t>
            </a:r>
            <a:r>
              <a:rPr lang="fr-CA" sz="2000" dirty="0" smtClean="0"/>
              <a:t>de 28 </a:t>
            </a:r>
            <a:r>
              <a:rPr lang="fr-CA" sz="2000" dirty="0"/>
              <a:t>% à 24 % (SAP 2010, ICRCP)</a:t>
            </a:r>
            <a:r>
              <a:rPr lang="fr-CA" sz="2000" baseline="30000" dirty="0"/>
              <a:t>42</a:t>
            </a:r>
            <a:r>
              <a:rPr lang="fr-CA" sz="2000" dirty="0" smtClean="0"/>
              <a:t>.</a:t>
            </a:r>
          </a:p>
          <a:p>
            <a:pPr>
              <a:buClr>
                <a:srgbClr val="B4BE43"/>
              </a:buClr>
              <a:buFont typeface="Wingdings" panose="05000000000000000000" pitchFamily="2" charset="2"/>
              <a:buChar char="Ø"/>
            </a:pPr>
            <a:endParaRPr lang="fr-CA" sz="2000" dirty="0"/>
          </a:p>
          <a:p>
            <a:pPr>
              <a:buClr>
                <a:srgbClr val="B4BE43"/>
              </a:buClr>
            </a:pPr>
            <a:r>
              <a:rPr lang="fr-CA" sz="2000" dirty="0" smtClean="0"/>
              <a:t>Dans </a:t>
            </a:r>
            <a:r>
              <a:rPr lang="fr-CA" sz="2000" dirty="0"/>
              <a:t>le cadre d’une autre </a:t>
            </a:r>
            <a:r>
              <a:rPr lang="fr-CA" sz="2000" dirty="0" smtClean="0"/>
              <a:t>étude, </a:t>
            </a:r>
            <a:r>
              <a:rPr lang="fr-CA" sz="2000" dirty="0"/>
              <a:t>58 % des parents ont indiqué qu’ils se rendaient à </a:t>
            </a:r>
            <a:r>
              <a:rPr lang="fr-CA" sz="2000" dirty="0" smtClean="0"/>
              <a:t>l’école </a:t>
            </a:r>
            <a:r>
              <a:rPr lang="fr-CA" sz="2000" dirty="0"/>
              <a:t>à pied lorsqu’ils </a:t>
            </a:r>
            <a:r>
              <a:rPr lang="fr-CA" sz="2000" dirty="0" smtClean="0"/>
              <a:t>étaient </a:t>
            </a:r>
            <a:r>
              <a:rPr lang="fr-CA" sz="2000" dirty="0"/>
              <a:t>enfants, comparativement à 28 % de leurs enfants </a:t>
            </a:r>
            <a:r>
              <a:rPr lang="fr-CA" sz="2000" dirty="0" smtClean="0"/>
              <a:t>aujourd’hui. Inversement</a:t>
            </a:r>
            <a:r>
              <a:rPr lang="fr-CA" sz="2000" dirty="0"/>
              <a:t>, 13 % des parents ont indiqué qu’ils se rendaient à </a:t>
            </a:r>
            <a:r>
              <a:rPr lang="fr-CA" sz="2000" dirty="0" smtClean="0"/>
              <a:t>l’école </a:t>
            </a:r>
            <a:r>
              <a:rPr lang="fr-CA" sz="2000" dirty="0"/>
              <a:t>en </a:t>
            </a:r>
            <a:r>
              <a:rPr lang="fr-CA" sz="2000" dirty="0" smtClean="0"/>
              <a:t>voiture lorsqu’ils étaient </a:t>
            </a:r>
            <a:r>
              <a:rPr lang="fr-CA" sz="2000" dirty="0"/>
              <a:t>enfants, comparativement à 41 % de leurs enfants</a:t>
            </a:r>
            <a:r>
              <a:rPr lang="fr-CA" sz="2000" baseline="30000" dirty="0"/>
              <a:t>43</a:t>
            </a:r>
            <a:r>
              <a:rPr lang="fr-CA" sz="2000" dirty="0"/>
              <a:t>.</a:t>
            </a:r>
          </a:p>
          <a:p>
            <a:pPr>
              <a:buClr>
                <a:srgbClr val="B4BE43"/>
              </a:buClr>
              <a:buFont typeface="Wingdings" panose="05000000000000000000" pitchFamily="2" charset="2"/>
              <a:buChar char="Ø"/>
            </a:pPr>
            <a:endParaRPr lang="fr-CA" sz="2000" dirty="0"/>
          </a:p>
        </p:txBody>
      </p:sp>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Tree>
    <p:extLst>
      <p:ext uri="{BB962C8B-B14F-4D97-AF65-F5344CB8AC3E}">
        <p14:creationId xmlns:p14="http://schemas.microsoft.com/office/powerpoint/2010/main" val="29324457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2" y="838200"/>
            <a:ext cx="9164472" cy="5791200"/>
          </a:xfrm>
        </p:spPr>
        <p:txBody>
          <a:bodyPr>
            <a:normAutofit fontScale="92500" lnSpcReduction="20000"/>
          </a:bodyPr>
          <a:lstStyle/>
          <a:p>
            <a:pPr>
              <a:buClr>
                <a:srgbClr val="B4BE43"/>
              </a:buClr>
            </a:pPr>
            <a:r>
              <a:rPr lang="fr-CA" sz="2200" dirty="0"/>
              <a:t>Parmi les enfants de la 6</a:t>
            </a:r>
            <a:r>
              <a:rPr lang="fr-CA" sz="2200" baseline="30000" dirty="0"/>
              <a:t>e</a:t>
            </a:r>
            <a:r>
              <a:rPr lang="fr-CA" sz="2200" dirty="0"/>
              <a:t> </a:t>
            </a:r>
            <a:r>
              <a:rPr lang="fr-CA" sz="2400" dirty="0"/>
              <a:t>à</a:t>
            </a:r>
            <a:r>
              <a:rPr lang="fr-CA" sz="2200" dirty="0" smtClean="0"/>
              <a:t> la </a:t>
            </a:r>
            <a:r>
              <a:rPr lang="fr-CA" sz="2200" dirty="0"/>
              <a:t>12</a:t>
            </a:r>
            <a:r>
              <a:rPr lang="fr-CA" sz="2200" baseline="30000" dirty="0"/>
              <a:t>e</a:t>
            </a:r>
            <a:r>
              <a:rPr lang="fr-CA" sz="2200" dirty="0"/>
              <a:t> </a:t>
            </a:r>
            <a:r>
              <a:rPr lang="fr-CA" sz="2200" dirty="0" smtClean="0"/>
              <a:t>année </a:t>
            </a:r>
            <a:r>
              <a:rPr lang="fr-CA" sz="2200" dirty="0"/>
              <a:t>qui ne se rendent pas </a:t>
            </a:r>
            <a:r>
              <a:rPr lang="fr-CA" sz="2400" dirty="0"/>
              <a:t>à</a:t>
            </a:r>
            <a:r>
              <a:rPr lang="fr-CA" sz="2200" dirty="0" smtClean="0"/>
              <a:t> l’école </a:t>
            </a:r>
            <a:r>
              <a:rPr lang="fr-CA" sz="2400" dirty="0"/>
              <a:t>à</a:t>
            </a:r>
            <a:r>
              <a:rPr lang="fr-CA" sz="2200" dirty="0" smtClean="0"/>
              <a:t> </a:t>
            </a:r>
            <a:r>
              <a:rPr lang="fr-CA" sz="2200" dirty="0"/>
              <a:t>pied ou </a:t>
            </a:r>
            <a:r>
              <a:rPr lang="fr-CA" sz="2400" dirty="0"/>
              <a:t>à</a:t>
            </a:r>
            <a:r>
              <a:rPr lang="fr-CA" sz="2200" dirty="0" smtClean="0"/>
              <a:t> vélo, </a:t>
            </a:r>
            <a:r>
              <a:rPr lang="fr-CA" sz="2200" dirty="0"/>
              <a:t>42 % mettent entre 5 et 15 minutes par jour pour se rendre </a:t>
            </a:r>
            <a:r>
              <a:rPr lang="fr-CA" sz="2400" dirty="0"/>
              <a:t>à</a:t>
            </a:r>
            <a:r>
              <a:rPr lang="fr-CA" sz="2200" dirty="0" smtClean="0"/>
              <a:t> l’école </a:t>
            </a:r>
            <a:r>
              <a:rPr lang="fr-CA" sz="2200" dirty="0"/>
              <a:t>par des moyens motorisés, et un autre 42 % y mettent 16 minutes ou plus (HBSC 2009-10</a:t>
            </a:r>
            <a:r>
              <a:rPr lang="fr-CA" sz="2200" dirty="0" smtClean="0"/>
              <a:t>).</a:t>
            </a:r>
          </a:p>
          <a:p>
            <a:pPr>
              <a:buClr>
                <a:srgbClr val="B4BE43"/>
              </a:buClr>
              <a:buFont typeface="Wingdings" panose="05000000000000000000" pitchFamily="2" charset="2"/>
              <a:buChar char="Ø"/>
            </a:pPr>
            <a:endParaRPr lang="fr-CA" sz="2200" dirty="0"/>
          </a:p>
          <a:p>
            <a:pPr>
              <a:buClr>
                <a:srgbClr val="B4BE43"/>
              </a:buClr>
            </a:pPr>
            <a:r>
              <a:rPr lang="fr-CA" sz="2200" dirty="0"/>
              <a:t>Au Canada, 51 % des jeunes </a:t>
            </a:r>
            <a:r>
              <a:rPr lang="fr-CA" sz="2200" dirty="0" smtClean="0"/>
              <a:t>âgés </a:t>
            </a:r>
            <a:r>
              <a:rPr lang="fr-CA" sz="2200" dirty="0"/>
              <a:t>de 12 </a:t>
            </a:r>
            <a:r>
              <a:rPr lang="fr-CA" sz="2400" dirty="0"/>
              <a:t>à</a:t>
            </a:r>
            <a:r>
              <a:rPr lang="fr-CA" sz="2200" dirty="0" smtClean="0"/>
              <a:t> </a:t>
            </a:r>
            <a:r>
              <a:rPr lang="fr-CA" sz="2200" dirty="0"/>
              <a:t>19 ans indiquent qu’ils marchent de 1 </a:t>
            </a:r>
            <a:r>
              <a:rPr lang="fr-CA" sz="2400" dirty="0"/>
              <a:t>à</a:t>
            </a:r>
            <a:r>
              <a:rPr lang="fr-CA" sz="2200" dirty="0" smtClean="0"/>
              <a:t> </a:t>
            </a:r>
            <a:r>
              <a:rPr lang="fr-CA" sz="2200" dirty="0"/>
              <a:t>5 </a:t>
            </a:r>
            <a:r>
              <a:rPr lang="fr-CA" sz="2200" dirty="0" smtClean="0"/>
              <a:t>heures par </a:t>
            </a:r>
            <a:r>
              <a:rPr lang="fr-CA" sz="2200" dirty="0"/>
              <a:t>semaine pour se rendre </a:t>
            </a:r>
            <a:r>
              <a:rPr lang="fr-CA" sz="2400" dirty="0"/>
              <a:t>à</a:t>
            </a:r>
            <a:r>
              <a:rPr lang="fr-CA" sz="2200" dirty="0" smtClean="0"/>
              <a:t> l’école</a:t>
            </a:r>
            <a:r>
              <a:rPr lang="fr-CA" sz="2200" dirty="0"/>
              <a:t>, aller au travail et faire des courses, et en </a:t>
            </a:r>
            <a:r>
              <a:rPr lang="fr-CA" sz="2200" dirty="0" smtClean="0"/>
              <a:t>revenir. 27 </a:t>
            </a:r>
            <a:r>
              <a:rPr lang="fr-CA" sz="2200" dirty="0"/>
              <a:t>% ont indiqué y consacrer moins de 1 heure et 22 %, plus de 5 heures (ECMS 2007-09)</a:t>
            </a:r>
            <a:r>
              <a:rPr lang="fr-CA" sz="2200" baseline="30000" dirty="0"/>
              <a:t>44</a:t>
            </a:r>
            <a:r>
              <a:rPr lang="fr-CA" sz="2200" dirty="0" smtClean="0"/>
              <a:t>.</a:t>
            </a:r>
          </a:p>
          <a:p>
            <a:pPr>
              <a:buClr>
                <a:srgbClr val="B4BE43"/>
              </a:buClr>
              <a:buFont typeface="Wingdings" panose="05000000000000000000" pitchFamily="2" charset="2"/>
              <a:buChar char="Ø"/>
            </a:pPr>
            <a:endParaRPr lang="fr-CA" sz="2200" dirty="0"/>
          </a:p>
          <a:p>
            <a:pPr>
              <a:buClr>
                <a:srgbClr val="B4BE43"/>
              </a:buClr>
            </a:pPr>
            <a:r>
              <a:rPr lang="fr-CA" sz="2200" dirty="0" smtClean="0"/>
              <a:t>10 </a:t>
            </a:r>
            <a:r>
              <a:rPr lang="fr-CA" sz="2200" dirty="0"/>
              <a:t>% des jeunes </a:t>
            </a:r>
            <a:r>
              <a:rPr lang="fr-CA" sz="2200" dirty="0" smtClean="0"/>
              <a:t>âgés </a:t>
            </a:r>
            <a:r>
              <a:rPr lang="fr-CA" sz="2200" dirty="0"/>
              <a:t>de 12 </a:t>
            </a:r>
            <a:r>
              <a:rPr lang="fr-CA" sz="2400" dirty="0"/>
              <a:t>à</a:t>
            </a:r>
            <a:r>
              <a:rPr lang="fr-CA" sz="2200" dirty="0" smtClean="0"/>
              <a:t> </a:t>
            </a:r>
            <a:r>
              <a:rPr lang="fr-CA" sz="2200" dirty="0"/>
              <a:t>19 ans ont indiqué qu’ils font au moins une heure de </a:t>
            </a:r>
            <a:r>
              <a:rPr lang="fr-CA" sz="2200" dirty="0" smtClean="0"/>
              <a:t>vélo par semaine </a:t>
            </a:r>
            <a:r>
              <a:rPr lang="fr-CA" sz="2200" dirty="0"/>
              <a:t>pour se rendre </a:t>
            </a:r>
            <a:r>
              <a:rPr lang="fr-CA" sz="2400" dirty="0"/>
              <a:t>à</a:t>
            </a:r>
            <a:r>
              <a:rPr lang="fr-CA" sz="2200" dirty="0" smtClean="0"/>
              <a:t> l’école</a:t>
            </a:r>
            <a:r>
              <a:rPr lang="fr-CA" sz="2200" dirty="0"/>
              <a:t>, aller au travail et faire des courses, et en revenir. 9 % </a:t>
            </a:r>
            <a:r>
              <a:rPr lang="fr-CA" sz="2200" dirty="0" smtClean="0"/>
              <a:t>ont indiqu</a:t>
            </a:r>
            <a:r>
              <a:rPr lang="fr-CA" sz="2200" dirty="0"/>
              <a:t>é</a:t>
            </a:r>
            <a:r>
              <a:rPr lang="fr-CA" sz="2200" dirty="0" smtClean="0"/>
              <a:t> </a:t>
            </a:r>
            <a:r>
              <a:rPr lang="fr-CA" sz="2200" dirty="0"/>
              <a:t>y mettre moins de 1 heure, et 81 % indiquent ne pas utiliser le </a:t>
            </a:r>
            <a:r>
              <a:rPr lang="fr-CA" sz="2200" dirty="0" smtClean="0"/>
              <a:t>vélo </a:t>
            </a:r>
            <a:r>
              <a:rPr lang="fr-CA" sz="2200" dirty="0"/>
              <a:t>comme </a:t>
            </a:r>
            <a:r>
              <a:rPr lang="fr-CA" sz="2200" dirty="0" smtClean="0"/>
              <a:t>moyen de </a:t>
            </a:r>
            <a:r>
              <a:rPr lang="fr-CA" sz="2200" dirty="0"/>
              <a:t>transport (ECMS 2007-09)</a:t>
            </a:r>
            <a:r>
              <a:rPr lang="fr-CA" sz="2200" baseline="30000" dirty="0"/>
              <a:t>44</a:t>
            </a:r>
            <a:r>
              <a:rPr lang="fr-CA" sz="2200" dirty="0" smtClean="0"/>
              <a:t>.</a:t>
            </a:r>
          </a:p>
          <a:p>
            <a:pPr>
              <a:buClr>
                <a:srgbClr val="B4BE43"/>
              </a:buClr>
              <a:buFont typeface="Wingdings" panose="05000000000000000000" pitchFamily="2" charset="2"/>
              <a:buChar char="Ø"/>
            </a:pPr>
            <a:endParaRPr lang="fr-CA" sz="2200" dirty="0"/>
          </a:p>
          <a:p>
            <a:pPr>
              <a:buClr>
                <a:srgbClr val="B4BE43"/>
              </a:buClr>
            </a:pPr>
            <a:r>
              <a:rPr lang="fr-CA" sz="2200" dirty="0" smtClean="0"/>
              <a:t>Chez </a:t>
            </a:r>
            <a:r>
              <a:rPr lang="fr-CA" sz="2200" dirty="0"/>
              <a:t>les jeunes </a:t>
            </a:r>
            <a:r>
              <a:rPr lang="fr-CA" sz="2200" dirty="0" smtClean="0"/>
              <a:t>âgés </a:t>
            </a:r>
            <a:r>
              <a:rPr lang="fr-CA" sz="2200" dirty="0"/>
              <a:t>de 15 </a:t>
            </a:r>
            <a:r>
              <a:rPr lang="fr-CA" sz="2400" dirty="0"/>
              <a:t>à</a:t>
            </a:r>
            <a:r>
              <a:rPr lang="fr-CA" sz="2200" dirty="0" smtClean="0"/>
              <a:t> </a:t>
            </a:r>
            <a:r>
              <a:rPr lang="fr-CA" sz="2200" dirty="0"/>
              <a:t>17 ans, le temps quotidien consacré </a:t>
            </a:r>
            <a:r>
              <a:rPr lang="fr-CA" sz="2400" dirty="0"/>
              <a:t>à</a:t>
            </a:r>
            <a:r>
              <a:rPr lang="fr-CA" sz="2200" dirty="0" smtClean="0"/>
              <a:t> </a:t>
            </a:r>
            <a:r>
              <a:rPr lang="fr-CA" sz="2200" dirty="0"/>
              <a:t>la marche a </a:t>
            </a:r>
            <a:r>
              <a:rPr lang="fr-CA" sz="2200" dirty="0" smtClean="0"/>
              <a:t>diminu</a:t>
            </a:r>
            <a:r>
              <a:rPr lang="fr-CA" sz="2200" dirty="0"/>
              <a:t>é</a:t>
            </a:r>
            <a:r>
              <a:rPr lang="fr-CA" sz="2200" dirty="0" smtClean="0"/>
              <a:t>, passant </a:t>
            </a:r>
            <a:r>
              <a:rPr lang="fr-CA" sz="2200" dirty="0"/>
              <a:t>de 17 </a:t>
            </a:r>
            <a:r>
              <a:rPr lang="fr-CA" sz="2400" dirty="0"/>
              <a:t>à</a:t>
            </a:r>
            <a:r>
              <a:rPr lang="fr-CA" sz="2200" dirty="0" smtClean="0"/>
              <a:t> </a:t>
            </a:r>
            <a:r>
              <a:rPr lang="fr-CA" sz="2200" dirty="0"/>
              <a:t>11 minutes entre 1992 et 2010; cette baisse a </a:t>
            </a:r>
            <a:r>
              <a:rPr lang="fr-CA" sz="2200" dirty="0" smtClean="0"/>
              <a:t>été particulièrement évidente </a:t>
            </a:r>
            <a:r>
              <a:rPr lang="fr-CA" sz="2200" dirty="0"/>
              <a:t>chez les filles</a:t>
            </a:r>
            <a:r>
              <a:rPr lang="fr-CA" sz="2200" baseline="30000" dirty="0"/>
              <a:t>45</a:t>
            </a:r>
            <a:r>
              <a:rPr lang="fr-CA" sz="2200" dirty="0"/>
              <a:t>. Au cours de cette </a:t>
            </a:r>
            <a:r>
              <a:rPr lang="fr-CA" sz="2200" dirty="0" smtClean="0"/>
              <a:t>période, </a:t>
            </a:r>
            <a:r>
              <a:rPr lang="fr-CA" sz="2200" dirty="0"/>
              <a:t>le pourcentage de tous leurs </a:t>
            </a:r>
            <a:r>
              <a:rPr lang="fr-CA" sz="2200" dirty="0" smtClean="0"/>
              <a:t>trajets quotidiens </a:t>
            </a:r>
            <a:r>
              <a:rPr lang="fr-CA" sz="2200" dirty="0"/>
              <a:t>en voiture </a:t>
            </a:r>
            <a:r>
              <a:rPr lang="fr-CA" sz="2400" dirty="0" smtClean="0"/>
              <a:t>a</a:t>
            </a:r>
            <a:r>
              <a:rPr lang="fr-CA" sz="2200" dirty="0"/>
              <a:t> augmenté, passant de 29 % </a:t>
            </a:r>
            <a:r>
              <a:rPr lang="fr-CA" sz="2000" dirty="0"/>
              <a:t>à </a:t>
            </a:r>
            <a:r>
              <a:rPr lang="fr-CA" sz="2200" dirty="0" smtClean="0"/>
              <a:t>39 </a:t>
            </a:r>
            <a:r>
              <a:rPr lang="fr-CA" sz="2200" dirty="0"/>
              <a:t>%, et le pourcentage pour </a:t>
            </a:r>
            <a:r>
              <a:rPr lang="fr-CA" sz="2200" dirty="0" smtClean="0"/>
              <a:t>au moins </a:t>
            </a:r>
            <a:r>
              <a:rPr lang="fr-CA" sz="2200" dirty="0"/>
              <a:t>un trajet quotidien par transport actif </a:t>
            </a:r>
            <a:r>
              <a:rPr lang="fr-CA" sz="2400" dirty="0"/>
              <a:t>à</a:t>
            </a:r>
            <a:r>
              <a:rPr lang="fr-CA" sz="2200" dirty="0" smtClean="0"/>
              <a:t> </a:t>
            </a:r>
            <a:r>
              <a:rPr lang="fr-CA" sz="2200" dirty="0"/>
              <a:t>diminué, passant de 52 % </a:t>
            </a:r>
            <a:r>
              <a:rPr lang="fr-CA" sz="2000" dirty="0"/>
              <a:t>à</a:t>
            </a:r>
            <a:r>
              <a:rPr lang="fr-CA" sz="2200" dirty="0" smtClean="0"/>
              <a:t> </a:t>
            </a:r>
            <a:r>
              <a:rPr lang="fr-CA" sz="2200" dirty="0"/>
              <a:t>37 %</a:t>
            </a:r>
            <a:r>
              <a:rPr lang="fr-CA" sz="2200" baseline="30000" dirty="0"/>
              <a:t>45</a:t>
            </a:r>
            <a:r>
              <a:rPr lang="fr-CA" sz="2200" dirty="0"/>
              <a:t>.</a:t>
            </a:r>
            <a:endParaRPr lang="en-US" sz="2200" dirty="0"/>
          </a:p>
          <a:p>
            <a:endParaRPr lang="en-US" dirty="0"/>
          </a:p>
        </p:txBody>
      </p:sp>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Tree>
    <p:extLst>
      <p:ext uri="{BB962C8B-B14F-4D97-AF65-F5344CB8AC3E}">
        <p14:creationId xmlns:p14="http://schemas.microsoft.com/office/powerpoint/2010/main" val="7022368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36227"/>
            <a:ext cx="5999364" cy="5646460"/>
          </a:xfrm>
          <a:prstGeom prst="rect">
            <a:avLst/>
          </a:prstGeom>
        </p:spPr>
      </p:pic>
    </p:spTree>
    <p:extLst>
      <p:ext uri="{BB962C8B-B14F-4D97-AF65-F5344CB8AC3E}">
        <p14:creationId xmlns:p14="http://schemas.microsoft.com/office/powerpoint/2010/main" val="341299806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90600"/>
            <a:ext cx="7772400" cy="5304972"/>
          </a:xfrm>
          <a:prstGeom prst="rect">
            <a:avLst/>
          </a:prstGeom>
        </p:spPr>
      </p:pic>
    </p:spTree>
    <p:extLst>
      <p:ext uri="{BB962C8B-B14F-4D97-AF65-F5344CB8AC3E}">
        <p14:creationId xmlns:p14="http://schemas.microsoft.com/office/powerpoint/2010/main" val="52694423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2" y="914400"/>
            <a:ext cx="9012072" cy="5638800"/>
          </a:xfrm>
        </p:spPr>
        <p:txBody>
          <a:bodyPr>
            <a:noAutofit/>
          </a:bodyPr>
          <a:lstStyle/>
          <a:p>
            <a:pPr>
              <a:buClr>
                <a:srgbClr val="B4BE43"/>
              </a:buClr>
            </a:pPr>
            <a:r>
              <a:rPr lang="fr-CA" sz="2000" dirty="0"/>
              <a:t>Si les enfants faisaient à pied tous les trajets de moins de 1 </a:t>
            </a:r>
            <a:r>
              <a:rPr lang="fr-CA" sz="2000" dirty="0" smtClean="0"/>
              <a:t>kilomètre </a:t>
            </a:r>
            <a:r>
              <a:rPr lang="fr-CA" sz="2000" dirty="0"/>
              <a:t>au lieu </a:t>
            </a:r>
            <a:r>
              <a:rPr lang="fr-CA" sz="2000" dirty="0" smtClean="0"/>
              <a:t>d’être conduits</a:t>
            </a:r>
            <a:r>
              <a:rPr lang="fr-CA" sz="2000" dirty="0"/>
              <a:t>, ils feraient une moyenne de 2 328 pas </a:t>
            </a:r>
            <a:r>
              <a:rPr lang="fr-CA" sz="2000" dirty="0" smtClean="0"/>
              <a:t>supplémentaires </a:t>
            </a:r>
            <a:r>
              <a:rPr lang="fr-CA" sz="2000" dirty="0"/>
              <a:t>par </a:t>
            </a:r>
            <a:r>
              <a:rPr lang="fr-CA" sz="2000" dirty="0" smtClean="0"/>
              <a:t>jour!</a:t>
            </a:r>
            <a:r>
              <a:rPr lang="fr-CA" sz="2000" baseline="30000" dirty="0" smtClean="0"/>
              <a:t>47</a:t>
            </a:r>
          </a:p>
          <a:p>
            <a:pPr>
              <a:buClr>
                <a:srgbClr val="B4BE43"/>
              </a:buClr>
              <a:buFont typeface="Wingdings" panose="05000000000000000000" pitchFamily="2" charset="2"/>
              <a:buChar char="Ø"/>
            </a:pPr>
            <a:endParaRPr lang="fr-CA" sz="2000" dirty="0"/>
          </a:p>
          <a:p>
            <a:pPr>
              <a:buClr>
                <a:srgbClr val="B4BE43"/>
              </a:buClr>
            </a:pPr>
            <a:r>
              <a:rPr lang="fr-CA" sz="2000" dirty="0" smtClean="0"/>
              <a:t>La </a:t>
            </a:r>
            <a:r>
              <a:rPr lang="fr-CA" sz="2000" dirty="0"/>
              <a:t>planification du transport scolaire est une intervention multidisciplinaire qui </a:t>
            </a:r>
            <a:r>
              <a:rPr lang="fr-CA" sz="2000" dirty="0" smtClean="0"/>
              <a:t>implique des </a:t>
            </a:r>
            <a:r>
              <a:rPr lang="fr-CA" sz="2000" dirty="0"/>
              <a:t>intervenants </a:t>
            </a:r>
            <a:r>
              <a:rPr lang="fr-CA" sz="2000" dirty="0" smtClean="0"/>
              <a:t>clés </a:t>
            </a:r>
            <a:r>
              <a:rPr lang="fr-CA" sz="2000" dirty="0"/>
              <a:t>(p. ex, les professionnels de la santé publique, les </a:t>
            </a:r>
            <a:r>
              <a:rPr lang="fr-CA" sz="2000" dirty="0" smtClean="0"/>
              <a:t>planificateurs municipaux </a:t>
            </a:r>
            <a:r>
              <a:rPr lang="fr-CA" sz="2000" dirty="0"/>
              <a:t>et les </a:t>
            </a:r>
            <a:r>
              <a:rPr lang="fr-CA" sz="2000" dirty="0" smtClean="0"/>
              <a:t>ingénieurs </a:t>
            </a:r>
            <a:r>
              <a:rPr lang="fr-CA" sz="2000" dirty="0"/>
              <a:t>de la circulation, les agents de police, les </a:t>
            </a:r>
            <a:r>
              <a:rPr lang="fr-CA" sz="2000" dirty="0" smtClean="0"/>
              <a:t>commissions scolaires</a:t>
            </a:r>
            <a:r>
              <a:rPr lang="fr-CA" sz="2000" dirty="0"/>
              <a:t>, les parents, les enfants, les administrateurs scolaires et les professeurs) </a:t>
            </a:r>
            <a:r>
              <a:rPr lang="fr-CA" sz="2000" dirty="0" smtClean="0"/>
              <a:t>qui participent </a:t>
            </a:r>
            <a:r>
              <a:rPr lang="fr-CA" sz="2000" dirty="0"/>
              <a:t>à </a:t>
            </a:r>
            <a:r>
              <a:rPr lang="fr-CA" sz="2000" dirty="0" smtClean="0"/>
              <a:t>l’enquête </a:t>
            </a:r>
            <a:r>
              <a:rPr lang="fr-CA" sz="2000" dirty="0"/>
              <a:t>et à </a:t>
            </a:r>
            <a:r>
              <a:rPr lang="fr-CA" sz="2000" dirty="0" smtClean="0"/>
              <a:t>l’évaluation </a:t>
            </a:r>
            <a:r>
              <a:rPr lang="fr-CA" sz="2000" dirty="0"/>
              <a:t>des questions </a:t>
            </a:r>
            <a:r>
              <a:rPr lang="fr-CA" sz="2000" dirty="0" smtClean="0"/>
              <a:t>relatives </a:t>
            </a:r>
            <a:r>
              <a:rPr lang="fr-CA" sz="2000" dirty="0"/>
              <a:t>au transport scolaire</a:t>
            </a:r>
            <a:r>
              <a:rPr lang="fr-CA" sz="2000" baseline="30000" dirty="0"/>
              <a:t>48</a:t>
            </a:r>
            <a:r>
              <a:rPr lang="fr-CA" sz="2000" dirty="0" smtClean="0"/>
              <a:t>. Toutes </a:t>
            </a:r>
            <a:r>
              <a:rPr lang="fr-CA" sz="2000" dirty="0"/>
              <a:t>les </a:t>
            </a:r>
            <a:r>
              <a:rPr lang="fr-CA" sz="2000" dirty="0" smtClean="0"/>
              <a:t>écoles </a:t>
            </a:r>
            <a:r>
              <a:rPr lang="fr-CA" sz="2000" dirty="0"/>
              <a:t>devraient </a:t>
            </a:r>
            <a:r>
              <a:rPr lang="fr-CA" sz="2000" dirty="0" smtClean="0"/>
              <a:t>élaborer </a:t>
            </a:r>
            <a:r>
              <a:rPr lang="fr-CA" sz="2000" dirty="0"/>
              <a:t>un plan de transport scolaire identifiant </a:t>
            </a:r>
            <a:r>
              <a:rPr lang="fr-CA" sz="2000" dirty="0" smtClean="0"/>
              <a:t>les stratégies </a:t>
            </a:r>
            <a:r>
              <a:rPr lang="fr-CA" sz="2000" dirty="0"/>
              <a:t>(le cas </a:t>
            </a:r>
            <a:r>
              <a:rPr lang="fr-CA" sz="2000" dirty="0" smtClean="0"/>
              <a:t>échéant) </a:t>
            </a:r>
            <a:r>
              <a:rPr lang="fr-CA" sz="2000" dirty="0"/>
              <a:t>afin de promouvoir le transport actif à </a:t>
            </a:r>
            <a:r>
              <a:rPr lang="fr-CA" sz="2000" dirty="0" smtClean="0"/>
              <a:t>l’école </a:t>
            </a:r>
            <a:r>
              <a:rPr lang="fr-CA" sz="2000" dirty="0"/>
              <a:t>et </a:t>
            </a:r>
            <a:r>
              <a:rPr lang="fr-CA" sz="2000" dirty="0" smtClean="0"/>
              <a:t>éliminer les obstacles </a:t>
            </a:r>
            <a:r>
              <a:rPr lang="fr-CA" sz="2000" dirty="0"/>
              <a:t>locaux</a:t>
            </a:r>
            <a:r>
              <a:rPr lang="fr-CA" sz="2000" dirty="0" smtClean="0"/>
              <a:t>.</a:t>
            </a:r>
          </a:p>
          <a:p>
            <a:pPr>
              <a:buClr>
                <a:srgbClr val="B4BE43"/>
              </a:buClr>
              <a:buFont typeface="Wingdings" panose="05000000000000000000" pitchFamily="2" charset="2"/>
              <a:buChar char="Ø"/>
            </a:pPr>
            <a:endParaRPr lang="fr-CA" sz="2000" dirty="0"/>
          </a:p>
          <a:p>
            <a:pPr>
              <a:buClr>
                <a:srgbClr val="B4BE43"/>
              </a:buClr>
            </a:pPr>
            <a:r>
              <a:rPr lang="fr-CA" sz="2000" dirty="0" smtClean="0"/>
              <a:t>Dans </a:t>
            </a:r>
            <a:r>
              <a:rPr lang="fr-CA" sz="2000" dirty="0"/>
              <a:t>le </a:t>
            </a:r>
            <a:r>
              <a:rPr lang="fr-CA" sz="2000" dirty="0" smtClean="0"/>
              <a:t>même </a:t>
            </a:r>
            <a:r>
              <a:rPr lang="fr-CA" sz="2000" dirty="0"/>
              <a:t>ordre </a:t>
            </a:r>
            <a:r>
              <a:rPr lang="fr-CA" sz="2000" dirty="0" smtClean="0"/>
              <a:t>d’idées, </a:t>
            </a:r>
            <a:r>
              <a:rPr lang="fr-CA" sz="2000" dirty="0"/>
              <a:t>on devrait favoriser la marche ou le </a:t>
            </a:r>
            <a:r>
              <a:rPr lang="fr-CA" sz="2000" dirty="0" smtClean="0"/>
              <a:t>vélo </a:t>
            </a:r>
            <a:r>
              <a:rPr lang="fr-CA" sz="2000" dirty="0"/>
              <a:t>pour se rendre à </a:t>
            </a:r>
            <a:r>
              <a:rPr lang="fr-CA" sz="2000" dirty="0" smtClean="0"/>
              <a:t>des destinations </a:t>
            </a:r>
            <a:r>
              <a:rPr lang="fr-CA" sz="2000" dirty="0"/>
              <a:t>(p. ex., les parcs, les terrains de sport, les boutiques, les maisons des amis </a:t>
            </a:r>
            <a:r>
              <a:rPr lang="fr-CA" sz="2000" dirty="0" smtClean="0"/>
              <a:t>et de </a:t>
            </a:r>
            <a:r>
              <a:rPr lang="fr-CA" sz="2000" dirty="0"/>
              <a:t>la parenté) si elles sont </a:t>
            </a:r>
            <a:r>
              <a:rPr lang="fr-CA" sz="2000" dirty="0" smtClean="0"/>
              <a:t>situées près </a:t>
            </a:r>
            <a:r>
              <a:rPr lang="fr-CA" sz="2000" dirty="0"/>
              <a:t>de la maison</a:t>
            </a:r>
            <a:r>
              <a:rPr lang="fr-CA" sz="2000" baseline="30000" dirty="0"/>
              <a:t>53</a:t>
            </a:r>
            <a:r>
              <a:rPr lang="fr-CA" sz="2000" dirty="0"/>
              <a:t>.</a:t>
            </a:r>
            <a:endParaRPr lang="en-US" sz="2000" dirty="0"/>
          </a:p>
        </p:txBody>
      </p:sp>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9"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Tree>
    <p:extLst>
      <p:ext uri="{BB962C8B-B14F-4D97-AF65-F5344CB8AC3E}">
        <p14:creationId xmlns:p14="http://schemas.microsoft.com/office/powerpoint/2010/main" val="254468396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2" y="914400"/>
            <a:ext cx="9012072" cy="5638800"/>
          </a:xfrm>
        </p:spPr>
        <p:txBody>
          <a:bodyPr>
            <a:normAutofit/>
          </a:bodyPr>
          <a:lstStyle/>
          <a:p>
            <a:pPr>
              <a:buClr>
                <a:srgbClr val="B4BE43"/>
              </a:buClr>
              <a:buFont typeface="Wingdings" panose="05000000000000000000" pitchFamily="2" charset="2"/>
              <a:buChar char="Ø"/>
            </a:pPr>
            <a:r>
              <a:rPr lang="fr-CA" sz="2000" dirty="0"/>
              <a:t>Des politiques de transport (p. ex., politiques de ≪ rues polyvalentes ≫; </a:t>
            </a:r>
            <a:r>
              <a:rPr lang="fr-CA" sz="2000" b="1" dirty="0" smtClean="0"/>
              <a:t>www.completestreetsforcanada.ca</a:t>
            </a:r>
            <a:r>
              <a:rPr lang="fr-CA" sz="2000" dirty="0" smtClean="0"/>
              <a:t> </a:t>
            </a:r>
            <a:r>
              <a:rPr lang="fr-CA" sz="2000" dirty="0"/>
              <a:t>[en anglais]) et des mesures </a:t>
            </a:r>
            <a:r>
              <a:rPr lang="fr-CA" sz="2000" dirty="0" smtClean="0"/>
              <a:t>complémentaires </a:t>
            </a:r>
            <a:r>
              <a:rPr lang="fr-CA" sz="2000" dirty="0"/>
              <a:t>de </a:t>
            </a:r>
            <a:r>
              <a:rPr lang="fr-CA" sz="2000" dirty="0" smtClean="0"/>
              <a:t>sécurité routière devraient être </a:t>
            </a:r>
            <a:r>
              <a:rPr lang="fr-CA" sz="2000" dirty="0"/>
              <a:t>mises en </a:t>
            </a:r>
            <a:r>
              <a:rPr lang="fr-CA" sz="2000" dirty="0" smtClean="0"/>
              <a:t>œuvre étant </a:t>
            </a:r>
            <a:r>
              <a:rPr lang="fr-CA" sz="2000" dirty="0"/>
              <a:t>donne que l’environnement </a:t>
            </a:r>
            <a:r>
              <a:rPr lang="fr-CA" sz="2000" dirty="0" smtClean="0"/>
              <a:t>bâti </a:t>
            </a:r>
            <a:r>
              <a:rPr lang="fr-CA" sz="2000" dirty="0"/>
              <a:t>autour </a:t>
            </a:r>
            <a:r>
              <a:rPr lang="fr-CA" sz="2000" dirty="0" smtClean="0"/>
              <a:t>de nombreuses écoles </a:t>
            </a:r>
            <a:r>
              <a:rPr lang="fr-CA" sz="2000" dirty="0"/>
              <a:t>canadiennes se compose d’infrastructure </a:t>
            </a:r>
            <a:r>
              <a:rPr lang="fr-CA" sz="2000" dirty="0" smtClean="0"/>
              <a:t>médiocre, </a:t>
            </a:r>
            <a:r>
              <a:rPr lang="fr-CA" sz="2000" dirty="0"/>
              <a:t>et qu’il y a </a:t>
            </a:r>
            <a:r>
              <a:rPr lang="fr-CA" sz="2000" dirty="0" smtClean="0"/>
              <a:t>peu de </a:t>
            </a:r>
            <a:r>
              <a:rPr lang="fr-CA" sz="2000" dirty="0"/>
              <a:t>programmes et de politiques qui appuient le transport actif</a:t>
            </a:r>
            <a:r>
              <a:rPr lang="fr-CA" sz="2000" baseline="30000" dirty="0"/>
              <a:t>49, 50</a:t>
            </a:r>
            <a:r>
              <a:rPr lang="fr-CA" sz="2000" dirty="0" smtClean="0"/>
              <a:t>.</a:t>
            </a:r>
          </a:p>
          <a:p>
            <a:pPr>
              <a:buClr>
                <a:srgbClr val="B4BE43"/>
              </a:buClr>
              <a:buFont typeface="Wingdings" panose="05000000000000000000" pitchFamily="2" charset="2"/>
              <a:buChar char="Ø"/>
            </a:pPr>
            <a:endParaRPr lang="fr-CA" sz="2000" dirty="0"/>
          </a:p>
          <a:p>
            <a:pPr>
              <a:buClr>
                <a:srgbClr val="B4BE43"/>
              </a:buClr>
            </a:pPr>
            <a:r>
              <a:rPr lang="fr-CA" sz="2000" dirty="0" smtClean="0"/>
              <a:t>Des </a:t>
            </a:r>
            <a:r>
              <a:rPr lang="fr-CA" sz="2000" dirty="0"/>
              <a:t>limites de vitesse inférieures – et mieux </a:t>
            </a:r>
            <a:r>
              <a:rPr lang="fr-CA" sz="2000" dirty="0" smtClean="0"/>
              <a:t>appliquées </a:t>
            </a:r>
            <a:r>
              <a:rPr lang="fr-CA" sz="2000" dirty="0"/>
              <a:t>–, des mesures de </a:t>
            </a:r>
            <a:r>
              <a:rPr lang="fr-CA" sz="2000" dirty="0" smtClean="0"/>
              <a:t>modération de la </a:t>
            </a:r>
            <a:r>
              <a:rPr lang="fr-CA" sz="2000" dirty="0"/>
              <a:t>circulation (p. ex., des dos </a:t>
            </a:r>
            <a:r>
              <a:rPr lang="fr-CA" sz="2000" dirty="0" smtClean="0"/>
              <a:t>d’âne</a:t>
            </a:r>
            <a:r>
              <a:rPr lang="fr-CA" sz="2000" dirty="0"/>
              <a:t>), des trottoirs plus larges et des brigadiers </a:t>
            </a:r>
            <a:r>
              <a:rPr lang="fr-CA" sz="2000" dirty="0" smtClean="0"/>
              <a:t>près des écoles </a:t>
            </a:r>
            <a:r>
              <a:rPr lang="fr-CA" sz="2000" dirty="0"/>
              <a:t>sont toutes des mesures qui pourraient </a:t>
            </a:r>
            <a:r>
              <a:rPr lang="fr-CA" sz="2000" dirty="0" smtClean="0"/>
              <a:t>améliorer </a:t>
            </a:r>
            <a:r>
              <a:rPr lang="fr-CA" sz="2000" dirty="0"/>
              <a:t>la </a:t>
            </a:r>
            <a:r>
              <a:rPr lang="fr-CA" sz="2000" dirty="0" smtClean="0"/>
              <a:t>sécurité </a:t>
            </a:r>
            <a:r>
              <a:rPr lang="fr-CA" sz="2000" dirty="0"/>
              <a:t>et contribuer à </a:t>
            </a:r>
            <a:r>
              <a:rPr lang="fr-CA" sz="2000" dirty="0" smtClean="0"/>
              <a:t>encourager </a:t>
            </a:r>
            <a:r>
              <a:rPr lang="fr-CA" sz="2000" dirty="0"/>
              <a:t>les parents à permettre à leurs enfants de marcher davantage et de faire </a:t>
            </a:r>
            <a:r>
              <a:rPr lang="fr-CA" sz="2000" dirty="0" smtClean="0"/>
              <a:t>du vélo </a:t>
            </a:r>
            <a:r>
              <a:rPr lang="fr-CA" sz="2000" dirty="0"/>
              <a:t>plus souvent</a:t>
            </a:r>
            <a:r>
              <a:rPr lang="fr-CA" sz="2000" dirty="0" smtClean="0"/>
              <a:t>.</a:t>
            </a:r>
          </a:p>
          <a:p>
            <a:pPr>
              <a:buClr>
                <a:srgbClr val="B4BE43"/>
              </a:buClr>
              <a:buFont typeface="Wingdings" panose="05000000000000000000" pitchFamily="2" charset="2"/>
              <a:buChar char="Ø"/>
            </a:pPr>
            <a:endParaRPr lang="fr-CA" sz="2000" dirty="0"/>
          </a:p>
          <a:p>
            <a:pPr>
              <a:buClr>
                <a:srgbClr val="B4BE43"/>
              </a:buClr>
            </a:pPr>
            <a:r>
              <a:rPr lang="fr-CA" sz="2000" dirty="0" smtClean="0"/>
              <a:t>Les </a:t>
            </a:r>
            <a:r>
              <a:rPr lang="fr-CA" sz="2000" dirty="0"/>
              <a:t>besoins de transport actif doivent </a:t>
            </a:r>
            <a:r>
              <a:rPr lang="fr-CA" sz="2000" dirty="0" smtClean="0"/>
              <a:t>être considérés </a:t>
            </a:r>
            <a:r>
              <a:rPr lang="fr-CA" sz="2000" dirty="0"/>
              <a:t>avant que les </a:t>
            </a:r>
            <a:r>
              <a:rPr lang="fr-CA" sz="2000" dirty="0" smtClean="0"/>
              <a:t>écoles soient fermées </a:t>
            </a:r>
            <a:r>
              <a:rPr lang="fr-CA" sz="2000" dirty="0"/>
              <a:t>ou que de nouvelles </a:t>
            </a:r>
            <a:r>
              <a:rPr lang="fr-CA" sz="2000" dirty="0" smtClean="0"/>
              <a:t>écoles </a:t>
            </a:r>
            <a:r>
              <a:rPr lang="fr-CA" sz="2000" dirty="0"/>
              <a:t>soient construites, pour s’assurer qu’une plus </a:t>
            </a:r>
            <a:r>
              <a:rPr lang="fr-CA" sz="2000" dirty="0" smtClean="0"/>
              <a:t>grande proportion </a:t>
            </a:r>
            <a:r>
              <a:rPr lang="fr-CA" sz="2000" dirty="0"/>
              <a:t>d’enfants et de jeunes habitent à une distance de </a:t>
            </a:r>
            <a:r>
              <a:rPr lang="fr-CA" sz="2000" dirty="0" smtClean="0"/>
              <a:t>l’école </a:t>
            </a:r>
            <a:r>
              <a:rPr lang="fr-CA" sz="2000" dirty="0"/>
              <a:t>qui peut se faire à </a:t>
            </a:r>
            <a:r>
              <a:rPr lang="fr-CA" sz="2000" dirty="0" smtClean="0"/>
              <a:t>pied </a:t>
            </a:r>
            <a:r>
              <a:rPr lang="fr-CA" sz="2000" dirty="0"/>
              <a:t>ou à </a:t>
            </a:r>
            <a:r>
              <a:rPr lang="fr-CA" sz="2000" dirty="0" smtClean="0"/>
              <a:t>v</a:t>
            </a:r>
            <a:r>
              <a:rPr lang="fr-CA" sz="2000" dirty="0"/>
              <a:t>é</a:t>
            </a:r>
            <a:r>
              <a:rPr lang="fr-CA" sz="2000" dirty="0" smtClean="0"/>
              <a:t>lo</a:t>
            </a:r>
            <a:r>
              <a:rPr lang="fr-CA" sz="2000" baseline="30000" dirty="0" smtClean="0"/>
              <a:t>51</a:t>
            </a:r>
            <a:r>
              <a:rPr lang="fr-CA" sz="2000" dirty="0"/>
              <a:t>.</a:t>
            </a:r>
            <a:endParaRPr lang="en-US" sz="2000" dirty="0"/>
          </a:p>
        </p:txBody>
      </p:sp>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9"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Tree>
    <p:extLst>
      <p:ext uri="{BB962C8B-B14F-4D97-AF65-F5344CB8AC3E}">
        <p14:creationId xmlns:p14="http://schemas.microsoft.com/office/powerpoint/2010/main" val="75338693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28" y="990600"/>
            <a:ext cx="8707272" cy="5638800"/>
          </a:xfrm>
        </p:spPr>
        <p:txBody>
          <a:bodyPr>
            <a:normAutofit/>
          </a:bodyPr>
          <a:lstStyle/>
          <a:p>
            <a:pPr>
              <a:buClr>
                <a:srgbClr val="B4BE43"/>
              </a:buClr>
            </a:pPr>
            <a:r>
              <a:rPr lang="fr-CA" sz="2000" dirty="0"/>
              <a:t>Des recherches plus approfondies sont </a:t>
            </a:r>
            <a:r>
              <a:rPr lang="fr-CA" sz="2000" dirty="0" smtClean="0"/>
              <a:t>nécessaires </a:t>
            </a:r>
            <a:r>
              <a:rPr lang="fr-CA" sz="2000" dirty="0"/>
              <a:t>pour </a:t>
            </a:r>
            <a:r>
              <a:rPr lang="fr-CA" sz="2000" dirty="0" smtClean="0"/>
              <a:t>déterminer l’efficacité des interventions </a:t>
            </a:r>
            <a:r>
              <a:rPr lang="fr-CA" sz="2000" dirty="0"/>
              <a:t>telles que la planification du transport scolaire pour augmenter le </a:t>
            </a:r>
            <a:r>
              <a:rPr lang="fr-CA" sz="2000" dirty="0" smtClean="0"/>
              <a:t>transport actif </a:t>
            </a:r>
            <a:r>
              <a:rPr lang="fr-CA" sz="2000" dirty="0"/>
              <a:t>chez les enfants et les jeunes. Une </a:t>
            </a:r>
            <a:r>
              <a:rPr lang="fr-CA" sz="2000" dirty="0" smtClean="0"/>
              <a:t>évaluation récente </a:t>
            </a:r>
            <a:r>
              <a:rPr lang="fr-CA" sz="2000" dirty="0"/>
              <a:t>d’une planification </a:t>
            </a:r>
            <a:r>
              <a:rPr lang="fr-CA" sz="2000" dirty="0" smtClean="0"/>
              <a:t>nationale du </a:t>
            </a:r>
            <a:r>
              <a:rPr lang="fr-CA" sz="2000" dirty="0"/>
              <a:t>transport scolaire à indiqué qu’il y a une augmentation des enfants qui se rendent à </a:t>
            </a:r>
            <a:r>
              <a:rPr lang="fr-CA" sz="2000" dirty="0" smtClean="0"/>
              <a:t>l’école </a:t>
            </a:r>
            <a:r>
              <a:rPr lang="fr-CA" sz="2000" dirty="0"/>
              <a:t>et qui en reviennent à pied pour presque la moitié des </a:t>
            </a:r>
            <a:r>
              <a:rPr lang="fr-CA" sz="2000" dirty="0" smtClean="0"/>
              <a:t>écoles </a:t>
            </a:r>
            <a:r>
              <a:rPr lang="fr-CA" sz="2000" dirty="0"/>
              <a:t>participantes à </a:t>
            </a:r>
            <a:r>
              <a:rPr lang="fr-CA" sz="2000" dirty="0" smtClean="0"/>
              <a:t>travers </a:t>
            </a:r>
            <a:r>
              <a:rPr lang="fr-CA" sz="2000" dirty="0"/>
              <a:t>le Canada. Des </a:t>
            </a:r>
            <a:r>
              <a:rPr lang="fr-CA" sz="2000" dirty="0" smtClean="0"/>
              <a:t>contrôles </a:t>
            </a:r>
            <a:r>
              <a:rPr lang="fr-CA" sz="2000" dirty="0"/>
              <a:t>et des </a:t>
            </a:r>
            <a:r>
              <a:rPr lang="fr-CA" sz="2000" dirty="0" smtClean="0"/>
              <a:t>évaluations </a:t>
            </a:r>
            <a:r>
              <a:rPr lang="fr-CA" sz="2000" dirty="0"/>
              <a:t>plus rigoureuses sont </a:t>
            </a:r>
            <a:r>
              <a:rPr lang="fr-CA" sz="2000" dirty="0" smtClean="0"/>
              <a:t>nécessaires pour </a:t>
            </a:r>
            <a:r>
              <a:rPr lang="fr-CA" sz="2000" dirty="0"/>
              <a:t>analyser </a:t>
            </a:r>
            <a:r>
              <a:rPr lang="fr-CA" sz="2000" dirty="0" smtClean="0"/>
              <a:t>l’efficacité </a:t>
            </a:r>
            <a:r>
              <a:rPr lang="fr-CA" sz="2000" dirty="0"/>
              <a:t>de la planification du transport scolaire</a:t>
            </a:r>
            <a:r>
              <a:rPr lang="fr-CA" sz="2000" dirty="0" smtClean="0"/>
              <a:t>.</a:t>
            </a:r>
          </a:p>
          <a:p>
            <a:pPr>
              <a:buClr>
                <a:srgbClr val="B4BE43"/>
              </a:buClr>
              <a:buFont typeface="Wingdings" panose="05000000000000000000" pitchFamily="2" charset="2"/>
              <a:buChar char="Ø"/>
            </a:pPr>
            <a:endParaRPr lang="fr-CA" sz="2000" dirty="0"/>
          </a:p>
          <a:p>
            <a:pPr>
              <a:buClr>
                <a:srgbClr val="B4BE43"/>
              </a:buClr>
              <a:buFont typeface="Wingdings" panose="05000000000000000000" pitchFamily="2" charset="2"/>
              <a:buChar char="Ø"/>
            </a:pPr>
            <a:r>
              <a:rPr lang="fr-CA" sz="2000" dirty="0" smtClean="0"/>
              <a:t>De </a:t>
            </a:r>
            <a:r>
              <a:rPr lang="fr-CA" sz="2000" dirty="0"/>
              <a:t>nouvelles approches pour promouvoir le transport actif chez les enfants habitant </a:t>
            </a:r>
            <a:r>
              <a:rPr lang="fr-CA" sz="2000" dirty="0" smtClean="0"/>
              <a:t>dans les </a:t>
            </a:r>
            <a:r>
              <a:rPr lang="fr-CA" sz="2000" dirty="0"/>
              <a:t>zones suburbaines et rurales devraient </a:t>
            </a:r>
            <a:r>
              <a:rPr lang="fr-CA" sz="2000" dirty="0" smtClean="0"/>
              <a:t>être élaborées </a:t>
            </a:r>
            <a:r>
              <a:rPr lang="fr-CA" sz="2000" dirty="0"/>
              <a:t>et </a:t>
            </a:r>
            <a:r>
              <a:rPr lang="fr-CA" sz="2000" dirty="0" smtClean="0"/>
              <a:t>évaluées. </a:t>
            </a:r>
            <a:r>
              <a:rPr lang="fr-CA" sz="2000" dirty="0"/>
              <a:t>Alors que les </a:t>
            </a:r>
            <a:r>
              <a:rPr lang="fr-CA" sz="2000" dirty="0" smtClean="0"/>
              <a:t>écoles sont situées </a:t>
            </a:r>
            <a:r>
              <a:rPr lang="fr-CA" sz="2000" dirty="0"/>
              <a:t>trop loin pour permettre l’utilisation du transport actif pour tout le trajet, </a:t>
            </a:r>
            <a:r>
              <a:rPr lang="fr-CA" sz="2000" dirty="0" smtClean="0"/>
              <a:t>la marche </a:t>
            </a:r>
            <a:r>
              <a:rPr lang="fr-CA" sz="2000" dirty="0"/>
              <a:t>peut </a:t>
            </a:r>
            <a:r>
              <a:rPr lang="fr-CA" sz="2000" dirty="0" smtClean="0"/>
              <a:t>néanmoins être encouragée </a:t>
            </a:r>
            <a:r>
              <a:rPr lang="fr-CA" sz="2000" dirty="0"/>
              <a:t>pour une partie du trajet</a:t>
            </a:r>
            <a:r>
              <a:rPr lang="fr-CA" sz="2000" baseline="30000" dirty="0"/>
              <a:t>52, 53</a:t>
            </a:r>
            <a:r>
              <a:rPr lang="fr-CA" sz="2000" dirty="0"/>
              <a:t>.</a:t>
            </a:r>
            <a:endParaRPr lang="en-US" sz="2000" dirty="0"/>
          </a:p>
        </p:txBody>
      </p:sp>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9" name="Title 1"/>
          <p:cNvSpPr txBox="1">
            <a:spLocks/>
          </p:cNvSpPr>
          <p:nvPr/>
        </p:nvSpPr>
        <p:spPr>
          <a:xfrm>
            <a:off x="0" y="0"/>
            <a:ext cx="8229600" cy="8382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Tree>
    <p:extLst>
      <p:ext uri="{BB962C8B-B14F-4D97-AF65-F5344CB8AC3E}">
        <p14:creationId xmlns:p14="http://schemas.microsoft.com/office/powerpoint/2010/main" val="370322906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2" y="914400"/>
            <a:ext cx="9012072" cy="5638800"/>
          </a:xfrm>
        </p:spPr>
        <p:txBody>
          <a:bodyPr>
            <a:normAutofit/>
          </a:bodyPr>
          <a:lstStyle/>
          <a:p>
            <a:pPr>
              <a:buClr>
                <a:srgbClr val="B4BE43"/>
              </a:buClr>
            </a:pPr>
            <a:r>
              <a:rPr lang="fr-CA" sz="2000" dirty="0"/>
              <a:t>Il y a un manque de </a:t>
            </a:r>
            <a:r>
              <a:rPr lang="fr-CA" sz="2000" dirty="0" smtClean="0"/>
              <a:t>données </a:t>
            </a:r>
            <a:r>
              <a:rPr lang="fr-CA" sz="2000" dirty="0"/>
              <a:t>concernant le transport actif pour se rendre à </a:t>
            </a:r>
            <a:r>
              <a:rPr lang="fr-CA" sz="2000" dirty="0" smtClean="0"/>
              <a:t>des destinations </a:t>
            </a:r>
            <a:r>
              <a:rPr lang="fr-CA" sz="2000" dirty="0"/>
              <a:t>autres que </a:t>
            </a:r>
            <a:r>
              <a:rPr lang="fr-CA" sz="2000" dirty="0" smtClean="0"/>
              <a:t>l’école </a:t>
            </a:r>
            <a:r>
              <a:rPr lang="fr-CA" sz="2000" dirty="0"/>
              <a:t>et en revenir (p. ex., les parcs, les terrains de </a:t>
            </a:r>
            <a:r>
              <a:rPr lang="fr-CA" sz="2000" dirty="0" smtClean="0"/>
              <a:t>sport, les </a:t>
            </a:r>
            <a:r>
              <a:rPr lang="fr-CA" sz="2000" dirty="0"/>
              <a:t>boutiques, les maisons des amis et de la parenté, etc.) chez les enfants canadiens</a:t>
            </a:r>
            <a:r>
              <a:rPr lang="fr-CA" sz="2000" dirty="0" smtClean="0"/>
              <a:t>. Une récente étude </a:t>
            </a:r>
            <a:r>
              <a:rPr lang="fr-CA" sz="2000" dirty="0"/>
              <a:t>britannique a </a:t>
            </a:r>
            <a:r>
              <a:rPr lang="fr-CA" sz="2000" dirty="0" smtClean="0"/>
              <a:t>démontré </a:t>
            </a:r>
            <a:r>
              <a:rPr lang="fr-CA" sz="2000" dirty="0"/>
              <a:t>que ces trajets peuvent fournir de </a:t>
            </a:r>
            <a:r>
              <a:rPr lang="fr-CA" sz="2000" dirty="0" smtClean="0"/>
              <a:t>précieuses occasions </a:t>
            </a:r>
            <a:r>
              <a:rPr lang="fr-CA" sz="2000" dirty="0"/>
              <a:t>pour de </a:t>
            </a:r>
            <a:r>
              <a:rPr lang="fr-CA" sz="2000" dirty="0" smtClean="0"/>
              <a:t>l’activité </a:t>
            </a:r>
            <a:r>
              <a:rPr lang="fr-CA" sz="2000" dirty="0"/>
              <a:t>physique</a:t>
            </a:r>
            <a:r>
              <a:rPr lang="fr-CA" sz="2000" baseline="30000" dirty="0"/>
              <a:t>54</a:t>
            </a:r>
            <a:r>
              <a:rPr lang="fr-CA" sz="2000" dirty="0" smtClean="0"/>
              <a:t>.</a:t>
            </a:r>
          </a:p>
          <a:p>
            <a:pPr>
              <a:buClr>
                <a:srgbClr val="B4BE43"/>
              </a:buClr>
            </a:pPr>
            <a:endParaRPr lang="fr-CA" sz="2000" dirty="0"/>
          </a:p>
          <a:p>
            <a:pPr>
              <a:buClr>
                <a:srgbClr val="B4BE43"/>
              </a:buClr>
            </a:pPr>
            <a:r>
              <a:rPr lang="fr-CA" sz="2000" dirty="0" smtClean="0"/>
              <a:t>Plus </a:t>
            </a:r>
            <a:r>
              <a:rPr lang="fr-CA" sz="2000" dirty="0"/>
              <a:t>de recherches sont </a:t>
            </a:r>
            <a:r>
              <a:rPr lang="fr-CA" sz="2000" dirty="0" smtClean="0"/>
              <a:t>nécessaires </a:t>
            </a:r>
            <a:r>
              <a:rPr lang="fr-CA" sz="2000" dirty="0"/>
              <a:t>pour </a:t>
            </a:r>
            <a:r>
              <a:rPr lang="fr-CA" sz="2000" dirty="0" smtClean="0"/>
              <a:t>déterminer </a:t>
            </a:r>
            <a:r>
              <a:rPr lang="fr-CA" sz="2000" dirty="0"/>
              <a:t>comment les </a:t>
            </a:r>
            <a:r>
              <a:rPr lang="fr-CA" sz="2000" dirty="0" smtClean="0"/>
              <a:t>différentes interventions </a:t>
            </a:r>
            <a:r>
              <a:rPr lang="fr-CA" sz="2000" dirty="0"/>
              <a:t>peuvent modifier les attitudes ainsi que les obstacles </a:t>
            </a:r>
            <a:r>
              <a:rPr lang="fr-CA" sz="2000" dirty="0" smtClean="0"/>
              <a:t>perçus </a:t>
            </a:r>
            <a:r>
              <a:rPr lang="fr-CA" sz="2000" dirty="0"/>
              <a:t>à la </a:t>
            </a:r>
            <a:r>
              <a:rPr lang="fr-CA" sz="2000" dirty="0" smtClean="0"/>
              <a:t>mobilité indépendante </a:t>
            </a:r>
            <a:r>
              <a:rPr lang="fr-CA" sz="2000" dirty="0"/>
              <a:t>(pour les enfants, la </a:t>
            </a:r>
            <a:r>
              <a:rPr lang="fr-CA" sz="2000" dirty="0" smtClean="0"/>
              <a:t>liberté </a:t>
            </a:r>
            <a:r>
              <a:rPr lang="fr-CA" sz="2000" dirty="0"/>
              <a:t>de se </a:t>
            </a:r>
            <a:r>
              <a:rPr lang="fr-CA" sz="2000" dirty="0" smtClean="0"/>
              <a:t>déplacer </a:t>
            </a:r>
            <a:r>
              <a:rPr lang="fr-CA" sz="2000" dirty="0"/>
              <a:t>dans des endroits publics </a:t>
            </a:r>
            <a:r>
              <a:rPr lang="fr-CA" sz="2000" dirty="0" smtClean="0"/>
              <a:t>sans être </a:t>
            </a:r>
            <a:r>
              <a:rPr lang="fr-CA" sz="2000" dirty="0"/>
              <a:t>sous la surveillance d’un adulte); une telle </a:t>
            </a:r>
            <a:r>
              <a:rPr lang="fr-CA" sz="2000" dirty="0" smtClean="0"/>
              <a:t>mobilité </a:t>
            </a:r>
            <a:r>
              <a:rPr lang="fr-CA" sz="2000" dirty="0"/>
              <a:t>peut </a:t>
            </a:r>
            <a:r>
              <a:rPr lang="fr-CA" sz="2000" dirty="0" smtClean="0"/>
              <a:t>être </a:t>
            </a:r>
            <a:r>
              <a:rPr lang="fr-CA" sz="2000" dirty="0"/>
              <a:t>une des conditions </a:t>
            </a:r>
            <a:r>
              <a:rPr lang="fr-CA" sz="2000" dirty="0" smtClean="0"/>
              <a:t>de base </a:t>
            </a:r>
            <a:r>
              <a:rPr lang="fr-CA" sz="2000" dirty="0"/>
              <a:t>importantes pour faciliter à la fois le transport actif et le jeu actif.</a:t>
            </a:r>
            <a:endParaRPr lang="en-US" sz="2000" dirty="0"/>
          </a:p>
        </p:txBody>
      </p:sp>
      <p:sp>
        <p:nvSpPr>
          <p:cNvPr id="4" name="Footer Placeholder 1"/>
          <p:cNvSpPr>
            <a:spLocks noGrp="1"/>
          </p:cNvSpPr>
          <p:nvPr>
            <p:ph type="ftr" sz="quarter" idx="11"/>
          </p:nvPr>
        </p:nvSpPr>
        <p:spPr bwMode="auto">
          <a:xfrm>
            <a:off x="7010400" y="6477000"/>
            <a:ext cx="1981200" cy="44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2000" dirty="0" smtClean="0">
                <a:solidFill>
                  <a:schemeClr val="bg1"/>
                </a:solidFill>
                <a:latin typeface="Arial" panose="020B0604020202020204" pitchFamily="34" charset="0"/>
                <a:cs typeface="Arial" panose="020B0604020202020204" pitchFamily="34" charset="0"/>
              </a:rPr>
              <a:t>Transport </a:t>
            </a:r>
            <a:r>
              <a:rPr lang="en-US" sz="2000" dirty="0" err="1" smtClean="0">
                <a:solidFill>
                  <a:schemeClr val="bg1"/>
                </a:solidFill>
                <a:latin typeface="Arial" panose="020B0604020202020204" pitchFamily="34" charset="0"/>
                <a:cs typeface="Arial" panose="020B0604020202020204" pitchFamily="34" charset="0"/>
              </a:rPr>
              <a:t>Actif</a:t>
            </a:r>
            <a:endParaRPr lang="en-US" sz="2000" dirty="0" smtClean="0">
              <a:solidFill>
                <a:schemeClr val="bg1"/>
              </a:solidFill>
              <a:latin typeface="Arial" panose="020B0604020202020204" pitchFamily="34" charset="0"/>
              <a:cs typeface="Arial" panose="020B0604020202020204" pitchFamily="34" charset="0"/>
            </a:endParaRPr>
          </a:p>
        </p:txBody>
      </p:sp>
      <p:sp>
        <p:nvSpPr>
          <p:cNvPr id="9" name="Title 1"/>
          <p:cNvSpPr txBox="1">
            <a:spLocks/>
          </p:cNvSpPr>
          <p:nvPr/>
        </p:nvSpPr>
        <p:spPr>
          <a:xfrm>
            <a:off x="0" y="0"/>
            <a:ext cx="8229600" cy="8382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Tree>
    <p:extLst>
      <p:ext uri="{BB962C8B-B14F-4D97-AF65-F5344CB8AC3E}">
        <p14:creationId xmlns:p14="http://schemas.microsoft.com/office/powerpoint/2010/main" val="8633620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38200"/>
            <a:ext cx="9144000" cy="5715000"/>
          </a:xfrm>
          <a:prstGeom prst="rect">
            <a:avLst/>
          </a:prstGeom>
          <a:solidFill>
            <a:srgbClr val="FE7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4" y="0"/>
            <a:ext cx="4705168" cy="1844675"/>
          </a:xfrm>
          <a:prstGeom prst="rect">
            <a:avLst/>
          </a:prstGeom>
        </p:spPr>
      </p:pic>
      <p:sp>
        <p:nvSpPr>
          <p:cNvPr id="8" name="TextBox 7"/>
          <p:cNvSpPr txBox="1"/>
          <p:nvPr/>
        </p:nvSpPr>
        <p:spPr>
          <a:xfrm>
            <a:off x="4727916" y="0"/>
            <a:ext cx="3577884" cy="838200"/>
          </a:xfrm>
          <a:prstGeom prst="rect">
            <a:avLst/>
          </a:prstGeom>
          <a:solidFill>
            <a:srgbClr val="FE7822"/>
          </a:solidFill>
        </p:spPr>
        <p:txBody>
          <a:bodyPr wrap="square" rtlCol="0">
            <a:spAutoFit/>
          </a:bodyPr>
          <a:lstStyle/>
          <a:p>
            <a:endParaRPr lang="fr-CA" dirty="0"/>
          </a:p>
        </p:txBody>
      </p:sp>
      <p:sp>
        <p:nvSpPr>
          <p:cNvPr id="9" name="TextBox 8"/>
          <p:cNvSpPr txBox="1"/>
          <p:nvPr/>
        </p:nvSpPr>
        <p:spPr>
          <a:xfrm>
            <a:off x="0" y="6501831"/>
            <a:ext cx="8839200" cy="369332"/>
          </a:xfrm>
          <a:prstGeom prst="rect">
            <a:avLst/>
          </a:prstGeom>
          <a:solidFill>
            <a:srgbClr val="FE7822"/>
          </a:solidFill>
        </p:spPr>
        <p:txBody>
          <a:bodyPr wrap="square" rtlCol="0">
            <a:spAutoFit/>
          </a:bodyPr>
          <a:lstStyle/>
          <a:p>
            <a:endParaRPr lang="fr-CA" dirty="0"/>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285" y="576454"/>
            <a:ext cx="2972215" cy="5925377"/>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4" y="2615698"/>
            <a:ext cx="4734586" cy="3115110"/>
          </a:xfrm>
          <a:prstGeom prst="rect">
            <a:avLst/>
          </a:prstGeom>
        </p:spPr>
      </p:pic>
    </p:spTree>
    <p:extLst>
      <p:ext uri="{BB962C8B-B14F-4D97-AF65-F5344CB8AC3E}">
        <p14:creationId xmlns:p14="http://schemas.microsoft.com/office/powerpoint/2010/main" val="7619634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50" y="0"/>
            <a:ext cx="7429500" cy="6858000"/>
          </a:xfrm>
          <a:prstGeom prst="rect">
            <a:avLst/>
          </a:prstGeom>
        </p:spPr>
      </p:pic>
      <p:sp>
        <p:nvSpPr>
          <p:cNvPr id="2" name="Title 1"/>
          <p:cNvSpPr>
            <a:spLocks noGrp="1"/>
          </p:cNvSpPr>
          <p:nvPr>
            <p:ph type="ctrTitle"/>
          </p:nvPr>
        </p:nvSpPr>
        <p:spPr>
          <a:xfrm>
            <a:off x="0" y="533400"/>
            <a:ext cx="9144000" cy="1135380"/>
          </a:xfrm>
        </p:spPr>
        <p:txBody>
          <a:bodyPr/>
          <a:lstStyle/>
          <a:p>
            <a:r>
              <a:rPr lang="en-US" dirty="0" smtClean="0"/>
              <a:t>LE CANADA EST-IL DANS LA COURSE?   </a:t>
            </a:r>
            <a:br>
              <a:rPr lang="en-US" dirty="0" smtClean="0"/>
            </a:br>
            <a:r>
              <a:rPr lang="en-US" dirty="0" smtClean="0"/>
              <a:t>RÉSULTATS 2014</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1" y="5943600"/>
            <a:ext cx="752008" cy="760477"/>
          </a:xfrm>
          <a:prstGeom prst="rect">
            <a:avLst/>
          </a:prstGeom>
        </p:spPr>
      </p:pic>
    </p:spTree>
    <p:extLst>
      <p:ext uri="{BB962C8B-B14F-4D97-AF65-F5344CB8AC3E}">
        <p14:creationId xmlns:p14="http://schemas.microsoft.com/office/powerpoint/2010/main" val="13357439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704" y="838200"/>
            <a:ext cx="8580971" cy="5680075"/>
          </a:xfrm>
          <a:prstGeom prst="rect">
            <a:avLst/>
          </a:prstGeom>
        </p:spPr>
      </p:pic>
      <p:sp>
        <p:nvSpPr>
          <p:cNvPr id="5" name="Footer Placeholder 1"/>
          <p:cNvSpPr>
            <a:spLocks noGrp="1"/>
          </p:cNvSpPr>
          <p:nvPr>
            <p:ph type="ftr" sz="quarter" idx="11"/>
          </p:nvPr>
        </p:nvSpPr>
        <p:spPr bwMode="auto">
          <a:xfrm>
            <a:off x="5257800"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Comportements</a:t>
            </a:r>
            <a:r>
              <a:rPr lang="en-CA" sz="2000" dirty="0" smtClean="0">
                <a:solidFill>
                  <a:schemeClr val="bg1"/>
                </a:solidFill>
                <a:latin typeface="Arial" panose="020B0604020202020204" pitchFamily="34" charset="0"/>
                <a:cs typeface="Arial" panose="020B0604020202020204" pitchFamily="34" charset="0"/>
              </a:rPr>
              <a:t> S</a:t>
            </a:r>
            <a:r>
              <a:rPr lang="fr-CA" sz="2000" dirty="0" err="1" smtClean="0">
                <a:solidFill>
                  <a:schemeClr val="bg1"/>
                </a:solidFill>
                <a:latin typeface="Arial" panose="020B0604020202020204" pitchFamily="34" charset="0"/>
                <a:cs typeface="Arial" panose="020B0604020202020204" pitchFamily="34" charset="0"/>
              </a:rPr>
              <a:t>édentaires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11449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991600" cy="5527675"/>
          </a:xfrm>
        </p:spPr>
        <p:txBody>
          <a:bodyPr>
            <a:normAutofit lnSpcReduction="10000"/>
          </a:bodyPr>
          <a:lstStyle/>
          <a:p>
            <a:pPr>
              <a:buClr>
                <a:srgbClr val="FE7822"/>
              </a:buClr>
              <a:buFont typeface="Wingdings" panose="05000000000000000000" pitchFamily="2" charset="2"/>
              <a:buChar char="Ø"/>
            </a:pPr>
            <a:r>
              <a:rPr lang="fr-CA" sz="2000" dirty="0" smtClean="0"/>
              <a:t>18 </a:t>
            </a:r>
            <a:r>
              <a:rPr lang="fr-CA" sz="2000" dirty="0"/>
              <a:t>% des enfants canadiens </a:t>
            </a:r>
            <a:r>
              <a:rPr lang="fr-CA" sz="2000" dirty="0" smtClean="0"/>
              <a:t>âgés </a:t>
            </a:r>
            <a:r>
              <a:rPr lang="fr-CA" sz="2000" dirty="0"/>
              <a:t>de 3 à 4 ans satisfont les Directives </a:t>
            </a:r>
            <a:r>
              <a:rPr lang="fr-CA" sz="2000" dirty="0" smtClean="0"/>
              <a:t>canadiennes </a:t>
            </a:r>
            <a:r>
              <a:rPr lang="fr-CA" sz="2000" dirty="0"/>
              <a:t>en </a:t>
            </a:r>
            <a:r>
              <a:rPr lang="fr-CA" sz="2000" dirty="0" smtClean="0"/>
              <a:t>matière de </a:t>
            </a:r>
            <a:r>
              <a:rPr lang="fr-CA" sz="2000" dirty="0"/>
              <a:t>comportement </a:t>
            </a:r>
            <a:r>
              <a:rPr lang="fr-CA" sz="2000" dirty="0" smtClean="0"/>
              <a:t>sédentaire </a:t>
            </a:r>
            <a:r>
              <a:rPr lang="fr-CA" sz="2000" dirty="0"/>
              <a:t>pour la petite enfance qui </a:t>
            </a:r>
            <a:r>
              <a:rPr lang="fr-CA" sz="2000" dirty="0" smtClean="0"/>
              <a:t>recommandent </a:t>
            </a:r>
            <a:r>
              <a:rPr lang="fr-CA" sz="2000" dirty="0"/>
              <a:t>que le temps passé </a:t>
            </a:r>
            <a:r>
              <a:rPr lang="fr-CA" sz="2000" dirty="0" smtClean="0"/>
              <a:t>devant </a:t>
            </a:r>
            <a:r>
              <a:rPr lang="fr-CA" sz="2000" dirty="0"/>
              <a:t>un </a:t>
            </a:r>
            <a:r>
              <a:rPr lang="fr-CA" sz="2000" dirty="0" smtClean="0"/>
              <a:t>écran </a:t>
            </a:r>
            <a:r>
              <a:rPr lang="fr-CA" sz="2000" dirty="0"/>
              <a:t>(p. ex., ordinateur, </a:t>
            </a:r>
            <a:r>
              <a:rPr lang="fr-CA" sz="2000" dirty="0" smtClean="0"/>
              <a:t>télévision, </a:t>
            </a:r>
            <a:r>
              <a:rPr lang="fr-CA" sz="2000" dirty="0"/>
              <a:t>etc.) doive </a:t>
            </a:r>
            <a:r>
              <a:rPr lang="fr-CA" sz="2000" dirty="0" smtClean="0"/>
              <a:t>être </a:t>
            </a:r>
            <a:r>
              <a:rPr lang="fr-CA" sz="2000" dirty="0"/>
              <a:t>limité à moins d’une heure </a:t>
            </a:r>
            <a:r>
              <a:rPr lang="fr-CA" sz="2000" dirty="0" smtClean="0"/>
              <a:t>par jour </a:t>
            </a:r>
            <a:r>
              <a:rPr lang="fr-CA" sz="2000" dirty="0"/>
              <a:t>(ECMS 2009-11</a:t>
            </a:r>
            <a:r>
              <a:rPr lang="fr-CA" sz="2000" dirty="0" smtClean="0"/>
              <a:t>).</a:t>
            </a:r>
          </a:p>
          <a:p>
            <a:pPr marL="0" indent="0">
              <a:buClr>
                <a:srgbClr val="FE7822"/>
              </a:buClr>
              <a:buNone/>
            </a:pPr>
            <a:endParaRPr lang="fr-CA" sz="2000" dirty="0"/>
          </a:p>
          <a:p>
            <a:pPr>
              <a:buClr>
                <a:srgbClr val="FE7822"/>
              </a:buClr>
              <a:buFont typeface="Wingdings" panose="05000000000000000000" pitchFamily="2" charset="2"/>
              <a:buChar char="Ø"/>
            </a:pPr>
            <a:r>
              <a:rPr lang="fr-CA" sz="2000" dirty="0" smtClean="0"/>
              <a:t>69 </a:t>
            </a:r>
            <a:r>
              <a:rPr lang="fr-CA" sz="2000" dirty="0"/>
              <a:t>% des jeunes canadiens </a:t>
            </a:r>
            <a:r>
              <a:rPr lang="fr-CA" sz="2000" dirty="0" smtClean="0"/>
              <a:t>âgés </a:t>
            </a:r>
            <a:r>
              <a:rPr lang="fr-CA" sz="2000" dirty="0"/>
              <a:t>de 5 à 11 ans satisfont les Directives canadiennes en </a:t>
            </a:r>
            <a:r>
              <a:rPr lang="fr-CA" sz="2000" dirty="0" smtClean="0"/>
              <a:t>matière de </a:t>
            </a:r>
            <a:r>
              <a:rPr lang="fr-CA" sz="2000" dirty="0"/>
              <a:t>comportement </a:t>
            </a:r>
            <a:r>
              <a:rPr lang="fr-CA" sz="2000" dirty="0" smtClean="0"/>
              <a:t>sédentaire </a:t>
            </a:r>
            <a:r>
              <a:rPr lang="fr-CA" sz="2000" dirty="0"/>
              <a:t>à l’intention des enfants et des jeunes qui recommandent que </a:t>
            </a:r>
            <a:r>
              <a:rPr lang="fr-CA" sz="2000" dirty="0" smtClean="0"/>
              <a:t>le temps </a:t>
            </a:r>
            <a:r>
              <a:rPr lang="fr-CA" sz="2000" dirty="0"/>
              <a:t>passé devant un </a:t>
            </a:r>
            <a:r>
              <a:rPr lang="fr-CA" sz="2000" dirty="0" smtClean="0"/>
              <a:t>écran </a:t>
            </a:r>
            <a:r>
              <a:rPr lang="fr-CA" sz="2000" dirty="0"/>
              <a:t>soit de deux heures ou moins par jour (ECMS 2009-11</a:t>
            </a:r>
            <a:r>
              <a:rPr lang="fr-CA" sz="2000" dirty="0" smtClean="0"/>
              <a:t>).</a:t>
            </a:r>
          </a:p>
          <a:p>
            <a:pPr marL="0" indent="0">
              <a:buClr>
                <a:srgbClr val="FE7822"/>
              </a:buClr>
              <a:buNone/>
            </a:pPr>
            <a:endParaRPr lang="fr-CA" sz="2000" dirty="0"/>
          </a:p>
          <a:p>
            <a:pPr>
              <a:buClr>
                <a:srgbClr val="FE7822"/>
              </a:buClr>
              <a:buFont typeface="Wingdings" panose="05000000000000000000" pitchFamily="2" charset="2"/>
              <a:buChar char="Ø"/>
            </a:pPr>
            <a:r>
              <a:rPr lang="fr-CA" sz="2000" dirty="0" smtClean="0"/>
              <a:t>31 </a:t>
            </a:r>
            <a:r>
              <a:rPr lang="fr-CA" sz="2000" dirty="0"/>
              <a:t>% des jeunes canadiens </a:t>
            </a:r>
            <a:r>
              <a:rPr lang="fr-CA" sz="2000" dirty="0" smtClean="0"/>
              <a:t>âgés </a:t>
            </a:r>
            <a:r>
              <a:rPr lang="fr-CA" sz="2000" dirty="0"/>
              <a:t>de 12 à 17 ans satisfont les Directives canadiennes en </a:t>
            </a:r>
            <a:r>
              <a:rPr lang="fr-CA" sz="2000" dirty="0" smtClean="0"/>
              <a:t>matière de </a:t>
            </a:r>
            <a:r>
              <a:rPr lang="fr-CA" sz="2000" dirty="0"/>
              <a:t>comportement </a:t>
            </a:r>
            <a:r>
              <a:rPr lang="fr-CA" sz="2000" dirty="0" smtClean="0"/>
              <a:t>sédentaire </a:t>
            </a:r>
            <a:r>
              <a:rPr lang="fr-CA" sz="2000" dirty="0"/>
              <a:t>à l’intention des enfants et des jeunes (ECMS 2009-11</a:t>
            </a:r>
            <a:r>
              <a:rPr lang="fr-CA" sz="2000" dirty="0" smtClean="0"/>
              <a:t>).</a:t>
            </a:r>
          </a:p>
          <a:p>
            <a:pPr marL="0" indent="0">
              <a:buClr>
                <a:srgbClr val="FE7822"/>
              </a:buClr>
              <a:buNone/>
            </a:pPr>
            <a:endParaRPr lang="fr-CA" sz="2000" dirty="0"/>
          </a:p>
          <a:p>
            <a:pPr>
              <a:buClr>
                <a:srgbClr val="FE7822"/>
              </a:buClr>
              <a:buFont typeface="Wingdings" panose="05000000000000000000" pitchFamily="2" charset="2"/>
              <a:buChar char="Ø"/>
            </a:pPr>
            <a:r>
              <a:rPr lang="fr-CA" sz="2000" dirty="0" smtClean="0"/>
              <a:t>19 </a:t>
            </a:r>
            <a:r>
              <a:rPr lang="fr-CA" sz="2000" dirty="0"/>
              <a:t>% des jeunes canadiens </a:t>
            </a:r>
            <a:r>
              <a:rPr lang="fr-CA" sz="2000" dirty="0" smtClean="0"/>
              <a:t>âgés </a:t>
            </a:r>
            <a:r>
              <a:rPr lang="fr-CA" sz="2000" dirty="0"/>
              <a:t>de 10 à 16 ans satisfont les Directives </a:t>
            </a:r>
            <a:r>
              <a:rPr lang="fr-CA" sz="2000" dirty="0" smtClean="0"/>
              <a:t>canadiennes en matière </a:t>
            </a:r>
            <a:r>
              <a:rPr lang="fr-CA" sz="2000" dirty="0"/>
              <a:t>de comportement </a:t>
            </a:r>
            <a:r>
              <a:rPr lang="fr-CA" sz="2000" dirty="0" smtClean="0"/>
              <a:t>sédentaire </a:t>
            </a:r>
            <a:r>
              <a:rPr lang="fr-CA" sz="2000" dirty="0"/>
              <a:t>à l’intention des enfants et des jeunes (HBSC 2009-10).</a:t>
            </a:r>
          </a:p>
        </p:txBody>
      </p:sp>
      <p:sp>
        <p:nvSpPr>
          <p:cNvPr id="5" name="Footer Placeholder 1"/>
          <p:cNvSpPr>
            <a:spLocks noGrp="1"/>
          </p:cNvSpPr>
          <p:nvPr>
            <p:ph type="ftr" sz="quarter" idx="11"/>
          </p:nvPr>
        </p:nvSpPr>
        <p:spPr bwMode="auto">
          <a:xfrm>
            <a:off x="5257800"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Comportements</a:t>
            </a:r>
            <a:r>
              <a:rPr lang="en-CA" sz="2000" dirty="0" smtClean="0">
                <a:solidFill>
                  <a:schemeClr val="bg1"/>
                </a:solidFill>
                <a:latin typeface="Arial" panose="020B0604020202020204" pitchFamily="34" charset="0"/>
                <a:cs typeface="Arial" panose="020B0604020202020204" pitchFamily="34" charset="0"/>
              </a:rPr>
              <a:t> S</a:t>
            </a:r>
            <a:r>
              <a:rPr lang="fr-CA" sz="2000" dirty="0" err="1" smtClean="0">
                <a:solidFill>
                  <a:schemeClr val="bg1"/>
                </a:solidFill>
                <a:latin typeface="Arial" panose="020B0604020202020204" pitchFamily="34" charset="0"/>
                <a:cs typeface="Arial" panose="020B0604020202020204" pitchFamily="34" charset="0"/>
              </a:rPr>
              <a:t>édentaires</a:t>
            </a:r>
            <a:endParaRPr lang="fr-CA" sz="2000" dirty="0" smtClean="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Tree>
    <p:extLst>
      <p:ext uri="{BB962C8B-B14F-4D97-AF65-F5344CB8AC3E}">
        <p14:creationId xmlns:p14="http://schemas.microsoft.com/office/powerpoint/2010/main" val="122924180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610600" cy="5334000"/>
          </a:xfrm>
        </p:spPr>
        <p:txBody>
          <a:bodyPr>
            <a:normAutofit lnSpcReduction="10000"/>
          </a:bodyPr>
          <a:lstStyle/>
          <a:p>
            <a:pPr>
              <a:buClr>
                <a:srgbClr val="FE7822"/>
              </a:buClr>
              <a:buFont typeface="Wingdings" panose="05000000000000000000" pitchFamily="2" charset="2"/>
              <a:buChar char="Ø"/>
            </a:pPr>
            <a:r>
              <a:rPr lang="fr-CA" sz="2000" dirty="0" smtClean="0"/>
              <a:t>11 </a:t>
            </a:r>
            <a:r>
              <a:rPr lang="fr-CA" sz="2000" dirty="0"/>
              <a:t>% des </a:t>
            </a:r>
            <a:r>
              <a:rPr lang="fr-CA" sz="2000" dirty="0" smtClean="0"/>
              <a:t>étudiants </a:t>
            </a:r>
            <a:r>
              <a:rPr lang="fr-CA" sz="2000" dirty="0"/>
              <a:t>de la 9</a:t>
            </a:r>
            <a:r>
              <a:rPr lang="fr-CA" sz="2000" baseline="30000" dirty="0"/>
              <a:t>e</a:t>
            </a:r>
            <a:r>
              <a:rPr lang="fr-CA" sz="2000" dirty="0"/>
              <a:t> à la 12</a:t>
            </a:r>
            <a:r>
              <a:rPr lang="fr-CA" sz="2000" baseline="30000" dirty="0"/>
              <a:t>e</a:t>
            </a:r>
            <a:r>
              <a:rPr lang="fr-CA" sz="2000" dirty="0"/>
              <a:t> </a:t>
            </a:r>
            <a:r>
              <a:rPr lang="fr-CA" sz="2000" dirty="0" smtClean="0"/>
              <a:t>année </a:t>
            </a:r>
            <a:r>
              <a:rPr lang="fr-CA" sz="2000" dirty="0"/>
              <a:t>dans la plupart des provinces/territoires </a:t>
            </a:r>
            <a:r>
              <a:rPr lang="fr-CA" sz="2000" dirty="0" smtClean="0"/>
              <a:t>satisfont les </a:t>
            </a:r>
            <a:r>
              <a:rPr lang="fr-CA" sz="2000" dirty="0"/>
              <a:t>Directives canadiennes en </a:t>
            </a:r>
            <a:r>
              <a:rPr lang="fr-CA" sz="2000" dirty="0" smtClean="0"/>
              <a:t>matière </a:t>
            </a:r>
            <a:r>
              <a:rPr lang="fr-CA" sz="2000" dirty="0"/>
              <a:t>de comportement </a:t>
            </a:r>
            <a:r>
              <a:rPr lang="fr-CA" sz="2000" dirty="0" smtClean="0"/>
              <a:t>sédentaire </a:t>
            </a:r>
            <a:r>
              <a:rPr lang="fr-CA" sz="2000" dirty="0"/>
              <a:t>à l’intention des </a:t>
            </a:r>
            <a:r>
              <a:rPr lang="fr-CA" sz="2000" dirty="0" smtClean="0"/>
              <a:t>jeunes (ETJ </a:t>
            </a:r>
            <a:r>
              <a:rPr lang="fr-CA" sz="2000" dirty="0"/>
              <a:t>2010-11)</a:t>
            </a:r>
            <a:r>
              <a:rPr lang="fr-CA" sz="2000" baseline="30000" dirty="0"/>
              <a:t>87</a:t>
            </a:r>
            <a:r>
              <a:rPr lang="fr-CA" sz="2000" dirty="0" smtClean="0"/>
              <a:t>.</a:t>
            </a:r>
          </a:p>
          <a:p>
            <a:pPr>
              <a:buClr>
                <a:srgbClr val="FE7822"/>
              </a:buClr>
              <a:buFont typeface="Wingdings" panose="05000000000000000000" pitchFamily="2" charset="2"/>
              <a:buChar char="Ø"/>
            </a:pPr>
            <a:endParaRPr lang="fr-CA" sz="2000" dirty="0"/>
          </a:p>
          <a:p>
            <a:pPr>
              <a:buClr>
                <a:srgbClr val="FE7822"/>
              </a:buClr>
              <a:buFont typeface="Wingdings" panose="05000000000000000000" pitchFamily="2" charset="2"/>
              <a:buChar char="Ø"/>
            </a:pPr>
            <a:r>
              <a:rPr lang="fr-CA" sz="2000" dirty="0" smtClean="0"/>
              <a:t>73 </a:t>
            </a:r>
            <a:r>
              <a:rPr lang="fr-CA" sz="2000" dirty="0"/>
              <a:t>% des parents canadiens indiquent que leurs jeunes </a:t>
            </a:r>
            <a:r>
              <a:rPr lang="fr-CA" sz="2000" dirty="0" smtClean="0"/>
              <a:t>âgés </a:t>
            </a:r>
            <a:r>
              <a:rPr lang="fr-CA" sz="2000" dirty="0"/>
              <a:t>de 5 à 19 ans regardent </a:t>
            </a:r>
            <a:r>
              <a:rPr lang="fr-CA" sz="2000" dirty="0" smtClean="0"/>
              <a:t>la télévision, </a:t>
            </a:r>
            <a:r>
              <a:rPr lang="fr-CA" sz="2000" dirty="0"/>
              <a:t>lisent ou jouent à des jeux </a:t>
            </a:r>
            <a:r>
              <a:rPr lang="fr-CA" sz="2000" dirty="0" smtClean="0"/>
              <a:t>vidéo </a:t>
            </a:r>
            <a:r>
              <a:rPr lang="fr-CA" sz="2000" dirty="0"/>
              <a:t>et à des jeux à l’ordinateur au cours de la </a:t>
            </a:r>
            <a:r>
              <a:rPr lang="fr-CA" sz="2000" dirty="0" smtClean="0"/>
              <a:t>période après l’école, c’est-à-dire </a:t>
            </a:r>
            <a:r>
              <a:rPr lang="fr-CA" sz="2000" dirty="0"/>
              <a:t>entre la fin des classes et le souper (ÉAPJC 2011-12, ICRCP)</a:t>
            </a:r>
            <a:r>
              <a:rPr lang="fr-CA" sz="2000" baseline="30000" dirty="0"/>
              <a:t>88</a:t>
            </a:r>
            <a:r>
              <a:rPr lang="fr-CA" sz="2000" dirty="0" smtClean="0"/>
              <a:t>.</a:t>
            </a:r>
          </a:p>
          <a:p>
            <a:pPr>
              <a:buClr>
                <a:srgbClr val="FE7822"/>
              </a:buClr>
              <a:buFont typeface="Wingdings" panose="05000000000000000000" pitchFamily="2" charset="2"/>
              <a:buChar char="Ø"/>
            </a:pPr>
            <a:endParaRPr lang="fr-CA" sz="2000" dirty="0"/>
          </a:p>
          <a:p>
            <a:pPr>
              <a:buClr>
                <a:srgbClr val="FE7822"/>
              </a:buClr>
              <a:buFont typeface="Wingdings" panose="05000000000000000000" pitchFamily="2" charset="2"/>
              <a:buChar char="Ø"/>
            </a:pPr>
            <a:r>
              <a:rPr lang="fr-CA" sz="2000" dirty="0" smtClean="0"/>
              <a:t>61 </a:t>
            </a:r>
            <a:r>
              <a:rPr lang="fr-CA" sz="2000" dirty="0"/>
              <a:t>% des parents canadiens sont assez ou </a:t>
            </a:r>
            <a:r>
              <a:rPr lang="fr-CA" sz="2000" dirty="0" smtClean="0"/>
              <a:t>très </a:t>
            </a:r>
            <a:r>
              <a:rPr lang="fr-CA" sz="2000" dirty="0"/>
              <a:t>en accord avec </a:t>
            </a:r>
            <a:r>
              <a:rPr lang="fr-CA" sz="2000" dirty="0" smtClean="0"/>
              <a:t>l’énonce </a:t>
            </a:r>
            <a:r>
              <a:rPr lang="fr-CA" sz="2000" dirty="0"/>
              <a:t>selon lequel </a:t>
            </a:r>
            <a:r>
              <a:rPr lang="fr-CA" sz="2000" dirty="0" smtClean="0"/>
              <a:t>leurs enfants/jeunes </a:t>
            </a:r>
            <a:r>
              <a:rPr lang="fr-CA" sz="2000" dirty="0"/>
              <a:t>passent trop de temps à regarder la </a:t>
            </a:r>
            <a:r>
              <a:rPr lang="fr-CA" sz="2000" dirty="0" smtClean="0"/>
              <a:t>télévision </a:t>
            </a:r>
            <a:r>
              <a:rPr lang="fr-CA" sz="2000" dirty="0"/>
              <a:t>ou à utiliser </a:t>
            </a:r>
            <a:r>
              <a:rPr lang="fr-CA" sz="2000" dirty="0" smtClean="0"/>
              <a:t>l’ordinateur (</a:t>
            </a:r>
            <a:r>
              <a:rPr lang="fr-CA" sz="2000" dirty="0"/>
              <a:t>EPS Canada 2013)</a:t>
            </a:r>
            <a:r>
              <a:rPr lang="fr-CA" sz="2000" baseline="30000" dirty="0"/>
              <a:t>17</a:t>
            </a:r>
            <a:r>
              <a:rPr lang="fr-CA" sz="2000" dirty="0" smtClean="0"/>
              <a:t>.</a:t>
            </a:r>
          </a:p>
          <a:p>
            <a:pPr>
              <a:buClr>
                <a:srgbClr val="FE7822"/>
              </a:buClr>
              <a:buFont typeface="Wingdings" panose="05000000000000000000" pitchFamily="2" charset="2"/>
              <a:buChar char="Ø"/>
            </a:pPr>
            <a:endParaRPr lang="fr-CA" sz="2000" dirty="0"/>
          </a:p>
          <a:p>
            <a:pPr>
              <a:buClr>
                <a:srgbClr val="FE7822"/>
              </a:buClr>
              <a:buFont typeface="Wingdings" panose="05000000000000000000" pitchFamily="2" charset="2"/>
              <a:buChar char="Ø"/>
            </a:pPr>
            <a:r>
              <a:rPr lang="fr-CA" sz="2000" dirty="0" smtClean="0"/>
              <a:t>Les </a:t>
            </a:r>
            <a:r>
              <a:rPr lang="fr-CA" sz="2000" dirty="0"/>
              <a:t>enfants </a:t>
            </a:r>
            <a:r>
              <a:rPr lang="fr-CA" sz="2000" dirty="0" smtClean="0"/>
              <a:t>âgés </a:t>
            </a:r>
            <a:r>
              <a:rPr lang="fr-CA" sz="2000" dirty="0"/>
              <a:t>de 3 à 4 ans adoptent des comportements </a:t>
            </a:r>
            <a:r>
              <a:rPr lang="fr-CA" sz="2000" dirty="0" smtClean="0"/>
              <a:t>sédentaires </a:t>
            </a:r>
            <a:r>
              <a:rPr lang="fr-CA" sz="2000" dirty="0"/>
              <a:t>environ 5,8 </a:t>
            </a:r>
            <a:r>
              <a:rPr lang="fr-CA" sz="2000" dirty="0" smtClean="0"/>
              <a:t>heures par </a:t>
            </a:r>
            <a:r>
              <a:rPr lang="fr-CA" sz="2000" dirty="0"/>
              <a:t>jour. Les enfants et les jeunes consacrent environ, respectivement, 7,6 et 9,3 heures </a:t>
            </a:r>
            <a:r>
              <a:rPr lang="fr-CA" sz="2000" dirty="0" smtClean="0"/>
              <a:t>par jour </a:t>
            </a:r>
            <a:r>
              <a:rPr lang="fr-CA" sz="2000" dirty="0"/>
              <a:t>à des comportements </a:t>
            </a:r>
            <a:r>
              <a:rPr lang="fr-CA" sz="2000" dirty="0" smtClean="0"/>
              <a:t>sédentaires </a:t>
            </a:r>
            <a:r>
              <a:rPr lang="fr-CA" sz="2000" dirty="0"/>
              <a:t>(ECMS 2009-11, Statistique Canada).</a:t>
            </a:r>
            <a:endParaRPr lang="en-US" sz="2000" dirty="0"/>
          </a:p>
        </p:txBody>
      </p:sp>
      <p:sp>
        <p:nvSpPr>
          <p:cNvPr id="5" name="Footer Placeholder 1"/>
          <p:cNvSpPr>
            <a:spLocks noGrp="1"/>
          </p:cNvSpPr>
          <p:nvPr>
            <p:ph type="ftr" sz="quarter" idx="11"/>
          </p:nvPr>
        </p:nvSpPr>
        <p:spPr bwMode="auto">
          <a:xfrm>
            <a:off x="5257800"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Comportements</a:t>
            </a:r>
            <a:r>
              <a:rPr lang="en-CA" sz="2000" dirty="0" smtClean="0">
                <a:solidFill>
                  <a:schemeClr val="bg1"/>
                </a:solidFill>
                <a:latin typeface="Arial" panose="020B0604020202020204" pitchFamily="34" charset="0"/>
                <a:cs typeface="Arial" panose="020B0604020202020204" pitchFamily="34" charset="0"/>
              </a:rPr>
              <a:t> S</a:t>
            </a:r>
            <a:r>
              <a:rPr lang="fr-CA" sz="2000" dirty="0" err="1" smtClean="0">
                <a:solidFill>
                  <a:schemeClr val="bg1"/>
                </a:solidFill>
                <a:latin typeface="Arial" panose="020B0604020202020204" pitchFamily="34" charset="0"/>
                <a:cs typeface="Arial" panose="020B0604020202020204" pitchFamily="34" charset="0"/>
              </a:rPr>
              <a:t>édentaires</a:t>
            </a:r>
            <a:endParaRPr lang="fr-CA" sz="2000" dirty="0" smtClean="0">
              <a:solidFill>
                <a:schemeClr val="bg1"/>
              </a:solidFill>
              <a:latin typeface="Arial" panose="020B0604020202020204" pitchFamily="34" charset="0"/>
              <a:cs typeface="Arial" panose="020B0604020202020204" pitchFamily="34" charset="0"/>
            </a:endParaRPr>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Tree>
    <p:extLst>
      <p:ext uri="{BB962C8B-B14F-4D97-AF65-F5344CB8AC3E}">
        <p14:creationId xmlns:p14="http://schemas.microsoft.com/office/powerpoint/2010/main" val="70938597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31876"/>
            <a:ext cx="8610600" cy="5486399"/>
          </a:xfrm>
        </p:spPr>
        <p:txBody>
          <a:bodyPr>
            <a:noAutofit/>
          </a:bodyPr>
          <a:lstStyle/>
          <a:p>
            <a:pPr>
              <a:buClr>
                <a:srgbClr val="FE7822"/>
              </a:buClr>
              <a:buFont typeface="Wingdings" panose="05000000000000000000" pitchFamily="2" charset="2"/>
              <a:buChar char="Ø"/>
            </a:pPr>
            <a:r>
              <a:rPr lang="fr-CA" sz="2000" dirty="0" smtClean="0"/>
              <a:t>Les </a:t>
            </a:r>
            <a:r>
              <a:rPr lang="fr-CA" sz="2000" dirty="0"/>
              <a:t>parents devraient retirer les </a:t>
            </a:r>
            <a:r>
              <a:rPr lang="fr-CA" sz="2000" dirty="0" smtClean="0"/>
              <a:t>télévisions, </a:t>
            </a:r>
            <a:r>
              <a:rPr lang="fr-CA" sz="2000" dirty="0"/>
              <a:t>les </a:t>
            </a:r>
            <a:r>
              <a:rPr lang="fr-CA" sz="2000" dirty="0" smtClean="0"/>
              <a:t>téléphones </a:t>
            </a:r>
            <a:r>
              <a:rPr lang="fr-CA" sz="2000" dirty="0"/>
              <a:t>cellulaires et les autres </a:t>
            </a:r>
            <a:r>
              <a:rPr lang="fr-CA" sz="2000" dirty="0" smtClean="0"/>
              <a:t>écrans </a:t>
            </a:r>
            <a:r>
              <a:rPr lang="fr-CA" sz="2000" dirty="0"/>
              <a:t>de </a:t>
            </a:r>
            <a:r>
              <a:rPr lang="fr-CA" sz="2000" dirty="0" smtClean="0"/>
              <a:t>la chambre </a:t>
            </a:r>
            <a:r>
              <a:rPr lang="fr-CA" sz="2000" dirty="0"/>
              <a:t>des enfants, parce leur utilisation en </a:t>
            </a:r>
            <a:r>
              <a:rPr lang="fr-CA" sz="2000" dirty="0" smtClean="0"/>
              <a:t>soirée </a:t>
            </a:r>
            <a:r>
              <a:rPr lang="fr-CA" sz="2000" dirty="0"/>
              <a:t>est </a:t>
            </a:r>
            <a:r>
              <a:rPr lang="fr-CA" sz="2000" dirty="0" smtClean="0"/>
              <a:t>associée </a:t>
            </a:r>
            <a:r>
              <a:rPr lang="fr-CA" sz="2000" dirty="0"/>
              <a:t>à des niveaux </a:t>
            </a:r>
            <a:r>
              <a:rPr lang="fr-CA" sz="2000" dirty="0" smtClean="0"/>
              <a:t>d’activité physique </a:t>
            </a:r>
            <a:r>
              <a:rPr lang="fr-CA" sz="2000" dirty="0"/>
              <a:t>plus faibles, une augmentation du poids corporel et des troubles de sommeil</a:t>
            </a:r>
            <a:r>
              <a:rPr lang="fr-CA" sz="2000" baseline="30000" dirty="0"/>
              <a:t>89</a:t>
            </a:r>
            <a:r>
              <a:rPr lang="fr-CA" sz="2000" dirty="0" smtClean="0"/>
              <a:t>.</a:t>
            </a:r>
          </a:p>
          <a:p>
            <a:pPr>
              <a:buClr>
                <a:srgbClr val="FE7822"/>
              </a:buClr>
              <a:buFont typeface="Wingdings" panose="05000000000000000000" pitchFamily="2" charset="2"/>
              <a:buChar char="Ø"/>
            </a:pPr>
            <a:r>
              <a:rPr lang="fr-CA" sz="2000" dirty="0" smtClean="0"/>
              <a:t>Les </a:t>
            </a:r>
            <a:r>
              <a:rPr lang="fr-CA" sz="2000" dirty="0"/>
              <a:t>parents devraient </a:t>
            </a:r>
            <a:r>
              <a:rPr lang="fr-CA" sz="2000" dirty="0" smtClean="0"/>
              <a:t>être </a:t>
            </a:r>
            <a:r>
              <a:rPr lang="fr-CA" sz="2000" dirty="0"/>
              <a:t>encouragés à </a:t>
            </a:r>
            <a:r>
              <a:rPr lang="fr-CA" sz="2000" dirty="0" smtClean="0"/>
              <a:t>établir </a:t>
            </a:r>
            <a:r>
              <a:rPr lang="fr-CA" sz="2000" dirty="0"/>
              <a:t>des </a:t>
            </a:r>
            <a:r>
              <a:rPr lang="fr-CA" sz="2000" dirty="0" smtClean="0"/>
              <a:t>règles </a:t>
            </a:r>
            <a:r>
              <a:rPr lang="fr-CA" sz="2000" dirty="0"/>
              <a:t>à la maison en ce qui a trait à </a:t>
            </a:r>
            <a:r>
              <a:rPr lang="fr-CA" sz="2000" dirty="0" smtClean="0"/>
              <a:t>l’utilisation </a:t>
            </a:r>
            <a:r>
              <a:rPr lang="fr-CA" sz="2000" dirty="0"/>
              <a:t>de la </a:t>
            </a:r>
            <a:r>
              <a:rPr lang="fr-CA" sz="2000" dirty="0" smtClean="0"/>
              <a:t>télévision </a:t>
            </a:r>
            <a:r>
              <a:rPr lang="fr-CA" sz="2000" dirty="0"/>
              <a:t>et de l’ordinateur et à fixer des limites raisonnables</a:t>
            </a:r>
            <a:r>
              <a:rPr lang="fr-CA" sz="2000" dirty="0" smtClean="0"/>
              <a:t>.</a:t>
            </a:r>
          </a:p>
          <a:p>
            <a:pPr>
              <a:buClr>
                <a:srgbClr val="FE7822"/>
              </a:buClr>
              <a:buFont typeface="Wingdings" panose="05000000000000000000" pitchFamily="2" charset="2"/>
              <a:buChar char="Ø"/>
            </a:pPr>
            <a:r>
              <a:rPr lang="fr-CA" sz="2000" dirty="0" smtClean="0"/>
              <a:t>Les éducateurs </a:t>
            </a:r>
            <a:r>
              <a:rPr lang="fr-CA" sz="2000" dirty="0"/>
              <a:t>devraient </a:t>
            </a:r>
            <a:r>
              <a:rPr lang="fr-CA" sz="2000" dirty="0" smtClean="0"/>
              <a:t>prévoir </a:t>
            </a:r>
            <a:r>
              <a:rPr lang="fr-CA" sz="2000" dirty="0"/>
              <a:t>des occasions de segmenter les </a:t>
            </a:r>
            <a:r>
              <a:rPr lang="fr-CA" sz="2000" dirty="0" smtClean="0"/>
              <a:t>périodes sédentaires </a:t>
            </a:r>
            <a:r>
              <a:rPr lang="fr-CA" sz="2000" dirty="0"/>
              <a:t>tout </a:t>
            </a:r>
            <a:r>
              <a:rPr lang="fr-CA" sz="2000" dirty="0" smtClean="0"/>
              <a:t>au long </a:t>
            </a:r>
            <a:r>
              <a:rPr lang="fr-CA" sz="2000" dirty="0"/>
              <a:t>de la </a:t>
            </a:r>
            <a:r>
              <a:rPr lang="fr-CA" sz="2000" dirty="0" smtClean="0"/>
              <a:t>journée.</a:t>
            </a:r>
          </a:p>
          <a:p>
            <a:pPr>
              <a:buClr>
                <a:srgbClr val="FE7822"/>
              </a:buClr>
              <a:buFont typeface="Wingdings" panose="05000000000000000000" pitchFamily="2" charset="2"/>
              <a:buChar char="Ø"/>
            </a:pPr>
            <a:r>
              <a:rPr lang="fr-CA" sz="2000" dirty="0" smtClean="0"/>
              <a:t>Accro</a:t>
            </a:r>
            <a:r>
              <a:rPr lang="fr-CA" sz="2000" dirty="0"/>
              <a:t>î</a:t>
            </a:r>
            <a:r>
              <a:rPr lang="fr-CA" sz="2000" dirty="0" smtClean="0"/>
              <a:t>tre </a:t>
            </a:r>
            <a:r>
              <a:rPr lang="fr-CA" sz="2000" dirty="0"/>
              <a:t>la sensibilisation autour de l’importance de </a:t>
            </a:r>
            <a:r>
              <a:rPr lang="fr-CA" sz="2000" dirty="0" smtClean="0"/>
              <a:t>réduire </a:t>
            </a:r>
            <a:r>
              <a:rPr lang="fr-CA" sz="2000" dirty="0"/>
              <a:t>le temps passé assis tout au </a:t>
            </a:r>
            <a:r>
              <a:rPr lang="fr-CA" sz="2000" dirty="0" smtClean="0"/>
              <a:t>long de </a:t>
            </a:r>
            <a:r>
              <a:rPr lang="fr-CA" sz="2000" dirty="0"/>
              <a:t>la </a:t>
            </a:r>
            <a:r>
              <a:rPr lang="fr-CA" sz="2000" dirty="0" smtClean="0"/>
              <a:t>journée.</a:t>
            </a:r>
          </a:p>
          <a:p>
            <a:pPr>
              <a:buClr>
                <a:srgbClr val="FE7822"/>
              </a:buClr>
              <a:buFont typeface="Wingdings" panose="05000000000000000000" pitchFamily="2" charset="2"/>
              <a:buChar char="Ø"/>
            </a:pPr>
            <a:r>
              <a:rPr lang="fr-CA" sz="2000" dirty="0" smtClean="0"/>
              <a:t>Les </a:t>
            </a:r>
            <a:r>
              <a:rPr lang="fr-CA" sz="2000" dirty="0"/>
              <a:t>interventions visant à </a:t>
            </a:r>
            <a:r>
              <a:rPr lang="fr-CA" sz="2000" dirty="0" smtClean="0"/>
              <a:t>réduire </a:t>
            </a:r>
            <a:r>
              <a:rPr lang="fr-CA" sz="2000" dirty="0"/>
              <a:t>le temps de </a:t>
            </a:r>
            <a:r>
              <a:rPr lang="fr-CA" sz="2000" dirty="0" smtClean="0"/>
              <a:t>sédentarité </a:t>
            </a:r>
            <a:r>
              <a:rPr lang="fr-CA" sz="2000" dirty="0"/>
              <a:t>chez les adolescentes </a:t>
            </a:r>
            <a:r>
              <a:rPr lang="fr-CA" sz="2000" dirty="0" smtClean="0"/>
              <a:t>devraient inclure </a:t>
            </a:r>
            <a:r>
              <a:rPr lang="fr-CA" sz="2000" dirty="0"/>
              <a:t>des </a:t>
            </a:r>
            <a:r>
              <a:rPr lang="fr-CA" sz="2000" dirty="0" smtClean="0"/>
              <a:t>stratégies </a:t>
            </a:r>
            <a:r>
              <a:rPr lang="fr-CA" sz="2000" dirty="0"/>
              <a:t>qui segmentent le temps de </a:t>
            </a:r>
            <a:r>
              <a:rPr lang="fr-CA" sz="2000" dirty="0" smtClean="0"/>
              <a:t>sédentarité </a:t>
            </a:r>
            <a:r>
              <a:rPr lang="fr-CA" sz="2000" dirty="0"/>
              <a:t>prolongé au cours de la </a:t>
            </a:r>
            <a:r>
              <a:rPr lang="fr-CA" sz="2000" dirty="0" smtClean="0"/>
              <a:t>journée de </a:t>
            </a:r>
            <a:r>
              <a:rPr lang="fr-CA" sz="2000" dirty="0"/>
              <a:t>classe et de la soirée</a:t>
            </a:r>
            <a:r>
              <a:rPr lang="fr-CA" sz="2000" baseline="30000" dirty="0" smtClean="0"/>
              <a:t>90</a:t>
            </a:r>
            <a:r>
              <a:rPr lang="fr-CA" sz="2000" dirty="0"/>
              <a:t>.</a:t>
            </a:r>
            <a:endParaRPr lang="en-US" sz="2000" dirty="0"/>
          </a:p>
        </p:txBody>
      </p:sp>
      <p:sp>
        <p:nvSpPr>
          <p:cNvPr id="5" name="Footer Placeholder 1"/>
          <p:cNvSpPr>
            <a:spLocks noGrp="1"/>
          </p:cNvSpPr>
          <p:nvPr>
            <p:ph type="ftr" sz="quarter" idx="11"/>
          </p:nvPr>
        </p:nvSpPr>
        <p:spPr bwMode="auto">
          <a:xfrm>
            <a:off x="5257800"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Comportements</a:t>
            </a:r>
            <a:r>
              <a:rPr lang="en-CA" sz="2000" dirty="0" smtClean="0">
                <a:solidFill>
                  <a:schemeClr val="bg1"/>
                </a:solidFill>
                <a:latin typeface="Arial" panose="020B0604020202020204" pitchFamily="34" charset="0"/>
                <a:cs typeface="Arial" panose="020B0604020202020204" pitchFamily="34" charset="0"/>
              </a:rPr>
              <a:t> S</a:t>
            </a:r>
            <a:r>
              <a:rPr lang="fr-CA" sz="2000" dirty="0" err="1" smtClean="0">
                <a:solidFill>
                  <a:schemeClr val="bg1"/>
                </a:solidFill>
                <a:latin typeface="Arial" panose="020B0604020202020204" pitchFamily="34" charset="0"/>
                <a:cs typeface="Arial" panose="020B0604020202020204" pitchFamily="34" charset="0"/>
              </a:rPr>
              <a:t>édentaires</a:t>
            </a:r>
            <a:endParaRPr lang="fr-CA" sz="2000" dirty="0" smtClean="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Tree>
    <p:extLst>
      <p:ext uri="{BB962C8B-B14F-4D97-AF65-F5344CB8AC3E}">
        <p14:creationId xmlns:p14="http://schemas.microsoft.com/office/powerpoint/2010/main" val="34631600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8686800" cy="5257800"/>
          </a:xfrm>
        </p:spPr>
        <p:txBody>
          <a:bodyPr>
            <a:normAutofit/>
          </a:bodyPr>
          <a:lstStyle/>
          <a:p>
            <a:pPr>
              <a:buClr>
                <a:srgbClr val="FE7822"/>
              </a:buClr>
              <a:buFont typeface="Wingdings" panose="05000000000000000000" pitchFamily="2" charset="2"/>
              <a:buChar char="Ø"/>
            </a:pPr>
            <a:r>
              <a:rPr lang="fr-CA" sz="2000" dirty="0"/>
              <a:t>La recherche devrait mieux </a:t>
            </a:r>
            <a:r>
              <a:rPr lang="fr-CA" sz="2000" dirty="0" smtClean="0"/>
              <a:t>différencier </a:t>
            </a:r>
            <a:r>
              <a:rPr lang="fr-CA" sz="2000" dirty="0"/>
              <a:t>les effets des comportements </a:t>
            </a:r>
            <a:r>
              <a:rPr lang="fr-CA" sz="2000" dirty="0" smtClean="0"/>
              <a:t>sédentaires </a:t>
            </a:r>
            <a:r>
              <a:rPr lang="fr-CA" sz="2000" dirty="0"/>
              <a:t>liés à </a:t>
            </a:r>
            <a:r>
              <a:rPr lang="fr-CA" sz="2000" dirty="0" smtClean="0"/>
              <a:t>l’écran versus </a:t>
            </a:r>
            <a:r>
              <a:rPr lang="fr-CA" sz="2000" dirty="0"/>
              <a:t>ceux non liés à </a:t>
            </a:r>
            <a:r>
              <a:rPr lang="fr-CA" sz="2000" dirty="0" smtClean="0"/>
              <a:t>l’écran </a:t>
            </a:r>
            <a:r>
              <a:rPr lang="fr-CA" sz="2000" dirty="0"/>
              <a:t>ainsi que leur influence sur les indicateurs de la santé.</a:t>
            </a:r>
            <a:endParaRPr lang="fr-CA" sz="2000" dirty="0" smtClean="0"/>
          </a:p>
          <a:p>
            <a:pPr>
              <a:buClr>
                <a:srgbClr val="FE7822"/>
              </a:buClr>
              <a:buFont typeface="Wingdings" panose="05000000000000000000" pitchFamily="2" charset="2"/>
              <a:buChar char="Ø"/>
            </a:pPr>
            <a:endParaRPr lang="fr-CA" sz="2000" dirty="0"/>
          </a:p>
          <a:p>
            <a:pPr>
              <a:buClr>
                <a:srgbClr val="FE7822"/>
              </a:buClr>
              <a:buFont typeface="Wingdings" panose="05000000000000000000" pitchFamily="2" charset="2"/>
              <a:buChar char="Ø"/>
            </a:pPr>
            <a:r>
              <a:rPr lang="fr-CA" sz="2000" dirty="0" smtClean="0"/>
              <a:t>La </a:t>
            </a:r>
            <a:r>
              <a:rPr lang="fr-CA" sz="2000" dirty="0"/>
              <a:t>recherche devrait </a:t>
            </a:r>
            <a:r>
              <a:rPr lang="fr-CA" sz="2000" dirty="0" smtClean="0"/>
              <a:t>développer </a:t>
            </a:r>
            <a:r>
              <a:rPr lang="fr-CA" sz="2000" dirty="0"/>
              <a:t>des </a:t>
            </a:r>
            <a:r>
              <a:rPr lang="fr-CA" sz="2000" dirty="0" smtClean="0"/>
              <a:t>méthodologies </a:t>
            </a:r>
            <a:r>
              <a:rPr lang="fr-CA" sz="2000" dirty="0"/>
              <a:t>pour </a:t>
            </a:r>
            <a:r>
              <a:rPr lang="fr-CA" sz="2000" dirty="0" smtClean="0"/>
              <a:t>évaluer </a:t>
            </a:r>
            <a:r>
              <a:rPr lang="fr-CA" sz="2000" dirty="0"/>
              <a:t>les comportements </a:t>
            </a:r>
            <a:r>
              <a:rPr lang="fr-CA" sz="2000" dirty="0" smtClean="0"/>
              <a:t>sédentaires non </a:t>
            </a:r>
            <a:r>
              <a:rPr lang="fr-CA" sz="2000" dirty="0"/>
              <a:t>liés à </a:t>
            </a:r>
            <a:r>
              <a:rPr lang="fr-CA" sz="2000" dirty="0" smtClean="0"/>
              <a:t>l’écran.</a:t>
            </a:r>
            <a:endParaRPr lang="en-US" sz="2000" dirty="0"/>
          </a:p>
        </p:txBody>
      </p:sp>
      <p:sp>
        <p:nvSpPr>
          <p:cNvPr id="4" name="Title 1"/>
          <p:cNvSpPr txBox="1">
            <a:spLocks noGrp="1"/>
          </p:cNvSpPr>
          <p:nvPr>
            <p:ph type="title"/>
          </p:nvPr>
        </p:nvSpPr>
        <p:spPr>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
        <p:nvSpPr>
          <p:cNvPr id="5" name="Footer Placeholder 1"/>
          <p:cNvSpPr>
            <a:spLocks noGrp="1"/>
          </p:cNvSpPr>
          <p:nvPr>
            <p:ph type="ftr" sz="quarter" idx="11"/>
          </p:nvPr>
        </p:nvSpPr>
        <p:spPr bwMode="auto">
          <a:xfrm>
            <a:off x="5257800"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Comportements</a:t>
            </a:r>
            <a:r>
              <a:rPr lang="en-CA" sz="2000" dirty="0" smtClean="0">
                <a:solidFill>
                  <a:schemeClr val="bg1"/>
                </a:solidFill>
                <a:latin typeface="Arial" panose="020B0604020202020204" pitchFamily="34" charset="0"/>
                <a:cs typeface="Arial" panose="020B0604020202020204" pitchFamily="34" charset="0"/>
              </a:rPr>
              <a:t> S</a:t>
            </a:r>
            <a:r>
              <a:rPr lang="fr-CA" sz="2000" dirty="0" err="1" smtClean="0">
                <a:solidFill>
                  <a:schemeClr val="bg1"/>
                </a:solidFill>
                <a:latin typeface="Arial" panose="020B0604020202020204" pitchFamily="34" charset="0"/>
                <a:cs typeface="Arial" panose="020B0604020202020204" pitchFamily="34" charset="0"/>
              </a:rPr>
              <a:t>édentaires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24985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914400"/>
            <a:ext cx="5674666" cy="5563398"/>
          </a:xfrm>
          <a:prstGeom prst="rect">
            <a:avLst/>
          </a:prstGeom>
        </p:spPr>
      </p:pic>
      <p:sp>
        <p:nvSpPr>
          <p:cNvPr id="5" name="Footer Placeholder 1"/>
          <p:cNvSpPr>
            <a:spLocks noGrp="1"/>
          </p:cNvSpPr>
          <p:nvPr>
            <p:ph type="ftr" sz="quarter" idx="11"/>
          </p:nvPr>
        </p:nvSpPr>
        <p:spPr bwMode="auto">
          <a:xfrm>
            <a:off x="5257800" y="6518275"/>
            <a:ext cx="3886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Comportements</a:t>
            </a:r>
            <a:r>
              <a:rPr lang="en-CA" sz="2000" dirty="0" smtClean="0">
                <a:solidFill>
                  <a:schemeClr val="bg1"/>
                </a:solidFill>
                <a:latin typeface="Arial" panose="020B0604020202020204" pitchFamily="34" charset="0"/>
                <a:cs typeface="Arial" panose="020B0604020202020204" pitchFamily="34" charset="0"/>
              </a:rPr>
              <a:t> S</a:t>
            </a:r>
            <a:r>
              <a:rPr lang="fr-CA" sz="2000" dirty="0" err="1" smtClean="0">
                <a:solidFill>
                  <a:schemeClr val="bg1"/>
                </a:solidFill>
                <a:latin typeface="Arial" panose="020B0604020202020204" pitchFamily="34" charset="0"/>
                <a:cs typeface="Arial" panose="020B0604020202020204" pitchFamily="34" charset="0"/>
              </a:rPr>
              <a:t>édentaires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54963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38200"/>
            <a:ext cx="9144000" cy="5715000"/>
          </a:xfrm>
          <a:prstGeom prst="rect">
            <a:avLst/>
          </a:prstGeom>
          <a:solidFill>
            <a:srgbClr val="00A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95"/>
            <a:ext cx="4268621" cy="2559505"/>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206" y="838200"/>
            <a:ext cx="3181794" cy="5639587"/>
          </a:xfrm>
          <a:prstGeom prst="rect">
            <a:avLst/>
          </a:prstGeom>
        </p:spPr>
      </p:pic>
      <p:sp>
        <p:nvSpPr>
          <p:cNvPr id="6" name="TextBox 5"/>
          <p:cNvSpPr txBox="1"/>
          <p:nvPr/>
        </p:nvSpPr>
        <p:spPr>
          <a:xfrm>
            <a:off x="4268621" y="0"/>
            <a:ext cx="4037179" cy="838200"/>
          </a:xfrm>
          <a:prstGeom prst="rect">
            <a:avLst/>
          </a:prstGeom>
          <a:solidFill>
            <a:srgbClr val="00AB9D"/>
          </a:solidFill>
        </p:spPr>
        <p:txBody>
          <a:bodyPr wrap="square" rtlCol="0">
            <a:spAutoFit/>
          </a:bodyPr>
          <a:lstStyle/>
          <a:p>
            <a:endParaRPr lang="fr-CA" dirty="0"/>
          </a:p>
        </p:txBody>
      </p:sp>
      <p:sp>
        <p:nvSpPr>
          <p:cNvPr id="7" name="TextBox 6"/>
          <p:cNvSpPr txBox="1"/>
          <p:nvPr/>
        </p:nvSpPr>
        <p:spPr>
          <a:xfrm>
            <a:off x="0" y="6477787"/>
            <a:ext cx="8839200" cy="380213"/>
          </a:xfrm>
          <a:prstGeom prst="rect">
            <a:avLst/>
          </a:prstGeom>
          <a:solidFill>
            <a:srgbClr val="00AB9D"/>
          </a:solidFill>
        </p:spPr>
        <p:txBody>
          <a:bodyPr wrap="square" rtlCol="0">
            <a:spAutoFit/>
          </a:bodyPr>
          <a:lstStyle/>
          <a:p>
            <a:endParaRPr lang="fr-CA" dirty="0"/>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6" y="2718667"/>
            <a:ext cx="4704811" cy="3872240"/>
          </a:xfrm>
          <a:prstGeom prst="rect">
            <a:avLst/>
          </a:prstGeom>
        </p:spPr>
      </p:pic>
    </p:spTree>
    <p:extLst>
      <p:ext uri="{BB962C8B-B14F-4D97-AF65-F5344CB8AC3E}">
        <p14:creationId xmlns:p14="http://schemas.microsoft.com/office/powerpoint/2010/main" val="97814275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1"/>
          </p:nvPr>
        </p:nvSpPr>
        <p:spPr bwMode="auto">
          <a:xfrm>
            <a:off x="6400800" y="6518275"/>
            <a:ext cx="2971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Famille</a:t>
            </a:r>
            <a:r>
              <a:rPr lang="en-CA" sz="2000" dirty="0" smtClean="0">
                <a:solidFill>
                  <a:schemeClr val="bg1"/>
                </a:solidFill>
                <a:latin typeface="Arial" panose="020B0604020202020204" pitchFamily="34" charset="0"/>
                <a:cs typeface="Arial" panose="020B0604020202020204" pitchFamily="34" charset="0"/>
              </a:rPr>
              <a:t> et Pairs</a:t>
            </a:r>
            <a:endParaRPr lang="fr-CA" sz="2000" dirty="0" smtClean="0">
              <a:solidFill>
                <a:schemeClr val="bg1"/>
              </a:solidFill>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727" y="838200"/>
            <a:ext cx="6453673" cy="5641446"/>
          </a:xfrm>
          <a:prstGeom prst="rect">
            <a:avLst/>
          </a:prstGeom>
        </p:spPr>
      </p:pic>
    </p:spTree>
    <p:extLst>
      <p:ext uri="{BB962C8B-B14F-4D97-AF65-F5344CB8AC3E}">
        <p14:creationId xmlns:p14="http://schemas.microsoft.com/office/powerpoint/2010/main" val="1347408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67769"/>
            <a:ext cx="9067800" cy="5650505"/>
          </a:xfrm>
        </p:spPr>
        <p:txBody>
          <a:bodyPr>
            <a:noAutofit/>
          </a:bodyPr>
          <a:lstStyle/>
          <a:p>
            <a:pPr>
              <a:buClr>
                <a:srgbClr val="00AB9D"/>
              </a:buClr>
              <a:buFont typeface="Wingdings" panose="05000000000000000000" pitchFamily="2" charset="2"/>
              <a:buChar char="Ø"/>
            </a:pPr>
            <a:r>
              <a:rPr lang="fr-CA" sz="2000" dirty="0" smtClean="0"/>
              <a:t>79 </a:t>
            </a:r>
            <a:r>
              <a:rPr lang="fr-CA" sz="2000" dirty="0"/>
              <a:t>% des parents </a:t>
            </a:r>
            <a:r>
              <a:rPr lang="fr-CA" sz="2000" dirty="0" smtClean="0"/>
              <a:t>déclarent </a:t>
            </a:r>
            <a:r>
              <a:rPr lang="fr-CA" sz="2000" dirty="0"/>
              <a:t>contribuer </a:t>
            </a:r>
            <a:r>
              <a:rPr lang="fr-CA" sz="2000" dirty="0" smtClean="0"/>
              <a:t>financièrement </a:t>
            </a:r>
            <a:r>
              <a:rPr lang="fr-CA" sz="2000" dirty="0"/>
              <a:t>aux </a:t>
            </a:r>
            <a:r>
              <a:rPr lang="fr-CA" sz="2000" dirty="0" smtClean="0"/>
              <a:t>activités </a:t>
            </a:r>
            <a:r>
              <a:rPr lang="fr-CA" sz="2000" dirty="0"/>
              <a:t>physiques de </a:t>
            </a:r>
            <a:r>
              <a:rPr lang="fr-CA" sz="2000" dirty="0" smtClean="0"/>
              <a:t>leurs enfants </a:t>
            </a:r>
            <a:r>
              <a:rPr lang="fr-CA" sz="2000" dirty="0"/>
              <a:t>(p. ex., achat </a:t>
            </a:r>
            <a:r>
              <a:rPr lang="fr-CA" sz="2000" dirty="0" smtClean="0"/>
              <a:t>d’équipement, </a:t>
            </a:r>
            <a:r>
              <a:rPr lang="fr-CA" sz="2000" dirty="0"/>
              <a:t>paiement des frais) (SAP 2010-11, ICRCP)</a:t>
            </a:r>
            <a:r>
              <a:rPr lang="fr-CA" sz="2000" baseline="30000" dirty="0"/>
              <a:t>97</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64 </a:t>
            </a:r>
            <a:r>
              <a:rPr lang="fr-CA" sz="2000" dirty="0"/>
              <a:t>% des parents </a:t>
            </a:r>
            <a:r>
              <a:rPr lang="fr-CA" sz="2000" dirty="0" smtClean="0"/>
              <a:t>déclarent </a:t>
            </a:r>
            <a:r>
              <a:rPr lang="fr-CA" sz="2000" dirty="0"/>
              <a:t>conduire leurs enfants aux </a:t>
            </a:r>
            <a:r>
              <a:rPr lang="fr-CA" sz="2000" dirty="0" smtClean="0"/>
              <a:t>activités </a:t>
            </a:r>
            <a:r>
              <a:rPr lang="fr-CA" sz="2000" dirty="0"/>
              <a:t>physiques et </a:t>
            </a:r>
            <a:r>
              <a:rPr lang="fr-CA" sz="2000" dirty="0" smtClean="0"/>
              <a:t>sportives souvent </a:t>
            </a:r>
            <a:r>
              <a:rPr lang="fr-CA" sz="2000" dirty="0"/>
              <a:t>ou </a:t>
            </a:r>
            <a:r>
              <a:rPr lang="fr-CA" sz="2000" dirty="0" smtClean="0"/>
              <a:t>très </a:t>
            </a:r>
            <a:r>
              <a:rPr lang="fr-CA" sz="2000" dirty="0"/>
              <a:t>souvent (SAP 2010-11, ICRCP)</a:t>
            </a:r>
            <a:r>
              <a:rPr lang="fr-CA" sz="2000" baseline="30000" dirty="0"/>
              <a:t>97</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37 </a:t>
            </a:r>
            <a:r>
              <a:rPr lang="fr-CA" sz="2000" dirty="0"/>
              <a:t>% des parents </a:t>
            </a:r>
            <a:r>
              <a:rPr lang="fr-CA" sz="2000" dirty="0" smtClean="0"/>
              <a:t>déclarent </a:t>
            </a:r>
            <a:r>
              <a:rPr lang="fr-CA" sz="2000" dirty="0"/>
              <a:t>avoir </a:t>
            </a:r>
            <a:r>
              <a:rPr lang="fr-CA" sz="2000" dirty="0" smtClean="0"/>
              <a:t>été bénévoles </a:t>
            </a:r>
            <a:r>
              <a:rPr lang="fr-CA" sz="2000" dirty="0"/>
              <a:t>à </a:t>
            </a:r>
            <a:r>
              <a:rPr lang="fr-CA" sz="2000" dirty="0" smtClean="0"/>
              <a:t>l’extérieur </a:t>
            </a:r>
            <a:r>
              <a:rPr lang="fr-CA" sz="2000" dirty="0"/>
              <a:t>de </a:t>
            </a:r>
            <a:r>
              <a:rPr lang="fr-CA" sz="2000" dirty="0" smtClean="0"/>
              <a:t>l’école </a:t>
            </a:r>
            <a:r>
              <a:rPr lang="fr-CA" sz="2000" dirty="0"/>
              <a:t>pour </a:t>
            </a:r>
            <a:r>
              <a:rPr lang="fr-CA" sz="2000" dirty="0" smtClean="0"/>
              <a:t>des activités </a:t>
            </a:r>
            <a:r>
              <a:rPr lang="fr-CA" sz="2000" dirty="0"/>
              <a:t>physiques et/ou des sports de leurs enfants au cours de la </a:t>
            </a:r>
            <a:r>
              <a:rPr lang="fr-CA" sz="2000" dirty="0" smtClean="0"/>
              <a:t>dernière année (</a:t>
            </a:r>
            <a:r>
              <a:rPr lang="fr-CA" sz="2000" dirty="0"/>
              <a:t>SAP 2010-11, ICRCP)</a:t>
            </a:r>
            <a:r>
              <a:rPr lang="fr-CA" sz="2000" baseline="30000" dirty="0"/>
              <a:t>97</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21 </a:t>
            </a:r>
            <a:r>
              <a:rPr lang="fr-CA" sz="2000" dirty="0"/>
              <a:t>% des parents </a:t>
            </a:r>
            <a:r>
              <a:rPr lang="fr-CA" sz="2000" dirty="0" smtClean="0"/>
              <a:t>déclarent </a:t>
            </a:r>
            <a:r>
              <a:rPr lang="fr-CA" sz="2000" dirty="0"/>
              <a:t>avoir </a:t>
            </a:r>
            <a:r>
              <a:rPr lang="fr-CA" sz="2000" dirty="0" smtClean="0"/>
              <a:t>été bénévoles </a:t>
            </a:r>
            <a:r>
              <a:rPr lang="fr-CA" sz="2000" dirty="0"/>
              <a:t>à </a:t>
            </a:r>
            <a:r>
              <a:rPr lang="fr-CA" sz="2000" dirty="0" smtClean="0"/>
              <a:t>l’école </a:t>
            </a:r>
            <a:r>
              <a:rPr lang="fr-CA" sz="2000" dirty="0"/>
              <a:t>(p. ex., superviser </a:t>
            </a:r>
            <a:r>
              <a:rPr lang="fr-CA" sz="2000" dirty="0" smtClean="0"/>
              <a:t>la recréation, </a:t>
            </a:r>
            <a:r>
              <a:rPr lang="fr-CA" sz="2000" dirty="0"/>
              <a:t>aider lors d’une </a:t>
            </a:r>
            <a:r>
              <a:rPr lang="fr-CA" sz="2000" dirty="0" smtClean="0"/>
              <a:t>activité </a:t>
            </a:r>
            <a:r>
              <a:rPr lang="fr-CA" sz="2000" dirty="0"/>
              <a:t>physique ou sportive) au cours de la </a:t>
            </a:r>
            <a:r>
              <a:rPr lang="fr-CA" sz="2000" dirty="0" smtClean="0"/>
              <a:t>dernière année (</a:t>
            </a:r>
            <a:r>
              <a:rPr lang="fr-CA" sz="2000" dirty="0"/>
              <a:t>SAP 2010-11, ICRCP)</a:t>
            </a:r>
            <a:r>
              <a:rPr lang="fr-CA" sz="2000" baseline="30000" dirty="0"/>
              <a:t>97</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37 </a:t>
            </a:r>
            <a:r>
              <a:rPr lang="fr-CA" sz="2000" dirty="0"/>
              <a:t>% des parents </a:t>
            </a:r>
            <a:r>
              <a:rPr lang="fr-CA" sz="2000" dirty="0" smtClean="0"/>
              <a:t>déclarent </a:t>
            </a:r>
            <a:r>
              <a:rPr lang="fr-CA" sz="2000" dirty="0"/>
              <a:t>jouer à des jeux actifs avec leurs enfants souvent ou </a:t>
            </a:r>
            <a:r>
              <a:rPr lang="fr-CA" sz="2000" dirty="0" smtClean="0"/>
              <a:t>très souvent </a:t>
            </a:r>
            <a:r>
              <a:rPr lang="fr-CA" sz="2000" dirty="0"/>
              <a:t>(SAP 2010-11, ICRCP)</a:t>
            </a:r>
            <a:r>
              <a:rPr lang="fr-CA" sz="2000" baseline="30000" dirty="0"/>
              <a:t>97</a:t>
            </a:r>
            <a:r>
              <a:rPr lang="fr-CA" sz="2000" dirty="0" smtClean="0"/>
              <a:t>.</a:t>
            </a:r>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
        <p:nvSpPr>
          <p:cNvPr id="6" name="Footer Placeholder 1"/>
          <p:cNvSpPr>
            <a:spLocks noGrp="1"/>
          </p:cNvSpPr>
          <p:nvPr>
            <p:ph type="ftr" sz="quarter" idx="11"/>
          </p:nvPr>
        </p:nvSpPr>
        <p:spPr bwMode="auto">
          <a:xfrm>
            <a:off x="6400800" y="6518275"/>
            <a:ext cx="2971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Famille</a:t>
            </a:r>
            <a:r>
              <a:rPr lang="en-CA" sz="2000" dirty="0" smtClean="0">
                <a:solidFill>
                  <a:schemeClr val="bg1"/>
                </a:solidFill>
                <a:latin typeface="Arial" panose="020B0604020202020204" pitchFamily="34" charset="0"/>
                <a:cs typeface="Arial" panose="020B0604020202020204" pitchFamily="34" charset="0"/>
              </a:rPr>
              <a:t> et Pairs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38449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78895"/>
            <a:ext cx="9067800" cy="5650505"/>
          </a:xfrm>
        </p:spPr>
        <p:txBody>
          <a:bodyPr>
            <a:noAutofit/>
          </a:bodyPr>
          <a:lstStyle/>
          <a:p>
            <a:pPr>
              <a:buClr>
                <a:srgbClr val="00AB9D"/>
              </a:buClr>
              <a:buFont typeface="Wingdings" panose="05000000000000000000" pitchFamily="2" charset="2"/>
              <a:buChar char="Ø"/>
            </a:pPr>
            <a:r>
              <a:rPr lang="fr-CA" sz="2000" dirty="0"/>
              <a:t>19 % des Canadiens âgés de 18 à</a:t>
            </a:r>
            <a:r>
              <a:rPr lang="fr-CA" sz="2000" dirty="0" smtClean="0"/>
              <a:t> </a:t>
            </a:r>
            <a:r>
              <a:rPr lang="fr-CA" sz="2000" dirty="0"/>
              <a:t>39 ans et 13 % de ceux âgés de 40 à</a:t>
            </a:r>
            <a:r>
              <a:rPr lang="fr-CA" sz="2000" dirty="0" smtClean="0"/>
              <a:t> </a:t>
            </a:r>
            <a:r>
              <a:rPr lang="fr-CA" sz="2000" dirty="0"/>
              <a:t>59 ans satisfont les Directives canadiennes en matière d’activité physique pour les adultes</a:t>
            </a:r>
            <a:r>
              <a:rPr lang="fr-CA" sz="2000" baseline="30000" dirty="0"/>
              <a:t>98</a:t>
            </a:r>
            <a:r>
              <a:rPr lang="fr-CA" sz="2000" dirty="0"/>
              <a:t> qui recommandent au moins 150 minutes d’APMV par semaine (ECMS 2007-11, Statistique Canada)</a:t>
            </a:r>
            <a:r>
              <a:rPr lang="fr-CA" sz="2000" baseline="30000" dirty="0"/>
              <a:t>99</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a:t>Les parents des jeunes canadiens </a:t>
            </a:r>
            <a:r>
              <a:rPr lang="fr-CA" sz="2000" dirty="0" smtClean="0"/>
              <a:t>âgés </a:t>
            </a:r>
            <a:r>
              <a:rPr lang="fr-CA" sz="2000" dirty="0"/>
              <a:t>de 5 à</a:t>
            </a:r>
            <a:r>
              <a:rPr lang="fr-CA" sz="2000" dirty="0" smtClean="0"/>
              <a:t> </a:t>
            </a:r>
            <a:r>
              <a:rPr lang="fr-CA" sz="2000" dirty="0"/>
              <a:t>19 ans qui </a:t>
            </a:r>
            <a:r>
              <a:rPr lang="fr-CA" sz="2000" dirty="0" smtClean="0"/>
              <a:t>déclarent être </a:t>
            </a:r>
            <a:r>
              <a:rPr lang="fr-CA" sz="2000" dirty="0"/>
              <a:t>beaucoup plus actifs que leurs pairs sont plus susceptibles de </a:t>
            </a:r>
            <a:r>
              <a:rPr lang="fr-CA" sz="2000" dirty="0" smtClean="0"/>
              <a:t>déclarer </a:t>
            </a:r>
            <a:r>
              <a:rPr lang="fr-CA" sz="2000" dirty="0"/>
              <a:t>que leurs enfants participent à</a:t>
            </a:r>
            <a:r>
              <a:rPr lang="fr-CA" sz="2000" dirty="0" smtClean="0"/>
              <a:t> </a:t>
            </a:r>
            <a:r>
              <a:rPr lang="fr-CA" sz="2000" dirty="0"/>
              <a:t>des </a:t>
            </a:r>
            <a:r>
              <a:rPr lang="fr-CA" sz="2000" dirty="0" smtClean="0"/>
              <a:t>activités </a:t>
            </a:r>
            <a:r>
              <a:rPr lang="fr-CA" sz="2000" dirty="0"/>
              <a:t>physiques et des sports non organisés au cours de la </a:t>
            </a:r>
            <a:r>
              <a:rPr lang="fr-CA" sz="2000" dirty="0" smtClean="0"/>
              <a:t>période après l’école </a:t>
            </a:r>
            <a:r>
              <a:rPr lang="fr-CA" sz="2000" dirty="0"/>
              <a:t>comparativement aux parents qui </a:t>
            </a:r>
            <a:r>
              <a:rPr lang="fr-CA" sz="2000" dirty="0" smtClean="0"/>
              <a:t>déclarent être légèrement </a:t>
            </a:r>
            <a:r>
              <a:rPr lang="fr-CA" sz="2000" dirty="0"/>
              <a:t>moins actifs que leurs pairs (ÉAPJC 2011-12, ICRCP)</a:t>
            </a:r>
            <a:r>
              <a:rPr lang="fr-CA" sz="2000" baseline="30000" dirty="0"/>
              <a:t>27</a:t>
            </a:r>
            <a:r>
              <a:rPr lang="fr-CA" sz="2000" dirty="0" smtClean="0"/>
              <a:t>. </a:t>
            </a:r>
            <a:endParaRPr lang="en-US" sz="2000"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a:t>
            </a:r>
            <a:endParaRPr lang="en-US" spc="-150" dirty="0"/>
          </a:p>
        </p:txBody>
      </p:sp>
      <p:sp>
        <p:nvSpPr>
          <p:cNvPr id="6" name="Footer Placeholder 1"/>
          <p:cNvSpPr>
            <a:spLocks noGrp="1"/>
          </p:cNvSpPr>
          <p:nvPr>
            <p:ph type="ftr" sz="quarter" idx="11"/>
          </p:nvPr>
        </p:nvSpPr>
        <p:spPr bwMode="auto">
          <a:xfrm>
            <a:off x="6400800" y="6518275"/>
            <a:ext cx="2971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Famille</a:t>
            </a:r>
            <a:r>
              <a:rPr lang="en-CA" sz="2000" dirty="0" smtClean="0">
                <a:solidFill>
                  <a:schemeClr val="bg1"/>
                </a:solidFill>
                <a:latin typeface="Arial" panose="020B0604020202020204" pitchFamily="34" charset="0"/>
                <a:cs typeface="Arial" panose="020B0604020202020204" pitchFamily="34" charset="0"/>
              </a:rPr>
              <a:t> et Pairs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5728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ounded Rectangular Callout 5"/>
          <p:cNvSpPr>
            <a:spLocks noChangeArrowheads="1"/>
          </p:cNvSpPr>
          <p:nvPr/>
        </p:nvSpPr>
        <p:spPr bwMode="auto">
          <a:xfrm>
            <a:off x="1905000" y="2368550"/>
            <a:ext cx="5715000" cy="2584450"/>
          </a:xfrm>
          <a:prstGeom prst="wedgeRoundRectCallout">
            <a:avLst>
              <a:gd name="adj1" fmla="val 1917"/>
              <a:gd name="adj2" fmla="val -71269"/>
              <a:gd name="adj3" fmla="val 16667"/>
            </a:avLst>
          </a:prstGeom>
          <a:solidFill>
            <a:schemeClr val="bg1"/>
          </a:solidFill>
          <a:ln w="57150" algn="ctr">
            <a:solidFill>
              <a:srgbClr val="ED1D24"/>
            </a:solidFill>
            <a:round/>
            <a:headEnd/>
            <a:tailEnd/>
          </a:ln>
          <a:effectLst>
            <a:outerShdw blurRad="50800" dist="38100" dir="5400000" algn="t" rotWithShape="0">
              <a:prstClr val="black">
                <a:alpha val="40000"/>
              </a:prstClr>
            </a:outerShdw>
          </a:effectLst>
        </p:spPr>
        <p:txBody>
          <a:bodyPr/>
          <a:lstStyle/>
          <a:p>
            <a:pPr marL="342900" indent="-342900">
              <a:lnSpc>
                <a:spcPct val="150000"/>
              </a:lnSpc>
              <a:spcBef>
                <a:spcPct val="20000"/>
              </a:spcBef>
              <a:buClr>
                <a:srgbClr val="990000"/>
              </a:buClr>
              <a:buFont typeface="Webdings" pitchFamily="18" charset="2"/>
              <a:buChar char="4"/>
              <a:defRPr/>
            </a:pPr>
            <a:endParaRPr lang="en-US">
              <a:solidFill>
                <a:prstClr val="black"/>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322784916"/>
              </p:ext>
            </p:extLst>
          </p:nvPr>
        </p:nvGraphicFramePr>
        <p:xfrm>
          <a:off x="2066223" y="2399030"/>
          <a:ext cx="5029200" cy="2651786"/>
        </p:xfrm>
        <a:graphic>
          <a:graphicData uri="http://schemas.openxmlformats.org/drawingml/2006/table">
            <a:tbl>
              <a:tblPr firstRow="1" bandRow="1">
                <a:tableStyleId>{5C22544A-7EE6-4342-B048-85BDC9FD1C3A}</a:tableStyleId>
              </a:tblPr>
              <a:tblGrid>
                <a:gridCol w="5029200"/>
              </a:tblGrid>
              <a:tr h="2286000">
                <a:tc>
                  <a:txBody>
                    <a:bodyPr/>
                    <a:lstStyle/>
                    <a:p>
                      <a:pPr marL="0" marR="720" lvl="0" indent="0" algn="ctr" defTabSz="914400" rtl="0" eaLnBrk="1" fontAlgn="auto" latinLnBrk="0" hangingPunct="1">
                        <a:lnSpc>
                          <a:spcPct val="100000"/>
                        </a:lnSpc>
                        <a:spcBef>
                          <a:spcPts val="0"/>
                        </a:spcBef>
                        <a:spcAft>
                          <a:spcPts val="0"/>
                        </a:spcAft>
                        <a:buClrTx/>
                        <a:buSzTx/>
                        <a:buFontTx/>
                        <a:buNone/>
                        <a:tabLst/>
                        <a:defRPr/>
                      </a:pPr>
                      <a:r>
                        <a:rPr lang="en-US" sz="2400" b="0" i="1" kern="1200" dirty="0" smtClean="0">
                          <a:solidFill>
                            <a:srgbClr val="C00000"/>
                          </a:solidFill>
                          <a:effectLst/>
                          <a:latin typeface="Franklin Gothic Medium" panose="020B0603020102020204" pitchFamily="34" charset="0"/>
                          <a:ea typeface="+mn-ea"/>
                          <a:cs typeface="Arial" panose="020B0604020202020204" pitchFamily="34" charset="0"/>
                        </a:rPr>
                        <a:t> </a:t>
                      </a:r>
                      <a:r>
                        <a:rPr lang="fr-CA" sz="2400" b="1" kern="1200" dirty="0" smtClean="0">
                          <a:solidFill>
                            <a:srgbClr val="C00000"/>
                          </a:solidFill>
                          <a:effectLst/>
                          <a:latin typeface="+mn-lt"/>
                          <a:ea typeface="+mn-ea"/>
                          <a:cs typeface="+mn-cs"/>
                        </a:rPr>
                        <a:t>Pour la première fois, le Bulletin prend une envergure internationale pour examiner la façon dont l’activité physique des enfants et des jeunes canadiens se positionne par rapport à 14 autres pays.</a:t>
                      </a:r>
                      <a:endParaRPr lang="en-US" sz="2400" b="1" kern="1200" dirty="0" smtClean="0">
                        <a:solidFill>
                          <a:srgbClr val="C00000"/>
                        </a:solidFill>
                        <a:effectLst/>
                        <a:latin typeface="+mn-lt"/>
                        <a:ea typeface="+mn-ea"/>
                        <a:cs typeface="+mn-cs"/>
                      </a:endParaRPr>
                    </a:p>
                    <a:p>
                      <a:pPr marL="0" marR="720" lvl="0" indent="0" algn="ctr" defTabSz="914400" rtl="0" eaLnBrk="1" fontAlgn="auto" latinLnBrk="0" hangingPunct="1">
                        <a:lnSpc>
                          <a:spcPct val="100000"/>
                        </a:lnSpc>
                        <a:spcBef>
                          <a:spcPts val="0"/>
                        </a:spcBef>
                        <a:spcAft>
                          <a:spcPts val="0"/>
                        </a:spcAft>
                        <a:buClrTx/>
                        <a:buSzTx/>
                        <a:buFontTx/>
                        <a:buNone/>
                        <a:tabLst/>
                        <a:defRPr/>
                      </a:pPr>
                      <a:endParaRPr lang="en-US" sz="2400" b="0" i="1" kern="1200" baseline="0" dirty="0" smtClean="0">
                        <a:solidFill>
                          <a:srgbClr val="ED1D24"/>
                        </a:solidFill>
                        <a:latin typeface="Franklin Gothic Medium" panose="020B0603020102020204" pitchFamily="34" charset="0"/>
                        <a:ea typeface="+mn-ea"/>
                        <a:cs typeface="Arial" pitchFamily="34" charset="0"/>
                      </a:endParaRPr>
                    </a:p>
                  </a:txBody>
                  <a:tcPr marT="45733" marB="45733"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246" name="TextBox 7"/>
          <p:cNvSpPr txBox="1">
            <a:spLocks noChangeArrowheads="1"/>
          </p:cNvSpPr>
          <p:nvPr/>
        </p:nvSpPr>
        <p:spPr bwMode="auto">
          <a:xfrm>
            <a:off x="466023" y="1063056"/>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rgbClr val="000000"/>
                </a:solidFill>
                <a:latin typeface="Franklin Gothic Book" pitchFamily="34" charset="0"/>
                <a:cs typeface="Arial" charset="0"/>
              </a:defRPr>
            </a:lvl1pPr>
            <a:lvl2pPr marL="742950" indent="-285750">
              <a:defRPr>
                <a:solidFill>
                  <a:srgbClr val="000000"/>
                </a:solidFill>
                <a:latin typeface="Franklin Gothic Book" pitchFamily="34" charset="0"/>
                <a:cs typeface="Arial" charset="0"/>
              </a:defRPr>
            </a:lvl2pPr>
            <a:lvl3pPr marL="1143000" indent="-228600">
              <a:defRPr sz="1600">
                <a:solidFill>
                  <a:srgbClr val="000000"/>
                </a:solidFill>
                <a:latin typeface="Franklin Gothic Book" pitchFamily="34" charset="0"/>
                <a:cs typeface="Arial" charset="0"/>
              </a:defRPr>
            </a:lvl3pPr>
            <a:lvl4pPr marL="1600200" indent="-228600">
              <a:defRPr sz="1400">
                <a:solidFill>
                  <a:srgbClr val="000000"/>
                </a:solidFill>
                <a:latin typeface="Franklin Gothic Book" pitchFamily="34" charset="0"/>
                <a:cs typeface="Arial" charset="0"/>
              </a:defRPr>
            </a:lvl4pPr>
            <a:lvl5pPr marL="2057400" indent="-228600">
              <a:defRPr sz="1400">
                <a:solidFill>
                  <a:srgbClr val="000000"/>
                </a:solidFill>
                <a:latin typeface="Franklin Gothic Book" pitchFamily="34" charset="0"/>
                <a:cs typeface="Arial" charset="0"/>
              </a:defRPr>
            </a:lvl5pPr>
            <a:lvl6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6pPr>
            <a:lvl7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7pPr>
            <a:lvl8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8pPr>
            <a:lvl9pPr eaLnBrk="0" fontAlgn="base" hangingPunct="0">
              <a:spcBef>
                <a:spcPts val="200"/>
              </a:spcBef>
              <a:spcAft>
                <a:spcPct val="0"/>
              </a:spcAft>
              <a:buClr>
                <a:srgbClr val="7F7F7F"/>
              </a:buClr>
              <a:buFont typeface="Arial" charset="0"/>
              <a:defRPr sz="1400">
                <a:solidFill>
                  <a:srgbClr val="000000"/>
                </a:solidFill>
                <a:latin typeface="Franklin Gothic Book" pitchFamily="34" charset="0"/>
                <a:cs typeface="Arial" charset="0"/>
              </a:defRPr>
            </a:lvl9pPr>
          </a:lstStyle>
          <a:p>
            <a:pPr algn="ctr"/>
            <a:r>
              <a:rPr lang="en-US" altLang="en-US" sz="2800" b="1" dirty="0" smtClean="0">
                <a:latin typeface="Franklin Gothic Medium" pitchFamily="34" charset="0"/>
                <a:cs typeface="Raavi" pitchFamily="34" charset="0"/>
              </a:rPr>
              <a:t>CONTEXTE:  </a:t>
            </a:r>
            <a:r>
              <a:rPr lang="fr-CA" sz="2800" b="1" dirty="0"/>
              <a:t>COMMENT SE POSITIONNE LE CANADA</a:t>
            </a:r>
            <a:endParaRPr lang="en-US" altLang="en-US" sz="2800" b="1" dirty="0">
              <a:latin typeface="Franklin Gothic Medium" pitchFamily="34" charset="0"/>
              <a:cs typeface="Raavi" pitchFamily="34" charset="0"/>
            </a:endParaRPr>
          </a:p>
        </p:txBody>
      </p:sp>
    </p:spTree>
    <p:extLst>
      <p:ext uri="{BB962C8B-B14F-4D97-AF65-F5344CB8AC3E}">
        <p14:creationId xmlns:p14="http://schemas.microsoft.com/office/powerpoint/2010/main" val="1780437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1"/>
          </p:nvPr>
        </p:nvSpPr>
        <p:spPr bwMode="auto">
          <a:xfrm>
            <a:off x="6400800" y="6518275"/>
            <a:ext cx="2971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Famille</a:t>
            </a:r>
            <a:r>
              <a:rPr lang="en-CA" sz="2000" dirty="0" smtClean="0">
                <a:solidFill>
                  <a:schemeClr val="bg1"/>
                </a:solidFill>
                <a:latin typeface="Arial" panose="020B0604020202020204" pitchFamily="34" charset="0"/>
                <a:cs typeface="Arial" panose="020B0604020202020204" pitchFamily="34" charset="0"/>
              </a:rPr>
              <a:t> et Pairs</a:t>
            </a:r>
            <a:endParaRPr lang="fr-CA" sz="2000" dirty="0" smtClean="0">
              <a:solidFill>
                <a:schemeClr val="bg1"/>
              </a:solidFill>
              <a:latin typeface="Arial" panose="020B0604020202020204" pitchFamily="34" charset="0"/>
              <a:cs typeface="Arial" panose="020B0604020202020204" pitchFamily="34"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85921"/>
            <a:ext cx="7848600" cy="5620982"/>
          </a:xfrm>
          <a:prstGeom prst="rect">
            <a:avLst/>
          </a:prstGeom>
        </p:spPr>
      </p:pic>
    </p:spTree>
    <p:extLst>
      <p:ext uri="{BB962C8B-B14F-4D97-AF65-F5344CB8AC3E}">
        <p14:creationId xmlns:p14="http://schemas.microsoft.com/office/powerpoint/2010/main" val="12632834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763000" cy="5410200"/>
          </a:xfrm>
        </p:spPr>
        <p:txBody>
          <a:bodyPr>
            <a:normAutofit/>
          </a:bodyPr>
          <a:lstStyle/>
          <a:p>
            <a:pPr>
              <a:buClr>
                <a:srgbClr val="00AB9D"/>
              </a:buClr>
              <a:buFont typeface="Wingdings" panose="05000000000000000000" pitchFamily="2" charset="2"/>
              <a:buChar char="Ø"/>
            </a:pPr>
            <a:r>
              <a:rPr lang="fr-CA" sz="2000" dirty="0"/>
              <a:t>Les parents sont encouragés à</a:t>
            </a:r>
            <a:r>
              <a:rPr lang="fr-CA" sz="2000" dirty="0" smtClean="0"/>
              <a:t> réduire </a:t>
            </a:r>
            <a:r>
              <a:rPr lang="fr-CA" sz="2000" dirty="0"/>
              <a:t>leur propre temps de </a:t>
            </a:r>
            <a:r>
              <a:rPr lang="fr-CA" sz="2000" dirty="0" smtClean="0"/>
              <a:t>sédentarité </a:t>
            </a:r>
            <a:r>
              <a:rPr lang="fr-CA" sz="2000" dirty="0"/>
              <a:t>ainsi que celui </a:t>
            </a:r>
            <a:r>
              <a:rPr lang="fr-CA" sz="2000" dirty="0" smtClean="0"/>
              <a:t>de leurs </a:t>
            </a:r>
            <a:r>
              <a:rPr lang="fr-CA" sz="2000" dirty="0"/>
              <a:t>enfants, en particulier le temps </a:t>
            </a:r>
            <a:r>
              <a:rPr lang="fr-CA" sz="2000" dirty="0" smtClean="0"/>
              <a:t>sédentaire </a:t>
            </a:r>
            <a:r>
              <a:rPr lang="fr-CA" sz="2000" dirty="0"/>
              <a:t>passé devant les </a:t>
            </a:r>
            <a:r>
              <a:rPr lang="fr-CA" sz="2000" dirty="0" smtClean="0"/>
              <a:t>écrans.</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Les </a:t>
            </a:r>
            <a:r>
              <a:rPr lang="fr-CA" sz="2000" dirty="0"/>
              <a:t>parents sont encouragés à </a:t>
            </a:r>
            <a:r>
              <a:rPr lang="fr-CA" sz="2000" dirty="0" smtClean="0"/>
              <a:t>prévoir régulièrement </a:t>
            </a:r>
            <a:r>
              <a:rPr lang="fr-CA" sz="2000" dirty="0"/>
              <a:t>des </a:t>
            </a:r>
            <a:r>
              <a:rPr lang="fr-CA" sz="2000" dirty="0" smtClean="0"/>
              <a:t>activités </a:t>
            </a:r>
            <a:r>
              <a:rPr lang="fr-CA" sz="2000" dirty="0"/>
              <a:t>physiques pour </a:t>
            </a:r>
            <a:r>
              <a:rPr lang="fr-CA" sz="2000" dirty="0" smtClean="0"/>
              <a:t>leurs enfants </a:t>
            </a:r>
            <a:r>
              <a:rPr lang="fr-CA" sz="2000" dirty="0"/>
              <a:t>et pour la famille le soir, la fin de semaine et pendant les vacances</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Puisque l’inactivité </a:t>
            </a:r>
            <a:r>
              <a:rPr lang="fr-CA" sz="2000" dirty="0"/>
              <a:t>physique est un </a:t>
            </a:r>
            <a:r>
              <a:rPr lang="fr-CA" sz="2000" dirty="0" smtClean="0"/>
              <a:t>problème </a:t>
            </a:r>
            <a:r>
              <a:rPr lang="fr-CA" sz="2000" dirty="0"/>
              <a:t>pour les Canadiens de tous les </a:t>
            </a:r>
            <a:r>
              <a:rPr lang="fr-CA" sz="2000" dirty="0" smtClean="0"/>
              <a:t>âgés, les interventions </a:t>
            </a:r>
            <a:r>
              <a:rPr lang="fr-CA" sz="2000" dirty="0"/>
              <a:t>pourraient encourager les familles </a:t>
            </a:r>
            <a:r>
              <a:rPr lang="fr-CA" sz="2000" dirty="0" smtClean="0"/>
              <a:t>entières </a:t>
            </a:r>
            <a:r>
              <a:rPr lang="fr-CA" sz="2000" dirty="0"/>
              <a:t>à</a:t>
            </a:r>
            <a:r>
              <a:rPr lang="fr-CA" sz="2000" dirty="0" smtClean="0"/>
              <a:t> être </a:t>
            </a:r>
            <a:r>
              <a:rPr lang="fr-CA" sz="2000" dirty="0"/>
              <a:t>physiquement actives et à</a:t>
            </a:r>
            <a:r>
              <a:rPr lang="fr-CA" sz="2000" dirty="0" smtClean="0"/>
              <a:t> réduire </a:t>
            </a:r>
            <a:r>
              <a:rPr lang="fr-CA" sz="2000" dirty="0"/>
              <a:t>leurs comportements </a:t>
            </a:r>
            <a:r>
              <a:rPr lang="fr-CA" sz="2000" dirty="0" smtClean="0"/>
              <a:t>sédentaires </a:t>
            </a:r>
            <a:r>
              <a:rPr lang="fr-CA" sz="2000" dirty="0"/>
              <a:t>ensemble</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Les </a:t>
            </a:r>
            <a:r>
              <a:rPr lang="fr-CA" sz="2000" dirty="0"/>
              <a:t>parents devraient </a:t>
            </a:r>
            <a:r>
              <a:rPr lang="fr-CA" sz="2000" dirty="0" smtClean="0"/>
              <a:t>être </a:t>
            </a:r>
            <a:r>
              <a:rPr lang="fr-CA" sz="2000" dirty="0"/>
              <a:t>encouragés à</a:t>
            </a:r>
            <a:r>
              <a:rPr lang="fr-CA" sz="2000" dirty="0" smtClean="0"/>
              <a:t> </a:t>
            </a:r>
            <a:r>
              <a:rPr lang="fr-CA" sz="2000" dirty="0"/>
              <a:t>passer du temps avec leurs enfants dans </a:t>
            </a:r>
            <a:r>
              <a:rPr lang="fr-CA" sz="2000" dirty="0" smtClean="0"/>
              <a:t>des activités </a:t>
            </a:r>
            <a:r>
              <a:rPr lang="fr-CA" sz="2000" dirty="0"/>
              <a:t>saines à</a:t>
            </a:r>
            <a:r>
              <a:rPr lang="fr-CA" sz="2000" dirty="0" smtClean="0"/>
              <a:t> l’extérieur </a:t>
            </a:r>
            <a:r>
              <a:rPr lang="fr-CA" sz="2000" dirty="0"/>
              <a:t>comme faire du </a:t>
            </a:r>
            <a:r>
              <a:rPr lang="fr-CA" sz="2000" dirty="0" smtClean="0"/>
              <a:t>vélo, </a:t>
            </a:r>
            <a:r>
              <a:rPr lang="fr-CA" sz="2000" dirty="0"/>
              <a:t>de la marche et de la natation. </a:t>
            </a:r>
            <a:r>
              <a:rPr lang="fr-CA" sz="2000" dirty="0" smtClean="0"/>
              <a:t>Les parents </a:t>
            </a:r>
            <a:r>
              <a:rPr lang="fr-CA" sz="2000" dirty="0"/>
              <a:t>sont d’importants </a:t>
            </a:r>
            <a:r>
              <a:rPr lang="fr-CA" sz="2000" dirty="0" smtClean="0"/>
              <a:t>modelés </a:t>
            </a:r>
            <a:r>
              <a:rPr lang="fr-CA" sz="2000" dirty="0"/>
              <a:t>en </a:t>
            </a:r>
            <a:r>
              <a:rPr lang="fr-CA" sz="2000" dirty="0" smtClean="0"/>
              <a:t>matière d’activité </a:t>
            </a:r>
            <a:r>
              <a:rPr lang="fr-CA" sz="2000" dirty="0"/>
              <a:t>physique pour leurs enfants.</a:t>
            </a:r>
            <a:endParaRPr lang="en-US" sz="2000" dirty="0"/>
          </a:p>
        </p:txBody>
      </p:sp>
      <p:sp>
        <p:nvSpPr>
          <p:cNvPr id="5"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
        <p:nvSpPr>
          <p:cNvPr id="6" name="Footer Placeholder 1"/>
          <p:cNvSpPr>
            <a:spLocks noGrp="1"/>
          </p:cNvSpPr>
          <p:nvPr>
            <p:ph type="ftr" sz="quarter" idx="11"/>
          </p:nvPr>
        </p:nvSpPr>
        <p:spPr bwMode="auto">
          <a:xfrm>
            <a:off x="6400800" y="6518275"/>
            <a:ext cx="2971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Famille</a:t>
            </a:r>
            <a:r>
              <a:rPr lang="en-CA" sz="2000" dirty="0" smtClean="0">
                <a:solidFill>
                  <a:schemeClr val="bg1"/>
                </a:solidFill>
                <a:latin typeface="Arial" panose="020B0604020202020204" pitchFamily="34" charset="0"/>
                <a:cs typeface="Arial" panose="020B0604020202020204" pitchFamily="34" charset="0"/>
              </a:rPr>
              <a:t> et Pairs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91009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8763000" cy="5410200"/>
          </a:xfrm>
        </p:spPr>
        <p:txBody>
          <a:bodyPr>
            <a:normAutofit/>
          </a:bodyPr>
          <a:lstStyle/>
          <a:p>
            <a:pPr>
              <a:buClr>
                <a:srgbClr val="00AB9D"/>
              </a:buClr>
              <a:buFont typeface="Wingdings" panose="05000000000000000000" pitchFamily="2" charset="2"/>
              <a:buChar char="Ø"/>
            </a:pPr>
            <a:r>
              <a:rPr lang="fr-CA" sz="2000" dirty="0"/>
              <a:t>Les parents devraient tirer profit des occasions de transport actif avec leurs enfants </a:t>
            </a:r>
            <a:r>
              <a:rPr lang="fr-CA" sz="2000" dirty="0" smtClean="0"/>
              <a:t>et leurs </a:t>
            </a:r>
            <a:r>
              <a:rPr lang="fr-CA" sz="2000" dirty="0"/>
              <a:t>jeunes dans leur routine quotidienne (p. ex., au moment du magasinage, se </a:t>
            </a:r>
            <a:r>
              <a:rPr lang="fr-CA" sz="2000" dirty="0" smtClean="0"/>
              <a:t>déplacer </a:t>
            </a:r>
            <a:r>
              <a:rPr lang="fr-CA" sz="2000" dirty="0"/>
              <a:t>à pied entre les commerces des </a:t>
            </a:r>
            <a:r>
              <a:rPr lang="fr-CA" sz="2000" dirty="0" smtClean="0"/>
              <a:t>m</a:t>
            </a:r>
            <a:r>
              <a:rPr lang="fr-CA" sz="2000" dirty="0"/>
              <a:t>é</a:t>
            </a:r>
            <a:r>
              <a:rPr lang="fr-CA" sz="2000" dirty="0" smtClean="0"/>
              <a:t>gacentres plutôt </a:t>
            </a:r>
            <a:r>
              <a:rPr lang="fr-CA" sz="2000" dirty="0"/>
              <a:t>que de prendre la voiture</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Les </a:t>
            </a:r>
            <a:r>
              <a:rPr lang="fr-CA" sz="2000" dirty="0"/>
              <a:t>parents devraient </a:t>
            </a:r>
            <a:r>
              <a:rPr lang="fr-CA" sz="2000" dirty="0" smtClean="0"/>
              <a:t>être </a:t>
            </a:r>
            <a:r>
              <a:rPr lang="fr-CA" sz="2000" dirty="0"/>
              <a:t>aidés pour </a:t>
            </a:r>
            <a:r>
              <a:rPr lang="fr-CA" sz="2000" dirty="0" smtClean="0"/>
              <a:t>établir </a:t>
            </a:r>
            <a:r>
              <a:rPr lang="fr-CA" sz="2000" dirty="0"/>
              <a:t>des </a:t>
            </a:r>
            <a:r>
              <a:rPr lang="fr-CA" sz="2000" dirty="0" smtClean="0"/>
              <a:t>stratégies </a:t>
            </a:r>
            <a:r>
              <a:rPr lang="fr-CA" sz="2000" dirty="0"/>
              <a:t>pour </a:t>
            </a:r>
            <a:r>
              <a:rPr lang="fr-CA" sz="2000" dirty="0" smtClean="0"/>
              <a:t>être </a:t>
            </a:r>
            <a:r>
              <a:rPr lang="fr-CA" sz="2000" dirty="0"/>
              <a:t>physiquement </a:t>
            </a:r>
            <a:r>
              <a:rPr lang="fr-CA" sz="2000" dirty="0" smtClean="0"/>
              <a:t>actifs avec </a:t>
            </a:r>
            <a:r>
              <a:rPr lang="fr-CA" sz="2000" dirty="0"/>
              <a:t>leurs enfants </a:t>
            </a:r>
            <a:r>
              <a:rPr lang="fr-CA" sz="2000" dirty="0" smtClean="0"/>
              <a:t>plutôt </a:t>
            </a:r>
            <a:r>
              <a:rPr lang="fr-CA" sz="2000" dirty="0"/>
              <a:t>que de regarder leurs enfants </a:t>
            </a:r>
            <a:r>
              <a:rPr lang="fr-CA" sz="2000" dirty="0" smtClean="0"/>
              <a:t>être </a:t>
            </a:r>
            <a:r>
              <a:rPr lang="fr-CA" sz="2000" dirty="0"/>
              <a:t>actifs</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Des </a:t>
            </a:r>
            <a:r>
              <a:rPr lang="fr-CA" sz="2000" dirty="0"/>
              <a:t>efforts en </a:t>
            </a:r>
            <a:r>
              <a:rPr lang="fr-CA" sz="2000" dirty="0" smtClean="0"/>
              <a:t>matière </a:t>
            </a:r>
            <a:r>
              <a:rPr lang="fr-CA" sz="2000" dirty="0"/>
              <a:t>de marketing social devraient mettre un accent accru sur </a:t>
            </a:r>
            <a:r>
              <a:rPr lang="fr-CA" sz="2000" dirty="0" smtClean="0"/>
              <a:t>une combinaison </a:t>
            </a:r>
            <a:r>
              <a:rPr lang="fr-CA" sz="2000" dirty="0"/>
              <a:t>de </a:t>
            </a:r>
            <a:r>
              <a:rPr lang="fr-CA" sz="2000" dirty="0" smtClean="0"/>
              <a:t>stratégies </a:t>
            </a:r>
            <a:r>
              <a:rPr lang="fr-CA" sz="2000" dirty="0"/>
              <a:t>pour </a:t>
            </a:r>
            <a:r>
              <a:rPr lang="fr-CA" sz="2000" dirty="0" smtClean="0"/>
              <a:t>accro</a:t>
            </a:r>
            <a:r>
              <a:rPr lang="fr-CA" sz="2000" dirty="0"/>
              <a:t>î</a:t>
            </a:r>
            <a:r>
              <a:rPr lang="fr-CA" sz="2000" dirty="0" smtClean="0"/>
              <a:t>tre l’activité </a:t>
            </a:r>
            <a:r>
              <a:rPr lang="fr-CA" sz="2000" dirty="0"/>
              <a:t>physique. Des </a:t>
            </a:r>
            <a:r>
              <a:rPr lang="fr-CA" sz="2000" dirty="0" smtClean="0"/>
              <a:t>stratégies clés </a:t>
            </a:r>
            <a:r>
              <a:rPr lang="fr-CA" sz="2000" dirty="0"/>
              <a:t>telles </a:t>
            </a:r>
            <a:r>
              <a:rPr lang="fr-CA" sz="2000" dirty="0" smtClean="0"/>
              <a:t>que le </a:t>
            </a:r>
            <a:r>
              <a:rPr lang="fr-CA" sz="2000" dirty="0"/>
              <a:t>jeu actif et le transport actif permettent aux parents et aux enfants </a:t>
            </a:r>
            <a:r>
              <a:rPr lang="fr-CA" sz="2000" dirty="0" smtClean="0"/>
              <a:t>d’être </a:t>
            </a:r>
            <a:r>
              <a:rPr lang="fr-CA" sz="2000" dirty="0"/>
              <a:t>actifs et </a:t>
            </a:r>
            <a:r>
              <a:rPr lang="fr-CA" sz="2000" dirty="0" smtClean="0"/>
              <a:t>ceci </a:t>
            </a:r>
            <a:r>
              <a:rPr lang="fr-CA" sz="2000" dirty="0"/>
              <a:t>à peu de frais et avec un </a:t>
            </a:r>
            <a:r>
              <a:rPr lang="fr-CA" sz="2000" dirty="0" smtClean="0"/>
              <a:t>accès </a:t>
            </a:r>
            <a:r>
              <a:rPr lang="fr-CA" sz="2000" dirty="0"/>
              <a:t>facile.</a:t>
            </a:r>
            <a:endParaRPr lang="en-US" sz="2000" dirty="0"/>
          </a:p>
        </p:txBody>
      </p:sp>
      <p:sp>
        <p:nvSpPr>
          <p:cNvPr id="5"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
        <p:nvSpPr>
          <p:cNvPr id="6" name="Footer Placeholder 1"/>
          <p:cNvSpPr>
            <a:spLocks noGrp="1"/>
          </p:cNvSpPr>
          <p:nvPr>
            <p:ph type="ftr" sz="quarter" idx="11"/>
          </p:nvPr>
        </p:nvSpPr>
        <p:spPr bwMode="auto">
          <a:xfrm>
            <a:off x="6400800" y="6518275"/>
            <a:ext cx="2971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Famille</a:t>
            </a:r>
            <a:r>
              <a:rPr lang="en-CA" sz="2000" dirty="0" smtClean="0">
                <a:solidFill>
                  <a:schemeClr val="bg1"/>
                </a:solidFill>
                <a:latin typeface="Arial" panose="020B0604020202020204" pitchFamily="34" charset="0"/>
                <a:cs typeface="Arial" panose="020B0604020202020204" pitchFamily="34" charset="0"/>
              </a:rPr>
              <a:t> et Pairs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815103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257800"/>
          </a:xfrm>
        </p:spPr>
        <p:txBody>
          <a:bodyPr>
            <a:normAutofit/>
          </a:bodyPr>
          <a:lstStyle/>
          <a:p>
            <a:pPr>
              <a:buClr>
                <a:srgbClr val="00AB9D"/>
              </a:buClr>
              <a:buFont typeface="Wingdings" panose="05000000000000000000" pitchFamily="2" charset="2"/>
              <a:buChar char="Ø"/>
            </a:pPr>
            <a:r>
              <a:rPr lang="fr-CA" sz="2000" dirty="0"/>
              <a:t>Davantage de recherche est </a:t>
            </a:r>
            <a:r>
              <a:rPr lang="fr-CA" sz="2000" dirty="0" smtClean="0"/>
              <a:t>nécessaire </a:t>
            </a:r>
            <a:r>
              <a:rPr lang="fr-CA" sz="2000" dirty="0"/>
              <a:t>pour comprendre la </a:t>
            </a:r>
            <a:r>
              <a:rPr lang="fr-CA" sz="2000" dirty="0" smtClean="0"/>
              <a:t>façon </a:t>
            </a:r>
            <a:r>
              <a:rPr lang="fr-CA" sz="2000" dirty="0"/>
              <a:t>dont </a:t>
            </a:r>
            <a:r>
              <a:rPr lang="fr-CA" sz="2000" dirty="0" smtClean="0"/>
              <a:t>les parents perçoivent l’activité </a:t>
            </a:r>
            <a:r>
              <a:rPr lang="fr-CA" sz="2000" dirty="0"/>
              <a:t>physique de leurs enfants et leurs motivations à </a:t>
            </a:r>
            <a:r>
              <a:rPr lang="fr-CA" sz="2000" dirty="0" smtClean="0"/>
              <a:t>être physiquement </a:t>
            </a:r>
            <a:r>
              <a:rPr lang="fr-CA" sz="2000" dirty="0"/>
              <a:t>actifs</a:t>
            </a:r>
            <a:r>
              <a:rPr lang="fr-CA" sz="2000" baseline="30000" dirty="0"/>
              <a:t>100</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Plus </a:t>
            </a:r>
            <a:r>
              <a:rPr lang="fr-CA" sz="2000" dirty="0"/>
              <a:t>de recherche est </a:t>
            </a:r>
            <a:r>
              <a:rPr lang="fr-CA" sz="2000" dirty="0" smtClean="0"/>
              <a:t>nécessaire </a:t>
            </a:r>
            <a:r>
              <a:rPr lang="fr-CA" sz="2000" dirty="0"/>
              <a:t>quant à</a:t>
            </a:r>
            <a:r>
              <a:rPr lang="fr-CA" sz="2000" dirty="0" smtClean="0"/>
              <a:t> </a:t>
            </a:r>
            <a:r>
              <a:rPr lang="fr-CA" sz="2000" dirty="0"/>
              <a:t>l’influence des pairs sur </a:t>
            </a:r>
            <a:r>
              <a:rPr lang="fr-CA" sz="2000" dirty="0" smtClean="0"/>
              <a:t>l’activité physique des </a:t>
            </a:r>
            <a:r>
              <a:rPr lang="fr-CA" sz="2000" dirty="0"/>
              <a:t>enfants</a:t>
            </a:r>
            <a:r>
              <a:rPr lang="fr-CA" sz="2000" dirty="0" smtClean="0"/>
              <a:t>.</a:t>
            </a:r>
          </a:p>
          <a:p>
            <a:pPr>
              <a:buClr>
                <a:srgbClr val="00AB9D"/>
              </a:buClr>
              <a:buFont typeface="Wingdings" panose="05000000000000000000" pitchFamily="2" charset="2"/>
              <a:buChar char="Ø"/>
            </a:pPr>
            <a:endParaRPr lang="fr-CA" sz="2000" dirty="0"/>
          </a:p>
          <a:p>
            <a:pPr>
              <a:buClr>
                <a:srgbClr val="00AB9D"/>
              </a:buClr>
              <a:buFont typeface="Wingdings" panose="05000000000000000000" pitchFamily="2" charset="2"/>
              <a:buChar char="Ø"/>
            </a:pPr>
            <a:r>
              <a:rPr lang="fr-CA" sz="2000" dirty="0" smtClean="0"/>
              <a:t>Une </a:t>
            </a:r>
            <a:r>
              <a:rPr lang="fr-CA" sz="2000" dirty="0"/>
              <a:t>meilleure </a:t>
            </a:r>
            <a:r>
              <a:rPr lang="fr-CA" sz="2000" dirty="0" smtClean="0"/>
              <a:t>compréhension </a:t>
            </a:r>
            <a:r>
              <a:rPr lang="fr-CA" sz="2000" dirty="0"/>
              <a:t>quant à</a:t>
            </a:r>
            <a:r>
              <a:rPr lang="fr-CA" sz="2000" dirty="0" smtClean="0"/>
              <a:t> </a:t>
            </a:r>
            <a:r>
              <a:rPr lang="fr-CA" sz="2000" dirty="0"/>
              <a:t>la </a:t>
            </a:r>
            <a:r>
              <a:rPr lang="fr-CA" sz="2000" dirty="0" smtClean="0"/>
              <a:t>façon </a:t>
            </a:r>
            <a:r>
              <a:rPr lang="fr-CA" sz="2000" dirty="0"/>
              <a:t>dont les </a:t>
            </a:r>
            <a:r>
              <a:rPr lang="fr-CA" sz="2000" dirty="0" smtClean="0"/>
              <a:t>différents </a:t>
            </a:r>
            <a:r>
              <a:rPr lang="fr-CA" sz="2000" dirty="0"/>
              <a:t>styles de </a:t>
            </a:r>
            <a:r>
              <a:rPr lang="fr-CA" sz="2000" dirty="0" smtClean="0"/>
              <a:t>parents (</a:t>
            </a:r>
            <a:r>
              <a:rPr lang="fr-CA" sz="2000" dirty="0"/>
              <a:t>p. ex., </a:t>
            </a:r>
            <a:r>
              <a:rPr lang="fr-CA" sz="2000" dirty="0" smtClean="0"/>
              <a:t>l’</a:t>
            </a:r>
            <a:r>
              <a:rPr lang="fr-CA" sz="2000" dirty="0" err="1" smtClean="0"/>
              <a:t>hyperparentalité</a:t>
            </a:r>
            <a:r>
              <a:rPr lang="fr-CA" sz="2000" dirty="0" smtClean="0"/>
              <a:t> </a:t>
            </a:r>
            <a:r>
              <a:rPr lang="fr-CA" sz="2000" dirty="0"/>
              <a:t>comme les ≪ parents </a:t>
            </a:r>
            <a:r>
              <a:rPr lang="fr-CA" sz="2000" dirty="0" smtClean="0"/>
              <a:t>hélicoptères </a:t>
            </a:r>
            <a:r>
              <a:rPr lang="fr-CA" sz="2000" dirty="0"/>
              <a:t>≫) influencent </a:t>
            </a:r>
            <a:r>
              <a:rPr lang="fr-CA" sz="2000" dirty="0" smtClean="0"/>
              <a:t>l’activité physique </a:t>
            </a:r>
            <a:r>
              <a:rPr lang="fr-CA" sz="2000" dirty="0"/>
              <a:t>chez les jeunes est </a:t>
            </a:r>
            <a:r>
              <a:rPr lang="fr-CA" sz="2000" dirty="0" smtClean="0"/>
              <a:t>nécessaire.</a:t>
            </a:r>
            <a:endParaRPr lang="en-US" sz="2000" dirty="0"/>
          </a:p>
        </p:txBody>
      </p:sp>
      <p:sp>
        <p:nvSpPr>
          <p:cNvPr id="4" name="Title 1"/>
          <p:cNvSpPr txBox="1">
            <a:spLocks/>
          </p:cNvSpPr>
          <p:nvPr/>
        </p:nvSpPr>
        <p:spPr>
          <a:xfrm>
            <a:off x="23884" y="0"/>
            <a:ext cx="8229600" cy="8382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
        <p:nvSpPr>
          <p:cNvPr id="6" name="Footer Placeholder 1"/>
          <p:cNvSpPr>
            <a:spLocks noGrp="1"/>
          </p:cNvSpPr>
          <p:nvPr>
            <p:ph type="ftr" sz="quarter" idx="11"/>
          </p:nvPr>
        </p:nvSpPr>
        <p:spPr bwMode="auto">
          <a:xfrm>
            <a:off x="6400800" y="6518275"/>
            <a:ext cx="2971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CA" sz="2000" dirty="0" err="1" smtClean="0">
                <a:solidFill>
                  <a:schemeClr val="bg1"/>
                </a:solidFill>
                <a:latin typeface="Arial" panose="020B0604020202020204" pitchFamily="34" charset="0"/>
                <a:cs typeface="Arial" panose="020B0604020202020204" pitchFamily="34" charset="0"/>
              </a:rPr>
              <a:t>Famille</a:t>
            </a:r>
            <a:r>
              <a:rPr lang="en-CA" sz="2000" dirty="0" smtClean="0">
                <a:solidFill>
                  <a:schemeClr val="bg1"/>
                </a:solidFill>
                <a:latin typeface="Arial" panose="020B0604020202020204" pitchFamily="34" charset="0"/>
                <a:cs typeface="Arial" panose="020B0604020202020204" pitchFamily="34" charset="0"/>
              </a:rPr>
              <a:t> et Pairs</a:t>
            </a:r>
            <a:endParaRPr lang="fr-CA" sz="20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0247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38200"/>
            <a:ext cx="9144000" cy="5715000"/>
          </a:xfrm>
          <a:prstGeom prst="rect">
            <a:avLst/>
          </a:prstGeom>
          <a:solidFill>
            <a:srgbClr val="BA0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 y="15620"/>
            <a:ext cx="3286584" cy="1829055"/>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09288"/>
            <a:ext cx="4296375" cy="5182323"/>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0425"/>
            <a:ext cx="4649296" cy="4166346"/>
          </a:xfrm>
          <a:prstGeom prst="rect">
            <a:avLst/>
          </a:prstGeom>
        </p:spPr>
      </p:pic>
      <p:sp>
        <p:nvSpPr>
          <p:cNvPr id="8" name="TextBox 7"/>
          <p:cNvSpPr txBox="1"/>
          <p:nvPr/>
        </p:nvSpPr>
        <p:spPr>
          <a:xfrm>
            <a:off x="3288859" y="15620"/>
            <a:ext cx="5016941" cy="822580"/>
          </a:xfrm>
          <a:prstGeom prst="rect">
            <a:avLst/>
          </a:prstGeom>
          <a:solidFill>
            <a:srgbClr val="BA0C6B"/>
          </a:solidFill>
        </p:spPr>
        <p:txBody>
          <a:bodyPr wrap="square" rtlCol="0">
            <a:spAutoFit/>
          </a:bodyPr>
          <a:lstStyle/>
          <a:p>
            <a:endParaRPr lang="fr-CA" dirty="0"/>
          </a:p>
        </p:txBody>
      </p:sp>
      <p:sp>
        <p:nvSpPr>
          <p:cNvPr id="9" name="TextBox 8"/>
          <p:cNvSpPr txBox="1"/>
          <p:nvPr/>
        </p:nvSpPr>
        <p:spPr>
          <a:xfrm>
            <a:off x="0" y="6477000"/>
            <a:ext cx="8763000" cy="369332"/>
          </a:xfrm>
          <a:prstGeom prst="rect">
            <a:avLst/>
          </a:prstGeom>
          <a:solidFill>
            <a:srgbClr val="BA0C6B"/>
          </a:solidFill>
        </p:spPr>
        <p:txBody>
          <a:bodyPr wrap="square" rtlCol="0">
            <a:spAutoFit/>
          </a:bodyPr>
          <a:lstStyle/>
          <a:p>
            <a:endParaRPr lang="fr-CA" dirty="0"/>
          </a:p>
        </p:txBody>
      </p:sp>
    </p:spTree>
    <p:extLst>
      <p:ext uri="{BB962C8B-B14F-4D97-AF65-F5344CB8AC3E}">
        <p14:creationId xmlns:p14="http://schemas.microsoft.com/office/powerpoint/2010/main" val="150038116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2" name="TextBox 1"/>
          <p:cNvSpPr txBox="1"/>
          <p:nvPr/>
        </p:nvSpPr>
        <p:spPr>
          <a:xfrm>
            <a:off x="0" y="0"/>
            <a:ext cx="8305800" cy="838200"/>
          </a:xfrm>
          <a:prstGeom prst="rect">
            <a:avLst/>
          </a:prstGeom>
          <a:solidFill>
            <a:srgbClr val="BA0C6B"/>
          </a:solidFill>
        </p:spPr>
        <p:txBody>
          <a:bodyPr wrap="square" rtlCol="0">
            <a:spAutoFit/>
          </a:bodyPr>
          <a:lstStyle/>
          <a:p>
            <a:endParaRPr lang="fr-CA"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18706"/>
            <a:ext cx="5086741" cy="5571192"/>
          </a:xfrm>
          <a:prstGeom prst="rect">
            <a:avLst/>
          </a:prstGeom>
        </p:spPr>
      </p:pic>
    </p:spTree>
    <p:extLst>
      <p:ext uri="{BB962C8B-B14F-4D97-AF65-F5344CB8AC3E}">
        <p14:creationId xmlns:p14="http://schemas.microsoft.com/office/powerpoint/2010/main" val="129717413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45107"/>
            <a:ext cx="8839200" cy="5455693"/>
          </a:xfrm>
        </p:spPr>
        <p:txBody>
          <a:bodyPr>
            <a:normAutofit/>
          </a:bodyPr>
          <a:lstStyle/>
          <a:p>
            <a:pPr>
              <a:buClr>
                <a:srgbClr val="BA0C6B"/>
              </a:buClr>
              <a:buFont typeface="Wingdings" panose="05000000000000000000" pitchFamily="2" charset="2"/>
              <a:buChar char="Ø"/>
            </a:pPr>
            <a:r>
              <a:rPr lang="fr-CA" sz="2000" dirty="0"/>
              <a:t>Toutes les provinces et tous les territoires au Canada ont des programmes </a:t>
            </a:r>
            <a:r>
              <a:rPr lang="fr-CA" sz="2000" dirty="0" smtClean="0"/>
              <a:t>éducatifs d’éducation </a:t>
            </a:r>
            <a:r>
              <a:rPr lang="fr-CA" sz="2000" dirty="0"/>
              <a:t>physique (politique) en place, mais les exigences pour les </a:t>
            </a:r>
            <a:r>
              <a:rPr lang="fr-CA" sz="2000" dirty="0" smtClean="0"/>
              <a:t>étudiants </a:t>
            </a:r>
            <a:r>
              <a:rPr lang="fr-CA" sz="2000" dirty="0"/>
              <a:t>des </a:t>
            </a:r>
            <a:r>
              <a:rPr lang="fr-CA" sz="2000" dirty="0" smtClean="0"/>
              <a:t>écoles secondaires</a:t>
            </a:r>
            <a:r>
              <a:rPr lang="fr-CA" sz="2000" dirty="0"/>
              <a:t>, qui sont le plus à risque d’une faible participation à </a:t>
            </a:r>
            <a:r>
              <a:rPr lang="fr-CA" sz="2000" dirty="0" smtClean="0"/>
              <a:t>l’activité </a:t>
            </a:r>
            <a:r>
              <a:rPr lang="fr-CA" sz="2000" dirty="0"/>
              <a:t>physique, </a:t>
            </a:r>
            <a:r>
              <a:rPr lang="fr-CA" sz="2000" dirty="0" smtClean="0"/>
              <a:t>varient considérablement. </a:t>
            </a:r>
            <a:r>
              <a:rPr lang="fr-CA" sz="2000" dirty="0"/>
              <a:t>Le Manitoba est la seule province qui impose un </a:t>
            </a:r>
            <a:r>
              <a:rPr lang="fr-CA" sz="2000" dirty="0" smtClean="0"/>
              <a:t>crédit </a:t>
            </a:r>
            <a:r>
              <a:rPr lang="fr-CA" sz="2000" dirty="0"/>
              <a:t>pour </a:t>
            </a:r>
            <a:r>
              <a:rPr lang="fr-CA" sz="2000" dirty="0" smtClean="0"/>
              <a:t>l’éducation physique </a:t>
            </a:r>
            <a:r>
              <a:rPr lang="fr-CA" sz="2000" dirty="0"/>
              <a:t>(ou </a:t>
            </a:r>
            <a:r>
              <a:rPr lang="fr-CA" sz="2000" dirty="0" smtClean="0"/>
              <a:t>l’équivalent) </a:t>
            </a:r>
            <a:r>
              <a:rPr lang="fr-CA" sz="2000" dirty="0"/>
              <a:t>pour toutes les </a:t>
            </a:r>
            <a:r>
              <a:rPr lang="fr-CA" sz="2000" dirty="0" smtClean="0"/>
              <a:t>années </a:t>
            </a:r>
            <a:r>
              <a:rPr lang="fr-CA" sz="2000" dirty="0"/>
              <a:t>du niveau secondaire</a:t>
            </a:r>
            <a:r>
              <a:rPr lang="fr-CA" sz="2000" dirty="0" smtClean="0"/>
              <a:t>. </a:t>
            </a:r>
            <a:endParaRPr lang="fr-CA" sz="2000" dirty="0"/>
          </a:p>
          <a:p>
            <a:pPr>
              <a:buClr>
                <a:srgbClr val="BA0C6B"/>
              </a:buClr>
              <a:buFont typeface="Wingdings" panose="05000000000000000000" pitchFamily="2" charset="2"/>
              <a:buChar char="Ø"/>
            </a:pPr>
            <a:r>
              <a:rPr lang="fr-CA" sz="2000" dirty="0" smtClean="0"/>
              <a:t>11 </a:t>
            </a:r>
            <a:r>
              <a:rPr lang="fr-CA" sz="2000" dirty="0"/>
              <a:t>des 13 provinces/territoires ont des initiatives </a:t>
            </a:r>
            <a:r>
              <a:rPr lang="fr-CA" sz="2000" dirty="0" smtClean="0"/>
              <a:t>axées </a:t>
            </a:r>
            <a:r>
              <a:rPr lang="fr-CA" sz="2000" dirty="0"/>
              <a:t>sur une approche globale de </a:t>
            </a:r>
            <a:r>
              <a:rPr lang="fr-CA" sz="2000" dirty="0" smtClean="0"/>
              <a:t>la </a:t>
            </a:r>
            <a:r>
              <a:rPr lang="fr-CA" sz="2000" dirty="0"/>
              <a:t>santé en milieu scolaire, en place ou en cours</a:t>
            </a:r>
            <a:r>
              <a:rPr lang="fr-CA" sz="2000" baseline="30000" dirty="0"/>
              <a:t>110</a:t>
            </a:r>
            <a:r>
              <a:rPr lang="fr-CA" sz="2000" dirty="0" smtClean="0"/>
              <a:t>. </a:t>
            </a:r>
            <a:endParaRPr lang="fr-CA" sz="2000" dirty="0"/>
          </a:p>
          <a:p>
            <a:pPr>
              <a:buClr>
                <a:srgbClr val="BA0C6B"/>
              </a:buClr>
              <a:buFont typeface="Wingdings" panose="05000000000000000000" pitchFamily="2" charset="2"/>
              <a:buChar char="Ø"/>
            </a:pPr>
            <a:r>
              <a:rPr lang="fr-CA" sz="2000" dirty="0" smtClean="0"/>
              <a:t>Au </a:t>
            </a:r>
            <a:r>
              <a:rPr lang="fr-CA" sz="2000" dirty="0"/>
              <a:t>Canada, 55 % des administrateurs scolaires </a:t>
            </a:r>
            <a:r>
              <a:rPr lang="fr-CA" sz="2000" dirty="0" smtClean="0"/>
              <a:t>déclarent </a:t>
            </a:r>
            <a:r>
              <a:rPr lang="fr-CA" sz="2000" dirty="0"/>
              <a:t>avoir une politique </a:t>
            </a:r>
            <a:r>
              <a:rPr lang="fr-CA" sz="2000" dirty="0" smtClean="0"/>
              <a:t>d’ÉP quotidienne pleinement </a:t>
            </a:r>
            <a:r>
              <a:rPr lang="fr-CA" sz="2000" dirty="0"/>
              <a:t>mise en </a:t>
            </a:r>
            <a:r>
              <a:rPr lang="fr-CA" sz="2000" dirty="0" smtClean="0"/>
              <a:t>œuvre </a:t>
            </a:r>
            <a:r>
              <a:rPr lang="fr-CA" sz="2000" dirty="0"/>
              <a:t>pour tous les </a:t>
            </a:r>
            <a:r>
              <a:rPr lang="fr-CA" sz="2000" dirty="0" smtClean="0"/>
              <a:t>élèves </a:t>
            </a:r>
            <a:r>
              <a:rPr lang="fr-CA" sz="2000" dirty="0"/>
              <a:t>(OPASS 2011, ICRCP)</a:t>
            </a:r>
            <a:r>
              <a:rPr lang="fr-CA" sz="2000" baseline="30000" dirty="0"/>
              <a:t>68</a:t>
            </a:r>
            <a:r>
              <a:rPr lang="fr-CA" sz="2000" dirty="0"/>
              <a:t>. Entre </a:t>
            </a:r>
            <a:r>
              <a:rPr lang="fr-CA" sz="2000" dirty="0" smtClean="0"/>
              <a:t>2006 et </a:t>
            </a:r>
            <a:r>
              <a:rPr lang="fr-CA" sz="2000" dirty="0"/>
              <a:t>2011, on a observé une augmentation de 57 % du pourcentage </a:t>
            </a:r>
            <a:r>
              <a:rPr lang="fr-CA" sz="2000" dirty="0" smtClean="0"/>
              <a:t>d’écoles </a:t>
            </a:r>
            <a:r>
              <a:rPr lang="fr-CA" sz="2000" dirty="0"/>
              <a:t>canadiennes </a:t>
            </a:r>
            <a:r>
              <a:rPr lang="fr-CA" sz="2000" dirty="0" smtClean="0"/>
              <a:t>qui disposent </a:t>
            </a:r>
            <a:r>
              <a:rPr lang="fr-CA" sz="2000" dirty="0"/>
              <a:t>d’une politique </a:t>
            </a:r>
            <a:r>
              <a:rPr lang="fr-CA" sz="2000" dirty="0" smtClean="0"/>
              <a:t>d’ÉP quotidienne </a:t>
            </a:r>
            <a:r>
              <a:rPr lang="fr-CA" sz="2000" dirty="0"/>
              <a:t>pleinement mise en </a:t>
            </a:r>
            <a:r>
              <a:rPr lang="fr-CA" sz="2000" dirty="0" smtClean="0"/>
              <a:t>œuvre </a:t>
            </a:r>
            <a:r>
              <a:rPr lang="fr-CA" sz="2000" dirty="0"/>
              <a:t>pour tous les </a:t>
            </a:r>
            <a:r>
              <a:rPr lang="fr-CA" sz="2000" dirty="0" smtClean="0"/>
              <a:t>élèves.</a:t>
            </a:r>
            <a:endParaRPr lang="fr-CA" sz="2000" dirty="0"/>
          </a:p>
          <a:p>
            <a:pPr>
              <a:buClr>
                <a:srgbClr val="BA0C6B"/>
              </a:buClr>
              <a:buFont typeface="Wingdings" panose="05000000000000000000" pitchFamily="2" charset="2"/>
              <a:buChar char="Ø"/>
            </a:pPr>
            <a:r>
              <a:rPr lang="fr-CA" sz="2000" dirty="0" smtClean="0"/>
              <a:t>En </a:t>
            </a:r>
            <a:r>
              <a:rPr lang="fr-CA" sz="2000" dirty="0"/>
              <a:t>Ontario, 45 % des </a:t>
            </a:r>
            <a:r>
              <a:rPr lang="fr-CA" sz="2000" dirty="0" smtClean="0"/>
              <a:t>écoles </a:t>
            </a:r>
            <a:r>
              <a:rPr lang="fr-CA" sz="2000" dirty="0"/>
              <a:t>primaires ont un </a:t>
            </a:r>
            <a:r>
              <a:rPr lang="fr-CA" sz="2000" dirty="0" smtClean="0"/>
              <a:t>spécialiste </a:t>
            </a:r>
            <a:r>
              <a:rPr lang="fr-CA" sz="2000" dirty="0"/>
              <a:t>en ÉP</a:t>
            </a:r>
            <a:r>
              <a:rPr lang="fr-CA" sz="2000" baseline="30000" dirty="0" smtClean="0"/>
              <a:t>111</a:t>
            </a:r>
            <a:r>
              <a:rPr lang="fr-CA" sz="2000" dirty="0"/>
              <a:t>. Le </a:t>
            </a:r>
            <a:r>
              <a:rPr lang="fr-CA" sz="2000" dirty="0" smtClean="0"/>
              <a:t>Nouveau-Brunswick exige </a:t>
            </a:r>
            <a:r>
              <a:rPr lang="fr-CA" sz="2000" dirty="0"/>
              <a:t>que toutes les </a:t>
            </a:r>
            <a:r>
              <a:rPr lang="fr-CA" sz="2000" dirty="0" smtClean="0"/>
              <a:t>écoles </a:t>
            </a:r>
            <a:r>
              <a:rPr lang="fr-CA" sz="2000" dirty="0"/>
              <a:t>primaires aient un </a:t>
            </a:r>
            <a:r>
              <a:rPr lang="fr-CA" sz="2000" dirty="0" smtClean="0"/>
              <a:t>spécialiste </a:t>
            </a:r>
            <a:r>
              <a:rPr lang="fr-CA" sz="2000" dirty="0"/>
              <a:t>en </a:t>
            </a:r>
            <a:r>
              <a:rPr lang="fr-CA" sz="2000" dirty="0" smtClean="0"/>
              <a:t>éducation </a:t>
            </a:r>
            <a:r>
              <a:rPr lang="fr-CA" sz="2000" dirty="0"/>
              <a:t>physique.</a:t>
            </a:r>
            <a:endParaRPr lang="en-US" sz="2000" dirty="0"/>
          </a:p>
        </p:txBody>
      </p:sp>
      <p:sp>
        <p:nvSpPr>
          <p:cNvPr id="6" name="TextBox 5"/>
          <p:cNvSpPr txBox="1"/>
          <p:nvPr/>
        </p:nvSpPr>
        <p:spPr>
          <a:xfrm>
            <a:off x="14785" y="6553200"/>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4" name="Title 1"/>
          <p:cNvSpPr txBox="1">
            <a:spLocks/>
          </p:cNvSpPr>
          <p:nvPr/>
        </p:nvSpPr>
        <p:spPr>
          <a:xfrm>
            <a:off x="0" y="0"/>
            <a:ext cx="8305800" cy="8382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smtClean="0"/>
              <a:t>Politiques et programmes </a:t>
            </a:r>
            <a:r>
              <a:rPr lang="fr-CA" sz="2800" b="0" dirty="0"/>
              <a:t>scolaires</a:t>
            </a:r>
            <a:endParaRPr lang="en-US" sz="2800" b="0" spc="-150" dirty="0"/>
          </a:p>
        </p:txBody>
      </p:sp>
    </p:spTree>
    <p:extLst>
      <p:ext uri="{BB962C8B-B14F-4D97-AF65-F5344CB8AC3E}">
        <p14:creationId xmlns:p14="http://schemas.microsoft.com/office/powerpoint/2010/main" val="418826342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60" y="989111"/>
            <a:ext cx="8991600" cy="5410200"/>
          </a:xfrm>
        </p:spPr>
        <p:txBody>
          <a:bodyPr>
            <a:noAutofit/>
          </a:bodyPr>
          <a:lstStyle/>
          <a:p>
            <a:pPr>
              <a:buClr>
                <a:srgbClr val="BA0C6B"/>
              </a:buClr>
              <a:buFont typeface="Wingdings" panose="05000000000000000000" pitchFamily="2" charset="2"/>
              <a:buChar char="Ø"/>
            </a:pPr>
            <a:r>
              <a:rPr lang="fr-CA" sz="2000" dirty="0" smtClean="0"/>
              <a:t>83 </a:t>
            </a:r>
            <a:r>
              <a:rPr lang="fr-CA" sz="2000" dirty="0"/>
              <a:t>% des administrateurs scolaires canadiens </a:t>
            </a:r>
            <a:r>
              <a:rPr lang="fr-CA" sz="2000" dirty="0" smtClean="0"/>
              <a:t>déclarent </a:t>
            </a:r>
            <a:r>
              <a:rPr lang="fr-CA" sz="2000" dirty="0"/>
              <a:t>avoir une politique </a:t>
            </a:r>
            <a:r>
              <a:rPr lang="fr-CA" sz="2000" dirty="0" smtClean="0"/>
              <a:t>pleinement mise </a:t>
            </a:r>
            <a:r>
              <a:rPr lang="fr-CA" sz="2000" dirty="0"/>
              <a:t>en </a:t>
            </a:r>
            <a:r>
              <a:rPr lang="fr-CA" sz="2000" dirty="0" smtClean="0"/>
              <a:t>œuvre </a:t>
            </a:r>
            <a:r>
              <a:rPr lang="fr-CA" sz="2000" dirty="0"/>
              <a:t>pour pouvoir offrir une </a:t>
            </a:r>
            <a:r>
              <a:rPr lang="fr-CA" sz="2000" dirty="0" smtClean="0"/>
              <a:t>recréation </a:t>
            </a:r>
            <a:r>
              <a:rPr lang="fr-CA" sz="2000" dirty="0"/>
              <a:t>quotidienne a leurs élèves</a:t>
            </a:r>
            <a:r>
              <a:rPr lang="fr-CA" sz="2000" dirty="0" smtClean="0"/>
              <a:t>. </a:t>
            </a:r>
            <a:r>
              <a:rPr lang="fr-CA" sz="2000" dirty="0"/>
              <a:t>45 % </a:t>
            </a:r>
            <a:r>
              <a:rPr lang="fr-CA" sz="2000" dirty="0" smtClean="0"/>
              <a:t>des écoles déclarent </a:t>
            </a:r>
            <a:r>
              <a:rPr lang="fr-CA" sz="2000" dirty="0"/>
              <a:t>qu’elles ont une politique d’embauche pleinement mise en </a:t>
            </a:r>
            <a:r>
              <a:rPr lang="fr-CA" sz="2000" dirty="0" smtClean="0"/>
              <a:t>œuvre pour embaucher </a:t>
            </a:r>
            <a:r>
              <a:rPr lang="fr-CA" sz="2000" dirty="0"/>
              <a:t>des professeurs avec un </a:t>
            </a:r>
            <a:r>
              <a:rPr lang="fr-CA" sz="2000" dirty="0" smtClean="0"/>
              <a:t>diplôme </a:t>
            </a:r>
            <a:r>
              <a:rPr lang="fr-CA" sz="2000" dirty="0"/>
              <a:t>universitaire pour enseigner </a:t>
            </a:r>
            <a:r>
              <a:rPr lang="fr-CA" sz="2000" dirty="0" smtClean="0"/>
              <a:t>l’ÉP</a:t>
            </a:r>
            <a:r>
              <a:rPr lang="fr-CA" sz="2000" dirty="0"/>
              <a:t>. Aucun </a:t>
            </a:r>
            <a:r>
              <a:rPr lang="fr-CA" sz="2000" dirty="0" smtClean="0"/>
              <a:t>de ces </a:t>
            </a:r>
            <a:r>
              <a:rPr lang="fr-CA" sz="2000" dirty="0"/>
              <a:t>pourcentages n’a changé depuis 2006 (OPASS 2011, ICRCP)</a:t>
            </a:r>
            <a:r>
              <a:rPr lang="fr-CA" sz="2000" baseline="30000" dirty="0"/>
              <a:t>68</a:t>
            </a:r>
            <a:r>
              <a:rPr lang="fr-CA" sz="2000" dirty="0" smtClean="0"/>
              <a:t>. </a:t>
            </a:r>
          </a:p>
          <a:p>
            <a:pPr>
              <a:buClr>
                <a:srgbClr val="BA0C6B"/>
              </a:buClr>
              <a:buFont typeface="Wingdings" panose="05000000000000000000" pitchFamily="2" charset="2"/>
              <a:buChar char="Ø"/>
            </a:pPr>
            <a:r>
              <a:rPr lang="fr-CA" sz="2000" dirty="0" smtClean="0"/>
              <a:t>59 </a:t>
            </a:r>
            <a:r>
              <a:rPr lang="fr-CA" sz="2000" dirty="0"/>
              <a:t>% des administrateurs scolaires canadiens </a:t>
            </a:r>
            <a:r>
              <a:rPr lang="fr-CA" sz="2000" dirty="0" smtClean="0"/>
              <a:t>déclarent </a:t>
            </a:r>
            <a:r>
              <a:rPr lang="fr-CA" sz="2000" dirty="0"/>
              <a:t>avoir une politique </a:t>
            </a:r>
            <a:r>
              <a:rPr lang="fr-CA" sz="2000" dirty="0" smtClean="0"/>
              <a:t>pleinement mise </a:t>
            </a:r>
            <a:r>
              <a:rPr lang="fr-CA" sz="2000" dirty="0"/>
              <a:t>en </a:t>
            </a:r>
            <a:r>
              <a:rPr lang="fr-CA" sz="2000" dirty="0" smtClean="0"/>
              <a:t>œuvre </a:t>
            </a:r>
            <a:r>
              <a:rPr lang="fr-CA" sz="2000" dirty="0"/>
              <a:t>pour offrir aux </a:t>
            </a:r>
            <a:r>
              <a:rPr lang="fr-CA" sz="2000" dirty="0" smtClean="0"/>
              <a:t>élèves </a:t>
            </a:r>
            <a:r>
              <a:rPr lang="fr-CA" sz="2000" dirty="0"/>
              <a:t>un certain nombre d’options </a:t>
            </a:r>
            <a:r>
              <a:rPr lang="fr-CA" sz="2000" dirty="0" smtClean="0"/>
              <a:t>d’activité physique telles </a:t>
            </a:r>
            <a:r>
              <a:rPr lang="fr-CA" sz="2000" dirty="0"/>
              <a:t>que des </a:t>
            </a:r>
            <a:r>
              <a:rPr lang="fr-CA" sz="2000" dirty="0" smtClean="0"/>
              <a:t>activités compétitives </a:t>
            </a:r>
            <a:r>
              <a:rPr lang="fr-CA" sz="2000" dirty="0"/>
              <a:t>et non </a:t>
            </a:r>
            <a:r>
              <a:rPr lang="fr-CA" sz="2000" dirty="0" smtClean="0"/>
              <a:t>compétitives </a:t>
            </a:r>
            <a:r>
              <a:rPr lang="fr-CA" sz="2000" dirty="0"/>
              <a:t>(OPASS 2011, ICRCP)</a:t>
            </a:r>
            <a:r>
              <a:rPr lang="fr-CA" sz="2000" baseline="30000" dirty="0"/>
              <a:t>68</a:t>
            </a:r>
            <a:r>
              <a:rPr lang="fr-CA" sz="2000" dirty="0"/>
              <a:t>. </a:t>
            </a:r>
            <a:r>
              <a:rPr lang="fr-CA" sz="2000" dirty="0" smtClean="0"/>
              <a:t>Le pourcentage </a:t>
            </a:r>
            <a:r>
              <a:rPr lang="fr-CA" sz="2000" dirty="0"/>
              <a:t>global </a:t>
            </a:r>
            <a:r>
              <a:rPr lang="fr-CA" sz="2000" dirty="0" smtClean="0"/>
              <a:t>d’écoles </a:t>
            </a:r>
            <a:r>
              <a:rPr lang="fr-CA" sz="2000" dirty="0"/>
              <a:t>qui </a:t>
            </a:r>
            <a:r>
              <a:rPr lang="fr-CA" sz="2000" dirty="0" smtClean="0"/>
              <a:t>déclarent </a:t>
            </a:r>
            <a:r>
              <a:rPr lang="fr-CA" sz="2000" dirty="0"/>
              <a:t>avoir une politique pleinement mise en </a:t>
            </a:r>
            <a:r>
              <a:rPr lang="fr-CA" sz="2000" dirty="0" smtClean="0"/>
              <a:t>œuvre n’a </a:t>
            </a:r>
            <a:r>
              <a:rPr lang="fr-CA" sz="2000" dirty="0"/>
              <a:t>pas changé depuis 2006.</a:t>
            </a:r>
          </a:p>
          <a:p>
            <a:pPr>
              <a:buClr>
                <a:srgbClr val="BA0C6B"/>
              </a:buClr>
              <a:buFont typeface="Wingdings" panose="05000000000000000000" pitchFamily="2" charset="2"/>
              <a:buChar char="Ø"/>
            </a:pPr>
            <a:r>
              <a:rPr lang="fr-CA" sz="2000" dirty="0" smtClean="0"/>
              <a:t>40 </a:t>
            </a:r>
            <a:r>
              <a:rPr lang="fr-CA" sz="2000" dirty="0"/>
              <a:t>% des administrateurs scolaires </a:t>
            </a:r>
            <a:r>
              <a:rPr lang="fr-CA" sz="2000" dirty="0" smtClean="0"/>
              <a:t>canadiens déclarent </a:t>
            </a:r>
            <a:r>
              <a:rPr lang="fr-CA" sz="2000" dirty="0"/>
              <a:t>avoir une politique </a:t>
            </a:r>
            <a:r>
              <a:rPr lang="fr-CA" sz="2000" dirty="0" smtClean="0"/>
              <a:t>pleinement mise </a:t>
            </a:r>
            <a:r>
              <a:rPr lang="fr-CA" sz="2000" dirty="0"/>
              <a:t>en </a:t>
            </a:r>
            <a:r>
              <a:rPr lang="fr-CA" sz="2000" dirty="0" smtClean="0"/>
              <a:t>œuvre </a:t>
            </a:r>
            <a:r>
              <a:rPr lang="fr-CA" sz="2000" dirty="0"/>
              <a:t>qui assure l’attribution de financement pour des </a:t>
            </a:r>
            <a:r>
              <a:rPr lang="fr-CA" sz="2000" dirty="0" smtClean="0"/>
              <a:t>équipements </a:t>
            </a:r>
            <a:r>
              <a:rPr lang="fr-CA" sz="2000" dirty="0"/>
              <a:t>pour </a:t>
            </a:r>
            <a:r>
              <a:rPr lang="fr-CA" sz="2000" dirty="0" smtClean="0"/>
              <a:t>les élèves </a:t>
            </a:r>
            <a:r>
              <a:rPr lang="fr-CA" sz="2000" dirty="0"/>
              <a:t>(OPASS 2011, ICRCP)</a:t>
            </a:r>
            <a:r>
              <a:rPr lang="fr-CA" sz="2000" baseline="30000" dirty="0"/>
              <a:t>68</a:t>
            </a:r>
            <a:r>
              <a:rPr lang="fr-CA" sz="2000" dirty="0"/>
              <a:t>. Le pourcentage global </a:t>
            </a:r>
            <a:r>
              <a:rPr lang="fr-CA" sz="2000" dirty="0" smtClean="0"/>
              <a:t>d’écoles </a:t>
            </a:r>
            <a:r>
              <a:rPr lang="fr-CA" sz="2000" dirty="0"/>
              <a:t>qui </a:t>
            </a:r>
            <a:r>
              <a:rPr lang="fr-CA" sz="2000" dirty="0" smtClean="0"/>
              <a:t>déclarent </a:t>
            </a:r>
            <a:r>
              <a:rPr lang="fr-CA" sz="2000" dirty="0"/>
              <a:t>avoir </a:t>
            </a:r>
            <a:r>
              <a:rPr lang="fr-CA" sz="2000" dirty="0" smtClean="0"/>
              <a:t>une politique </a:t>
            </a:r>
            <a:r>
              <a:rPr lang="fr-CA" sz="2000" dirty="0"/>
              <a:t>pleinement mise en </a:t>
            </a:r>
            <a:r>
              <a:rPr lang="fr-CA" sz="2000" dirty="0" smtClean="0"/>
              <a:t>œuvre </a:t>
            </a:r>
            <a:r>
              <a:rPr lang="fr-CA" sz="2000" dirty="0"/>
              <a:t>n’a pas changé depuis 2006</a:t>
            </a:r>
            <a:r>
              <a:rPr lang="fr-CA" sz="2000" dirty="0" smtClean="0"/>
              <a:t>.</a:t>
            </a: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4" name="Title 1"/>
          <p:cNvSpPr txBox="1">
            <a:spLocks/>
          </p:cNvSpPr>
          <p:nvPr/>
        </p:nvSpPr>
        <p:spPr>
          <a:xfrm>
            <a:off x="0" y="0"/>
            <a:ext cx="8305800" cy="8382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smtClean="0"/>
              <a:t>Politiques et programmes </a:t>
            </a:r>
            <a:r>
              <a:rPr lang="fr-CA" sz="2800" b="0" dirty="0"/>
              <a:t>scolaires</a:t>
            </a:r>
            <a:endParaRPr lang="en-US" sz="2800" b="0" spc="-150" dirty="0"/>
          </a:p>
        </p:txBody>
      </p:sp>
    </p:spTree>
    <p:extLst>
      <p:ext uri="{BB962C8B-B14F-4D97-AF65-F5344CB8AC3E}">
        <p14:creationId xmlns:p14="http://schemas.microsoft.com/office/powerpoint/2010/main" val="77711594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60" y="989111"/>
            <a:ext cx="8991600" cy="5410200"/>
          </a:xfrm>
        </p:spPr>
        <p:txBody>
          <a:bodyPr>
            <a:noAutofit/>
          </a:bodyPr>
          <a:lstStyle/>
          <a:p>
            <a:pPr>
              <a:buClr>
                <a:srgbClr val="BA0C6B"/>
              </a:buClr>
              <a:buFont typeface="Wingdings" panose="05000000000000000000" pitchFamily="2" charset="2"/>
              <a:buChar char="Ø"/>
            </a:pPr>
            <a:r>
              <a:rPr lang="fr-CA" sz="2000" dirty="0" smtClean="0"/>
              <a:t>24 </a:t>
            </a:r>
            <a:r>
              <a:rPr lang="fr-CA" sz="2000" dirty="0"/>
              <a:t>% des administrateurs scolaires canadiens déclarent avoir une politique pleinement mise en œuvre qui assure une approche ≪ tout le monde joue ≫ (OPASS 2011, ICRCP)</a:t>
            </a:r>
            <a:r>
              <a:rPr lang="fr-CA" sz="2000" baseline="30000" dirty="0"/>
              <a:t>68</a:t>
            </a:r>
            <a:r>
              <a:rPr lang="fr-CA" sz="2000" dirty="0"/>
              <a:t>. Encore une fois, le pourcentage d’écoles qui déclarent avoir une politique pleinement mise en œuvre n’a pas changé depuis 2006</a:t>
            </a:r>
            <a:r>
              <a:rPr lang="fr-CA" sz="2000" dirty="0" smtClean="0"/>
              <a:t>.</a:t>
            </a:r>
          </a:p>
          <a:p>
            <a:pPr marL="0" indent="0">
              <a:buClr>
                <a:srgbClr val="BA0C6B"/>
              </a:buClr>
              <a:buNone/>
            </a:pP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4" name="Title 1"/>
          <p:cNvSpPr txBox="1">
            <a:spLocks/>
          </p:cNvSpPr>
          <p:nvPr/>
        </p:nvSpPr>
        <p:spPr>
          <a:xfrm>
            <a:off x="0" y="0"/>
            <a:ext cx="8305800" cy="8382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smtClean="0"/>
              <a:t>Politiques et programmes </a:t>
            </a:r>
            <a:r>
              <a:rPr lang="fr-CA" sz="2800" b="0" dirty="0"/>
              <a:t>scolaires</a:t>
            </a:r>
            <a:endParaRPr lang="en-US" sz="2800" b="0" spc="-150" dirty="0"/>
          </a:p>
        </p:txBody>
      </p:sp>
    </p:spTree>
    <p:extLst>
      <p:ext uri="{BB962C8B-B14F-4D97-AF65-F5344CB8AC3E}">
        <p14:creationId xmlns:p14="http://schemas.microsoft.com/office/powerpoint/2010/main" val="156346639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33" y="914400"/>
            <a:ext cx="8582167" cy="5334000"/>
          </a:xfrm>
        </p:spPr>
        <p:txBody>
          <a:bodyPr>
            <a:noAutofit/>
          </a:bodyPr>
          <a:lstStyle/>
          <a:p>
            <a:pPr>
              <a:buClr>
                <a:srgbClr val="B60063"/>
              </a:buClr>
              <a:buFont typeface="Wingdings" panose="05000000000000000000" pitchFamily="2" charset="2"/>
              <a:buChar char="Ø"/>
            </a:pPr>
            <a:r>
              <a:rPr lang="fr-CA" sz="2000" dirty="0"/>
              <a:t>Au Canada, les administrateurs scolaires </a:t>
            </a:r>
            <a:r>
              <a:rPr lang="fr-CA" sz="2000" dirty="0" smtClean="0"/>
              <a:t>déclarent </a:t>
            </a:r>
            <a:r>
              <a:rPr lang="fr-CA" sz="2000" dirty="0"/>
              <a:t>qu’un nombre d’installations </a:t>
            </a:r>
            <a:r>
              <a:rPr lang="fr-CA" sz="2000" dirty="0" smtClean="0"/>
              <a:t>sont accessibles </a:t>
            </a:r>
            <a:r>
              <a:rPr lang="fr-CA" sz="2000" dirty="0"/>
              <a:t>durant les heures de classe, dont notamment les gymnases (95 %), </a:t>
            </a:r>
            <a:r>
              <a:rPr lang="fr-CA" sz="2000" dirty="0" smtClean="0"/>
              <a:t>les terrains </a:t>
            </a:r>
            <a:r>
              <a:rPr lang="fr-CA" sz="2000" dirty="0"/>
              <a:t>de jeux (91 %) et les aires avec des </a:t>
            </a:r>
            <a:r>
              <a:rPr lang="fr-CA" sz="2000" dirty="0" smtClean="0"/>
              <a:t>équipements </a:t>
            </a:r>
            <a:r>
              <a:rPr lang="fr-CA" sz="2000" dirty="0"/>
              <a:t>de terrains de jeux (73 </a:t>
            </a:r>
            <a:r>
              <a:rPr lang="fr-CA" sz="2000" dirty="0" smtClean="0"/>
              <a:t>%) (</a:t>
            </a:r>
            <a:r>
              <a:rPr lang="fr-CA" sz="2000" dirty="0"/>
              <a:t>OPASS 2011, ICRCP)</a:t>
            </a:r>
            <a:r>
              <a:rPr lang="fr-CA" sz="2000" baseline="30000" dirty="0"/>
              <a:t>112</a:t>
            </a:r>
            <a:r>
              <a:rPr lang="fr-CA" sz="2000" dirty="0" smtClean="0"/>
              <a:t>.</a:t>
            </a:r>
          </a:p>
          <a:p>
            <a:pPr>
              <a:buClr>
                <a:srgbClr val="B60063"/>
              </a:buClr>
              <a:buFont typeface="Wingdings" panose="05000000000000000000" pitchFamily="2" charset="2"/>
              <a:buChar char="Ø"/>
            </a:pPr>
            <a:endParaRPr lang="fr-CA" sz="2000" dirty="0"/>
          </a:p>
          <a:p>
            <a:pPr>
              <a:buClr>
                <a:srgbClr val="B60063"/>
              </a:buClr>
              <a:buFont typeface="Wingdings" panose="05000000000000000000" pitchFamily="2" charset="2"/>
              <a:buChar char="Ø"/>
            </a:pPr>
            <a:r>
              <a:rPr lang="fr-CA" sz="2000" dirty="0" smtClean="0"/>
              <a:t>Au </a:t>
            </a:r>
            <a:r>
              <a:rPr lang="fr-CA" sz="2000" dirty="0"/>
              <a:t>Canada, la </a:t>
            </a:r>
            <a:r>
              <a:rPr lang="fr-CA" sz="2000" dirty="0" smtClean="0"/>
              <a:t>majorité </a:t>
            </a:r>
            <a:r>
              <a:rPr lang="fr-CA" sz="2000" dirty="0"/>
              <a:t>des administrateurs scolaires </a:t>
            </a:r>
            <a:r>
              <a:rPr lang="fr-CA" sz="2000" dirty="0" smtClean="0"/>
              <a:t>déclarent </a:t>
            </a:r>
            <a:r>
              <a:rPr lang="fr-CA" sz="2000" dirty="0"/>
              <a:t>que leurs </a:t>
            </a:r>
            <a:r>
              <a:rPr lang="fr-CA" sz="2000" dirty="0" smtClean="0"/>
              <a:t>élèves </a:t>
            </a:r>
            <a:r>
              <a:rPr lang="fr-CA" sz="2000" dirty="0"/>
              <a:t>ont </a:t>
            </a:r>
            <a:r>
              <a:rPr lang="fr-CA" sz="2000" dirty="0" smtClean="0"/>
              <a:t>accès </a:t>
            </a:r>
            <a:r>
              <a:rPr lang="fr-CA" sz="2000" dirty="0"/>
              <a:t>à des supports à </a:t>
            </a:r>
            <a:r>
              <a:rPr lang="fr-CA" sz="2000" dirty="0" smtClean="0"/>
              <a:t>vélo </a:t>
            </a:r>
            <a:r>
              <a:rPr lang="fr-CA" sz="2000" dirty="0"/>
              <a:t>(79 %) et des vestiaires (75 %) durant les heures de classe</a:t>
            </a:r>
            <a:r>
              <a:rPr lang="fr-CA" sz="2000" baseline="30000" dirty="0"/>
              <a:t>113</a:t>
            </a:r>
            <a:r>
              <a:rPr lang="fr-CA" sz="2000" dirty="0" smtClean="0"/>
              <a:t>.</a:t>
            </a:r>
          </a:p>
          <a:p>
            <a:pPr>
              <a:buClr>
                <a:srgbClr val="B60063"/>
              </a:buClr>
              <a:buFont typeface="Wingdings" panose="05000000000000000000" pitchFamily="2" charset="2"/>
              <a:buChar char="Ø"/>
            </a:pPr>
            <a:endParaRPr lang="fr-CA" sz="2000" dirty="0"/>
          </a:p>
          <a:p>
            <a:pPr>
              <a:buClr>
                <a:srgbClr val="B60063"/>
              </a:buClr>
              <a:buFont typeface="Wingdings" panose="05000000000000000000" pitchFamily="2" charset="2"/>
              <a:buChar char="Ø"/>
            </a:pPr>
            <a:r>
              <a:rPr lang="fr-CA" sz="2000" dirty="0" smtClean="0"/>
              <a:t>95 </a:t>
            </a:r>
            <a:r>
              <a:rPr lang="fr-CA" sz="2000" dirty="0"/>
              <a:t>% des administrateurs scolaires </a:t>
            </a:r>
            <a:r>
              <a:rPr lang="fr-CA" sz="2000" dirty="0" smtClean="0"/>
              <a:t>déclarent </a:t>
            </a:r>
            <a:r>
              <a:rPr lang="fr-CA" sz="2000" dirty="0"/>
              <a:t>que les élèves ont </a:t>
            </a:r>
            <a:r>
              <a:rPr lang="fr-CA" sz="2000" dirty="0" smtClean="0"/>
              <a:t>régulièrement accès </a:t>
            </a:r>
            <a:r>
              <a:rPr lang="fr-CA" sz="2000" dirty="0"/>
              <a:t>à </a:t>
            </a:r>
            <a:r>
              <a:rPr lang="fr-CA" sz="2000" dirty="0" smtClean="0"/>
              <a:t>un gymnase </a:t>
            </a:r>
            <a:r>
              <a:rPr lang="fr-CA" sz="2000" dirty="0"/>
              <a:t>durant les heures de classe (HBSC 2009-10</a:t>
            </a:r>
            <a:r>
              <a:rPr lang="fr-CA" sz="2000" dirty="0" smtClean="0"/>
              <a:t>).</a:t>
            </a:r>
          </a:p>
          <a:p>
            <a:pPr marL="0" indent="0">
              <a:buClr>
                <a:srgbClr val="B60063"/>
              </a:buClr>
              <a:buNone/>
            </a:pPr>
            <a:endParaRPr lang="fr-CA" sz="2000" dirty="0"/>
          </a:p>
          <a:p>
            <a:pPr>
              <a:buClr>
                <a:srgbClr val="B60063"/>
              </a:buClr>
              <a:buFont typeface="Wingdings" panose="05000000000000000000" pitchFamily="2" charset="2"/>
              <a:buChar char="Ø"/>
            </a:pPr>
            <a:r>
              <a:rPr lang="fr-CA" sz="2000" dirty="0" smtClean="0"/>
              <a:t>Une </a:t>
            </a:r>
            <a:r>
              <a:rPr lang="fr-CA" sz="2000" dirty="0"/>
              <a:t>vaste </a:t>
            </a:r>
            <a:r>
              <a:rPr lang="fr-CA" sz="2000" dirty="0" smtClean="0"/>
              <a:t>majorité déclare également </a:t>
            </a:r>
            <a:r>
              <a:rPr lang="fr-CA" sz="2000" dirty="0"/>
              <a:t>que les </a:t>
            </a:r>
            <a:r>
              <a:rPr lang="fr-CA" sz="2000" dirty="0" smtClean="0"/>
              <a:t>élèves </a:t>
            </a:r>
            <a:r>
              <a:rPr lang="fr-CA" sz="2000" dirty="0"/>
              <a:t>ont </a:t>
            </a:r>
            <a:r>
              <a:rPr lang="fr-CA" sz="2000" dirty="0" smtClean="0"/>
              <a:t>accès </a:t>
            </a:r>
            <a:r>
              <a:rPr lang="fr-CA" sz="2000" dirty="0"/>
              <a:t>à des </a:t>
            </a:r>
            <a:r>
              <a:rPr lang="fr-CA" sz="2000" dirty="0" smtClean="0"/>
              <a:t>installations extérieures (</a:t>
            </a:r>
            <a:r>
              <a:rPr lang="fr-CA" sz="2000" dirty="0"/>
              <a:t>89 %) et des gymnases (84 %) en dehors des heures de classe (HBSC 2009-10</a:t>
            </a:r>
            <a:r>
              <a:rPr lang="fr-CA" sz="2000" dirty="0" smtClean="0"/>
              <a:t>). </a:t>
            </a:r>
          </a:p>
          <a:p>
            <a:pPr>
              <a:buClr>
                <a:srgbClr val="BA0C6B"/>
              </a:buClr>
              <a:buFont typeface="Wingdings" panose="05000000000000000000" pitchFamily="2" charset="2"/>
              <a:buChar char="Ø"/>
            </a:pP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4" name="Title 1"/>
          <p:cNvSpPr txBox="1">
            <a:spLocks/>
          </p:cNvSpPr>
          <p:nvPr/>
        </p:nvSpPr>
        <p:spPr>
          <a:xfrm>
            <a:off x="0" y="0"/>
            <a:ext cx="8305800" cy="8382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a:t>Infrastructures et équipements scolaires</a:t>
            </a:r>
            <a:endParaRPr lang="en-US" sz="2800" b="0" spc="-150" dirty="0"/>
          </a:p>
        </p:txBody>
      </p:sp>
    </p:spTree>
    <p:extLst>
      <p:ext uri="{BB962C8B-B14F-4D97-AF65-F5344CB8AC3E}">
        <p14:creationId xmlns:p14="http://schemas.microsoft.com/office/powerpoint/2010/main" val="16970592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5" name="Picture 4" descr="P:\AHKC 2013-14\2014 Report Card\Marketing &amp; Communications\Communications Tools\Images and Infographics\How-Canada-Stacks-Up-image_F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838200"/>
            <a:ext cx="8153400" cy="5711792"/>
          </a:xfrm>
          <a:prstGeom prst="rect">
            <a:avLst/>
          </a:prstGeom>
          <a:noFill/>
          <a:ln>
            <a:noFill/>
          </a:ln>
        </p:spPr>
      </p:pic>
    </p:spTree>
    <p:extLst>
      <p:ext uri="{BB962C8B-B14F-4D97-AF65-F5344CB8AC3E}">
        <p14:creationId xmlns:p14="http://schemas.microsoft.com/office/powerpoint/2010/main" val="132292087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33" y="914400"/>
            <a:ext cx="8734567" cy="5334000"/>
          </a:xfrm>
        </p:spPr>
        <p:txBody>
          <a:bodyPr>
            <a:noAutofit/>
          </a:bodyPr>
          <a:lstStyle/>
          <a:p>
            <a:pPr>
              <a:buClr>
                <a:srgbClr val="B60063"/>
              </a:buClr>
              <a:buFont typeface="Wingdings" panose="05000000000000000000" pitchFamily="2" charset="2"/>
              <a:buChar char="Ø"/>
            </a:pPr>
            <a:r>
              <a:rPr lang="fr-CA" sz="2000" dirty="0"/>
              <a:t>Les administrateurs scolaires </a:t>
            </a:r>
            <a:r>
              <a:rPr lang="fr-CA" sz="2000" dirty="0" smtClean="0"/>
              <a:t>déclarent </a:t>
            </a:r>
            <a:r>
              <a:rPr lang="fr-CA" sz="2000" dirty="0"/>
              <a:t>que les élèves de la 6</a:t>
            </a:r>
            <a:r>
              <a:rPr lang="fr-CA" sz="2000" baseline="30000" dirty="0"/>
              <a:t>e</a:t>
            </a:r>
            <a:r>
              <a:rPr lang="fr-CA" sz="2000" dirty="0"/>
              <a:t> a la 10</a:t>
            </a:r>
            <a:r>
              <a:rPr lang="fr-CA" sz="2000" baseline="30000" dirty="0"/>
              <a:t>e</a:t>
            </a:r>
            <a:r>
              <a:rPr lang="fr-CA" sz="2000" dirty="0"/>
              <a:t> </a:t>
            </a:r>
            <a:r>
              <a:rPr lang="fr-CA" sz="2000" dirty="0" smtClean="0"/>
              <a:t>année </a:t>
            </a:r>
            <a:r>
              <a:rPr lang="fr-CA" sz="2000" dirty="0"/>
              <a:t>ont </a:t>
            </a:r>
            <a:r>
              <a:rPr lang="fr-CA" sz="2000" dirty="0" smtClean="0"/>
              <a:t>régulièrement accès </a:t>
            </a:r>
            <a:r>
              <a:rPr lang="fr-CA" sz="2000" dirty="0"/>
              <a:t>à un terrain </a:t>
            </a:r>
            <a:r>
              <a:rPr lang="fr-CA" sz="2000" dirty="0" smtClean="0"/>
              <a:t>extérieur </a:t>
            </a:r>
            <a:r>
              <a:rPr lang="fr-CA" sz="2000" dirty="0"/>
              <a:t>(83 %), à une aire </a:t>
            </a:r>
            <a:r>
              <a:rPr lang="fr-CA" sz="2000" dirty="0" smtClean="0"/>
              <a:t>extérieure pavée </a:t>
            </a:r>
            <a:r>
              <a:rPr lang="fr-CA" sz="2000" dirty="0"/>
              <a:t>(61 %) ou à une grande salle </a:t>
            </a:r>
            <a:r>
              <a:rPr lang="fr-CA" sz="2000" dirty="0" smtClean="0"/>
              <a:t>intérieure </a:t>
            </a:r>
            <a:r>
              <a:rPr lang="fr-CA" sz="2000" dirty="0"/>
              <a:t>(59 %) pour faire de </a:t>
            </a:r>
            <a:r>
              <a:rPr lang="fr-CA" sz="2000" dirty="0" smtClean="0"/>
              <a:t>l’activité </a:t>
            </a:r>
            <a:r>
              <a:rPr lang="fr-CA" sz="2000" dirty="0"/>
              <a:t>physique. 85 % et 70 % des administrateurs scolaires sont respectivement </a:t>
            </a:r>
            <a:r>
              <a:rPr lang="fr-CA" sz="2000" dirty="0" smtClean="0"/>
              <a:t>d’accord/très </a:t>
            </a:r>
            <a:r>
              <a:rPr lang="fr-CA" sz="2000" dirty="0"/>
              <a:t>d’accord sur le fait que le gymnase et le terrain de jeu de leur </a:t>
            </a:r>
            <a:r>
              <a:rPr lang="fr-CA" sz="2000" dirty="0" smtClean="0"/>
              <a:t>école </a:t>
            </a:r>
            <a:r>
              <a:rPr lang="fr-CA" sz="2000" dirty="0"/>
              <a:t>sont en bonne condition. Une </a:t>
            </a:r>
            <a:r>
              <a:rPr lang="fr-CA" sz="2000" dirty="0" smtClean="0"/>
              <a:t>majorité </a:t>
            </a:r>
            <a:r>
              <a:rPr lang="fr-CA" sz="2000" dirty="0"/>
              <a:t>des administrateurs scolaires </a:t>
            </a:r>
            <a:r>
              <a:rPr lang="fr-CA" sz="2000" dirty="0" smtClean="0"/>
              <a:t>déclarent </a:t>
            </a:r>
            <a:r>
              <a:rPr lang="fr-CA" sz="2000" dirty="0"/>
              <a:t>que les élèves ont </a:t>
            </a:r>
            <a:r>
              <a:rPr lang="fr-CA" sz="2000" dirty="0" smtClean="0"/>
              <a:t>accès </a:t>
            </a:r>
            <a:r>
              <a:rPr lang="fr-CA" sz="2000" dirty="0"/>
              <a:t>à des installations </a:t>
            </a:r>
            <a:r>
              <a:rPr lang="fr-CA" sz="2000" dirty="0" smtClean="0"/>
              <a:t>intérieures </a:t>
            </a:r>
            <a:r>
              <a:rPr lang="fr-CA" sz="2000" dirty="0"/>
              <a:t>(68 %) et à des </a:t>
            </a:r>
            <a:r>
              <a:rPr lang="fr-CA" sz="2000" dirty="0" smtClean="0"/>
              <a:t>équipements </a:t>
            </a:r>
            <a:r>
              <a:rPr lang="fr-CA" sz="2000" dirty="0"/>
              <a:t>(56 %) en dehors des heures de classe (HBSC 2009-10).</a:t>
            </a: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4" name="Title 1"/>
          <p:cNvSpPr txBox="1">
            <a:spLocks/>
          </p:cNvSpPr>
          <p:nvPr/>
        </p:nvSpPr>
        <p:spPr>
          <a:xfrm>
            <a:off x="0" y="0"/>
            <a:ext cx="8305800" cy="8382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a:t>Infrastructures et équipements scolaires</a:t>
            </a:r>
            <a:endParaRPr lang="en-US" sz="2800" b="0" spc="-150" dirty="0"/>
          </a:p>
        </p:txBody>
      </p:sp>
    </p:spTree>
    <p:extLst>
      <p:ext uri="{BB962C8B-B14F-4D97-AF65-F5344CB8AC3E}">
        <p14:creationId xmlns:p14="http://schemas.microsoft.com/office/powerpoint/2010/main" val="153250950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8674858" cy="5257800"/>
          </a:xfrm>
        </p:spPr>
        <p:txBody>
          <a:bodyPr>
            <a:normAutofit/>
          </a:bodyPr>
          <a:lstStyle/>
          <a:p>
            <a:pPr>
              <a:buClr>
                <a:srgbClr val="9B458F"/>
              </a:buClr>
              <a:buFont typeface="Wingdings" panose="05000000000000000000" pitchFamily="2" charset="2"/>
              <a:buChar char="Ø"/>
            </a:pPr>
            <a:r>
              <a:rPr lang="fr-CA" sz="2000" dirty="0" smtClean="0"/>
              <a:t>En </a:t>
            </a:r>
            <a:r>
              <a:rPr lang="fr-CA" sz="2000" dirty="0"/>
              <a:t>2010-11, 77 % des parents ont </a:t>
            </a:r>
            <a:r>
              <a:rPr lang="fr-CA" sz="2000" dirty="0" smtClean="0"/>
              <a:t>déclaré </a:t>
            </a:r>
            <a:r>
              <a:rPr lang="fr-CA" sz="2000" dirty="0"/>
              <a:t>que </a:t>
            </a:r>
            <a:r>
              <a:rPr lang="fr-CA" sz="2000" dirty="0" smtClean="0"/>
              <a:t>l’école </a:t>
            </a:r>
            <a:r>
              <a:rPr lang="fr-CA" sz="2000" dirty="0"/>
              <a:t>que </a:t>
            </a:r>
            <a:r>
              <a:rPr lang="fr-CA" sz="2000" dirty="0" smtClean="0"/>
              <a:t>fréquentaient </a:t>
            </a:r>
            <a:r>
              <a:rPr lang="fr-CA" sz="2000" dirty="0"/>
              <a:t>leurs </a:t>
            </a:r>
            <a:r>
              <a:rPr lang="fr-CA" sz="2000" dirty="0" smtClean="0"/>
              <a:t>enfants (âgés </a:t>
            </a:r>
            <a:r>
              <a:rPr lang="fr-CA" sz="2000" dirty="0"/>
              <a:t>de 5 à</a:t>
            </a:r>
            <a:r>
              <a:rPr lang="fr-CA" sz="2000" dirty="0" smtClean="0"/>
              <a:t> </a:t>
            </a:r>
            <a:r>
              <a:rPr lang="fr-CA" sz="2000" dirty="0"/>
              <a:t>17 ans) offrait des programmes en dehors des classes </a:t>
            </a:r>
            <a:r>
              <a:rPr lang="fr-CA" sz="2000" dirty="0" smtClean="0"/>
              <a:t>d’ÉP </a:t>
            </a:r>
            <a:r>
              <a:rPr lang="fr-CA" sz="2000" dirty="0"/>
              <a:t>pour le </a:t>
            </a:r>
            <a:r>
              <a:rPr lang="fr-CA" sz="2000" dirty="0" smtClean="0"/>
              <a:t>sport et l’activité </a:t>
            </a:r>
            <a:r>
              <a:rPr lang="fr-CA" sz="2000" dirty="0"/>
              <a:t>physique, ce qui </a:t>
            </a:r>
            <a:r>
              <a:rPr lang="fr-CA" sz="2000" dirty="0" smtClean="0"/>
              <a:t>représente </a:t>
            </a:r>
            <a:r>
              <a:rPr lang="fr-CA" sz="2000" dirty="0"/>
              <a:t>une augmentation de 68 % comparativement à</a:t>
            </a:r>
            <a:r>
              <a:rPr lang="fr-CA" sz="2000" dirty="0" smtClean="0"/>
              <a:t> 2000 </a:t>
            </a:r>
            <a:r>
              <a:rPr lang="fr-CA" sz="2000" dirty="0"/>
              <a:t>(SAP 2010, ICRCP</a:t>
            </a:r>
            <a:r>
              <a:rPr lang="fr-CA" sz="2000" dirty="0" smtClean="0"/>
              <a:t>).</a:t>
            </a:r>
          </a:p>
          <a:p>
            <a:pPr>
              <a:buClr>
                <a:srgbClr val="9B458F"/>
              </a:buClr>
              <a:buFont typeface="Wingdings" panose="05000000000000000000" pitchFamily="2" charset="2"/>
              <a:buChar char="Ø"/>
            </a:pPr>
            <a:endParaRPr lang="fr-CA" sz="2000" dirty="0"/>
          </a:p>
          <a:p>
            <a:pPr>
              <a:buClr>
                <a:srgbClr val="9B458F"/>
              </a:buClr>
              <a:buFont typeface="Wingdings" panose="05000000000000000000" pitchFamily="2" charset="2"/>
              <a:buChar char="Ø"/>
            </a:pPr>
            <a:r>
              <a:rPr lang="fr-CA" sz="2000" dirty="0" smtClean="0"/>
              <a:t>52 </a:t>
            </a:r>
            <a:r>
              <a:rPr lang="fr-CA" sz="2000" dirty="0"/>
              <a:t>% des parents </a:t>
            </a:r>
            <a:r>
              <a:rPr lang="fr-CA" sz="2000" dirty="0" smtClean="0"/>
              <a:t>déclarent </a:t>
            </a:r>
            <a:r>
              <a:rPr lang="fr-CA" sz="2000" dirty="0"/>
              <a:t>que leurs enfants </a:t>
            </a:r>
            <a:r>
              <a:rPr lang="fr-CA" sz="2000" dirty="0" smtClean="0"/>
              <a:t>(âgés </a:t>
            </a:r>
            <a:r>
              <a:rPr lang="fr-CA" sz="2000" dirty="0"/>
              <a:t>de 5 à</a:t>
            </a:r>
            <a:r>
              <a:rPr lang="fr-CA" sz="2000" dirty="0" smtClean="0"/>
              <a:t> </a:t>
            </a:r>
            <a:r>
              <a:rPr lang="fr-CA" sz="2000" dirty="0"/>
              <a:t>17 ans) pratiquent des </a:t>
            </a:r>
            <a:r>
              <a:rPr lang="fr-CA" sz="2000" dirty="0" smtClean="0"/>
              <a:t>sports et/ou </a:t>
            </a:r>
            <a:r>
              <a:rPr lang="fr-CA" sz="2000" dirty="0"/>
              <a:t>de </a:t>
            </a:r>
            <a:r>
              <a:rPr lang="fr-CA" sz="2000" dirty="0" smtClean="0"/>
              <a:t>l’activité </a:t>
            </a:r>
            <a:r>
              <a:rPr lang="fr-CA" sz="2000" dirty="0"/>
              <a:t>physique à</a:t>
            </a:r>
            <a:r>
              <a:rPr lang="fr-CA" sz="2000" dirty="0" smtClean="0"/>
              <a:t> l’école </a:t>
            </a:r>
            <a:r>
              <a:rPr lang="fr-CA" sz="2000" dirty="0"/>
              <a:t>(SAP 2010-11, ICRCP</a:t>
            </a:r>
            <a:r>
              <a:rPr lang="fr-CA" sz="2000" dirty="0" smtClean="0"/>
              <a:t>).</a:t>
            </a:r>
          </a:p>
          <a:p>
            <a:pPr>
              <a:buClr>
                <a:srgbClr val="9B458F"/>
              </a:buClr>
              <a:buFont typeface="Wingdings" panose="05000000000000000000" pitchFamily="2" charset="2"/>
              <a:buChar char="Ø"/>
            </a:pPr>
            <a:endParaRPr lang="fr-CA" sz="2000" dirty="0"/>
          </a:p>
          <a:p>
            <a:pPr>
              <a:buClr>
                <a:srgbClr val="9B458F"/>
              </a:buClr>
              <a:buFont typeface="Wingdings" panose="05000000000000000000" pitchFamily="2" charset="2"/>
              <a:buChar char="Ø"/>
            </a:pPr>
            <a:r>
              <a:rPr lang="fr-CA" sz="2000" dirty="0" smtClean="0"/>
              <a:t>52 </a:t>
            </a:r>
            <a:r>
              <a:rPr lang="fr-CA" sz="2000" dirty="0"/>
              <a:t>% des élèves de la 6</a:t>
            </a:r>
            <a:r>
              <a:rPr lang="fr-CA" sz="2000" baseline="30000" dirty="0"/>
              <a:t>e</a:t>
            </a:r>
            <a:r>
              <a:rPr lang="fr-CA" sz="2000" dirty="0"/>
              <a:t> à</a:t>
            </a:r>
            <a:r>
              <a:rPr lang="fr-CA" sz="2000" dirty="0" smtClean="0"/>
              <a:t> </a:t>
            </a:r>
            <a:r>
              <a:rPr lang="fr-CA" sz="2000" dirty="0"/>
              <a:t>la 12</a:t>
            </a:r>
            <a:r>
              <a:rPr lang="fr-CA" sz="2000" baseline="30000" dirty="0"/>
              <a:t>e</a:t>
            </a:r>
            <a:r>
              <a:rPr lang="fr-CA" sz="2000" dirty="0"/>
              <a:t> </a:t>
            </a:r>
            <a:r>
              <a:rPr lang="fr-CA" sz="2000" dirty="0" smtClean="0"/>
              <a:t>année </a:t>
            </a:r>
            <a:r>
              <a:rPr lang="fr-CA" sz="2000" dirty="0"/>
              <a:t>dans la plupart des provinces </a:t>
            </a:r>
            <a:r>
              <a:rPr lang="fr-CA" sz="2000" dirty="0" smtClean="0"/>
              <a:t>canadiennes déclarent </a:t>
            </a:r>
            <a:r>
              <a:rPr lang="fr-CA" sz="2000" dirty="0"/>
              <a:t>participer à</a:t>
            </a:r>
            <a:r>
              <a:rPr lang="fr-CA" sz="2000" dirty="0" smtClean="0"/>
              <a:t> </a:t>
            </a:r>
            <a:r>
              <a:rPr lang="fr-CA" sz="2000" dirty="0"/>
              <a:t>des </a:t>
            </a:r>
            <a:r>
              <a:rPr lang="fr-CA" sz="2000" dirty="0" smtClean="0"/>
              <a:t>activités </a:t>
            </a:r>
            <a:r>
              <a:rPr lang="fr-CA" sz="2000" dirty="0"/>
              <a:t>sportives internes ou à</a:t>
            </a:r>
            <a:r>
              <a:rPr lang="fr-CA" sz="2000" dirty="0" smtClean="0"/>
              <a:t> </a:t>
            </a:r>
            <a:r>
              <a:rPr lang="fr-CA" sz="2000" dirty="0"/>
              <a:t>des sports </a:t>
            </a:r>
            <a:r>
              <a:rPr lang="fr-CA" sz="2000" dirty="0" smtClean="0"/>
              <a:t>d’équipe </a:t>
            </a:r>
            <a:r>
              <a:rPr lang="fr-CA" sz="2000" dirty="0"/>
              <a:t>à</a:t>
            </a:r>
            <a:r>
              <a:rPr lang="fr-CA" sz="2000" dirty="0" smtClean="0"/>
              <a:t> l’école (</a:t>
            </a:r>
            <a:r>
              <a:rPr lang="fr-CA" sz="2000" dirty="0"/>
              <a:t>ETJ 2010-11).</a:t>
            </a: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4" name="Title 1"/>
          <p:cNvSpPr txBox="1">
            <a:spLocks/>
          </p:cNvSpPr>
          <p:nvPr/>
        </p:nvSpPr>
        <p:spPr>
          <a:xfrm>
            <a:off x="0" y="0"/>
            <a:ext cx="8382000" cy="838200"/>
          </a:xfrm>
          <a:prstGeom prst="rect">
            <a:avLst/>
          </a:prstGeom>
        </p:spPr>
        <p:txBody>
          <a:bodyPr vert="horz" lIns="91440" tIns="45720" rIns="91440" bIns="45720" rtlCol="0" anchor="ctr">
            <a:normAutofit fontScale="700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a:t>Participation à l’éducation </a:t>
            </a:r>
            <a:r>
              <a:rPr lang="fr-CA" sz="2800" b="0" dirty="0" smtClean="0"/>
              <a:t>physique </a:t>
            </a:r>
            <a:r>
              <a:rPr lang="fr-CA" sz="2800" b="0" dirty="0"/>
              <a:t>et à l’activité physique à l’école et </a:t>
            </a:r>
            <a:r>
              <a:rPr lang="fr-CA" sz="2800" b="0" dirty="0" smtClean="0"/>
              <a:t>dans les </a:t>
            </a:r>
            <a:r>
              <a:rPr lang="fr-CA" sz="2800" b="0" dirty="0"/>
              <a:t>services de garde</a:t>
            </a:r>
            <a:endParaRPr lang="en-US" sz="2800" b="0" spc="-150" dirty="0"/>
          </a:p>
        </p:txBody>
      </p:sp>
    </p:spTree>
    <p:extLst>
      <p:ext uri="{BB962C8B-B14F-4D97-AF65-F5344CB8AC3E}">
        <p14:creationId xmlns:p14="http://schemas.microsoft.com/office/powerpoint/2010/main" val="234813820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34386"/>
            <a:ext cx="8140142" cy="5340122"/>
          </a:xfrm>
          <a:prstGeom prst="rect">
            <a:avLst/>
          </a:prstGeom>
        </p:spPr>
      </p:pic>
    </p:spTree>
    <p:extLst>
      <p:ext uri="{BB962C8B-B14F-4D97-AF65-F5344CB8AC3E}">
        <p14:creationId xmlns:p14="http://schemas.microsoft.com/office/powerpoint/2010/main" val="378703724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5"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96" y="1143000"/>
            <a:ext cx="8266904" cy="5104636"/>
          </a:xfrm>
          <a:prstGeom prst="rect">
            <a:avLst/>
          </a:prstGeom>
        </p:spPr>
      </p:pic>
    </p:spTree>
    <p:extLst>
      <p:ext uri="{BB962C8B-B14F-4D97-AF65-F5344CB8AC3E}">
        <p14:creationId xmlns:p14="http://schemas.microsoft.com/office/powerpoint/2010/main" val="322584951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999915"/>
            <a:ext cx="8763000" cy="5334000"/>
          </a:xfrm>
        </p:spPr>
        <p:txBody>
          <a:bodyPr>
            <a:normAutofit lnSpcReduction="10000"/>
          </a:bodyPr>
          <a:lstStyle/>
          <a:p>
            <a:pPr>
              <a:buClr>
                <a:srgbClr val="BA0C6B"/>
              </a:buClr>
              <a:buFont typeface="Wingdings" panose="05000000000000000000" pitchFamily="2" charset="2"/>
              <a:buChar char="Ø"/>
            </a:pPr>
            <a:r>
              <a:rPr lang="fr-CA" sz="2000" dirty="0"/>
              <a:t>Il est recommandé que les </a:t>
            </a:r>
            <a:r>
              <a:rPr lang="fr-CA" sz="2000" dirty="0" smtClean="0"/>
              <a:t>écoles </a:t>
            </a:r>
            <a:r>
              <a:rPr lang="fr-CA" sz="2000" dirty="0"/>
              <a:t>adoptent une approche globale pour </a:t>
            </a:r>
            <a:r>
              <a:rPr lang="fr-CA" sz="2000" dirty="0" smtClean="0"/>
              <a:t>améliorer </a:t>
            </a:r>
            <a:r>
              <a:rPr lang="fr-CA" sz="2000" dirty="0"/>
              <a:t>les </a:t>
            </a:r>
            <a:r>
              <a:rPr lang="fr-CA" sz="2000" dirty="0" smtClean="0"/>
              <a:t>occasions d’activité </a:t>
            </a:r>
            <a:r>
              <a:rPr lang="fr-CA" sz="2000" dirty="0"/>
              <a:t>physique et la participation des enfants et des jeunes; ceci devrait </a:t>
            </a:r>
            <a:r>
              <a:rPr lang="fr-CA" sz="2000" dirty="0" smtClean="0"/>
              <a:t>comprendre des </a:t>
            </a:r>
            <a:r>
              <a:rPr lang="fr-CA" sz="2000" dirty="0"/>
              <a:t>occasions dans l’environnement d’enseignement et d’apprentissage; une politique </a:t>
            </a:r>
            <a:r>
              <a:rPr lang="fr-CA" sz="2000" dirty="0" smtClean="0"/>
              <a:t>de </a:t>
            </a:r>
            <a:r>
              <a:rPr lang="fr-CA" sz="2000" dirty="0"/>
              <a:t>santé scolaire; les environnements physiques et sociaux; et des partenariats et services.</a:t>
            </a:r>
          </a:p>
          <a:p>
            <a:pPr>
              <a:buClr>
                <a:srgbClr val="BA0C6B"/>
              </a:buClr>
              <a:buFont typeface="Wingdings" panose="05000000000000000000" pitchFamily="2" charset="2"/>
              <a:buChar char="Ø"/>
            </a:pPr>
            <a:r>
              <a:rPr lang="fr-CA" sz="2000" dirty="0" smtClean="0"/>
              <a:t>Les ministères </a:t>
            </a:r>
            <a:r>
              <a:rPr lang="fr-CA" sz="2000" dirty="0"/>
              <a:t>de </a:t>
            </a:r>
            <a:r>
              <a:rPr lang="fr-CA" sz="2000" dirty="0" smtClean="0"/>
              <a:t>l’Éducation </a:t>
            </a:r>
            <a:r>
              <a:rPr lang="fr-CA" sz="2000" dirty="0"/>
              <a:t>et les commissions scolaires devraient </a:t>
            </a:r>
            <a:r>
              <a:rPr lang="fr-CA" sz="2000" dirty="0" smtClean="0"/>
              <a:t>accro</a:t>
            </a:r>
            <a:r>
              <a:rPr lang="fr-CA" sz="2000" dirty="0"/>
              <a:t>î</a:t>
            </a:r>
            <a:r>
              <a:rPr lang="fr-CA" sz="2000" dirty="0" smtClean="0"/>
              <a:t>tre </a:t>
            </a:r>
            <a:r>
              <a:rPr lang="fr-CA" sz="2000" dirty="0"/>
              <a:t>la formation</a:t>
            </a:r>
            <a:r>
              <a:rPr lang="fr-CA" sz="2000" dirty="0" smtClean="0"/>
              <a:t>, le </a:t>
            </a:r>
            <a:r>
              <a:rPr lang="fr-CA" sz="2000" dirty="0"/>
              <a:t>soutien et la responsabilisation pour la mise en </a:t>
            </a:r>
            <a:r>
              <a:rPr lang="fr-CA" sz="2000" dirty="0" smtClean="0"/>
              <a:t>œuvre </a:t>
            </a:r>
            <a:r>
              <a:rPr lang="fr-CA" sz="2000" dirty="0"/>
              <a:t>de programmes </a:t>
            </a:r>
            <a:r>
              <a:rPr lang="fr-CA" sz="2000" dirty="0" smtClean="0"/>
              <a:t>d’ÉP </a:t>
            </a:r>
            <a:r>
              <a:rPr lang="fr-CA" sz="2000" dirty="0"/>
              <a:t>selon </a:t>
            </a:r>
            <a:r>
              <a:rPr lang="fr-CA" sz="2000" dirty="0" smtClean="0"/>
              <a:t>leurs politiques </a:t>
            </a:r>
            <a:r>
              <a:rPr lang="fr-CA" sz="2000" dirty="0"/>
              <a:t>provinciales/territoriales.</a:t>
            </a:r>
          </a:p>
          <a:p>
            <a:pPr>
              <a:buClr>
                <a:srgbClr val="BA0C6B"/>
              </a:buClr>
              <a:buFont typeface="Wingdings" panose="05000000000000000000" pitchFamily="2" charset="2"/>
              <a:buChar char="Ø"/>
            </a:pPr>
            <a:r>
              <a:rPr lang="fr-CA" sz="2000" dirty="0" smtClean="0"/>
              <a:t>Les </a:t>
            </a:r>
            <a:r>
              <a:rPr lang="fr-CA" sz="2000" dirty="0"/>
              <a:t>commissions scolaires, les </a:t>
            </a:r>
            <a:r>
              <a:rPr lang="fr-CA" sz="2000" dirty="0" smtClean="0"/>
              <a:t>écoles, </a:t>
            </a:r>
            <a:r>
              <a:rPr lang="fr-CA" sz="2000" dirty="0"/>
              <a:t>les directeurs </a:t>
            </a:r>
            <a:r>
              <a:rPr lang="fr-CA" sz="2000" dirty="0" smtClean="0"/>
              <a:t>d’école </a:t>
            </a:r>
            <a:r>
              <a:rPr lang="fr-CA" sz="2000" dirty="0"/>
              <a:t>sont encouragés à </a:t>
            </a:r>
            <a:r>
              <a:rPr lang="fr-CA" sz="2000" dirty="0" smtClean="0"/>
              <a:t>continuer </a:t>
            </a:r>
            <a:r>
              <a:rPr lang="fr-CA" sz="2000" dirty="0"/>
              <a:t>à redoubler d’efforts pour mettre en </a:t>
            </a:r>
            <a:r>
              <a:rPr lang="fr-CA" sz="2000" dirty="0" smtClean="0"/>
              <a:t>œuvre </a:t>
            </a:r>
            <a:r>
              <a:rPr lang="fr-CA" sz="2000" dirty="0"/>
              <a:t>leurs politiques concernant les </a:t>
            </a:r>
            <a:r>
              <a:rPr lang="fr-CA" sz="2000" dirty="0" smtClean="0"/>
              <a:t>recréations, lesquelles </a:t>
            </a:r>
            <a:r>
              <a:rPr lang="fr-CA" sz="2000" dirty="0"/>
              <a:t>devraient </a:t>
            </a:r>
            <a:r>
              <a:rPr lang="fr-CA" sz="2000" dirty="0" smtClean="0"/>
              <a:t>être </a:t>
            </a:r>
            <a:r>
              <a:rPr lang="fr-CA" sz="2000" dirty="0"/>
              <a:t>d’au moins 15 minutes deux fois par jour.</a:t>
            </a:r>
          </a:p>
          <a:p>
            <a:pPr>
              <a:buClr>
                <a:srgbClr val="BA0C6B"/>
              </a:buClr>
              <a:buFont typeface="Wingdings" panose="05000000000000000000" pitchFamily="2" charset="2"/>
              <a:buChar char="Ø"/>
            </a:pPr>
            <a:r>
              <a:rPr lang="fr-CA" sz="2000" dirty="0" smtClean="0"/>
              <a:t>Les </a:t>
            </a:r>
            <a:r>
              <a:rPr lang="fr-CA" sz="2000" dirty="0"/>
              <a:t>commissions scolaires, les </a:t>
            </a:r>
            <a:r>
              <a:rPr lang="fr-CA" sz="2000" dirty="0" smtClean="0"/>
              <a:t>écoles </a:t>
            </a:r>
            <a:r>
              <a:rPr lang="fr-CA" sz="2000" dirty="0"/>
              <a:t>et les directeurs </a:t>
            </a:r>
            <a:r>
              <a:rPr lang="fr-CA" sz="2000" dirty="0" smtClean="0"/>
              <a:t>d’école </a:t>
            </a:r>
            <a:r>
              <a:rPr lang="fr-CA" sz="2000" dirty="0"/>
              <a:t>devraient continuer d’offrir </a:t>
            </a:r>
            <a:r>
              <a:rPr lang="fr-CA" sz="2000" dirty="0" smtClean="0"/>
              <a:t>un accès </a:t>
            </a:r>
            <a:r>
              <a:rPr lang="fr-CA" sz="2000" dirty="0"/>
              <a:t>à divers sites et </a:t>
            </a:r>
            <a:r>
              <a:rPr lang="fr-CA" sz="2000" dirty="0" smtClean="0"/>
              <a:t>équipements </a:t>
            </a:r>
            <a:r>
              <a:rPr lang="fr-CA" sz="2000" dirty="0"/>
              <a:t>pour de </a:t>
            </a:r>
            <a:r>
              <a:rPr lang="fr-CA" sz="2000" dirty="0" smtClean="0"/>
              <a:t>l’activité </a:t>
            </a:r>
            <a:r>
              <a:rPr lang="fr-CA" sz="2000" dirty="0"/>
              <a:t>physique à </a:t>
            </a:r>
            <a:r>
              <a:rPr lang="fr-CA" sz="2000" dirty="0" smtClean="0"/>
              <a:t>l’école </a:t>
            </a:r>
            <a:r>
              <a:rPr lang="fr-CA" sz="2000" dirty="0"/>
              <a:t>et sur les terrains </a:t>
            </a:r>
            <a:r>
              <a:rPr lang="fr-CA" sz="2000" dirty="0" smtClean="0"/>
              <a:t>de l’école.</a:t>
            </a:r>
            <a:endParaRPr lang="fr-CA" sz="2000" dirty="0"/>
          </a:p>
          <a:p>
            <a:pPr>
              <a:buClr>
                <a:srgbClr val="BA0C6B"/>
              </a:buClr>
              <a:buFont typeface="Wingdings" panose="05000000000000000000" pitchFamily="2" charset="2"/>
              <a:buChar char="Ø"/>
            </a:pPr>
            <a:r>
              <a:rPr lang="fr-CA" sz="2000" dirty="0" smtClean="0"/>
              <a:t>L’ÉP </a:t>
            </a:r>
            <a:r>
              <a:rPr lang="fr-CA" sz="2000" dirty="0"/>
              <a:t>dans les </a:t>
            </a:r>
            <a:r>
              <a:rPr lang="fr-CA" sz="2000" dirty="0" smtClean="0"/>
              <a:t>écoles </a:t>
            </a:r>
            <a:r>
              <a:rPr lang="fr-CA" sz="2000" dirty="0"/>
              <a:t>à tous les niveaux et un </a:t>
            </a:r>
            <a:r>
              <a:rPr lang="fr-CA" sz="2000" dirty="0" smtClean="0"/>
              <a:t>spécialiste d’ÉP </a:t>
            </a:r>
            <a:r>
              <a:rPr lang="fr-CA" sz="2000" dirty="0"/>
              <a:t>devrait </a:t>
            </a:r>
            <a:r>
              <a:rPr lang="fr-CA" sz="2000" dirty="0" smtClean="0"/>
              <a:t>être </a:t>
            </a:r>
            <a:r>
              <a:rPr lang="fr-CA" sz="2000" dirty="0"/>
              <a:t>mandaté </a:t>
            </a:r>
            <a:r>
              <a:rPr lang="fr-CA" sz="2000" dirty="0" smtClean="0"/>
              <a:t>pour enseigner </a:t>
            </a:r>
            <a:r>
              <a:rPr lang="fr-CA" sz="2000" dirty="0"/>
              <a:t>à tous les niveaux.</a:t>
            </a:r>
            <a:endParaRPr lang="en-US" sz="2000" dirty="0"/>
          </a:p>
        </p:txBody>
      </p:sp>
      <p:sp>
        <p:nvSpPr>
          <p:cNvPr id="5" name="TextBox 4"/>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4"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Tree>
    <p:extLst>
      <p:ext uri="{BB962C8B-B14F-4D97-AF65-F5344CB8AC3E}">
        <p14:creationId xmlns:p14="http://schemas.microsoft.com/office/powerpoint/2010/main" val="264114883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990600"/>
            <a:ext cx="8724900" cy="5499298"/>
          </a:xfrm>
        </p:spPr>
        <p:txBody>
          <a:bodyPr>
            <a:noAutofit/>
          </a:bodyPr>
          <a:lstStyle/>
          <a:p>
            <a:pPr>
              <a:buClr>
                <a:srgbClr val="BA0C6B"/>
              </a:buClr>
              <a:buFont typeface="Wingdings" panose="05000000000000000000" pitchFamily="2" charset="2"/>
              <a:buChar char="Ø"/>
            </a:pPr>
            <a:r>
              <a:rPr lang="fr-CA" sz="2000" dirty="0" smtClean="0"/>
              <a:t>L’activité </a:t>
            </a:r>
            <a:r>
              <a:rPr lang="fr-CA" sz="2000" dirty="0"/>
              <a:t>physique non traditionnelle doit </a:t>
            </a:r>
            <a:r>
              <a:rPr lang="fr-CA" sz="2000" dirty="0" smtClean="0"/>
              <a:t>être </a:t>
            </a:r>
            <a:r>
              <a:rPr lang="fr-CA" sz="2000" dirty="0"/>
              <a:t>prise en compte et les groupes qui sont </a:t>
            </a:r>
            <a:r>
              <a:rPr lang="fr-CA" sz="2000" dirty="0" smtClean="0"/>
              <a:t>connus pour </a:t>
            </a:r>
            <a:r>
              <a:rPr lang="fr-CA" sz="2000" dirty="0"/>
              <a:t>avoir des niveaux </a:t>
            </a:r>
            <a:r>
              <a:rPr lang="fr-CA" sz="2000" dirty="0" smtClean="0"/>
              <a:t>d’activité </a:t>
            </a:r>
            <a:r>
              <a:rPr lang="fr-CA" sz="2000" dirty="0"/>
              <a:t>physique plus faibles et qui sont enclins à faire la </a:t>
            </a:r>
            <a:r>
              <a:rPr lang="fr-CA" sz="2000" dirty="0" smtClean="0"/>
              <a:t>majorité de leurs activités </a:t>
            </a:r>
            <a:r>
              <a:rPr lang="fr-CA" sz="2000" dirty="0"/>
              <a:t>physiques à </a:t>
            </a:r>
            <a:r>
              <a:rPr lang="fr-CA" sz="2000" dirty="0" smtClean="0"/>
              <a:t>l’école </a:t>
            </a:r>
            <a:r>
              <a:rPr lang="fr-CA" sz="2000" dirty="0"/>
              <a:t>doivent </a:t>
            </a:r>
            <a:r>
              <a:rPr lang="fr-CA" sz="2000" dirty="0" smtClean="0"/>
              <a:t>être </a:t>
            </a:r>
            <a:r>
              <a:rPr lang="fr-CA" sz="2000" dirty="0"/>
              <a:t>cibles (p. ex., les adolescentes). Ceci </a:t>
            </a:r>
            <a:r>
              <a:rPr lang="fr-CA" sz="2000" dirty="0" smtClean="0"/>
              <a:t>pourrait nécessiter </a:t>
            </a:r>
            <a:r>
              <a:rPr lang="fr-CA" sz="2000" dirty="0"/>
              <a:t>l’adaptation des espaces actuels pour permettre de nouvelles </a:t>
            </a:r>
            <a:r>
              <a:rPr lang="fr-CA" sz="2000" dirty="0" smtClean="0"/>
              <a:t>activités </a:t>
            </a:r>
            <a:r>
              <a:rPr lang="fr-CA" sz="2000" dirty="0"/>
              <a:t>(p. ex., </a:t>
            </a:r>
            <a:r>
              <a:rPr lang="fr-CA" sz="2000" dirty="0" smtClean="0"/>
              <a:t>yoga ou </a:t>
            </a:r>
            <a:r>
              <a:rPr lang="fr-CA" sz="2000" dirty="0"/>
              <a:t>studio de danse</a:t>
            </a:r>
            <a:r>
              <a:rPr lang="fr-CA" sz="2000" dirty="0" smtClean="0"/>
              <a:t>).</a:t>
            </a:r>
          </a:p>
          <a:p>
            <a:pPr>
              <a:buClr>
                <a:srgbClr val="BA0C6B"/>
              </a:buClr>
              <a:buFont typeface="Wingdings" panose="05000000000000000000" pitchFamily="2" charset="2"/>
              <a:buChar char="Ø"/>
            </a:pPr>
            <a:endParaRPr lang="fr-CA" sz="2000" dirty="0"/>
          </a:p>
          <a:p>
            <a:pPr>
              <a:buClr>
                <a:srgbClr val="BA0C6B"/>
              </a:buClr>
              <a:buFont typeface="Wingdings" panose="05000000000000000000" pitchFamily="2" charset="2"/>
              <a:buChar char="Ø"/>
            </a:pPr>
            <a:r>
              <a:rPr lang="fr-CA" sz="2000" dirty="0" smtClean="0"/>
              <a:t>Considérer </a:t>
            </a:r>
            <a:r>
              <a:rPr lang="fr-CA" sz="2000" dirty="0"/>
              <a:t>les </a:t>
            </a:r>
            <a:r>
              <a:rPr lang="fr-CA" sz="2000" dirty="0" smtClean="0"/>
              <a:t>possibilités </a:t>
            </a:r>
            <a:r>
              <a:rPr lang="fr-CA" sz="2000" dirty="0"/>
              <a:t>d’encourager les enfants et les jeunes à bouger davantage et à </a:t>
            </a:r>
            <a:r>
              <a:rPr lang="fr-CA" sz="2000" dirty="0" smtClean="0"/>
              <a:t>demeurer </a:t>
            </a:r>
            <a:r>
              <a:rPr lang="fr-CA" sz="2000" dirty="0"/>
              <a:t>assis moins longtemps, par le biais de </a:t>
            </a:r>
            <a:r>
              <a:rPr lang="fr-CA" sz="2000" dirty="0" smtClean="0"/>
              <a:t>stratégies </a:t>
            </a:r>
            <a:r>
              <a:rPr lang="fr-CA" sz="2000" dirty="0"/>
              <a:t>mixtes pour </a:t>
            </a:r>
            <a:r>
              <a:rPr lang="fr-CA" sz="2000" dirty="0" smtClean="0"/>
              <a:t>différentes périodes (</a:t>
            </a:r>
            <a:r>
              <a:rPr lang="fr-CA" sz="2000" dirty="0"/>
              <a:t>avant </a:t>
            </a:r>
            <a:r>
              <a:rPr lang="fr-CA" sz="2000" dirty="0" smtClean="0"/>
              <a:t>l’école, </a:t>
            </a:r>
            <a:r>
              <a:rPr lang="fr-CA" sz="2000" dirty="0"/>
              <a:t>durant la classe, aux </a:t>
            </a:r>
            <a:r>
              <a:rPr lang="fr-CA" sz="2000" dirty="0" smtClean="0"/>
              <a:t>recréations </a:t>
            </a:r>
            <a:r>
              <a:rPr lang="fr-CA" sz="2000" dirty="0"/>
              <a:t>et pendant les heures de diner, et </a:t>
            </a:r>
            <a:r>
              <a:rPr lang="fr-CA" sz="2000" dirty="0" smtClean="0"/>
              <a:t>après l’école).</a:t>
            </a:r>
          </a:p>
          <a:p>
            <a:pPr>
              <a:buClr>
                <a:srgbClr val="BA0C6B"/>
              </a:buClr>
              <a:buFont typeface="Wingdings" panose="05000000000000000000" pitchFamily="2" charset="2"/>
              <a:buChar char="Ø"/>
            </a:pPr>
            <a:endParaRPr lang="fr-CA" sz="2000" dirty="0"/>
          </a:p>
          <a:p>
            <a:pPr>
              <a:buClr>
                <a:srgbClr val="BA0C6B"/>
              </a:buClr>
              <a:buFont typeface="Wingdings" panose="05000000000000000000" pitchFamily="2" charset="2"/>
              <a:buChar char="Ø"/>
            </a:pPr>
            <a:r>
              <a:rPr lang="fr-CA" sz="2000" dirty="0" smtClean="0"/>
              <a:t>S’assurer </a:t>
            </a:r>
            <a:r>
              <a:rPr lang="fr-CA" sz="2000" dirty="0"/>
              <a:t>que les </a:t>
            </a:r>
            <a:r>
              <a:rPr lang="fr-CA" sz="2000" dirty="0" smtClean="0"/>
              <a:t>éducateurs </a:t>
            </a:r>
            <a:r>
              <a:rPr lang="fr-CA" sz="2000" dirty="0"/>
              <a:t>de garderie, les gestionnaires de garderie et les </a:t>
            </a:r>
            <a:r>
              <a:rPr lang="fr-CA" sz="2000" dirty="0" smtClean="0"/>
              <a:t>spécialistes d’activités </a:t>
            </a:r>
            <a:r>
              <a:rPr lang="fr-CA" sz="2000" dirty="0"/>
              <a:t>parascolaires comprennent et valorisent le </a:t>
            </a:r>
            <a:r>
              <a:rPr lang="fr-CA" sz="2000" dirty="0" smtClean="0"/>
              <a:t>rôle </a:t>
            </a:r>
            <a:r>
              <a:rPr lang="fr-CA" sz="2000" dirty="0"/>
              <a:t>de </a:t>
            </a:r>
            <a:r>
              <a:rPr lang="fr-CA" sz="2000" dirty="0" smtClean="0"/>
              <a:t>l’activité </a:t>
            </a:r>
            <a:r>
              <a:rPr lang="fr-CA" sz="2000" dirty="0"/>
              <a:t>physique (le </a:t>
            </a:r>
            <a:r>
              <a:rPr lang="fr-CA" sz="2000" dirty="0" smtClean="0"/>
              <a:t>jeu actif </a:t>
            </a:r>
            <a:r>
              <a:rPr lang="fr-CA" sz="2000" dirty="0"/>
              <a:t>libre, les </a:t>
            </a:r>
            <a:r>
              <a:rPr lang="fr-CA" sz="2000" dirty="0" smtClean="0"/>
              <a:t>activités structurées) </a:t>
            </a:r>
            <a:r>
              <a:rPr lang="fr-CA" sz="2000" dirty="0"/>
              <a:t>et ont la </a:t>
            </a:r>
            <a:r>
              <a:rPr lang="fr-CA" sz="2000" dirty="0" smtClean="0"/>
              <a:t>capacité </a:t>
            </a:r>
            <a:r>
              <a:rPr lang="fr-CA" sz="2000" dirty="0"/>
              <a:t>de mettre en </a:t>
            </a:r>
            <a:r>
              <a:rPr lang="fr-CA" sz="2000" dirty="0" smtClean="0"/>
              <a:t>œuvre </a:t>
            </a:r>
            <a:r>
              <a:rPr lang="fr-CA" sz="2000" dirty="0"/>
              <a:t>de </a:t>
            </a:r>
            <a:r>
              <a:rPr lang="fr-CA" sz="2000" dirty="0" smtClean="0"/>
              <a:t>nouveaux programmes d’activité </a:t>
            </a:r>
            <a:r>
              <a:rPr lang="fr-CA" sz="2000" dirty="0"/>
              <a:t>physique.</a:t>
            </a: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4"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8"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Tree>
    <p:extLst>
      <p:ext uri="{BB962C8B-B14F-4D97-AF65-F5344CB8AC3E}">
        <p14:creationId xmlns:p14="http://schemas.microsoft.com/office/powerpoint/2010/main" val="170470602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990600"/>
            <a:ext cx="8724900" cy="5499298"/>
          </a:xfrm>
        </p:spPr>
        <p:txBody>
          <a:bodyPr>
            <a:noAutofit/>
          </a:bodyPr>
          <a:lstStyle/>
          <a:p>
            <a:pPr>
              <a:buClr>
                <a:srgbClr val="BA0C6B"/>
              </a:buClr>
              <a:buFont typeface="Wingdings" panose="05000000000000000000" pitchFamily="2" charset="2"/>
              <a:buChar char="Ø"/>
            </a:pPr>
            <a:r>
              <a:rPr lang="fr-CA" sz="2000" dirty="0" smtClean="0"/>
              <a:t>Élaborer </a:t>
            </a:r>
            <a:r>
              <a:rPr lang="fr-CA" sz="2000" dirty="0"/>
              <a:t>des politiques qui exigent des programmes pour le niveau </a:t>
            </a:r>
            <a:r>
              <a:rPr lang="fr-CA" sz="2000" dirty="0" smtClean="0"/>
              <a:t>préscolaire, </a:t>
            </a:r>
            <a:r>
              <a:rPr lang="fr-CA" sz="2000" dirty="0"/>
              <a:t>les </a:t>
            </a:r>
            <a:r>
              <a:rPr lang="fr-CA" sz="2000" dirty="0" smtClean="0"/>
              <a:t>garderies et </a:t>
            </a:r>
            <a:r>
              <a:rPr lang="fr-CA" sz="2000" dirty="0"/>
              <a:t>le service de garde à </a:t>
            </a:r>
            <a:r>
              <a:rPr lang="fr-CA" sz="2000" dirty="0" smtClean="0"/>
              <a:t>l’école, </a:t>
            </a:r>
            <a:r>
              <a:rPr lang="fr-CA" sz="2000" dirty="0"/>
              <a:t>permettant de mettre en </a:t>
            </a:r>
            <a:r>
              <a:rPr lang="fr-CA" sz="2000" dirty="0" smtClean="0"/>
              <a:t>œuvre </a:t>
            </a:r>
            <a:r>
              <a:rPr lang="fr-CA" sz="2000" dirty="0"/>
              <a:t>et de </a:t>
            </a:r>
            <a:r>
              <a:rPr lang="fr-CA" sz="2000" dirty="0" smtClean="0"/>
              <a:t>contrôler l’activité physique durant </a:t>
            </a:r>
            <a:r>
              <a:rPr lang="fr-CA" sz="2000" dirty="0"/>
              <a:t>un minimum de temps par jour</a:t>
            </a:r>
            <a:r>
              <a:rPr lang="fr-CA" sz="2000" dirty="0" smtClean="0"/>
              <a:t>.</a:t>
            </a:r>
          </a:p>
          <a:p>
            <a:pPr>
              <a:buClr>
                <a:srgbClr val="BA0C6B"/>
              </a:buClr>
              <a:buFont typeface="Wingdings" panose="05000000000000000000" pitchFamily="2" charset="2"/>
              <a:buChar char="Ø"/>
            </a:pPr>
            <a:endParaRPr lang="fr-CA" sz="2000" dirty="0"/>
          </a:p>
          <a:p>
            <a:pPr>
              <a:buClr>
                <a:srgbClr val="BA0C6B"/>
              </a:buClr>
              <a:buFont typeface="Wingdings" panose="05000000000000000000" pitchFamily="2" charset="2"/>
              <a:buChar char="Ø"/>
            </a:pPr>
            <a:r>
              <a:rPr lang="fr-CA" sz="2000" dirty="0" smtClean="0"/>
              <a:t>Élaborer </a:t>
            </a:r>
            <a:r>
              <a:rPr lang="fr-CA" sz="2000" dirty="0"/>
              <a:t>des politiques qui exigent des programmes pour le niveau </a:t>
            </a:r>
            <a:r>
              <a:rPr lang="fr-CA" sz="2000" dirty="0" smtClean="0"/>
              <a:t>préscolaire, </a:t>
            </a:r>
            <a:r>
              <a:rPr lang="fr-CA" sz="2000" dirty="0"/>
              <a:t>les </a:t>
            </a:r>
            <a:r>
              <a:rPr lang="fr-CA" sz="2000" dirty="0" smtClean="0"/>
              <a:t>garderies et </a:t>
            </a:r>
            <a:r>
              <a:rPr lang="fr-CA" sz="2000" dirty="0"/>
              <a:t>le service de garde à </a:t>
            </a:r>
            <a:r>
              <a:rPr lang="fr-CA" sz="2000" dirty="0" smtClean="0"/>
              <a:t>l’école </a:t>
            </a:r>
            <a:r>
              <a:rPr lang="fr-CA" sz="2000" dirty="0"/>
              <a:t>permettant de mettre en </a:t>
            </a:r>
            <a:r>
              <a:rPr lang="fr-CA" sz="2000" dirty="0" smtClean="0"/>
              <a:t>œuvre </a:t>
            </a:r>
            <a:r>
              <a:rPr lang="fr-CA" sz="2000" dirty="0"/>
              <a:t>des </a:t>
            </a:r>
            <a:r>
              <a:rPr lang="fr-CA" sz="2000" dirty="0" smtClean="0"/>
              <a:t>possibilités d’activité physique </a:t>
            </a:r>
            <a:r>
              <a:rPr lang="fr-CA" sz="2000" dirty="0"/>
              <a:t>durant un minimum de temps par jour. De plus, ces programmes devraient </a:t>
            </a:r>
            <a:r>
              <a:rPr lang="fr-CA" sz="2000" dirty="0" smtClean="0"/>
              <a:t>être </a:t>
            </a:r>
            <a:r>
              <a:rPr lang="fr-CA" sz="2000" dirty="0"/>
              <a:t>contrôlés pour s’assurer qu’il y ait un certain nombre </a:t>
            </a:r>
            <a:r>
              <a:rPr lang="fr-CA" sz="2000" dirty="0" smtClean="0"/>
              <a:t>d’activités </a:t>
            </a:r>
            <a:r>
              <a:rPr lang="fr-CA" sz="2000" dirty="0"/>
              <a:t>physiques.</a:t>
            </a: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4"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8"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Tree>
    <p:extLst>
      <p:ext uri="{BB962C8B-B14F-4D97-AF65-F5344CB8AC3E}">
        <p14:creationId xmlns:p14="http://schemas.microsoft.com/office/powerpoint/2010/main" val="327494403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990600"/>
            <a:ext cx="8724900" cy="5499298"/>
          </a:xfrm>
        </p:spPr>
        <p:txBody>
          <a:bodyPr>
            <a:noAutofit/>
          </a:bodyPr>
          <a:lstStyle/>
          <a:p>
            <a:pPr>
              <a:buClr>
                <a:srgbClr val="BA0C6B"/>
              </a:buClr>
              <a:buFont typeface="Wingdings" panose="05000000000000000000" pitchFamily="2" charset="2"/>
              <a:buChar char="Ø"/>
            </a:pPr>
            <a:r>
              <a:rPr lang="fr-CA" sz="2000" dirty="0"/>
              <a:t>De la recherche est </a:t>
            </a:r>
            <a:r>
              <a:rPr lang="fr-CA" sz="2000" dirty="0" smtClean="0"/>
              <a:t>nécessaire </a:t>
            </a:r>
            <a:r>
              <a:rPr lang="fr-CA" sz="2000" dirty="0"/>
              <a:t>sur </a:t>
            </a:r>
            <a:r>
              <a:rPr lang="fr-CA" sz="2000" dirty="0" smtClean="0"/>
              <a:t>l’écart </a:t>
            </a:r>
            <a:r>
              <a:rPr lang="fr-CA" sz="2000" dirty="0"/>
              <a:t>possible entre les politiques scolaires en </a:t>
            </a:r>
            <a:r>
              <a:rPr lang="fr-CA" sz="2000" dirty="0" smtClean="0"/>
              <a:t>matière d’activité </a:t>
            </a:r>
            <a:r>
              <a:rPr lang="fr-CA" sz="2000" dirty="0"/>
              <a:t>physique et les taux de participation.</a:t>
            </a:r>
          </a:p>
          <a:p>
            <a:pPr>
              <a:buClr>
                <a:srgbClr val="BA0C6B"/>
              </a:buClr>
              <a:buFont typeface="Wingdings" panose="05000000000000000000" pitchFamily="2" charset="2"/>
              <a:buChar char="Ø"/>
            </a:pPr>
            <a:r>
              <a:rPr lang="fr-CA" sz="2000" dirty="0" smtClean="0"/>
              <a:t>De </a:t>
            </a:r>
            <a:r>
              <a:rPr lang="fr-CA" sz="2000" dirty="0"/>
              <a:t>meilleures </a:t>
            </a:r>
            <a:r>
              <a:rPr lang="fr-CA" sz="2000" dirty="0" smtClean="0"/>
              <a:t>données </a:t>
            </a:r>
            <a:r>
              <a:rPr lang="fr-CA" sz="2000" dirty="0"/>
              <a:t>sont </a:t>
            </a:r>
            <a:r>
              <a:rPr lang="fr-CA" sz="2000" dirty="0" smtClean="0"/>
              <a:t>nécessaires </a:t>
            </a:r>
            <a:r>
              <a:rPr lang="fr-CA" sz="2000" dirty="0"/>
              <a:t>concernant la </a:t>
            </a:r>
            <a:r>
              <a:rPr lang="fr-CA" sz="2000" dirty="0" smtClean="0"/>
              <a:t>qualité </a:t>
            </a:r>
            <a:r>
              <a:rPr lang="fr-CA" sz="2000" dirty="0"/>
              <a:t>de la participation à </a:t>
            </a:r>
            <a:r>
              <a:rPr lang="fr-CA" sz="2000" dirty="0" smtClean="0"/>
              <a:t>l’activité physique </a:t>
            </a:r>
            <a:r>
              <a:rPr lang="fr-CA" sz="2000" dirty="0"/>
              <a:t>(p. ex., </a:t>
            </a:r>
            <a:r>
              <a:rPr lang="fr-CA" sz="2000" dirty="0" smtClean="0"/>
              <a:t>fréquence, intensité, </a:t>
            </a:r>
            <a:r>
              <a:rPr lang="fr-CA" sz="2000" dirty="0"/>
              <a:t>temps) à </a:t>
            </a:r>
            <a:r>
              <a:rPr lang="fr-CA" sz="2000" dirty="0" smtClean="0"/>
              <a:t>l’école.</a:t>
            </a:r>
            <a:endParaRPr lang="fr-CA" sz="2000" dirty="0"/>
          </a:p>
          <a:p>
            <a:pPr>
              <a:buClr>
                <a:srgbClr val="BA0C6B"/>
              </a:buClr>
              <a:buFont typeface="Wingdings" panose="05000000000000000000" pitchFamily="2" charset="2"/>
              <a:buChar char="Ø"/>
            </a:pPr>
            <a:r>
              <a:rPr lang="fr-CA" sz="2000" dirty="0" smtClean="0"/>
              <a:t>Il </a:t>
            </a:r>
            <a:r>
              <a:rPr lang="fr-CA" sz="2000" dirty="0"/>
              <a:t>est </a:t>
            </a:r>
            <a:r>
              <a:rPr lang="fr-CA" sz="2000" dirty="0" smtClean="0"/>
              <a:t>nécessaire </a:t>
            </a:r>
            <a:r>
              <a:rPr lang="fr-CA" sz="2000" dirty="0"/>
              <a:t>de faire davantage de recherche pour </a:t>
            </a:r>
            <a:r>
              <a:rPr lang="fr-CA" sz="2000" dirty="0" smtClean="0"/>
              <a:t>déterminer </a:t>
            </a:r>
            <a:r>
              <a:rPr lang="fr-CA" sz="2000" dirty="0"/>
              <a:t>la </a:t>
            </a:r>
            <a:r>
              <a:rPr lang="fr-CA" sz="2000" dirty="0" smtClean="0"/>
              <a:t>façon </a:t>
            </a:r>
            <a:r>
              <a:rPr lang="fr-CA" sz="2000" dirty="0"/>
              <a:t>dont </a:t>
            </a:r>
            <a:r>
              <a:rPr lang="fr-CA" sz="2000" dirty="0" smtClean="0"/>
              <a:t>l’ÉP </a:t>
            </a:r>
            <a:r>
              <a:rPr lang="fr-CA" sz="2000" dirty="0"/>
              <a:t>et le </a:t>
            </a:r>
            <a:r>
              <a:rPr lang="fr-CA" sz="2000" dirty="0" smtClean="0"/>
              <a:t>sport contribuent </a:t>
            </a:r>
            <a:r>
              <a:rPr lang="fr-CA" sz="2000" dirty="0"/>
              <a:t>à l’APMV quotidienne.</a:t>
            </a:r>
          </a:p>
          <a:p>
            <a:pPr>
              <a:buClr>
                <a:srgbClr val="BA0C6B"/>
              </a:buClr>
              <a:buFont typeface="Wingdings" panose="05000000000000000000" pitchFamily="2" charset="2"/>
              <a:buChar char="Ø"/>
            </a:pPr>
            <a:r>
              <a:rPr lang="fr-CA" sz="2000" dirty="0" smtClean="0"/>
              <a:t>Il </a:t>
            </a:r>
            <a:r>
              <a:rPr lang="fr-CA" sz="2000" dirty="0"/>
              <a:t>est </a:t>
            </a:r>
            <a:r>
              <a:rPr lang="fr-CA" sz="2000" dirty="0" smtClean="0"/>
              <a:t>nécessaire </a:t>
            </a:r>
            <a:r>
              <a:rPr lang="fr-CA" sz="2000" dirty="0"/>
              <a:t>de faire davantage de recherche sur </a:t>
            </a:r>
            <a:r>
              <a:rPr lang="fr-CA" sz="2000" dirty="0" smtClean="0"/>
              <a:t>l’activité </a:t>
            </a:r>
            <a:r>
              <a:rPr lang="fr-CA" sz="2000" dirty="0"/>
              <a:t>physique dans les </a:t>
            </a:r>
            <a:r>
              <a:rPr lang="fr-CA" sz="2000" dirty="0" smtClean="0"/>
              <a:t>services de </a:t>
            </a:r>
            <a:r>
              <a:rPr lang="fr-CA" sz="2000" dirty="0"/>
              <a:t>garde.</a:t>
            </a:r>
          </a:p>
          <a:p>
            <a:pPr>
              <a:buClr>
                <a:srgbClr val="BA0C6B"/>
              </a:buClr>
              <a:buFont typeface="Wingdings" panose="05000000000000000000" pitchFamily="2" charset="2"/>
              <a:buChar char="Ø"/>
            </a:pPr>
            <a:r>
              <a:rPr lang="fr-CA" sz="2000" dirty="0" smtClean="0"/>
              <a:t>Il </a:t>
            </a:r>
            <a:r>
              <a:rPr lang="fr-CA" sz="2000" dirty="0"/>
              <a:t>est </a:t>
            </a:r>
            <a:r>
              <a:rPr lang="fr-CA" sz="2000" dirty="0" smtClean="0"/>
              <a:t>nécessaire </a:t>
            </a:r>
            <a:r>
              <a:rPr lang="fr-CA" sz="2000" dirty="0"/>
              <a:t>de faire davantage de recherche pour explorer le lien entre </a:t>
            </a:r>
            <a:r>
              <a:rPr lang="fr-CA" sz="2000" dirty="0" smtClean="0"/>
              <a:t>l’activité physique avant </a:t>
            </a:r>
            <a:r>
              <a:rPr lang="fr-CA" sz="2000" dirty="0"/>
              <a:t>le </a:t>
            </a:r>
            <a:r>
              <a:rPr lang="fr-CA" sz="2000" dirty="0" smtClean="0"/>
              <a:t>début </a:t>
            </a:r>
            <a:r>
              <a:rPr lang="fr-CA" sz="2000" dirty="0"/>
              <a:t>de la </a:t>
            </a:r>
            <a:r>
              <a:rPr lang="fr-CA" sz="2000" dirty="0" smtClean="0"/>
              <a:t>journée </a:t>
            </a:r>
            <a:r>
              <a:rPr lang="fr-CA" sz="2000" dirty="0"/>
              <a:t>scolaire et durant celle-ci et le </a:t>
            </a:r>
            <a:r>
              <a:rPr lang="fr-CA" sz="2000" dirty="0" smtClean="0"/>
              <a:t>succès </a:t>
            </a:r>
            <a:r>
              <a:rPr lang="fr-CA" sz="2000" dirty="0"/>
              <a:t>des élèves</a:t>
            </a:r>
            <a:r>
              <a:rPr lang="fr-CA" sz="2000" dirty="0" smtClean="0"/>
              <a:t>.</a:t>
            </a:r>
            <a:endParaRPr lang="fr-CA" sz="2000" dirty="0"/>
          </a:p>
          <a:p>
            <a:pPr>
              <a:buClr>
                <a:srgbClr val="BA0C6B"/>
              </a:buClr>
              <a:buFont typeface="Wingdings" panose="05000000000000000000" pitchFamily="2" charset="2"/>
              <a:buChar char="Ø"/>
            </a:pPr>
            <a:r>
              <a:rPr lang="fr-CA" sz="2000" dirty="0" smtClean="0"/>
              <a:t>Il </a:t>
            </a:r>
            <a:r>
              <a:rPr lang="fr-CA" sz="2000" dirty="0"/>
              <a:t>est </a:t>
            </a:r>
            <a:r>
              <a:rPr lang="fr-CA" sz="2000" dirty="0" smtClean="0"/>
              <a:t>nécessaire d’évaluer </a:t>
            </a:r>
            <a:r>
              <a:rPr lang="fr-CA" sz="2000" dirty="0"/>
              <a:t>les politiques </a:t>
            </a:r>
            <a:r>
              <a:rPr lang="fr-CA" sz="2000" dirty="0" smtClean="0"/>
              <a:t>d’activité </a:t>
            </a:r>
            <a:r>
              <a:rPr lang="fr-CA" sz="2000" dirty="0"/>
              <a:t>physique quotidienne et ses </a:t>
            </a:r>
            <a:r>
              <a:rPr lang="fr-CA" sz="2000" dirty="0" smtClean="0"/>
              <a:t>alternatives (</a:t>
            </a:r>
            <a:r>
              <a:rPr lang="fr-CA" sz="2000" dirty="0"/>
              <a:t>p. ex., prolonger le temps des programmes </a:t>
            </a:r>
            <a:r>
              <a:rPr lang="fr-CA" sz="2000" dirty="0" smtClean="0"/>
              <a:t>éducatifs </a:t>
            </a:r>
            <a:r>
              <a:rPr lang="fr-CA" sz="2000" dirty="0"/>
              <a:t>avec des objectifs </a:t>
            </a:r>
            <a:r>
              <a:rPr lang="fr-CA" sz="2000" dirty="0" smtClean="0"/>
              <a:t>d’activités </a:t>
            </a:r>
            <a:r>
              <a:rPr lang="fr-CA" sz="2000" dirty="0"/>
              <a:t>explicites</a:t>
            </a:r>
            <a:r>
              <a:rPr lang="fr-CA" sz="2000" dirty="0" smtClean="0"/>
              <a:t>) dans </a:t>
            </a:r>
            <a:r>
              <a:rPr lang="fr-CA" sz="2000" dirty="0"/>
              <a:t>toutes les provinces </a:t>
            </a:r>
            <a:r>
              <a:rPr lang="fr-CA" sz="2000" dirty="0" smtClean="0"/>
              <a:t>où </a:t>
            </a:r>
            <a:r>
              <a:rPr lang="fr-CA" sz="2000" dirty="0"/>
              <a:t>elles sont mises en </a:t>
            </a:r>
            <a:r>
              <a:rPr lang="fr-CA" sz="2000" dirty="0" smtClean="0"/>
              <a:t>œuvre.</a:t>
            </a:r>
            <a:endParaRPr lang="en-US" sz="2000" dirty="0"/>
          </a:p>
        </p:txBody>
      </p:sp>
      <p:sp>
        <p:nvSpPr>
          <p:cNvPr id="6" name="TextBox 5"/>
          <p:cNvSpPr txBox="1"/>
          <p:nvPr/>
        </p:nvSpPr>
        <p:spPr>
          <a:xfrm>
            <a:off x="0" y="6550223"/>
            <a:ext cx="8763000" cy="307777"/>
          </a:xfrm>
          <a:prstGeom prst="rect">
            <a:avLst/>
          </a:prstGeom>
          <a:solidFill>
            <a:srgbClr val="BA0C6B"/>
          </a:solidFill>
        </p:spPr>
        <p:txBody>
          <a:bodyPr wrap="square" rtlCol="0">
            <a:spAutoFit/>
          </a:bodyPr>
          <a:lstStyle/>
          <a:p>
            <a:endParaRPr lang="fr-CA" sz="1400" dirty="0"/>
          </a:p>
        </p:txBody>
      </p:sp>
      <p:sp>
        <p:nvSpPr>
          <p:cNvPr id="4" name="Footer Placeholder 1"/>
          <p:cNvSpPr>
            <a:spLocks noGrp="1"/>
          </p:cNvSpPr>
          <p:nvPr>
            <p:ph type="ftr" sz="quarter" idx="11"/>
          </p:nvPr>
        </p:nvSpPr>
        <p:spPr bwMode="auto">
          <a:xfrm>
            <a:off x="7696200" y="6553200"/>
            <a:ext cx="1447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École</a:t>
            </a:r>
          </a:p>
        </p:txBody>
      </p:sp>
      <p:sp>
        <p:nvSpPr>
          <p:cNvPr id="7" name="TextBox 6"/>
          <p:cNvSpPr txBox="1"/>
          <p:nvPr/>
        </p:nvSpPr>
        <p:spPr>
          <a:xfrm>
            <a:off x="0" y="0"/>
            <a:ext cx="8305800" cy="838200"/>
          </a:xfrm>
          <a:prstGeom prst="rect">
            <a:avLst/>
          </a:prstGeom>
          <a:solidFill>
            <a:srgbClr val="BA0C6B"/>
          </a:solidFill>
        </p:spPr>
        <p:txBody>
          <a:bodyPr wrap="square" rtlCol="0">
            <a:spAutoFit/>
          </a:bodyPr>
          <a:lstStyle/>
          <a:p>
            <a:endParaRPr lang="fr-CA" dirty="0"/>
          </a:p>
        </p:txBody>
      </p:sp>
      <p:sp>
        <p:nvSpPr>
          <p:cNvPr id="5" name="Title 1"/>
          <p:cNvSpPr txBox="1">
            <a:spLocks/>
          </p:cNvSpPr>
          <p:nvPr/>
        </p:nvSpPr>
        <p:spPr>
          <a:xfrm>
            <a:off x="0" y="0"/>
            <a:ext cx="8229600" cy="83820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Tree>
    <p:extLst>
      <p:ext uri="{BB962C8B-B14F-4D97-AF65-F5344CB8AC3E}">
        <p14:creationId xmlns:p14="http://schemas.microsoft.com/office/powerpoint/2010/main" val="230610571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38200"/>
            <a:ext cx="9144000" cy="5715000"/>
          </a:xfrm>
          <a:prstGeom prst="rect">
            <a:avLst/>
          </a:prstGeom>
          <a:solidFill>
            <a:srgbClr val="907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95012" y="19335"/>
            <a:ext cx="3610788" cy="818865"/>
          </a:xfrm>
          <a:prstGeom prst="rect">
            <a:avLst/>
          </a:prstGeom>
          <a:solidFill>
            <a:srgbClr val="907160"/>
          </a:solidFill>
        </p:spPr>
        <p:txBody>
          <a:bodyPr wrap="square" rtlCol="0">
            <a:spAutoFit/>
          </a:bodyPr>
          <a:lstStyle/>
          <a:p>
            <a:endParaRPr lang="fr-CA" dirty="0"/>
          </a:p>
        </p:txBody>
      </p:sp>
      <p:sp>
        <p:nvSpPr>
          <p:cNvPr id="8" name="TextBox 7"/>
          <p:cNvSpPr txBox="1"/>
          <p:nvPr/>
        </p:nvSpPr>
        <p:spPr>
          <a:xfrm>
            <a:off x="0" y="6477000"/>
            <a:ext cx="8763000" cy="381000"/>
          </a:xfrm>
          <a:prstGeom prst="rect">
            <a:avLst/>
          </a:prstGeom>
          <a:solidFill>
            <a:srgbClr val="907160"/>
          </a:solidFill>
        </p:spPr>
        <p:txBody>
          <a:bodyPr wrap="square" rtlCol="0">
            <a:spAutoFit/>
          </a:bodyPr>
          <a:lstStyle/>
          <a:p>
            <a:endParaRPr lang="fr-CA" dirty="0"/>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848" y="1123950"/>
            <a:ext cx="3993000" cy="4191000"/>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24" y="2342444"/>
            <a:ext cx="4572000" cy="4459111"/>
          </a:xfrm>
          <a:prstGeom prst="rect">
            <a:avLst/>
          </a:prstGeom>
        </p:spPr>
      </p:pic>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t="596"/>
          <a:stretch/>
        </p:blipFill>
        <p:spPr>
          <a:xfrm>
            <a:off x="28434" y="19335"/>
            <a:ext cx="4666578" cy="2723865"/>
          </a:xfrm>
          <a:prstGeom prst="rect">
            <a:avLst/>
          </a:prstGeom>
        </p:spPr>
      </p:pic>
    </p:spTree>
    <p:extLst>
      <p:ext uri="{BB962C8B-B14F-4D97-AF65-F5344CB8AC3E}">
        <p14:creationId xmlns:p14="http://schemas.microsoft.com/office/powerpoint/2010/main" val="272174613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bwMode="auto">
          <a:xfrm>
            <a:off x="4191000" y="6553200"/>
            <a:ext cx="5105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Communauté et Environnement Bâti</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850216"/>
            <a:ext cx="4648200" cy="5702984"/>
          </a:xfrm>
          <a:prstGeom prst="rect">
            <a:avLst/>
          </a:prstGeom>
        </p:spPr>
      </p:pic>
    </p:spTree>
    <p:extLst>
      <p:ext uri="{BB962C8B-B14F-4D97-AF65-F5344CB8AC3E}">
        <p14:creationId xmlns:p14="http://schemas.microsoft.com/office/powerpoint/2010/main" val="6950633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77724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cap="all" dirty="0" smtClean="0">
                <a:solidFill>
                  <a:prstClr val="white"/>
                </a:solidFill>
              </a:rPr>
              <a:t>Bulletins </a:t>
            </a:r>
            <a:r>
              <a:rPr lang="en-US" cap="all" dirty="0" err="1" smtClean="0">
                <a:solidFill>
                  <a:prstClr val="white"/>
                </a:solidFill>
              </a:rPr>
              <a:t>internationaux</a:t>
            </a:r>
            <a:r>
              <a:rPr lang="en-US" cap="all" dirty="0" smtClean="0">
                <a:solidFill>
                  <a:prstClr val="white"/>
                </a:solidFill>
              </a:rPr>
              <a:t> </a:t>
            </a:r>
            <a:endParaRPr lang="en-US" cap="all" dirty="0">
              <a:solidFill>
                <a:prstClr val="white"/>
              </a:solidFill>
            </a:endParaRPr>
          </a:p>
        </p:txBody>
      </p:sp>
      <p:sp>
        <p:nvSpPr>
          <p:cNvPr id="5" name="Rectangle 4"/>
          <p:cNvSpPr/>
          <p:nvPr/>
        </p:nvSpPr>
        <p:spPr>
          <a:xfrm>
            <a:off x="838200" y="1600200"/>
            <a:ext cx="9144000" cy="369332"/>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hlinkClick r:id="rId3"/>
              </a:rPr>
              <a:t>Journal of Physical Activity and Health Supplement </a:t>
            </a:r>
            <a:endParaRPr lang="en-US" dirty="0" smtClean="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838200" y="2133600"/>
            <a:ext cx="9144000" cy="369332"/>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Pages </a:t>
            </a:r>
            <a:r>
              <a:rPr lang="en-US" dirty="0" err="1">
                <a:solidFill>
                  <a:prstClr val="black"/>
                </a:solidFill>
                <a:latin typeface="Arial" panose="020B0604020202020204" pitchFamily="34" charset="0"/>
                <a:cs typeface="Arial" panose="020B0604020202020204" pitchFamily="34" charset="0"/>
              </a:rPr>
              <a:t>internationales</a:t>
            </a:r>
            <a:r>
              <a:rPr lang="en-US" dirty="0">
                <a:solidFill>
                  <a:prstClr val="black"/>
                </a:solidFill>
                <a:latin typeface="Arial" panose="020B0604020202020204" pitchFamily="34" charset="0"/>
                <a:cs typeface="Arial" panose="020B0604020202020204" pitchFamily="34" charset="0"/>
              </a:rPr>
              <a:t> (</a:t>
            </a:r>
            <a:r>
              <a:rPr lang="en-US" dirty="0" smtClean="0">
                <a:solidFill>
                  <a:prstClr val="black"/>
                </a:solidFill>
                <a:latin typeface="Arial" panose="020B0604020202020204" pitchFamily="34" charset="0"/>
                <a:cs typeface="Arial" panose="020B0604020202020204" pitchFamily="34" charset="0"/>
              </a:rPr>
              <a:t>pg. 90 – 104 </a:t>
            </a:r>
            <a:r>
              <a:rPr lang="en-US" dirty="0" smtClean="0">
                <a:solidFill>
                  <a:prstClr val="black"/>
                </a:solidFill>
                <a:latin typeface="Arial" panose="020B0604020202020204" pitchFamily="34" charset="0"/>
                <a:cs typeface="Arial" panose="020B0604020202020204" pitchFamily="34" charset="0"/>
                <a:hlinkClick r:id="rId4"/>
              </a:rPr>
              <a:t>version </a:t>
            </a:r>
            <a:r>
              <a:rPr lang="en-US" dirty="0" err="1">
                <a:solidFill>
                  <a:prstClr val="black"/>
                </a:solidFill>
                <a:latin typeface="Arial" panose="020B0604020202020204" pitchFamily="34" charset="0"/>
                <a:cs typeface="Arial" panose="020B0604020202020204" pitchFamily="34" charset="0"/>
                <a:hlinkClick r:id="rId4"/>
              </a:rPr>
              <a:t>détaillée</a:t>
            </a:r>
            <a:r>
              <a:rPr lang="en-US" dirty="0" smtClean="0">
                <a:solidFill>
                  <a:prstClr val="black"/>
                </a:solidFill>
                <a:latin typeface="Arial" panose="020B0604020202020204" pitchFamily="34" charset="0"/>
                <a:cs typeface="Arial" panose="020B0604020202020204" pitchFamily="34" charset="0"/>
              </a:rPr>
              <a:t>)</a:t>
            </a:r>
          </a:p>
        </p:txBody>
      </p:sp>
      <p:sp>
        <p:nvSpPr>
          <p:cNvPr id="7" name="Rectangle 6"/>
          <p:cNvSpPr/>
          <p:nvPr/>
        </p:nvSpPr>
        <p:spPr>
          <a:xfrm>
            <a:off x="838200" y="2678668"/>
            <a:ext cx="9144000" cy="369332"/>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hlinkClick r:id="rId5"/>
              </a:rPr>
              <a:t>Bulletins </a:t>
            </a:r>
            <a:r>
              <a:rPr lang="en-US" dirty="0" err="1" smtClean="0">
                <a:solidFill>
                  <a:prstClr val="black"/>
                </a:solidFill>
                <a:latin typeface="Arial" panose="020B0604020202020204" pitchFamily="34" charset="0"/>
                <a:cs typeface="Arial" panose="020B0604020202020204" pitchFamily="34" charset="0"/>
                <a:hlinkClick r:id="rId5"/>
              </a:rPr>
              <a:t>internationaux</a:t>
            </a:r>
            <a:endParaRPr lang="en-US" dirty="0" smtClean="0">
              <a:solidFill>
                <a:prstClr val="black"/>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40" t="15590" r="18547" b="10153"/>
          <a:stretch/>
        </p:blipFill>
        <p:spPr bwMode="auto">
          <a:xfrm>
            <a:off x="3505200" y="2819400"/>
            <a:ext cx="5029200" cy="357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2149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334000"/>
          </a:xfrm>
        </p:spPr>
        <p:txBody>
          <a:bodyPr>
            <a:normAutofit/>
          </a:bodyPr>
          <a:lstStyle/>
          <a:p>
            <a:pPr>
              <a:buClr>
                <a:srgbClr val="907160"/>
              </a:buClr>
              <a:buFont typeface="Wingdings" panose="05000000000000000000" pitchFamily="2" charset="2"/>
              <a:buChar char="Ø"/>
            </a:pPr>
            <a:r>
              <a:rPr lang="fr-CA" sz="2000" dirty="0" smtClean="0"/>
              <a:t>95 </a:t>
            </a:r>
            <a:r>
              <a:rPr lang="fr-CA" sz="2000" dirty="0"/>
              <a:t>% des parents canadiens indiquent que des parcs et des espaces </a:t>
            </a:r>
            <a:r>
              <a:rPr lang="fr-CA" sz="2000" dirty="0" smtClean="0"/>
              <a:t>extérieurs sont disponibles </a:t>
            </a:r>
            <a:r>
              <a:rPr lang="fr-CA" sz="2000" dirty="0"/>
              <a:t>pour leurs enfants et leurs jeunes (SAP 2010-11, ICRCP)</a:t>
            </a:r>
            <a:r>
              <a:rPr lang="fr-CA" sz="2000" baseline="30000" dirty="0"/>
              <a:t>123</a:t>
            </a:r>
            <a:r>
              <a:rPr lang="fr-CA" sz="2000" dirty="0" smtClean="0"/>
              <a:t>.</a:t>
            </a:r>
          </a:p>
          <a:p>
            <a:pPr marL="0" indent="0">
              <a:buClr>
                <a:srgbClr val="907160"/>
              </a:buClr>
              <a:buNone/>
            </a:pPr>
            <a:endParaRPr lang="fr-CA" sz="2000" dirty="0"/>
          </a:p>
          <a:p>
            <a:pPr>
              <a:buClr>
                <a:srgbClr val="907160"/>
              </a:buClr>
              <a:buFont typeface="Wingdings" panose="05000000000000000000" pitchFamily="2" charset="2"/>
              <a:buChar char="Ø"/>
            </a:pPr>
            <a:r>
              <a:rPr lang="fr-CA" sz="2000" dirty="0" smtClean="0"/>
              <a:t>94 </a:t>
            </a:r>
            <a:r>
              <a:rPr lang="fr-CA" sz="2000" dirty="0"/>
              <a:t>% des parents canadiens indiquent que des installations et des programmes publics</a:t>
            </a:r>
            <a:r>
              <a:rPr lang="fr-CA" sz="2000" dirty="0" smtClean="0"/>
              <a:t>, tels </a:t>
            </a:r>
            <a:r>
              <a:rPr lang="fr-CA" sz="2000" dirty="0"/>
              <a:t>que des piscines, des </a:t>
            </a:r>
            <a:r>
              <a:rPr lang="fr-CA" sz="2000" dirty="0" smtClean="0"/>
              <a:t>arénas </a:t>
            </a:r>
            <a:r>
              <a:rPr lang="fr-CA" sz="2000" dirty="0"/>
              <a:t>et des ligues sportives, sont disponibles pour </a:t>
            </a:r>
            <a:r>
              <a:rPr lang="fr-CA" sz="2000" dirty="0" smtClean="0"/>
              <a:t>leurs enfants </a:t>
            </a:r>
            <a:r>
              <a:rPr lang="fr-CA" sz="2000" dirty="0"/>
              <a:t>et leurs jeunes (SAP 2010-11, ICRCP)</a:t>
            </a:r>
            <a:r>
              <a:rPr lang="fr-CA" sz="2000" baseline="30000" dirty="0"/>
              <a:t>123</a:t>
            </a:r>
            <a:r>
              <a:rPr lang="fr-CA" sz="2000" dirty="0" smtClean="0"/>
              <a:t>.</a:t>
            </a:r>
          </a:p>
          <a:p>
            <a:pPr marL="0" indent="0">
              <a:buClr>
                <a:srgbClr val="907160"/>
              </a:buClr>
              <a:buNone/>
            </a:pPr>
            <a:endParaRPr lang="fr-CA" sz="2000" dirty="0"/>
          </a:p>
          <a:p>
            <a:pPr>
              <a:buClr>
                <a:srgbClr val="907160"/>
              </a:buClr>
              <a:buFont typeface="Wingdings" panose="05000000000000000000" pitchFamily="2" charset="2"/>
              <a:buChar char="Ø"/>
            </a:pPr>
            <a:r>
              <a:rPr lang="fr-CA" sz="2000" dirty="0" smtClean="0"/>
              <a:t>79 </a:t>
            </a:r>
            <a:r>
              <a:rPr lang="fr-CA" sz="2000" dirty="0"/>
              <a:t>% des parents canadiens </a:t>
            </a:r>
            <a:r>
              <a:rPr lang="fr-CA" sz="2000" dirty="0" smtClean="0"/>
              <a:t>déclarent </a:t>
            </a:r>
            <a:r>
              <a:rPr lang="fr-CA" sz="2000" dirty="0"/>
              <a:t>la </a:t>
            </a:r>
            <a:r>
              <a:rPr lang="fr-CA" sz="2000" dirty="0" smtClean="0"/>
              <a:t>disponibilité </a:t>
            </a:r>
            <a:r>
              <a:rPr lang="fr-CA" sz="2000" dirty="0"/>
              <a:t>d’autres endroits dans </a:t>
            </a:r>
            <a:r>
              <a:rPr lang="fr-CA" sz="2000" dirty="0" smtClean="0"/>
              <a:t>leur communauté </a:t>
            </a:r>
            <a:r>
              <a:rPr lang="fr-CA" sz="2000" dirty="0"/>
              <a:t>(p. ex., la cour de </a:t>
            </a:r>
            <a:r>
              <a:rPr lang="fr-CA" sz="2000" dirty="0" smtClean="0"/>
              <a:t>recréation après </a:t>
            </a:r>
            <a:r>
              <a:rPr lang="fr-CA" sz="2000" dirty="0"/>
              <a:t>les heures de classe) où leurs enfants </a:t>
            </a:r>
            <a:r>
              <a:rPr lang="fr-CA" sz="2000" dirty="0" smtClean="0"/>
              <a:t>et leurs </a:t>
            </a:r>
            <a:r>
              <a:rPr lang="fr-CA" sz="2000" dirty="0"/>
              <a:t>jeunes peuvent </a:t>
            </a:r>
            <a:r>
              <a:rPr lang="fr-CA" sz="2000" dirty="0" smtClean="0"/>
              <a:t>être </a:t>
            </a:r>
            <a:r>
              <a:rPr lang="fr-CA" sz="2000" dirty="0"/>
              <a:t>actifs physiquement (SAP 2010-11, ICRCP)</a:t>
            </a:r>
            <a:r>
              <a:rPr lang="fr-CA" sz="2000" baseline="30000" dirty="0"/>
              <a:t>123</a:t>
            </a:r>
            <a:r>
              <a:rPr lang="fr-CA" sz="2000" dirty="0" smtClean="0"/>
              <a:t>. </a:t>
            </a:r>
          </a:p>
          <a:p>
            <a:pPr marL="0" indent="0">
              <a:buClr>
                <a:srgbClr val="907160"/>
              </a:buClr>
              <a:buNone/>
            </a:pPr>
            <a:endParaRPr lang="fr-CA" sz="2000" dirty="0"/>
          </a:p>
          <a:p>
            <a:pPr>
              <a:buClr>
                <a:srgbClr val="907160"/>
              </a:buClr>
              <a:buFont typeface="Wingdings" panose="05000000000000000000" pitchFamily="2" charset="2"/>
              <a:buChar char="Ø"/>
            </a:pPr>
            <a:r>
              <a:rPr lang="fr-CA" sz="2000" dirty="0" smtClean="0"/>
              <a:t>63 </a:t>
            </a:r>
            <a:r>
              <a:rPr lang="fr-CA" sz="2000" dirty="0"/>
              <a:t>% des parents canadiens </a:t>
            </a:r>
            <a:r>
              <a:rPr lang="fr-CA" sz="2000" dirty="0" smtClean="0"/>
              <a:t>déclarent </a:t>
            </a:r>
            <a:r>
              <a:rPr lang="fr-CA" sz="2000" dirty="0"/>
              <a:t>la </a:t>
            </a:r>
            <a:r>
              <a:rPr lang="fr-CA" sz="2000" dirty="0" smtClean="0"/>
              <a:t>disponibilité </a:t>
            </a:r>
            <a:r>
              <a:rPr lang="fr-CA" sz="2000" dirty="0"/>
              <a:t>d’installations commerciales</a:t>
            </a:r>
            <a:r>
              <a:rPr lang="fr-CA" sz="2000" dirty="0" smtClean="0"/>
              <a:t>, comme </a:t>
            </a:r>
            <a:r>
              <a:rPr lang="fr-CA" sz="2000" dirty="0"/>
              <a:t>les YMCA/YWCA, et de programmes dans leur </a:t>
            </a:r>
            <a:r>
              <a:rPr lang="fr-CA" sz="2000" dirty="0" smtClean="0"/>
              <a:t>communauté où </a:t>
            </a:r>
            <a:r>
              <a:rPr lang="fr-CA" sz="2000" dirty="0"/>
              <a:t>leurs enfants </a:t>
            </a:r>
            <a:r>
              <a:rPr lang="fr-CA" sz="2000" dirty="0" smtClean="0"/>
              <a:t>et leurs </a:t>
            </a:r>
            <a:r>
              <a:rPr lang="fr-CA" sz="2000" dirty="0"/>
              <a:t>jeunes peuvent </a:t>
            </a:r>
            <a:r>
              <a:rPr lang="fr-CA" sz="2000" dirty="0" smtClean="0"/>
              <a:t>être </a:t>
            </a:r>
            <a:r>
              <a:rPr lang="fr-CA" sz="2000" dirty="0"/>
              <a:t>actifs physiquement (SAP 2010-11, ICRCP)</a:t>
            </a:r>
            <a:r>
              <a:rPr lang="fr-CA" sz="2000" baseline="30000" dirty="0"/>
              <a:t>123</a:t>
            </a:r>
            <a:r>
              <a:rPr lang="fr-CA" sz="2000" dirty="0"/>
              <a:t>.</a:t>
            </a:r>
            <a:endParaRPr lang="en-US" sz="2000"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en-US" sz="2400" b="0" spc="-150" dirty="0" smtClean="0"/>
              <a:t>Disponibilit</a:t>
            </a:r>
            <a:r>
              <a:rPr lang="fr-CA" sz="2400" b="0" dirty="0"/>
              <a:t>é</a:t>
            </a:r>
            <a:endParaRPr lang="en-US" b="0" spc="-150" dirty="0"/>
          </a:p>
        </p:txBody>
      </p:sp>
      <p:sp>
        <p:nvSpPr>
          <p:cNvPr id="5" name="Footer Placeholder 1"/>
          <p:cNvSpPr>
            <a:spLocks noGrp="1"/>
          </p:cNvSpPr>
          <p:nvPr>
            <p:ph type="ftr" sz="quarter" idx="11"/>
          </p:nvPr>
        </p:nvSpPr>
        <p:spPr bwMode="auto">
          <a:xfrm>
            <a:off x="4191000" y="6553200"/>
            <a:ext cx="5105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Communauté et Environnement Bâti</a:t>
            </a:r>
          </a:p>
        </p:txBody>
      </p:sp>
    </p:spTree>
    <p:extLst>
      <p:ext uri="{BB962C8B-B14F-4D97-AF65-F5344CB8AC3E}">
        <p14:creationId xmlns:p14="http://schemas.microsoft.com/office/powerpoint/2010/main" val="5655559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686800" cy="5181600"/>
          </a:xfrm>
        </p:spPr>
        <p:txBody>
          <a:bodyPr>
            <a:noAutofit/>
          </a:bodyPr>
          <a:lstStyle/>
          <a:p>
            <a:pPr>
              <a:buClr>
                <a:srgbClr val="907160"/>
              </a:buClr>
              <a:buFont typeface="Wingdings" panose="05000000000000000000" pitchFamily="2" charset="2"/>
              <a:buChar char="Ø"/>
            </a:pPr>
            <a:r>
              <a:rPr lang="fr-CA" sz="2000" dirty="0" smtClean="0"/>
              <a:t>Selon </a:t>
            </a:r>
            <a:r>
              <a:rPr lang="fr-CA" sz="2000" dirty="0"/>
              <a:t>les parents, 67 % des enfants et des jeunes canadiens </a:t>
            </a:r>
            <a:r>
              <a:rPr lang="fr-CA" sz="2000" dirty="0" smtClean="0"/>
              <a:t>âgés </a:t>
            </a:r>
            <a:r>
              <a:rPr lang="fr-CA" sz="2000" dirty="0"/>
              <a:t>de 5 à 19 ans </a:t>
            </a:r>
            <a:r>
              <a:rPr lang="fr-CA" sz="2000" dirty="0" smtClean="0"/>
              <a:t>prennent part </a:t>
            </a:r>
            <a:r>
              <a:rPr lang="fr-CA" sz="2000" dirty="0"/>
              <a:t>à des jeux </a:t>
            </a:r>
            <a:r>
              <a:rPr lang="fr-CA" sz="2000" dirty="0" smtClean="0"/>
              <a:t>extérieurs </a:t>
            </a:r>
            <a:r>
              <a:rPr lang="fr-CA" sz="2000" dirty="0"/>
              <a:t>au cours la </a:t>
            </a:r>
            <a:r>
              <a:rPr lang="fr-CA" sz="2000" dirty="0" smtClean="0"/>
              <a:t>période après l’école, c’est-à-dire </a:t>
            </a:r>
            <a:r>
              <a:rPr lang="fr-CA" sz="2000" dirty="0"/>
              <a:t>entre la fin </a:t>
            </a:r>
            <a:r>
              <a:rPr lang="fr-CA" sz="2000" dirty="0" smtClean="0"/>
              <a:t>des classes </a:t>
            </a:r>
            <a:r>
              <a:rPr lang="fr-CA" sz="2000" dirty="0"/>
              <a:t>et le souper (ÉAPJC 2011-12, ICRCP)</a:t>
            </a:r>
            <a:r>
              <a:rPr lang="fr-CA" sz="2000" baseline="30000" dirty="0"/>
              <a:t>27</a:t>
            </a:r>
            <a:r>
              <a:rPr lang="fr-CA" sz="2000" dirty="0" smtClean="0"/>
              <a:t>.</a:t>
            </a:r>
          </a:p>
          <a:p>
            <a:pPr>
              <a:buClr>
                <a:srgbClr val="907160"/>
              </a:buClr>
              <a:buFont typeface="Wingdings" panose="05000000000000000000" pitchFamily="2" charset="2"/>
              <a:buChar char="Ø"/>
            </a:pPr>
            <a:endParaRPr lang="fr-CA" sz="2000" dirty="0"/>
          </a:p>
          <a:p>
            <a:pPr>
              <a:buClr>
                <a:srgbClr val="907160"/>
              </a:buClr>
              <a:buFont typeface="Wingdings" panose="05000000000000000000" pitchFamily="2" charset="2"/>
              <a:buChar char="Ø"/>
            </a:pPr>
            <a:r>
              <a:rPr lang="fr-CA" sz="2000" dirty="0" smtClean="0"/>
              <a:t>Selon </a:t>
            </a:r>
            <a:r>
              <a:rPr lang="fr-CA" sz="2000" dirty="0"/>
              <a:t>les parents, 65 % des enfants et des jeunes canadiens </a:t>
            </a:r>
            <a:r>
              <a:rPr lang="fr-CA" sz="2000" dirty="0" smtClean="0"/>
              <a:t>âgés </a:t>
            </a:r>
            <a:r>
              <a:rPr lang="fr-CA" sz="2000" dirty="0"/>
              <a:t>de 5 à 17 ans jouent à </a:t>
            </a:r>
            <a:r>
              <a:rPr lang="fr-CA" sz="2000" dirty="0" smtClean="0"/>
              <a:t>l’extérieur </a:t>
            </a:r>
            <a:r>
              <a:rPr lang="fr-CA" sz="2000" dirty="0"/>
              <a:t>au cours de la </a:t>
            </a:r>
            <a:r>
              <a:rPr lang="fr-CA" sz="2000" dirty="0" smtClean="0"/>
              <a:t>période après l’école </a:t>
            </a:r>
            <a:r>
              <a:rPr lang="fr-CA" sz="2000" dirty="0"/>
              <a:t>(SAP 2010-11)</a:t>
            </a:r>
            <a:r>
              <a:rPr lang="fr-CA" sz="2000" baseline="30000" dirty="0"/>
              <a:t>37</a:t>
            </a:r>
            <a:r>
              <a:rPr lang="fr-CA" sz="2000" dirty="0" smtClean="0"/>
              <a:t>.</a:t>
            </a:r>
          </a:p>
          <a:p>
            <a:pPr>
              <a:buClr>
                <a:srgbClr val="907160"/>
              </a:buClr>
              <a:buFont typeface="Wingdings" panose="05000000000000000000" pitchFamily="2" charset="2"/>
              <a:buChar char="Ø"/>
            </a:pPr>
            <a:endParaRPr lang="fr-CA" sz="2000" dirty="0"/>
          </a:p>
          <a:p>
            <a:pPr>
              <a:buClr>
                <a:srgbClr val="907160"/>
              </a:buClr>
              <a:buFont typeface="Wingdings" panose="05000000000000000000" pitchFamily="2" charset="2"/>
              <a:buChar char="Ø"/>
            </a:pPr>
            <a:r>
              <a:rPr lang="fr-CA" sz="2000" dirty="0" smtClean="0"/>
              <a:t>Les </a:t>
            </a:r>
            <a:r>
              <a:rPr lang="fr-CA" sz="2000" dirty="0"/>
              <a:t>enfants et les jeunes qui jouent à l’extérieur pendant la </a:t>
            </a:r>
            <a:r>
              <a:rPr lang="fr-CA" sz="2000" dirty="0" smtClean="0"/>
              <a:t>période après l’école font 1 </a:t>
            </a:r>
            <a:r>
              <a:rPr lang="fr-CA" sz="2000" dirty="0"/>
              <a:t>940 pas de plus par jour que ceux qui ne jouent pas à </a:t>
            </a:r>
            <a:r>
              <a:rPr lang="fr-CA" sz="2000" dirty="0" smtClean="0"/>
              <a:t>l’extérieur </a:t>
            </a:r>
            <a:r>
              <a:rPr lang="fr-CA" sz="2000" dirty="0"/>
              <a:t>(ÉAPJC 2011-12, ICRCP)</a:t>
            </a:r>
            <a:r>
              <a:rPr lang="fr-CA" sz="2000" baseline="30000" dirty="0"/>
              <a:t>27</a:t>
            </a:r>
            <a:r>
              <a:rPr lang="fr-CA" sz="2000" dirty="0"/>
              <a:t>.</a:t>
            </a:r>
            <a:endParaRPr lang="en-US" sz="2000"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en-US" sz="2400" b="0" spc="-150" dirty="0" smtClean="0"/>
              <a:t>Participation</a:t>
            </a:r>
            <a:endParaRPr lang="en-US" b="0" spc="-150" dirty="0"/>
          </a:p>
        </p:txBody>
      </p:sp>
      <p:sp>
        <p:nvSpPr>
          <p:cNvPr id="5" name="Footer Placeholder 1"/>
          <p:cNvSpPr>
            <a:spLocks noGrp="1"/>
          </p:cNvSpPr>
          <p:nvPr>
            <p:ph type="ftr" sz="quarter" idx="11"/>
          </p:nvPr>
        </p:nvSpPr>
        <p:spPr bwMode="auto">
          <a:xfrm>
            <a:off x="4191000" y="6553200"/>
            <a:ext cx="5105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Communauté et Environnement Bâti</a:t>
            </a:r>
          </a:p>
        </p:txBody>
      </p:sp>
    </p:spTree>
    <p:extLst>
      <p:ext uri="{BB962C8B-B14F-4D97-AF65-F5344CB8AC3E}">
        <p14:creationId xmlns:p14="http://schemas.microsoft.com/office/powerpoint/2010/main" val="280690065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97" y="859809"/>
            <a:ext cx="8763000" cy="5334000"/>
          </a:xfrm>
        </p:spPr>
        <p:txBody>
          <a:bodyPr>
            <a:noAutofit/>
          </a:bodyPr>
          <a:lstStyle/>
          <a:p>
            <a:pPr>
              <a:buClr>
                <a:srgbClr val="907160"/>
              </a:buClr>
              <a:buFont typeface="Wingdings" panose="05000000000000000000" pitchFamily="2" charset="2"/>
              <a:buChar char="Ø"/>
            </a:pPr>
            <a:r>
              <a:rPr lang="fr-CA" sz="2000" dirty="0"/>
              <a:t>Assurer des plages dans les horaires des installations pour les </a:t>
            </a:r>
            <a:r>
              <a:rPr lang="fr-CA" sz="2000" dirty="0" smtClean="0"/>
              <a:t>activités </a:t>
            </a:r>
            <a:r>
              <a:rPr lang="fr-CA" sz="2000" dirty="0"/>
              <a:t>sans horaires</a:t>
            </a:r>
            <a:r>
              <a:rPr lang="fr-CA" sz="2000" dirty="0" smtClean="0"/>
              <a:t>, spontanées. </a:t>
            </a:r>
            <a:r>
              <a:rPr lang="fr-CA" sz="2000" dirty="0"/>
              <a:t>Plusieurs </a:t>
            </a:r>
            <a:r>
              <a:rPr lang="fr-CA" sz="2000" dirty="0" smtClean="0"/>
              <a:t>arénas </a:t>
            </a:r>
            <a:r>
              <a:rPr lang="fr-CA" sz="2000" dirty="0"/>
              <a:t>et gymnases sont réservés a des </a:t>
            </a:r>
            <a:r>
              <a:rPr lang="fr-CA" sz="2000" dirty="0" smtClean="0"/>
              <a:t>activités organisées </a:t>
            </a:r>
            <a:r>
              <a:rPr lang="fr-CA" sz="2000" dirty="0"/>
              <a:t>qui </a:t>
            </a:r>
            <a:r>
              <a:rPr lang="fr-CA" sz="2000" dirty="0" smtClean="0"/>
              <a:t>ne sont </a:t>
            </a:r>
            <a:r>
              <a:rPr lang="fr-CA" sz="2000" dirty="0"/>
              <a:t>pas </a:t>
            </a:r>
            <a:r>
              <a:rPr lang="fr-CA" sz="2000" dirty="0" smtClean="0"/>
              <a:t>adéquates </a:t>
            </a:r>
            <a:r>
              <a:rPr lang="fr-CA" sz="2000" dirty="0"/>
              <a:t>pour les enfants et les jeunes.</a:t>
            </a:r>
          </a:p>
          <a:p>
            <a:pPr>
              <a:buClr>
                <a:srgbClr val="907160"/>
              </a:buClr>
              <a:buFont typeface="Wingdings" panose="05000000000000000000" pitchFamily="2" charset="2"/>
              <a:buChar char="Ø"/>
            </a:pPr>
            <a:r>
              <a:rPr lang="fr-CA" sz="2000" dirty="0" smtClean="0"/>
              <a:t>Mettre </a:t>
            </a:r>
            <a:r>
              <a:rPr lang="fr-CA" sz="2000" dirty="0"/>
              <a:t>en </a:t>
            </a:r>
            <a:r>
              <a:rPr lang="fr-CA" sz="2000" dirty="0" smtClean="0"/>
              <a:t>œuvre </a:t>
            </a:r>
            <a:r>
              <a:rPr lang="fr-CA" sz="2000" dirty="0"/>
              <a:t>des moyens plus efficaces pour faire en sorte que les enfants, </a:t>
            </a:r>
            <a:r>
              <a:rPr lang="fr-CA" sz="2000" dirty="0" smtClean="0"/>
              <a:t>les adolescents </a:t>
            </a:r>
            <a:r>
              <a:rPr lang="fr-CA" sz="2000" dirty="0"/>
              <a:t>et leurs parents soient informés des installations, programmes, parcs et </a:t>
            </a:r>
            <a:r>
              <a:rPr lang="fr-CA" sz="2000" dirty="0" smtClean="0"/>
              <a:t>terrains de </a:t>
            </a:r>
            <a:r>
              <a:rPr lang="fr-CA" sz="2000" dirty="0"/>
              <a:t>jeu existants dans leur quartier, ainsi que de leur horaire en </a:t>
            </a:r>
            <a:r>
              <a:rPr lang="fr-CA" sz="2000" dirty="0" smtClean="0"/>
              <a:t>accès libre et/ou </a:t>
            </a:r>
            <a:r>
              <a:rPr lang="fr-CA" sz="2000" dirty="0"/>
              <a:t>supervisé.</a:t>
            </a:r>
          </a:p>
          <a:p>
            <a:pPr>
              <a:buClr>
                <a:srgbClr val="907160"/>
              </a:buClr>
              <a:buFont typeface="Wingdings" panose="05000000000000000000" pitchFamily="2" charset="2"/>
              <a:buChar char="Ø"/>
            </a:pPr>
            <a:r>
              <a:rPr lang="fr-CA" sz="2000" dirty="0" smtClean="0"/>
              <a:t>Aider </a:t>
            </a:r>
            <a:r>
              <a:rPr lang="fr-CA" sz="2000" dirty="0"/>
              <a:t>les parents à </a:t>
            </a:r>
            <a:r>
              <a:rPr lang="fr-CA" sz="2000" dirty="0" smtClean="0"/>
              <a:t>gérer </a:t>
            </a:r>
            <a:r>
              <a:rPr lang="fr-CA" sz="2000" dirty="0"/>
              <a:t>les </a:t>
            </a:r>
            <a:r>
              <a:rPr lang="fr-CA" sz="2000" dirty="0" smtClean="0"/>
              <a:t>préoccupations </a:t>
            </a:r>
            <a:r>
              <a:rPr lang="fr-CA" sz="2000" dirty="0"/>
              <a:t>à </a:t>
            </a:r>
            <a:r>
              <a:rPr lang="fr-CA" sz="2000" dirty="0" smtClean="0"/>
              <a:t>l’égard </a:t>
            </a:r>
            <a:r>
              <a:rPr lang="fr-CA" sz="2000" dirty="0"/>
              <a:t>de la </a:t>
            </a:r>
            <a:r>
              <a:rPr lang="fr-CA" sz="2000" dirty="0" smtClean="0"/>
              <a:t>sécurité </a:t>
            </a:r>
            <a:r>
              <a:rPr lang="fr-CA" sz="2000" dirty="0"/>
              <a:t>par </a:t>
            </a:r>
            <a:r>
              <a:rPr lang="fr-CA" sz="2000" dirty="0" smtClean="0"/>
              <a:t>l’entremise de </a:t>
            </a:r>
            <a:r>
              <a:rPr lang="fr-CA" sz="2000" dirty="0"/>
              <a:t>politiques (p. ex., l’application du respect de la vitesse de circulation, </a:t>
            </a:r>
            <a:r>
              <a:rPr lang="fr-CA" sz="2000" dirty="0" smtClean="0"/>
              <a:t>présence de brigadiers</a:t>
            </a:r>
            <a:r>
              <a:rPr lang="fr-CA" sz="2000" dirty="0"/>
              <a:t>) et de </a:t>
            </a:r>
            <a:r>
              <a:rPr lang="fr-CA" sz="2000" dirty="0" smtClean="0"/>
              <a:t>stratégies </a:t>
            </a:r>
            <a:r>
              <a:rPr lang="fr-CA" sz="2000" dirty="0"/>
              <a:t>(p. ex., un programme de surveillance de quartier, un </a:t>
            </a:r>
            <a:r>
              <a:rPr lang="fr-CA" sz="2000" dirty="0" smtClean="0"/>
              <a:t>autobus scolaire pédestre, </a:t>
            </a:r>
            <a:r>
              <a:rPr lang="fr-CA" sz="2000" dirty="0"/>
              <a:t>une supervision </a:t>
            </a:r>
            <a:r>
              <a:rPr lang="fr-CA" sz="2000" dirty="0" smtClean="0"/>
              <a:t>partagée) </a:t>
            </a:r>
            <a:r>
              <a:rPr lang="fr-CA" sz="2000" dirty="0"/>
              <a:t>pour que les enfants jouissent </a:t>
            </a:r>
            <a:r>
              <a:rPr lang="fr-CA" sz="2000" dirty="0" smtClean="0"/>
              <a:t>d’une plus </a:t>
            </a:r>
            <a:r>
              <a:rPr lang="fr-CA" sz="2000" dirty="0"/>
              <a:t>grande autonomie pour se </a:t>
            </a:r>
            <a:r>
              <a:rPr lang="fr-CA" sz="2000" dirty="0" smtClean="0"/>
              <a:t>déplacer </a:t>
            </a:r>
            <a:r>
              <a:rPr lang="fr-CA" sz="2000" dirty="0"/>
              <a:t>activement avec des amis et </a:t>
            </a:r>
            <a:r>
              <a:rPr lang="fr-CA" sz="2000" dirty="0" smtClean="0"/>
              <a:t>être actifs physiquement</a:t>
            </a:r>
            <a:r>
              <a:rPr lang="fr-CA" sz="2000" dirty="0"/>
              <a:t>.</a:t>
            </a:r>
          </a:p>
          <a:p>
            <a:pPr>
              <a:buClr>
                <a:srgbClr val="907160"/>
              </a:buClr>
              <a:buFont typeface="Wingdings" panose="05000000000000000000" pitchFamily="2" charset="2"/>
              <a:buChar char="Ø"/>
            </a:pPr>
            <a:r>
              <a:rPr lang="fr-CA" sz="2000" dirty="0" smtClean="0"/>
              <a:t>Inciter </a:t>
            </a:r>
            <a:r>
              <a:rPr lang="fr-CA" sz="2000" dirty="0"/>
              <a:t>les </a:t>
            </a:r>
            <a:r>
              <a:rPr lang="fr-CA" sz="2000" dirty="0" smtClean="0"/>
              <a:t>municipalités </a:t>
            </a:r>
            <a:r>
              <a:rPr lang="fr-CA" sz="2000" dirty="0"/>
              <a:t>à effectuer une </a:t>
            </a:r>
            <a:r>
              <a:rPr lang="fr-CA" sz="2000" dirty="0" smtClean="0"/>
              <a:t>évaluation </a:t>
            </a:r>
            <a:r>
              <a:rPr lang="fr-CA" sz="2000" dirty="0"/>
              <a:t>des incidences sur la santé au </a:t>
            </a:r>
            <a:r>
              <a:rPr lang="fr-CA" sz="2000" dirty="0" smtClean="0"/>
              <a:t>moment de réaliser </a:t>
            </a:r>
            <a:r>
              <a:rPr lang="fr-CA" sz="2000" dirty="0"/>
              <a:t>leur planification (p. ex., en approuvant une nouvelle </a:t>
            </a:r>
            <a:r>
              <a:rPr lang="fr-CA" sz="2000" dirty="0" smtClean="0"/>
              <a:t>subdivision </a:t>
            </a:r>
            <a:r>
              <a:rPr lang="fr-CA" sz="2000" dirty="0"/>
              <a:t>ou route) </a:t>
            </a:r>
            <a:r>
              <a:rPr lang="fr-CA" sz="2000" dirty="0" smtClean="0"/>
              <a:t>ou de </a:t>
            </a:r>
            <a:r>
              <a:rPr lang="fr-CA" sz="2000" dirty="0"/>
              <a:t>mettre en </a:t>
            </a:r>
            <a:r>
              <a:rPr lang="fr-CA" sz="2000" dirty="0" smtClean="0"/>
              <a:t>œuvre </a:t>
            </a:r>
            <a:r>
              <a:rPr lang="fr-CA" sz="2000" dirty="0"/>
              <a:t>une nouvelle politique (p. ex., envisager toute implication </a:t>
            </a:r>
            <a:r>
              <a:rPr lang="fr-CA" sz="2000" dirty="0" smtClean="0"/>
              <a:t>négative que </a:t>
            </a:r>
            <a:r>
              <a:rPr lang="fr-CA" sz="2000" dirty="0"/>
              <a:t>la politique pourrait avoir sur le jeu à </a:t>
            </a:r>
            <a:r>
              <a:rPr lang="fr-CA" sz="2000" dirty="0" smtClean="0"/>
              <a:t>l’extérieur).</a:t>
            </a:r>
            <a:endParaRPr lang="en-US" sz="2000" dirty="0"/>
          </a:p>
        </p:txBody>
      </p:sp>
      <p:sp>
        <p:nvSpPr>
          <p:cNvPr id="6" name="Title 1"/>
          <p:cNvSpPr txBox="1">
            <a:spLocks/>
          </p:cNvSpPr>
          <p:nvPr/>
        </p:nvSpPr>
        <p:spPr>
          <a:xfrm>
            <a:off x="0" y="0"/>
            <a:ext cx="82296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RECOMMANDATIONS</a:t>
            </a:r>
            <a:endParaRPr lang="en-US" spc="-150" dirty="0"/>
          </a:p>
        </p:txBody>
      </p:sp>
      <p:sp>
        <p:nvSpPr>
          <p:cNvPr id="4" name="Footer Placeholder 1"/>
          <p:cNvSpPr>
            <a:spLocks noGrp="1"/>
          </p:cNvSpPr>
          <p:nvPr>
            <p:ph type="ftr" sz="quarter" idx="11"/>
          </p:nvPr>
        </p:nvSpPr>
        <p:spPr bwMode="auto">
          <a:xfrm>
            <a:off x="4191000" y="6553200"/>
            <a:ext cx="5105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Communauté et Environnement Bâti</a:t>
            </a:r>
          </a:p>
        </p:txBody>
      </p:sp>
    </p:spTree>
    <p:extLst>
      <p:ext uri="{BB962C8B-B14F-4D97-AF65-F5344CB8AC3E}">
        <p14:creationId xmlns:p14="http://schemas.microsoft.com/office/powerpoint/2010/main" val="22987772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8763000" cy="5410200"/>
          </a:xfrm>
        </p:spPr>
        <p:txBody>
          <a:bodyPr>
            <a:noAutofit/>
          </a:bodyPr>
          <a:lstStyle/>
          <a:p>
            <a:pPr>
              <a:buClr>
                <a:srgbClr val="907160"/>
              </a:buClr>
              <a:buFont typeface="Wingdings" panose="05000000000000000000" pitchFamily="2" charset="2"/>
              <a:buChar char="Ø"/>
            </a:pPr>
            <a:r>
              <a:rPr lang="fr-CA" sz="2000" dirty="0"/>
              <a:t>De la recherche est </a:t>
            </a:r>
            <a:r>
              <a:rPr lang="fr-CA" sz="2000" dirty="0" smtClean="0"/>
              <a:t>nécessaire </a:t>
            </a:r>
            <a:r>
              <a:rPr lang="fr-CA" sz="2000" dirty="0"/>
              <a:t>pour mieux comprendre les </a:t>
            </a:r>
            <a:r>
              <a:rPr lang="fr-CA" sz="2000" dirty="0" smtClean="0"/>
              <a:t>expériences </a:t>
            </a:r>
            <a:r>
              <a:rPr lang="fr-CA" sz="2000" dirty="0"/>
              <a:t>diverses </a:t>
            </a:r>
            <a:r>
              <a:rPr lang="fr-CA" sz="2000" dirty="0" smtClean="0"/>
              <a:t>de jeu </a:t>
            </a:r>
            <a:r>
              <a:rPr lang="fr-CA" sz="2000" dirty="0"/>
              <a:t>à </a:t>
            </a:r>
            <a:r>
              <a:rPr lang="fr-CA" sz="2000" dirty="0" smtClean="0"/>
              <a:t>l’extérieur </a:t>
            </a:r>
            <a:r>
              <a:rPr lang="fr-CA" sz="2000" dirty="0"/>
              <a:t>des enfants et des jeunes, selon les </a:t>
            </a:r>
            <a:r>
              <a:rPr lang="fr-CA" sz="2000" dirty="0" smtClean="0"/>
              <a:t>différentes </a:t>
            </a:r>
            <a:r>
              <a:rPr lang="fr-CA" sz="2000" dirty="0"/>
              <a:t>saisons et </a:t>
            </a:r>
            <a:r>
              <a:rPr lang="fr-CA" sz="2000" dirty="0" smtClean="0"/>
              <a:t>aux changements </a:t>
            </a:r>
            <a:r>
              <a:rPr lang="fr-CA" sz="2000" dirty="0"/>
              <a:t>de saison</a:t>
            </a:r>
            <a:r>
              <a:rPr lang="fr-CA" sz="2000" baseline="30000" dirty="0"/>
              <a:t>124</a:t>
            </a:r>
            <a:r>
              <a:rPr lang="fr-CA" sz="2000" dirty="0" smtClean="0"/>
              <a:t>.</a:t>
            </a:r>
          </a:p>
          <a:p>
            <a:pPr>
              <a:buClr>
                <a:srgbClr val="907160"/>
              </a:buClr>
              <a:buFont typeface="Wingdings" panose="05000000000000000000" pitchFamily="2" charset="2"/>
              <a:buChar char="Ø"/>
            </a:pPr>
            <a:endParaRPr lang="fr-CA" sz="2000" dirty="0"/>
          </a:p>
          <a:p>
            <a:pPr>
              <a:buClr>
                <a:srgbClr val="907160"/>
              </a:buClr>
              <a:buFont typeface="Wingdings" panose="05000000000000000000" pitchFamily="2" charset="2"/>
              <a:buChar char="Ø"/>
            </a:pPr>
            <a:r>
              <a:rPr lang="fr-CA" sz="2000" dirty="0" smtClean="0"/>
              <a:t>Des données expérimentales </a:t>
            </a:r>
            <a:r>
              <a:rPr lang="fr-CA" sz="2000" dirty="0"/>
              <a:t>sont requises sur la </a:t>
            </a:r>
            <a:r>
              <a:rPr lang="fr-CA" sz="2000" dirty="0" smtClean="0"/>
              <a:t>manière </a:t>
            </a:r>
            <a:r>
              <a:rPr lang="fr-CA" sz="2000" dirty="0"/>
              <a:t>dont les </a:t>
            </a:r>
            <a:r>
              <a:rPr lang="fr-CA" sz="2000" dirty="0" smtClean="0"/>
              <a:t>changements </a:t>
            </a:r>
            <a:r>
              <a:rPr lang="fr-CA" sz="2000" dirty="0"/>
              <a:t>apportés à l’environnement </a:t>
            </a:r>
            <a:r>
              <a:rPr lang="fr-CA" sz="2000" dirty="0" smtClean="0"/>
              <a:t>bâti </a:t>
            </a:r>
            <a:r>
              <a:rPr lang="fr-CA" sz="2000" dirty="0"/>
              <a:t>influencent </a:t>
            </a:r>
            <a:r>
              <a:rPr lang="fr-CA" sz="2000" dirty="0" smtClean="0"/>
              <a:t>l’activité </a:t>
            </a:r>
            <a:r>
              <a:rPr lang="fr-CA" sz="2000" dirty="0"/>
              <a:t>physique des enfants et des jeunes</a:t>
            </a:r>
            <a:r>
              <a:rPr lang="fr-CA" sz="2000" dirty="0" smtClean="0"/>
              <a:t>. De </a:t>
            </a:r>
            <a:r>
              <a:rPr lang="fr-CA" sz="2000" dirty="0"/>
              <a:t>telles </a:t>
            </a:r>
            <a:r>
              <a:rPr lang="fr-CA" sz="2000" dirty="0" smtClean="0"/>
              <a:t>données </a:t>
            </a:r>
            <a:r>
              <a:rPr lang="fr-CA" sz="2000" dirty="0"/>
              <a:t>pourraient </a:t>
            </a:r>
            <a:r>
              <a:rPr lang="fr-CA" sz="2000" dirty="0" smtClean="0"/>
              <a:t>être </a:t>
            </a:r>
            <a:r>
              <a:rPr lang="fr-CA" sz="2000" dirty="0"/>
              <a:t>recueillies à partir </a:t>
            </a:r>
            <a:r>
              <a:rPr lang="fr-CA" sz="2000" dirty="0" smtClean="0"/>
              <a:t>d’expériences </a:t>
            </a:r>
            <a:r>
              <a:rPr lang="fr-CA" sz="2000" dirty="0"/>
              <a:t>en milieu </a:t>
            </a:r>
            <a:r>
              <a:rPr lang="fr-CA" sz="2000" dirty="0" smtClean="0"/>
              <a:t>naturel évaluées </a:t>
            </a:r>
            <a:r>
              <a:rPr lang="fr-CA" sz="2000" dirty="0"/>
              <a:t>par les </a:t>
            </a:r>
            <a:r>
              <a:rPr lang="fr-CA" sz="2000" dirty="0" smtClean="0"/>
              <a:t>communautés </a:t>
            </a:r>
            <a:r>
              <a:rPr lang="fr-CA" sz="2000" dirty="0"/>
              <a:t>locales</a:t>
            </a:r>
            <a:r>
              <a:rPr lang="fr-CA" sz="2000" dirty="0" smtClean="0"/>
              <a:t>.</a:t>
            </a:r>
          </a:p>
          <a:p>
            <a:pPr>
              <a:buClr>
                <a:srgbClr val="907160"/>
              </a:buClr>
              <a:buFont typeface="Wingdings" panose="05000000000000000000" pitchFamily="2" charset="2"/>
              <a:buChar char="Ø"/>
            </a:pPr>
            <a:endParaRPr lang="fr-CA" sz="2000" dirty="0"/>
          </a:p>
          <a:p>
            <a:pPr>
              <a:buClr>
                <a:srgbClr val="907160"/>
              </a:buClr>
              <a:buFont typeface="Wingdings" panose="05000000000000000000" pitchFamily="2" charset="2"/>
              <a:buChar char="Ø"/>
            </a:pPr>
            <a:r>
              <a:rPr lang="fr-CA" sz="2000" dirty="0" smtClean="0"/>
              <a:t>Des </a:t>
            </a:r>
            <a:r>
              <a:rPr lang="fr-CA" sz="2000" dirty="0"/>
              <a:t>recherches plus approfondies sont requises pour </a:t>
            </a:r>
            <a:r>
              <a:rPr lang="fr-CA" sz="2000" dirty="0" smtClean="0"/>
              <a:t>l’étude </a:t>
            </a:r>
            <a:r>
              <a:rPr lang="fr-CA" sz="2000" dirty="0"/>
              <a:t>d’un fossé possible </a:t>
            </a:r>
            <a:r>
              <a:rPr lang="fr-CA" sz="2000" dirty="0" smtClean="0"/>
              <a:t>entre la disponibilité </a:t>
            </a:r>
            <a:r>
              <a:rPr lang="fr-CA" sz="2000" dirty="0"/>
              <a:t>d’installations </a:t>
            </a:r>
            <a:r>
              <a:rPr lang="fr-CA" sz="2000" dirty="0" smtClean="0"/>
              <a:t>d’activité </a:t>
            </a:r>
            <a:r>
              <a:rPr lang="fr-CA" sz="2000" dirty="0"/>
              <a:t>physique et les ressources, avec une </a:t>
            </a:r>
            <a:r>
              <a:rPr lang="fr-CA" sz="2000" dirty="0" smtClean="0"/>
              <a:t>utilisation moins </a:t>
            </a:r>
            <a:r>
              <a:rPr lang="fr-CA" sz="2000" dirty="0"/>
              <a:t>qu’optimale</a:t>
            </a:r>
            <a:r>
              <a:rPr lang="fr-CA" sz="2000" dirty="0" smtClean="0"/>
              <a:t>. </a:t>
            </a:r>
            <a:endParaRPr lang="en-US" sz="2000" dirty="0"/>
          </a:p>
        </p:txBody>
      </p:sp>
      <p:sp>
        <p:nvSpPr>
          <p:cNvPr id="4" name="Title 1"/>
          <p:cNvSpPr txBox="1">
            <a:spLocks noGrp="1"/>
          </p:cNvSpPr>
          <p:nvPr>
            <p:ph type="title"/>
          </p:nvPr>
        </p:nvSpPr>
        <p:spPr>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LIMITES SUR LA PLAN DE RECHERCHE</a:t>
            </a:r>
            <a:endParaRPr lang="en-US" spc="-150" dirty="0"/>
          </a:p>
        </p:txBody>
      </p:sp>
      <p:sp>
        <p:nvSpPr>
          <p:cNvPr id="5" name="Footer Placeholder 1"/>
          <p:cNvSpPr>
            <a:spLocks noGrp="1"/>
          </p:cNvSpPr>
          <p:nvPr>
            <p:ph type="ftr" sz="quarter" idx="11"/>
          </p:nvPr>
        </p:nvSpPr>
        <p:spPr bwMode="auto">
          <a:xfrm>
            <a:off x="4191000" y="6553200"/>
            <a:ext cx="5105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Communauté et Environnement Bâti</a:t>
            </a:r>
          </a:p>
        </p:txBody>
      </p:sp>
    </p:spTree>
    <p:extLst>
      <p:ext uri="{BB962C8B-B14F-4D97-AF65-F5344CB8AC3E}">
        <p14:creationId xmlns:p14="http://schemas.microsoft.com/office/powerpoint/2010/main" val="33597702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838200"/>
            <a:ext cx="9144000" cy="5715000"/>
          </a:xfrm>
          <a:prstGeom prst="rect">
            <a:avLst/>
          </a:prstGeom>
          <a:solidFill>
            <a:srgbClr val="055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t="1789"/>
          <a:stretch/>
        </p:blipFill>
        <p:spPr>
          <a:xfrm>
            <a:off x="2275" y="0"/>
            <a:ext cx="5716266" cy="1267859"/>
          </a:xfrm>
          <a:prstGeom prst="rect">
            <a:avLst/>
          </a:prstGeom>
        </p:spPr>
      </p:pic>
      <p:sp>
        <p:nvSpPr>
          <p:cNvPr id="6" name="TextBox 5"/>
          <p:cNvSpPr txBox="1"/>
          <p:nvPr/>
        </p:nvSpPr>
        <p:spPr>
          <a:xfrm>
            <a:off x="5715000" y="0"/>
            <a:ext cx="2590800" cy="850383"/>
          </a:xfrm>
          <a:prstGeom prst="rect">
            <a:avLst/>
          </a:prstGeom>
          <a:solidFill>
            <a:srgbClr val="05569A"/>
          </a:solidFill>
        </p:spPr>
        <p:txBody>
          <a:bodyPr wrap="square" rtlCol="0">
            <a:spAutoFit/>
          </a:bodyPr>
          <a:lstStyle/>
          <a:p>
            <a:endParaRPr lang="fr-CA" dirty="0"/>
          </a:p>
        </p:txBody>
      </p:sp>
      <p:sp>
        <p:nvSpPr>
          <p:cNvPr id="7" name="TextBox 6"/>
          <p:cNvSpPr txBox="1"/>
          <p:nvPr/>
        </p:nvSpPr>
        <p:spPr>
          <a:xfrm>
            <a:off x="2275" y="6477000"/>
            <a:ext cx="8836925" cy="369332"/>
          </a:xfrm>
          <a:prstGeom prst="rect">
            <a:avLst/>
          </a:prstGeom>
          <a:solidFill>
            <a:srgbClr val="05569A"/>
          </a:solidFill>
        </p:spPr>
        <p:txBody>
          <a:bodyPr wrap="square" rtlCol="0">
            <a:spAutoFit/>
          </a:bodyPr>
          <a:lstStyle/>
          <a:p>
            <a:endParaRPr lang="fr-CA"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0516" y="1116297"/>
            <a:ext cx="3119249" cy="5436903"/>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25" y="1790490"/>
            <a:ext cx="4512476" cy="4686510"/>
          </a:xfrm>
          <a:prstGeom prst="rect">
            <a:avLst/>
          </a:prstGeom>
        </p:spPr>
      </p:pic>
    </p:spTree>
    <p:extLst>
      <p:ext uri="{BB962C8B-B14F-4D97-AF65-F5344CB8AC3E}">
        <p14:creationId xmlns:p14="http://schemas.microsoft.com/office/powerpoint/2010/main" val="355019382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894090"/>
            <a:ext cx="5696384" cy="5635226"/>
          </a:xfrm>
          <a:prstGeom prst="rect">
            <a:avLst/>
          </a:prstGeom>
        </p:spPr>
      </p:pic>
    </p:spTree>
    <p:extLst>
      <p:ext uri="{BB962C8B-B14F-4D97-AF65-F5344CB8AC3E}">
        <p14:creationId xmlns:p14="http://schemas.microsoft.com/office/powerpoint/2010/main" val="107355158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6" y="914400"/>
            <a:ext cx="8990463" cy="5410200"/>
          </a:xfrm>
        </p:spPr>
        <p:txBody>
          <a:bodyPr>
            <a:noAutofit/>
          </a:bodyPr>
          <a:lstStyle/>
          <a:p>
            <a:pPr>
              <a:buClr>
                <a:srgbClr val="05569A"/>
              </a:buClr>
              <a:buFont typeface="Wingdings" panose="05000000000000000000" pitchFamily="2" charset="2"/>
              <a:buChar char="Ø"/>
            </a:pPr>
            <a:r>
              <a:rPr lang="fr-CA" sz="2000" dirty="0"/>
              <a:t>En octobre 2013, le Gouverneur </a:t>
            </a:r>
            <a:r>
              <a:rPr lang="fr-CA" sz="2000" dirty="0" smtClean="0"/>
              <a:t>général </a:t>
            </a:r>
            <a:r>
              <a:rPr lang="fr-CA" sz="2000" dirty="0"/>
              <a:t>du Canada, David Johnston, a prononcé le discours </a:t>
            </a:r>
            <a:r>
              <a:rPr lang="fr-CA" sz="2000" dirty="0" smtClean="0"/>
              <a:t>du Trône </a:t>
            </a:r>
            <a:r>
              <a:rPr lang="fr-CA" sz="2000" dirty="0"/>
              <a:t>pour ouvrir la 2</a:t>
            </a:r>
            <a:r>
              <a:rPr lang="fr-CA" sz="2000" baseline="30000" dirty="0"/>
              <a:t>e</a:t>
            </a:r>
            <a:r>
              <a:rPr lang="fr-CA" sz="2000" dirty="0"/>
              <a:t> session de la 41</a:t>
            </a:r>
            <a:r>
              <a:rPr lang="fr-CA" sz="2000" baseline="30000" dirty="0"/>
              <a:t>e</a:t>
            </a:r>
            <a:r>
              <a:rPr lang="fr-CA" sz="2000" dirty="0"/>
              <a:t> </a:t>
            </a:r>
            <a:r>
              <a:rPr lang="fr-CA" sz="2000" dirty="0" smtClean="0"/>
              <a:t>législature </a:t>
            </a:r>
            <a:r>
              <a:rPr lang="fr-CA" sz="2000" dirty="0"/>
              <a:t>et </a:t>
            </a:r>
            <a:r>
              <a:rPr lang="fr-CA" sz="2000" dirty="0" smtClean="0"/>
              <a:t>présenter </a:t>
            </a:r>
            <a:r>
              <a:rPr lang="fr-CA" sz="2000" dirty="0"/>
              <a:t>le programme du </a:t>
            </a:r>
            <a:r>
              <a:rPr lang="fr-CA" sz="2000" dirty="0" smtClean="0"/>
              <a:t>gouvernement federal</a:t>
            </a:r>
            <a:r>
              <a:rPr lang="fr-CA" sz="2000" baseline="30000" dirty="0" smtClean="0"/>
              <a:t>134</a:t>
            </a:r>
            <a:r>
              <a:rPr lang="fr-CA" sz="2000" dirty="0"/>
              <a:t>. Au terme de ce discours, le gouvernement s’est engagé à ≪ [travailler] avec </a:t>
            </a:r>
            <a:r>
              <a:rPr lang="fr-CA" sz="2000" dirty="0" smtClean="0"/>
              <a:t>les provinces</a:t>
            </a:r>
            <a:r>
              <a:rPr lang="fr-CA" sz="2000" dirty="0"/>
              <a:t>, les territoires ainsi que les secteurs privé et sans but lucratif afin d’encourager </a:t>
            </a:r>
            <a:r>
              <a:rPr lang="fr-CA" sz="2000" dirty="0" smtClean="0"/>
              <a:t>les jeunes </a:t>
            </a:r>
            <a:r>
              <a:rPr lang="fr-CA" sz="2000" dirty="0"/>
              <a:t>canadiens à faire plus </a:t>
            </a:r>
            <a:r>
              <a:rPr lang="fr-CA" sz="2000" dirty="0" smtClean="0"/>
              <a:t>d’activité </a:t>
            </a:r>
            <a:r>
              <a:rPr lang="fr-CA" sz="2000" dirty="0"/>
              <a:t>physique.</a:t>
            </a:r>
            <a:r>
              <a:rPr lang="fr-CA" sz="2000" baseline="30000" dirty="0"/>
              <a:t>135</a:t>
            </a:r>
            <a:r>
              <a:rPr lang="fr-CA" sz="2000" dirty="0" smtClean="0"/>
              <a:t>≫</a:t>
            </a:r>
          </a:p>
          <a:p>
            <a:pPr>
              <a:buClr>
                <a:srgbClr val="05569A"/>
              </a:buClr>
              <a:buFont typeface="Wingdings" panose="05000000000000000000" pitchFamily="2" charset="2"/>
              <a:buChar char="Ø"/>
            </a:pPr>
            <a:endParaRPr lang="fr-CA" sz="2000" dirty="0"/>
          </a:p>
          <a:p>
            <a:pPr>
              <a:buClr>
                <a:srgbClr val="05569A"/>
              </a:buClr>
              <a:buFont typeface="Wingdings" panose="05000000000000000000" pitchFamily="2" charset="2"/>
              <a:buChar char="Ø"/>
            </a:pPr>
            <a:r>
              <a:rPr lang="fr-CA" sz="2000" dirty="0" smtClean="0"/>
              <a:t>Le </a:t>
            </a:r>
            <a:r>
              <a:rPr lang="fr-CA" sz="2000" dirty="0"/>
              <a:t>gouvernement </a:t>
            </a:r>
            <a:r>
              <a:rPr lang="fr-CA" sz="2000" dirty="0" smtClean="0"/>
              <a:t>fédéral </a:t>
            </a:r>
            <a:r>
              <a:rPr lang="fr-CA" sz="2000" dirty="0"/>
              <a:t>investit plus de 380 M$ dans les Jeux </a:t>
            </a:r>
            <a:r>
              <a:rPr lang="fr-CA" sz="2000" dirty="0" smtClean="0"/>
              <a:t>panaméricains </a:t>
            </a:r>
            <a:r>
              <a:rPr lang="fr-CA" sz="2000" dirty="0"/>
              <a:t>de 2015 qui </a:t>
            </a:r>
            <a:r>
              <a:rPr lang="fr-CA" sz="2000" dirty="0" smtClean="0"/>
              <a:t>se tiendront </a:t>
            </a:r>
            <a:r>
              <a:rPr lang="fr-CA" sz="2000" dirty="0"/>
              <a:t>dans la grande </a:t>
            </a:r>
            <a:r>
              <a:rPr lang="fr-CA" sz="2000" dirty="0" smtClean="0"/>
              <a:t>région </a:t>
            </a:r>
            <a:r>
              <a:rPr lang="fr-CA" sz="2000" dirty="0"/>
              <a:t>de Toronto</a:t>
            </a:r>
            <a:r>
              <a:rPr lang="fr-CA" sz="2000" baseline="30000" dirty="0"/>
              <a:t>136</a:t>
            </a:r>
            <a:r>
              <a:rPr lang="fr-CA" sz="2000" dirty="0"/>
              <a:t>. Le gouvernement de l’Ontario pourrait </a:t>
            </a:r>
            <a:r>
              <a:rPr lang="fr-CA" sz="2000" dirty="0" smtClean="0"/>
              <a:t>investir jusqu’à </a:t>
            </a:r>
            <a:r>
              <a:rPr lang="fr-CA" sz="2000" dirty="0"/>
              <a:t>2,5 G$ dans les Jeux, et une partie importante de ce montant serait </a:t>
            </a:r>
            <a:r>
              <a:rPr lang="fr-CA" sz="2000" dirty="0" smtClean="0"/>
              <a:t>consacrée au développement </a:t>
            </a:r>
            <a:r>
              <a:rPr lang="fr-CA" sz="2000" dirty="0"/>
              <a:t>d’infrastructures de sports et de loisirs</a:t>
            </a:r>
            <a:r>
              <a:rPr lang="fr-CA" sz="2000" baseline="30000" dirty="0"/>
              <a:t>137</a:t>
            </a:r>
            <a:r>
              <a:rPr lang="fr-CA" sz="2000" dirty="0" smtClean="0"/>
              <a:t>.</a:t>
            </a:r>
          </a:p>
          <a:p>
            <a:pPr>
              <a:buClr>
                <a:srgbClr val="05569A"/>
              </a:buClr>
              <a:buFont typeface="Wingdings" panose="05000000000000000000" pitchFamily="2" charset="2"/>
              <a:buChar char="Ø"/>
            </a:pPr>
            <a:endParaRPr lang="fr-CA" sz="2000" dirty="0"/>
          </a:p>
          <a:p>
            <a:pPr>
              <a:buClr>
                <a:srgbClr val="05569A"/>
              </a:buClr>
              <a:buFont typeface="Wingdings" panose="05000000000000000000" pitchFamily="2" charset="2"/>
              <a:buChar char="Ø"/>
            </a:pPr>
            <a:r>
              <a:rPr lang="fr-CA" sz="2000" dirty="0" smtClean="0"/>
              <a:t>En </a:t>
            </a:r>
            <a:r>
              <a:rPr lang="fr-CA" sz="2000" dirty="0"/>
              <a:t>2013, le gouvernement </a:t>
            </a:r>
            <a:r>
              <a:rPr lang="fr-CA" sz="2000" dirty="0" smtClean="0"/>
              <a:t>fédéral </a:t>
            </a:r>
            <a:r>
              <a:rPr lang="fr-CA" sz="2000" dirty="0"/>
              <a:t>a </a:t>
            </a:r>
            <a:r>
              <a:rPr lang="fr-CA" sz="2000" dirty="0" smtClean="0"/>
              <a:t>dépensé </a:t>
            </a:r>
            <a:r>
              <a:rPr lang="fr-CA" sz="2000" dirty="0"/>
              <a:t>200 M$ dans le </a:t>
            </a:r>
            <a:r>
              <a:rPr lang="fr-CA" sz="2000" dirty="0" smtClean="0"/>
              <a:t>système </a:t>
            </a:r>
            <a:r>
              <a:rPr lang="fr-CA" sz="2000" dirty="0"/>
              <a:t>sportif canadien, </a:t>
            </a:r>
            <a:r>
              <a:rPr lang="fr-CA" sz="2000" dirty="0" smtClean="0"/>
              <a:t>dont 28 </a:t>
            </a:r>
            <a:r>
              <a:rPr lang="fr-CA" sz="2000" dirty="0"/>
              <a:t>M$ ont servi au soutien direct de 1 700 </a:t>
            </a:r>
            <a:r>
              <a:rPr lang="fr-CA" sz="2000" dirty="0" smtClean="0"/>
              <a:t>athlètes </a:t>
            </a:r>
            <a:r>
              <a:rPr lang="fr-CA" sz="2000" dirty="0"/>
              <a:t>canadiens de niveau olympique</a:t>
            </a:r>
            <a:r>
              <a:rPr lang="fr-CA" sz="2000" baseline="30000" dirty="0"/>
              <a:t>138</a:t>
            </a:r>
            <a:r>
              <a:rPr lang="fr-CA" sz="2000" dirty="0" smtClean="0"/>
              <a:t>. </a:t>
            </a:r>
            <a:endParaRPr lang="fr-CA" sz="2000" dirty="0"/>
          </a:p>
          <a:p>
            <a:pPr marL="0" indent="0">
              <a:buNone/>
            </a:pPr>
            <a:endParaRPr lang="en-US" sz="2000"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a:t>Stratégies et investissements du gouvernement fédéral</a:t>
            </a:r>
            <a:endParaRPr lang="en-US" sz="2800" b="0" spc="-150" dirty="0"/>
          </a:p>
        </p:txBody>
      </p:sp>
      <p:sp>
        <p:nvSpPr>
          <p:cNvPr id="5"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247047891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382000" cy="4419600"/>
          </a:xfrm>
        </p:spPr>
        <p:txBody>
          <a:bodyPr>
            <a:normAutofit/>
          </a:bodyPr>
          <a:lstStyle/>
          <a:p>
            <a:pPr>
              <a:buClr>
                <a:srgbClr val="05569A"/>
              </a:buClr>
              <a:buFont typeface="Wingdings" panose="05000000000000000000" pitchFamily="2" charset="2"/>
              <a:buChar char="Ø"/>
            </a:pPr>
            <a:r>
              <a:rPr lang="fr-CA" sz="2000" dirty="0"/>
              <a:t>Le Cadre d’action </a:t>
            </a:r>
            <a:r>
              <a:rPr lang="fr-CA" sz="2000" dirty="0" smtClean="0"/>
              <a:t>fédéral, </a:t>
            </a:r>
            <a:r>
              <a:rPr lang="fr-CA" sz="2000" dirty="0"/>
              <a:t>provincial et territorial sur le poids </a:t>
            </a:r>
            <a:r>
              <a:rPr lang="fr-CA" sz="2000" dirty="0" smtClean="0"/>
              <a:t>sant</a:t>
            </a:r>
            <a:r>
              <a:rPr lang="fr-CA" sz="2000" dirty="0"/>
              <a:t>é</a:t>
            </a:r>
            <a:r>
              <a:rPr lang="fr-CA" sz="2000" dirty="0" smtClean="0"/>
              <a:t> </a:t>
            </a:r>
            <a:r>
              <a:rPr lang="fr-CA" sz="2000" dirty="0"/>
              <a:t>est </a:t>
            </a:r>
            <a:r>
              <a:rPr lang="fr-CA" sz="2000" dirty="0" smtClean="0"/>
              <a:t>pass</a:t>
            </a:r>
            <a:r>
              <a:rPr lang="fr-CA" sz="2000" dirty="0"/>
              <a:t>é</a:t>
            </a:r>
            <a:r>
              <a:rPr lang="fr-CA" sz="2000" dirty="0" smtClean="0"/>
              <a:t> </a:t>
            </a:r>
            <a:r>
              <a:rPr lang="fr-CA" sz="2000" dirty="0"/>
              <a:t>par un grand nombre </a:t>
            </a:r>
            <a:r>
              <a:rPr lang="fr-CA" sz="2000" dirty="0" smtClean="0"/>
              <a:t>d’étapes </a:t>
            </a:r>
            <a:r>
              <a:rPr lang="fr-CA" sz="2000" dirty="0"/>
              <a:t>: </a:t>
            </a:r>
            <a:r>
              <a:rPr lang="fr-CA" sz="2000" dirty="0" smtClean="0"/>
              <a:t>déclaration </a:t>
            </a:r>
            <a:r>
              <a:rPr lang="fr-CA" sz="2000" dirty="0"/>
              <a:t>en 2010; cadre d’action en 2010; rapport sur les recommandations et les actions principales en 2011; approbation des ministres </a:t>
            </a:r>
            <a:r>
              <a:rPr lang="fr-CA" sz="2000" dirty="0" smtClean="0"/>
              <a:t>fédéral/provinciaux/territoriaux </a:t>
            </a:r>
            <a:r>
              <a:rPr lang="fr-CA" sz="2000" dirty="0"/>
              <a:t>(F/P/T) responsables du sport, de </a:t>
            </a:r>
            <a:r>
              <a:rPr lang="fr-CA" sz="2000" dirty="0" smtClean="0"/>
              <a:t>l’activité </a:t>
            </a:r>
            <a:r>
              <a:rPr lang="fr-CA" sz="2000" dirty="0"/>
              <a:t>physique et des loisirs en 2011; Sommet sur le poids </a:t>
            </a:r>
            <a:r>
              <a:rPr lang="fr-CA" sz="2000" dirty="0" smtClean="0"/>
              <a:t>sant</a:t>
            </a:r>
            <a:r>
              <a:rPr lang="fr-CA" sz="2000" dirty="0"/>
              <a:t>é</a:t>
            </a:r>
            <a:r>
              <a:rPr lang="fr-CA" sz="2000" dirty="0" smtClean="0"/>
              <a:t> en </a:t>
            </a:r>
            <a:r>
              <a:rPr lang="fr-CA" sz="2000" dirty="0"/>
              <a:t>2012</a:t>
            </a:r>
            <a:r>
              <a:rPr lang="fr-CA" sz="2000" baseline="30000" dirty="0"/>
              <a:t>110</a:t>
            </a:r>
            <a:r>
              <a:rPr lang="fr-CA" sz="2000" dirty="0"/>
              <a:t>. </a:t>
            </a:r>
            <a:r>
              <a:rPr lang="fr-CA" sz="2000" dirty="0" smtClean="0"/>
              <a:t>Combinées </a:t>
            </a:r>
            <a:r>
              <a:rPr lang="fr-CA" sz="2000" dirty="0"/>
              <a:t>avec le Tableau de bord provincial/territorial du poids </a:t>
            </a:r>
            <a:r>
              <a:rPr lang="fr-CA" sz="2000" dirty="0" smtClean="0"/>
              <a:t>sant</a:t>
            </a:r>
            <a:r>
              <a:rPr lang="fr-CA" sz="2000" dirty="0"/>
              <a:t>é</a:t>
            </a:r>
            <a:r>
              <a:rPr lang="fr-CA" sz="2000" baseline="30000" dirty="0" smtClean="0"/>
              <a:t>110</a:t>
            </a:r>
            <a:r>
              <a:rPr lang="fr-CA" sz="2000" dirty="0"/>
              <a:t>, ces actions </a:t>
            </a:r>
            <a:r>
              <a:rPr lang="fr-CA" sz="2000" dirty="0" smtClean="0"/>
              <a:t>démontrent </a:t>
            </a:r>
            <a:r>
              <a:rPr lang="fr-CA" sz="2000" dirty="0"/>
              <a:t>des </a:t>
            </a:r>
            <a:r>
              <a:rPr lang="fr-CA" sz="2000" dirty="0" smtClean="0"/>
              <a:t>progrès </a:t>
            </a:r>
            <a:r>
              <a:rPr lang="fr-CA" sz="2000" dirty="0"/>
              <a:t>dans toutes les </a:t>
            </a:r>
            <a:r>
              <a:rPr lang="fr-CA" sz="2000" dirty="0" smtClean="0"/>
              <a:t>étapes </a:t>
            </a:r>
            <a:r>
              <a:rPr lang="fr-CA" sz="2000" dirty="0"/>
              <a:t>de la </a:t>
            </a:r>
            <a:r>
              <a:rPr lang="fr-CA" sz="2000" dirty="0" smtClean="0"/>
              <a:t>création </a:t>
            </a:r>
            <a:r>
              <a:rPr lang="fr-CA" sz="2000" dirty="0"/>
              <a:t>de la politique publique</a:t>
            </a:r>
            <a:r>
              <a:rPr lang="fr-CA" sz="2000" dirty="0" smtClean="0"/>
              <a:t>.</a:t>
            </a:r>
          </a:p>
          <a:p>
            <a:pPr>
              <a:buClr>
                <a:srgbClr val="05569A"/>
              </a:buClr>
              <a:buFont typeface="Wingdings" panose="05000000000000000000" pitchFamily="2" charset="2"/>
              <a:buChar char="Ø"/>
            </a:pPr>
            <a:endParaRPr lang="fr-CA" sz="2000" dirty="0" smtClean="0"/>
          </a:p>
          <a:p>
            <a:pPr>
              <a:buClr>
                <a:srgbClr val="05569A"/>
              </a:buClr>
              <a:buFont typeface="Wingdings" panose="05000000000000000000" pitchFamily="2" charset="2"/>
              <a:buChar char="Ø"/>
            </a:pPr>
            <a:r>
              <a:rPr lang="fr-CA" sz="2000" dirty="0"/>
              <a:t>L’Agence de la </a:t>
            </a:r>
            <a:r>
              <a:rPr lang="fr-CA" sz="2000" dirty="0" smtClean="0"/>
              <a:t>sant</a:t>
            </a:r>
            <a:r>
              <a:rPr lang="fr-CA" sz="2000" dirty="0"/>
              <a:t>é</a:t>
            </a:r>
            <a:r>
              <a:rPr lang="fr-CA" sz="2000" dirty="0" smtClean="0"/>
              <a:t> </a:t>
            </a:r>
            <a:r>
              <a:rPr lang="fr-CA" sz="2000" dirty="0"/>
              <a:t>publique du Canada a publie son </a:t>
            </a:r>
            <a:r>
              <a:rPr lang="fr-CA" sz="2000" i="1" dirty="0"/>
              <a:t>Plan stratégique de prévention </a:t>
            </a:r>
            <a:r>
              <a:rPr lang="fr-CA" sz="2000" i="1" dirty="0" smtClean="0"/>
              <a:t>des maladies </a:t>
            </a:r>
            <a:r>
              <a:rPr lang="fr-CA" sz="2000" i="1" dirty="0"/>
              <a:t>chroniques de 2013-2016</a:t>
            </a:r>
            <a:r>
              <a:rPr lang="fr-CA" sz="2000" dirty="0"/>
              <a:t>, qui servira de guide pour les investissements des </a:t>
            </a:r>
            <a:r>
              <a:rPr lang="fr-CA" sz="2000" dirty="0" smtClean="0"/>
              <a:t>quatre prochaines années </a:t>
            </a:r>
            <a:r>
              <a:rPr lang="fr-CA" sz="2000" dirty="0"/>
              <a:t>en </a:t>
            </a:r>
            <a:r>
              <a:rPr lang="fr-CA" sz="2000" dirty="0" smtClean="0"/>
              <a:t>matière </a:t>
            </a:r>
            <a:r>
              <a:rPr lang="fr-CA" sz="2000" dirty="0"/>
              <a:t>de vie active et saine et de </a:t>
            </a:r>
            <a:r>
              <a:rPr lang="fr-CA" sz="2000" dirty="0" smtClean="0"/>
              <a:t>prévention </a:t>
            </a:r>
            <a:r>
              <a:rPr lang="fr-CA" sz="2000" dirty="0"/>
              <a:t>des maladies </a:t>
            </a:r>
            <a:r>
              <a:rPr lang="fr-CA" sz="2000" dirty="0" smtClean="0"/>
              <a:t>chroniques</a:t>
            </a:r>
            <a:r>
              <a:rPr lang="fr-CA" sz="2000" baseline="30000" dirty="0" smtClean="0"/>
              <a:t>139</a:t>
            </a:r>
            <a:r>
              <a:rPr lang="fr-CA" sz="2000" dirty="0" smtClean="0"/>
              <a:t>.</a:t>
            </a:r>
          </a:p>
          <a:p>
            <a:pPr>
              <a:lnSpc>
                <a:spcPct val="120000"/>
              </a:lnSpc>
              <a:buClr>
                <a:srgbClr val="05569A"/>
              </a:buClr>
              <a:buFont typeface="Wingdings" panose="05000000000000000000" pitchFamily="2" charset="2"/>
              <a:buChar char="Ø"/>
            </a:pPr>
            <a:endParaRPr lang="fr-CA" sz="2400" dirty="0"/>
          </a:p>
          <a:p>
            <a:endParaRPr lang="en-US"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a:t>Stratégies et investissements du gouvernement fédéral</a:t>
            </a:r>
            <a:endParaRPr lang="en-US" sz="2800" b="0" spc="-150" dirty="0"/>
          </a:p>
        </p:txBody>
      </p:sp>
      <p:sp>
        <p:nvSpPr>
          <p:cNvPr id="5"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120468313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686800" cy="5257800"/>
          </a:xfrm>
        </p:spPr>
        <p:txBody>
          <a:bodyPr>
            <a:noAutofit/>
          </a:bodyPr>
          <a:lstStyle/>
          <a:p>
            <a:pPr>
              <a:buClr>
                <a:srgbClr val="05569A"/>
              </a:buClr>
              <a:buFont typeface="Wingdings" panose="05000000000000000000" pitchFamily="2" charset="2"/>
              <a:buChar char="Ø"/>
            </a:pPr>
            <a:r>
              <a:rPr lang="fr-CA" sz="2000" dirty="0"/>
              <a:t>78 % des Canadiens sont pleinement ou partiellement d’accord avec l’énonce suivant : ≪ En ce qui concerne les 200 G$ dépenses pour les soins de santé au Canada chaque année, [ils] sont d’accord avec l’augmentation de la partie allouée à la promotion de la santé et aux mesures de prévention des maladies, comme l’activité physique, les loisirs et le sport, qui passerait de 1 pour cent à 2 pour cent. ≫ (EPS Canada </a:t>
            </a:r>
            <a:r>
              <a:rPr lang="fr-CA" sz="2000" dirty="0" smtClean="0"/>
              <a:t>2013)</a:t>
            </a:r>
            <a:r>
              <a:rPr lang="fr-CA" sz="2000" baseline="30000" dirty="0" smtClean="0"/>
              <a:t>17</a:t>
            </a:r>
          </a:p>
          <a:p>
            <a:pPr marL="0" indent="0">
              <a:buClr>
                <a:srgbClr val="05569A"/>
              </a:buClr>
              <a:buNone/>
            </a:pPr>
            <a:endParaRPr lang="fr-CA" sz="2000" dirty="0" smtClean="0"/>
          </a:p>
          <a:p>
            <a:pPr>
              <a:buClr>
                <a:srgbClr val="05569A"/>
              </a:buClr>
              <a:buFont typeface="Wingdings" panose="05000000000000000000" pitchFamily="2" charset="2"/>
              <a:buChar char="Ø"/>
            </a:pPr>
            <a:r>
              <a:rPr lang="fr-CA" sz="2000" dirty="0" smtClean="0"/>
              <a:t>85 </a:t>
            </a:r>
            <a:r>
              <a:rPr lang="fr-CA" sz="2000" dirty="0"/>
              <a:t>% des Canadiens sont totalement ou partiellement d’accord avec le fait que les </a:t>
            </a:r>
            <a:r>
              <a:rPr lang="fr-CA" sz="2000" dirty="0" smtClean="0"/>
              <a:t>gouvernements F/P/T </a:t>
            </a:r>
            <a:r>
              <a:rPr lang="fr-CA" sz="2000" dirty="0"/>
              <a:t>devraient allouer un plus grand pourcentage de leur budget pour les soins de </a:t>
            </a:r>
            <a:r>
              <a:rPr lang="fr-CA" sz="2000" dirty="0" smtClean="0"/>
              <a:t>la </a:t>
            </a:r>
            <a:r>
              <a:rPr lang="fr-CA" sz="2000" dirty="0"/>
              <a:t>santé aux mesures de </a:t>
            </a:r>
            <a:r>
              <a:rPr lang="fr-CA" sz="2000" dirty="0" smtClean="0"/>
              <a:t>prévention </a:t>
            </a:r>
            <a:r>
              <a:rPr lang="fr-CA" sz="2000" dirty="0"/>
              <a:t>(EPS Canada 2013)</a:t>
            </a:r>
            <a:r>
              <a:rPr lang="fr-CA" sz="2000" baseline="30000" dirty="0"/>
              <a:t>17</a:t>
            </a:r>
            <a:r>
              <a:rPr lang="fr-CA" sz="2000" dirty="0"/>
              <a:t>. Des recherches </a:t>
            </a:r>
            <a:r>
              <a:rPr lang="fr-CA" sz="2000" dirty="0" smtClean="0"/>
              <a:t>effectuées </a:t>
            </a:r>
            <a:r>
              <a:rPr lang="fr-CA" sz="2000" dirty="0"/>
              <a:t>par </a:t>
            </a:r>
            <a:r>
              <a:rPr lang="fr-CA" sz="2000" dirty="0" smtClean="0"/>
              <a:t>le groupe </a:t>
            </a:r>
            <a:r>
              <a:rPr lang="fr-CA" sz="2000" dirty="0"/>
              <a:t>≪ Le sport est important ≫ </a:t>
            </a:r>
            <a:r>
              <a:rPr lang="fr-CA" sz="2000" dirty="0" smtClean="0"/>
              <a:t>révèlent </a:t>
            </a:r>
            <a:r>
              <a:rPr lang="fr-CA" sz="2000" dirty="0"/>
              <a:t>que moins de 1 % des </a:t>
            </a:r>
            <a:r>
              <a:rPr lang="fr-CA" sz="2000" dirty="0" smtClean="0"/>
              <a:t>dépenses </a:t>
            </a:r>
            <a:r>
              <a:rPr lang="fr-CA" sz="2000" dirty="0"/>
              <a:t>totales en </a:t>
            </a:r>
            <a:r>
              <a:rPr lang="fr-CA" sz="2000" dirty="0" smtClean="0"/>
              <a:t>matière de </a:t>
            </a:r>
            <a:r>
              <a:rPr lang="fr-CA" sz="2000" dirty="0"/>
              <a:t>soins de santé au Canada sont </a:t>
            </a:r>
            <a:r>
              <a:rPr lang="fr-CA" sz="2000" dirty="0" smtClean="0"/>
              <a:t>consacrées </a:t>
            </a:r>
            <a:r>
              <a:rPr lang="fr-CA" sz="2000" dirty="0"/>
              <a:t>à la promotion de la santé, de </a:t>
            </a:r>
            <a:r>
              <a:rPr lang="fr-CA" sz="2000" dirty="0" smtClean="0"/>
              <a:t>l’activité </a:t>
            </a:r>
            <a:r>
              <a:rPr lang="fr-CA" sz="2000" dirty="0"/>
              <a:t>et </a:t>
            </a:r>
            <a:r>
              <a:rPr lang="fr-CA" sz="2000" dirty="0" smtClean="0"/>
              <a:t>de l’éducation </a:t>
            </a:r>
            <a:r>
              <a:rPr lang="fr-CA" sz="2000" dirty="0"/>
              <a:t>physique et du sport</a:t>
            </a:r>
            <a:r>
              <a:rPr lang="fr-CA" sz="2000" baseline="30000" dirty="0"/>
              <a:t>140</a:t>
            </a:r>
            <a:r>
              <a:rPr lang="fr-CA" sz="2000" dirty="0" smtClean="0"/>
              <a:t>.</a:t>
            </a:r>
          </a:p>
          <a:p>
            <a:pPr marL="0" indent="0">
              <a:buClr>
                <a:srgbClr val="05569A"/>
              </a:buClr>
              <a:buNone/>
            </a:pPr>
            <a:endParaRPr lang="fr-CA" sz="2000" dirty="0"/>
          </a:p>
          <a:p>
            <a:pPr>
              <a:buClr>
                <a:srgbClr val="05569A"/>
              </a:buClr>
              <a:buFont typeface="Wingdings" panose="05000000000000000000" pitchFamily="2" charset="2"/>
              <a:buChar char="Ø"/>
            </a:pPr>
            <a:r>
              <a:rPr lang="fr-CA" sz="2000" dirty="0" smtClean="0"/>
              <a:t>Il </a:t>
            </a:r>
            <a:r>
              <a:rPr lang="fr-CA" sz="2000" dirty="0"/>
              <a:t>existe un </a:t>
            </a:r>
            <a:r>
              <a:rPr lang="fr-CA" sz="2000" dirty="0" smtClean="0"/>
              <a:t>crédit d’impôt fédéral </a:t>
            </a:r>
            <a:r>
              <a:rPr lang="fr-CA" sz="2000" dirty="0"/>
              <a:t>pour la condition physique.</a:t>
            </a:r>
            <a:endParaRPr lang="en-US" sz="2000"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800" b="0" dirty="0"/>
              <a:t>Stratégies et investissements du gouvernement fédéral</a:t>
            </a:r>
            <a:endParaRPr lang="en-US" sz="2800" b="0" spc="-150" dirty="0"/>
          </a:p>
        </p:txBody>
      </p:sp>
      <p:sp>
        <p:nvSpPr>
          <p:cNvPr id="5"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78337851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14400"/>
            <a:ext cx="8763000" cy="5181600"/>
          </a:xfrm>
        </p:spPr>
        <p:txBody>
          <a:bodyPr>
            <a:noAutofit/>
          </a:bodyPr>
          <a:lstStyle/>
          <a:p>
            <a:pPr>
              <a:buClr>
                <a:srgbClr val="05569A"/>
              </a:buClr>
              <a:buFont typeface="Wingdings" panose="05000000000000000000" pitchFamily="2" charset="2"/>
              <a:buChar char="Ø"/>
            </a:pPr>
            <a:r>
              <a:rPr lang="fr-CA" sz="2000" dirty="0"/>
              <a:t>Lors des Jeux du Canada, en </a:t>
            </a:r>
            <a:r>
              <a:rPr lang="fr-CA" sz="2000" dirty="0" smtClean="0"/>
              <a:t>août </a:t>
            </a:r>
            <a:r>
              <a:rPr lang="fr-CA" sz="2000" dirty="0"/>
              <a:t>2013, les ministres du Sport, de </a:t>
            </a:r>
            <a:r>
              <a:rPr lang="fr-CA" sz="2000" dirty="0" smtClean="0"/>
              <a:t>l’Activité </a:t>
            </a:r>
            <a:r>
              <a:rPr lang="fr-CA" sz="2000" dirty="0"/>
              <a:t>physique et </a:t>
            </a:r>
            <a:r>
              <a:rPr lang="fr-CA" sz="2000" dirty="0" smtClean="0"/>
              <a:t>des Loisirs </a:t>
            </a:r>
            <a:r>
              <a:rPr lang="fr-CA" sz="2000" dirty="0"/>
              <a:t>ont approuvé 3 nouvelles </a:t>
            </a:r>
            <a:r>
              <a:rPr lang="fr-CA" sz="2000" dirty="0" smtClean="0"/>
              <a:t>priorités fédérales/provinciales/territoriales </a:t>
            </a:r>
            <a:r>
              <a:rPr lang="fr-CA" sz="2000" dirty="0"/>
              <a:t>visant une </a:t>
            </a:r>
            <a:r>
              <a:rPr lang="fr-CA" sz="2000" dirty="0" smtClean="0"/>
              <a:t>action commune </a:t>
            </a:r>
            <a:r>
              <a:rPr lang="fr-CA" sz="2000" dirty="0"/>
              <a:t>pour la promotion d’une </a:t>
            </a:r>
            <a:r>
              <a:rPr lang="fr-CA" sz="2000" dirty="0" smtClean="0"/>
              <a:t>amélioration </a:t>
            </a:r>
            <a:r>
              <a:rPr lang="fr-CA" sz="2000" dirty="0"/>
              <a:t>de </a:t>
            </a:r>
            <a:r>
              <a:rPr lang="fr-CA" sz="2000" dirty="0" smtClean="0"/>
              <a:t>l’accès </a:t>
            </a:r>
            <a:r>
              <a:rPr lang="fr-CA" sz="2000" dirty="0"/>
              <a:t>aux Canadiens </a:t>
            </a:r>
            <a:r>
              <a:rPr lang="fr-CA" sz="2000" dirty="0" smtClean="0"/>
              <a:t>économiquement </a:t>
            </a:r>
            <a:r>
              <a:rPr lang="fr-CA" sz="2000" dirty="0"/>
              <a:t>défavorisés à tous les contextes liés au sport; une collaboration avec les intervenants </a:t>
            </a:r>
            <a:r>
              <a:rPr lang="fr-CA" sz="2000" dirty="0" smtClean="0"/>
              <a:t>du secteur </a:t>
            </a:r>
            <a:r>
              <a:rPr lang="fr-CA" sz="2000" dirty="0"/>
              <a:t>du sport afin de </a:t>
            </a:r>
            <a:r>
              <a:rPr lang="fr-CA" sz="2000" dirty="0" smtClean="0"/>
              <a:t>définir </a:t>
            </a:r>
            <a:r>
              <a:rPr lang="fr-CA" sz="2000" dirty="0"/>
              <a:t>des </a:t>
            </a:r>
            <a:r>
              <a:rPr lang="fr-CA" sz="2000" dirty="0" smtClean="0"/>
              <a:t>priorités </a:t>
            </a:r>
            <a:r>
              <a:rPr lang="fr-CA" sz="2000" dirty="0"/>
              <a:t>et des </a:t>
            </a:r>
            <a:r>
              <a:rPr lang="fr-CA" sz="2000" dirty="0" smtClean="0"/>
              <a:t>stratégies </a:t>
            </a:r>
            <a:r>
              <a:rPr lang="fr-CA" sz="2000" dirty="0"/>
              <a:t>visant à </a:t>
            </a:r>
            <a:r>
              <a:rPr lang="fr-CA" sz="2000" dirty="0" smtClean="0"/>
              <a:t>améliorer </a:t>
            </a:r>
            <a:r>
              <a:rPr lang="fr-CA" sz="2000" dirty="0"/>
              <a:t>les </a:t>
            </a:r>
            <a:r>
              <a:rPr lang="fr-CA" sz="2000" dirty="0" smtClean="0"/>
              <a:t>capacités au </a:t>
            </a:r>
            <a:r>
              <a:rPr lang="fr-CA" sz="2000" dirty="0"/>
              <a:t>sein du secteur du sport; et la promotion d’occasions de collaboration et </a:t>
            </a:r>
            <a:r>
              <a:rPr lang="fr-CA" sz="2000" dirty="0" smtClean="0"/>
              <a:t>d’harmonisation avec </a:t>
            </a:r>
            <a:r>
              <a:rPr lang="fr-CA" sz="2000" dirty="0"/>
              <a:t>Canada actif 20/20 et le Cadre national pour les loisirs.</a:t>
            </a:r>
          </a:p>
          <a:p>
            <a:pPr>
              <a:buClr>
                <a:srgbClr val="05569A"/>
              </a:buClr>
              <a:buFont typeface="Wingdings" panose="05000000000000000000" pitchFamily="2" charset="2"/>
              <a:buChar char="Ø"/>
            </a:pPr>
            <a:r>
              <a:rPr lang="fr-CA" sz="2000" dirty="0" smtClean="0"/>
              <a:t>10 </a:t>
            </a:r>
            <a:r>
              <a:rPr lang="fr-CA" sz="2000" dirty="0"/>
              <a:t>des 13 provinces et territoires ont des projets, en place ou en cours, pour les </a:t>
            </a:r>
            <a:r>
              <a:rPr lang="fr-CA" sz="2000" dirty="0" smtClean="0"/>
              <a:t>Écoliers actifs et </a:t>
            </a:r>
            <a:r>
              <a:rPr lang="fr-CA" sz="2000" dirty="0"/>
              <a:t>en </a:t>
            </a:r>
            <a:r>
              <a:rPr lang="fr-CA" sz="2000" dirty="0" smtClean="0"/>
              <a:t>sécurité </a:t>
            </a:r>
            <a:r>
              <a:rPr lang="fr-CA" sz="2000" dirty="0"/>
              <a:t>ainsi que pour d’autres </a:t>
            </a:r>
            <a:r>
              <a:rPr lang="fr-CA" sz="2000" dirty="0" smtClean="0"/>
              <a:t>déplacements </a:t>
            </a:r>
            <a:r>
              <a:rPr lang="fr-CA" sz="2000" dirty="0"/>
              <a:t>des jeunes</a:t>
            </a:r>
            <a:r>
              <a:rPr lang="fr-CA" sz="2000" baseline="30000" dirty="0"/>
              <a:t>110</a:t>
            </a:r>
            <a:r>
              <a:rPr lang="fr-CA" sz="2000" dirty="0"/>
              <a:t>.</a:t>
            </a:r>
          </a:p>
          <a:p>
            <a:pPr>
              <a:buClr>
                <a:srgbClr val="05569A"/>
              </a:buClr>
              <a:buFont typeface="Wingdings" panose="05000000000000000000" pitchFamily="2" charset="2"/>
              <a:buChar char="Ø"/>
            </a:pPr>
            <a:r>
              <a:rPr lang="fr-CA" sz="2000" dirty="0" smtClean="0"/>
              <a:t>11 </a:t>
            </a:r>
            <a:r>
              <a:rPr lang="fr-CA" sz="2000" dirty="0"/>
              <a:t>des 13 provinces et territoires ont des initiatives d’envergure, en place ou en cours, </a:t>
            </a:r>
            <a:r>
              <a:rPr lang="fr-CA" sz="2000" dirty="0" smtClean="0"/>
              <a:t>en matière </a:t>
            </a:r>
            <a:r>
              <a:rPr lang="fr-CA" sz="2000" dirty="0"/>
              <a:t>de santé globale en milieu scolaire</a:t>
            </a:r>
            <a:r>
              <a:rPr lang="fr-CA" sz="2000" baseline="30000" dirty="0"/>
              <a:t>110</a:t>
            </a:r>
            <a:r>
              <a:rPr lang="fr-CA" sz="2000" dirty="0"/>
              <a:t>.</a:t>
            </a:r>
          </a:p>
          <a:p>
            <a:pPr>
              <a:buClr>
                <a:srgbClr val="05569A"/>
              </a:buClr>
              <a:buFont typeface="Wingdings" panose="05000000000000000000" pitchFamily="2" charset="2"/>
              <a:buChar char="Ø"/>
            </a:pPr>
            <a:r>
              <a:rPr lang="fr-CA" sz="2000" dirty="0" smtClean="0"/>
              <a:t>12 </a:t>
            </a:r>
            <a:r>
              <a:rPr lang="fr-CA" sz="2000" dirty="0"/>
              <a:t>des 13 provinces et territoires ont des initiatives, en place ou en cours, visant la </a:t>
            </a:r>
            <a:r>
              <a:rPr lang="fr-CA" sz="2000" dirty="0" smtClean="0"/>
              <a:t>promotion de l’activité </a:t>
            </a:r>
            <a:r>
              <a:rPr lang="fr-CA" sz="2000" dirty="0"/>
              <a:t>physique chez les enfants et les jeunes durant la </a:t>
            </a:r>
            <a:r>
              <a:rPr lang="fr-CA" sz="2000" dirty="0" smtClean="0"/>
              <a:t>période après </a:t>
            </a:r>
            <a:r>
              <a:rPr lang="fr-CA" sz="2000" dirty="0"/>
              <a:t>l’ecole</a:t>
            </a:r>
            <a:r>
              <a:rPr lang="fr-CA" sz="2000" baseline="30000" dirty="0"/>
              <a:t>110</a:t>
            </a:r>
            <a:r>
              <a:rPr lang="fr-CA" sz="2000" dirty="0"/>
              <a:t>.</a:t>
            </a:r>
            <a:endParaRPr lang="en-US" sz="2000" dirty="0"/>
          </a:p>
        </p:txBody>
      </p:sp>
      <p:sp>
        <p:nvSpPr>
          <p:cNvPr id="4" name="Title 1"/>
          <p:cNvSpPr txBox="1">
            <a:spLocks/>
          </p:cNvSpPr>
          <p:nvPr/>
        </p:nvSpPr>
        <p:spPr>
          <a:xfrm>
            <a:off x="0" y="0"/>
            <a:ext cx="8229600" cy="8382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spc="-150" dirty="0" smtClean="0"/>
              <a:t>PRINCIPALES CONCLUSIONS </a:t>
            </a:r>
            <a:r>
              <a:rPr lang="fr-CA" sz="2600" b="0" dirty="0"/>
              <a:t>Stratégies et investissements des gouvernements provinciaux</a:t>
            </a:r>
            <a:endParaRPr lang="en-US" sz="2600" b="0" spc="-150" dirty="0"/>
          </a:p>
        </p:txBody>
      </p:sp>
      <p:sp>
        <p:nvSpPr>
          <p:cNvPr id="5" name="Footer Placeholder 1"/>
          <p:cNvSpPr>
            <a:spLocks noGrp="1"/>
          </p:cNvSpPr>
          <p:nvPr>
            <p:ph type="ftr" sz="quarter" idx="11"/>
          </p:nvPr>
        </p:nvSpPr>
        <p:spPr bwMode="auto">
          <a:xfrm>
            <a:off x="3048000" y="6553200"/>
            <a:ext cx="594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fr-CA" sz="2000" dirty="0" smtClean="0">
                <a:solidFill>
                  <a:schemeClr val="bg1"/>
                </a:solidFill>
                <a:latin typeface="Arial" panose="020B0604020202020204" pitchFamily="34" charset="0"/>
                <a:cs typeface="Arial" panose="020B0604020202020204" pitchFamily="34" charset="0"/>
              </a:rPr>
              <a:t>Stratégies et Investissements Gouvernementaux</a:t>
            </a:r>
          </a:p>
        </p:txBody>
      </p:sp>
    </p:spTree>
    <p:extLst>
      <p:ext uri="{BB962C8B-B14F-4D97-AF65-F5344CB8AC3E}">
        <p14:creationId xmlns:p14="http://schemas.microsoft.com/office/powerpoint/2010/main" val="14896543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1196</TotalTime>
  <Words>15868</Words>
  <Application>Microsoft Macintosh PowerPoint</Application>
  <PresentationFormat>On-screen Show (4:3)</PresentationFormat>
  <Paragraphs>843</Paragraphs>
  <Slides>169</Slides>
  <Notes>27</Notes>
  <HiddenSlides>0</HiddenSlides>
  <MMClips>0</MMClips>
  <ScaleCrop>false</ScaleCrop>
  <HeadingPairs>
    <vt:vector size="4" baseType="variant">
      <vt:variant>
        <vt:lpstr>Theme</vt:lpstr>
      </vt:variant>
      <vt:variant>
        <vt:i4>15</vt:i4>
      </vt:variant>
      <vt:variant>
        <vt:lpstr>Slide Titles</vt:lpstr>
      </vt:variant>
      <vt:variant>
        <vt:i4>169</vt:i4>
      </vt:variant>
    </vt:vector>
  </HeadingPairs>
  <TitlesOfParts>
    <vt:vector size="184" baseType="lpstr">
      <vt:lpstr>Office Theme</vt:lpstr>
      <vt:lpstr>11_Custom Design</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12_Custom Design</vt:lpstr>
      <vt:lpstr>1_Office Theme</vt:lpstr>
      <vt:lpstr>LE CANADA EST-IL DANS LA COURSE? </vt:lpstr>
      <vt:lpstr>Partenaires</vt:lpstr>
      <vt:lpstr>Cadre de travail</vt:lpstr>
      <vt:lpstr>Sources de données</vt:lpstr>
      <vt:lpstr>Méthodologie</vt:lpstr>
      <vt:lpstr>LE CANADA EST-IL DANS LA COURSE?    RÉSULTATS 2014</vt:lpstr>
      <vt:lpstr>PowerPoint Presentation</vt:lpstr>
      <vt:lpstr>PowerPoint Presentation</vt:lpstr>
      <vt:lpstr>PowerPoint Presentation</vt:lpstr>
      <vt:lpstr>Perspectives clés pour le Canada</vt:lpstr>
      <vt:lpstr>PowerPoint Presentation</vt:lpstr>
      <vt:lpstr> </vt:lpstr>
      <vt:lpstr> </vt:lpstr>
      <vt:lpstr>PowerPoint Presentation</vt:lpstr>
      <vt:lpstr>CULTURE DE CONFORT</vt:lpstr>
      <vt:lpstr>CULTURE DE CONFORT</vt:lpstr>
      <vt:lpstr>CULTURE DE CONFORT</vt:lpstr>
      <vt:lpstr>PowerPoint Presentation</vt:lpstr>
      <vt:lpstr>  Recommandations – Parents/Famille </vt:lpstr>
      <vt:lpstr>  Recommandations – École </vt:lpstr>
      <vt:lpstr>  Recommandations – Décideurs  </vt:lpstr>
      <vt:lpstr>Recommandations-  Stratégies et Investissements</vt:lpstr>
      <vt:lpstr>Le Bulletin est utilisé comme…</vt:lpstr>
      <vt:lpstr>PowerPoint Presentation</vt:lpstr>
      <vt:lpstr>PowerPoint Presentation</vt:lpstr>
      <vt:lpstr> Outils de communication du Bulletin 2014 </vt:lpstr>
      <vt:lpstr>PowerPoint Presentation</vt:lpstr>
      <vt:lpstr>PowerPoint Presentation</vt:lpstr>
      <vt:lpstr>PowerPoint Presentation</vt:lpstr>
      <vt:lpstr>Principales Conclusions</vt:lpstr>
      <vt:lpstr>PowerPoint Presentation</vt:lpstr>
      <vt:lpstr>PowerPoint Presentation</vt:lpstr>
      <vt:lpstr>PowerPoint Presentation</vt:lpstr>
      <vt:lpstr>RECOMMANDATIONS</vt:lpstr>
      <vt:lpstr>RECOMMANDATIONS</vt:lpstr>
      <vt:lpstr>LIMITES SUR LA PLAN DE LA RECHERCHE</vt:lpstr>
      <vt:lpstr>PowerPoint Presentation</vt:lpstr>
      <vt:lpstr>PowerPoint Presentation</vt:lpstr>
      <vt:lpstr>PRINCIPALES CONCLUSIONS</vt:lpstr>
      <vt:lpstr>PRINCIPALES CONCLUSIONS</vt:lpstr>
      <vt:lpstr>RECOMMANDATIONS</vt:lpstr>
      <vt:lpstr>LIMITES SUR LA PLAN DE LA RECHERCHE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LIMITES SUR LA PLAN DE RECHERCHE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LIMITES SUR LA PLAN DE RECHERCHE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LIMITES SUR LA PLAN DE RECHERCHE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lpstr>PowerPoint Presentation</vt:lpstr>
      <vt:lpstr>POINTS SAILLANTS</vt:lpstr>
      <vt:lpstr>LIMITES SUR LE PLAN DE LA RECHERCHE</vt:lpstr>
      <vt:lpstr>RECOMMANDATIONS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Whiting</dc:creator>
  <cp:lastModifiedBy>Renee L Gauvreau</cp:lastModifiedBy>
  <cp:revision>213</cp:revision>
  <dcterms:created xsi:type="dcterms:W3CDTF">2014-06-02T16:21:12Z</dcterms:created>
  <dcterms:modified xsi:type="dcterms:W3CDTF">2015-01-20T16:47:57Z</dcterms:modified>
</cp:coreProperties>
</file>