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6" r:id="rId3"/>
    <p:sldId id="257" r:id="rId4"/>
    <p:sldId id="265" r:id="rId5"/>
    <p:sldId id="266" r:id="rId6"/>
    <p:sldId id="267" r:id="rId7"/>
    <p:sldId id="268" r:id="rId8"/>
    <p:sldId id="273" r:id="rId9"/>
    <p:sldId id="264" r:id="rId10"/>
    <p:sldId id="269" r:id="rId11"/>
    <p:sldId id="278" r:id="rId12"/>
    <p:sldId id="271" r:id="rId13"/>
    <p:sldId id="279" r:id="rId14"/>
    <p:sldId id="280" r:id="rId15"/>
    <p:sldId id="281" r:id="rId16"/>
    <p:sldId id="282" r:id="rId17"/>
    <p:sldId id="283" r:id="rId18"/>
    <p:sldId id="288" r:id="rId19"/>
    <p:sldId id="258" r:id="rId20"/>
    <p:sldId id="259" r:id="rId21"/>
    <p:sldId id="260" r:id="rId22"/>
    <p:sldId id="284" r:id="rId23"/>
    <p:sldId id="286" r:id="rId24"/>
    <p:sldId id="263" r:id="rId25"/>
    <p:sldId id="287" r:id="rId26"/>
    <p:sldId id="272" r:id="rId27"/>
    <p:sldId id="274" r:id="rId28"/>
    <p:sldId id="275" r:id="rId29"/>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63766" autoAdjust="0"/>
  </p:normalViewPr>
  <p:slideViewPr>
    <p:cSldViewPr>
      <p:cViewPr varScale="1">
        <p:scale>
          <a:sx n="77" d="100"/>
          <a:sy n="77" d="100"/>
        </p:scale>
        <p:origin x="-2604" y="-8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816" y="432"/>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63" tIns="46583" rIns="93163" bIns="46583" rtlCol="0"/>
          <a:lstStyle>
            <a:lvl1pPr algn="l">
              <a:defRPr sz="1200"/>
            </a:lvl1pPr>
          </a:lstStyle>
          <a:p>
            <a:endParaRPr lang="fr-CA"/>
          </a:p>
        </p:txBody>
      </p:sp>
      <p:sp>
        <p:nvSpPr>
          <p:cNvPr id="3" name="Espace réservé de la date 2"/>
          <p:cNvSpPr>
            <a:spLocks noGrp="1"/>
          </p:cNvSpPr>
          <p:nvPr>
            <p:ph type="dt" idx="1"/>
          </p:nvPr>
        </p:nvSpPr>
        <p:spPr>
          <a:xfrm>
            <a:off x="3970939" y="0"/>
            <a:ext cx="3037840" cy="464820"/>
          </a:xfrm>
          <a:prstGeom prst="rect">
            <a:avLst/>
          </a:prstGeom>
        </p:spPr>
        <p:txBody>
          <a:bodyPr vert="horz" lIns="93163" tIns="46583" rIns="93163" bIns="46583" rtlCol="0"/>
          <a:lstStyle>
            <a:lvl1pPr algn="r">
              <a:defRPr sz="1200"/>
            </a:lvl1pPr>
          </a:lstStyle>
          <a:p>
            <a:fld id="{E2A3EB1D-C6D7-4DDF-BCFA-60235E3ED3EA}" type="datetimeFigureOut">
              <a:rPr lang="fr-CA" smtClean="0"/>
              <a:pPr/>
              <a:t>2011-11-21</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3" rIns="93163" bIns="46583"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63" tIns="46583" rIns="93163" bIns="4658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63" tIns="46583" rIns="93163" bIns="4658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9" y="8829967"/>
            <a:ext cx="3037840" cy="464820"/>
          </a:xfrm>
          <a:prstGeom prst="rect">
            <a:avLst/>
          </a:prstGeom>
        </p:spPr>
        <p:txBody>
          <a:bodyPr vert="horz" lIns="93163" tIns="46583" rIns="93163" bIns="46583" rtlCol="0" anchor="b"/>
          <a:lstStyle>
            <a:lvl1pPr algn="r">
              <a:defRPr sz="1200"/>
            </a:lvl1pPr>
          </a:lstStyle>
          <a:p>
            <a:fld id="{CC98D85F-A3BC-4AA2-AE1F-655D9FF5A39E}" type="slidenum">
              <a:rPr lang="fr-CA" smtClean="0"/>
              <a:pPr/>
              <a:t>‹N°›</a:t>
            </a:fld>
            <a:endParaRPr lang="fr-CA"/>
          </a:p>
        </p:txBody>
      </p:sp>
    </p:spTree>
    <p:extLst>
      <p:ext uri="{BB962C8B-B14F-4D97-AF65-F5344CB8AC3E}">
        <p14:creationId xmlns:p14="http://schemas.microsoft.com/office/powerpoint/2010/main" val="286596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www.cpfpp.ab.c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r.wikipedia.org/wiki/Taxonomie_de_Blo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sz="1000" dirty="0"/>
              <a:t>Image: http://francale.wordpress.com/2008/09/23/les-chiffres-les-nombres/ </a:t>
            </a:r>
          </a:p>
          <a:p>
            <a:endParaRPr lang="en-CA" b="1" dirty="0"/>
          </a:p>
          <a:p>
            <a:r>
              <a:rPr lang="fr-CA" b="1" dirty="0"/>
              <a:t>Série Activités riches – Le sens du nombre</a:t>
            </a:r>
            <a:endParaRPr lang="en-CA" b="1" dirty="0" smtClean="0"/>
          </a:p>
          <a:p>
            <a:endParaRPr lang="en-CA" b="1" dirty="0" smtClean="0"/>
          </a:p>
          <a:p>
            <a:r>
              <a:rPr lang="en-CA" b="1" dirty="0" smtClean="0"/>
              <a:t>Note à </a:t>
            </a:r>
            <a:r>
              <a:rPr lang="en-CA" b="1" dirty="0" err="1" smtClean="0"/>
              <a:t>l’animateur</a:t>
            </a:r>
            <a:r>
              <a:rPr lang="en-CA" b="1" dirty="0" smtClean="0"/>
              <a:t>:</a:t>
            </a:r>
          </a:p>
          <a:p>
            <a:pPr defTabSz="931637">
              <a:defRPr/>
            </a:pPr>
            <a:r>
              <a:rPr lang="en-CA" dirty="0" err="1" smtClean="0"/>
              <a:t>Ajouter</a:t>
            </a:r>
            <a:r>
              <a:rPr lang="en-CA" baseline="0" dirty="0" smtClean="0"/>
              <a:t> </a:t>
            </a:r>
            <a:r>
              <a:rPr lang="en-CA" baseline="0" dirty="0" err="1" smtClean="0"/>
              <a:t>votre</a:t>
            </a:r>
            <a:r>
              <a:rPr lang="en-CA" baseline="0" dirty="0" smtClean="0"/>
              <a:t> nom, la date et lieu de </a:t>
            </a:r>
            <a:r>
              <a:rPr lang="en-CA" baseline="0" dirty="0" err="1" smtClean="0"/>
              <a:t>votre</a:t>
            </a:r>
            <a:r>
              <a:rPr lang="en-CA" baseline="0" dirty="0" smtClean="0"/>
              <a:t> session à la première </a:t>
            </a:r>
            <a:r>
              <a:rPr lang="en-CA" baseline="0" dirty="0" err="1" smtClean="0"/>
              <a:t>diapositive</a:t>
            </a:r>
            <a:r>
              <a:rPr lang="en-CA" baseline="0" dirty="0" smtClean="0"/>
              <a:t>.</a:t>
            </a:r>
          </a:p>
          <a:p>
            <a:endParaRPr lang="fr-CA" dirty="0" smtClean="0"/>
          </a:p>
          <a:p>
            <a:r>
              <a:rPr lang="en-CA" baseline="0" dirty="0" err="1" smtClean="0"/>
              <a:t>Prévoir</a:t>
            </a:r>
            <a:r>
              <a:rPr lang="en-CA" baseline="0" dirty="0" smtClean="0"/>
              <a:t> un </a:t>
            </a:r>
            <a:r>
              <a:rPr lang="en-CA" baseline="0" dirty="0" err="1" smtClean="0"/>
              <a:t>goûter</a:t>
            </a:r>
            <a:r>
              <a:rPr lang="en-CA" baseline="0" dirty="0" smtClean="0"/>
              <a:t> et des </a:t>
            </a:r>
            <a:r>
              <a:rPr lang="en-CA" baseline="0" dirty="0" err="1" smtClean="0"/>
              <a:t>breuvages</a:t>
            </a:r>
            <a:r>
              <a:rPr lang="en-CA" baseline="0" dirty="0" smtClean="0"/>
              <a:t>.</a:t>
            </a:r>
          </a:p>
          <a:p>
            <a:endParaRPr lang="en-CA" baseline="0" dirty="0" smtClean="0"/>
          </a:p>
          <a:p>
            <a:r>
              <a:rPr lang="en-CA" baseline="0" dirty="0" err="1" smtClean="0"/>
              <a:t>Prévoir</a:t>
            </a:r>
            <a:r>
              <a:rPr lang="en-CA" baseline="0" dirty="0" smtClean="0"/>
              <a:t> le </a:t>
            </a:r>
            <a:r>
              <a:rPr lang="en-CA" baseline="0" dirty="0" err="1" smtClean="0"/>
              <a:t>matériel</a:t>
            </a:r>
            <a:r>
              <a:rPr lang="en-CA" baseline="0" dirty="0" smtClean="0"/>
              <a:t> </a:t>
            </a:r>
            <a:r>
              <a:rPr lang="en-CA" baseline="0" dirty="0" err="1" smtClean="0"/>
              <a:t>nécessaire</a:t>
            </a:r>
            <a:r>
              <a:rPr lang="en-CA" baseline="0" dirty="0" smtClean="0"/>
              <a:t> pour </a:t>
            </a:r>
            <a:r>
              <a:rPr lang="en-CA" baseline="0" dirty="0" err="1" smtClean="0"/>
              <a:t>chacune</a:t>
            </a:r>
            <a:r>
              <a:rPr lang="en-CA" baseline="0" dirty="0" smtClean="0"/>
              <a:t> des </a:t>
            </a:r>
            <a:r>
              <a:rPr lang="en-CA" baseline="0" dirty="0" err="1" smtClean="0"/>
              <a:t>activités</a:t>
            </a:r>
            <a:r>
              <a:rPr lang="en-CA" baseline="0" dirty="0" smtClean="0"/>
              <a:t> riches </a:t>
            </a:r>
            <a:r>
              <a:rPr lang="en-CA" baseline="0" dirty="0" err="1" smtClean="0"/>
              <a:t>que</a:t>
            </a:r>
            <a:r>
              <a:rPr lang="en-CA" baseline="0" dirty="0" smtClean="0"/>
              <a:t> </a:t>
            </a:r>
            <a:r>
              <a:rPr lang="en-CA" baseline="0" dirty="0" err="1" smtClean="0"/>
              <a:t>vous</a:t>
            </a:r>
            <a:r>
              <a:rPr lang="en-CA" baseline="0" dirty="0" smtClean="0"/>
              <a:t> </a:t>
            </a:r>
            <a:r>
              <a:rPr lang="en-CA" baseline="0" dirty="0" err="1" smtClean="0"/>
              <a:t>allez</a:t>
            </a:r>
            <a:r>
              <a:rPr lang="en-CA" baseline="0" dirty="0" smtClean="0"/>
              <a:t> </a:t>
            </a:r>
            <a:r>
              <a:rPr lang="en-CA" baseline="0" dirty="0" err="1" smtClean="0"/>
              <a:t>présenter</a:t>
            </a:r>
            <a:r>
              <a:rPr lang="en-CA" baseline="0" dirty="0" smtClean="0"/>
              <a:t>.</a:t>
            </a:r>
          </a:p>
          <a:p>
            <a:endParaRPr lang="fr-CA" dirty="0" smtClean="0"/>
          </a:p>
          <a:p>
            <a:pPr defTabSz="931637">
              <a:defRPr/>
            </a:pPr>
            <a:r>
              <a:rPr lang="fr-CA" b="1" dirty="0" smtClean="0"/>
              <a:t>Au début de la formation:</a:t>
            </a:r>
          </a:p>
          <a:p>
            <a:r>
              <a:rPr lang="fr-CA" dirty="0" smtClean="0"/>
              <a:t>Mots de Bienvenue</a:t>
            </a:r>
          </a:p>
          <a:p>
            <a:r>
              <a:rPr lang="en-CA" dirty="0" err="1" smtClean="0"/>
              <a:t>Présences</a:t>
            </a:r>
            <a:endParaRPr lang="en-CA" dirty="0" smtClean="0"/>
          </a:p>
          <a:p>
            <a:r>
              <a:rPr lang="en-CA" dirty="0" smtClean="0"/>
              <a:t>Introduction des participants</a:t>
            </a:r>
          </a:p>
          <a:p>
            <a:r>
              <a:rPr lang="en-CA" dirty="0" err="1" smtClean="0"/>
              <a:t>Objectifs</a:t>
            </a:r>
            <a:r>
              <a:rPr lang="en-CA" dirty="0" smtClean="0"/>
              <a:t> de la formation</a:t>
            </a:r>
          </a:p>
          <a:p>
            <a:endParaRPr lang="en-CA" dirty="0" smtClean="0"/>
          </a:p>
          <a:p>
            <a:r>
              <a:rPr lang="en-CA" dirty="0" err="1" smtClean="0"/>
              <a:t>Cet</a:t>
            </a:r>
            <a:r>
              <a:rPr lang="en-CA" dirty="0" smtClean="0"/>
              <a:t> atelier a </a:t>
            </a:r>
            <a:r>
              <a:rPr lang="en-CA" dirty="0" err="1" smtClean="0"/>
              <a:t>été</a:t>
            </a:r>
            <a:r>
              <a:rPr lang="en-CA" dirty="0" smtClean="0"/>
              <a:t> </a:t>
            </a:r>
            <a:r>
              <a:rPr lang="en-CA" dirty="0" err="1" smtClean="0"/>
              <a:t>créé</a:t>
            </a:r>
            <a:r>
              <a:rPr lang="en-CA" baseline="0" dirty="0" smtClean="0"/>
              <a:t> à </a:t>
            </a:r>
            <a:r>
              <a:rPr lang="en-CA" baseline="0" dirty="0" err="1" smtClean="0"/>
              <a:t>l’automne</a:t>
            </a:r>
            <a:r>
              <a:rPr lang="en-CA" baseline="0" dirty="0" smtClean="0"/>
              <a:t> 2011 par Renée Michaud du CPFPP.</a:t>
            </a:r>
          </a:p>
          <a:p>
            <a:endParaRPr lang="en-CA" baseline="0" dirty="0" smtClean="0"/>
          </a:p>
          <a:p>
            <a:r>
              <a:rPr lang="en-CA" b="1" baseline="0" dirty="0" smtClean="0"/>
              <a:t>Citation</a:t>
            </a:r>
            <a:r>
              <a:rPr lang="en-CA" baseline="0" dirty="0" smtClean="0"/>
              <a:t/>
            </a:r>
            <a:br>
              <a:rPr lang="en-CA" baseline="0" dirty="0" smtClean="0"/>
            </a:br>
            <a:r>
              <a:rPr lang="en-US" dirty="0" smtClean="0">
                <a:effectLst/>
              </a:rPr>
              <a:t>"Instead of making kids love the math they hate, make the math they would love!" </a:t>
            </a:r>
          </a:p>
          <a:p>
            <a:r>
              <a:rPr lang="en-US" dirty="0" smtClean="0">
                <a:effectLst/>
              </a:rPr>
              <a:t>Seymour </a:t>
            </a:r>
            <a:r>
              <a:rPr lang="en-US" dirty="0" err="1" smtClean="0">
                <a:effectLst/>
              </a:rPr>
              <a:t>Papert</a:t>
            </a:r>
            <a:r>
              <a:rPr lang="en-US" dirty="0" smtClean="0">
                <a:effectLst/>
              </a:rPr>
              <a:t>, AERA 2004</a:t>
            </a:r>
          </a:p>
          <a:p>
            <a:endParaRPr lang="en-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fr-CA" b="1" dirty="0" smtClean="0"/>
              <a:t>Comment les construire</a:t>
            </a:r>
            <a:endParaRPr lang="fr-CA" b="1" noProof="0" dirty="0" smtClean="0"/>
          </a:p>
          <a:p>
            <a:pPr defTabSz="931637">
              <a:defRPr/>
            </a:pPr>
            <a:endParaRPr lang="fr-CA" b="1" noProof="0" dirty="0" smtClean="0"/>
          </a:p>
          <a:p>
            <a:pPr defTabSz="931637">
              <a:defRPr/>
            </a:pPr>
            <a:r>
              <a:rPr lang="fr-CA" b="1" noProof="0" dirty="0" smtClean="0"/>
              <a:t>Enlever une information</a:t>
            </a:r>
          </a:p>
          <a:p>
            <a:endParaRPr lang="fr-CA" noProof="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fr-CA" b="1" dirty="0" smtClean="0"/>
              <a:t>Comment les construire</a:t>
            </a:r>
            <a:endParaRPr lang="fr-CA" b="1" noProof="0" dirty="0" smtClean="0"/>
          </a:p>
          <a:p>
            <a:pPr defTabSz="931637">
              <a:defRPr/>
            </a:pPr>
            <a:endParaRPr lang="fr-CA" b="1" noProof="0" dirty="0" smtClean="0"/>
          </a:p>
          <a:p>
            <a:pPr defTabSz="931637">
              <a:defRPr/>
            </a:pPr>
            <a:r>
              <a:rPr lang="fr-CA" b="1" noProof="0" dirty="0" smtClean="0"/>
              <a:t>Enlever une information:</a:t>
            </a:r>
          </a:p>
          <a:p>
            <a:endParaRPr lang="fr-CA" noProof="0" dirty="0" smtClean="0"/>
          </a:p>
          <a:p>
            <a:r>
              <a:rPr lang="fr-CA" noProof="0" dirty="0" smtClean="0"/>
              <a:t>La nouvelle version de la question a </a:t>
            </a:r>
            <a:r>
              <a:rPr lang="fr-CA" baseline="0" noProof="0" dirty="0" smtClean="0"/>
              <a:t>beaucoup de bonnes réponses.  </a:t>
            </a:r>
          </a:p>
          <a:p>
            <a:r>
              <a:rPr lang="fr-CA" baseline="0" noProof="0" dirty="0" smtClean="0"/>
              <a:t>Suggestion:  Lorsqu’il y a plusieurs bonnes réponses, demander aux élèves plus faibles de répondre en premier.  </a:t>
            </a:r>
          </a:p>
          <a:p>
            <a:endParaRPr lang="fr-CA" baseline="0" noProof="0" dirty="0" smtClean="0"/>
          </a:p>
          <a:p>
            <a:r>
              <a:rPr lang="fr-CA" baseline="0" noProof="0" dirty="0" smtClean="0"/>
              <a:t>Autre fait:  Lorsqu’il y a plusieurs réponses, il y a souvent une régularité qui se développe et qui permet de trouver davantage de réponses.  Dans ce cas, discuter de la régularité et non seulement des réponses.</a:t>
            </a:r>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fr-CA" b="1" dirty="0" smtClean="0"/>
              <a:t>Comment les construire</a:t>
            </a:r>
            <a:endParaRPr lang="fr-CA" b="1" noProof="0" dirty="0" smtClean="0"/>
          </a:p>
          <a:p>
            <a:pPr defTabSz="931637">
              <a:defRPr/>
            </a:pPr>
            <a:endParaRPr lang="fr-CA" b="1" dirty="0" smtClean="0"/>
          </a:p>
          <a:p>
            <a:pPr defTabSz="931637">
              <a:defRPr/>
            </a:pPr>
            <a:r>
              <a:rPr lang="fr-CA" b="1" dirty="0" smtClean="0"/>
              <a:t>Commencer par la réponse</a:t>
            </a:r>
          </a:p>
          <a:p>
            <a:pPr defTabSz="931637">
              <a:defRPr/>
            </a:pPr>
            <a:r>
              <a:rPr lang="fr-CA" dirty="0" smtClean="0"/>
              <a:t>C’est le principe de </a:t>
            </a:r>
            <a:r>
              <a:rPr lang="fr-CA" dirty="0" err="1" smtClean="0"/>
              <a:t>Jeopardy</a:t>
            </a:r>
            <a:r>
              <a:rPr lang="fr-CA" dirty="0" smtClean="0"/>
              <a:t>.</a:t>
            </a:r>
          </a:p>
          <a:p>
            <a:pPr defTabSz="931637">
              <a:defRPr/>
            </a:pPr>
            <a:endParaRPr lang="fr-CA" dirty="0" smtClean="0"/>
          </a:p>
          <a:p>
            <a:pPr>
              <a:buFontTx/>
              <a:buChar char="-"/>
            </a:pPr>
            <a:endParaRPr lang="fr-CA" dirty="0" smtClean="0"/>
          </a:p>
          <a:p>
            <a:pPr>
              <a:buFontTx/>
              <a:buNone/>
            </a:pPr>
            <a:r>
              <a:rPr lang="fr-CA" dirty="0" smtClean="0"/>
              <a:t>Image tiré de : </a:t>
            </a:r>
            <a:r>
              <a:rPr lang="fr-CA" dirty="0" smtClean="0">
                <a:effectLst/>
              </a:rPr>
              <a:t>lemondejuif.blogspot.com</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fr-CA" b="1" dirty="0" smtClean="0"/>
              <a:t>Comment les construire</a:t>
            </a:r>
            <a:endParaRPr lang="fr-CA" b="1" noProof="0" dirty="0" smtClean="0"/>
          </a:p>
          <a:p>
            <a:pPr defTabSz="931637">
              <a:defRPr/>
            </a:pPr>
            <a:endParaRPr lang="fr-CA" b="1" dirty="0" smtClean="0"/>
          </a:p>
          <a:p>
            <a:pPr defTabSz="931637">
              <a:defRPr/>
            </a:pPr>
            <a:r>
              <a:rPr lang="fr-CA" b="1" dirty="0" smtClean="0"/>
              <a:t>Commencer par la réponse</a:t>
            </a:r>
          </a:p>
          <a:p>
            <a:pPr defTabSz="931637">
              <a:defRPr/>
            </a:pPr>
            <a:r>
              <a:rPr lang="fr-CA" dirty="0" smtClean="0"/>
              <a:t>C’est le principe de </a:t>
            </a:r>
            <a:r>
              <a:rPr lang="fr-CA" dirty="0" err="1" smtClean="0"/>
              <a:t>Jeopardy</a:t>
            </a:r>
            <a:r>
              <a:rPr lang="fr-CA" dirty="0" smtClean="0"/>
              <a:t>.</a:t>
            </a:r>
          </a:p>
          <a:p>
            <a:pPr defTabSz="931637">
              <a:defRPr/>
            </a:pPr>
            <a:endParaRPr lang="fr-CA" dirty="0" smtClean="0"/>
          </a:p>
          <a:p>
            <a:pPr defTabSz="931637">
              <a:defRPr/>
            </a:pPr>
            <a:r>
              <a:rPr lang="fr-CA" dirty="0" smtClean="0"/>
              <a:t>Ce type de façon de</a:t>
            </a:r>
            <a:r>
              <a:rPr lang="fr-CA" baseline="0" dirty="0" smtClean="0"/>
              <a:t> créer des activités riches permet à tous les élèves de donner une question.  De plus, les élèves peuvent être créatifs dans leur choix de question.  De plus, l’enseignant peut vraiment voir le niveau de compréhension des élèves de par ce qu’ils répondent.  Et que dire du fait que les élèves ont une belle opportunité de parler français!</a:t>
            </a:r>
            <a:endParaRPr lang="fr-CA" dirty="0" smtClean="0"/>
          </a:p>
          <a:p>
            <a:endParaRPr lang="fr-CA" noProof="0" dirty="0" smtClean="0"/>
          </a:p>
          <a:p>
            <a:r>
              <a:rPr lang="fr-CA" b="1" noProof="0" dirty="0" smtClean="0"/>
              <a:t>Exemples</a:t>
            </a:r>
            <a:r>
              <a:rPr lang="fr-CA" b="1" baseline="0" noProof="0" dirty="0" smtClean="0"/>
              <a:t> de questions pour l’exemple de la diapo:</a:t>
            </a:r>
          </a:p>
          <a:p>
            <a:pPr>
              <a:buFontTx/>
              <a:buChar char="-"/>
            </a:pPr>
            <a:r>
              <a:rPr lang="fr-CA" baseline="0" noProof="0" dirty="0" smtClean="0"/>
              <a:t>Quel est l’âge d’un élève de 8</a:t>
            </a:r>
            <a:r>
              <a:rPr lang="fr-CA" baseline="30000" noProof="0" dirty="0" smtClean="0"/>
              <a:t>e</a:t>
            </a:r>
            <a:r>
              <a:rPr lang="fr-CA" baseline="0" noProof="0" dirty="0" smtClean="0"/>
              <a:t> année?</a:t>
            </a:r>
          </a:p>
          <a:p>
            <a:pPr>
              <a:buFontTx/>
              <a:buChar char="-"/>
            </a:pPr>
            <a:r>
              <a:rPr lang="fr-CA" baseline="0" noProof="0" dirty="0" smtClean="0"/>
              <a:t>Quelle est la somme de 5 et 8?</a:t>
            </a:r>
          </a:p>
          <a:p>
            <a:pPr>
              <a:buFontTx/>
              <a:buChar char="-"/>
            </a:pPr>
            <a:r>
              <a:rPr lang="fr-CA" baseline="0" noProof="0" dirty="0" smtClean="0"/>
              <a:t>Quel est le numéro de porte chez moi?</a:t>
            </a:r>
          </a:p>
          <a:p>
            <a:pPr>
              <a:buFontTx/>
              <a:buChar char="-"/>
            </a:pPr>
            <a:r>
              <a:rPr lang="fr-CA" baseline="0" noProof="0" dirty="0" smtClean="0"/>
              <a:t>Quel est la longueur en mètres d’un autobus?</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température</a:t>
            </a:r>
            <a:r>
              <a:rPr lang="en-CA" baseline="0" noProof="0" dirty="0" smtClean="0"/>
              <a:t> </a:t>
            </a:r>
            <a:r>
              <a:rPr lang="en-CA" baseline="0" noProof="0" dirty="0" err="1" smtClean="0"/>
              <a:t>idéale</a:t>
            </a:r>
            <a:r>
              <a:rPr lang="en-CA" baseline="0" noProof="0" dirty="0" smtClean="0"/>
              <a:t> en </a:t>
            </a:r>
            <a:r>
              <a:rPr lang="en-CA" baseline="0" noProof="0" dirty="0" err="1" smtClean="0"/>
              <a:t>celsius</a:t>
            </a:r>
            <a:r>
              <a:rPr lang="en-CA" baseline="0" noProof="0" dirty="0" smtClean="0"/>
              <a:t> pour </a:t>
            </a:r>
            <a:r>
              <a:rPr lang="en-CA" baseline="0" noProof="0" dirty="0" err="1" smtClean="0"/>
              <a:t>jouer</a:t>
            </a:r>
            <a:r>
              <a:rPr lang="en-CA" baseline="0" noProof="0" dirty="0" smtClean="0"/>
              <a:t> </a:t>
            </a:r>
            <a:r>
              <a:rPr lang="en-CA" baseline="0" noProof="0" dirty="0" err="1" smtClean="0"/>
              <a:t>dehors</a:t>
            </a:r>
            <a:r>
              <a:rPr lang="en-CA" baseline="0" noProof="0" dirty="0" smtClean="0"/>
              <a:t>?</a:t>
            </a:r>
            <a:endParaRPr lang="fr-CA" baseline="0" noProof="0" dirty="0" smtClean="0"/>
          </a:p>
          <a:p>
            <a:pPr>
              <a:buFontTx/>
              <a:buChar char="-"/>
            </a:pP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909">
              <a:defRPr/>
            </a:pPr>
            <a:r>
              <a:rPr lang="en-CA" b="1" dirty="0" smtClean="0"/>
              <a:t>Comment les </a:t>
            </a:r>
            <a:r>
              <a:rPr lang="fr-CA" b="1" dirty="0" smtClean="0"/>
              <a:t>construire</a:t>
            </a:r>
            <a:endParaRPr lang="fr-CA" b="1" noProof="0" dirty="0" smtClean="0"/>
          </a:p>
          <a:p>
            <a:pPr defTabSz="942909">
              <a:defRPr/>
            </a:pPr>
            <a:endParaRPr lang="en-CA" b="1"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14</a:t>
            </a:fld>
            <a:endParaRPr lang="fr-CA"/>
          </a:p>
        </p:txBody>
      </p:sp>
    </p:spTree>
    <p:extLst>
      <p:ext uri="{BB962C8B-B14F-4D97-AF65-F5344CB8AC3E}">
        <p14:creationId xmlns:p14="http://schemas.microsoft.com/office/powerpoint/2010/main" val="64604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2909">
              <a:defRPr/>
            </a:pPr>
            <a:r>
              <a:rPr lang="en-CA" b="1" dirty="0" smtClean="0"/>
              <a:t>Comment les </a:t>
            </a:r>
            <a:r>
              <a:rPr lang="fr-CA" b="1" dirty="0" smtClean="0"/>
              <a:t>construire</a:t>
            </a:r>
            <a:endParaRPr lang="fr-CA" b="1" noProof="0" dirty="0" smtClean="0"/>
          </a:p>
          <a:p>
            <a:pPr defTabSz="942909">
              <a:defRPr/>
            </a:pPr>
            <a:endParaRPr lang="en-CA" b="1" dirty="0" smtClean="0"/>
          </a:p>
          <a:p>
            <a:pPr defTabSz="942909">
              <a:defRPr/>
            </a:pPr>
            <a:r>
              <a:rPr lang="en-CA" b="1" dirty="0" err="1" smtClean="0"/>
              <a:t>Ajouter</a:t>
            </a:r>
            <a:r>
              <a:rPr lang="en-CA" b="1" dirty="0" smtClean="0"/>
              <a:t> un </a:t>
            </a:r>
            <a:r>
              <a:rPr lang="en-CA" b="1" dirty="0" err="1" smtClean="0"/>
              <a:t>choix</a:t>
            </a:r>
            <a:endParaRPr lang="en-CA" b="0" dirty="0" smtClean="0"/>
          </a:p>
          <a:p>
            <a:pPr defTabSz="942909">
              <a:defRPr/>
            </a:pPr>
            <a:endParaRPr lang="en-CA" b="0" dirty="0" smtClean="0"/>
          </a:p>
          <a:p>
            <a:pPr defTabSz="942909">
              <a:defRPr/>
            </a:pPr>
            <a:r>
              <a:rPr lang="en-CA" b="0" i="1" dirty="0" err="1" smtClean="0"/>
              <a:t>Choisir</a:t>
            </a:r>
            <a:r>
              <a:rPr lang="en-CA" b="0" i="1" dirty="0" smtClean="0"/>
              <a:t> des questions</a:t>
            </a:r>
            <a:r>
              <a:rPr lang="en-CA" b="0" i="1" baseline="0" dirty="0" smtClean="0"/>
              <a:t> </a:t>
            </a:r>
            <a:r>
              <a:rPr lang="en-CA" b="0" baseline="0" dirty="0" err="1" smtClean="0"/>
              <a:t>exige</a:t>
            </a:r>
            <a:r>
              <a:rPr lang="en-CA" b="0" baseline="0" dirty="0" smtClean="0"/>
              <a:t> </a:t>
            </a:r>
            <a:r>
              <a:rPr lang="en-CA" b="0" baseline="0" dirty="0" err="1" smtClean="0"/>
              <a:t>une</a:t>
            </a:r>
            <a:r>
              <a:rPr lang="en-CA" b="0" baseline="0" dirty="0" smtClean="0"/>
              <a:t> analyse. </a:t>
            </a:r>
          </a:p>
          <a:p>
            <a:pPr defTabSz="942909">
              <a:defRPr/>
            </a:pPr>
            <a:endParaRPr lang="en-CA" b="0" baseline="0" dirty="0" smtClean="0"/>
          </a:p>
          <a:p>
            <a:pPr defTabSz="942909">
              <a:defRPr/>
            </a:pPr>
            <a:r>
              <a:rPr lang="en-CA" b="0" i="1" baseline="0" dirty="0" smtClean="0"/>
              <a:t>Faire des questions </a:t>
            </a:r>
            <a:r>
              <a:rPr lang="en-CA" b="0" baseline="0" dirty="0" err="1" smtClean="0"/>
              <a:t>exige</a:t>
            </a:r>
            <a:r>
              <a:rPr lang="en-CA" b="0" baseline="0" dirty="0" smtClean="0"/>
              <a:t> </a:t>
            </a:r>
            <a:r>
              <a:rPr lang="en-CA" b="0" baseline="0" dirty="0" err="1" smtClean="0"/>
              <a:t>une</a:t>
            </a:r>
            <a:r>
              <a:rPr lang="en-CA" b="0" baseline="0" dirty="0" smtClean="0"/>
              <a:t> </a:t>
            </a:r>
            <a:r>
              <a:rPr lang="en-CA" b="0" baseline="0" dirty="0" err="1" smtClean="0"/>
              <a:t>synthèse</a:t>
            </a:r>
            <a:r>
              <a:rPr lang="en-CA" b="0" baseline="0" dirty="0" smtClean="0"/>
              <a:t>.  </a:t>
            </a:r>
          </a:p>
          <a:p>
            <a:pPr defTabSz="942909">
              <a:defRPr/>
            </a:pPr>
            <a:endParaRPr lang="en-CA" b="0" baseline="0" dirty="0" smtClean="0"/>
          </a:p>
          <a:p>
            <a:pPr defTabSz="942909">
              <a:defRPr/>
            </a:pPr>
            <a:r>
              <a:rPr lang="en-CA" b="0" i="1" baseline="0" dirty="0" err="1" smtClean="0"/>
              <a:t>Partager</a:t>
            </a:r>
            <a:r>
              <a:rPr lang="en-CA" b="0" i="1" baseline="0" dirty="0" smtClean="0"/>
              <a:t> et </a:t>
            </a:r>
            <a:r>
              <a:rPr lang="en-CA" b="0" i="1" baseline="0" dirty="0" err="1" smtClean="0"/>
              <a:t>discuter</a:t>
            </a:r>
            <a:r>
              <a:rPr lang="en-CA" b="0" i="1" baseline="0" dirty="0" smtClean="0"/>
              <a:t> </a:t>
            </a:r>
            <a:r>
              <a:rPr lang="en-CA" b="0" baseline="0" dirty="0" err="1" smtClean="0"/>
              <a:t>requiert</a:t>
            </a:r>
            <a:r>
              <a:rPr lang="en-CA" b="0" baseline="0" dirty="0" smtClean="0"/>
              <a:t> </a:t>
            </a:r>
            <a:r>
              <a:rPr lang="en-CA" b="0" baseline="0" dirty="0" err="1" smtClean="0"/>
              <a:t>une</a:t>
            </a:r>
            <a:r>
              <a:rPr lang="en-CA" b="0" baseline="0" dirty="0" smtClean="0"/>
              <a:t> </a:t>
            </a:r>
            <a:r>
              <a:rPr lang="en-CA" b="0" baseline="0" dirty="0" err="1" smtClean="0"/>
              <a:t>évaluation</a:t>
            </a:r>
            <a:r>
              <a:rPr lang="en-CA" b="0" baseline="0" dirty="0" smtClean="0"/>
              <a:t>.</a:t>
            </a:r>
            <a:endParaRPr lang="en-CA" b="1"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15</a:t>
            </a:fld>
            <a:endParaRPr lang="fr-CA"/>
          </a:p>
        </p:txBody>
      </p:sp>
    </p:spTree>
    <p:extLst>
      <p:ext uri="{BB962C8B-B14F-4D97-AF65-F5344CB8AC3E}">
        <p14:creationId xmlns:p14="http://schemas.microsoft.com/office/powerpoint/2010/main" val="102661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37">
              <a:defRPr/>
            </a:pPr>
            <a:r>
              <a:rPr lang="fr-CA" dirty="0" smtClean="0"/>
              <a:t>Image:  chenelière.ca</a:t>
            </a:r>
          </a:p>
          <a:p>
            <a:pPr defTabSz="931637">
              <a:defRPr/>
            </a:pPr>
            <a:endParaRPr lang="fr-CA" dirty="0" smtClean="0"/>
          </a:p>
          <a:p>
            <a:pPr defTabSz="931637">
              <a:defRPr/>
            </a:pPr>
            <a:r>
              <a:rPr lang="fr-CA" dirty="0" err="1" smtClean="0"/>
              <a:t>Chenelière</a:t>
            </a:r>
            <a:r>
              <a:rPr lang="fr-CA" dirty="0" smtClean="0"/>
              <a:t> Mathématiques, Cahier d’activités et d’exercices</a:t>
            </a:r>
            <a:r>
              <a:rPr lang="fr-CA" baseline="0" dirty="0" smtClean="0"/>
              <a:t> 2</a:t>
            </a:r>
            <a:r>
              <a:rPr lang="fr-CA" baseline="30000" dirty="0" smtClean="0"/>
              <a:t>e</a:t>
            </a:r>
            <a:r>
              <a:rPr lang="fr-CA" baseline="0" dirty="0" smtClean="0"/>
              <a:t> page 46</a:t>
            </a:r>
          </a:p>
          <a:p>
            <a:endParaRPr lang="fr-CA" dirty="0" smtClean="0"/>
          </a:p>
          <a:p>
            <a:pPr defTabSz="931637">
              <a:defRPr/>
            </a:pPr>
            <a:r>
              <a:rPr lang="fr-CA" b="1" baseline="0" dirty="0" smtClean="0"/>
              <a:t>Comment peut-on améliorer cette question?</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16</a:t>
            </a:fld>
            <a:endParaRPr lang="fr-CA"/>
          </a:p>
        </p:txBody>
      </p:sp>
    </p:spTree>
    <p:extLst>
      <p:ext uri="{BB962C8B-B14F-4D97-AF65-F5344CB8AC3E}">
        <p14:creationId xmlns:p14="http://schemas.microsoft.com/office/powerpoint/2010/main" val="392566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37">
              <a:defRPr/>
            </a:pPr>
            <a:r>
              <a:rPr lang="fr-CA" dirty="0" smtClean="0"/>
              <a:t>Image:  chenelière.ca</a:t>
            </a:r>
          </a:p>
          <a:p>
            <a:pPr defTabSz="931637">
              <a:defRPr/>
            </a:pPr>
            <a:endParaRPr lang="fr-CA" dirty="0" smtClean="0"/>
          </a:p>
          <a:p>
            <a:pPr defTabSz="931637">
              <a:defRPr/>
            </a:pPr>
            <a:r>
              <a:rPr lang="fr-CA" dirty="0" err="1" smtClean="0"/>
              <a:t>Chenelière</a:t>
            </a:r>
            <a:r>
              <a:rPr lang="fr-CA" dirty="0" smtClean="0"/>
              <a:t> Mathématiques, Cahier d’activités et d’exercices</a:t>
            </a:r>
            <a:r>
              <a:rPr lang="fr-CA" baseline="0" dirty="0" smtClean="0"/>
              <a:t> 2</a:t>
            </a:r>
            <a:r>
              <a:rPr lang="fr-CA" baseline="30000" dirty="0" smtClean="0"/>
              <a:t>e</a:t>
            </a:r>
            <a:r>
              <a:rPr lang="fr-CA" baseline="0" dirty="0" smtClean="0"/>
              <a:t> page 68</a:t>
            </a:r>
          </a:p>
          <a:p>
            <a:endParaRPr lang="fr-CA" dirty="0" smtClean="0"/>
          </a:p>
          <a:p>
            <a:pPr defTabSz="931637">
              <a:defRPr/>
            </a:pPr>
            <a:r>
              <a:rPr lang="fr-CA" b="1" baseline="0" dirty="0" smtClean="0"/>
              <a:t>Comment peut-on améliorer cette question?</a:t>
            </a:r>
          </a:p>
          <a:p>
            <a:endParaRPr lang="fr-CA" dirty="0" smtClean="0"/>
          </a:p>
          <a:p>
            <a:endParaRPr lang="fr-CA" dirty="0"/>
          </a:p>
          <a:p>
            <a:endParaRPr lang="fr-CA" dirty="0" smtClean="0"/>
          </a:p>
          <a:p>
            <a:endParaRPr lang="fr-CA" dirty="0"/>
          </a:p>
          <a:p>
            <a:endParaRPr lang="en-CA" dirty="0"/>
          </a:p>
          <a:p>
            <a:r>
              <a:rPr lang="en-CA" b="1" dirty="0"/>
              <a:t>Citation</a:t>
            </a:r>
          </a:p>
          <a:p>
            <a:pPr>
              <a:defRPr/>
            </a:pPr>
            <a:r>
              <a:rPr lang="en-CA" dirty="0"/>
              <a:t>A supportive environment where students feel comfortable sharing their solution strategies with one another is crucial for developing a positive classroom culture (NRC, 2000)</a:t>
            </a:r>
            <a:endParaRPr lang="fr-CA" dirty="0"/>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17</a:t>
            </a:fld>
            <a:endParaRPr lang="fr-CA"/>
          </a:p>
        </p:txBody>
      </p:sp>
    </p:spTree>
    <p:extLst>
      <p:ext uri="{BB962C8B-B14F-4D97-AF65-F5344CB8AC3E}">
        <p14:creationId xmlns:p14="http://schemas.microsoft.com/office/powerpoint/2010/main" val="127895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37">
              <a:defRPr/>
            </a:pPr>
            <a:r>
              <a:rPr lang="fr-CA" dirty="0" smtClean="0"/>
              <a:t>Image:  chenelière.ca</a:t>
            </a:r>
          </a:p>
          <a:p>
            <a:pPr defTabSz="931637">
              <a:defRPr/>
            </a:pPr>
            <a:endParaRPr lang="fr-CA" dirty="0" smtClean="0"/>
          </a:p>
          <a:p>
            <a:pPr defTabSz="931637">
              <a:defRPr/>
            </a:pPr>
            <a:r>
              <a:rPr lang="fr-CA" dirty="0" err="1" smtClean="0"/>
              <a:t>Chenelière</a:t>
            </a:r>
            <a:r>
              <a:rPr lang="fr-CA" dirty="0" smtClean="0"/>
              <a:t> Mathématiques, Cahier d’activités et d’exercices</a:t>
            </a:r>
            <a:r>
              <a:rPr lang="fr-CA" baseline="0" dirty="0" smtClean="0"/>
              <a:t> 2</a:t>
            </a:r>
            <a:r>
              <a:rPr lang="fr-CA" baseline="30000" dirty="0" smtClean="0"/>
              <a:t>e</a:t>
            </a:r>
            <a:r>
              <a:rPr lang="fr-CA" baseline="0" dirty="0" smtClean="0"/>
              <a:t> page 37</a:t>
            </a:r>
          </a:p>
          <a:p>
            <a:endParaRPr lang="fr-CA" dirty="0" smtClean="0"/>
          </a:p>
          <a:p>
            <a:pPr defTabSz="931637">
              <a:defRPr/>
            </a:pPr>
            <a:r>
              <a:rPr lang="fr-CA" b="1" baseline="0" dirty="0" smtClean="0"/>
              <a:t>Comment peut-on améliorer cette question?</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18</a:t>
            </a:fld>
            <a:endParaRPr lang="fr-CA"/>
          </a:p>
        </p:txBody>
      </p:sp>
    </p:spTree>
    <p:extLst>
      <p:ext uri="{BB962C8B-B14F-4D97-AF65-F5344CB8AC3E}">
        <p14:creationId xmlns:p14="http://schemas.microsoft.com/office/powerpoint/2010/main" val="1708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b="1" dirty="0" smtClean="0"/>
              <a:t>Pourquoi</a:t>
            </a:r>
            <a:r>
              <a:rPr lang="en-CA" b="1" dirty="0" smtClean="0"/>
              <a:t> les utiliser</a:t>
            </a:r>
          </a:p>
          <a:p>
            <a:endParaRPr lang="en-CA" b="1" dirty="0" smtClean="0"/>
          </a:p>
          <a:p>
            <a:r>
              <a:rPr lang="en-CA" b="1" dirty="0" smtClean="0"/>
              <a:t>Les 7 </a:t>
            </a:r>
            <a:r>
              <a:rPr lang="en-CA" b="1" dirty="0" err="1" smtClean="0"/>
              <a:t>processus</a:t>
            </a:r>
            <a:r>
              <a:rPr lang="en-CA" b="1" dirty="0" smtClean="0"/>
              <a:t> </a:t>
            </a:r>
            <a:r>
              <a:rPr lang="en-CA" b="1" dirty="0" err="1" smtClean="0"/>
              <a:t>mathématiques</a:t>
            </a:r>
            <a:r>
              <a:rPr lang="en-CA" b="1" dirty="0" smtClean="0"/>
              <a:t>:</a:t>
            </a:r>
          </a:p>
          <a:p>
            <a:endParaRPr lang="en-CA" dirty="0" smtClean="0"/>
          </a:p>
          <a:p>
            <a:r>
              <a:rPr lang="fr-CA" dirty="0" smtClean="0"/>
              <a:t>[C] Communication  </a:t>
            </a:r>
          </a:p>
          <a:p>
            <a:r>
              <a:rPr lang="fr-CA" dirty="0" smtClean="0"/>
              <a:t>[CE] Calcul mental et estimation</a:t>
            </a:r>
          </a:p>
          <a:p>
            <a:r>
              <a:rPr lang="fr-CA" dirty="0" smtClean="0"/>
              <a:t>[L] Liens  </a:t>
            </a:r>
          </a:p>
          <a:p>
            <a:r>
              <a:rPr lang="fr-CA" dirty="0" smtClean="0"/>
              <a:t>[R] Raisonnement </a:t>
            </a:r>
          </a:p>
          <a:p>
            <a:r>
              <a:rPr lang="fr-CA" dirty="0" smtClean="0"/>
              <a:t>[RP] Résolution de problèmes  </a:t>
            </a:r>
          </a:p>
          <a:p>
            <a:r>
              <a:rPr lang="fr-CA" dirty="0" smtClean="0"/>
              <a:t>[T] Technologie </a:t>
            </a:r>
          </a:p>
          <a:p>
            <a:r>
              <a:rPr lang="fr-CA" dirty="0" smtClean="0"/>
              <a:t>[V] Visualisation </a:t>
            </a:r>
          </a:p>
          <a:p>
            <a:endParaRPr lang="en-CA" dirty="0" smtClean="0"/>
          </a:p>
          <a:p>
            <a:endParaRPr lang="en-CA" dirty="0" smtClean="0"/>
          </a:p>
          <a:p>
            <a:r>
              <a:rPr lang="en-CA" b="1" dirty="0" smtClean="0"/>
              <a:t>Citations</a:t>
            </a:r>
          </a:p>
          <a:p>
            <a:r>
              <a:rPr lang="en-CA" b="1" dirty="0" smtClean="0"/>
              <a:t>1.</a:t>
            </a:r>
          </a:p>
          <a:p>
            <a:r>
              <a:rPr lang="en-CA" dirty="0"/>
              <a:t>During a lesson that is strong in problem-solving  dimension, students engage throughout the lesson in meaningful, challenging problems rather than work on exercises that require practicing an already learned procedure.</a:t>
            </a:r>
            <a:endParaRPr lang="fr-CA" dirty="0"/>
          </a:p>
          <a:p>
            <a:r>
              <a:rPr lang="en-CA" i="1" dirty="0"/>
              <a:t>Teaching children mathematic</a:t>
            </a:r>
            <a:r>
              <a:rPr lang="en-CA" dirty="0"/>
              <a:t>, Nov. 2010, p. 243</a:t>
            </a:r>
          </a:p>
          <a:p>
            <a:r>
              <a:rPr lang="en-CA" b="1" dirty="0"/>
              <a:t>2.</a:t>
            </a:r>
          </a:p>
          <a:p>
            <a:r>
              <a:rPr lang="en-CA" dirty="0"/>
              <a:t>Transformation does not happen overnight.  Students must be taught how to speak, listen, question and write – all of which takes time.  In my experience, it is time well spent.</a:t>
            </a:r>
            <a:endParaRPr lang="fr-CA" dirty="0"/>
          </a:p>
          <a:p>
            <a:r>
              <a:rPr lang="en-CA" i="1" dirty="0"/>
              <a:t>Teaching children mathematic,</a:t>
            </a:r>
            <a:r>
              <a:rPr lang="en-CA" dirty="0"/>
              <a:t> Aug. 2010, p. 30</a:t>
            </a:r>
            <a:endParaRPr lang="fr-CA" dirty="0"/>
          </a:p>
          <a:p>
            <a:endParaRPr lang="fr-CA" dirty="0"/>
          </a:p>
          <a:p>
            <a:r>
              <a:rPr lang="fr-CA" dirty="0" smtClean="0"/>
              <a:t>Image tiré de :</a:t>
            </a:r>
            <a:r>
              <a:rPr lang="fr-CA" baseline="0" dirty="0" smtClean="0"/>
              <a:t> cheneliere.ca</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637">
              <a:defRPr/>
            </a:pPr>
            <a:r>
              <a:rPr lang="en-CA" b="1" baseline="0" noProof="0" dirty="0" smtClean="0"/>
              <a:t>Note à </a:t>
            </a:r>
            <a:r>
              <a:rPr lang="en-CA" b="1" baseline="0" noProof="0" dirty="0" err="1" smtClean="0"/>
              <a:t>l’animateur</a:t>
            </a:r>
            <a:r>
              <a:rPr lang="en-CA" b="1" baseline="0" noProof="0" dirty="0" smtClean="0"/>
              <a:t>:</a:t>
            </a:r>
          </a:p>
          <a:p>
            <a:r>
              <a:rPr lang="fr-CA" dirty="0" smtClean="0"/>
              <a:t>Les objectifs cités dans</a:t>
            </a:r>
            <a:r>
              <a:rPr lang="fr-CA" baseline="0" dirty="0" smtClean="0"/>
              <a:t> la diapositive</a:t>
            </a:r>
            <a:r>
              <a:rPr lang="fr-CA" dirty="0" smtClean="0"/>
              <a:t> varieront</a:t>
            </a:r>
            <a:r>
              <a:rPr lang="fr-CA" baseline="0" dirty="0" smtClean="0"/>
              <a:t> selon la durée de la formation.</a:t>
            </a:r>
          </a:p>
          <a:p>
            <a:endParaRPr lang="fr-CA" baseline="0" dirty="0" smtClean="0"/>
          </a:p>
          <a:p>
            <a:r>
              <a:rPr lang="fr-CA" baseline="0" dirty="0" smtClean="0"/>
              <a:t>On pourra atteindre tous ces objectifs si la session est d’environ 5 heures.  Dans l’éventualité que la session soit de moins de 5 heures, on peut considérer:</a:t>
            </a:r>
          </a:p>
          <a:p>
            <a:r>
              <a:rPr lang="fr-CA" baseline="0" dirty="0" smtClean="0"/>
              <a:t>-   mettre moins d’emphase sur certains objectifs</a:t>
            </a:r>
          </a:p>
          <a:p>
            <a:pPr marL="174683" indent="-174683">
              <a:buFontTx/>
              <a:buChar char="-"/>
            </a:pPr>
            <a:r>
              <a:rPr lang="fr-CA" baseline="0" dirty="0" smtClean="0"/>
              <a:t>passer moins de temps sur l’exploration</a:t>
            </a:r>
          </a:p>
          <a:p>
            <a:pPr marL="174683" indent="-174683">
              <a:buFontTx/>
              <a:buChar char="-"/>
            </a:pPr>
            <a:r>
              <a:rPr lang="fr-CA" dirty="0" smtClean="0"/>
              <a:t>une combinaison des 2 scénarios précédents</a:t>
            </a:r>
          </a:p>
          <a:p>
            <a:pPr marL="174683" indent="-174683">
              <a:buFontTx/>
              <a:buChar char="-"/>
            </a:pPr>
            <a:r>
              <a:rPr lang="fr-CA" dirty="0" smtClean="0"/>
              <a:t>autre</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a:t>
            </a:fld>
            <a:endParaRPr lang="fr-CA"/>
          </a:p>
        </p:txBody>
      </p:sp>
    </p:spTree>
    <p:extLst>
      <p:ext uri="{BB962C8B-B14F-4D97-AF65-F5344CB8AC3E}">
        <p14:creationId xmlns:p14="http://schemas.microsoft.com/office/powerpoint/2010/main" val="346308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CA" sz="900" b="1" dirty="0"/>
              <a:t>Quand</a:t>
            </a:r>
            <a:r>
              <a:rPr lang="en-CA" sz="900" b="1" dirty="0"/>
              <a:t> les utiliser</a:t>
            </a:r>
            <a:endParaRPr lang="fr-CA" sz="900" b="1" dirty="0"/>
          </a:p>
          <a:p>
            <a:endParaRPr lang="fr-CA" sz="900" b="1" dirty="0"/>
          </a:p>
          <a:p>
            <a:r>
              <a:rPr lang="fr-CA" sz="900" b="1" dirty="0"/>
              <a:t>Les élèves doivent être prêts à ce type d’activités:</a:t>
            </a:r>
          </a:p>
          <a:p>
            <a:pPr>
              <a:buFontTx/>
              <a:buChar char="-"/>
            </a:pPr>
            <a:r>
              <a:rPr lang="fr-CA" sz="900" dirty="0"/>
              <a:t>Il doit y avoir une certaine préparation des élèves car les activités ne sont pas riches comme telles.  Elles sont riches car elles mènent les élèves dans un territoire inconnu mais accessible</a:t>
            </a:r>
          </a:p>
          <a:p>
            <a:pPr>
              <a:buFontTx/>
              <a:buChar char="-"/>
            </a:pPr>
            <a:r>
              <a:rPr lang="fr-CA" sz="900" dirty="0"/>
              <a:t>Il doit y avoir une atmosphère de confiance entre élèves et dans toute la classe car un des buts est de stimuler la discussion mathématique chez les jeunes</a:t>
            </a:r>
          </a:p>
          <a:p>
            <a:pPr>
              <a:buFontTx/>
              <a:buChar char="-"/>
            </a:pPr>
            <a:r>
              <a:rPr lang="fr-CA" sz="900" dirty="0"/>
              <a:t>Les élèves doivent être capables de travailler en équipe, d’où l’importance de bien grouper les élèves</a:t>
            </a:r>
          </a:p>
          <a:p>
            <a:pPr>
              <a:buFontTx/>
              <a:buChar char="-"/>
            </a:pPr>
            <a:endParaRPr lang="fr-CA" sz="900" dirty="0"/>
          </a:p>
          <a:p>
            <a:pPr>
              <a:buFontTx/>
              <a:buNone/>
            </a:pPr>
            <a:r>
              <a:rPr lang="fr-CA" sz="900" b="1" dirty="0"/>
              <a:t>Note à l’animateur</a:t>
            </a:r>
            <a:r>
              <a:rPr lang="fr-CA" sz="900" dirty="0"/>
              <a:t>:  Si les participants à votre formation veulent en savoir davantage sur la culture à établir dans la salle de classe, il existe des activités qui permettent aux jeunes de développer les habiletés et la confiance.  Elles ont été développées par </a:t>
            </a:r>
            <a:r>
              <a:rPr lang="fr-CA" sz="900" dirty="0" err="1"/>
              <a:t>Nrich</a:t>
            </a:r>
            <a:r>
              <a:rPr lang="fr-CA" sz="900" dirty="0"/>
              <a:t>.  La traduction a été faite par le CPFPP.</a:t>
            </a:r>
          </a:p>
          <a:p>
            <a:pPr>
              <a:buFontTx/>
              <a:buChar char="-"/>
            </a:pPr>
            <a:endParaRPr lang="fr-CA" sz="900" dirty="0"/>
          </a:p>
          <a:p>
            <a:pPr>
              <a:buFontTx/>
              <a:buNone/>
            </a:pPr>
            <a:r>
              <a:rPr lang="fr-CA" sz="900" dirty="0"/>
              <a:t>Voici les activités sur le travail d’équipe:</a:t>
            </a:r>
          </a:p>
          <a:p>
            <a:pPr>
              <a:buFontTx/>
              <a:buNone/>
            </a:pPr>
            <a:r>
              <a:rPr lang="fr-CA" sz="900" dirty="0"/>
              <a:t>-Devine quelle maison</a:t>
            </a:r>
          </a:p>
          <a:p>
            <a:pPr>
              <a:buFontTx/>
              <a:buNone/>
            </a:pPr>
            <a:r>
              <a:rPr lang="fr-CA" sz="900" dirty="0"/>
              <a:t>-Faire des rectangles</a:t>
            </a:r>
          </a:p>
          <a:p>
            <a:pPr>
              <a:buFontTx/>
              <a:buNone/>
            </a:pPr>
            <a:r>
              <a:rPr lang="fr-CA" sz="900" dirty="0"/>
              <a:t>-Jouons avec les jetons</a:t>
            </a:r>
          </a:p>
          <a:p>
            <a:pPr>
              <a:buFontTx/>
              <a:buNone/>
            </a:pPr>
            <a:r>
              <a:rPr lang="fr-CA" sz="900" dirty="0"/>
              <a:t>-Quel solide</a:t>
            </a:r>
          </a:p>
          <a:p>
            <a:pPr>
              <a:buFontTx/>
              <a:buNone/>
            </a:pPr>
            <a:r>
              <a:rPr lang="fr-CA" sz="900" dirty="0"/>
              <a:t>-Réarranger des carrés</a:t>
            </a:r>
          </a:p>
          <a:p>
            <a:pPr>
              <a:buFontTx/>
              <a:buNone/>
            </a:pPr>
            <a:r>
              <a:rPr lang="fr-CA" sz="900" dirty="0"/>
              <a:t>-Réarranger des cubes</a:t>
            </a:r>
          </a:p>
          <a:p>
            <a:pPr>
              <a:buFontTx/>
              <a:buNone/>
            </a:pPr>
            <a:endParaRPr lang="fr-CA" sz="900" dirty="0"/>
          </a:p>
          <a:p>
            <a:endParaRPr lang="en-CA" sz="900" dirty="0"/>
          </a:p>
          <a:p>
            <a:pPr defTabSz="931637">
              <a:defRPr/>
            </a:pPr>
            <a:r>
              <a:rPr lang="fr-CA" sz="900" b="1" dirty="0"/>
              <a:t>Le temps est un facteur déterminant</a:t>
            </a:r>
          </a:p>
          <a:p>
            <a:pPr>
              <a:buFontTx/>
              <a:buChar char="-"/>
            </a:pPr>
            <a:r>
              <a:rPr lang="fr-CA" sz="900" dirty="0"/>
              <a:t>Il faut du temps pour comprendre l’activité, explorer et essayer des stratégies personnelles</a:t>
            </a:r>
          </a:p>
          <a:p>
            <a:pPr>
              <a:buFontTx/>
              <a:buChar char="-"/>
            </a:pPr>
            <a:r>
              <a:rPr lang="fr-CA" sz="900" dirty="0"/>
              <a:t>Il faut du temps pour partager les stratégies entre groupes afin de réconcilier les idées</a:t>
            </a:r>
          </a:p>
          <a:p>
            <a:pPr>
              <a:buFontTx/>
              <a:buChar char="-"/>
            </a:pPr>
            <a:r>
              <a:rPr lang="fr-CA" sz="900" dirty="0"/>
              <a:t>Mais il faut aussi prendre le temps</a:t>
            </a:r>
            <a:r>
              <a:rPr lang="fr-CA" sz="900" dirty="0" smtClean="0"/>
              <a:t>!</a:t>
            </a:r>
          </a:p>
          <a:p>
            <a:pPr>
              <a:buFontTx/>
              <a:buChar char="-"/>
            </a:pPr>
            <a:endParaRPr lang="fr-CA" sz="900" dirty="0" smtClean="0"/>
          </a:p>
          <a:p>
            <a:pPr>
              <a:buFontTx/>
              <a:buNone/>
            </a:pPr>
            <a:r>
              <a:rPr lang="fr-CA" sz="900" dirty="0" smtClean="0"/>
              <a:t>Image tiré de : </a:t>
            </a:r>
            <a:r>
              <a:rPr lang="fr-CA" sz="900" dirty="0" smtClean="0">
                <a:effectLst/>
              </a:rPr>
              <a:t>allemont.fr</a:t>
            </a:r>
          </a:p>
          <a:p>
            <a:pPr>
              <a:buFontTx/>
              <a:buNone/>
            </a:pPr>
            <a:endParaRPr lang="fr-CA" sz="90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20</a:t>
            </a:fld>
            <a:endParaRPr lang="fr-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smtClean="0"/>
              <a:t>Comment les utiliser</a:t>
            </a:r>
          </a:p>
          <a:p>
            <a:endParaRPr lang="fr-CA" noProof="0" dirty="0" smtClean="0"/>
          </a:p>
          <a:p>
            <a:r>
              <a:rPr lang="fr-CA" noProof="0" dirty="0" smtClean="0"/>
              <a:t>La </a:t>
            </a:r>
            <a:r>
              <a:rPr lang="fr-CA" b="1" noProof="0" dirty="0" smtClean="0"/>
              <a:t>table ronde </a:t>
            </a:r>
            <a:r>
              <a:rPr lang="fr-CA" noProof="0" dirty="0" smtClean="0"/>
              <a:t>se prête bien au partage d’idées.</a:t>
            </a:r>
          </a:p>
          <a:p>
            <a:endParaRPr lang="fr-CA" noProof="0" dirty="0" smtClean="0"/>
          </a:p>
          <a:p>
            <a:r>
              <a:rPr lang="fr-CA" noProof="0" dirty="0" smtClean="0"/>
              <a:t>Idéalement, le travail se fait </a:t>
            </a:r>
            <a:r>
              <a:rPr lang="fr-CA" b="1" noProof="0" dirty="0" smtClean="0"/>
              <a:t>en groupe</a:t>
            </a:r>
            <a:r>
              <a:rPr lang="fr-CA" b="1" baseline="0" noProof="0" dirty="0" smtClean="0"/>
              <a:t> </a:t>
            </a:r>
            <a:r>
              <a:rPr lang="fr-CA" baseline="0" noProof="0" dirty="0" smtClean="0"/>
              <a:t>de 2 ou 3 personnes.</a:t>
            </a:r>
            <a:endParaRPr lang="fr-CA" noProof="0" dirty="0" smtClean="0"/>
          </a:p>
          <a:p>
            <a:r>
              <a:rPr lang="fr-CA" noProof="0" dirty="0" smtClean="0"/>
              <a:t>-Travailler</a:t>
            </a:r>
            <a:r>
              <a:rPr lang="fr-CA" baseline="0" noProof="0" dirty="0" smtClean="0"/>
              <a:t> seul ne permet pas de voir d’autres possibilités.</a:t>
            </a:r>
          </a:p>
          <a:p>
            <a:r>
              <a:rPr lang="fr-CA" baseline="0" noProof="0" dirty="0" smtClean="0"/>
              <a:t>-Une équipe trop grande permet à certains élèves de passer inaperçus.</a:t>
            </a:r>
            <a:endParaRPr lang="fr-CA" noProof="0" dirty="0" smtClean="0"/>
          </a:p>
          <a:p>
            <a:endParaRPr lang="en-CA" dirty="0" smtClean="0"/>
          </a:p>
          <a:p>
            <a:r>
              <a:rPr lang="fr-CA" b="1" noProof="0" dirty="0" smtClean="0"/>
              <a:t>Espace vertical</a:t>
            </a:r>
          </a:p>
          <a:p>
            <a:r>
              <a:rPr lang="fr-CA" noProof="0" dirty="0" smtClean="0"/>
              <a:t>Quand</a:t>
            </a:r>
            <a:r>
              <a:rPr lang="fr-CA" baseline="0" noProof="0" dirty="0" smtClean="0"/>
              <a:t> les élèves doivent travailler au mur, il y a une plus grande chance que tout le monde se sent inclus.</a:t>
            </a:r>
          </a:p>
          <a:p>
            <a:pPr defTabSz="931637">
              <a:defRPr/>
            </a:pPr>
            <a:r>
              <a:rPr lang="fr-CA" baseline="0" noProof="0" dirty="0" smtClean="0"/>
              <a:t>Suggestions:  Pour accomplir l’activité riche,</a:t>
            </a:r>
          </a:p>
          <a:p>
            <a:r>
              <a:rPr lang="fr-CA" baseline="0" noProof="0" dirty="0" smtClean="0"/>
              <a:t>-Utiliser les fenêtres avec des crayons à encre sèche</a:t>
            </a:r>
          </a:p>
          <a:p>
            <a:r>
              <a:rPr lang="fr-CA" baseline="0" noProof="0" dirty="0" smtClean="0"/>
              <a:t>-Utiliser tous les tableaux blancs</a:t>
            </a:r>
          </a:p>
          <a:p>
            <a:r>
              <a:rPr lang="fr-CA" baseline="0" noProof="0" dirty="0" smtClean="0"/>
              <a:t>-Recouvrir le mur de papier et utiliser ces papiers avec crayons feutres</a:t>
            </a:r>
          </a:p>
          <a:p>
            <a:endParaRPr lang="en-CA" baseline="0" dirty="0" smtClean="0"/>
          </a:p>
          <a:p>
            <a:endParaRPr lang="en-CA" baseline="0" dirty="0" smtClean="0"/>
          </a:p>
          <a:p>
            <a:r>
              <a:rPr lang="fr-CA" b="1" noProof="0" dirty="0" smtClean="0"/>
              <a:t>Espace</a:t>
            </a:r>
            <a:r>
              <a:rPr lang="fr-CA" b="1" baseline="0" noProof="0" dirty="0" smtClean="0"/>
              <a:t> horizontal</a:t>
            </a:r>
          </a:p>
          <a:p>
            <a:r>
              <a:rPr lang="fr-CA" b="0" baseline="0" noProof="0" dirty="0" smtClean="0"/>
              <a:t>Ceci permet aux enfants d’être engager physiquement. On met les pupitres dans un coin donc personne ne peut s’asseoir. Les élèves moins dégourdis ne peuvent pas s’endormir. C’est différent, donc c’est plaisant.</a:t>
            </a:r>
            <a:endParaRPr lang="fr-CA" b="0"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Caricature par Gérard Mathieu</a:t>
            </a:r>
          </a:p>
          <a:p>
            <a:endParaRPr lang="fr-CA" dirty="0" smtClean="0"/>
          </a:p>
          <a:p>
            <a:r>
              <a:rPr lang="fr-CA" dirty="0" smtClean="0"/>
              <a:t>L’usage d’activités riches occasionnera du bruit</a:t>
            </a:r>
            <a:r>
              <a:rPr lang="fr-CA" baseline="0" dirty="0" smtClean="0"/>
              <a:t> dû au questionnement, aux échanges, au déplacement et même à l’usage d’objets de manipulation.  L’élève modèle ne sera pas l’élève le plus sage mais plutôt celui qui participe, qui collabore, qui prend les moyens pour arriver à une solution, qui ajustera ses stratégies au besoin.</a:t>
            </a:r>
          </a:p>
          <a:p>
            <a:r>
              <a:rPr lang="fr-CA" baseline="0" dirty="0" smtClean="0"/>
              <a:t>L’élève modèle sera parfois un leader, parfois un adepte.</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22</a:t>
            </a:fld>
            <a:endParaRPr lang="fr-CA"/>
          </a:p>
        </p:txBody>
      </p:sp>
    </p:spTree>
    <p:extLst>
      <p:ext uri="{BB962C8B-B14F-4D97-AF65-F5344CB8AC3E}">
        <p14:creationId xmlns:p14="http://schemas.microsoft.com/office/powerpoint/2010/main" val="3695514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Liste des activités disponibles en date du 7 novembre 2011</a:t>
            </a:r>
          </a:p>
          <a:p>
            <a:r>
              <a:rPr lang="fr-CA" dirty="0" smtClean="0"/>
              <a:t>0 à</a:t>
            </a:r>
            <a:r>
              <a:rPr lang="fr-CA" baseline="0" dirty="0" smtClean="0"/>
              <a:t> 20 (12)</a:t>
            </a:r>
          </a:p>
          <a:p>
            <a:r>
              <a:rPr lang="fr-CA" baseline="0" dirty="0" smtClean="0"/>
              <a:t>Activités avec tuiles numérotées (M123)</a:t>
            </a:r>
          </a:p>
          <a:p>
            <a:r>
              <a:rPr lang="fr-CA" baseline="0" dirty="0" err="1" smtClean="0"/>
              <a:t>Arithmagones</a:t>
            </a:r>
            <a:r>
              <a:rPr lang="fr-CA" baseline="0" dirty="0" smtClean="0"/>
              <a:t> 1 (3)</a:t>
            </a:r>
          </a:p>
          <a:p>
            <a:r>
              <a:rPr lang="fr-CA" baseline="0" dirty="0" smtClean="0"/>
              <a:t>Jeu de vitesse (12)</a:t>
            </a:r>
          </a:p>
          <a:p>
            <a:r>
              <a:rPr lang="fr-CA" baseline="0" dirty="0" smtClean="0"/>
              <a:t>Tic Tac 15 (12)</a:t>
            </a:r>
          </a:p>
          <a:p>
            <a:r>
              <a:rPr lang="fr-CA" baseline="0" dirty="0" smtClean="0"/>
              <a:t>La lettre magique V (1)</a:t>
            </a:r>
          </a:p>
          <a:p>
            <a:r>
              <a:rPr lang="fr-CA" baseline="0" dirty="0" smtClean="0"/>
              <a:t>Pyramides de nombres (2)</a:t>
            </a:r>
          </a:p>
          <a:p>
            <a:r>
              <a:rPr lang="fr-CA" baseline="0" dirty="0" smtClean="0"/>
              <a:t>Somme toute (23)</a:t>
            </a:r>
          </a:p>
          <a:p>
            <a:r>
              <a:rPr lang="fr-CA" baseline="0" dirty="0" smtClean="0"/>
              <a:t>Tchou </a:t>
            </a:r>
            <a:r>
              <a:rPr lang="fr-CA" baseline="0" dirty="0" err="1" smtClean="0"/>
              <a:t>tchou</a:t>
            </a:r>
            <a:r>
              <a:rPr lang="fr-CA" baseline="0" dirty="0" smtClean="0"/>
              <a:t> le train (12)</a:t>
            </a:r>
          </a:p>
          <a:p>
            <a:r>
              <a:rPr lang="fr-CA" baseline="0" dirty="0" smtClean="0"/>
              <a:t>Comptons les bonbons (3)</a:t>
            </a:r>
          </a:p>
          <a:p>
            <a:r>
              <a:rPr lang="fr-CA" baseline="0" dirty="0" smtClean="0"/>
              <a:t>Des pattes et des pattes (12)</a:t>
            </a:r>
          </a:p>
          <a:p>
            <a:r>
              <a:rPr lang="fr-CA" baseline="0" dirty="0" smtClean="0"/>
              <a:t>L’inventaire (12)</a:t>
            </a:r>
          </a:p>
          <a:p>
            <a:r>
              <a:rPr lang="fr-CA" baseline="0" dirty="0" smtClean="0"/>
              <a:t>Le grand triangle de nombres (12)</a:t>
            </a:r>
          </a:p>
          <a:p>
            <a:endParaRPr lang="fr-CA" dirty="0"/>
          </a:p>
          <a:p>
            <a:r>
              <a:rPr lang="fr-CA" baseline="0" dirty="0" smtClean="0"/>
              <a:t>Il s’agit de prévoir</a:t>
            </a:r>
            <a:r>
              <a:rPr lang="fr-CA" dirty="0" smtClean="0"/>
              <a:t> 2 heures pour faire les activités avec les participants.</a:t>
            </a:r>
            <a:endParaRPr lang="fr-CA" baseline="0" dirty="0" smtClean="0"/>
          </a:p>
          <a:p>
            <a:endParaRPr lang="fr-CA" baseline="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23</a:t>
            </a:fld>
            <a:endParaRPr lang="fr-CA"/>
          </a:p>
        </p:txBody>
      </p:sp>
    </p:spTree>
    <p:extLst>
      <p:ext uri="{BB962C8B-B14F-4D97-AF65-F5344CB8AC3E}">
        <p14:creationId xmlns:p14="http://schemas.microsoft.com/office/powerpoint/2010/main" val="160000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en-CA" b="1" dirty="0" err="1" smtClean="0"/>
              <a:t>Rôles</a:t>
            </a:r>
            <a:r>
              <a:rPr lang="en-CA" b="1" dirty="0" smtClean="0"/>
              <a:t> de </a:t>
            </a:r>
            <a:r>
              <a:rPr lang="en-CA" b="1" dirty="0" err="1" smtClean="0"/>
              <a:t>l’enseignant</a:t>
            </a:r>
            <a:endParaRPr lang="fr-CA" b="1" noProof="0" dirty="0" smtClean="0"/>
          </a:p>
          <a:p>
            <a:pPr defTabSz="931637">
              <a:defRPr/>
            </a:pPr>
            <a:endParaRPr lang="fr-CA" b="1" noProof="0" dirty="0" smtClean="0"/>
          </a:p>
          <a:p>
            <a:pPr defTabSz="931637">
              <a:defRPr/>
            </a:pPr>
            <a:r>
              <a:rPr lang="fr-CA" b="1" noProof="0" dirty="0" smtClean="0"/>
              <a:t>Avant la classe</a:t>
            </a:r>
          </a:p>
          <a:p>
            <a:endParaRPr lang="fr-CA" noProof="0" dirty="0" smtClean="0"/>
          </a:p>
          <a:p>
            <a:r>
              <a:rPr lang="fr-CA" noProof="0" dirty="0" smtClean="0"/>
              <a:t>Un</a:t>
            </a:r>
            <a:r>
              <a:rPr lang="fr-CA" baseline="0" noProof="0" dirty="0" smtClean="0"/>
              <a:t> ensemble d’activités riches offrent des occasions différentes de rencontrer des besoins différents à des moments différents.</a:t>
            </a:r>
          </a:p>
          <a:p>
            <a:endParaRPr lang="fr-CA" noProof="0" dirty="0" smtClean="0"/>
          </a:p>
          <a:p>
            <a:r>
              <a:rPr lang="fr-CA" noProof="0" dirty="0" smtClean="0"/>
              <a:t>Les activités</a:t>
            </a:r>
            <a:r>
              <a:rPr lang="fr-CA" baseline="0" noProof="0" dirty="0" smtClean="0"/>
              <a:t> riches dans la banque du CPFPP présentent la corrélation avec le programme d’études de l’Alberta 2007.</a:t>
            </a:r>
          </a:p>
          <a:p>
            <a:endParaRPr lang="fr-CA" b="1" baseline="0" noProof="0" dirty="0" smtClean="0"/>
          </a:p>
          <a:p>
            <a:endParaRPr lang="fr-CA" b="1" baseline="0" noProof="0" dirty="0" smtClean="0"/>
          </a:p>
          <a:p>
            <a:pPr defTabSz="931637">
              <a:defRPr/>
            </a:pPr>
            <a:r>
              <a:rPr lang="fr-CA" b="1" noProof="0" dirty="0" smtClean="0"/>
              <a:t>Pendant la période</a:t>
            </a:r>
          </a:p>
          <a:p>
            <a:endParaRPr lang="fr-CA" baseline="0" noProof="0" dirty="0" smtClean="0"/>
          </a:p>
          <a:p>
            <a:r>
              <a:rPr lang="fr-CA" baseline="0" noProof="0" dirty="0" smtClean="0"/>
              <a:t>Il est préférable que l’enseignant ne sache pas les réponses....</a:t>
            </a:r>
          </a:p>
          <a:p>
            <a:r>
              <a:rPr lang="fr-CA" baseline="0" noProof="0" dirty="0" smtClean="0"/>
              <a:t>“Je ne sais pas” est une bonne réponse aux questions des élèves.</a:t>
            </a:r>
          </a:p>
          <a:p>
            <a:endParaRPr lang="en-CA" baseline="0" noProof="0" dirty="0" smtClean="0"/>
          </a:p>
          <a:p>
            <a:endParaRPr lang="en-CA" baseline="0" noProof="0" dirty="0" smtClean="0"/>
          </a:p>
          <a:p>
            <a:r>
              <a:rPr lang="en-CA" b="1" baseline="0" noProof="0" dirty="0" smtClean="0"/>
              <a:t>Citation</a:t>
            </a:r>
          </a:p>
          <a:p>
            <a:r>
              <a:rPr lang="en-CA" dirty="0"/>
              <a:t>Rather than being a human answer key, be an embedded problem solver.  Students in this classroom perceived the teacher as a fellow problem solver instead of a mathematical authority.</a:t>
            </a:r>
            <a:endParaRPr lang="fr-CA" dirty="0"/>
          </a:p>
          <a:p>
            <a:r>
              <a:rPr lang="en-CA" i="1" dirty="0"/>
              <a:t>Teaching children mathematic</a:t>
            </a:r>
            <a:r>
              <a:rPr lang="en-CA" dirty="0"/>
              <a:t>,  Aug. 2010 p. 35</a:t>
            </a:r>
            <a:endParaRPr lang="fr-CA" dirty="0"/>
          </a:p>
          <a:p>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Personne-ressource</a:t>
            </a:r>
            <a:endParaRPr lang="en-CA" dirty="0" smtClean="0"/>
          </a:p>
          <a:p>
            <a:endParaRPr lang="en-CA" dirty="0"/>
          </a:p>
          <a:p>
            <a:r>
              <a:rPr lang="en-CA" dirty="0" smtClean="0"/>
              <a:t>Renée </a:t>
            </a:r>
            <a:r>
              <a:rPr lang="en-CA" dirty="0"/>
              <a:t>Michaud</a:t>
            </a:r>
            <a:endParaRPr lang="fr-CA" dirty="0"/>
          </a:p>
          <a:p>
            <a:r>
              <a:rPr lang="en-CA" dirty="0" err="1"/>
              <a:t>Coordonnatrice</a:t>
            </a:r>
            <a:r>
              <a:rPr lang="en-CA" dirty="0"/>
              <a:t> et </a:t>
            </a:r>
            <a:r>
              <a:rPr lang="en-CA" dirty="0" err="1"/>
              <a:t>consultante</a:t>
            </a:r>
            <a:r>
              <a:rPr lang="en-CA" dirty="0"/>
              <a:t> de </a:t>
            </a:r>
            <a:r>
              <a:rPr lang="en-CA" dirty="0" err="1"/>
              <a:t>mathématiques</a:t>
            </a:r>
            <a:r>
              <a:rPr lang="en-CA" dirty="0"/>
              <a:t> et sciences</a:t>
            </a:r>
            <a:endParaRPr lang="fr-CA" dirty="0"/>
          </a:p>
          <a:p>
            <a:r>
              <a:rPr lang="en-CA" dirty="0"/>
              <a:t>Consortium provincial francophone pour le </a:t>
            </a:r>
            <a:r>
              <a:rPr lang="en-CA" dirty="0" err="1"/>
              <a:t>perfectionnement</a:t>
            </a:r>
            <a:r>
              <a:rPr lang="en-CA" dirty="0"/>
              <a:t> </a:t>
            </a:r>
            <a:r>
              <a:rPr lang="en-CA" dirty="0" err="1"/>
              <a:t>professionnel</a:t>
            </a:r>
            <a:endParaRPr lang="fr-CA" dirty="0"/>
          </a:p>
          <a:p>
            <a:r>
              <a:rPr lang="en-CA" dirty="0"/>
              <a:t> </a:t>
            </a:r>
            <a:endParaRPr lang="fr-CA" dirty="0"/>
          </a:p>
          <a:p>
            <a:r>
              <a:rPr lang="fr-FR" dirty="0" smtClean="0"/>
              <a:t>Suite </a:t>
            </a:r>
            <a:r>
              <a:rPr lang="fr-FR" dirty="0"/>
              <a:t>200, 4800 Richard Road SW</a:t>
            </a:r>
            <a:endParaRPr lang="fr-CA" dirty="0"/>
          </a:p>
          <a:p>
            <a:r>
              <a:rPr lang="fr-FR" dirty="0"/>
              <a:t>Calgary, Alberta T3E 6L1</a:t>
            </a:r>
          </a:p>
          <a:p>
            <a:endParaRPr lang="fr-FR" dirty="0" smtClean="0"/>
          </a:p>
          <a:p>
            <a:r>
              <a:rPr lang="fr-CA" dirty="0" smtClean="0"/>
              <a:t>403</a:t>
            </a:r>
            <a:r>
              <a:rPr lang="fr-CA" dirty="0"/>
              <a:t> 685 1166 poste 250 </a:t>
            </a:r>
          </a:p>
          <a:p>
            <a:r>
              <a:rPr lang="en-CA" u="sng" dirty="0" smtClean="0">
                <a:hlinkClick r:id="rId3" action="ppaction://hlinkfile"/>
              </a:rPr>
              <a:t>www.cpfpp.ab.ca</a:t>
            </a:r>
            <a:endParaRPr lang="fr-CA" dirty="0"/>
          </a:p>
          <a:p>
            <a:endParaRPr lang="fr-CA" dirty="0" smtClean="0"/>
          </a:p>
          <a:p>
            <a:endParaRPr lang="fr-CA" dirty="0" smtClean="0"/>
          </a:p>
          <a:p>
            <a:r>
              <a:rPr lang="fr-CA" dirty="0" smtClean="0"/>
              <a:t>Image tiré de :  </a:t>
            </a:r>
            <a:r>
              <a:rPr lang="fr-CA" sz="1200" b="0" kern="1200" dirty="0" smtClean="0">
                <a:solidFill>
                  <a:schemeClr val="tx1"/>
                </a:solidFill>
                <a:effectLst/>
                <a:latin typeface="+mn-lt"/>
                <a:ea typeface="+mn-ea"/>
                <a:cs typeface="+mn-cs"/>
              </a:rPr>
              <a:t>aemo13.wifeo.com</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25</a:t>
            </a:fld>
            <a:endParaRPr lang="fr-CA"/>
          </a:p>
        </p:txBody>
      </p:sp>
    </p:spTree>
    <p:extLst>
      <p:ext uri="{BB962C8B-B14F-4D97-AF65-F5344CB8AC3E}">
        <p14:creationId xmlns:p14="http://schemas.microsoft.com/office/powerpoint/2010/main" val="66410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solidFill>
                <a:schemeClr val="bg1"/>
              </a:solidFill>
            </a:endParaRP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err="1"/>
              <a:t>Ceci</a:t>
            </a:r>
            <a:r>
              <a:rPr lang="en-CA" b="1" dirty="0"/>
              <a:t> </a:t>
            </a:r>
            <a:r>
              <a:rPr lang="en-CA" b="1" dirty="0" err="1"/>
              <a:t>est</a:t>
            </a:r>
            <a:r>
              <a:rPr lang="en-CA" b="1" dirty="0"/>
              <a:t> la page-titre du cartable.</a:t>
            </a:r>
            <a:endParaRPr lang="en-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solidFill>
                  <a:prstClr val="black"/>
                </a:solidFill>
              </a:rPr>
              <a:pPr/>
              <a:t>27</a:t>
            </a:fld>
            <a:endParaRPr lang="fr-CA">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err="1"/>
              <a:t>Ceci</a:t>
            </a:r>
            <a:r>
              <a:rPr lang="en-CA" b="1" dirty="0"/>
              <a:t> </a:t>
            </a:r>
            <a:r>
              <a:rPr lang="en-CA" b="1" dirty="0" err="1"/>
              <a:t>est</a:t>
            </a:r>
            <a:r>
              <a:rPr lang="en-CA" b="1" dirty="0"/>
              <a:t> la page-titre du cartable.</a:t>
            </a:r>
            <a:endParaRPr lang="en-CA"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solidFill>
                  <a:prstClr val="black"/>
                </a:solidFill>
              </a:rPr>
              <a:pPr/>
              <a:t>28</a:t>
            </a:fld>
            <a:endParaRPr lang="fr-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1040" y="4415790"/>
            <a:ext cx="5608320" cy="4768914"/>
          </a:xfrm>
        </p:spPr>
        <p:txBody>
          <a:bodyPr>
            <a:normAutofit fontScale="55000" lnSpcReduction="20000"/>
          </a:bodyPr>
          <a:lstStyle/>
          <a:p>
            <a:r>
              <a:rPr lang="fr-CA" sz="1600" b="1" dirty="0">
                <a:latin typeface="Calibri" pitchFamily="34" charset="0"/>
                <a:cs typeface="Calibri" pitchFamily="34" charset="0"/>
              </a:rPr>
              <a:t>Caractéristiques</a:t>
            </a:r>
          </a:p>
          <a:p>
            <a:endParaRPr lang="fr-CA" sz="1600" b="1" dirty="0">
              <a:latin typeface="Calibri" pitchFamily="34" charset="0"/>
              <a:cs typeface="Calibri" pitchFamily="34" charset="0"/>
            </a:endParaRPr>
          </a:p>
          <a:p>
            <a:r>
              <a:rPr lang="fr-CA" sz="1600" b="1" dirty="0">
                <a:latin typeface="Calibri" pitchFamily="34" charset="0"/>
                <a:cs typeface="Calibri" pitchFamily="34" charset="0"/>
              </a:rPr>
              <a:t>Intrigue:  Elle semble intrigante pour l’élève:</a:t>
            </a:r>
          </a:p>
          <a:p>
            <a:r>
              <a:rPr lang="fr-CA" sz="1600" dirty="0">
                <a:latin typeface="Calibri" pitchFamily="34" charset="0"/>
                <a:cs typeface="Calibri" pitchFamily="34" charset="0"/>
              </a:rPr>
              <a:t>Elle semble nouvelle, inhabituelle, engageante.</a:t>
            </a:r>
          </a:p>
          <a:p>
            <a:r>
              <a:rPr lang="fr-CA" sz="1600" dirty="0">
                <a:latin typeface="Calibri" pitchFamily="34" charset="0"/>
                <a:cs typeface="Calibri" pitchFamily="34" charset="0"/>
              </a:rPr>
              <a:t>Elle doit représenter un défi tout en restant accessible.</a:t>
            </a:r>
          </a:p>
          <a:p>
            <a:endParaRPr lang="fr-CA" sz="1600" dirty="0">
              <a:latin typeface="Calibri" pitchFamily="34" charset="0"/>
              <a:cs typeface="Calibri" pitchFamily="34" charset="0"/>
            </a:endParaRPr>
          </a:p>
          <a:p>
            <a:r>
              <a:rPr lang="fr-CA" sz="1600" b="1" dirty="0">
                <a:latin typeface="Calibri" pitchFamily="34" charset="0"/>
                <a:cs typeface="Calibri" pitchFamily="34" charset="0"/>
              </a:rPr>
              <a:t>Multiplicité:  Elle peut être résolue de plus d’une façon:</a:t>
            </a:r>
          </a:p>
          <a:p>
            <a:r>
              <a:rPr lang="fr-CA" sz="1600" dirty="0">
                <a:latin typeface="Calibri" pitchFamily="34" charset="0"/>
                <a:cs typeface="Calibri" pitchFamily="34" charset="0"/>
              </a:rPr>
              <a:t>L’élève peut utiliser ses stratégies personnelles.</a:t>
            </a:r>
          </a:p>
          <a:p>
            <a:r>
              <a:rPr lang="fr-CA" sz="1600" dirty="0">
                <a:latin typeface="Calibri" pitchFamily="34" charset="0"/>
                <a:cs typeface="Calibri" pitchFamily="34" charset="0"/>
              </a:rPr>
              <a:t>L’élève pourra développer ses habiletés à résoudre des problèmes.</a:t>
            </a:r>
          </a:p>
          <a:p>
            <a:endParaRPr lang="fr-CA" sz="1600" dirty="0">
              <a:latin typeface="Calibri" pitchFamily="34" charset="0"/>
              <a:cs typeface="Calibri" pitchFamily="34" charset="0"/>
            </a:endParaRPr>
          </a:p>
          <a:p>
            <a:pPr marL="0" lvl="1" defTabSz="942909">
              <a:defRPr/>
            </a:pPr>
            <a:r>
              <a:rPr lang="fr-CA" sz="1600" b="1" dirty="0">
                <a:latin typeface="Calibri" pitchFamily="34" charset="0"/>
                <a:cs typeface="Calibri" pitchFamily="34" charset="0"/>
              </a:rPr>
              <a:t>Profondeur:  Elle présente une certaine profondeur:</a:t>
            </a:r>
          </a:p>
          <a:p>
            <a:pPr marL="0" lvl="1" defTabSz="942909">
              <a:defRPr/>
            </a:pPr>
            <a:r>
              <a:rPr lang="fr-CA" sz="1600" dirty="0">
                <a:latin typeface="Calibri" pitchFamily="34" charset="0"/>
                <a:cs typeface="Calibri" pitchFamily="34" charset="0"/>
              </a:rPr>
              <a:t>Elle force les élèves à vraiment comprendre le problème (la situation proposée), à réfléchir, à expliquer, à prouver, à interpréter et à faire des essais et des ajustements.</a:t>
            </a:r>
          </a:p>
          <a:p>
            <a:pPr marL="0" lvl="1" defTabSz="942909">
              <a:defRPr/>
            </a:pPr>
            <a:r>
              <a:rPr lang="fr-CA" sz="1600" dirty="0">
                <a:latin typeface="Calibri" pitchFamily="34" charset="0"/>
                <a:cs typeface="Calibri" pitchFamily="34" charset="0"/>
              </a:rPr>
              <a:t>Ceci se traduit en l’utilisation des mathématiques autrement que pour la pratique à répétition.</a:t>
            </a:r>
          </a:p>
          <a:p>
            <a:pPr marL="0" lvl="1" defTabSz="942909">
              <a:defRPr/>
            </a:pPr>
            <a:r>
              <a:rPr lang="fr-CA" sz="1600" dirty="0">
                <a:latin typeface="Calibri" pitchFamily="34" charset="0"/>
                <a:cs typeface="Calibri" pitchFamily="34" charset="0"/>
              </a:rPr>
              <a:t>De plus, l’élève sera porté à faire des connections avec ses connaissances antérieures.</a:t>
            </a:r>
          </a:p>
          <a:p>
            <a:pPr marL="0" lvl="1" defTabSz="942909">
              <a:defRPr/>
            </a:pPr>
            <a:endParaRPr lang="fr-CA" sz="1600" dirty="0">
              <a:latin typeface="Calibri" pitchFamily="34" charset="0"/>
              <a:cs typeface="Calibri" pitchFamily="34" charset="0"/>
            </a:endParaRPr>
          </a:p>
          <a:p>
            <a:pPr marL="0" lvl="1" defTabSz="942909">
              <a:defRPr/>
            </a:pPr>
            <a:r>
              <a:rPr lang="fr-CA" sz="1600" b="1" dirty="0">
                <a:latin typeface="Calibri" pitchFamily="34" charset="0"/>
                <a:cs typeface="Calibri" pitchFamily="34" charset="0"/>
              </a:rPr>
              <a:t>Ouverture:  Elle présente une certaine ouverture:</a:t>
            </a:r>
          </a:p>
          <a:p>
            <a:pPr marL="0" lvl="1" defTabSz="942909">
              <a:defRPr/>
            </a:pPr>
            <a:r>
              <a:rPr lang="fr-CA" sz="1600" dirty="0">
                <a:latin typeface="Calibri" pitchFamily="34" charset="0"/>
                <a:cs typeface="Calibri" pitchFamily="34" charset="0"/>
              </a:rPr>
              <a:t>Elle présente plusieurs points d’entrée</a:t>
            </a:r>
          </a:p>
          <a:p>
            <a:pPr marL="0" lvl="1" defTabSz="942909">
              <a:defRPr/>
            </a:pPr>
            <a:r>
              <a:rPr lang="fr-CA" sz="1600" dirty="0">
                <a:latin typeface="Calibri" pitchFamily="34" charset="0"/>
                <a:cs typeface="Calibri" pitchFamily="34" charset="0"/>
              </a:rPr>
              <a:t>et/ou</a:t>
            </a:r>
          </a:p>
          <a:p>
            <a:pPr marL="0" lvl="1" defTabSz="942909">
              <a:defRPr/>
            </a:pPr>
            <a:r>
              <a:rPr lang="fr-CA" sz="1600" dirty="0">
                <a:latin typeface="Calibri" pitchFamily="34" charset="0"/>
                <a:cs typeface="Calibri" pitchFamily="34" charset="0"/>
              </a:rPr>
              <a:t>Elle peut générer plusieurs représentations</a:t>
            </a:r>
          </a:p>
          <a:p>
            <a:pPr marL="0" lvl="1" defTabSz="942909">
              <a:defRPr/>
            </a:pPr>
            <a:r>
              <a:rPr lang="fr-CA" sz="1600" dirty="0">
                <a:latin typeface="Calibri" pitchFamily="34" charset="0"/>
                <a:cs typeface="Calibri" pitchFamily="34" charset="0"/>
              </a:rPr>
              <a:t>et/ou</a:t>
            </a:r>
          </a:p>
          <a:p>
            <a:pPr marL="0" lvl="1" defTabSz="942909">
              <a:defRPr/>
            </a:pPr>
            <a:r>
              <a:rPr lang="fr-CA" sz="1600" dirty="0">
                <a:latin typeface="Calibri" pitchFamily="34" charset="0"/>
                <a:cs typeface="Calibri" pitchFamily="34" charset="0"/>
              </a:rPr>
              <a:t>Elle suscite des discussions intéressantes, riches, profondes</a:t>
            </a:r>
          </a:p>
          <a:p>
            <a:pPr marL="0" lvl="1" defTabSz="942909">
              <a:defRPr/>
            </a:pPr>
            <a:r>
              <a:rPr lang="fr-CA" sz="1600" dirty="0">
                <a:latin typeface="Calibri" pitchFamily="34" charset="0"/>
                <a:cs typeface="Calibri" pitchFamily="34" charset="0"/>
              </a:rPr>
              <a:t>et/ou</a:t>
            </a:r>
          </a:p>
          <a:p>
            <a:pPr marL="0" lvl="1" defTabSz="942909">
              <a:defRPr/>
            </a:pPr>
            <a:r>
              <a:rPr lang="fr-CA" sz="1600" dirty="0">
                <a:latin typeface="Calibri" pitchFamily="34" charset="0"/>
                <a:cs typeface="Calibri" pitchFamily="34" charset="0"/>
              </a:rPr>
              <a:t>Elle pousse l’élève à utiliser plusieurs stratégies</a:t>
            </a:r>
          </a:p>
          <a:p>
            <a:pPr marL="0" lvl="1" defTabSz="942909">
              <a:defRPr/>
            </a:pPr>
            <a:r>
              <a:rPr lang="fr-CA" sz="1600" dirty="0">
                <a:latin typeface="Calibri" pitchFamily="34" charset="0"/>
                <a:cs typeface="Calibri" pitchFamily="34" charset="0"/>
              </a:rPr>
              <a:t>et/ou</a:t>
            </a:r>
          </a:p>
          <a:p>
            <a:pPr marL="0" lvl="1" defTabSz="942909">
              <a:defRPr/>
            </a:pPr>
            <a:r>
              <a:rPr lang="fr-CA" sz="1600" dirty="0">
                <a:latin typeface="Calibri" pitchFamily="34" charset="0"/>
                <a:cs typeface="Calibri" pitchFamily="34" charset="0"/>
              </a:rPr>
              <a:t>Il y a plus qu’une bonne réponse</a:t>
            </a:r>
          </a:p>
          <a:p>
            <a:pPr marL="0" lvl="1" defTabSz="942909">
              <a:defRPr/>
            </a:pPr>
            <a:endParaRPr lang="fr-CA" sz="1600" dirty="0">
              <a:latin typeface="Calibri" pitchFamily="34" charset="0"/>
              <a:cs typeface="Calibri" pitchFamily="34" charset="0"/>
            </a:endParaRPr>
          </a:p>
          <a:p>
            <a:r>
              <a:rPr lang="en-CA" sz="1600" b="1" dirty="0">
                <a:latin typeface="Calibri" pitchFamily="34" charset="0"/>
                <a:cs typeface="Calibri" pitchFamily="34" charset="0"/>
              </a:rPr>
              <a:t>Note à </a:t>
            </a:r>
            <a:r>
              <a:rPr lang="en-CA" sz="1600" b="1" dirty="0" err="1">
                <a:latin typeface="Calibri" pitchFamily="34" charset="0"/>
                <a:cs typeface="Calibri" pitchFamily="34" charset="0"/>
              </a:rPr>
              <a:t>l’animateur</a:t>
            </a:r>
            <a:r>
              <a:rPr lang="en-CA" sz="1600" b="1" dirty="0">
                <a:latin typeface="Calibri" pitchFamily="34" charset="0"/>
                <a:cs typeface="Calibri" pitchFamily="34" charset="0"/>
              </a:rPr>
              <a:t>:</a:t>
            </a:r>
          </a:p>
          <a:p>
            <a:r>
              <a:rPr lang="en-CA" sz="1600" dirty="0">
                <a:latin typeface="Calibri" pitchFamily="34" charset="0"/>
                <a:cs typeface="Calibri" pitchFamily="34" charset="0"/>
              </a:rPr>
              <a:t>Les 4 </a:t>
            </a:r>
            <a:r>
              <a:rPr lang="en-CA" sz="1600" dirty="0" err="1">
                <a:latin typeface="Calibri" pitchFamily="34" charset="0"/>
                <a:cs typeface="Calibri" pitchFamily="34" charset="0"/>
              </a:rPr>
              <a:t>diapositives</a:t>
            </a:r>
            <a:r>
              <a:rPr lang="en-CA" sz="1600" dirty="0">
                <a:latin typeface="Calibri" pitchFamily="34" charset="0"/>
                <a:cs typeface="Calibri" pitchFamily="34" charset="0"/>
              </a:rPr>
              <a:t> </a:t>
            </a:r>
            <a:r>
              <a:rPr lang="en-CA" sz="1600" dirty="0" err="1">
                <a:latin typeface="Calibri" pitchFamily="34" charset="0"/>
                <a:cs typeface="Calibri" pitchFamily="34" charset="0"/>
              </a:rPr>
              <a:t>suivantes</a:t>
            </a:r>
            <a:r>
              <a:rPr lang="en-CA" sz="1600" dirty="0">
                <a:latin typeface="Calibri" pitchFamily="34" charset="0"/>
                <a:cs typeface="Calibri" pitchFamily="34" charset="0"/>
              </a:rPr>
              <a:t> </a:t>
            </a:r>
            <a:r>
              <a:rPr lang="en-CA" sz="1600" dirty="0" err="1">
                <a:latin typeface="Calibri" pitchFamily="34" charset="0"/>
                <a:cs typeface="Calibri" pitchFamily="34" charset="0"/>
              </a:rPr>
              <a:t>servent</a:t>
            </a:r>
            <a:r>
              <a:rPr lang="en-CA" sz="1600" dirty="0">
                <a:latin typeface="Calibri" pitchFamily="34" charset="0"/>
                <a:cs typeface="Calibri" pitchFamily="34" charset="0"/>
              </a:rPr>
              <a:t> à </a:t>
            </a:r>
            <a:r>
              <a:rPr lang="en-CA" sz="1600" dirty="0" err="1">
                <a:latin typeface="Calibri" pitchFamily="34" charset="0"/>
                <a:cs typeface="Calibri" pitchFamily="34" charset="0"/>
              </a:rPr>
              <a:t>mieux</a:t>
            </a:r>
            <a:r>
              <a:rPr lang="en-CA" sz="1600" dirty="0">
                <a:latin typeface="Calibri" pitchFamily="34" charset="0"/>
                <a:cs typeface="Calibri" pitchFamily="34" charset="0"/>
              </a:rPr>
              <a:t> </a:t>
            </a:r>
            <a:r>
              <a:rPr lang="en-CA" sz="1600" dirty="0" err="1">
                <a:latin typeface="Calibri" pitchFamily="34" charset="0"/>
                <a:cs typeface="Calibri" pitchFamily="34" charset="0"/>
              </a:rPr>
              <a:t>cerner</a:t>
            </a:r>
            <a:r>
              <a:rPr lang="en-CA" sz="1600" dirty="0">
                <a:latin typeface="Calibri" pitchFamily="34" charset="0"/>
                <a:cs typeface="Calibri" pitchFamily="34" charset="0"/>
              </a:rPr>
              <a:t> </a:t>
            </a:r>
            <a:r>
              <a:rPr lang="en-CA" sz="1600" dirty="0" err="1">
                <a:latin typeface="Calibri" pitchFamily="34" charset="0"/>
                <a:cs typeface="Calibri" pitchFamily="34" charset="0"/>
              </a:rPr>
              <a:t>ces</a:t>
            </a:r>
            <a:r>
              <a:rPr lang="en-CA" sz="1600" dirty="0">
                <a:latin typeface="Calibri" pitchFamily="34" charset="0"/>
                <a:cs typeface="Calibri" pitchFamily="34" charset="0"/>
              </a:rPr>
              <a:t> points.  </a:t>
            </a:r>
            <a:r>
              <a:rPr lang="en-CA" sz="1600" dirty="0" err="1">
                <a:latin typeface="Calibri" pitchFamily="34" charset="0"/>
                <a:cs typeface="Calibri" pitchFamily="34" charset="0"/>
              </a:rPr>
              <a:t>Toutefois</a:t>
            </a:r>
            <a:r>
              <a:rPr lang="en-CA" sz="1600" dirty="0">
                <a:latin typeface="Calibri" pitchFamily="34" charset="0"/>
                <a:cs typeface="Calibri" pitchFamily="34" charset="0"/>
              </a:rPr>
              <a:t>, les </a:t>
            </a:r>
            <a:r>
              <a:rPr lang="en-CA" sz="1600" dirty="0" err="1">
                <a:latin typeface="Calibri" pitchFamily="34" charset="0"/>
                <a:cs typeface="Calibri" pitchFamily="34" charset="0"/>
              </a:rPr>
              <a:t>activités</a:t>
            </a:r>
            <a:r>
              <a:rPr lang="en-CA" sz="1600" dirty="0">
                <a:latin typeface="Calibri" pitchFamily="34" charset="0"/>
                <a:cs typeface="Calibri" pitchFamily="34" charset="0"/>
              </a:rPr>
              <a:t> </a:t>
            </a:r>
            <a:r>
              <a:rPr lang="en-CA" sz="1600" dirty="0" err="1">
                <a:latin typeface="Calibri" pitchFamily="34" charset="0"/>
                <a:cs typeface="Calibri" pitchFamily="34" charset="0"/>
              </a:rPr>
              <a:t>proposées</a:t>
            </a:r>
            <a:r>
              <a:rPr lang="en-CA" sz="1600" dirty="0">
                <a:latin typeface="Calibri" pitchFamily="34" charset="0"/>
                <a:cs typeface="Calibri" pitchFamily="34" charset="0"/>
              </a:rPr>
              <a:t> </a:t>
            </a:r>
            <a:r>
              <a:rPr lang="en-CA" sz="1600" dirty="0" err="1">
                <a:latin typeface="Calibri" pitchFamily="34" charset="0"/>
                <a:cs typeface="Calibri" pitchFamily="34" charset="0"/>
              </a:rPr>
              <a:t>sur</a:t>
            </a:r>
            <a:r>
              <a:rPr lang="en-CA" sz="1600" dirty="0">
                <a:latin typeface="Calibri" pitchFamily="34" charset="0"/>
                <a:cs typeface="Calibri" pitchFamily="34" charset="0"/>
              </a:rPr>
              <a:t> les </a:t>
            </a:r>
            <a:r>
              <a:rPr lang="en-CA" sz="1600" dirty="0" err="1">
                <a:latin typeface="Calibri" pitchFamily="34" charset="0"/>
                <a:cs typeface="Calibri" pitchFamily="34" charset="0"/>
              </a:rPr>
              <a:t>diapositives</a:t>
            </a:r>
            <a:r>
              <a:rPr lang="en-CA" sz="1600" dirty="0">
                <a:latin typeface="Calibri" pitchFamily="34" charset="0"/>
                <a:cs typeface="Calibri" pitchFamily="34" charset="0"/>
              </a:rPr>
              <a:t> </a:t>
            </a:r>
            <a:r>
              <a:rPr lang="en-CA" sz="1600" dirty="0" err="1">
                <a:latin typeface="Calibri" pitchFamily="34" charset="0"/>
                <a:cs typeface="Calibri" pitchFamily="34" charset="0"/>
              </a:rPr>
              <a:t>peuvent</a:t>
            </a:r>
            <a:r>
              <a:rPr lang="en-CA" sz="1600" dirty="0">
                <a:latin typeface="Calibri" pitchFamily="34" charset="0"/>
                <a:cs typeface="Calibri" pitchFamily="34" charset="0"/>
              </a:rPr>
              <a:t> </a:t>
            </a:r>
            <a:r>
              <a:rPr lang="en-CA" sz="1600" dirty="0" err="1">
                <a:latin typeface="Calibri" pitchFamily="34" charset="0"/>
                <a:cs typeface="Calibri" pitchFamily="34" charset="0"/>
              </a:rPr>
              <a:t>être</a:t>
            </a:r>
            <a:r>
              <a:rPr lang="en-CA" sz="1600" dirty="0">
                <a:latin typeface="Calibri" pitchFamily="34" charset="0"/>
                <a:cs typeface="Calibri" pitchFamily="34" charset="0"/>
              </a:rPr>
              <a:t> </a:t>
            </a:r>
            <a:r>
              <a:rPr lang="en-CA" sz="1600" i="1" dirty="0">
                <a:latin typeface="Calibri" pitchFamily="34" charset="0"/>
                <a:cs typeface="Calibri" pitchFamily="34" charset="0"/>
              </a:rPr>
              <a:t>à la </a:t>
            </a:r>
            <a:r>
              <a:rPr lang="en-CA" sz="1600" i="1" dirty="0" err="1">
                <a:latin typeface="Calibri" pitchFamily="34" charset="0"/>
                <a:cs typeface="Calibri" pitchFamily="34" charset="0"/>
              </a:rPr>
              <a:t>fois</a:t>
            </a:r>
            <a:r>
              <a:rPr lang="en-CA" sz="1600" i="1" dirty="0">
                <a:latin typeface="Calibri" pitchFamily="34" charset="0"/>
                <a:cs typeface="Calibri" pitchFamily="34" charset="0"/>
              </a:rPr>
              <a:t> </a:t>
            </a:r>
            <a:r>
              <a:rPr lang="en-CA" sz="1600" dirty="0" err="1">
                <a:latin typeface="Calibri" pitchFamily="34" charset="0"/>
                <a:cs typeface="Calibri" pitchFamily="34" charset="0"/>
              </a:rPr>
              <a:t>intriguante</a:t>
            </a:r>
            <a:r>
              <a:rPr lang="en-CA" sz="1600" dirty="0">
                <a:latin typeface="Calibri" pitchFamily="34" charset="0"/>
                <a:cs typeface="Calibri" pitchFamily="34" charset="0"/>
              </a:rPr>
              <a:t>, </a:t>
            </a:r>
            <a:r>
              <a:rPr lang="en-CA" sz="1600" dirty="0" err="1">
                <a:latin typeface="Calibri" pitchFamily="34" charset="0"/>
                <a:cs typeface="Calibri" pitchFamily="34" charset="0"/>
              </a:rPr>
              <a:t>profonde</a:t>
            </a:r>
            <a:r>
              <a:rPr lang="en-CA" sz="1600" dirty="0">
                <a:latin typeface="Calibri" pitchFamily="34" charset="0"/>
                <a:cs typeface="Calibri" pitchFamily="34" charset="0"/>
              </a:rPr>
              <a:t>, </a:t>
            </a:r>
            <a:r>
              <a:rPr lang="en-CA" sz="1600" dirty="0" err="1">
                <a:latin typeface="Calibri" pitchFamily="34" charset="0"/>
                <a:cs typeface="Calibri" pitchFamily="34" charset="0"/>
              </a:rPr>
              <a:t>ouverte</a:t>
            </a:r>
            <a:r>
              <a:rPr lang="en-CA" sz="1600" dirty="0">
                <a:latin typeface="Calibri" pitchFamily="34" charset="0"/>
                <a:cs typeface="Calibri" pitchFamily="34" charset="0"/>
              </a:rPr>
              <a:t> et </a:t>
            </a:r>
            <a:r>
              <a:rPr lang="en-CA" sz="1600" dirty="0" err="1">
                <a:latin typeface="Calibri" pitchFamily="34" charset="0"/>
                <a:cs typeface="Calibri" pitchFamily="34" charset="0"/>
              </a:rPr>
              <a:t>être</a:t>
            </a:r>
            <a:r>
              <a:rPr lang="en-CA" sz="1600" dirty="0">
                <a:latin typeface="Calibri" pitchFamily="34" charset="0"/>
                <a:cs typeface="Calibri" pitchFamily="34" charset="0"/>
              </a:rPr>
              <a:t> </a:t>
            </a:r>
            <a:r>
              <a:rPr lang="en-CA" sz="1600" dirty="0" err="1">
                <a:latin typeface="Calibri" pitchFamily="34" charset="0"/>
                <a:cs typeface="Calibri" pitchFamily="34" charset="0"/>
              </a:rPr>
              <a:t>résolue</a:t>
            </a:r>
            <a:r>
              <a:rPr lang="en-CA" sz="1600" dirty="0">
                <a:latin typeface="Calibri" pitchFamily="34" charset="0"/>
                <a:cs typeface="Calibri" pitchFamily="34" charset="0"/>
              </a:rPr>
              <a:t> de plus </a:t>
            </a:r>
            <a:r>
              <a:rPr lang="en-CA" sz="1600" dirty="0" err="1">
                <a:latin typeface="Calibri" pitchFamily="34" charset="0"/>
                <a:cs typeface="Calibri" pitchFamily="34" charset="0"/>
              </a:rPr>
              <a:t>d’une</a:t>
            </a:r>
            <a:r>
              <a:rPr lang="en-CA" sz="1600" dirty="0">
                <a:latin typeface="Calibri" pitchFamily="34" charset="0"/>
                <a:cs typeface="Calibri" pitchFamily="34" charset="0"/>
              </a:rPr>
              <a:t> </a:t>
            </a:r>
            <a:r>
              <a:rPr lang="en-CA" sz="1600" dirty="0" err="1">
                <a:latin typeface="Calibri" pitchFamily="34" charset="0"/>
                <a:cs typeface="Calibri" pitchFamily="34" charset="0"/>
              </a:rPr>
              <a:t>façon</a:t>
            </a:r>
            <a:r>
              <a:rPr lang="en-CA" sz="1600" dirty="0">
                <a:latin typeface="Calibri" pitchFamily="34" charset="0"/>
                <a:cs typeface="Calibri" pitchFamily="34" charset="0"/>
              </a:rPr>
              <a:t>.</a:t>
            </a:r>
            <a:endParaRPr lang="fr-CA" sz="1600" dirty="0">
              <a:latin typeface="Calibri" pitchFamily="34" charset="0"/>
              <a:cs typeface="Calibri" pitchFamily="34" charset="0"/>
            </a:endParaRPr>
          </a:p>
          <a:p>
            <a:endParaRPr lang="en-CA" sz="1600" dirty="0">
              <a:latin typeface="Calibri" pitchFamily="34" charset="0"/>
              <a:cs typeface="Calibri" pitchFamily="34" charset="0"/>
            </a:endParaRPr>
          </a:p>
          <a:p>
            <a:r>
              <a:rPr lang="fr-CA" sz="1600" dirty="0">
                <a:latin typeface="Calibri" pitchFamily="34" charset="0"/>
                <a:cs typeface="Calibri" pitchFamily="34" charset="0"/>
              </a:rPr>
              <a:t>Selon </a:t>
            </a:r>
            <a:r>
              <a:rPr lang="fr-CA" sz="1600" i="1" dirty="0" err="1">
                <a:latin typeface="Calibri" pitchFamily="34" charset="0"/>
                <a:cs typeface="Calibri" pitchFamily="34" charset="0"/>
              </a:rPr>
              <a:t>Secondary</a:t>
            </a:r>
            <a:r>
              <a:rPr lang="fr-CA" sz="1600" i="1" dirty="0">
                <a:latin typeface="Calibri" pitchFamily="34" charset="0"/>
                <a:cs typeface="Calibri" pitchFamily="34" charset="0"/>
              </a:rPr>
              <a:t> National </a:t>
            </a:r>
            <a:r>
              <a:rPr lang="fr-CA" sz="1600" i="1" dirty="0" err="1">
                <a:latin typeface="Calibri" pitchFamily="34" charset="0"/>
                <a:cs typeface="Calibri" pitchFamily="34" charset="0"/>
              </a:rPr>
              <a:t>Strategies</a:t>
            </a:r>
            <a:r>
              <a:rPr lang="fr-CA" sz="1600" dirty="0">
                <a:latin typeface="Calibri" pitchFamily="34" charset="0"/>
                <a:cs typeface="Calibri" pitchFamily="34" charset="0"/>
              </a:rPr>
              <a:t>: </a:t>
            </a:r>
            <a:r>
              <a:rPr lang="fr-CA" sz="1600" dirty="0" err="1">
                <a:latin typeface="Calibri" pitchFamily="34" charset="0"/>
                <a:cs typeface="Calibri" pitchFamily="34" charset="0"/>
              </a:rPr>
              <a:t>Rich</a:t>
            </a:r>
            <a:r>
              <a:rPr lang="fr-CA" sz="1600" dirty="0">
                <a:latin typeface="Calibri" pitchFamily="34" charset="0"/>
                <a:cs typeface="Calibri" pitchFamily="34" charset="0"/>
              </a:rPr>
              <a:t> </a:t>
            </a:r>
            <a:r>
              <a:rPr lang="fr-CA" sz="1600" dirty="0" err="1">
                <a:latin typeface="Calibri" pitchFamily="34" charset="0"/>
                <a:cs typeface="Calibri" pitchFamily="34" charset="0"/>
              </a:rPr>
              <a:t>tasks</a:t>
            </a:r>
            <a:endParaRPr lang="fr-CA" sz="1600" dirty="0">
              <a:latin typeface="Calibri" pitchFamily="34" charset="0"/>
              <a:cs typeface="Calibri" pitchFamily="34" charset="0"/>
            </a:endParaRPr>
          </a:p>
          <a:p>
            <a:pPr marL="174683" indent="-174683">
              <a:buFontTx/>
              <a:buChar char="-"/>
            </a:pPr>
            <a:r>
              <a:rPr lang="fr-CA" sz="1600" dirty="0">
                <a:latin typeface="Calibri" pitchFamily="34" charset="0"/>
                <a:cs typeface="Calibri" pitchFamily="34" charset="0"/>
              </a:rPr>
              <a:t>Are accessible and </a:t>
            </a:r>
            <a:r>
              <a:rPr lang="fr-CA" sz="1600" dirty="0" err="1">
                <a:latin typeface="Calibri" pitchFamily="34" charset="0"/>
                <a:cs typeface="Calibri" pitchFamily="34" charset="0"/>
              </a:rPr>
              <a:t>extendable</a:t>
            </a:r>
            <a:endParaRPr lang="fr-CA" sz="1600" dirty="0">
              <a:latin typeface="Calibri" pitchFamily="34" charset="0"/>
              <a:cs typeface="Calibri" pitchFamily="34" charset="0"/>
            </a:endParaRPr>
          </a:p>
          <a:p>
            <a:pPr marL="174683" indent="-174683">
              <a:buFontTx/>
              <a:buChar char="-"/>
            </a:pPr>
            <a:r>
              <a:rPr lang="fr-CA" sz="1600" dirty="0" err="1">
                <a:latin typeface="Calibri" pitchFamily="34" charset="0"/>
                <a:cs typeface="Calibri" pitchFamily="34" charset="0"/>
              </a:rPr>
              <a:t>Allow</a:t>
            </a:r>
            <a:r>
              <a:rPr lang="fr-CA" sz="1600" dirty="0">
                <a:latin typeface="Calibri" pitchFamily="34" charset="0"/>
                <a:cs typeface="Calibri" pitchFamily="34" charset="0"/>
              </a:rPr>
              <a:t> </a:t>
            </a:r>
            <a:r>
              <a:rPr lang="fr-CA" sz="1600" dirty="0" err="1">
                <a:latin typeface="Calibri" pitchFamily="34" charset="0"/>
                <a:cs typeface="Calibri" pitchFamily="34" charset="0"/>
              </a:rPr>
              <a:t>learners</a:t>
            </a:r>
            <a:r>
              <a:rPr lang="fr-CA" sz="1600" dirty="0">
                <a:latin typeface="Calibri" pitchFamily="34" charset="0"/>
                <a:cs typeface="Calibri" pitchFamily="34" charset="0"/>
              </a:rPr>
              <a:t> to </a:t>
            </a:r>
            <a:r>
              <a:rPr lang="fr-CA" sz="1600" dirty="0" err="1">
                <a:latin typeface="Calibri" pitchFamily="34" charset="0"/>
                <a:cs typeface="Calibri" pitchFamily="34" charset="0"/>
              </a:rPr>
              <a:t>make</a:t>
            </a:r>
            <a:r>
              <a:rPr lang="fr-CA" sz="1600" dirty="0">
                <a:latin typeface="Calibri" pitchFamily="34" charset="0"/>
                <a:cs typeface="Calibri" pitchFamily="34" charset="0"/>
              </a:rPr>
              <a:t> </a:t>
            </a:r>
            <a:r>
              <a:rPr lang="fr-CA" sz="1600" dirty="0" err="1">
                <a:latin typeface="Calibri" pitchFamily="34" charset="0"/>
                <a:cs typeface="Calibri" pitchFamily="34" charset="0"/>
              </a:rPr>
              <a:t>decisions</a:t>
            </a:r>
            <a:endParaRPr lang="fr-CA" sz="1600" dirty="0">
              <a:latin typeface="Calibri" pitchFamily="34" charset="0"/>
              <a:cs typeface="Calibri" pitchFamily="34" charset="0"/>
            </a:endParaRPr>
          </a:p>
          <a:p>
            <a:pPr marL="174683" indent="-174683">
              <a:buFontTx/>
              <a:buChar char="-"/>
            </a:pPr>
            <a:r>
              <a:rPr lang="fr-CA" sz="1600" dirty="0" err="1">
                <a:latin typeface="Calibri" pitchFamily="34" charset="0"/>
                <a:cs typeface="Calibri" pitchFamily="34" charset="0"/>
              </a:rPr>
              <a:t>Involve</a:t>
            </a:r>
            <a:r>
              <a:rPr lang="fr-CA" sz="1600" dirty="0">
                <a:latin typeface="Calibri" pitchFamily="34" charset="0"/>
                <a:cs typeface="Calibri" pitchFamily="34" charset="0"/>
              </a:rPr>
              <a:t> </a:t>
            </a:r>
            <a:r>
              <a:rPr lang="fr-CA" sz="1600" dirty="0" err="1">
                <a:latin typeface="Calibri" pitchFamily="34" charset="0"/>
                <a:cs typeface="Calibri" pitchFamily="34" charset="0"/>
              </a:rPr>
              <a:t>learners</a:t>
            </a:r>
            <a:r>
              <a:rPr lang="fr-CA" sz="1600" dirty="0">
                <a:latin typeface="Calibri" pitchFamily="34" charset="0"/>
                <a:cs typeface="Calibri" pitchFamily="34" charset="0"/>
              </a:rPr>
              <a:t> in </a:t>
            </a:r>
            <a:r>
              <a:rPr lang="fr-CA" sz="1600" dirty="0" err="1">
                <a:latin typeface="Calibri" pitchFamily="34" charset="0"/>
                <a:cs typeface="Calibri" pitchFamily="34" charset="0"/>
              </a:rPr>
              <a:t>testing</a:t>
            </a:r>
            <a:r>
              <a:rPr lang="fr-CA" sz="1600" dirty="0">
                <a:latin typeface="Calibri" pitchFamily="34" charset="0"/>
                <a:cs typeface="Calibri" pitchFamily="34" charset="0"/>
              </a:rPr>
              <a:t>, </a:t>
            </a:r>
            <a:r>
              <a:rPr lang="fr-CA" sz="1600" dirty="0" err="1">
                <a:latin typeface="Calibri" pitchFamily="34" charset="0"/>
                <a:cs typeface="Calibri" pitchFamily="34" charset="0"/>
              </a:rPr>
              <a:t>proving</a:t>
            </a:r>
            <a:r>
              <a:rPr lang="fr-CA" sz="1600" dirty="0">
                <a:latin typeface="Calibri" pitchFamily="34" charset="0"/>
                <a:cs typeface="Calibri" pitchFamily="34" charset="0"/>
              </a:rPr>
              <a:t>, </a:t>
            </a:r>
            <a:r>
              <a:rPr lang="fr-CA" sz="1600" dirty="0" err="1">
                <a:latin typeface="Calibri" pitchFamily="34" charset="0"/>
                <a:cs typeface="Calibri" pitchFamily="34" charset="0"/>
              </a:rPr>
              <a:t>explaining</a:t>
            </a:r>
            <a:r>
              <a:rPr lang="fr-CA" sz="1600" dirty="0">
                <a:latin typeface="Calibri" pitchFamily="34" charset="0"/>
                <a:cs typeface="Calibri" pitchFamily="34" charset="0"/>
              </a:rPr>
              <a:t>, </a:t>
            </a:r>
            <a:r>
              <a:rPr lang="fr-CA" sz="1600" dirty="0" err="1">
                <a:latin typeface="Calibri" pitchFamily="34" charset="0"/>
                <a:cs typeface="Calibri" pitchFamily="34" charset="0"/>
              </a:rPr>
              <a:t>reflecting</a:t>
            </a:r>
            <a:r>
              <a:rPr lang="fr-CA" sz="1600" dirty="0">
                <a:latin typeface="Calibri" pitchFamily="34" charset="0"/>
                <a:cs typeface="Calibri" pitchFamily="34" charset="0"/>
              </a:rPr>
              <a:t> and </a:t>
            </a:r>
            <a:r>
              <a:rPr lang="fr-CA" sz="1600" dirty="0" err="1">
                <a:latin typeface="Calibri" pitchFamily="34" charset="0"/>
                <a:cs typeface="Calibri" pitchFamily="34" charset="0"/>
              </a:rPr>
              <a:t>interpreting</a:t>
            </a:r>
            <a:endParaRPr lang="fr-CA" sz="1600" dirty="0">
              <a:latin typeface="Calibri" pitchFamily="34" charset="0"/>
              <a:cs typeface="Calibri" pitchFamily="34" charset="0"/>
            </a:endParaRPr>
          </a:p>
          <a:p>
            <a:pPr marL="174683" indent="-174683">
              <a:buFontTx/>
              <a:buChar char="-"/>
            </a:pPr>
            <a:r>
              <a:rPr lang="fr-CA" sz="1600" dirty="0" err="1">
                <a:latin typeface="Calibri" pitchFamily="34" charset="0"/>
                <a:cs typeface="Calibri" pitchFamily="34" charset="0"/>
              </a:rPr>
              <a:t>Promote</a:t>
            </a:r>
            <a:r>
              <a:rPr lang="fr-CA" sz="1600" dirty="0">
                <a:latin typeface="Calibri" pitchFamily="34" charset="0"/>
                <a:cs typeface="Calibri" pitchFamily="34" charset="0"/>
              </a:rPr>
              <a:t> discussion and communication</a:t>
            </a:r>
          </a:p>
          <a:p>
            <a:pPr marL="174683" indent="-174683">
              <a:buFontTx/>
              <a:buChar char="-"/>
            </a:pPr>
            <a:r>
              <a:rPr lang="fr-CA" sz="1600" dirty="0">
                <a:latin typeface="Calibri" pitchFamily="34" charset="0"/>
                <a:cs typeface="Calibri" pitchFamily="34" charset="0"/>
              </a:rPr>
              <a:t>Encourage </a:t>
            </a:r>
            <a:r>
              <a:rPr lang="fr-CA" sz="1600" dirty="0" err="1">
                <a:latin typeface="Calibri" pitchFamily="34" charset="0"/>
                <a:cs typeface="Calibri" pitchFamily="34" charset="0"/>
              </a:rPr>
              <a:t>originality</a:t>
            </a:r>
            <a:r>
              <a:rPr lang="fr-CA" sz="1600" dirty="0">
                <a:latin typeface="Calibri" pitchFamily="34" charset="0"/>
                <a:cs typeface="Calibri" pitchFamily="34" charset="0"/>
              </a:rPr>
              <a:t> and invention</a:t>
            </a:r>
          </a:p>
          <a:p>
            <a:pPr marL="174683" indent="-174683">
              <a:buFontTx/>
              <a:buChar char="-"/>
            </a:pPr>
            <a:r>
              <a:rPr lang="fr-CA" sz="1600" dirty="0">
                <a:latin typeface="Calibri" pitchFamily="34" charset="0"/>
                <a:cs typeface="Calibri" pitchFamily="34" charset="0"/>
              </a:rPr>
              <a:t>Encourage </a:t>
            </a:r>
            <a:r>
              <a:rPr lang="fr-CA" sz="1600" dirty="0" err="1">
                <a:latin typeface="Calibri" pitchFamily="34" charset="0"/>
                <a:cs typeface="Calibri" pitchFamily="34" charset="0"/>
              </a:rPr>
              <a:t>What</a:t>
            </a:r>
            <a:r>
              <a:rPr lang="fr-CA" sz="1600" dirty="0">
                <a:latin typeface="Calibri" pitchFamily="34" charset="0"/>
                <a:cs typeface="Calibri" pitchFamily="34" charset="0"/>
              </a:rPr>
              <a:t> if and </a:t>
            </a:r>
            <a:r>
              <a:rPr lang="fr-CA" sz="1600" dirty="0" err="1">
                <a:latin typeface="Calibri" pitchFamily="34" charset="0"/>
                <a:cs typeface="Calibri" pitchFamily="34" charset="0"/>
              </a:rPr>
              <a:t>What</a:t>
            </a:r>
            <a:r>
              <a:rPr lang="fr-CA" sz="1600" dirty="0">
                <a:latin typeface="Calibri" pitchFamily="34" charset="0"/>
                <a:cs typeface="Calibri" pitchFamily="34" charset="0"/>
              </a:rPr>
              <a:t> if not questions</a:t>
            </a:r>
          </a:p>
          <a:p>
            <a:pPr marL="174683" indent="-174683">
              <a:buFontTx/>
              <a:buChar char="-"/>
            </a:pPr>
            <a:r>
              <a:rPr lang="fr-CA" sz="1600" dirty="0">
                <a:latin typeface="Calibri" pitchFamily="34" charset="0"/>
                <a:cs typeface="Calibri" pitchFamily="34" charset="0"/>
              </a:rPr>
              <a:t>Are </a:t>
            </a:r>
            <a:r>
              <a:rPr lang="fr-CA" sz="1600" dirty="0" err="1">
                <a:latin typeface="Calibri" pitchFamily="34" charset="0"/>
                <a:cs typeface="Calibri" pitchFamily="34" charset="0"/>
              </a:rPr>
              <a:t>enjoyable</a:t>
            </a:r>
            <a:r>
              <a:rPr lang="fr-CA" sz="1600" dirty="0">
                <a:latin typeface="Calibri" pitchFamily="34" charset="0"/>
                <a:cs typeface="Calibri" pitchFamily="34" charset="0"/>
              </a:rPr>
              <a:t> and </a:t>
            </a:r>
            <a:r>
              <a:rPr lang="fr-CA" sz="1600" dirty="0" err="1">
                <a:latin typeface="Calibri" pitchFamily="34" charset="0"/>
                <a:cs typeface="Calibri" pitchFamily="34" charset="0"/>
              </a:rPr>
              <a:t>contain</a:t>
            </a:r>
            <a:r>
              <a:rPr lang="fr-CA" sz="1600" dirty="0">
                <a:latin typeface="Calibri" pitchFamily="34" charset="0"/>
                <a:cs typeface="Calibri" pitchFamily="34" charset="0"/>
              </a:rPr>
              <a:t> the </a:t>
            </a:r>
            <a:r>
              <a:rPr lang="fr-CA" sz="1600" dirty="0" err="1">
                <a:latin typeface="Calibri" pitchFamily="34" charset="0"/>
                <a:cs typeface="Calibri" pitchFamily="34" charset="0"/>
              </a:rPr>
              <a:t>opportunity</a:t>
            </a:r>
            <a:r>
              <a:rPr lang="fr-CA" sz="1600" dirty="0">
                <a:latin typeface="Calibri" pitchFamily="34" charset="0"/>
                <a:cs typeface="Calibri" pitchFamily="34" charset="0"/>
              </a:rPr>
              <a:t> for surprise</a:t>
            </a:r>
          </a:p>
          <a:p>
            <a:r>
              <a:rPr lang="fr-CA" sz="1600" dirty="0">
                <a:latin typeface="Calibri" pitchFamily="34" charset="0"/>
                <a:cs typeface="Calibri" pitchFamily="34" charset="0"/>
              </a:rPr>
              <a:t>	(</a:t>
            </a:r>
            <a:r>
              <a:rPr lang="fr-CA" sz="1600" dirty="0" err="1">
                <a:latin typeface="Calibri" pitchFamily="34" charset="0"/>
                <a:cs typeface="Calibri" pitchFamily="34" charset="0"/>
              </a:rPr>
              <a:t>Developing</a:t>
            </a:r>
            <a:r>
              <a:rPr lang="fr-CA" sz="1600" dirty="0">
                <a:latin typeface="Calibri" pitchFamily="34" charset="0"/>
                <a:cs typeface="Calibri" pitchFamily="34" charset="0"/>
              </a:rPr>
              <a:t> a </a:t>
            </a:r>
            <a:r>
              <a:rPr lang="fr-CA" sz="1600" dirty="0" err="1">
                <a:latin typeface="Calibri" pitchFamily="34" charset="0"/>
                <a:cs typeface="Calibri" pitchFamily="34" charset="0"/>
              </a:rPr>
              <a:t>Scheme</a:t>
            </a:r>
            <a:r>
              <a:rPr lang="fr-CA" sz="1600" dirty="0">
                <a:latin typeface="Calibri" pitchFamily="34" charset="0"/>
                <a:cs typeface="Calibri" pitchFamily="34" charset="0"/>
              </a:rPr>
              <a:t> of </a:t>
            </a:r>
            <a:r>
              <a:rPr lang="fr-CA" sz="1600" dirty="0" err="1">
                <a:latin typeface="Calibri" pitchFamily="34" charset="0"/>
                <a:cs typeface="Calibri" pitchFamily="34" charset="0"/>
              </a:rPr>
              <a:t>Work</a:t>
            </a:r>
            <a:r>
              <a:rPr lang="fr-CA" sz="1600" dirty="0">
                <a:latin typeface="Calibri" pitchFamily="34" charset="0"/>
                <a:cs typeface="Calibri" pitchFamily="34" charset="0"/>
              </a:rPr>
              <a:t>, SNS, 2007)</a:t>
            </a:r>
          </a:p>
          <a:p>
            <a:endParaRPr lang="fr-CA" sz="2100" dirty="0">
              <a:latin typeface="Calibri" pitchFamily="34" charset="0"/>
              <a:cs typeface="Calibri" pitchFamily="34" charset="0"/>
            </a:endParaRPr>
          </a:p>
          <a:p>
            <a:endParaRPr lang="en-CA" sz="2100" dirty="0">
              <a:latin typeface="Calibri" pitchFamily="34" charset="0"/>
              <a:cs typeface="Calibri" pitchFamily="34" charset="0"/>
            </a:endParaRPr>
          </a:p>
          <a:p>
            <a:endParaRPr lang="fr-CA" sz="3200" dirty="0">
              <a:latin typeface="Calibri" pitchFamily="34" charset="0"/>
              <a:cs typeface="Calibri" pitchFamily="34" charset="0"/>
            </a:endParaRP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3</a:t>
            </a:fld>
            <a:endParaRPr lang="fr-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dirty="0" smtClean="0"/>
              <a:t>Caractéristique</a:t>
            </a:r>
          </a:p>
          <a:p>
            <a:endParaRPr lang="fr-CA" b="1" dirty="0" smtClean="0"/>
          </a:p>
          <a:p>
            <a:r>
              <a:rPr lang="fr-CA" b="1" dirty="0" smtClean="0"/>
              <a:t>Elle semble intrigante pour l’élève</a:t>
            </a:r>
            <a:endParaRPr lang="fr-CA" b="1" noProof="0" dirty="0" smtClean="0"/>
          </a:p>
          <a:p>
            <a:r>
              <a:rPr lang="fr-CA" noProof="0" dirty="0" smtClean="0"/>
              <a:t>Elle</a:t>
            </a:r>
            <a:r>
              <a:rPr lang="fr-CA" baseline="0" noProof="0" dirty="0" smtClean="0"/>
              <a:t> semble nouvelle, inhabituelle, engageante</a:t>
            </a:r>
          </a:p>
          <a:p>
            <a:endParaRPr lang="fr-CA" baseline="0" noProof="0" dirty="0" smtClean="0"/>
          </a:p>
          <a:p>
            <a:pPr defTabSz="931637">
              <a:defRPr/>
            </a:pPr>
            <a:r>
              <a:rPr lang="fr-CA" dirty="0" smtClean="0"/>
              <a:t>Puisque</a:t>
            </a:r>
            <a:r>
              <a:rPr lang="fr-CA" baseline="0" dirty="0" smtClean="0"/>
              <a:t> l’information dans la question proposée sur la diapositive laisse court à l’imagination, les élèves peuvent avoir recours à leur créativité à plusieurs points de vue.</a:t>
            </a:r>
          </a:p>
          <a:p>
            <a:endParaRPr lang="fr-CA" baseline="0" noProof="0" dirty="0" smtClean="0"/>
          </a:p>
          <a:p>
            <a:endParaRPr lang="fr-CA" dirty="0" smtClean="0"/>
          </a:p>
          <a:p>
            <a:endParaRPr lang="fr-CA" dirty="0" smtClean="0"/>
          </a:p>
          <a:p>
            <a:r>
              <a:rPr lang="fr-CA" b="1" dirty="0" smtClean="0"/>
              <a:t>Note à l’animateur:</a:t>
            </a:r>
          </a:p>
          <a:p>
            <a:r>
              <a:rPr lang="fr-CA" dirty="0" smtClean="0"/>
              <a:t>Donner du temps aux participants pour proposer des scénarios possibles</a:t>
            </a:r>
            <a:r>
              <a:rPr lang="fr-CA" baseline="0" dirty="0" smtClean="0"/>
              <a:t> </a:t>
            </a:r>
            <a:r>
              <a:rPr lang="fr-CA" dirty="0" smtClean="0"/>
              <a:t>afin qu’ils puissent vivre l’intrigue et comprendre l’enthousiasme que les élèves démontreront.  Mettre l’emphase sur</a:t>
            </a:r>
            <a:r>
              <a:rPr lang="fr-CA" baseline="0" dirty="0" smtClean="0"/>
              <a:t> le travail d’équipe et les stratégies personnelles.</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CA" b="1" dirty="0" err="1" smtClean="0"/>
              <a:t>Caractéristique</a:t>
            </a:r>
            <a:endParaRPr lang="en-CA" b="1" dirty="0" smtClean="0"/>
          </a:p>
          <a:p>
            <a:endParaRPr lang="en-CA" b="1" dirty="0" smtClean="0"/>
          </a:p>
          <a:p>
            <a:r>
              <a:rPr lang="en-CA" b="1" dirty="0" smtClean="0"/>
              <a:t>Elle </a:t>
            </a:r>
            <a:r>
              <a:rPr lang="en-CA" b="1" dirty="0" err="1" smtClean="0"/>
              <a:t>peut</a:t>
            </a:r>
            <a:r>
              <a:rPr lang="en-CA" b="1" baseline="0" dirty="0" smtClean="0"/>
              <a:t> </a:t>
            </a:r>
            <a:r>
              <a:rPr lang="en-CA" b="1" baseline="0" dirty="0" err="1" smtClean="0"/>
              <a:t>être</a:t>
            </a:r>
            <a:r>
              <a:rPr lang="en-CA" b="1" baseline="0" dirty="0" smtClean="0"/>
              <a:t> </a:t>
            </a:r>
            <a:r>
              <a:rPr lang="en-CA" b="1" baseline="0" dirty="0" err="1" smtClean="0"/>
              <a:t>résolue</a:t>
            </a:r>
            <a:r>
              <a:rPr lang="en-CA" b="1" baseline="0" dirty="0" smtClean="0"/>
              <a:t> de plus </a:t>
            </a:r>
            <a:r>
              <a:rPr lang="en-CA" b="1" baseline="0" dirty="0" err="1" smtClean="0"/>
              <a:t>d’une</a:t>
            </a:r>
            <a:r>
              <a:rPr lang="en-CA" b="1" baseline="0" dirty="0" smtClean="0"/>
              <a:t> </a:t>
            </a:r>
            <a:r>
              <a:rPr lang="en-CA" b="1" baseline="0" dirty="0" err="1" smtClean="0"/>
              <a:t>façon</a:t>
            </a:r>
            <a:r>
              <a:rPr lang="en-CA" b="1" baseline="0" dirty="0" smtClean="0"/>
              <a:t>.</a:t>
            </a:r>
            <a:endParaRPr lang="en-CA" b="1" noProof="0" dirty="0" smtClean="0"/>
          </a:p>
          <a:p>
            <a:endParaRPr lang="en-CA" b="1" noProof="0" dirty="0" smtClean="0"/>
          </a:p>
          <a:p>
            <a:r>
              <a:rPr lang="en-CA" b="1" noProof="0" dirty="0" smtClean="0"/>
              <a:t>Discussion avec les participants:</a:t>
            </a:r>
            <a:endParaRPr lang="fr-CA" b="1" noProof="0" dirty="0" smtClean="0"/>
          </a:p>
          <a:p>
            <a:r>
              <a:rPr lang="fr-CA" noProof="0" dirty="0" smtClean="0"/>
              <a:t>Cette</a:t>
            </a:r>
            <a:r>
              <a:rPr lang="fr-CA" baseline="0" noProof="0" dirty="0" smtClean="0"/>
              <a:t> activité peut être résolue de plus d’une façon pour plusieurs raisons.  Nommez-les.</a:t>
            </a:r>
          </a:p>
          <a:p>
            <a:endParaRPr lang="fr-CA" baseline="0" noProof="0" dirty="0" smtClean="0"/>
          </a:p>
          <a:p>
            <a:r>
              <a:rPr lang="fr-CA" b="1" baseline="0" noProof="0" dirty="0" smtClean="0"/>
              <a:t>Exemples de raison</a:t>
            </a:r>
            <a:r>
              <a:rPr lang="fr-CA" baseline="0" noProof="0" dirty="0" smtClean="0"/>
              <a:t>:</a:t>
            </a:r>
          </a:p>
          <a:p>
            <a:r>
              <a:rPr lang="fr-CA" baseline="0" noProof="0" dirty="0" smtClean="0"/>
              <a:t>- Le nombre de jouets n’est pas prescrit</a:t>
            </a:r>
          </a:p>
          <a:p>
            <a:r>
              <a:rPr lang="fr-CA" baseline="0" noProof="0" dirty="0" smtClean="0"/>
              <a:t>- On ne semble pas obliger qu’on utilise les 16 roues</a:t>
            </a:r>
          </a:p>
          <a:p>
            <a:pPr>
              <a:buFontTx/>
              <a:buChar char="-"/>
            </a:pPr>
            <a:r>
              <a:rPr lang="fr-CA" baseline="0" noProof="0" dirty="0" smtClean="0"/>
              <a:t> Le nombre de roues par jouet n’est pas prescrit</a:t>
            </a:r>
          </a:p>
          <a:p>
            <a:pPr>
              <a:buFontTx/>
              <a:buChar char="-"/>
            </a:pPr>
            <a:r>
              <a:rPr lang="fr-CA" baseline="0" noProof="0" dirty="0" smtClean="0"/>
              <a:t> Il y a place à l’imagination et la créativité car un jouet peut avoir 1, 2, 3, 4, 6 ou 8 roues.</a:t>
            </a:r>
          </a:p>
          <a:p>
            <a:pPr defTabSz="931637">
              <a:buFontTx/>
              <a:buChar char="-"/>
              <a:defRPr/>
            </a:pPr>
            <a:r>
              <a:rPr lang="fr-CA" baseline="0" noProof="0" dirty="0" smtClean="0"/>
              <a:t> Si on utilise des jetons pour représenter les 16 roues, les enfants tactiles et visuels auront un outil qui leur permettra d’avoir plus de succès</a:t>
            </a:r>
          </a:p>
          <a:p>
            <a:pPr>
              <a:buFontTx/>
              <a:buChar char="-"/>
            </a:pPr>
            <a:endParaRPr lang="fr-CA" baseline="0" noProof="0" dirty="0" smtClean="0"/>
          </a:p>
          <a:p>
            <a:pPr>
              <a:buFontTx/>
              <a:buChar char="-"/>
            </a:pPr>
            <a:endParaRPr lang="en-CA" noProof="0" dirty="0" smtClean="0"/>
          </a:p>
          <a:p>
            <a:r>
              <a:rPr lang="fr-CA" b="1" dirty="0" smtClean="0"/>
              <a:t>Note à l’animateur:</a:t>
            </a:r>
          </a:p>
          <a:p>
            <a:r>
              <a:rPr lang="fr-CA" dirty="0" smtClean="0"/>
              <a:t>Donner du temps aux participants pour répondre à la question proposée sur la diapositive afin que les participants puissent vivre les différentes façons et comprendre l’enthousiasme que les élèves démontreront.</a:t>
            </a:r>
          </a:p>
          <a:p>
            <a:pPr>
              <a:buFontTx/>
              <a:buChar char="-"/>
            </a:pPr>
            <a:endParaRPr lang="fr-CA" noProof="0" dirty="0" smtClean="0"/>
          </a:p>
          <a:p>
            <a:r>
              <a:rPr lang="fr-CA" noProof="0" dirty="0" smtClean="0"/>
              <a:t>Dans une salle de classe, cette activité serait suivie d’une présentation orale de</a:t>
            </a:r>
            <a:r>
              <a:rPr lang="fr-CA" baseline="0" noProof="0" dirty="0" smtClean="0"/>
              <a:t> chacune des</a:t>
            </a:r>
            <a:r>
              <a:rPr lang="fr-CA" noProof="0" dirty="0" smtClean="0"/>
              <a:t> différentes</a:t>
            </a:r>
            <a:r>
              <a:rPr lang="fr-CA" baseline="0" noProof="0" dirty="0" smtClean="0"/>
              <a:t> équipes.  Celles-ci présentent leurs jouets (sous forme de dessin) et montrent qu’ils ont utilisé 16 roues ou moins pour un nombre de jouets de leur choix.</a:t>
            </a:r>
          </a:p>
          <a:p>
            <a:endParaRPr lang="en-CA" baseline="0" noProof="0" dirty="0" smtClean="0"/>
          </a:p>
          <a:p>
            <a:r>
              <a:rPr lang="en-CA" b="1" baseline="0" noProof="0" dirty="0" smtClean="0"/>
              <a:t>Extension possible:</a:t>
            </a:r>
          </a:p>
          <a:p>
            <a:r>
              <a:rPr lang="fr-CA" baseline="0" noProof="0" dirty="0" smtClean="0"/>
              <a:t>Augmenter le nombre de roues de 16 à 24</a:t>
            </a:r>
          </a:p>
          <a:p>
            <a:endParaRPr lang="fr-CA" baseline="0" noProof="0" dirty="0" smtClean="0"/>
          </a:p>
          <a:p>
            <a:endParaRPr lang="fr-CA" baseline="0" noProof="0" dirty="0" smtClean="0"/>
          </a:p>
          <a:p>
            <a:r>
              <a:rPr lang="fr-CA" sz="900" dirty="0"/>
              <a:t>Image tirée de greluche.info</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en-CA" b="1" dirty="0" err="1"/>
              <a:t>Caractéristique</a:t>
            </a:r>
            <a:endParaRPr lang="en-CA" b="1" dirty="0"/>
          </a:p>
          <a:p>
            <a:endParaRPr lang="en-CA" b="1" dirty="0"/>
          </a:p>
          <a:p>
            <a:r>
              <a:rPr lang="en-CA" b="1" dirty="0"/>
              <a:t>Elle a </a:t>
            </a:r>
            <a:r>
              <a:rPr lang="en-CA" b="1" dirty="0" err="1"/>
              <a:t>une</a:t>
            </a:r>
            <a:r>
              <a:rPr lang="en-CA" b="1" dirty="0"/>
              <a:t> </a:t>
            </a:r>
            <a:r>
              <a:rPr lang="en-CA" b="1" dirty="0" err="1"/>
              <a:t>certaine</a:t>
            </a:r>
            <a:r>
              <a:rPr lang="en-CA" b="1" dirty="0"/>
              <a:t> </a:t>
            </a:r>
            <a:r>
              <a:rPr lang="en-CA" b="1" dirty="0" err="1"/>
              <a:t>profondeur</a:t>
            </a:r>
            <a:r>
              <a:rPr lang="en-CA" b="1" dirty="0"/>
              <a:t>.</a:t>
            </a:r>
          </a:p>
          <a:p>
            <a:endParaRPr lang="fr-CA" b="1" dirty="0" smtClean="0"/>
          </a:p>
          <a:p>
            <a:r>
              <a:rPr lang="fr-CA" dirty="0" smtClean="0"/>
              <a:t>L’</a:t>
            </a:r>
            <a:r>
              <a:rPr lang="fr-CA" noProof="0" dirty="0" smtClean="0"/>
              <a:t>activité proposée sur la diapositive n’est pas longue.  Toutefois, elle exige</a:t>
            </a:r>
            <a:r>
              <a:rPr lang="fr-CA" baseline="0" noProof="0" dirty="0" smtClean="0"/>
              <a:t> que les enfants utilisent des stratégies qui démontrent leur niveau de compréhension des quantités et de la conservation des quantités.  Dans le programme d’études, on parle de correspondance biunivoque.</a:t>
            </a:r>
            <a:endParaRPr lang="fr-CA" noProof="0" dirty="0" smtClean="0"/>
          </a:p>
          <a:p>
            <a:endParaRPr lang="fr-CA" noProof="0" dirty="0" smtClean="0"/>
          </a:p>
          <a:p>
            <a:r>
              <a:rPr lang="fr-CA" noProof="0" dirty="0" smtClean="0"/>
              <a:t>L’explication</a:t>
            </a:r>
            <a:r>
              <a:rPr lang="fr-CA" baseline="0" noProof="0" dirty="0" smtClean="0"/>
              <a:t> est plus importante que la réponse</a:t>
            </a:r>
            <a:r>
              <a:rPr lang="fr-CA" baseline="0" dirty="0" smtClean="0"/>
              <a:t>.</a:t>
            </a:r>
          </a:p>
          <a:p>
            <a:endParaRPr lang="fr-CA" baseline="0" dirty="0" smtClean="0"/>
          </a:p>
          <a:p>
            <a:r>
              <a:rPr lang="fr-CA" baseline="0" dirty="0" smtClean="0"/>
              <a:t>L’explication peut être:</a:t>
            </a:r>
          </a:p>
          <a:p>
            <a:pPr>
              <a:buFontTx/>
              <a:buChar char="-"/>
            </a:pPr>
            <a:r>
              <a:rPr lang="fr-CA" baseline="0" dirty="0" smtClean="0"/>
              <a:t>Compter les jetons rouges et compter les jetons jaunes et arriver à la même réponse</a:t>
            </a:r>
          </a:p>
          <a:p>
            <a:pPr>
              <a:buFontTx/>
              <a:buChar char="-"/>
            </a:pPr>
            <a:r>
              <a:rPr lang="fr-CA" baseline="0" dirty="0" smtClean="0"/>
              <a:t>Enlever un jeton jaune pour chaque jeton rouge (un par un, deux par deux, </a:t>
            </a:r>
            <a:r>
              <a:rPr lang="fr-CA" baseline="0" dirty="0" err="1" smtClean="0"/>
              <a:t>etc</a:t>
            </a:r>
            <a:r>
              <a:rPr lang="fr-CA" baseline="0" dirty="0" smtClean="0"/>
              <a:t>)</a:t>
            </a:r>
          </a:p>
          <a:p>
            <a:pPr>
              <a:buFontTx/>
              <a:buChar char="-"/>
            </a:pPr>
            <a:r>
              <a:rPr lang="fr-CA" baseline="0" dirty="0" smtClean="0"/>
              <a:t>Dessiner un diagramme sagittal</a:t>
            </a:r>
          </a:p>
          <a:p>
            <a:pPr>
              <a:buFontTx/>
              <a:buChar char="-"/>
            </a:pPr>
            <a:r>
              <a:rPr lang="fr-CA" baseline="0" dirty="0" smtClean="0"/>
              <a:t>Sur un tableau interactif, l’élève peut grouper les objets deux par deux.</a:t>
            </a:r>
          </a:p>
          <a:p>
            <a:pPr>
              <a:buFontTx/>
              <a:buNone/>
            </a:pPr>
            <a:endParaRPr lang="en-CA" baseline="0" dirty="0" smtClean="0"/>
          </a:p>
          <a:p>
            <a:pPr>
              <a:buFontTx/>
              <a:buNone/>
            </a:pPr>
            <a:r>
              <a:rPr lang="en-CA" b="1" baseline="0" dirty="0" smtClean="0"/>
              <a:t>Note à </a:t>
            </a:r>
            <a:r>
              <a:rPr lang="en-CA" b="1" baseline="0" dirty="0" err="1" smtClean="0"/>
              <a:t>l’animateur</a:t>
            </a:r>
            <a:r>
              <a:rPr lang="en-CA" baseline="0" dirty="0" smtClean="0"/>
              <a:t>:</a:t>
            </a:r>
          </a:p>
          <a:p>
            <a:pPr>
              <a:buFontTx/>
              <a:buNone/>
            </a:pPr>
            <a:r>
              <a:rPr lang="en-CA" baseline="0" dirty="0" smtClean="0"/>
              <a:t>On </a:t>
            </a:r>
            <a:r>
              <a:rPr lang="en-CA" baseline="0" dirty="0" err="1" smtClean="0"/>
              <a:t>peut</a:t>
            </a:r>
            <a:r>
              <a:rPr lang="en-CA" baseline="0" dirty="0" smtClean="0"/>
              <a:t> </a:t>
            </a:r>
            <a:r>
              <a:rPr lang="en-CA" baseline="0" dirty="0" err="1" smtClean="0"/>
              <a:t>parler</a:t>
            </a:r>
            <a:r>
              <a:rPr lang="en-CA" baseline="0" dirty="0" smtClean="0"/>
              <a:t> </a:t>
            </a:r>
            <a:r>
              <a:rPr lang="en-CA" baseline="0" dirty="0" err="1" smtClean="0"/>
              <a:t>ici</a:t>
            </a:r>
            <a:r>
              <a:rPr lang="en-CA" baseline="0" dirty="0" smtClean="0"/>
              <a:t> de la </a:t>
            </a:r>
            <a:r>
              <a:rPr lang="en-CA" baseline="0" dirty="0" err="1" smtClean="0"/>
              <a:t>taxonomie</a:t>
            </a:r>
            <a:r>
              <a:rPr lang="en-CA" baseline="0" dirty="0" smtClean="0"/>
              <a:t> de Bloom pour explorer</a:t>
            </a:r>
            <a:r>
              <a:rPr lang="en-CA" dirty="0" smtClean="0"/>
              <a:t> </a:t>
            </a:r>
            <a:r>
              <a:rPr lang="en-CA" dirty="0" err="1" smtClean="0"/>
              <a:t>ce</a:t>
            </a:r>
            <a:r>
              <a:rPr lang="en-CA" dirty="0" smtClean="0"/>
              <a:t> </a:t>
            </a:r>
            <a:r>
              <a:rPr lang="en-CA" dirty="0" err="1" smtClean="0"/>
              <a:t>que</a:t>
            </a:r>
            <a:r>
              <a:rPr lang="en-CA" dirty="0" smtClean="0"/>
              <a:t> “</a:t>
            </a:r>
            <a:r>
              <a:rPr lang="en-CA" dirty="0" err="1" smtClean="0"/>
              <a:t>profondeur</a:t>
            </a:r>
            <a:r>
              <a:rPr lang="en-CA" dirty="0" smtClean="0"/>
              <a:t>” </a:t>
            </a:r>
            <a:r>
              <a:rPr lang="en-CA" dirty="0" err="1" smtClean="0"/>
              <a:t>veut</a:t>
            </a:r>
            <a:r>
              <a:rPr lang="en-CA" dirty="0" smtClean="0"/>
              <a:t> dire.</a:t>
            </a:r>
            <a:endParaRPr lang="en-CA" baseline="0" dirty="0" smtClean="0"/>
          </a:p>
          <a:p>
            <a:endParaRPr lang="fr-CA" sz="1100" b="1" dirty="0"/>
          </a:p>
          <a:p>
            <a:r>
              <a:rPr lang="fr-CA" sz="1100" b="1" dirty="0"/>
              <a:t>Connaissance</a:t>
            </a:r>
            <a:r>
              <a:rPr lang="fr-CA" sz="1100" dirty="0"/>
              <a:t> : arranger, définir, dupliquer, étiqueter, lister, mémoriser, nommer, ordonner, identifier, relier, rappeler, répéter, reproduire. </a:t>
            </a:r>
          </a:p>
          <a:p>
            <a:r>
              <a:rPr lang="fr-CA" sz="1100" b="1" dirty="0"/>
              <a:t>Compréhension </a:t>
            </a:r>
            <a:r>
              <a:rPr lang="fr-CA" sz="1100" dirty="0"/>
              <a:t>: classifier, décrire, discuter, expliquer, exprimer, identifier, indiquer, situer, reconnaître, rapporter, reformuler, réviser, choisir, traduire </a:t>
            </a:r>
          </a:p>
          <a:p>
            <a:r>
              <a:rPr lang="fr-CA" sz="1100" b="1" dirty="0"/>
              <a:t>Application: </a:t>
            </a:r>
            <a:r>
              <a:rPr lang="fr-CA" sz="1100" dirty="0"/>
              <a:t>appliquer, choisir, démontrer, employer, illustrer, interpréter, opérer, pratiquer, planifier, schématiser, résoudre, utiliser, écrire. </a:t>
            </a:r>
          </a:p>
          <a:p>
            <a:r>
              <a:rPr lang="fr-CA" sz="1100" b="1" dirty="0"/>
              <a:t>Analyse </a:t>
            </a:r>
            <a:r>
              <a:rPr lang="fr-CA" sz="1100" dirty="0"/>
              <a:t>: analyser, estimer, calculer, catégoriser, comparer, contraster, critiquer, différencier, discriminer, distinguer, examiner, expérimenter, questionner, tester, cerner. </a:t>
            </a:r>
          </a:p>
          <a:p>
            <a:r>
              <a:rPr lang="fr-CA" sz="1100" b="1" dirty="0"/>
              <a:t>Synthèse </a:t>
            </a:r>
            <a:r>
              <a:rPr lang="fr-CA" sz="1100" dirty="0"/>
              <a:t>: arranger, assembler, collecter, composer, construire, créer, concevoir, développer, formuler, gérer, organiser, planifier, préparer, proposer, installer, écrire. </a:t>
            </a:r>
          </a:p>
          <a:p>
            <a:r>
              <a:rPr lang="fr-CA" sz="1100" b="1" dirty="0"/>
              <a:t>Évaluation</a:t>
            </a:r>
            <a:r>
              <a:rPr lang="fr-CA" sz="1100" dirty="0"/>
              <a:t> : arranger, argumenter, évaluer, rattacher, choisir, comparer, justifier, estimer, juger, prédire, chiffrer, élaguer, sélectionner, supporter. </a:t>
            </a:r>
          </a:p>
          <a:p>
            <a:pPr>
              <a:buFontTx/>
              <a:buChar char="-"/>
            </a:pPr>
            <a:r>
              <a:rPr lang="fr-CA" sz="1000" dirty="0">
                <a:hlinkClick r:id="rId3"/>
              </a:rPr>
              <a:t>http://fr.wikipedia.org/wiki/Taxonomie_de_Bloom</a:t>
            </a:r>
            <a:r>
              <a:rPr lang="fr-CA" sz="1000" dirty="0"/>
              <a:t> </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6</a:t>
            </a:fld>
            <a:endParaRPr lang="fr-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err="1" smtClean="0"/>
              <a:t>Caractéristique</a:t>
            </a:r>
            <a:endParaRPr lang="en-CA" b="1" dirty="0" smtClean="0"/>
          </a:p>
          <a:p>
            <a:endParaRPr lang="en-CA" b="1" dirty="0" smtClean="0"/>
          </a:p>
          <a:p>
            <a:r>
              <a:rPr lang="en-CA" b="1" dirty="0" smtClean="0"/>
              <a:t>Elle </a:t>
            </a:r>
            <a:r>
              <a:rPr lang="en-CA" b="1" dirty="0" err="1" smtClean="0"/>
              <a:t>présente</a:t>
            </a:r>
            <a:r>
              <a:rPr lang="en-CA" b="1" dirty="0" smtClean="0"/>
              <a:t> </a:t>
            </a:r>
            <a:r>
              <a:rPr lang="en-CA" b="1" dirty="0" err="1" smtClean="0"/>
              <a:t>une</a:t>
            </a:r>
            <a:r>
              <a:rPr lang="en-CA" b="1" dirty="0" smtClean="0"/>
              <a:t> </a:t>
            </a:r>
            <a:r>
              <a:rPr lang="en-CA" b="1" dirty="0" err="1" smtClean="0"/>
              <a:t>certaine</a:t>
            </a:r>
            <a:r>
              <a:rPr lang="en-CA" b="1" dirty="0" smtClean="0"/>
              <a:t> </a:t>
            </a:r>
            <a:r>
              <a:rPr lang="en-CA" b="1" dirty="0" err="1" smtClean="0"/>
              <a:t>ouverture</a:t>
            </a:r>
            <a:endParaRPr lang="en-CA" b="1" dirty="0" smtClean="0"/>
          </a:p>
          <a:p>
            <a:endParaRPr lang="fr-CA" b="1" noProof="0" dirty="0" smtClean="0"/>
          </a:p>
          <a:p>
            <a:r>
              <a:rPr lang="fr-CA" noProof="0" dirty="0" smtClean="0"/>
              <a:t>Il y a autant de réponses que les enfants veulent bien donner:</a:t>
            </a:r>
          </a:p>
          <a:p>
            <a:r>
              <a:rPr lang="fr-CA" noProof="0" dirty="0" smtClean="0"/>
              <a:t>7</a:t>
            </a:r>
            <a:r>
              <a:rPr lang="fr-CA" baseline="0" noProof="0" dirty="0" smtClean="0"/>
              <a:t> et 1; 8 et 2, 9 et 3, 10 et 4, 11 et 5, 12 et 6, 13 et 7.</a:t>
            </a:r>
          </a:p>
          <a:p>
            <a:endParaRPr lang="fr-CA" baseline="0" noProof="0" dirty="0" smtClean="0"/>
          </a:p>
          <a:p>
            <a:r>
              <a:rPr lang="fr-CA" baseline="0" noProof="0" dirty="0" smtClean="0"/>
              <a:t>Prenez note qu’il y a une </a:t>
            </a:r>
            <a:r>
              <a:rPr lang="fr-CA" i="1" baseline="0" noProof="0" dirty="0" smtClean="0"/>
              <a:t>régularité</a:t>
            </a:r>
            <a:r>
              <a:rPr lang="fr-CA" baseline="0" noProof="0" dirty="0" smtClean="0"/>
              <a:t> intéressante qui se développe entre les solutions.  Les réponses sont composées de paires de nombres pairs ou impairs.</a:t>
            </a:r>
          </a:p>
          <a:p>
            <a:r>
              <a:rPr lang="fr-CA" baseline="0" noProof="0" dirty="0" smtClean="0"/>
              <a:t>Que se passerait-il si la question était:  La différence entre deux nombres est 7.  Quels sont ces nombres?  Y a-t-il une régularité?</a:t>
            </a:r>
            <a:endParaRPr lang="fr-CA" noProof="0" dirty="0" smtClean="0"/>
          </a:p>
          <a:p>
            <a:endParaRPr lang="fr-CA" noProof="0" dirty="0" smtClean="0"/>
          </a:p>
          <a:p>
            <a:pPr>
              <a:buFontTx/>
              <a:buNone/>
            </a:pPr>
            <a:r>
              <a:rPr lang="en-CA" b="1" baseline="0" dirty="0" smtClean="0"/>
              <a:t>Note à </a:t>
            </a:r>
            <a:r>
              <a:rPr lang="en-CA" b="1" baseline="0" dirty="0" err="1" smtClean="0"/>
              <a:t>l’animateur</a:t>
            </a:r>
            <a:r>
              <a:rPr lang="en-CA" baseline="0" dirty="0" smtClean="0"/>
              <a:t>:</a:t>
            </a:r>
          </a:p>
          <a:p>
            <a:pPr defTabSz="931637">
              <a:defRPr/>
            </a:pPr>
            <a:r>
              <a:rPr lang="fr-CA" dirty="0" smtClean="0"/>
              <a:t>Donner du temps aux participants pour répondre à la question proposée sur la diapositive afin que les participants puissent comprendre</a:t>
            </a:r>
            <a:r>
              <a:rPr lang="fr-CA" baseline="0" dirty="0" smtClean="0"/>
              <a:t> l’ouverture </a:t>
            </a:r>
            <a:r>
              <a:rPr lang="fr-CA" dirty="0" smtClean="0"/>
              <a:t>et l’enthousiasme que les élèves démontreront.</a:t>
            </a:r>
          </a:p>
          <a:p>
            <a:endParaRPr lang="fr-CA" noProof="0" dirty="0" smtClean="0"/>
          </a:p>
          <a:p>
            <a:endParaRPr lang="fr-CA" noProof="0" dirty="0" smtClean="0"/>
          </a:p>
          <a:p>
            <a:r>
              <a:rPr lang="fr-CA" noProof="0" dirty="0" smtClean="0"/>
              <a:t>Image tirée</a:t>
            </a:r>
            <a:r>
              <a:rPr lang="fr-CA" baseline="0" noProof="0" dirty="0" smtClean="0"/>
              <a:t> de: </a:t>
            </a:r>
            <a:r>
              <a:rPr lang="fr-CA" noProof="0" dirty="0" smtClean="0"/>
              <a:t>aventuresmathematiques.blogspot.com </a:t>
            </a:r>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noProof="0" dirty="0" smtClean="0"/>
              <a:t>Note à l’animateur</a:t>
            </a:r>
          </a:p>
          <a:p>
            <a:r>
              <a:rPr lang="fr-CA" noProof="0" dirty="0" smtClean="0"/>
              <a:t>Voir </a:t>
            </a:r>
            <a:r>
              <a:rPr lang="fr-CA" i="1" noProof="0" dirty="0" smtClean="0"/>
              <a:t>Fiche reproductible</a:t>
            </a:r>
            <a:r>
              <a:rPr lang="fr-CA" noProof="0" dirty="0" smtClean="0"/>
              <a:t>: Quelles</a:t>
            </a:r>
            <a:r>
              <a:rPr lang="fr-CA" baseline="0" noProof="0" dirty="0" smtClean="0"/>
              <a:t> questions sont riches?</a:t>
            </a:r>
            <a:endParaRPr lang="fr-CA" noProof="0" dirty="0" smtClean="0"/>
          </a:p>
          <a:p>
            <a:r>
              <a:rPr lang="fr-CA" noProof="0" dirty="0" smtClean="0"/>
              <a:t>Préparer</a:t>
            </a:r>
            <a:r>
              <a:rPr lang="fr-CA" baseline="0" noProof="0" dirty="0" smtClean="0"/>
              <a:t> suffisamment d’ensemble de cartes pour que vos participants puissent travailler en groupe de 2 ou 3 personnes.</a:t>
            </a:r>
          </a:p>
          <a:p>
            <a:endParaRPr lang="fr-CA" baseline="0" noProof="0" dirty="0" smtClean="0"/>
          </a:p>
          <a:p>
            <a:r>
              <a:rPr lang="fr-CA" b="1" baseline="0" noProof="0" dirty="0" smtClean="0"/>
              <a:t>Discussion</a:t>
            </a:r>
          </a:p>
          <a:p>
            <a:r>
              <a:rPr lang="fr-CA" baseline="0" noProof="0" dirty="0" smtClean="0"/>
              <a:t>Y a-t-il des activités qui sont plus difficiles à classifier?  Pourquoi?</a:t>
            </a:r>
          </a:p>
          <a:p>
            <a:r>
              <a:rPr lang="fr-CA" baseline="0" noProof="0" dirty="0" smtClean="0"/>
              <a:t>Y a-t-il des activités qui sont clairement riches?  Pourquoi?</a:t>
            </a:r>
          </a:p>
          <a:p>
            <a:endParaRPr lang="en-CA" baseline="0" dirty="0" smtClean="0"/>
          </a:p>
          <a:p>
            <a:r>
              <a:rPr lang="en-CA" b="1" baseline="0" dirty="0" err="1" smtClean="0"/>
              <a:t>Variante</a:t>
            </a:r>
            <a:endParaRPr lang="en-CA" b="1" baseline="0" dirty="0" smtClean="0"/>
          </a:p>
          <a:p>
            <a:r>
              <a:rPr lang="en-CA" baseline="0" dirty="0" smtClean="0"/>
              <a:t>Demander aux participants </a:t>
            </a:r>
            <a:r>
              <a:rPr lang="en-CA" baseline="0" dirty="0" err="1" smtClean="0"/>
              <a:t>d’écrire</a:t>
            </a:r>
            <a:r>
              <a:rPr lang="en-CA" baseline="0" dirty="0" smtClean="0"/>
              <a:t> </a:t>
            </a:r>
            <a:r>
              <a:rPr lang="en-CA" baseline="0" dirty="0" err="1" smtClean="0"/>
              <a:t>ou</a:t>
            </a:r>
            <a:r>
              <a:rPr lang="en-CA" baseline="0" dirty="0" smtClean="0"/>
              <a:t> </a:t>
            </a:r>
            <a:r>
              <a:rPr lang="en-CA" baseline="0" dirty="0" err="1" smtClean="0"/>
              <a:t>d’énoncer</a:t>
            </a:r>
            <a:r>
              <a:rPr lang="en-CA" baseline="0" dirty="0" smtClean="0"/>
              <a:t> </a:t>
            </a:r>
            <a:r>
              <a:rPr lang="en-CA" baseline="0" dirty="0" err="1" smtClean="0"/>
              <a:t>une</a:t>
            </a:r>
            <a:r>
              <a:rPr lang="en-CA" baseline="0" dirty="0" smtClean="0"/>
              <a:t> question </a:t>
            </a:r>
            <a:r>
              <a:rPr lang="en-CA" baseline="0" dirty="0" err="1" smtClean="0"/>
              <a:t>qu’ils</a:t>
            </a:r>
            <a:r>
              <a:rPr lang="en-CA" baseline="0" dirty="0" smtClean="0"/>
              <a:t> </a:t>
            </a:r>
            <a:r>
              <a:rPr lang="en-CA" baseline="0" dirty="0" err="1" smtClean="0"/>
              <a:t>ont</a:t>
            </a:r>
            <a:r>
              <a:rPr lang="en-CA" baseline="0" dirty="0" smtClean="0"/>
              <a:t> </a:t>
            </a:r>
            <a:r>
              <a:rPr lang="en-CA" baseline="0" dirty="0" err="1" smtClean="0"/>
              <a:t>posée</a:t>
            </a:r>
            <a:r>
              <a:rPr lang="en-CA" baseline="0" dirty="0" smtClean="0"/>
              <a:t> à </a:t>
            </a:r>
            <a:r>
              <a:rPr lang="en-CA" baseline="0" dirty="0" err="1" smtClean="0"/>
              <a:t>leurs</a:t>
            </a:r>
            <a:r>
              <a:rPr lang="en-CA" baseline="0" dirty="0" smtClean="0"/>
              <a:t> </a:t>
            </a:r>
            <a:r>
              <a:rPr lang="en-CA" baseline="0" dirty="0" err="1" smtClean="0"/>
              <a:t>élèves</a:t>
            </a:r>
            <a:r>
              <a:rPr lang="en-CA" baseline="0" dirty="0" smtClean="0"/>
              <a:t> </a:t>
            </a:r>
            <a:r>
              <a:rPr lang="en-CA" baseline="0" dirty="0" err="1" smtClean="0"/>
              <a:t>récemment</a:t>
            </a:r>
            <a:r>
              <a:rPr lang="en-CA" baseline="0" dirty="0" smtClean="0"/>
              <a:t>.  </a:t>
            </a:r>
            <a:r>
              <a:rPr lang="en-CA" baseline="0" dirty="0" err="1" smtClean="0"/>
              <a:t>Est-elle</a:t>
            </a:r>
            <a:r>
              <a:rPr lang="en-CA" baseline="0" dirty="0" smtClean="0"/>
              <a:t> riche?  Comment </a:t>
            </a:r>
            <a:r>
              <a:rPr lang="en-CA" baseline="0" dirty="0" err="1" smtClean="0"/>
              <a:t>peut</a:t>
            </a:r>
            <a:r>
              <a:rPr lang="en-CA" baseline="0" dirty="0" smtClean="0"/>
              <a:t>-on la </a:t>
            </a:r>
            <a:r>
              <a:rPr lang="en-CA" baseline="0" dirty="0" err="1" smtClean="0"/>
              <a:t>rendre</a:t>
            </a:r>
            <a:r>
              <a:rPr lang="en-CA" baseline="0" dirty="0" smtClean="0"/>
              <a:t> riche?</a:t>
            </a:r>
          </a:p>
          <a:p>
            <a:r>
              <a:rPr lang="en-CA" baseline="0" dirty="0" smtClean="0"/>
              <a:t/>
            </a:r>
            <a:br>
              <a:rPr lang="en-CA" baseline="0" dirty="0" smtClean="0"/>
            </a:br>
            <a:r>
              <a:rPr lang="fr-CA" b="1" baseline="0" noProof="0" dirty="0" smtClean="0"/>
              <a:t>Extension</a:t>
            </a:r>
          </a:p>
          <a:p>
            <a:r>
              <a:rPr lang="fr-CA" baseline="0" noProof="0" dirty="0" smtClean="0"/>
              <a:t>Les participants choisissent une activité qu’ils aiment plus particulièrement.  Ils présentent aux autres ce qu’ils aiment et comment ils pensent l’utiliser un jour dans leur salle de classe.</a:t>
            </a:r>
          </a:p>
          <a:p>
            <a:endParaRPr lang="en-CA" baseline="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637">
              <a:defRPr/>
            </a:pPr>
            <a:r>
              <a:rPr lang="en-CA" b="1" dirty="0" err="1" smtClean="0"/>
              <a:t>Définition</a:t>
            </a:r>
            <a:endParaRPr lang="fr-CA" b="1" dirty="0" smtClean="0"/>
          </a:p>
          <a:p>
            <a:pPr defTabSz="931637">
              <a:defRPr/>
            </a:pPr>
            <a:r>
              <a:rPr lang="fr-CA" b="1" dirty="0" smtClean="0"/>
              <a:t>Ce n’est pas....</a:t>
            </a:r>
            <a:endParaRPr lang="fr-CA" b="1" noProof="0" dirty="0" smtClean="0"/>
          </a:p>
          <a:p>
            <a:pPr defTabSz="931637">
              <a:defRPr/>
            </a:pPr>
            <a:endParaRPr lang="fr-CA" b="1" noProof="0" dirty="0" smtClean="0"/>
          </a:p>
          <a:p>
            <a:pPr defTabSz="931637">
              <a:defRPr/>
            </a:pPr>
            <a:r>
              <a:rPr lang="fr-CA" b="1" noProof="0" dirty="0" smtClean="0"/>
              <a:t>une série de questions répétitives</a:t>
            </a:r>
          </a:p>
          <a:p>
            <a:r>
              <a:rPr lang="fr-CA" noProof="0" dirty="0" smtClean="0"/>
              <a:t>Y</a:t>
            </a:r>
            <a:r>
              <a:rPr lang="fr-CA" baseline="0" noProof="0" dirty="0" smtClean="0"/>
              <a:t> a-t-il un besoin pour ce type de questions?  La réponse des participants doit être justifiée.</a:t>
            </a:r>
          </a:p>
          <a:p>
            <a:endParaRPr lang="fr-CA" baseline="0" noProof="0" dirty="0" smtClean="0"/>
          </a:p>
          <a:p>
            <a:pPr defTabSz="931637">
              <a:defRPr/>
            </a:pPr>
            <a:r>
              <a:rPr lang="fr-CA" b="1" noProof="0" dirty="0" smtClean="0"/>
              <a:t>une question différente mais semblable à ce qu’on a déjà fait</a:t>
            </a:r>
          </a:p>
          <a:p>
            <a:r>
              <a:rPr lang="fr-CA" noProof="0" dirty="0" smtClean="0"/>
              <a:t>Ceci, en soi, n’est pas un mal.</a:t>
            </a:r>
            <a:r>
              <a:rPr lang="fr-CA" baseline="0" noProof="0" dirty="0" smtClean="0"/>
              <a:t>  Toutefois, elle sera moins riche que la première fois.</a:t>
            </a:r>
          </a:p>
          <a:p>
            <a:endParaRPr lang="fr-CA" baseline="0" noProof="0" dirty="0" smtClean="0"/>
          </a:p>
          <a:p>
            <a:pPr defTabSz="931637">
              <a:defRPr/>
            </a:pPr>
            <a:r>
              <a:rPr lang="fr-CA" b="1" noProof="0" dirty="0" smtClean="0"/>
              <a:t>un projet de longue haleine</a:t>
            </a:r>
          </a:p>
          <a:p>
            <a:r>
              <a:rPr lang="fr-CA" noProof="0" dirty="0" smtClean="0"/>
              <a:t>Les projets de longue haleine ont une valeur non contestée.  Toutefois, elle permet</a:t>
            </a:r>
            <a:r>
              <a:rPr lang="fr-CA" baseline="0" noProof="0" dirty="0" smtClean="0"/>
              <a:t> d’atteindre des objectifs différents des activités riches.</a:t>
            </a:r>
          </a:p>
          <a:p>
            <a:endParaRPr lang="fr-CA" noProof="0" dirty="0" smtClean="0"/>
          </a:p>
          <a:p>
            <a:pPr defTabSz="931637">
              <a:defRPr/>
            </a:pPr>
            <a:r>
              <a:rPr lang="fr-CA" b="1" noProof="0" dirty="0" smtClean="0"/>
              <a:t>une activité qui se termine avec la réponse</a:t>
            </a:r>
          </a:p>
          <a:p>
            <a:r>
              <a:rPr lang="fr-CA" noProof="0" dirty="0" smtClean="0"/>
              <a:t>Une</a:t>
            </a:r>
            <a:r>
              <a:rPr lang="fr-CA" baseline="0" noProof="0" dirty="0" smtClean="0"/>
              <a:t> activité riche finit plus souvent par une belle discussion que par la réponse elle-même.</a:t>
            </a:r>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B4A18609-8440-484C-A86C-7D498EC5A4DE}" type="datetimeFigureOut">
              <a:rPr lang="fr-CA" smtClean="0"/>
              <a:pPr/>
              <a:t>2011-11-21</a:t>
            </a:fld>
            <a:endParaRPr lang="fr-CA"/>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CA"/>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D5EE35-D9E3-433A-B449-A4730737C95E}"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a:xfrm>
            <a:off x="457200" y="6480969"/>
            <a:ext cx="4260056" cy="300831"/>
          </a:xfrm>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a:xfrm>
            <a:off x="2619376" y="6480969"/>
            <a:ext cx="4260056" cy="300831"/>
          </a:xfrm>
        </p:spPr>
        <p:txBody>
          <a:bodyPr/>
          <a:lstStyle/>
          <a:p>
            <a:endParaRPr lang="fr-CA"/>
          </a:p>
        </p:txBody>
      </p:sp>
      <p:sp>
        <p:nvSpPr>
          <p:cNvPr id="6" name="Espace réservé du numéro de diapositive 5"/>
          <p:cNvSpPr>
            <a:spLocks noGrp="1"/>
          </p:cNvSpPr>
          <p:nvPr>
            <p:ph type="sldNum" sz="quarter" idx="12"/>
          </p:nvPr>
        </p:nvSpPr>
        <p:spPr>
          <a:xfrm>
            <a:off x="8451056" y="809624"/>
            <a:ext cx="502920" cy="300831"/>
          </a:xfrm>
        </p:spPr>
        <p:txBody>
          <a:bodyPr/>
          <a:lstStyle/>
          <a:p>
            <a:fld id="{47D5EE35-D9E3-433A-B449-A4730737C95E}" type="slidenum">
              <a:rPr lang="fr-CA" smtClean="0"/>
              <a:pPr/>
              <a:t>‹N°›</a:t>
            </a:fld>
            <a:endParaRPr lang="fr-CA"/>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457200" y="6480969"/>
            <a:ext cx="4260056" cy="301752"/>
          </a:xfrm>
        </p:spPr>
        <p:txBody>
          <a:bodyPr/>
          <a:lstStyle/>
          <a:p>
            <a:endParaRPr lang="fr-CA"/>
          </a:p>
        </p:txBody>
      </p:sp>
      <p:sp>
        <p:nvSpPr>
          <p:cNvPr id="7" name="Espace réservé du numéro de diapositive 6"/>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B4A18609-8440-484C-A86C-7D498EC5A4DE}" type="datetimeFigureOut">
              <a:rPr lang="fr-CA" smtClean="0"/>
              <a:pPr/>
              <a:t>2011-11-21</a:t>
            </a:fld>
            <a:endParaRPr lang="fr-CA"/>
          </a:p>
        </p:txBody>
      </p:sp>
      <p:sp>
        <p:nvSpPr>
          <p:cNvPr id="8" name="Espace réservé du pied de page 7"/>
          <p:cNvSpPr>
            <a:spLocks noGrp="1"/>
          </p:cNvSpPr>
          <p:nvPr>
            <p:ph type="ftr" sz="quarter" idx="11"/>
          </p:nvPr>
        </p:nvSpPr>
        <p:spPr>
          <a:xfrm>
            <a:off x="457200" y="6480969"/>
            <a:ext cx="4261104" cy="301752"/>
          </a:xfrm>
        </p:spPr>
        <p:txBody>
          <a:bodyPr/>
          <a:lstStyle/>
          <a:p>
            <a:endParaRPr lang="fr-CA"/>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B4A18609-8440-484C-A86C-7D498EC5A4DE}" type="datetimeFigureOut">
              <a:rPr lang="fr-CA" smtClean="0"/>
              <a:pPr/>
              <a:t>2011-11-21</a:t>
            </a:fld>
            <a:endParaRPr lang="fr-CA"/>
          </a:p>
        </p:txBody>
      </p:sp>
      <p:sp>
        <p:nvSpPr>
          <p:cNvPr id="3" name="Espace réservé du pied de page 2"/>
          <p:cNvSpPr>
            <a:spLocks noGrp="1"/>
          </p:cNvSpPr>
          <p:nvPr>
            <p:ph type="ftr" sz="quarter" idx="11"/>
          </p:nvPr>
        </p:nvSpPr>
        <p:spPr>
          <a:xfrm>
            <a:off x="457200" y="6481890"/>
            <a:ext cx="4260056" cy="300831"/>
          </a:xfrm>
        </p:spPr>
        <p:txBody>
          <a:bodyPr/>
          <a:lstStyle/>
          <a:p>
            <a:endParaRPr lang="fr-CA"/>
          </a:p>
        </p:txBody>
      </p:sp>
      <p:sp>
        <p:nvSpPr>
          <p:cNvPr id="4" name="Espace réservé du numéro de diapositive 3"/>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48000"/>
                <a:satMod val="230000"/>
              </a:schemeClr>
            </a:gs>
            <a:gs pos="5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A18609-8440-484C-A86C-7D498EC5A4DE}" type="datetimeFigureOut">
              <a:rPr lang="fr-CA" smtClean="0"/>
              <a:pPr/>
              <a:t>2011-11-21</a:t>
            </a:fld>
            <a:endParaRPr lang="fr-CA"/>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CA"/>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D5EE35-D9E3-433A-B449-A4730737C95E}" type="slidenum">
              <a:rPr lang="fr-CA" smtClean="0"/>
              <a:pPr/>
              <a:t>‹N°›</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CA" sz="3200" b="1" dirty="0" err="1" smtClean="0"/>
              <a:t>Série</a:t>
            </a:r>
            <a:r>
              <a:rPr lang="en-CA" sz="3200" b="1" dirty="0" smtClean="0"/>
              <a:t> </a:t>
            </a:r>
            <a:r>
              <a:rPr lang="fr-CA" sz="3200" b="1" dirty="0"/>
              <a:t>A</a:t>
            </a:r>
            <a:r>
              <a:rPr lang="fr-CA" sz="3200" b="1" dirty="0" smtClean="0"/>
              <a:t>ctivités</a:t>
            </a:r>
            <a:r>
              <a:rPr lang="en-CA" sz="3200" b="1" dirty="0" smtClean="0"/>
              <a:t> riches</a:t>
            </a:r>
            <a:r>
              <a:rPr lang="en-CA" sz="4000" b="1" dirty="0" smtClean="0"/>
              <a:t/>
            </a:r>
            <a:br>
              <a:rPr lang="en-CA" sz="4000" b="1" dirty="0" smtClean="0"/>
            </a:br>
            <a:r>
              <a:rPr lang="en-CA" sz="4800" b="1" dirty="0" smtClean="0"/>
              <a:t>Le </a:t>
            </a:r>
            <a:r>
              <a:rPr lang="en-CA" sz="4800" b="1" dirty="0" err="1" smtClean="0"/>
              <a:t>sens</a:t>
            </a:r>
            <a:r>
              <a:rPr lang="en-CA" sz="4800" b="1" dirty="0" smtClean="0"/>
              <a:t> du </a:t>
            </a:r>
            <a:r>
              <a:rPr lang="en-CA" sz="4800" b="1" dirty="0" err="1" smtClean="0"/>
              <a:t>nombre</a:t>
            </a:r>
            <a:endParaRPr lang="fr-CA" sz="4800" b="1" dirty="0"/>
          </a:p>
        </p:txBody>
      </p:sp>
      <p:sp>
        <p:nvSpPr>
          <p:cNvPr id="3" name="Sous-titre 2"/>
          <p:cNvSpPr>
            <a:spLocks noGrp="1"/>
          </p:cNvSpPr>
          <p:nvPr>
            <p:ph type="subTitle" idx="1"/>
          </p:nvPr>
        </p:nvSpPr>
        <p:spPr>
          <a:xfrm>
            <a:off x="539552" y="2996952"/>
            <a:ext cx="8062912" cy="1752600"/>
          </a:xfrm>
        </p:spPr>
        <p:txBody>
          <a:bodyPr>
            <a:normAutofit/>
          </a:bodyPr>
          <a:lstStyle/>
          <a:p>
            <a:r>
              <a:rPr lang="fr-CA" sz="3200" b="1" dirty="0" smtClean="0"/>
              <a:t>Renée Michaud</a:t>
            </a:r>
          </a:p>
          <a:p>
            <a:r>
              <a:rPr lang="fr-CA" sz="3200" b="1" dirty="0" smtClean="0"/>
              <a:t>Le 14 novembre 2011</a:t>
            </a:r>
          </a:p>
          <a:p>
            <a:r>
              <a:rPr lang="en-CA" sz="3200" b="1" dirty="0" smtClean="0"/>
              <a:t>CPFPP</a:t>
            </a:r>
            <a:endParaRPr lang="fr-CA" sz="32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539552" y="5905673"/>
            <a:ext cx="4896544" cy="523220"/>
          </a:xfrm>
          <a:prstGeom prst="rect">
            <a:avLst/>
          </a:prstGeom>
          <a:noFill/>
        </p:spPr>
        <p:txBody>
          <a:bodyPr wrap="square" rtlCol="0">
            <a:spAutoFit/>
          </a:bodyPr>
          <a:lstStyle/>
          <a:p>
            <a:r>
              <a:rPr lang="fr-CA" sz="2800" b="1" dirty="0" smtClean="0"/>
              <a:t>Maternelle  à 3</a:t>
            </a:r>
            <a:r>
              <a:rPr lang="fr-CA" sz="2800" b="1" baseline="30000" dirty="0" smtClean="0"/>
              <a:t>e</a:t>
            </a:r>
            <a:r>
              <a:rPr lang="fr-CA" sz="2800" b="1" dirty="0" smtClean="0"/>
              <a:t> année</a:t>
            </a:r>
            <a:endParaRPr lang="fr-CA" sz="2800" b="1"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75358">
            <a:off x="1280291" y="2835847"/>
            <a:ext cx="2141035" cy="179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p:txBody>
          <a:bodyPr/>
          <a:lstStyle/>
          <a:p>
            <a:r>
              <a:rPr lang="en-CA" dirty="0" err="1" smtClean="0"/>
              <a:t>Enlever</a:t>
            </a:r>
            <a:r>
              <a:rPr lang="en-CA" dirty="0" smtClean="0"/>
              <a:t> </a:t>
            </a:r>
            <a:r>
              <a:rPr lang="en-CA" dirty="0" err="1" smtClean="0"/>
              <a:t>une</a:t>
            </a:r>
            <a:r>
              <a:rPr lang="en-CA" dirty="0" smtClean="0"/>
              <a:t> information</a:t>
            </a:r>
          </a:p>
          <a:p>
            <a:pPr>
              <a:buNone/>
            </a:pPr>
            <a:endParaRPr lang="en-CA" dirty="0" smtClean="0"/>
          </a:p>
          <a:p>
            <a:pPr lvl="1"/>
            <a:r>
              <a:rPr lang="en-CA" dirty="0" err="1" smtClean="0"/>
              <a:t>Avant</a:t>
            </a:r>
            <a:r>
              <a:rPr lang="en-CA" dirty="0" smtClean="0"/>
              <a:t>:</a:t>
            </a:r>
          </a:p>
          <a:p>
            <a:pPr lvl="2"/>
            <a:r>
              <a:rPr lang="en-CA" dirty="0" smtClean="0"/>
              <a:t>Paul a 10 dollars de plus </a:t>
            </a:r>
            <a:r>
              <a:rPr lang="en-CA" dirty="0" err="1" smtClean="0"/>
              <a:t>que</a:t>
            </a:r>
            <a:r>
              <a:rPr lang="en-CA" dirty="0" smtClean="0"/>
              <a:t> Marie.  Marie a 4 dollars.  </a:t>
            </a:r>
            <a:r>
              <a:rPr lang="en-CA" dirty="0" err="1" smtClean="0"/>
              <a:t>Combien</a:t>
            </a:r>
            <a:r>
              <a:rPr lang="en-CA" dirty="0" smtClean="0"/>
              <a:t> </a:t>
            </a:r>
            <a:r>
              <a:rPr lang="en-CA" dirty="0" err="1" smtClean="0"/>
              <a:t>d’argent</a:t>
            </a:r>
            <a:r>
              <a:rPr lang="en-CA" dirty="0" smtClean="0"/>
              <a:t> </a:t>
            </a:r>
            <a:r>
              <a:rPr lang="en-CA" dirty="0" err="1" smtClean="0"/>
              <a:t>est-ce</a:t>
            </a:r>
            <a:r>
              <a:rPr lang="en-CA" dirty="0" smtClean="0"/>
              <a:t> </a:t>
            </a:r>
            <a:r>
              <a:rPr lang="en-CA" dirty="0" err="1" smtClean="0"/>
              <a:t>que</a:t>
            </a:r>
            <a:r>
              <a:rPr lang="en-CA" dirty="0" smtClean="0"/>
              <a:t> Paul a?</a:t>
            </a:r>
          </a:p>
          <a:p>
            <a:pPr lvl="2">
              <a:buNone/>
            </a:pPr>
            <a:endParaRPr lang="en-CA" dirty="0" smtClean="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p:txBody>
          <a:bodyPr/>
          <a:lstStyle/>
          <a:p>
            <a:r>
              <a:rPr lang="en-CA" dirty="0" err="1" smtClean="0"/>
              <a:t>Enlever</a:t>
            </a:r>
            <a:r>
              <a:rPr lang="en-CA" dirty="0" smtClean="0"/>
              <a:t> </a:t>
            </a:r>
            <a:r>
              <a:rPr lang="en-CA" dirty="0" err="1" smtClean="0"/>
              <a:t>une</a:t>
            </a:r>
            <a:r>
              <a:rPr lang="en-CA" dirty="0" smtClean="0"/>
              <a:t> information</a:t>
            </a:r>
          </a:p>
          <a:p>
            <a:pPr>
              <a:buNone/>
            </a:pPr>
            <a:endParaRPr lang="en-CA" dirty="0" smtClean="0"/>
          </a:p>
          <a:p>
            <a:pPr lvl="1"/>
            <a:r>
              <a:rPr lang="en-CA" dirty="0" err="1" smtClean="0"/>
              <a:t>Avant</a:t>
            </a:r>
            <a:r>
              <a:rPr lang="en-CA" dirty="0" smtClean="0"/>
              <a:t>:</a:t>
            </a:r>
          </a:p>
          <a:p>
            <a:pPr lvl="2"/>
            <a:r>
              <a:rPr lang="en-CA" dirty="0" smtClean="0"/>
              <a:t>Paul a 10 dollars de plus </a:t>
            </a:r>
            <a:r>
              <a:rPr lang="en-CA" dirty="0" err="1" smtClean="0"/>
              <a:t>que</a:t>
            </a:r>
            <a:r>
              <a:rPr lang="en-CA" dirty="0" smtClean="0"/>
              <a:t> Marie.  Marie a 4 dollars.  </a:t>
            </a:r>
            <a:r>
              <a:rPr lang="en-CA" dirty="0" err="1" smtClean="0"/>
              <a:t>Combien</a:t>
            </a:r>
            <a:r>
              <a:rPr lang="en-CA" dirty="0" smtClean="0"/>
              <a:t> </a:t>
            </a:r>
            <a:r>
              <a:rPr lang="en-CA" dirty="0" err="1" smtClean="0"/>
              <a:t>d’argent</a:t>
            </a:r>
            <a:r>
              <a:rPr lang="en-CA" dirty="0" smtClean="0"/>
              <a:t> </a:t>
            </a:r>
            <a:r>
              <a:rPr lang="en-CA" dirty="0" err="1" smtClean="0"/>
              <a:t>est-ce</a:t>
            </a:r>
            <a:r>
              <a:rPr lang="en-CA" dirty="0" smtClean="0"/>
              <a:t> </a:t>
            </a:r>
            <a:r>
              <a:rPr lang="en-CA" dirty="0" err="1" smtClean="0"/>
              <a:t>que</a:t>
            </a:r>
            <a:r>
              <a:rPr lang="en-CA" dirty="0" smtClean="0"/>
              <a:t> Paul a?</a:t>
            </a:r>
          </a:p>
          <a:p>
            <a:pPr lvl="2">
              <a:buNone/>
            </a:pPr>
            <a:endParaRPr lang="en-CA" dirty="0" smtClean="0"/>
          </a:p>
          <a:p>
            <a:pPr lvl="1"/>
            <a:r>
              <a:rPr lang="en-CA" dirty="0" smtClean="0"/>
              <a:t>Après:</a:t>
            </a:r>
          </a:p>
          <a:p>
            <a:pPr lvl="2"/>
            <a:r>
              <a:rPr lang="en-CA" dirty="0" smtClean="0"/>
              <a:t>Paul a 10 dollars de plus </a:t>
            </a:r>
            <a:r>
              <a:rPr lang="en-CA" dirty="0" err="1" smtClean="0"/>
              <a:t>que</a:t>
            </a:r>
            <a:r>
              <a:rPr lang="en-CA" dirty="0" smtClean="0"/>
              <a:t> Marie.  </a:t>
            </a:r>
            <a:r>
              <a:rPr lang="en-CA" dirty="0" err="1" smtClean="0"/>
              <a:t>Combien</a:t>
            </a:r>
            <a:r>
              <a:rPr lang="en-CA" dirty="0" smtClean="0"/>
              <a:t> </a:t>
            </a:r>
            <a:r>
              <a:rPr lang="en-CA" dirty="0" err="1" smtClean="0"/>
              <a:t>d’argent</a:t>
            </a:r>
            <a:r>
              <a:rPr lang="en-CA" dirty="0" smtClean="0"/>
              <a:t> a Paul?</a:t>
            </a:r>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326807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p:txBody>
          <a:bodyPr/>
          <a:lstStyle/>
          <a:p>
            <a:r>
              <a:rPr lang="en-CA" dirty="0" smtClean="0"/>
              <a:t>Commencer par la </a:t>
            </a:r>
            <a:r>
              <a:rPr lang="en-CA" dirty="0" err="1" smtClean="0"/>
              <a:t>réponse</a:t>
            </a:r>
            <a:endParaRPr lang="en-CA" dirty="0" smtClean="0"/>
          </a:p>
          <a:p>
            <a:endParaRPr lang="en-CA" dirty="0" smtClean="0"/>
          </a:p>
          <a:p>
            <a:pPr lvl="1"/>
            <a:r>
              <a:rPr lang="fr-CA" dirty="0" smtClean="0"/>
              <a:t>Avant:</a:t>
            </a:r>
          </a:p>
          <a:p>
            <a:pPr lvl="2"/>
            <a:r>
              <a:rPr lang="fr-CA" dirty="0" smtClean="0"/>
              <a:t>Fais l’opération : 5 + 8</a:t>
            </a:r>
          </a:p>
          <a:p>
            <a:pPr marL="877824" lvl="2" indent="0">
              <a:buNone/>
            </a:pPr>
            <a:endParaRPr lang="fr-CA" dirty="0" smtClean="0"/>
          </a:p>
          <a:p>
            <a:pPr marL="64008" indent="0">
              <a:buNone/>
            </a:pPr>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p:txBody>
          <a:bodyPr/>
          <a:lstStyle/>
          <a:p>
            <a:r>
              <a:rPr lang="en-CA" dirty="0" smtClean="0"/>
              <a:t>Commencer par la </a:t>
            </a:r>
            <a:r>
              <a:rPr lang="en-CA" dirty="0" err="1" smtClean="0"/>
              <a:t>réponse</a:t>
            </a:r>
            <a:endParaRPr lang="en-CA" dirty="0" smtClean="0"/>
          </a:p>
          <a:p>
            <a:endParaRPr lang="en-CA" dirty="0" smtClean="0"/>
          </a:p>
          <a:p>
            <a:pPr lvl="1"/>
            <a:r>
              <a:rPr lang="fr-CA" dirty="0" smtClean="0"/>
              <a:t>Avant:</a:t>
            </a:r>
          </a:p>
          <a:p>
            <a:pPr lvl="2"/>
            <a:r>
              <a:rPr lang="fr-CA" dirty="0" smtClean="0"/>
              <a:t>Fais l’opération : 5 + 8</a:t>
            </a:r>
          </a:p>
          <a:p>
            <a:pPr marL="877824" lvl="2" indent="0">
              <a:buNone/>
            </a:pPr>
            <a:endParaRPr lang="fr-CA" dirty="0" smtClean="0"/>
          </a:p>
          <a:p>
            <a:pPr lvl="1"/>
            <a:r>
              <a:rPr lang="fr-CA" dirty="0" smtClean="0"/>
              <a:t>Après</a:t>
            </a:r>
          </a:p>
          <a:p>
            <a:pPr lvl="2"/>
            <a:r>
              <a:rPr lang="fr-CA" dirty="0" smtClean="0"/>
              <a:t>La réponse est 13.  </a:t>
            </a:r>
          </a:p>
          <a:p>
            <a:pPr marL="537210" lvl="1" indent="0">
              <a:buNone/>
            </a:pPr>
            <a:r>
              <a:rPr lang="fr-CA" dirty="0"/>
              <a:t> </a:t>
            </a:r>
            <a:r>
              <a:rPr lang="fr-CA" dirty="0" smtClean="0"/>
              <a:t>     Quelle est la question?</a:t>
            </a:r>
          </a:p>
          <a:p>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8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Comment les construire</a:t>
            </a:r>
            <a:endParaRPr lang="fr-CA" dirty="0"/>
          </a:p>
        </p:txBody>
      </p:sp>
      <p:sp>
        <p:nvSpPr>
          <p:cNvPr id="3" name="Espace réservé du contenu 2"/>
          <p:cNvSpPr>
            <a:spLocks noGrp="1"/>
          </p:cNvSpPr>
          <p:nvPr>
            <p:ph idx="1"/>
          </p:nvPr>
        </p:nvSpPr>
        <p:spPr/>
        <p:txBody>
          <a:bodyPr>
            <a:normAutofit/>
          </a:bodyPr>
          <a:lstStyle/>
          <a:p>
            <a:r>
              <a:rPr lang="fr-CA" dirty="0" smtClean="0"/>
              <a:t>Ajouter un choix</a:t>
            </a:r>
          </a:p>
          <a:p>
            <a:pPr lvl="1"/>
            <a:r>
              <a:rPr lang="fr-CA" dirty="0" smtClean="0"/>
              <a:t>Avant:</a:t>
            </a:r>
          </a:p>
          <a:p>
            <a:pPr lvl="1"/>
            <a:r>
              <a:rPr lang="fr-CA" dirty="0" smtClean="0"/>
              <a:t>Fais les opérations:  3 + 11, 6 + 5, 9 + 4, 10 + 11</a:t>
            </a:r>
          </a:p>
          <a:p>
            <a:pPr lvl="1"/>
            <a:endParaRPr lang="fr-CA" dirty="0"/>
          </a:p>
          <a:p>
            <a:pPr lvl="1"/>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316352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Comment les construire</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Ajouter un choix</a:t>
            </a:r>
          </a:p>
          <a:p>
            <a:pPr lvl="1"/>
            <a:r>
              <a:rPr lang="fr-CA" dirty="0" smtClean="0"/>
              <a:t>Avant:</a:t>
            </a:r>
          </a:p>
          <a:p>
            <a:pPr lvl="1"/>
            <a:r>
              <a:rPr lang="fr-CA" dirty="0" smtClean="0"/>
              <a:t>Fais les opérations:  3 + 11, 6 + 5, 9 + 4, 10 + 11</a:t>
            </a:r>
          </a:p>
          <a:p>
            <a:pPr lvl="1"/>
            <a:endParaRPr lang="fr-CA" dirty="0"/>
          </a:p>
          <a:p>
            <a:pPr lvl="1"/>
            <a:r>
              <a:rPr lang="fr-CA" dirty="0" smtClean="0"/>
              <a:t>Après:</a:t>
            </a:r>
          </a:p>
          <a:p>
            <a:pPr lvl="1"/>
            <a:r>
              <a:rPr lang="en-CA" dirty="0" err="1"/>
              <a:t>Parmi</a:t>
            </a:r>
            <a:r>
              <a:rPr lang="en-CA" dirty="0"/>
              <a:t> les 4 </a:t>
            </a:r>
            <a:r>
              <a:rPr lang="en-CA" dirty="0" err="1"/>
              <a:t>opérations</a:t>
            </a:r>
            <a:r>
              <a:rPr lang="en-CA" dirty="0"/>
              <a:t>, </a:t>
            </a:r>
            <a:r>
              <a:rPr lang="en-CA" dirty="0" err="1"/>
              <a:t>choisis</a:t>
            </a:r>
            <a:r>
              <a:rPr lang="en-CA" dirty="0"/>
              <a:t> </a:t>
            </a:r>
            <a:r>
              <a:rPr lang="en-CA" dirty="0" err="1" smtClean="0"/>
              <a:t>l’addition</a:t>
            </a:r>
            <a:r>
              <a:rPr lang="en-CA" dirty="0" smtClean="0"/>
              <a:t> </a:t>
            </a:r>
            <a:r>
              <a:rPr lang="en-CA" dirty="0"/>
              <a:t>la plus facile et </a:t>
            </a:r>
            <a:r>
              <a:rPr lang="en-CA" dirty="0" err="1" smtClean="0"/>
              <a:t>l’addition</a:t>
            </a:r>
            <a:r>
              <a:rPr lang="en-CA" dirty="0" smtClean="0"/>
              <a:t> la </a:t>
            </a:r>
            <a:r>
              <a:rPr lang="en-CA" dirty="0"/>
              <a:t>plus </a:t>
            </a:r>
            <a:r>
              <a:rPr lang="en-CA" dirty="0" err="1"/>
              <a:t>difficile</a:t>
            </a:r>
            <a:r>
              <a:rPr lang="en-CA" dirty="0"/>
              <a:t>.  </a:t>
            </a:r>
            <a:r>
              <a:rPr lang="en-CA" dirty="0" err="1"/>
              <a:t>Explique</a:t>
            </a:r>
            <a:r>
              <a:rPr lang="en-CA" dirty="0"/>
              <a:t> </a:t>
            </a:r>
            <a:r>
              <a:rPr lang="en-CA" dirty="0" err="1"/>
              <a:t>pourquoi</a:t>
            </a:r>
            <a:r>
              <a:rPr lang="en-CA" dirty="0"/>
              <a:t> </a:t>
            </a:r>
            <a:r>
              <a:rPr lang="en-CA" dirty="0" err="1"/>
              <a:t>tu</a:t>
            </a:r>
            <a:r>
              <a:rPr lang="en-CA" dirty="0"/>
              <a:t> </a:t>
            </a:r>
            <a:r>
              <a:rPr lang="en-CA" dirty="0" err="1"/>
              <a:t>crois</a:t>
            </a:r>
            <a:r>
              <a:rPr lang="en-CA" dirty="0"/>
              <a:t> </a:t>
            </a:r>
            <a:r>
              <a:rPr lang="en-CA" dirty="0" err="1"/>
              <a:t>que</a:t>
            </a:r>
            <a:r>
              <a:rPr lang="en-CA" dirty="0"/>
              <a:t> </a:t>
            </a:r>
            <a:r>
              <a:rPr lang="en-CA" dirty="0" err="1"/>
              <a:t>c’est</a:t>
            </a:r>
            <a:r>
              <a:rPr lang="en-CA" dirty="0"/>
              <a:t> le </a:t>
            </a:r>
            <a:r>
              <a:rPr lang="en-CA" dirty="0" err="1"/>
              <a:t>cas</a:t>
            </a:r>
            <a:r>
              <a:rPr lang="en-CA" dirty="0"/>
              <a:t>.  </a:t>
            </a:r>
            <a:r>
              <a:rPr lang="en-CA" dirty="0" err="1"/>
              <a:t>Crée</a:t>
            </a:r>
            <a:r>
              <a:rPr lang="en-CA" dirty="0"/>
              <a:t> </a:t>
            </a:r>
            <a:r>
              <a:rPr lang="en-CA" dirty="0" err="1"/>
              <a:t>une</a:t>
            </a:r>
            <a:r>
              <a:rPr lang="en-CA" dirty="0"/>
              <a:t> </a:t>
            </a:r>
            <a:r>
              <a:rPr lang="en-CA" dirty="0" smtClean="0"/>
              <a:t>addition facile </a:t>
            </a:r>
            <a:r>
              <a:rPr lang="en-CA" dirty="0"/>
              <a:t>et </a:t>
            </a:r>
            <a:r>
              <a:rPr lang="en-CA" dirty="0" err="1"/>
              <a:t>une</a:t>
            </a:r>
            <a:r>
              <a:rPr lang="en-CA" dirty="0"/>
              <a:t> </a:t>
            </a:r>
            <a:r>
              <a:rPr lang="en-CA" dirty="0" smtClean="0"/>
              <a:t>addition </a:t>
            </a:r>
            <a:r>
              <a:rPr lang="en-CA" dirty="0" err="1" smtClean="0"/>
              <a:t>difficile</a:t>
            </a:r>
            <a:r>
              <a:rPr lang="en-CA" dirty="0"/>
              <a:t>. </a:t>
            </a:r>
          </a:p>
          <a:p>
            <a:pPr lvl="1"/>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129629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Dans nos livres</a:t>
            </a:r>
            <a:endParaRPr lang="fr-CA"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00" y="1988840"/>
            <a:ext cx="8620000" cy="41709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900" y="692696"/>
            <a:ext cx="1681387" cy="1588236"/>
          </a:xfrm>
          <a:prstGeom prst="rect">
            <a:avLst/>
          </a:prstGeom>
        </p:spPr>
      </p:pic>
    </p:spTree>
    <p:extLst>
      <p:ext uri="{BB962C8B-B14F-4D97-AF65-F5344CB8AC3E}">
        <p14:creationId xmlns:p14="http://schemas.microsoft.com/office/powerpoint/2010/main" val="310038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Dans nos livres</a:t>
            </a:r>
            <a:endParaRPr lang="fr-CA"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42134"/>
            <a:ext cx="8229600" cy="4139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900" y="692696"/>
            <a:ext cx="1681387" cy="1588236"/>
          </a:xfrm>
          <a:prstGeom prst="rect">
            <a:avLst/>
          </a:prstGeom>
        </p:spPr>
      </p:pic>
    </p:spTree>
    <p:extLst>
      <p:ext uri="{BB962C8B-B14F-4D97-AF65-F5344CB8AC3E}">
        <p14:creationId xmlns:p14="http://schemas.microsoft.com/office/powerpoint/2010/main" val="2263397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Dans nos livres</a:t>
            </a:r>
            <a:endParaRPr lang="fr-CA"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57200" y="2273757"/>
            <a:ext cx="8229600" cy="3790035"/>
          </a:xfrm>
          <a:prstGeom prst="rect">
            <a:avLst/>
          </a:prstGeom>
          <a:ln>
            <a:noFill/>
          </a:ln>
          <a:effectLst>
            <a:softEdge rad="112500"/>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900" y="692696"/>
            <a:ext cx="1681387" cy="1588236"/>
          </a:xfrm>
          <a:prstGeom prst="rect">
            <a:avLst/>
          </a:prstGeom>
        </p:spPr>
      </p:pic>
    </p:spTree>
    <p:extLst>
      <p:ext uri="{BB962C8B-B14F-4D97-AF65-F5344CB8AC3E}">
        <p14:creationId xmlns:p14="http://schemas.microsoft.com/office/powerpoint/2010/main" val="3130120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a:t>
            </a:r>
            <a:r>
              <a:rPr lang="en-CA" dirty="0" smtClean="0"/>
              <a:t> les utiliser</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Les activités riches</a:t>
            </a:r>
          </a:p>
          <a:p>
            <a:pPr lvl="1"/>
            <a:r>
              <a:rPr lang="fr-CA" sz="3000" dirty="0" smtClean="0"/>
              <a:t>sont engageantes et motivantes</a:t>
            </a:r>
          </a:p>
          <a:p>
            <a:pPr lvl="1"/>
            <a:r>
              <a:rPr lang="fr-CA" sz="3000" dirty="0" smtClean="0"/>
              <a:t>encouragent l’utilisation de stratégies personnelles</a:t>
            </a:r>
          </a:p>
          <a:p>
            <a:pPr lvl="1"/>
            <a:r>
              <a:rPr lang="fr-CA" sz="3000" dirty="0" smtClean="0"/>
              <a:t>encouragent la collaboration et la discussion</a:t>
            </a:r>
          </a:p>
          <a:p>
            <a:pPr lvl="1"/>
            <a:r>
              <a:rPr lang="fr-CA" sz="3000" dirty="0" smtClean="0"/>
              <a:t>permettent de mettre en pratique les 7 processus mathématiques</a:t>
            </a:r>
          </a:p>
          <a:p>
            <a:pPr lvl="1"/>
            <a:r>
              <a:rPr lang="fr-CA" sz="3000" dirty="0" smtClean="0"/>
              <a:t>offrent des occasions de différenciation</a:t>
            </a:r>
          </a:p>
          <a:p>
            <a:pPr>
              <a:buNone/>
            </a:pPr>
            <a:r>
              <a:rPr lang="fr-CA" dirty="0" smtClean="0"/>
              <a:t>	</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3" y="980728"/>
            <a:ext cx="1019317" cy="5760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Objectifs de la formation</a:t>
            </a:r>
          </a:p>
        </p:txBody>
      </p:sp>
      <p:sp>
        <p:nvSpPr>
          <p:cNvPr id="3" name="Espace réservé du contenu 2"/>
          <p:cNvSpPr>
            <a:spLocks noGrp="1"/>
          </p:cNvSpPr>
          <p:nvPr>
            <p:ph idx="1"/>
          </p:nvPr>
        </p:nvSpPr>
        <p:spPr/>
        <p:txBody>
          <a:bodyPr/>
          <a:lstStyle/>
          <a:p>
            <a:r>
              <a:rPr lang="fr-CA" dirty="0"/>
              <a:t>Les caractéristiques des activités riches</a:t>
            </a:r>
          </a:p>
          <a:p>
            <a:r>
              <a:rPr lang="fr-CA" dirty="0"/>
              <a:t>Comment les construire</a:t>
            </a:r>
          </a:p>
          <a:p>
            <a:r>
              <a:rPr lang="fr-CA" dirty="0"/>
              <a:t>Pourquoi les utiliser</a:t>
            </a:r>
          </a:p>
          <a:p>
            <a:r>
              <a:rPr lang="fr-CA" dirty="0"/>
              <a:t>Quand les utiliser</a:t>
            </a:r>
          </a:p>
          <a:p>
            <a:r>
              <a:rPr lang="fr-CA" dirty="0"/>
              <a:t>Comment les utiliser</a:t>
            </a:r>
          </a:p>
          <a:p>
            <a:r>
              <a:rPr lang="fr-CA" dirty="0"/>
              <a:t>Activités qui ne sont pas dans les livres</a:t>
            </a:r>
          </a:p>
          <a:p>
            <a:r>
              <a:rPr lang="fr-CA" dirty="0"/>
              <a:t>Rôles de </a:t>
            </a:r>
            <a:r>
              <a:rPr lang="fr-CA" dirty="0" smtClean="0"/>
              <a:t>l’enseignant</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1747882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399032"/>
          </a:xfrm>
        </p:spPr>
        <p:txBody>
          <a:bodyPr/>
          <a:lstStyle/>
          <a:p>
            <a:r>
              <a:rPr lang="fr-CA" dirty="0" smtClean="0"/>
              <a:t>Quand</a:t>
            </a:r>
            <a:r>
              <a:rPr lang="en-CA" dirty="0" smtClean="0"/>
              <a:t> les utiliser</a:t>
            </a:r>
            <a:endParaRPr lang="fr-CA" dirty="0"/>
          </a:p>
        </p:txBody>
      </p:sp>
      <p:sp>
        <p:nvSpPr>
          <p:cNvPr id="3" name="Espace réservé du contenu 2"/>
          <p:cNvSpPr>
            <a:spLocks noGrp="1"/>
          </p:cNvSpPr>
          <p:nvPr>
            <p:ph idx="1"/>
          </p:nvPr>
        </p:nvSpPr>
        <p:spPr>
          <a:xfrm>
            <a:off x="467544" y="2132856"/>
            <a:ext cx="8229600" cy="4066472"/>
          </a:xfrm>
        </p:spPr>
        <p:txBody>
          <a:bodyPr/>
          <a:lstStyle/>
          <a:p>
            <a:r>
              <a:rPr lang="fr-CA" dirty="0" smtClean="0"/>
              <a:t>Les activités riches peuvent </a:t>
            </a:r>
          </a:p>
          <a:p>
            <a:pPr marL="64008" indent="0">
              <a:buNone/>
            </a:pPr>
            <a:r>
              <a:rPr lang="fr-CA" dirty="0" smtClean="0"/>
              <a:t>    être utilisées</a:t>
            </a:r>
          </a:p>
          <a:p>
            <a:endParaRPr lang="fr-CA" dirty="0" smtClean="0"/>
          </a:p>
          <a:p>
            <a:pPr lvl="1"/>
            <a:r>
              <a:rPr lang="fr-CA" dirty="0" smtClean="0"/>
              <a:t>quand le groupe/les élèves semblent prêts</a:t>
            </a:r>
          </a:p>
          <a:p>
            <a:pPr lvl="1"/>
            <a:endParaRPr lang="fr-CA" dirty="0" smtClean="0"/>
          </a:p>
          <a:p>
            <a:pPr lvl="1"/>
            <a:r>
              <a:rPr lang="fr-CA" dirty="0" smtClean="0"/>
              <a:t>quand le temps le permet</a:t>
            </a:r>
          </a:p>
          <a:p>
            <a:pPr lvl="1"/>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556792"/>
            <a:ext cx="736530" cy="10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utiliser</a:t>
            </a:r>
            <a:endParaRPr lang="fr-CA" dirty="0"/>
          </a:p>
        </p:txBody>
      </p:sp>
      <p:sp>
        <p:nvSpPr>
          <p:cNvPr id="3" name="Espace réservé du contenu 2"/>
          <p:cNvSpPr>
            <a:spLocks noGrp="1"/>
          </p:cNvSpPr>
          <p:nvPr>
            <p:ph idx="1"/>
          </p:nvPr>
        </p:nvSpPr>
        <p:spPr/>
        <p:txBody>
          <a:bodyPr/>
          <a:lstStyle/>
          <a:p>
            <a:pPr>
              <a:lnSpc>
                <a:spcPct val="200000"/>
              </a:lnSpc>
            </a:pPr>
            <a:r>
              <a:rPr lang="fr-CA" dirty="0" smtClean="0"/>
              <a:t>À une table ronde</a:t>
            </a:r>
          </a:p>
          <a:p>
            <a:pPr>
              <a:lnSpc>
                <a:spcPct val="200000"/>
              </a:lnSpc>
            </a:pPr>
            <a:r>
              <a:rPr lang="fr-CA" dirty="0" smtClean="0"/>
              <a:t>En groupe de 2 ou 3 personnes</a:t>
            </a:r>
          </a:p>
          <a:p>
            <a:pPr>
              <a:lnSpc>
                <a:spcPct val="200000"/>
              </a:lnSpc>
            </a:pPr>
            <a:r>
              <a:rPr lang="fr-CA" dirty="0" smtClean="0"/>
              <a:t>Utiliser l’espace vertical </a:t>
            </a:r>
          </a:p>
          <a:p>
            <a:pPr>
              <a:lnSpc>
                <a:spcPct val="200000"/>
              </a:lnSpc>
            </a:pPr>
            <a:r>
              <a:rPr lang="fr-CA" dirty="0" smtClean="0"/>
              <a:t>Utiliser l’espace horizontal</a:t>
            </a:r>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404664"/>
            <a:ext cx="6798648" cy="603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4225726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399032"/>
          </a:xfrm>
        </p:spPr>
        <p:txBody>
          <a:bodyPr/>
          <a:lstStyle/>
          <a:p>
            <a:r>
              <a:rPr lang="fr-CA" dirty="0" smtClean="0"/>
              <a:t>Les autres activités riches</a:t>
            </a:r>
            <a:endParaRPr lang="fr-CA" dirty="0"/>
          </a:p>
        </p:txBody>
      </p:sp>
      <p:sp>
        <p:nvSpPr>
          <p:cNvPr id="3" name="Espace réservé du contenu 2"/>
          <p:cNvSpPr>
            <a:spLocks noGrp="1"/>
          </p:cNvSpPr>
          <p:nvPr>
            <p:ph idx="1"/>
          </p:nvPr>
        </p:nvSpPr>
        <p:spPr/>
        <p:txBody>
          <a:bodyPr/>
          <a:lstStyle/>
          <a:p>
            <a:pPr marL="64008" indent="0">
              <a:buNone/>
            </a:pPr>
            <a:r>
              <a:rPr lang="fr-CA" dirty="0" smtClean="0"/>
              <a:t>Essayons quelques activités riches</a:t>
            </a:r>
          </a:p>
          <a:p>
            <a:endParaRPr lang="fr-CA" dirty="0"/>
          </a:p>
          <a:p>
            <a:r>
              <a:rPr lang="fr-CA" dirty="0" smtClean="0"/>
              <a:t>Les activités qui suivent ont été sélectionnées et modifiées afin d’enrichir le contenu de vos leçons dans le domaine du Sens du nombre.</a:t>
            </a:r>
          </a:p>
          <a:p>
            <a:r>
              <a:rPr lang="fr-CA" dirty="0" smtClean="0"/>
              <a:t>Ces activités proviennent de plusieurs sites web.</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204187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Rôles</a:t>
            </a:r>
            <a:r>
              <a:rPr lang="en-CA" dirty="0" smtClean="0"/>
              <a:t> de </a:t>
            </a:r>
            <a:r>
              <a:rPr lang="en-CA" dirty="0" err="1" smtClean="0"/>
              <a:t>l’enseignant</a:t>
            </a:r>
            <a:endParaRPr lang="fr-CA" dirty="0"/>
          </a:p>
        </p:txBody>
      </p:sp>
      <p:sp>
        <p:nvSpPr>
          <p:cNvPr id="3" name="Espace réservé du contenu 2"/>
          <p:cNvSpPr>
            <a:spLocks noGrp="1"/>
          </p:cNvSpPr>
          <p:nvPr>
            <p:ph idx="1"/>
          </p:nvPr>
        </p:nvSpPr>
        <p:spPr/>
        <p:txBody>
          <a:bodyPr>
            <a:normAutofit/>
          </a:bodyPr>
          <a:lstStyle/>
          <a:p>
            <a:r>
              <a:rPr lang="en-CA" dirty="0" err="1" smtClean="0"/>
              <a:t>Avant</a:t>
            </a:r>
            <a:r>
              <a:rPr lang="en-CA" dirty="0" smtClean="0"/>
              <a:t> la </a:t>
            </a:r>
            <a:r>
              <a:rPr lang="en-CA" dirty="0" err="1" smtClean="0"/>
              <a:t>classe</a:t>
            </a:r>
            <a:endParaRPr lang="en-CA" dirty="0" smtClean="0"/>
          </a:p>
          <a:p>
            <a:pPr lvl="1"/>
            <a:r>
              <a:rPr lang="en-CA" dirty="0" err="1" smtClean="0"/>
              <a:t>Choisir</a:t>
            </a:r>
            <a:r>
              <a:rPr lang="en-CA" dirty="0" smtClean="0"/>
              <a:t> des </a:t>
            </a:r>
            <a:r>
              <a:rPr lang="en-CA" dirty="0" err="1" smtClean="0"/>
              <a:t>activités</a:t>
            </a:r>
            <a:r>
              <a:rPr lang="en-CA" dirty="0" smtClean="0"/>
              <a:t> riches et </a:t>
            </a:r>
            <a:r>
              <a:rPr lang="en-CA" dirty="0" err="1" smtClean="0"/>
              <a:t>pertinentes</a:t>
            </a:r>
            <a:endParaRPr lang="fr-CA" dirty="0" smtClean="0"/>
          </a:p>
          <a:p>
            <a:pPr>
              <a:buNone/>
            </a:pPr>
            <a:endParaRPr lang="en-CA" dirty="0" smtClean="0"/>
          </a:p>
          <a:p>
            <a:r>
              <a:rPr lang="en-CA" dirty="0" smtClean="0"/>
              <a:t>Pendant la </a:t>
            </a:r>
            <a:r>
              <a:rPr lang="en-CA" dirty="0" err="1" smtClean="0"/>
              <a:t>classe</a:t>
            </a:r>
            <a:endParaRPr lang="en-CA" dirty="0" smtClean="0"/>
          </a:p>
          <a:p>
            <a:pPr lvl="1"/>
            <a:r>
              <a:rPr lang="en-CA" dirty="0" err="1" smtClean="0"/>
              <a:t>Répondre</a:t>
            </a:r>
            <a:r>
              <a:rPr lang="en-CA" dirty="0" smtClean="0"/>
              <a:t> aux questions de clarification</a:t>
            </a:r>
          </a:p>
          <a:p>
            <a:pPr lvl="1"/>
            <a:r>
              <a:rPr lang="en-CA" dirty="0" smtClean="0"/>
              <a:t>Ne pas </a:t>
            </a:r>
            <a:r>
              <a:rPr lang="en-CA" dirty="0" err="1" smtClean="0"/>
              <a:t>donner</a:t>
            </a:r>
            <a:r>
              <a:rPr lang="en-CA" dirty="0" smtClean="0"/>
              <a:t> de </a:t>
            </a:r>
            <a:r>
              <a:rPr lang="en-CA" dirty="0" err="1" smtClean="0"/>
              <a:t>réponses</a:t>
            </a:r>
            <a:r>
              <a:rPr lang="en-CA" dirty="0" smtClean="0"/>
              <a:t> aux questions des </a:t>
            </a:r>
            <a:r>
              <a:rPr lang="en-CA" dirty="0" err="1" smtClean="0"/>
              <a:t>élèves</a:t>
            </a:r>
            <a:r>
              <a:rPr lang="en-CA" dirty="0" smtClean="0"/>
              <a:t> qui </a:t>
            </a:r>
            <a:r>
              <a:rPr lang="en-CA" dirty="0" err="1" smtClean="0"/>
              <a:t>permettent</a:t>
            </a:r>
            <a:r>
              <a:rPr lang="en-CA" dirty="0" smtClean="0"/>
              <a:t> à </a:t>
            </a:r>
            <a:r>
              <a:rPr lang="en-CA" dirty="0" err="1" smtClean="0"/>
              <a:t>ceux-ci</a:t>
            </a:r>
            <a:r>
              <a:rPr lang="en-CA" dirty="0" smtClean="0"/>
              <a:t> </a:t>
            </a:r>
            <a:r>
              <a:rPr lang="en-CA" dirty="0" err="1" smtClean="0"/>
              <a:t>d’arrêter</a:t>
            </a:r>
            <a:r>
              <a:rPr lang="en-CA" dirty="0" smtClean="0"/>
              <a:t> de </a:t>
            </a:r>
            <a:r>
              <a:rPr lang="en-CA" dirty="0" err="1" smtClean="0"/>
              <a:t>penser</a:t>
            </a:r>
            <a:endParaRPr lang="en-CA" dirty="0" smtClean="0"/>
          </a:p>
          <a:p>
            <a:pPr lvl="1"/>
            <a:r>
              <a:rPr lang="en-CA" dirty="0" smtClean="0"/>
              <a:t>Ne pas </a:t>
            </a:r>
            <a:r>
              <a:rPr lang="en-CA" dirty="0" err="1" smtClean="0"/>
              <a:t>donner</a:t>
            </a:r>
            <a:r>
              <a:rPr lang="en-CA" dirty="0" smtClean="0"/>
              <a:t> la </a:t>
            </a:r>
            <a:r>
              <a:rPr lang="en-CA" dirty="0" err="1" smtClean="0"/>
              <a:t>ou</a:t>
            </a:r>
            <a:r>
              <a:rPr lang="en-CA" dirty="0" smtClean="0"/>
              <a:t> les </a:t>
            </a:r>
            <a:r>
              <a:rPr lang="en-CA" dirty="0" err="1" smtClean="0"/>
              <a:t>réponse</a:t>
            </a:r>
            <a:r>
              <a:rPr lang="en-CA" dirty="0" smtClean="0"/>
              <a:t>(s)</a:t>
            </a:r>
          </a:p>
          <a:p>
            <a:pPr lvl="1">
              <a:buNone/>
            </a:pPr>
            <a:endParaRPr lang="en-CA" dirty="0" smtClean="0"/>
          </a:p>
          <a:p>
            <a:pPr lvl="1">
              <a:buNone/>
            </a:pPr>
            <a:endParaRPr lang="en-CA" dirty="0" smtClean="0"/>
          </a:p>
          <a:p>
            <a:pPr lvl="1"/>
            <a:endParaRPr lang="en-CA" dirty="0" smtClean="0"/>
          </a:p>
          <a:p>
            <a:pPr lvl="1"/>
            <a:endParaRPr lang="en-CA" dirty="0" smtClean="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En espérant que vous aurez le goût d’essayer des activités riches dans </a:t>
            </a:r>
          </a:p>
          <a:p>
            <a:pPr marL="64008" indent="0">
              <a:buNone/>
            </a:pPr>
            <a:r>
              <a:rPr lang="fr-CA" dirty="0" smtClean="0"/>
              <a:t>    votre classe.</a:t>
            </a:r>
          </a:p>
          <a:p>
            <a:endParaRPr lang="fr-CA" dirty="0"/>
          </a:p>
          <a:p>
            <a:r>
              <a:rPr lang="fr-CA" dirty="0" smtClean="0"/>
              <a:t>Merci de bien vouloir remplir </a:t>
            </a:r>
          </a:p>
          <a:p>
            <a:pPr marL="64008" indent="0">
              <a:buNone/>
            </a:pPr>
            <a:r>
              <a:rPr lang="fr-CA" dirty="0" smtClean="0"/>
              <a:t>    l’évaluation.</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45773">
            <a:off x="6918407" y="4204455"/>
            <a:ext cx="1475146" cy="136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extLst>
      <p:ext uri="{BB962C8B-B14F-4D97-AF65-F5344CB8AC3E}">
        <p14:creationId xmlns:p14="http://schemas.microsoft.com/office/powerpoint/2010/main" val="4110398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98243"/>
            <a:ext cx="8604448" cy="1470025"/>
          </a:xfrm>
        </p:spPr>
        <p:txBody>
          <a:bodyPr>
            <a:normAutofit fontScale="90000"/>
          </a:bodyPr>
          <a:lstStyle/>
          <a:p>
            <a:pPr algn="l"/>
            <a:r>
              <a:rPr lang="en-CA" sz="3900" b="1" dirty="0" smtClean="0"/>
              <a:t/>
            </a:r>
            <a:br>
              <a:rPr lang="en-CA" sz="3900" b="1" dirty="0" smtClean="0"/>
            </a:br>
            <a:r>
              <a:rPr lang="en-CA" sz="3900" b="1" dirty="0" err="1" smtClean="0"/>
              <a:t>Série</a:t>
            </a:r>
            <a:r>
              <a:rPr lang="en-CA" sz="3900" b="1" dirty="0" smtClean="0"/>
              <a:t> </a:t>
            </a:r>
            <a:r>
              <a:rPr lang="en-CA" sz="3900" b="1" dirty="0" err="1"/>
              <a:t>A</a:t>
            </a:r>
            <a:r>
              <a:rPr lang="en-CA" sz="3900" b="1" dirty="0" err="1" smtClean="0"/>
              <a:t>ctivités</a:t>
            </a:r>
            <a:r>
              <a:rPr lang="en-CA" sz="3900" b="1" dirty="0" smtClean="0"/>
              <a:t> riches</a:t>
            </a:r>
            <a:br>
              <a:rPr lang="en-CA" sz="3900" b="1" dirty="0" smtClean="0"/>
            </a:br>
            <a:r>
              <a:rPr lang="en-CA" sz="4900" b="1" dirty="0" smtClean="0"/>
              <a:t>Le </a:t>
            </a:r>
            <a:r>
              <a:rPr lang="en-CA" sz="4900" b="1" dirty="0" err="1" smtClean="0"/>
              <a:t>sens</a:t>
            </a:r>
            <a:r>
              <a:rPr lang="en-CA" sz="4900" b="1" dirty="0" smtClean="0"/>
              <a:t> du </a:t>
            </a:r>
            <a:r>
              <a:rPr lang="en-CA" sz="4900" b="1" dirty="0" err="1" smtClean="0"/>
              <a:t>nombre</a:t>
            </a:r>
            <a:endParaRPr lang="fr-CA" sz="4900" b="1" dirty="0"/>
          </a:p>
        </p:txBody>
      </p:sp>
      <p:sp>
        <p:nvSpPr>
          <p:cNvPr id="3" name="Sous-titre 2"/>
          <p:cNvSpPr>
            <a:spLocks noGrp="1"/>
          </p:cNvSpPr>
          <p:nvPr>
            <p:ph type="subTitle" idx="1"/>
          </p:nvPr>
        </p:nvSpPr>
        <p:spPr>
          <a:xfrm rot="19486148">
            <a:off x="5929923" y="5487117"/>
            <a:ext cx="3189042" cy="511151"/>
          </a:xfrm>
          <a:ln>
            <a:noFill/>
          </a:ln>
        </p:spPr>
        <p:txBody>
          <a:bodyPr>
            <a:noAutofit/>
          </a:bodyPr>
          <a:lstStyle/>
          <a:p>
            <a:pPr algn="ctr"/>
            <a:r>
              <a:rPr lang="en-C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Maternelle</a:t>
            </a:r>
            <a:r>
              <a:rPr lang="en-C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à 3e </a:t>
            </a:r>
            <a:r>
              <a:rPr lang="en-C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année</a:t>
            </a:r>
            <a:endParaRPr lang="fr-C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2" descr="Consortium09_LOGO (2)"/>
          <p:cNvPicPr>
            <a:picLocks noChangeAspect="1" noChangeArrowheads="1"/>
          </p:cNvPicPr>
          <p:nvPr/>
        </p:nvPicPr>
        <p:blipFill>
          <a:blip r:embed="rId3" cstate="print"/>
          <a:srcRect/>
          <a:stretch>
            <a:fillRect/>
          </a:stretch>
        </p:blipFill>
        <p:spPr bwMode="auto">
          <a:xfrm>
            <a:off x="7992169" y="5733256"/>
            <a:ext cx="1137024" cy="344835"/>
          </a:xfrm>
          <a:prstGeom prst="rect">
            <a:avLst/>
          </a:prstGeom>
          <a:noFill/>
          <a:ln w="9525">
            <a:noFill/>
            <a:miter lim="800000"/>
            <a:headEnd/>
            <a:tailEnd/>
          </a:ln>
        </p:spPr>
      </p:pic>
      <p:sp>
        <p:nvSpPr>
          <p:cNvPr id="5" name="ZoneTexte 4"/>
          <p:cNvSpPr txBox="1"/>
          <p:nvPr/>
        </p:nvSpPr>
        <p:spPr>
          <a:xfrm>
            <a:off x="3923928" y="2564904"/>
            <a:ext cx="1800200" cy="707886"/>
          </a:xfrm>
          <a:prstGeom prst="rect">
            <a:avLst/>
          </a:prstGeom>
          <a:noFill/>
        </p:spPr>
        <p:txBody>
          <a:bodyPr wrap="square" rtlCol="0">
            <a:spAutoFit/>
          </a:bodyPr>
          <a:lstStyle/>
          <a:p>
            <a:r>
              <a:rPr lang="en-CA" sz="4000" dirty="0" smtClean="0"/>
              <a:t>La fin</a:t>
            </a:r>
            <a:endParaRPr lang="fr-CA"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544" y="776288"/>
            <a:ext cx="8062912" cy="2364680"/>
          </a:xfrm>
        </p:spPr>
        <p:txBody>
          <a:bodyPr>
            <a:normAutofit/>
          </a:bodyPr>
          <a:lstStyle/>
          <a:p>
            <a:r>
              <a:rPr lang="en-CA" b="1" dirty="0" err="1" smtClean="0"/>
              <a:t>Série</a:t>
            </a:r>
            <a:r>
              <a:rPr lang="en-CA" b="1" dirty="0" smtClean="0"/>
              <a:t> </a:t>
            </a:r>
            <a:r>
              <a:rPr lang="fr-CA" b="1" dirty="0"/>
              <a:t>A</a:t>
            </a:r>
            <a:r>
              <a:rPr lang="fr-CA" b="1" dirty="0" smtClean="0"/>
              <a:t>ctivités</a:t>
            </a:r>
            <a:r>
              <a:rPr lang="en-CA" b="1" dirty="0" smtClean="0"/>
              <a:t> riches</a:t>
            </a:r>
            <a:r>
              <a:rPr lang="en-CA" sz="4000" b="1" dirty="0" smtClean="0"/>
              <a:t/>
            </a:r>
            <a:br>
              <a:rPr lang="en-CA" sz="4000" b="1" dirty="0" smtClean="0"/>
            </a:br>
            <a:r>
              <a:rPr lang="en-CA" sz="6000" b="1" dirty="0" smtClean="0"/>
              <a:t>Le </a:t>
            </a:r>
            <a:r>
              <a:rPr lang="en-CA" sz="6000" b="1" dirty="0" err="1" smtClean="0"/>
              <a:t>sens</a:t>
            </a:r>
            <a:r>
              <a:rPr lang="en-CA" sz="6000" b="1" dirty="0" smtClean="0"/>
              <a:t> du </a:t>
            </a:r>
            <a:r>
              <a:rPr lang="en-CA" sz="6000" b="1" dirty="0" err="1" smtClean="0"/>
              <a:t>nombre</a:t>
            </a:r>
            <a:endParaRPr lang="fr-CA" sz="60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847056" y="5013176"/>
            <a:ext cx="6173215" cy="646331"/>
          </a:xfrm>
          <a:prstGeom prst="rect">
            <a:avLst/>
          </a:prstGeom>
          <a:noFill/>
        </p:spPr>
        <p:txBody>
          <a:bodyPr wrap="square" rtlCol="0">
            <a:spAutoFit/>
          </a:bodyPr>
          <a:lstStyle/>
          <a:p>
            <a:r>
              <a:rPr lang="fr-CA" sz="3600" b="1" dirty="0" smtClean="0">
                <a:solidFill>
                  <a:prstClr val="white"/>
                </a:solidFill>
              </a:rPr>
              <a:t>Maternelle  à 3</a:t>
            </a:r>
            <a:r>
              <a:rPr lang="fr-CA" sz="3600" b="1" baseline="30000" dirty="0" smtClean="0">
                <a:solidFill>
                  <a:prstClr val="white"/>
                </a:solidFill>
              </a:rPr>
              <a:t>e</a:t>
            </a:r>
            <a:r>
              <a:rPr lang="fr-CA" sz="3600" b="1" dirty="0" smtClean="0">
                <a:solidFill>
                  <a:prstClr val="white"/>
                </a:solidFill>
              </a:rPr>
              <a:t> année</a:t>
            </a:r>
            <a:endParaRPr lang="fr-CA" sz="3600" b="1" dirty="0">
              <a:solidFill>
                <a:prstClr val="white"/>
              </a:solidFill>
            </a:endParaRPr>
          </a:p>
        </p:txBody>
      </p:sp>
    </p:spTree>
    <p:extLst>
      <p:ext uri="{BB962C8B-B14F-4D97-AF65-F5344CB8AC3E}">
        <p14:creationId xmlns:p14="http://schemas.microsoft.com/office/powerpoint/2010/main" val="628970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544" y="776288"/>
            <a:ext cx="8062912" cy="2364680"/>
          </a:xfrm>
        </p:spPr>
        <p:txBody>
          <a:bodyPr>
            <a:normAutofit/>
          </a:bodyPr>
          <a:lstStyle/>
          <a:p>
            <a:r>
              <a:rPr lang="en-CA" b="1" dirty="0" err="1" smtClean="0"/>
              <a:t>Série</a:t>
            </a:r>
            <a:r>
              <a:rPr lang="en-CA" b="1" dirty="0" smtClean="0"/>
              <a:t> </a:t>
            </a:r>
            <a:r>
              <a:rPr lang="fr-CA" b="1" dirty="0"/>
              <a:t>A</a:t>
            </a:r>
            <a:r>
              <a:rPr lang="fr-CA" b="1" dirty="0" smtClean="0"/>
              <a:t>ctivités</a:t>
            </a:r>
            <a:r>
              <a:rPr lang="en-CA" b="1" dirty="0" smtClean="0"/>
              <a:t> riches</a:t>
            </a:r>
            <a:r>
              <a:rPr lang="en-CA" sz="4000" b="1" dirty="0" smtClean="0"/>
              <a:t/>
            </a:r>
            <a:br>
              <a:rPr lang="en-CA" sz="4000" b="1" dirty="0" smtClean="0"/>
            </a:br>
            <a:r>
              <a:rPr lang="en-CA" sz="6000" b="1" dirty="0" smtClean="0"/>
              <a:t>Le </a:t>
            </a:r>
            <a:r>
              <a:rPr lang="en-CA" sz="6000" b="1" dirty="0" err="1" smtClean="0"/>
              <a:t>sens</a:t>
            </a:r>
            <a:r>
              <a:rPr lang="en-CA" sz="6000" b="1" dirty="0" smtClean="0"/>
              <a:t> du </a:t>
            </a:r>
            <a:r>
              <a:rPr lang="en-CA" sz="6000" b="1" dirty="0" err="1" smtClean="0"/>
              <a:t>nombre</a:t>
            </a:r>
            <a:endParaRPr lang="fr-CA" sz="60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847056" y="5013176"/>
            <a:ext cx="6173215" cy="646331"/>
          </a:xfrm>
          <a:prstGeom prst="rect">
            <a:avLst/>
          </a:prstGeom>
          <a:noFill/>
        </p:spPr>
        <p:txBody>
          <a:bodyPr wrap="square" rtlCol="0">
            <a:spAutoFit/>
          </a:bodyPr>
          <a:lstStyle/>
          <a:p>
            <a:r>
              <a:rPr lang="fr-CA" sz="3600" b="1" dirty="0" smtClean="0">
                <a:solidFill>
                  <a:prstClr val="white"/>
                </a:solidFill>
              </a:rPr>
              <a:t>Maternelle  à 3</a:t>
            </a:r>
            <a:r>
              <a:rPr lang="fr-CA" sz="3600" b="1" baseline="30000" dirty="0" smtClean="0">
                <a:solidFill>
                  <a:prstClr val="white"/>
                </a:solidFill>
              </a:rPr>
              <a:t>e</a:t>
            </a:r>
            <a:r>
              <a:rPr lang="fr-CA" sz="3600" b="1" dirty="0" smtClean="0">
                <a:solidFill>
                  <a:prstClr val="white"/>
                </a:solidFill>
              </a:rPr>
              <a:t> année</a:t>
            </a:r>
            <a:endParaRPr lang="fr-CA" sz="3600" b="1" dirty="0">
              <a:solidFill>
                <a:prstClr val="white"/>
              </a:solidFill>
            </a:endParaRPr>
          </a:p>
        </p:txBody>
      </p:sp>
    </p:spTree>
    <p:extLst>
      <p:ext uri="{BB962C8B-B14F-4D97-AF65-F5344CB8AC3E}">
        <p14:creationId xmlns:p14="http://schemas.microsoft.com/office/powerpoint/2010/main" val="242425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a:t>Caractéristiques</a:t>
            </a:r>
            <a:r>
              <a:rPr lang="en-CA" dirty="0"/>
              <a:t> </a:t>
            </a:r>
            <a:r>
              <a:rPr lang="en-CA" dirty="0" err="1"/>
              <a:t>d’une</a:t>
            </a:r>
            <a:r>
              <a:rPr lang="en-CA" dirty="0"/>
              <a:t> </a:t>
            </a:r>
            <a:r>
              <a:rPr lang="en-CA" dirty="0" err="1"/>
              <a:t>activité</a:t>
            </a:r>
            <a:r>
              <a:rPr lang="en-CA" dirty="0"/>
              <a:t> riche</a:t>
            </a:r>
            <a:endParaRPr lang="fr-CA" dirty="0"/>
          </a:p>
        </p:txBody>
      </p:sp>
      <p:sp>
        <p:nvSpPr>
          <p:cNvPr id="3" name="Espace réservé du contenu 2"/>
          <p:cNvSpPr>
            <a:spLocks noGrp="1"/>
          </p:cNvSpPr>
          <p:nvPr>
            <p:ph idx="1"/>
          </p:nvPr>
        </p:nvSpPr>
        <p:spPr>
          <a:xfrm>
            <a:off x="467544" y="2060848"/>
            <a:ext cx="8229600" cy="4282496"/>
          </a:xfrm>
        </p:spPr>
        <p:txBody>
          <a:bodyPr/>
          <a:lstStyle/>
          <a:p>
            <a:pPr>
              <a:lnSpc>
                <a:spcPct val="150000"/>
              </a:lnSpc>
            </a:pPr>
            <a:r>
              <a:rPr lang="fr-CA" dirty="0"/>
              <a:t>Intrigue</a:t>
            </a:r>
          </a:p>
          <a:p>
            <a:pPr>
              <a:lnSpc>
                <a:spcPct val="150000"/>
              </a:lnSpc>
            </a:pPr>
            <a:r>
              <a:rPr lang="fr-CA" dirty="0"/>
              <a:t>Multiplicité</a:t>
            </a:r>
          </a:p>
          <a:p>
            <a:pPr>
              <a:lnSpc>
                <a:spcPct val="150000"/>
              </a:lnSpc>
            </a:pPr>
            <a:r>
              <a:rPr lang="fr-CA" dirty="0"/>
              <a:t>Profondeur</a:t>
            </a:r>
          </a:p>
          <a:p>
            <a:pPr>
              <a:lnSpc>
                <a:spcPct val="150000"/>
              </a:lnSpc>
            </a:pPr>
            <a:r>
              <a:rPr lang="fr-CA" dirty="0"/>
              <a:t>Ouverture</a:t>
            </a:r>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399032"/>
          </a:xfrm>
        </p:spPr>
        <p:txBody>
          <a:bodyPr>
            <a:normAutofit fontScale="90000"/>
          </a:bodyPr>
          <a:lstStyle/>
          <a:p>
            <a:r>
              <a:rPr lang="fr-CA" sz="1400" dirty="0" smtClean="0"/>
              <a:t>Caractéristique</a:t>
            </a:r>
            <a:r>
              <a:rPr lang="fr-CA" dirty="0" smtClean="0"/>
              <a:t/>
            </a:r>
            <a:br>
              <a:rPr lang="fr-CA" dirty="0" smtClean="0"/>
            </a:br>
            <a:r>
              <a:rPr lang="fr-CA" dirty="0" smtClean="0"/>
              <a:t>Elle semble intrigante pour l’élève</a:t>
            </a:r>
            <a:endParaRPr lang="fr-CA" dirty="0"/>
          </a:p>
        </p:txBody>
      </p:sp>
      <p:sp>
        <p:nvSpPr>
          <p:cNvPr id="3" name="Espace réservé du contenu 2"/>
          <p:cNvSpPr>
            <a:spLocks noGrp="1"/>
          </p:cNvSpPr>
          <p:nvPr>
            <p:ph idx="1"/>
          </p:nvPr>
        </p:nvSpPr>
        <p:spPr>
          <a:xfrm>
            <a:off x="467544" y="2132856"/>
            <a:ext cx="8229600" cy="4282496"/>
          </a:xfrm>
        </p:spPr>
        <p:txBody>
          <a:bodyPr/>
          <a:lstStyle/>
          <a:p>
            <a:r>
              <a:rPr lang="en-CA" dirty="0" smtClean="0"/>
              <a:t>Jean </a:t>
            </a:r>
            <a:r>
              <a:rPr lang="en-CA" dirty="0" err="1" smtClean="0"/>
              <a:t>veut</a:t>
            </a:r>
            <a:r>
              <a:rPr lang="en-CA" dirty="0" smtClean="0"/>
              <a:t> </a:t>
            </a:r>
            <a:r>
              <a:rPr lang="en-CA" dirty="0" err="1" smtClean="0"/>
              <a:t>dessiner</a:t>
            </a:r>
            <a:r>
              <a:rPr lang="en-CA" dirty="0" smtClean="0"/>
              <a:t> la </a:t>
            </a:r>
            <a:r>
              <a:rPr lang="en-CA" dirty="0" err="1" smtClean="0"/>
              <a:t>ferme</a:t>
            </a:r>
            <a:r>
              <a:rPr lang="en-CA" dirty="0" smtClean="0"/>
              <a:t> de son grand-</a:t>
            </a:r>
            <a:r>
              <a:rPr lang="en-CA" dirty="0" err="1" smtClean="0"/>
              <a:t>père</a:t>
            </a:r>
            <a:r>
              <a:rPr lang="en-CA" dirty="0" smtClean="0"/>
              <a:t>.  Il se </a:t>
            </a:r>
            <a:r>
              <a:rPr lang="en-CA" dirty="0" err="1" smtClean="0"/>
              <a:t>rappelle</a:t>
            </a:r>
            <a:r>
              <a:rPr lang="en-CA" dirty="0" smtClean="0"/>
              <a:t> </a:t>
            </a:r>
            <a:r>
              <a:rPr lang="en-CA" dirty="0" err="1" smtClean="0"/>
              <a:t>qu’il</a:t>
            </a:r>
            <a:r>
              <a:rPr lang="en-CA" dirty="0" smtClean="0"/>
              <a:t> y </a:t>
            </a:r>
            <a:r>
              <a:rPr lang="en-CA" dirty="0" err="1" smtClean="0"/>
              <a:t>avait</a:t>
            </a:r>
            <a:r>
              <a:rPr lang="en-CA" dirty="0" smtClean="0"/>
              <a:t> plus de </a:t>
            </a:r>
            <a:r>
              <a:rPr lang="en-CA" dirty="0" err="1" smtClean="0"/>
              <a:t>deux</a:t>
            </a:r>
            <a:r>
              <a:rPr lang="en-CA" dirty="0" smtClean="0"/>
              <a:t> </a:t>
            </a:r>
            <a:r>
              <a:rPr lang="en-CA" dirty="0" err="1" smtClean="0"/>
              <a:t>sortes</a:t>
            </a:r>
            <a:r>
              <a:rPr lang="en-CA" dirty="0" smtClean="0"/>
              <a:t> </a:t>
            </a:r>
            <a:r>
              <a:rPr lang="en-CA" dirty="0" err="1" smtClean="0"/>
              <a:t>d’animaux</a:t>
            </a:r>
            <a:r>
              <a:rPr lang="en-CA" dirty="0" smtClean="0"/>
              <a:t>.  </a:t>
            </a:r>
          </a:p>
          <a:p>
            <a:pPr>
              <a:buNone/>
            </a:pPr>
            <a:r>
              <a:rPr lang="en-CA" dirty="0" smtClean="0"/>
              <a:t>Il se </a:t>
            </a:r>
            <a:r>
              <a:rPr lang="en-CA" dirty="0" err="1" smtClean="0"/>
              <a:t>rappelle</a:t>
            </a:r>
            <a:r>
              <a:rPr lang="en-CA" dirty="0" smtClean="0"/>
              <a:t> </a:t>
            </a:r>
            <a:r>
              <a:rPr lang="en-CA" dirty="0" err="1" smtClean="0"/>
              <a:t>aussi</a:t>
            </a:r>
            <a:r>
              <a:rPr lang="en-CA" dirty="0" smtClean="0"/>
              <a:t> </a:t>
            </a:r>
            <a:r>
              <a:rPr lang="en-CA" dirty="0" err="1" smtClean="0"/>
              <a:t>qu’il</a:t>
            </a:r>
            <a:r>
              <a:rPr lang="en-CA" dirty="0" smtClean="0"/>
              <a:t> y </a:t>
            </a:r>
          </a:p>
          <a:p>
            <a:pPr>
              <a:buNone/>
            </a:pPr>
            <a:r>
              <a:rPr lang="en-CA" dirty="0" err="1" smtClean="0"/>
              <a:t>avait</a:t>
            </a:r>
            <a:r>
              <a:rPr lang="en-CA" dirty="0" smtClean="0"/>
              <a:t> au </a:t>
            </a:r>
            <a:r>
              <a:rPr lang="en-CA" dirty="0" err="1" smtClean="0"/>
              <a:t>moins</a:t>
            </a:r>
            <a:r>
              <a:rPr lang="en-CA" dirty="0" smtClean="0"/>
              <a:t> 24 </a:t>
            </a:r>
            <a:r>
              <a:rPr lang="en-CA" dirty="0" err="1" smtClean="0"/>
              <a:t>pattes</a:t>
            </a:r>
            <a:r>
              <a:rPr lang="en-CA" dirty="0" smtClean="0"/>
              <a:t>.  </a:t>
            </a:r>
          </a:p>
          <a:p>
            <a:pPr>
              <a:buNone/>
            </a:pPr>
            <a:r>
              <a:rPr lang="en-CA" dirty="0" smtClean="0"/>
              <a:t>Aide Jean en </a:t>
            </a:r>
            <a:r>
              <a:rPr lang="en-CA" dirty="0" err="1" smtClean="0"/>
              <a:t>dessinant</a:t>
            </a:r>
            <a:r>
              <a:rPr lang="en-CA" dirty="0" smtClean="0"/>
              <a:t> la </a:t>
            </a:r>
          </a:p>
          <a:p>
            <a:pPr>
              <a:buNone/>
            </a:pPr>
            <a:r>
              <a:rPr lang="en-CA" dirty="0" err="1" smtClean="0"/>
              <a:t>ferme</a:t>
            </a:r>
            <a:r>
              <a:rPr lang="en-CA" dirty="0" smtClean="0"/>
              <a:t> de son grand-</a:t>
            </a:r>
            <a:r>
              <a:rPr lang="en-CA" dirty="0" err="1" smtClean="0"/>
              <a:t>père</a:t>
            </a:r>
            <a:r>
              <a:rPr lang="en-CA" dirty="0" smtClean="0"/>
              <a:t>.</a:t>
            </a:r>
            <a:endParaRPr lang="fr-CA" dirty="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1026" name="Picture 62" descr="21201200.jpg"/>
          <p:cNvPicPr>
            <a:picLocks noChangeAspect="1" noChangeArrowheads="1"/>
          </p:cNvPicPr>
          <p:nvPr/>
        </p:nvPicPr>
        <p:blipFill>
          <a:blip r:embed="rId4" cstate="print"/>
          <a:srcRect/>
          <a:stretch>
            <a:fillRect/>
          </a:stretch>
        </p:blipFill>
        <p:spPr bwMode="auto">
          <a:xfrm>
            <a:off x="6084168" y="3501008"/>
            <a:ext cx="2255760" cy="24482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399032"/>
          </a:xfrm>
        </p:spPr>
        <p:txBody>
          <a:bodyPr>
            <a:normAutofit fontScale="90000"/>
          </a:bodyPr>
          <a:lstStyle/>
          <a:p>
            <a:r>
              <a:rPr lang="en-CA" sz="1600" dirty="0" err="1"/>
              <a:t>Caractéristique</a:t>
            </a:r>
            <a:r>
              <a:rPr lang="en-CA" sz="1400" dirty="0"/>
              <a:t/>
            </a:r>
            <a:br>
              <a:rPr lang="en-CA" sz="1400" dirty="0"/>
            </a:br>
            <a:r>
              <a:rPr lang="en-CA" sz="4400" dirty="0"/>
              <a:t>Elle </a:t>
            </a:r>
            <a:r>
              <a:rPr lang="en-CA" sz="4400" dirty="0" err="1"/>
              <a:t>peut</a:t>
            </a:r>
            <a:r>
              <a:rPr lang="en-CA" sz="4400" dirty="0"/>
              <a:t> </a:t>
            </a:r>
            <a:r>
              <a:rPr lang="en-CA" sz="4400" dirty="0" err="1"/>
              <a:t>être</a:t>
            </a:r>
            <a:r>
              <a:rPr lang="en-CA" sz="4400" dirty="0"/>
              <a:t> </a:t>
            </a:r>
            <a:r>
              <a:rPr lang="en-CA" sz="4400" dirty="0" err="1"/>
              <a:t>résolue</a:t>
            </a:r>
            <a:r>
              <a:rPr lang="en-CA" sz="4400" dirty="0"/>
              <a:t> de plus </a:t>
            </a:r>
            <a:r>
              <a:rPr lang="en-CA" sz="4400" dirty="0" smtClean="0"/>
              <a:t/>
            </a:r>
            <a:br>
              <a:rPr lang="en-CA" sz="4400" dirty="0" smtClean="0"/>
            </a:br>
            <a:r>
              <a:rPr lang="en-CA" sz="4400" dirty="0" err="1" smtClean="0"/>
              <a:t>d’une</a:t>
            </a:r>
            <a:r>
              <a:rPr lang="en-CA" sz="4400" dirty="0" smtClean="0"/>
              <a:t> </a:t>
            </a:r>
            <a:r>
              <a:rPr lang="en-CA" sz="4400" dirty="0" err="1"/>
              <a:t>façon</a:t>
            </a:r>
            <a:endParaRPr lang="fr-CA" sz="4400" dirty="0"/>
          </a:p>
        </p:txBody>
      </p:sp>
      <p:sp>
        <p:nvSpPr>
          <p:cNvPr id="3" name="Espace réservé du contenu 2"/>
          <p:cNvSpPr>
            <a:spLocks noGrp="1"/>
          </p:cNvSpPr>
          <p:nvPr>
            <p:ph idx="1"/>
          </p:nvPr>
        </p:nvSpPr>
        <p:spPr>
          <a:xfrm>
            <a:off x="467544" y="2132856"/>
            <a:ext cx="8229600" cy="3850448"/>
          </a:xfrm>
        </p:spPr>
        <p:txBody>
          <a:bodyPr>
            <a:normAutofit/>
          </a:bodyPr>
          <a:lstStyle/>
          <a:p>
            <a:r>
              <a:rPr lang="fr-CA" dirty="0" smtClean="0"/>
              <a:t>Tu travailles dans une fabrique de jouets. Ton patron veut que tu présentes un plan pour fabriquer </a:t>
            </a:r>
          </a:p>
          <a:p>
            <a:pPr marL="64008" indent="0">
              <a:buNone/>
            </a:pPr>
            <a:r>
              <a:rPr lang="fr-CA" dirty="0"/>
              <a:t> </a:t>
            </a:r>
            <a:r>
              <a:rPr lang="fr-CA" dirty="0" smtClean="0"/>
              <a:t>   quelques jouets à roues à </a:t>
            </a:r>
          </a:p>
          <a:p>
            <a:pPr marL="64008" indent="0">
              <a:buNone/>
            </a:pPr>
            <a:r>
              <a:rPr lang="fr-CA" dirty="0"/>
              <a:t> </a:t>
            </a:r>
            <a:r>
              <a:rPr lang="fr-CA" dirty="0" smtClean="0"/>
              <a:t>   l’aide des 16 roues qu’il te </a:t>
            </a:r>
          </a:p>
          <a:p>
            <a:pPr>
              <a:buNone/>
            </a:pPr>
            <a:r>
              <a:rPr lang="fr-CA" dirty="0" smtClean="0"/>
              <a:t>	donne. Prépare la </a:t>
            </a:r>
          </a:p>
          <a:p>
            <a:pPr>
              <a:buNone/>
            </a:pPr>
            <a:r>
              <a:rPr lang="fr-CA" dirty="0" smtClean="0"/>
              <a:t>	présentation que tu feras à ton patron.</a:t>
            </a:r>
            <a:endParaRPr lang="fr-CA" dirty="0"/>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8" name="il_fi" descr="http://www.greluche.info/coloriage/pingouin/pingu-coffre-a-jouets.gif"/>
          <p:cNvPicPr/>
          <p:nvPr/>
        </p:nvPicPr>
        <p:blipFill>
          <a:blip r:embed="rId4" cstate="print"/>
          <a:srcRect/>
          <a:stretch>
            <a:fillRect/>
          </a:stretch>
        </p:blipFill>
        <p:spPr bwMode="auto">
          <a:xfrm>
            <a:off x="6084168" y="3284984"/>
            <a:ext cx="2380484"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399032"/>
          </a:xfrm>
        </p:spPr>
        <p:txBody>
          <a:bodyPr>
            <a:normAutofit fontScale="90000"/>
          </a:bodyPr>
          <a:lstStyle/>
          <a:p>
            <a:r>
              <a:rPr lang="en-CA" sz="1600" dirty="0" err="1" smtClean="0"/>
              <a:t>Caractéristique</a:t>
            </a:r>
            <a:r>
              <a:rPr lang="en-CA" dirty="0" smtClean="0"/>
              <a:t/>
            </a:r>
            <a:br>
              <a:rPr lang="en-CA" dirty="0" smtClean="0"/>
            </a:br>
            <a:r>
              <a:rPr lang="en-CA" dirty="0" smtClean="0"/>
              <a:t>Elle a </a:t>
            </a:r>
            <a:r>
              <a:rPr lang="en-CA" dirty="0" err="1" smtClean="0"/>
              <a:t>une</a:t>
            </a:r>
            <a:r>
              <a:rPr lang="en-CA" dirty="0" smtClean="0"/>
              <a:t> </a:t>
            </a:r>
            <a:br>
              <a:rPr lang="en-CA" dirty="0" smtClean="0"/>
            </a:br>
            <a:r>
              <a:rPr lang="en-CA" dirty="0" err="1" smtClean="0"/>
              <a:t>certaine</a:t>
            </a:r>
            <a:r>
              <a:rPr lang="en-CA" dirty="0" smtClean="0"/>
              <a:t> </a:t>
            </a:r>
            <a:r>
              <a:rPr lang="en-CA" dirty="0" err="1" smtClean="0"/>
              <a:t>profondeur</a:t>
            </a:r>
            <a:endParaRPr lang="fr-CA" dirty="0"/>
          </a:p>
        </p:txBody>
      </p:sp>
      <p:sp>
        <p:nvSpPr>
          <p:cNvPr id="3" name="Espace réservé du contenu 2"/>
          <p:cNvSpPr>
            <a:spLocks noGrp="1"/>
          </p:cNvSpPr>
          <p:nvPr>
            <p:ph idx="1"/>
          </p:nvPr>
        </p:nvSpPr>
        <p:spPr>
          <a:xfrm>
            <a:off x="467544" y="2204864"/>
            <a:ext cx="8229600" cy="3994464"/>
          </a:xfrm>
        </p:spPr>
        <p:txBody>
          <a:bodyPr/>
          <a:lstStyle/>
          <a:p>
            <a:r>
              <a:rPr lang="en-CA" dirty="0" smtClean="0"/>
              <a:t>Paul </a:t>
            </a:r>
            <a:r>
              <a:rPr lang="en-CA" dirty="0" err="1" smtClean="0"/>
              <a:t>pense</a:t>
            </a:r>
            <a:r>
              <a:rPr lang="en-CA" dirty="0" smtClean="0"/>
              <a:t> </a:t>
            </a:r>
            <a:r>
              <a:rPr lang="en-CA" dirty="0" err="1" smtClean="0"/>
              <a:t>qu’il</a:t>
            </a:r>
            <a:r>
              <a:rPr lang="en-CA" dirty="0" smtClean="0"/>
              <a:t> y a plus de </a:t>
            </a:r>
            <a:r>
              <a:rPr lang="en-CA" dirty="0" err="1" smtClean="0"/>
              <a:t>jetons</a:t>
            </a:r>
            <a:r>
              <a:rPr lang="en-CA" dirty="0" smtClean="0"/>
              <a:t> rouges </a:t>
            </a:r>
            <a:r>
              <a:rPr lang="en-CA" dirty="0" err="1" smtClean="0"/>
              <a:t>que</a:t>
            </a:r>
            <a:r>
              <a:rPr lang="en-CA" dirty="0" smtClean="0"/>
              <a:t> de </a:t>
            </a:r>
            <a:r>
              <a:rPr lang="en-CA" dirty="0" err="1" smtClean="0"/>
              <a:t>jaunes</a:t>
            </a:r>
            <a:r>
              <a:rPr lang="en-CA" dirty="0" smtClean="0"/>
              <a:t>.  Marie </a:t>
            </a:r>
            <a:r>
              <a:rPr lang="en-CA" dirty="0" err="1" smtClean="0"/>
              <a:t>dit</a:t>
            </a:r>
            <a:r>
              <a:rPr lang="en-CA" dirty="0" smtClean="0"/>
              <a:t> le contraire.</a:t>
            </a:r>
          </a:p>
          <a:p>
            <a:endParaRPr lang="en-CA" dirty="0" smtClean="0"/>
          </a:p>
          <a:p>
            <a:pPr>
              <a:buNone/>
            </a:pPr>
            <a:r>
              <a:rPr lang="en-CA" dirty="0" smtClean="0"/>
              <a:t>Qui a raison?</a:t>
            </a:r>
          </a:p>
          <a:p>
            <a:pPr>
              <a:buNone/>
            </a:pPr>
            <a:r>
              <a:rPr lang="en-CA" dirty="0" smtClean="0"/>
              <a:t>Comment le sais-</a:t>
            </a:r>
            <a:r>
              <a:rPr lang="en-CA" dirty="0" err="1" smtClean="0"/>
              <a:t>tu</a:t>
            </a:r>
            <a:r>
              <a:rPr lang="en-CA" dirty="0" smtClean="0"/>
              <a:t>?</a:t>
            </a:r>
          </a:p>
          <a:p>
            <a:pPr>
              <a:buNone/>
            </a:pPr>
            <a:endParaRPr lang="fr-CA" dirty="0"/>
          </a:p>
        </p:txBody>
      </p:sp>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7"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2050" name="Picture 246" descr="P6020201"/>
          <p:cNvPicPr>
            <a:picLocks noChangeAspect="1" noChangeArrowheads="1"/>
          </p:cNvPicPr>
          <p:nvPr/>
        </p:nvPicPr>
        <p:blipFill>
          <a:blip r:embed="rId4" cstate="print"/>
          <a:srcRect/>
          <a:stretch>
            <a:fillRect/>
          </a:stretch>
        </p:blipFill>
        <p:spPr bwMode="auto">
          <a:xfrm>
            <a:off x="4716016" y="3317248"/>
            <a:ext cx="3456384" cy="25917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399032"/>
          </a:xfrm>
        </p:spPr>
        <p:txBody>
          <a:bodyPr>
            <a:normAutofit fontScale="90000"/>
          </a:bodyPr>
          <a:lstStyle/>
          <a:p>
            <a:r>
              <a:rPr lang="en-CA" sz="1600" dirty="0" err="1" smtClean="0"/>
              <a:t>Caractéristique</a:t>
            </a:r>
            <a:r>
              <a:rPr lang="en-CA" dirty="0" smtClean="0"/>
              <a:t/>
            </a:r>
            <a:br>
              <a:rPr lang="en-CA" dirty="0" smtClean="0"/>
            </a:br>
            <a:r>
              <a:rPr lang="en-CA" dirty="0" smtClean="0"/>
              <a:t>Elle </a:t>
            </a:r>
            <a:r>
              <a:rPr lang="en-CA" dirty="0" err="1" smtClean="0"/>
              <a:t>présente</a:t>
            </a:r>
            <a:r>
              <a:rPr lang="en-CA" dirty="0" smtClean="0"/>
              <a:t> </a:t>
            </a:r>
            <a:r>
              <a:rPr lang="en-CA" dirty="0" err="1" smtClean="0"/>
              <a:t>une</a:t>
            </a:r>
            <a:r>
              <a:rPr lang="en-CA" dirty="0" smtClean="0"/>
              <a:t> </a:t>
            </a:r>
            <a:br>
              <a:rPr lang="en-CA" dirty="0" smtClean="0"/>
            </a:br>
            <a:r>
              <a:rPr lang="en-CA" dirty="0" err="1" smtClean="0"/>
              <a:t>certaine</a:t>
            </a:r>
            <a:r>
              <a:rPr lang="en-CA" dirty="0" smtClean="0"/>
              <a:t> </a:t>
            </a:r>
            <a:r>
              <a:rPr lang="en-CA" dirty="0" err="1" smtClean="0"/>
              <a:t>ouverture</a:t>
            </a:r>
            <a:endParaRPr lang="fr-CA" dirty="0"/>
          </a:p>
        </p:txBody>
      </p:sp>
      <p:sp>
        <p:nvSpPr>
          <p:cNvPr id="3" name="Espace réservé du contenu 2"/>
          <p:cNvSpPr>
            <a:spLocks noGrp="1"/>
          </p:cNvSpPr>
          <p:nvPr>
            <p:ph idx="1"/>
          </p:nvPr>
        </p:nvSpPr>
        <p:spPr>
          <a:xfrm>
            <a:off x="467544" y="2204864"/>
            <a:ext cx="8229600" cy="3994464"/>
          </a:xfrm>
        </p:spPr>
        <p:txBody>
          <a:bodyPr>
            <a:normAutofit fontScale="92500" lnSpcReduction="10000"/>
          </a:bodyPr>
          <a:lstStyle/>
          <a:p>
            <a:endParaRPr lang="en-CA" dirty="0" smtClean="0"/>
          </a:p>
          <a:p>
            <a:endParaRPr lang="en-CA" dirty="0" smtClean="0"/>
          </a:p>
          <a:p>
            <a:r>
              <a:rPr lang="en-CA" dirty="0" smtClean="0"/>
              <a:t>La </a:t>
            </a:r>
            <a:r>
              <a:rPr lang="en-CA" dirty="0" err="1" smtClean="0"/>
              <a:t>différence</a:t>
            </a:r>
            <a:r>
              <a:rPr lang="en-CA" dirty="0" smtClean="0"/>
              <a:t> entre </a:t>
            </a:r>
            <a:r>
              <a:rPr lang="en-CA" dirty="0" err="1" smtClean="0"/>
              <a:t>deux</a:t>
            </a:r>
            <a:r>
              <a:rPr lang="en-CA" dirty="0" smtClean="0"/>
              <a:t> </a:t>
            </a:r>
            <a:r>
              <a:rPr lang="en-CA" dirty="0" err="1" smtClean="0"/>
              <a:t>nombres</a:t>
            </a:r>
            <a:r>
              <a:rPr lang="en-CA" dirty="0" smtClean="0"/>
              <a:t> </a:t>
            </a:r>
            <a:r>
              <a:rPr lang="en-CA" dirty="0" err="1" smtClean="0"/>
              <a:t>est</a:t>
            </a:r>
            <a:r>
              <a:rPr lang="en-CA" dirty="0" smtClean="0"/>
              <a:t> 6.  </a:t>
            </a:r>
          </a:p>
          <a:p>
            <a:endParaRPr lang="en-CA" dirty="0" smtClean="0"/>
          </a:p>
          <a:p>
            <a:r>
              <a:rPr lang="en-CA" dirty="0" err="1" smtClean="0"/>
              <a:t>Quels</a:t>
            </a:r>
            <a:r>
              <a:rPr lang="en-CA" dirty="0" smtClean="0"/>
              <a:t> </a:t>
            </a:r>
            <a:r>
              <a:rPr lang="en-CA" dirty="0" err="1" smtClean="0"/>
              <a:t>sont</a:t>
            </a:r>
            <a:r>
              <a:rPr lang="en-CA" dirty="0" smtClean="0"/>
              <a:t> </a:t>
            </a:r>
          </a:p>
          <a:p>
            <a:pPr>
              <a:buNone/>
            </a:pPr>
            <a:r>
              <a:rPr lang="en-CA" dirty="0" smtClean="0"/>
              <a:t>	</a:t>
            </a:r>
            <a:r>
              <a:rPr lang="en-CA" dirty="0" err="1" smtClean="0"/>
              <a:t>ces</a:t>
            </a:r>
            <a:r>
              <a:rPr lang="en-CA" dirty="0" smtClean="0"/>
              <a:t> </a:t>
            </a:r>
            <a:r>
              <a:rPr lang="en-CA" dirty="0" err="1" smtClean="0"/>
              <a:t>nombres</a:t>
            </a:r>
            <a:r>
              <a:rPr lang="en-CA" dirty="0" smtClean="0"/>
              <a:t>?</a:t>
            </a:r>
          </a:p>
          <a:p>
            <a:pPr>
              <a:buNone/>
            </a:pPr>
            <a:endParaRPr lang="en-CA" dirty="0"/>
          </a:p>
          <a:p>
            <a:pPr>
              <a:buNone/>
            </a:pPr>
            <a:r>
              <a:rPr lang="en-CA" dirty="0" smtClean="0"/>
              <a:t>		</a:t>
            </a:r>
          </a:p>
        </p:txBody>
      </p:sp>
      <p:sp>
        <p:nvSpPr>
          <p:cNvPr id="4" name="ZoneTexte 3"/>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96136" y="4077072"/>
            <a:ext cx="1658460" cy="1740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Activité</a:t>
            </a:r>
            <a:endParaRPr lang="fr-CA" dirty="0"/>
          </a:p>
        </p:txBody>
      </p:sp>
      <p:sp>
        <p:nvSpPr>
          <p:cNvPr id="3" name="Espace réservé du contenu 2"/>
          <p:cNvSpPr>
            <a:spLocks noGrp="1"/>
          </p:cNvSpPr>
          <p:nvPr>
            <p:ph idx="1"/>
          </p:nvPr>
        </p:nvSpPr>
        <p:spPr/>
        <p:txBody>
          <a:bodyPr/>
          <a:lstStyle/>
          <a:p>
            <a:endParaRPr lang="en-CA" dirty="0" smtClean="0"/>
          </a:p>
          <a:p>
            <a:pPr>
              <a:lnSpc>
                <a:spcPct val="150000"/>
              </a:lnSpc>
            </a:pPr>
            <a:r>
              <a:rPr lang="en-CA" dirty="0" smtClean="0"/>
              <a:t>En </a:t>
            </a:r>
            <a:r>
              <a:rPr lang="en-CA" dirty="0" err="1" smtClean="0"/>
              <a:t>groupe</a:t>
            </a:r>
            <a:r>
              <a:rPr lang="en-CA" dirty="0" smtClean="0"/>
              <a:t> de 2 </a:t>
            </a:r>
            <a:r>
              <a:rPr lang="en-CA" dirty="0" err="1" smtClean="0"/>
              <a:t>ou</a:t>
            </a:r>
            <a:r>
              <a:rPr lang="en-CA" dirty="0" smtClean="0"/>
              <a:t> 3 </a:t>
            </a:r>
            <a:r>
              <a:rPr lang="en-CA" dirty="0" err="1" smtClean="0"/>
              <a:t>personnes</a:t>
            </a:r>
            <a:r>
              <a:rPr lang="en-CA" dirty="0" smtClean="0"/>
              <a:t>, </a:t>
            </a:r>
          </a:p>
          <a:p>
            <a:pPr marL="64008" indent="0">
              <a:lnSpc>
                <a:spcPct val="150000"/>
              </a:lnSpc>
              <a:buNone/>
            </a:pPr>
            <a:r>
              <a:rPr lang="en-CA" dirty="0"/>
              <a:t> </a:t>
            </a:r>
            <a:r>
              <a:rPr lang="en-CA" dirty="0" smtClean="0"/>
              <a:t>   </a:t>
            </a:r>
            <a:r>
              <a:rPr lang="en-CA" dirty="0" err="1" smtClean="0"/>
              <a:t>partager</a:t>
            </a:r>
            <a:r>
              <a:rPr lang="en-CA" dirty="0" smtClean="0"/>
              <a:t> les 20 </a:t>
            </a:r>
            <a:r>
              <a:rPr lang="en-CA" dirty="0" err="1" smtClean="0"/>
              <a:t>cartes</a:t>
            </a:r>
            <a:r>
              <a:rPr lang="en-CA" dirty="0" smtClean="0"/>
              <a:t> </a:t>
            </a:r>
            <a:r>
              <a:rPr lang="en-CA" dirty="0" err="1" smtClean="0"/>
              <a:t>selon</a:t>
            </a:r>
            <a:r>
              <a:rPr lang="en-CA" dirty="0" smtClean="0"/>
              <a:t> </a:t>
            </a:r>
          </a:p>
          <a:p>
            <a:pPr marL="64008" indent="0">
              <a:lnSpc>
                <a:spcPct val="150000"/>
              </a:lnSpc>
              <a:buNone/>
            </a:pPr>
            <a:r>
              <a:rPr lang="en-CA" dirty="0"/>
              <a:t> </a:t>
            </a:r>
            <a:r>
              <a:rPr lang="en-CA" dirty="0" smtClean="0"/>
              <a:t>   </a:t>
            </a:r>
            <a:r>
              <a:rPr lang="en-CA" dirty="0" err="1" smtClean="0"/>
              <a:t>qu’elles</a:t>
            </a:r>
            <a:r>
              <a:rPr lang="en-CA" dirty="0" smtClean="0"/>
              <a:t> </a:t>
            </a:r>
            <a:r>
              <a:rPr lang="en-CA" dirty="0" err="1" smtClean="0"/>
              <a:t>présentent</a:t>
            </a:r>
            <a:r>
              <a:rPr lang="en-CA" dirty="0" smtClean="0"/>
              <a:t> </a:t>
            </a:r>
            <a:r>
              <a:rPr lang="en-CA" dirty="0" err="1" smtClean="0"/>
              <a:t>une</a:t>
            </a:r>
            <a:r>
              <a:rPr lang="en-CA" dirty="0" smtClean="0"/>
              <a:t> </a:t>
            </a:r>
            <a:r>
              <a:rPr lang="en-CA" dirty="0" err="1" smtClean="0"/>
              <a:t>activité</a:t>
            </a:r>
            <a:r>
              <a:rPr lang="en-CA" dirty="0" smtClean="0"/>
              <a:t> </a:t>
            </a:r>
          </a:p>
          <a:p>
            <a:pPr marL="64008" indent="0">
              <a:lnSpc>
                <a:spcPct val="150000"/>
              </a:lnSpc>
              <a:buNone/>
            </a:pPr>
            <a:r>
              <a:rPr lang="en-CA" dirty="0"/>
              <a:t> </a:t>
            </a:r>
            <a:r>
              <a:rPr lang="en-CA" dirty="0" smtClean="0"/>
              <a:t>   riche </a:t>
            </a:r>
            <a:r>
              <a:rPr lang="en-CA" dirty="0" err="1" smtClean="0"/>
              <a:t>ou</a:t>
            </a:r>
            <a:r>
              <a:rPr lang="en-CA" dirty="0" smtClean="0"/>
              <a:t> non.</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399032"/>
          </a:xfrm>
        </p:spPr>
        <p:txBody>
          <a:bodyPr/>
          <a:lstStyle/>
          <a:p>
            <a:r>
              <a:rPr lang="fr-CA" sz="1400" dirty="0" smtClean="0"/>
              <a:t>Définition</a:t>
            </a:r>
            <a:r>
              <a:rPr lang="fr-CA" dirty="0" smtClean="0"/>
              <a:t/>
            </a:r>
            <a:br>
              <a:rPr lang="fr-CA" dirty="0" smtClean="0"/>
            </a:br>
            <a:r>
              <a:rPr lang="fr-CA" dirty="0" smtClean="0"/>
              <a:t>Ce n’est pas....</a:t>
            </a:r>
            <a:endParaRPr lang="fr-CA" dirty="0"/>
          </a:p>
        </p:txBody>
      </p:sp>
      <p:sp>
        <p:nvSpPr>
          <p:cNvPr id="3" name="Espace réservé du contenu 2"/>
          <p:cNvSpPr>
            <a:spLocks noGrp="1"/>
          </p:cNvSpPr>
          <p:nvPr>
            <p:ph idx="1"/>
          </p:nvPr>
        </p:nvSpPr>
        <p:spPr>
          <a:xfrm>
            <a:off x="467544" y="2204864"/>
            <a:ext cx="8229600" cy="3994464"/>
          </a:xfrm>
        </p:spPr>
        <p:txBody>
          <a:bodyPr/>
          <a:lstStyle/>
          <a:p>
            <a:r>
              <a:rPr lang="en-CA" dirty="0" err="1" smtClean="0"/>
              <a:t>une</a:t>
            </a:r>
            <a:r>
              <a:rPr lang="en-CA" dirty="0" smtClean="0"/>
              <a:t> </a:t>
            </a:r>
            <a:r>
              <a:rPr lang="en-CA" dirty="0" err="1" smtClean="0"/>
              <a:t>série</a:t>
            </a:r>
            <a:r>
              <a:rPr lang="en-CA" dirty="0" smtClean="0"/>
              <a:t> de questions </a:t>
            </a:r>
            <a:r>
              <a:rPr lang="fr-CA" dirty="0" smtClean="0"/>
              <a:t>répétitives</a:t>
            </a:r>
          </a:p>
          <a:p>
            <a:r>
              <a:rPr lang="fr-CA" dirty="0" smtClean="0"/>
              <a:t>une</a:t>
            </a:r>
            <a:r>
              <a:rPr lang="en-CA" dirty="0" smtClean="0"/>
              <a:t> question </a:t>
            </a:r>
            <a:r>
              <a:rPr lang="fr-CA" dirty="0" smtClean="0"/>
              <a:t>différente mais semblable à ce qu’on a déjà fait</a:t>
            </a:r>
          </a:p>
          <a:p>
            <a:r>
              <a:rPr lang="fr-CA" dirty="0" smtClean="0"/>
              <a:t>un projet de longue haleine</a:t>
            </a:r>
          </a:p>
          <a:p>
            <a:r>
              <a:rPr lang="fr-CA" dirty="0" smtClean="0"/>
              <a:t>une activité qui se termine avec la réponse</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94067" y="3239108"/>
            <a:ext cx="792089" cy="307777"/>
          </a:xfrm>
          <a:prstGeom prst="rect">
            <a:avLst/>
          </a:prstGeom>
          <a:noFill/>
        </p:spPr>
        <p:txBody>
          <a:bodyPr wrap="square" rtlCol="0">
            <a:spAutoFit/>
          </a:bodyPr>
          <a:lstStyle/>
          <a:p>
            <a:r>
              <a:rPr lang="fr-CA" sz="1400" dirty="0" smtClean="0"/>
              <a:t>M à 3e</a:t>
            </a:r>
            <a:endParaRPr lang="fr-CA"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2072</TotalTime>
  <Words>3125</Words>
  <Application>Microsoft Office PowerPoint</Application>
  <PresentationFormat>Affichage à l'écran (4:3)</PresentationFormat>
  <Paragraphs>544</Paragraphs>
  <Slides>28</Slides>
  <Notes>28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Verve</vt:lpstr>
      <vt:lpstr>Série Activités riches Le sens du nombre</vt:lpstr>
      <vt:lpstr>Objectifs de la formation</vt:lpstr>
      <vt:lpstr>Caractéristiques d’une activité riche</vt:lpstr>
      <vt:lpstr>Caractéristique Elle semble intrigante pour l’élève</vt:lpstr>
      <vt:lpstr>Caractéristique Elle peut être résolue de plus  d’une façon</vt:lpstr>
      <vt:lpstr>Caractéristique Elle a une  certaine profondeur</vt:lpstr>
      <vt:lpstr>Caractéristique Elle présente une  certaine ouverture</vt:lpstr>
      <vt:lpstr>Activité</vt:lpstr>
      <vt:lpstr>Définition Ce n’est pas....</vt:lpstr>
      <vt:lpstr>Comment les construire</vt:lpstr>
      <vt:lpstr>Comment les construire</vt:lpstr>
      <vt:lpstr>Comment les construire</vt:lpstr>
      <vt:lpstr>Comment les construire</vt:lpstr>
      <vt:lpstr>Comment les construire</vt:lpstr>
      <vt:lpstr>Comment les construire</vt:lpstr>
      <vt:lpstr>Dans nos livres</vt:lpstr>
      <vt:lpstr>Dans nos livres</vt:lpstr>
      <vt:lpstr>Dans nos livres</vt:lpstr>
      <vt:lpstr>Pourquoi les utiliser</vt:lpstr>
      <vt:lpstr>Quand les utiliser</vt:lpstr>
      <vt:lpstr>Comment les utiliser</vt:lpstr>
      <vt:lpstr>Présentation PowerPoint</vt:lpstr>
      <vt:lpstr>Les autres activités riches</vt:lpstr>
      <vt:lpstr>Rôles de l’enseignant</vt:lpstr>
      <vt:lpstr>Présentation PowerPoint</vt:lpstr>
      <vt:lpstr> Série Activités riches Le sens du nombre</vt:lpstr>
      <vt:lpstr>Série Activités riches Le sens du nombre</vt:lpstr>
      <vt:lpstr>Série Activités riches Le sens du nombre</vt:lpstr>
    </vt:vector>
  </TitlesOfParts>
  <Company>CSSA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activités riches</dc:title>
  <dc:creator>Rmichaud</dc:creator>
  <cp:lastModifiedBy>Rmichaud</cp:lastModifiedBy>
  <cp:revision>184</cp:revision>
  <cp:lastPrinted>2011-11-08T18:04:45Z</cp:lastPrinted>
  <dcterms:created xsi:type="dcterms:W3CDTF">2010-11-22T20:13:45Z</dcterms:created>
  <dcterms:modified xsi:type="dcterms:W3CDTF">2011-11-21T16:51:24Z</dcterms:modified>
</cp:coreProperties>
</file>