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65" r:id="rId4"/>
    <p:sldId id="274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73" r:id="rId13"/>
    <p:sldId id="266" r:id="rId14"/>
    <p:sldId id="267" r:id="rId15"/>
    <p:sldId id="268" r:id="rId16"/>
    <p:sldId id="269" r:id="rId17"/>
    <p:sldId id="270" r:id="rId18"/>
    <p:sldId id="275" r:id="rId19"/>
    <p:sldId id="272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064" y="-1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4176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www.hsp.uwaterloo.ca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hsp.uwaterloo.ca/?page=100&amp;translateto=french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Représentante</a:t>
            </a:r>
            <a:r>
              <a:rPr lang="en-US" dirty="0" smtClean="0"/>
              <a:t> Centre Nord = Judy Newman</a:t>
            </a:r>
          </a:p>
          <a:p>
            <a:r>
              <a:rPr lang="en-US" dirty="0" err="1" smtClean="0"/>
              <a:t>Représentante</a:t>
            </a:r>
            <a:r>
              <a:rPr lang="en-US" baseline="0" dirty="0" smtClean="0"/>
              <a:t> Nord-</a:t>
            </a:r>
            <a:r>
              <a:rPr lang="en-US" baseline="0" dirty="0" err="1" smtClean="0"/>
              <a:t>Ouest</a:t>
            </a:r>
            <a:r>
              <a:rPr lang="en-US" baseline="0" dirty="0" smtClean="0"/>
              <a:t> =  Melanie </a:t>
            </a:r>
            <a:r>
              <a:rPr lang="en-US" baseline="0" smtClean="0"/>
              <a:t>Sexmith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5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-CA" dirty="0"/>
              <a:t>Planificateur des écoles en santé  : </a:t>
            </a:r>
            <a:r>
              <a:rPr lang="fr-CA" u="sng" dirty="0">
                <a:solidFill>
                  <a:schemeClr val="hlink"/>
                </a:solidFill>
                <a:hlinkClick r:id="rId3"/>
              </a:rPr>
              <a:t>www.hsp.uwaterloo.ca</a:t>
            </a:r>
          </a:p>
          <a:p>
            <a:pPr>
              <a:spcBef>
                <a:spcPts val="0"/>
              </a:spcBef>
              <a:buNone/>
            </a:pPr>
            <a:r>
              <a:rPr lang="fr-CA" sz="30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http://</a:t>
            </a:r>
            <a:r>
              <a:rPr lang="fr-CA" sz="3000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hsp.uwaterloo.ca</a:t>
            </a:r>
            <a:r>
              <a:rPr lang="fr-CA" sz="30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/?page=100&amp;translateto=</a:t>
            </a:r>
            <a:r>
              <a:rPr lang="fr-CA" sz="300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french</a:t>
            </a:r>
          </a:p>
          <a:p>
            <a:pPr>
              <a:spcBef>
                <a:spcPts val="0"/>
              </a:spcBef>
              <a:buNone/>
            </a:pPr>
            <a:r>
              <a:rPr lang="fr-CA" sz="300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GOOGLE DOC -  tableau des initiatives en province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en santé (vie active, saine alimentation et santé mental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) </a:t>
            </a:r>
            <a:r>
              <a:rPr lang="fr-CA" sz="3000" baseline="0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https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://</a:t>
            </a:r>
            <a:r>
              <a:rPr lang="fr-CA" sz="3000" baseline="0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docs.google.com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/a/</a:t>
            </a:r>
            <a:r>
              <a:rPr lang="fr-CA" sz="3000" baseline="0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lafsfa.ca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/document/d/150X9JrchU8C0CiTfYNRX5iHGA7cKnwLUNyRNEY3T9Aw/</a:t>
            </a:r>
            <a:r>
              <a:rPr lang="fr-CA" sz="3000" baseline="0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edit</a:t>
            </a:r>
            <a:endParaRPr lang="fr-CA" sz="3000" baseline="0" dirty="0" smtClea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>
              <a:spcBef>
                <a:spcPts val="0"/>
              </a:spcBef>
              <a:buNone/>
            </a:pPr>
            <a:endParaRPr lang="fr-CA" sz="300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ea/?page=100&amp;translateto=french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-CA" dirty="0"/>
              <a:t>Planificateur des écoles en </a:t>
            </a:r>
            <a:r>
              <a:rPr lang="fr-CA" dirty="0" smtClean="0"/>
              <a:t>santé  - </a:t>
            </a:r>
            <a:r>
              <a:rPr lang="fr-CA" u="sng" dirty="0">
                <a:solidFill>
                  <a:schemeClr val="hlink"/>
                </a:solidFill>
                <a:hlinkClick r:id="rId3"/>
              </a:rPr>
              <a:t>http://hsp.uwaterloo.ca/?</a:t>
            </a:r>
            <a:r>
              <a:rPr lang="fr-CA" u="sng" dirty="0" smtClean="0">
                <a:solidFill>
                  <a:schemeClr val="hlink"/>
                </a:solidFill>
                <a:hlinkClick r:id="rId3"/>
              </a:rPr>
              <a:t>page=100&amp;translateto=</a:t>
            </a:r>
            <a:r>
              <a:rPr lang="fr-CA" u="sng" dirty="0" smtClean="0">
                <a:solidFill>
                  <a:schemeClr val="hlink"/>
                </a:solidFill>
                <a:hlinkClick r:id="rId3"/>
              </a:rPr>
              <a:t>french</a:t>
            </a:r>
          </a:p>
          <a:p>
            <a:pPr rtl="0">
              <a:spcBef>
                <a:spcPts val="0"/>
              </a:spcBef>
              <a:buNone/>
            </a:pPr>
            <a:r>
              <a:rPr lang="fr-CA" u="sng" dirty="0" smtClean="0">
                <a:solidFill>
                  <a:schemeClr val="hlink"/>
                </a:solidFill>
                <a:hlinkClick r:id="rId3"/>
              </a:rPr>
              <a:t>Tableau</a:t>
            </a:r>
            <a:r>
              <a:rPr lang="fr-CA" u="sng" baseline="0" dirty="0" smtClean="0">
                <a:solidFill>
                  <a:schemeClr val="hlink"/>
                </a:solidFill>
                <a:hlinkClick r:id="rId3"/>
              </a:rPr>
              <a:t> des écoles – tous les conseils :  https://docs.google.com/a/lafsfa.ca/document/d/150X9JrchU8C0CiTfYNRX5iHGA7cKnwLUNyRNEY3T9Aw/edit</a:t>
            </a:r>
            <a:endParaRPr lang="fr-CA" u="sng" dirty="0" smtClean="0">
              <a:solidFill>
                <a:schemeClr val="hlink"/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r>
              <a:rPr lang="fr-CA" dirty="0" err="1" smtClean="0"/>
              <a:t>Moodle</a:t>
            </a:r>
            <a:r>
              <a:rPr lang="fr-CA" dirty="0" smtClean="0"/>
              <a:t> du Consortium provincial</a:t>
            </a:r>
            <a:r>
              <a:rPr lang="fr-CA" baseline="0" dirty="0" smtClean="0"/>
              <a:t>- </a:t>
            </a:r>
            <a:r>
              <a:rPr lang="fr-CA" u="sng" baseline="0" dirty="0" smtClean="0">
                <a:solidFill>
                  <a:schemeClr val="hlink"/>
                </a:solidFill>
                <a:hlinkClick r:id="rId3"/>
              </a:rPr>
              <a:t>http://moodle.frab.ca</a:t>
            </a:r>
            <a:r>
              <a:rPr lang="fr-CA" u="sng" baseline="0" dirty="0" smtClean="0">
                <a:solidFill>
                  <a:schemeClr val="hlink"/>
                </a:solidFill>
                <a:hlinkClick r:id="rId3"/>
              </a:rPr>
              <a:t>/</a:t>
            </a:r>
          </a:p>
          <a:p>
            <a:pPr rtl="0">
              <a:spcBef>
                <a:spcPts val="0"/>
              </a:spcBef>
              <a:buNone/>
            </a:pPr>
            <a:endParaRPr lang="fr-CA" u="sng" baseline="0" dirty="0" smtClean="0">
              <a:solidFill>
                <a:schemeClr val="hlink"/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endParaRPr lang="fr-CA" u="sng" dirty="0">
              <a:solidFill>
                <a:schemeClr val="hlink"/>
              </a:solidFill>
              <a:hlinkClick r:id="rId3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/>
              <a:t>Politique EP - Éducation physique</a:t>
            </a: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66787" y="838200"/>
            <a:ext cx="3474719" cy="161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4727892" y="838200"/>
            <a:ext cx="3474719" cy="4572000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66787" y="2474258"/>
            <a:ext cx="347471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, Alt.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79462" y="1371600"/>
            <a:ext cx="758348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426493" y="129381"/>
            <a:ext cx="4291013" cy="7232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365760" rtl="0">
              <a:spcBef>
                <a:spcPts val="0"/>
              </a:spcBef>
              <a:defRPr/>
            </a:lvl1pPr>
            <a:lvl2pPr marL="731520" indent="-375919" rtl="0">
              <a:spcBef>
                <a:spcPts val="0"/>
              </a:spcBef>
              <a:defRPr/>
            </a:lvl2pPr>
            <a:lvl3pPr marL="1097280" indent="-373380" rtl="0">
              <a:spcBef>
                <a:spcPts val="0"/>
              </a:spcBef>
              <a:defRPr/>
            </a:lvl3pPr>
            <a:lvl4pPr marL="1463040" indent="-370839" rtl="0">
              <a:spcBef>
                <a:spcPts val="0"/>
              </a:spcBef>
              <a:defRPr/>
            </a:lvl4pPr>
            <a:lvl5pPr marL="1828800" indent="-368300" rtl="0">
              <a:spcBef>
                <a:spcPts val="0"/>
              </a:spcBef>
              <a:defRPr/>
            </a:lvl5pPr>
            <a:lvl6pPr marL="2194560" indent="-365760" rtl="0">
              <a:spcBef>
                <a:spcPts val="0"/>
              </a:spcBef>
              <a:defRPr/>
            </a:lvl6pPr>
            <a:lvl7pPr marL="2560320" indent="-375920" rtl="0">
              <a:spcBef>
                <a:spcPts val="0"/>
              </a:spcBef>
              <a:defRPr/>
            </a:lvl7pPr>
            <a:lvl8pPr marL="2926080" indent="-373379" rtl="0">
              <a:spcBef>
                <a:spcPts val="0"/>
              </a:spcBef>
              <a:defRPr/>
            </a:lvl8pPr>
            <a:lvl9pPr marL="3291840" indent="-370840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5550693" y="2526506"/>
            <a:ext cx="5053012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262855" y="354806"/>
            <a:ext cx="505301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82450" y="2049025"/>
            <a:ext cx="7667100" cy="420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72000"/>
              <a:def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Slide with Pictu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81812" y="3254188"/>
            <a:ext cx="7580376" cy="16853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2514600" y="457200"/>
            <a:ext cx="4114800" cy="2743199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81812" y="4953000"/>
            <a:ext cx="7580376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30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06450" y="1627187"/>
            <a:ext cx="7580376" cy="1682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06450" y="3309410"/>
            <a:ext cx="7580376" cy="1755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66787" y="1600200"/>
            <a:ext cx="3529583" cy="428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529583" cy="428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66216" y="1272987"/>
            <a:ext cx="3529583" cy="879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966216" y="2174875"/>
            <a:ext cx="3529583" cy="371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272987"/>
            <a:ext cx="3529583" cy="879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3529583" cy="371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algn="l" rtl="0">
              <a:spcBef>
                <a:spcPts val="0"/>
              </a:spcBef>
              <a:defRPr/>
            </a:lvl1pPr>
            <a:lvl2pPr marL="457200" indent="-241300" algn="l" rtl="0">
              <a:spcBef>
                <a:spcPts val="0"/>
              </a:spcBef>
              <a:defRPr/>
            </a:lvl2pPr>
            <a:lvl3pPr marL="688975" indent="-231775" algn="l" rtl="0">
              <a:spcBef>
                <a:spcPts val="0"/>
              </a:spcBef>
              <a:defRPr/>
            </a:lvl3pPr>
            <a:lvl4pPr marL="914400" indent="-241300" algn="l" rtl="0">
              <a:spcBef>
                <a:spcPts val="0"/>
              </a:spcBef>
              <a:defRPr/>
            </a:lvl4pPr>
            <a:lvl5pPr marL="1146175" indent="-231775" algn="l" rtl="0">
              <a:spcBef>
                <a:spcPts val="0"/>
              </a:spcBef>
              <a:defRPr/>
            </a:lvl5pPr>
            <a:lvl6pPr marL="1371600" indent="-241300" algn="l" rtl="0">
              <a:spcBef>
                <a:spcPts val="0"/>
              </a:spcBef>
              <a:defRPr/>
            </a:lvl6pPr>
            <a:lvl7pPr marL="1603375" indent="-231775" algn="l" rtl="0">
              <a:spcBef>
                <a:spcPts val="0"/>
              </a:spcBef>
              <a:defRPr/>
            </a:lvl7pPr>
            <a:lvl8pPr marL="1828800" indent="-241300" algn="l" rtl="0">
              <a:spcBef>
                <a:spcPts val="0"/>
              </a:spcBef>
              <a:defRPr/>
            </a:lvl8pPr>
            <a:lvl9pPr marL="2060575" indent="-231775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66787" y="838200"/>
            <a:ext cx="3474719" cy="161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27892" y="838200"/>
            <a:ext cx="347471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indent="-282575" rtl="0">
              <a:spcBef>
                <a:spcPts val="0"/>
              </a:spcBef>
              <a:defRPr/>
            </a:lvl1pPr>
            <a:lvl2pPr marL="573088" indent="-293688" rtl="0">
              <a:spcBef>
                <a:spcPts val="0"/>
              </a:spcBef>
              <a:defRPr/>
            </a:lvl2pPr>
            <a:lvl3pPr marL="855663" indent="-284163" rtl="0">
              <a:spcBef>
                <a:spcPts val="0"/>
              </a:spcBef>
              <a:defRPr/>
            </a:lvl3pPr>
            <a:lvl4pPr marL="1146175" indent="-282575" rtl="0">
              <a:spcBef>
                <a:spcPts val="0"/>
              </a:spcBef>
              <a:defRPr/>
            </a:lvl4pPr>
            <a:lvl5pPr marL="1430338" indent="-287338" rtl="0">
              <a:spcBef>
                <a:spcPts val="0"/>
              </a:spcBef>
              <a:defRPr/>
            </a:lvl5pPr>
            <a:lvl6pPr marL="1712913" indent="-290513" rtl="0">
              <a:spcBef>
                <a:spcPts val="0"/>
              </a:spcBef>
              <a:defRPr/>
            </a:lvl6pPr>
            <a:lvl7pPr marL="2003425" indent="-288925" rtl="0">
              <a:spcBef>
                <a:spcPts val="0"/>
              </a:spcBef>
              <a:defRPr/>
            </a:lvl7pPr>
            <a:lvl8pPr marL="2286000" indent="-292100" rtl="0">
              <a:spcBef>
                <a:spcPts val="0"/>
              </a:spcBef>
              <a:defRPr/>
            </a:lvl8pPr>
            <a:lvl9pPr marL="2568575" indent="-2825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66787" y="2474258"/>
            <a:ext cx="347471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indent="-3200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1pPr>
            <a:lvl2pPr marL="914400" marR="0" indent="-33146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❀"/>
              <a:defRPr/>
            </a:lvl2pPr>
            <a:lvl3pPr marL="1371600" marR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3pPr>
            <a:lvl4pPr marL="1828800" marR="0" indent="-35433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❀"/>
              <a:defRPr/>
            </a:lvl4pPr>
            <a:lvl5pPr marL="2286000" marR="0" indent="-35432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5pPr>
            <a:lvl6pPr marL="27432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❀"/>
              <a:defRPr/>
            </a:lvl6pPr>
            <a:lvl7pPr marL="32004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✿"/>
              <a:defRPr/>
            </a:lvl7pPr>
            <a:lvl8pPr marL="36576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❀"/>
              <a:defRPr/>
            </a:lvl8pPr>
            <a:lvl9pPr marL="41148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✿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sp.uwaterloo.ca/?page=100&amp;translateto=french" TargetMode="External"/><Relationship Id="rId4" Type="http://schemas.openxmlformats.org/officeDocument/2006/relationships/hyperlink" Target="https://docs.google.com/a/lafsfa.ca/document/d/150X9JrchU8C0CiTfYNRX5iHGA7cKnwLUNyRNEY3T9Aw/e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sp.uwaterloo.ca/?page=100&amp;translateto=french" TargetMode="External"/><Relationship Id="rId4" Type="http://schemas.openxmlformats.org/officeDocument/2006/relationships/hyperlink" Target="http://www.albertaenaction.ca/" TargetMode="External"/><Relationship Id="rId5" Type="http://schemas.openxmlformats.org/officeDocument/2006/relationships/hyperlink" Target="http://moodle.frab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275672" y="334715"/>
            <a:ext cx="8604959" cy="2520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54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des communautés scolaires en santé 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4056348" y="5661248"/>
            <a:ext cx="1739788" cy="1045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899592" y="4509120"/>
            <a:ext cx="7920880" cy="7764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8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Présentation au Conseil scolaire </a:t>
            </a:r>
            <a:r>
              <a:rPr lang="fr-CA" sz="28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Centre-Nord</a:t>
            </a:r>
            <a:endParaRPr lang="fr-CA" sz="2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800" b="0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Mars </a:t>
            </a:r>
            <a:r>
              <a:rPr lang="fr-CA" sz="28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2015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0935" y="2854935"/>
            <a:ext cx="2984122" cy="145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944" y="5733256"/>
            <a:ext cx="1904879" cy="97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SCN_High Res Colou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13094"/>
            <a:ext cx="2160240" cy="10282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" y="15619"/>
            <a:ext cx="3286584" cy="182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09287"/>
            <a:ext cx="4296374" cy="518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130425"/>
            <a:ext cx="4649296" cy="4166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3288858" y="15619"/>
            <a:ext cx="5016941" cy="822580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0" y="6477000"/>
            <a:ext cx="8763000" cy="369332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695012" y="19335"/>
            <a:ext cx="3610787" cy="818865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0" y="6477000"/>
            <a:ext cx="8763000" cy="381000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848" y="1123950"/>
            <a:ext cx="3992999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23" y="2342443"/>
            <a:ext cx="4572000" cy="445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t="595"/>
          <a:stretch/>
        </p:blipFill>
        <p:spPr>
          <a:xfrm>
            <a:off x="28433" y="19335"/>
            <a:ext cx="4666578" cy="272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714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Health Promotion Coordinators  (HPC) </a:t>
            </a:r>
            <a:r>
              <a:rPr lang="en-US" sz="4400" dirty="0" err="1" smtClean="0">
                <a:solidFill>
                  <a:schemeClr val="bg1"/>
                </a:solidFill>
              </a:rPr>
              <a:t>aident</a:t>
            </a:r>
            <a:r>
              <a:rPr lang="en-US" sz="4400" dirty="0" smtClean="0">
                <a:solidFill>
                  <a:schemeClr val="bg1"/>
                </a:solidFill>
              </a:rPr>
              <a:t> les </a:t>
            </a:r>
            <a:r>
              <a:rPr lang="en-US" sz="4400" dirty="0" err="1" smtClean="0">
                <a:solidFill>
                  <a:schemeClr val="bg1"/>
                </a:solidFill>
              </a:rPr>
              <a:t>conseils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à</a:t>
            </a:r>
            <a:r>
              <a:rPr lang="en-US" sz="4400" dirty="0" smtClean="0">
                <a:solidFill>
                  <a:schemeClr val="bg1"/>
                </a:solidFill>
              </a:rPr>
              <a:t> :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3136" y="1412776"/>
            <a:ext cx="8856984" cy="5229199"/>
          </a:xfrm>
        </p:spPr>
        <p:txBody>
          <a:bodyPr/>
          <a:lstStyle/>
          <a:p>
            <a:r>
              <a:rPr lang="en-US" sz="2600" dirty="0" err="1" smtClean="0"/>
              <a:t>Créer</a:t>
            </a:r>
            <a:r>
              <a:rPr lang="en-US" sz="2600" dirty="0" smtClean="0"/>
              <a:t> </a:t>
            </a:r>
            <a:r>
              <a:rPr lang="en-US" sz="2600" dirty="0"/>
              <a:t>et </a:t>
            </a:r>
            <a:r>
              <a:rPr lang="en-US" sz="2600" dirty="0" err="1"/>
              <a:t>évaluer</a:t>
            </a:r>
            <a:r>
              <a:rPr lang="en-US" sz="2600" dirty="0"/>
              <a:t> </a:t>
            </a:r>
            <a:r>
              <a:rPr lang="en-US" sz="2600" dirty="0" smtClean="0"/>
              <a:t>des </a:t>
            </a:r>
            <a:r>
              <a:rPr lang="en-US" sz="2600" dirty="0" err="1" smtClean="0"/>
              <a:t>écoles</a:t>
            </a:r>
            <a:r>
              <a:rPr lang="en-US" sz="2600" dirty="0"/>
              <a:t> </a:t>
            </a:r>
            <a:r>
              <a:rPr lang="en-US" sz="2600" dirty="0" smtClean="0"/>
              <a:t>en santé</a:t>
            </a:r>
          </a:p>
          <a:p>
            <a:r>
              <a:rPr lang="en-US" sz="2600" dirty="0" err="1" smtClean="0"/>
              <a:t>Élaborer</a:t>
            </a:r>
            <a:r>
              <a:rPr lang="en-US" sz="2600" dirty="0" smtClean="0"/>
              <a:t> </a:t>
            </a:r>
            <a:r>
              <a:rPr lang="en-US" sz="2600" dirty="0"/>
              <a:t>un plan et </a:t>
            </a:r>
            <a:r>
              <a:rPr lang="en-US" sz="2600" dirty="0" smtClean="0"/>
              <a:t> </a:t>
            </a:r>
            <a:r>
              <a:rPr lang="en-US" sz="2600" dirty="0"/>
              <a:t>le </a:t>
            </a:r>
            <a:r>
              <a:rPr lang="en-US" sz="2600" dirty="0" err="1"/>
              <a:t>mettre</a:t>
            </a:r>
            <a:r>
              <a:rPr lang="en-US" sz="2600" dirty="0"/>
              <a:t> en </a:t>
            </a:r>
            <a:r>
              <a:rPr lang="en-US" sz="2600" dirty="0" smtClean="0"/>
              <a:t>action</a:t>
            </a:r>
          </a:p>
          <a:p>
            <a:r>
              <a:rPr lang="en-US" sz="2600" dirty="0" err="1"/>
              <a:t>Fournir</a:t>
            </a:r>
            <a:r>
              <a:rPr lang="en-US" sz="2600" dirty="0"/>
              <a:t> des </a:t>
            </a:r>
            <a:r>
              <a:rPr lang="en-US" sz="2600" dirty="0" err="1"/>
              <a:t>possibilités</a:t>
            </a:r>
            <a:r>
              <a:rPr lang="en-US" sz="2600" dirty="0"/>
              <a:t> de </a:t>
            </a:r>
            <a:r>
              <a:rPr lang="en-US" sz="2600" dirty="0" err="1"/>
              <a:t>perfectionnement</a:t>
            </a:r>
            <a:r>
              <a:rPr lang="en-US" sz="2600" dirty="0"/>
              <a:t> </a:t>
            </a:r>
            <a:r>
              <a:rPr lang="en-US" sz="2600" dirty="0" err="1" smtClean="0"/>
              <a:t>professionnel</a:t>
            </a:r>
            <a:endParaRPr lang="en-US" sz="2600" dirty="0" smtClean="0"/>
          </a:p>
          <a:p>
            <a:r>
              <a:rPr lang="en-US" sz="2600" dirty="0" err="1"/>
              <a:t>Élaborer</a:t>
            </a:r>
            <a:r>
              <a:rPr lang="en-US" sz="2600" dirty="0"/>
              <a:t> et </a:t>
            </a:r>
            <a:r>
              <a:rPr lang="en-US" sz="2600" dirty="0" err="1"/>
              <a:t>mettre</a:t>
            </a:r>
            <a:r>
              <a:rPr lang="en-US" sz="2600" dirty="0"/>
              <a:t> en </a:t>
            </a:r>
            <a:r>
              <a:rPr lang="en-US" sz="2600" dirty="0" err="1"/>
              <a:t>œuvre</a:t>
            </a:r>
            <a:r>
              <a:rPr lang="en-US" sz="2600" dirty="0"/>
              <a:t> </a:t>
            </a:r>
            <a:r>
              <a:rPr lang="en-US" sz="2600" dirty="0" smtClean="0"/>
              <a:t>les </a:t>
            </a:r>
            <a:r>
              <a:rPr lang="en-US" sz="2600" dirty="0" err="1" smtClean="0"/>
              <a:t>politiques</a:t>
            </a:r>
            <a:r>
              <a:rPr lang="en-US" sz="2600" dirty="0" smtClean="0"/>
              <a:t> en </a:t>
            </a:r>
            <a:r>
              <a:rPr lang="en-US" sz="2600" dirty="0"/>
              <a:t>santé et </a:t>
            </a:r>
            <a:r>
              <a:rPr lang="en-US" sz="2600" dirty="0" err="1" smtClean="0"/>
              <a:t>bienêtre</a:t>
            </a:r>
            <a:endParaRPr lang="en-US" sz="2600" dirty="0" smtClean="0"/>
          </a:p>
          <a:p>
            <a:r>
              <a:rPr lang="en-US" sz="2600" dirty="0" err="1"/>
              <a:t>Accéder</a:t>
            </a:r>
            <a:r>
              <a:rPr lang="en-US" sz="2600" dirty="0"/>
              <a:t> </a:t>
            </a:r>
            <a:r>
              <a:rPr lang="en-US" sz="2600" dirty="0" err="1"/>
              <a:t>à</a:t>
            </a:r>
            <a:r>
              <a:rPr lang="en-US" sz="2600" dirty="0"/>
              <a:t> des </a:t>
            </a:r>
            <a:r>
              <a:rPr lang="en-US" sz="2600" dirty="0" err="1"/>
              <a:t>ressources</a:t>
            </a:r>
            <a:r>
              <a:rPr lang="en-US" sz="2600" dirty="0"/>
              <a:t> </a:t>
            </a:r>
            <a:r>
              <a:rPr lang="en-US" sz="2600" dirty="0" err="1"/>
              <a:t>à</a:t>
            </a:r>
            <a:r>
              <a:rPr lang="en-US" sz="2600" dirty="0"/>
              <a:t> </a:t>
            </a:r>
            <a:r>
              <a:rPr lang="en-US" sz="2600" dirty="0" err="1"/>
              <a:t>l'appui</a:t>
            </a:r>
            <a:r>
              <a:rPr lang="en-US" sz="2600" dirty="0"/>
              <a:t> </a:t>
            </a:r>
            <a:r>
              <a:rPr lang="en-US" sz="2600" dirty="0" err="1"/>
              <a:t>d'une</a:t>
            </a:r>
            <a:r>
              <a:rPr lang="en-US" sz="2600" dirty="0"/>
              <a:t> </a:t>
            </a:r>
            <a:r>
              <a:rPr lang="en-US" sz="2600" dirty="0" err="1"/>
              <a:t>saine</a:t>
            </a:r>
            <a:r>
              <a:rPr lang="en-US" sz="2600" dirty="0"/>
              <a:t> </a:t>
            </a:r>
            <a:r>
              <a:rPr lang="en-US" sz="2600" dirty="0" err="1"/>
              <a:t>communauté</a:t>
            </a:r>
            <a:r>
              <a:rPr lang="en-US" sz="2600" dirty="0"/>
              <a:t> </a:t>
            </a:r>
            <a:r>
              <a:rPr lang="en-US" sz="2600" dirty="0" err="1" smtClean="0"/>
              <a:t>scolaire</a:t>
            </a:r>
            <a:endParaRPr lang="en-US" sz="2600" dirty="0" smtClean="0"/>
          </a:p>
          <a:p>
            <a:r>
              <a:rPr lang="en-US" sz="2600" dirty="0" err="1"/>
              <a:t>Participer</a:t>
            </a:r>
            <a:r>
              <a:rPr lang="en-US" sz="2600" dirty="0"/>
              <a:t> aux </a:t>
            </a:r>
            <a:r>
              <a:rPr lang="en-US" sz="2600" dirty="0" err="1"/>
              <a:t>comités</a:t>
            </a:r>
            <a:r>
              <a:rPr lang="en-US" sz="2600" dirty="0"/>
              <a:t> de </a:t>
            </a:r>
            <a:r>
              <a:rPr lang="en-US" sz="2600" dirty="0" err="1" smtClean="0"/>
              <a:t>bienêtre</a:t>
            </a:r>
            <a:r>
              <a:rPr lang="en-US" sz="2600" dirty="0" smtClean="0"/>
              <a:t> </a:t>
            </a:r>
            <a:r>
              <a:rPr lang="en-US" sz="2600" dirty="0"/>
              <a:t>de </a:t>
            </a:r>
            <a:r>
              <a:rPr lang="en-US" sz="2600" dirty="0" err="1" smtClean="0"/>
              <a:t>l'école</a:t>
            </a:r>
            <a:endParaRPr lang="en-US" sz="2600" dirty="0" smtClean="0"/>
          </a:p>
          <a:p>
            <a:r>
              <a:rPr lang="en-US" sz="2600" dirty="0"/>
              <a:t>Identifier les </a:t>
            </a:r>
            <a:r>
              <a:rPr lang="en-US" sz="2600" dirty="0" err="1"/>
              <a:t>opportunités</a:t>
            </a:r>
            <a:r>
              <a:rPr lang="en-US" sz="2600" dirty="0"/>
              <a:t> de </a:t>
            </a:r>
            <a:r>
              <a:rPr lang="en-US" sz="2600" dirty="0" err="1"/>
              <a:t>financement</a:t>
            </a:r>
            <a:r>
              <a:rPr lang="en-US" sz="2600" dirty="0"/>
              <a:t> qui </a:t>
            </a:r>
            <a:r>
              <a:rPr lang="en-US" sz="2600" dirty="0" err="1"/>
              <a:t>favorisent</a:t>
            </a:r>
            <a:r>
              <a:rPr lang="en-US" sz="2600" dirty="0"/>
              <a:t> la santé </a:t>
            </a:r>
            <a:r>
              <a:rPr lang="en-US" sz="2600" dirty="0" err="1" smtClean="0"/>
              <a:t>scolaire</a:t>
            </a:r>
            <a:endParaRPr lang="en-US" sz="2600" dirty="0" smtClean="0"/>
          </a:p>
          <a:p>
            <a:r>
              <a:rPr lang="en-US" sz="2600" dirty="0" err="1"/>
              <a:t>Interpréter</a:t>
            </a:r>
            <a:r>
              <a:rPr lang="en-US" sz="2600" dirty="0"/>
              <a:t> les </a:t>
            </a:r>
            <a:r>
              <a:rPr lang="en-US" sz="2600" dirty="0" err="1"/>
              <a:t>lignes</a:t>
            </a:r>
            <a:r>
              <a:rPr lang="en-US" sz="2600" dirty="0"/>
              <a:t> </a:t>
            </a:r>
            <a:r>
              <a:rPr lang="en-US" sz="2600" dirty="0" err="1"/>
              <a:t>directrices</a:t>
            </a:r>
            <a:r>
              <a:rPr lang="en-US" sz="2600" dirty="0"/>
              <a:t> de l’Alberta en </a:t>
            </a:r>
            <a:r>
              <a:rPr lang="en-US" sz="2600" dirty="0" err="1"/>
              <a:t>matière</a:t>
            </a:r>
            <a:r>
              <a:rPr lang="en-US" sz="2600" dirty="0"/>
              <a:t> de nutrition pour les </a:t>
            </a:r>
            <a:r>
              <a:rPr lang="en-US" sz="2600" dirty="0" err="1"/>
              <a:t>enfants</a:t>
            </a:r>
            <a:r>
              <a:rPr lang="en-US" sz="2600" dirty="0"/>
              <a:t> et les </a:t>
            </a:r>
            <a:r>
              <a:rPr lang="en-US" sz="2600" dirty="0" err="1" smtClean="0"/>
              <a:t>jeunes</a:t>
            </a: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222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 prochaines années…	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95536" y="2348880"/>
            <a:ext cx="8403023" cy="4032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Politiques et procédure en santé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Éducation et formation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Mécanismes de collaboration – </a:t>
            </a:r>
            <a:r>
              <a:rPr lang="fr-CA" sz="3600" dirty="0"/>
              <a:t>É</a:t>
            </a:r>
            <a:r>
              <a:rPr lang="fr-CA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quipe </a:t>
            </a: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 santé dans les écoles et les régions.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0" y="1628800"/>
            <a:ext cx="879855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3200" dirty="0">
                <a:solidFill>
                  <a:srgbClr val="FF9D3F"/>
                </a:solidFill>
                <a:latin typeface="Questrial"/>
                <a:ea typeface="Questrial"/>
                <a:cs typeface="Questrial"/>
                <a:sym typeface="Questrial"/>
              </a:rPr>
              <a:t>Plan stratégique 2014-2017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Politiques et </a:t>
            </a:r>
            <a: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procédures </a:t>
            </a: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en santé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27584" y="1772816"/>
            <a:ext cx="7667100" cy="420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Sensibiliser les communautés scolaires à l’initiative des écoles en santé.</a:t>
            </a:r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Présenter une première ébauche de politiques de l’initiative des écoles en santé</a:t>
            </a:r>
          </a:p>
          <a:p>
            <a:pPr marL="457200" lvl="0" indent="-36576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Coordonner les rencontres du comité provincial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Éducation et formation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07504" y="1556792"/>
            <a:ext cx="8518572" cy="4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Collecter et partager les données - voir </a:t>
            </a:r>
            <a:r>
              <a:rPr lang="fr-CA" sz="3200" u="sng" dirty="0">
                <a:solidFill>
                  <a:schemeClr val="hlink"/>
                </a:solidFill>
                <a:hlinkClick r:id="rId3"/>
              </a:rPr>
              <a:t>planificateur des écoles</a:t>
            </a:r>
            <a:r>
              <a:rPr lang="fr-CA" sz="3200" dirty="0"/>
              <a:t> en </a:t>
            </a:r>
            <a:r>
              <a:rPr lang="fr-CA" sz="3200" dirty="0" smtClean="0"/>
              <a:t>santé</a:t>
            </a:r>
            <a:r>
              <a:rPr lang="fr-CA" sz="3200" dirty="0"/>
              <a:t> </a:t>
            </a:r>
            <a:r>
              <a:rPr lang="fr-CA" sz="3200" dirty="0" smtClean="0"/>
              <a:t>et </a:t>
            </a:r>
            <a:r>
              <a:rPr lang="fr-CA" sz="3200" dirty="0" smtClean="0">
                <a:hlinkClick r:id="rId4"/>
              </a:rPr>
              <a:t>tableau des initiatives</a:t>
            </a:r>
            <a:r>
              <a:rPr lang="fr-CA" sz="3200" dirty="0" smtClean="0"/>
              <a:t> des écoles en santé. </a:t>
            </a:r>
          </a:p>
          <a:p>
            <a:pPr marL="91440" lvl="0" indent="0" rtl="0">
              <a:spcBef>
                <a:spcPts val="0"/>
              </a:spcBef>
              <a:buClr>
                <a:schemeClr val="lt1"/>
              </a:buClr>
              <a:buSzPct val="72000"/>
              <a:buNone/>
            </a:pPr>
            <a:endParaRPr lang="fr-CA" sz="3200" dirty="0"/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 Offrir des occasions de formation et de sensibilisation</a:t>
            </a:r>
            <a:r>
              <a:rPr lang="fr-CA" sz="3200" dirty="0" smtClean="0"/>
              <a:t>.</a:t>
            </a:r>
          </a:p>
          <a:p>
            <a:pPr marL="91440" lvl="0" indent="0" rtl="0">
              <a:spcBef>
                <a:spcPts val="0"/>
              </a:spcBef>
              <a:buClr>
                <a:schemeClr val="lt1"/>
              </a:buClr>
              <a:buSzPct val="72000"/>
              <a:buNone/>
            </a:pPr>
            <a:endParaRPr lang="fr-CA" sz="3200" dirty="0"/>
          </a:p>
          <a:p>
            <a:pPr marL="457200" lvl="0" indent="-36576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200" dirty="0"/>
              <a:t>Identifier les besoins en formation reliés à l’école en santé auprès du personnel des écoles et des parents</a:t>
            </a:r>
            <a:r>
              <a:rPr lang="fr-CA" dirty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Mécanisme de collaboration </a:t>
            </a:r>
            <a: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équipe de santé)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79512" y="1988840"/>
            <a:ext cx="8646300" cy="4536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-CA" dirty="0"/>
              <a:t>Champion dans vos régions </a:t>
            </a:r>
          </a:p>
          <a:p>
            <a:pPr marL="0" indent="0" algn="ctr" rtl="0">
              <a:spcBef>
                <a:spcPts val="0"/>
              </a:spcBef>
              <a:buNone/>
            </a:pPr>
            <a:endParaRPr dirty="0"/>
          </a:p>
          <a:p>
            <a:pPr marL="137160" indent="0" algn="ctr" rtl="0">
              <a:spcBef>
                <a:spcPts val="0"/>
              </a:spcBef>
              <a:buNone/>
            </a:pPr>
            <a:endParaRPr lang="fr-CA" dirty="0" smtClean="0"/>
          </a:p>
          <a:p>
            <a:pPr marL="137160" indent="0" algn="ctr" rtl="0">
              <a:spcBef>
                <a:spcPts val="0"/>
              </a:spcBef>
              <a:buNone/>
            </a:pPr>
            <a:endParaRPr lang="fr-CA" dirty="0" smtClean="0"/>
          </a:p>
          <a:p>
            <a:pPr marL="137160" indent="0" algn="ctr" rtl="0">
              <a:spcBef>
                <a:spcPts val="0"/>
              </a:spcBef>
              <a:buNone/>
            </a:pPr>
            <a:r>
              <a:rPr lang="fr-CA" dirty="0" smtClean="0"/>
              <a:t>Équipe </a:t>
            </a:r>
            <a:r>
              <a:rPr lang="fr-CA" dirty="0"/>
              <a:t>de santé et bienêtre régional </a:t>
            </a:r>
          </a:p>
          <a:p>
            <a:pPr marL="137160" indent="0" algn="ctr" rtl="0">
              <a:spcBef>
                <a:spcPts val="0"/>
              </a:spcBef>
              <a:buNone/>
            </a:pPr>
            <a:endParaRPr dirty="0"/>
          </a:p>
          <a:p>
            <a:pPr marL="0" indent="0" algn="ctr" rtl="0">
              <a:spcBef>
                <a:spcPts val="0"/>
              </a:spcBef>
              <a:buNone/>
            </a:pPr>
            <a:endParaRPr lang="fr-CA" dirty="0" smtClean="0"/>
          </a:p>
          <a:p>
            <a:pPr marL="0" indent="0" algn="ctr" rtl="0">
              <a:spcBef>
                <a:spcPts val="0"/>
              </a:spcBef>
              <a:buNone/>
            </a:pPr>
            <a:endParaRPr lang="fr-CA" dirty="0" smtClean="0"/>
          </a:p>
          <a:p>
            <a:pPr marL="0" indent="0" algn="ctr" rtl="0">
              <a:spcBef>
                <a:spcPts val="0"/>
              </a:spcBef>
              <a:buNone/>
            </a:pPr>
            <a:r>
              <a:rPr lang="fr-CA" dirty="0" smtClean="0"/>
              <a:t>Équipe </a:t>
            </a:r>
            <a:r>
              <a:rPr lang="fr-CA" dirty="0"/>
              <a:t>de santé et bienêtre local </a:t>
            </a:r>
          </a:p>
          <a:p>
            <a:pPr marL="0" indent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5" name="Shape 215"/>
          <p:cNvSpPr/>
          <p:nvPr/>
        </p:nvSpPr>
        <p:spPr>
          <a:xfrm>
            <a:off x="4067944" y="2780928"/>
            <a:ext cx="393900" cy="78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067944" y="4725144"/>
            <a:ext cx="393900" cy="78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55576" y="0"/>
            <a:ext cx="758348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Année 2014-2015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79512" y="1197700"/>
            <a:ext cx="8964488" cy="403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Choisir un champion de la santé dans </a:t>
            </a:r>
            <a:r>
              <a:rPr lang="fr-CA" sz="2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vos</a:t>
            </a:r>
            <a:r>
              <a:rPr lang="fr-CA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écoles ou votre communauté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Former un comité de santé</a:t>
            </a:r>
            <a:r>
              <a:rPr lang="fr-CA" sz="2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(parents, élèves, enseignants, représentants AHS, etc.)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 donner un </a:t>
            </a:r>
            <a:r>
              <a:rPr lang="fr-CA" sz="2400" dirty="0"/>
              <a:t>mécanisme de collecte de données</a:t>
            </a:r>
            <a:r>
              <a:rPr lang="fr-CA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</a:t>
            </a:r>
            <a:r>
              <a:rPr lang="fr-CA" sz="2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Planificateur</a:t>
            </a:r>
            <a:r>
              <a:rPr lang="fr-CA" sz="24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des écoles en santé </a:t>
            </a:r>
            <a:r>
              <a:rPr lang="fr-CA" sz="24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et </a:t>
            </a:r>
            <a:r>
              <a:rPr lang="fr-CA" sz="24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Tableau des initiatives des écoles en santé</a:t>
            </a:r>
            <a:endParaRPr lang="fr-CA" sz="2400" b="1" i="0" u="sng" strike="noStrike" cap="none" baseline="0" dirty="0">
              <a:solidFill>
                <a:schemeClr val="hlink"/>
              </a:solidFill>
              <a:latin typeface="Questrial"/>
              <a:ea typeface="Questrial"/>
              <a:cs typeface="Questrial"/>
              <a:sym typeface="Questrial"/>
              <a:hlinkClick r:id="rId3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Passer à l’action – Stimuler la participation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Évaluer et célébrer les succès!</a:t>
            </a:r>
          </a:p>
          <a:p>
            <a:pPr marL="457200" marR="0" lvl="0" indent="-32004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0" y="5517232"/>
            <a:ext cx="8964488" cy="1152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fr-CA" sz="2400" b="0" i="0" u="none" strike="noStrike" cap="none" baseline="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Ressources disponibles sur Moodle – via notre site Internet : </a:t>
            </a:r>
            <a:r>
              <a:rPr lang="fr-CA" sz="240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http://www.albertaenaction.ca</a:t>
            </a:r>
            <a:r>
              <a:rPr lang="fr-CA" sz="240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/ </a:t>
            </a:r>
            <a:r>
              <a:rPr lang="fr-CA" sz="2400" b="0" i="0" u="none" strike="noStrike" cap="none" baseline="0" dirty="0" smtClean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ou</a:t>
            </a:r>
            <a:r>
              <a:rPr lang="fr-CA" sz="2400" b="0" i="0" u="none" strike="noStrike" cap="none" dirty="0" smtClean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 site Internet du Consortium </a:t>
            </a:r>
            <a:r>
              <a:rPr lang="fr-CA" sz="240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provincial  </a:t>
            </a:r>
            <a:r>
              <a:rPr lang="fr-CA" sz="240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:  </a:t>
            </a:r>
            <a:r>
              <a:rPr lang="fr-CA" sz="240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http://moodle.frab.ca</a:t>
            </a:r>
            <a:r>
              <a:rPr lang="fr-CA" sz="2400" dirty="0" smtClean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/</a:t>
            </a:r>
            <a:endParaRPr lang="fr-CA" sz="2400" dirty="0" smtClean="0">
              <a:solidFill>
                <a:srgbClr val="FFD9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buSzPct val="25000"/>
            </a:pPr>
            <a:endParaRPr lang="fr-CA" sz="2400" dirty="0">
              <a:solidFill>
                <a:srgbClr val="FFD96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buSzPct val="25000"/>
            </a:pPr>
            <a:endParaRPr sz="1800" dirty="0">
              <a:solidFill>
                <a:srgbClr val="FFD9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 Decouvert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020272" cy="5265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32656"/>
            <a:ext cx="799288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 grand </a:t>
            </a:r>
            <a:r>
              <a:rPr lang="en-US" sz="4400" b="1" dirty="0" err="1" smtClean="0"/>
              <a:t>Défi</a:t>
            </a:r>
            <a:r>
              <a:rPr lang="en-US" sz="4400" b="1" dirty="0" smtClean="0"/>
              <a:t> Pierre Lavoie</a:t>
            </a:r>
            <a:endParaRPr lang="en-US" sz="4400" b="1" dirty="0"/>
          </a:p>
        </p:txBody>
      </p:sp>
      <p:pic>
        <p:nvPicPr>
          <p:cNvPr id="8" name="Shape 114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7812360" y="5949280"/>
            <a:ext cx="1359672" cy="90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13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98183" y="450027"/>
            <a:ext cx="7583488" cy="3126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Partage des histoires de succès et questions	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769" y="3244850"/>
            <a:ext cx="2349499" cy="234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-72778"/>
            <a:ext cx="9143999" cy="1413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Ordre du jour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71600" y="1628800"/>
            <a:ext cx="7231199" cy="487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</a:t>
            </a: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d’une communauté scolaire en santé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/>
              <a:t>Plan stratégique 2014-</a:t>
            </a:r>
            <a:r>
              <a:rPr lang="fr-CA" sz="3600" dirty="0" smtClean="0"/>
              <a:t>2017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 smtClean="0"/>
              <a:t>Plan d’action 2014-2015</a:t>
            </a:r>
            <a:endParaRPr lang="fr-CA" sz="3600" dirty="0"/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Questions </a:t>
            </a: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/ commentaires ?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7553868" y="5900844"/>
            <a:ext cx="1618164" cy="95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201406"/>
            <a:ext cx="8929861" cy="1406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4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d’une communauté scolaire en santé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128" y="2238485"/>
            <a:ext cx="3114792" cy="30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7060" b="27060"/>
          <a:stretch/>
        </p:blipFill>
        <p:spPr>
          <a:xfrm>
            <a:off x="315736" y="2238486"/>
            <a:ext cx="5187402" cy="3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01975" y="5805265"/>
            <a:ext cx="8346489" cy="7920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400" b="1" i="0" u="none" strike="noStrike" cap="none" baseline="0" dirty="0" smtClean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Comité </a:t>
            </a:r>
            <a:r>
              <a:rPr lang="fr-CA" sz="2400" b="1" i="0" u="none" strike="noStrike" cap="none" baseline="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provincial de l’initiative des écoles en santé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1"/>
          </a:solidFill>
        </p:spPr>
        <p:txBody>
          <a:bodyPr/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Volets</a:t>
            </a:r>
            <a:r>
              <a:rPr lang="en-US" sz="4400" dirty="0" smtClean="0">
                <a:solidFill>
                  <a:schemeClr val="bg1"/>
                </a:solidFill>
              </a:rPr>
              <a:t> de </a:t>
            </a:r>
            <a:r>
              <a:rPr lang="en-US" sz="4400" dirty="0" err="1" smtClean="0">
                <a:solidFill>
                  <a:schemeClr val="bg1"/>
                </a:solidFill>
              </a:rPr>
              <a:t>l’initiative</a:t>
            </a:r>
            <a:r>
              <a:rPr lang="en-US" sz="4400" dirty="0" smtClean="0">
                <a:solidFill>
                  <a:schemeClr val="bg1"/>
                </a:solidFill>
              </a:rPr>
              <a:t> des </a:t>
            </a:r>
            <a:r>
              <a:rPr lang="en-US" sz="4400" dirty="0" err="1" smtClean="0">
                <a:solidFill>
                  <a:schemeClr val="bg1"/>
                </a:solidFill>
              </a:rPr>
              <a:t>écoles</a:t>
            </a:r>
            <a:r>
              <a:rPr lang="en-US" sz="4400" dirty="0" smtClean="0">
                <a:solidFill>
                  <a:schemeClr val="bg1"/>
                </a:solidFill>
              </a:rPr>
              <a:t> en santé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450" y="2049025"/>
            <a:ext cx="7866014" cy="4476319"/>
          </a:xfrm>
        </p:spPr>
        <p:txBody>
          <a:bodyPr/>
          <a:lstStyle/>
          <a:p>
            <a:pPr algn="ctr">
              <a:buFont typeface="Wingdings" charset="2"/>
              <a:buChar char="ü"/>
            </a:pPr>
            <a:r>
              <a:rPr lang="en-US" sz="4000" dirty="0" smtClean="0"/>
              <a:t> Alimentation </a:t>
            </a:r>
            <a:r>
              <a:rPr lang="en-US" sz="4000" dirty="0" err="1" smtClean="0"/>
              <a:t>saine</a:t>
            </a:r>
            <a:endParaRPr lang="en-US" sz="4000" dirty="0" smtClean="0"/>
          </a:p>
          <a:p>
            <a:pPr algn="ctr">
              <a:buFont typeface="Wingdings" charset="2"/>
              <a:buChar char="ü"/>
            </a:pPr>
            <a:endParaRPr lang="en-US" sz="4000" dirty="0" smtClean="0"/>
          </a:p>
          <a:p>
            <a:pPr algn="ctr">
              <a:buFont typeface="Wingdings" charset="2"/>
              <a:buChar char="ü"/>
            </a:pPr>
            <a:r>
              <a:rPr lang="en-US" sz="4000" dirty="0" smtClean="0"/>
              <a:t> Vie active</a:t>
            </a:r>
          </a:p>
          <a:p>
            <a:pPr algn="ctr">
              <a:buFont typeface="Wingdings" charset="2"/>
              <a:buChar char="ü"/>
            </a:pPr>
            <a:endParaRPr lang="en-US" sz="4000" dirty="0" smtClean="0"/>
          </a:p>
          <a:p>
            <a:pPr algn="ctr">
              <a:buFont typeface="Wingdings" charset="2"/>
              <a:buChar char="ü"/>
            </a:pPr>
            <a:r>
              <a:rPr lang="en-US" sz="4000" dirty="0" smtClean="0"/>
              <a:t> Santé </a:t>
            </a:r>
            <a:r>
              <a:rPr lang="en-US" sz="4000" dirty="0" err="1" smtClean="0"/>
              <a:t>mentale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013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1323126"/>
          </a:xfrm>
          <a:prstGeom prst="rect">
            <a:avLst/>
          </a:prstGeom>
          <a:solidFill>
            <a:srgbClr val="88C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Pourquoi l’emphase dans les écoles ?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95536" y="2060848"/>
            <a:ext cx="8064896" cy="3744416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457200" lvl="0" indent="-510540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dirty="0"/>
              <a:t>Des élèves en santé apprennent mieux.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dirty="0"/>
              <a:t>Développer des bonnes habitudes en bas âge aide à long terme.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dirty="0"/>
              <a:t>Travailler ensemble pour rejoindre toutes les clientèles (parents, communauté et l’école).</a:t>
            </a:r>
          </a:p>
          <a:p>
            <a:pPr marL="457200" lvl="0" indent="-320040" rtl="0">
              <a:spcBef>
                <a:spcPts val="2000"/>
              </a:spcBef>
              <a:buClr>
                <a:schemeClr val="lt1"/>
              </a:buClr>
              <a:buFont typeface="Noto Symbol"/>
              <a:buNone/>
            </a:pPr>
            <a:endParaRPr dirty="0"/>
          </a:p>
        </p:txBody>
      </p:sp>
      <p:pic>
        <p:nvPicPr>
          <p:cNvPr id="4" name="Shape 114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7553868" y="5900844"/>
            <a:ext cx="1618164" cy="95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9" y="1309012"/>
            <a:ext cx="9083699" cy="423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JEUNES EN FORME – BULLETIN 2014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1064625"/>
            <a:ext cx="9144000" cy="5793374"/>
          </a:xfrm>
          <a:prstGeom prst="rect">
            <a:avLst/>
          </a:prstGeom>
          <a:solidFill>
            <a:srgbClr val="00AA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301"/>
            <a:ext cx="3429000" cy="245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738066"/>
            <a:ext cx="3581399" cy="381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3121" y="990600"/>
            <a:ext cx="3816632" cy="519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95798" cy="263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495800" y="0"/>
            <a:ext cx="3809999" cy="838199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0" y="6488667"/>
            <a:ext cx="8839199" cy="369332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t="1276"/>
          <a:stretch/>
        </p:blipFill>
        <p:spPr>
          <a:xfrm>
            <a:off x="4809637" y="715029"/>
            <a:ext cx="3496162" cy="589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831" y="2874783"/>
            <a:ext cx="4377168" cy="357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3" y="0"/>
            <a:ext cx="4705167" cy="184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727916" y="0"/>
            <a:ext cx="3577884" cy="838199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0" y="6501830"/>
            <a:ext cx="8839199" cy="369332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285" y="576454"/>
            <a:ext cx="2972214" cy="592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3" y="2615698"/>
            <a:ext cx="4734586" cy="31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Revolution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589</Words>
  <Application>Microsoft Macintosh PowerPoint</Application>
  <PresentationFormat>On-screen Show (4:3)</PresentationFormat>
  <Paragraphs>81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Summer</vt:lpstr>
      <vt:lpstr>Développement des communautés scolaires en santé </vt:lpstr>
      <vt:lpstr>Ordre du jour</vt:lpstr>
      <vt:lpstr>Développement d’une communauté scolaire en santé</vt:lpstr>
      <vt:lpstr>Volets de l’initiative des écoles en santé </vt:lpstr>
      <vt:lpstr>Pourquoi l’emphase dans les écoles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Promotion Coordinators  (HPC) aident les conseils à :</vt:lpstr>
      <vt:lpstr>3 prochaines années… </vt:lpstr>
      <vt:lpstr>Politiques et procédures en santé</vt:lpstr>
      <vt:lpstr>Éducation et formation</vt:lpstr>
      <vt:lpstr>Mécanisme de collaboration  (équipe de santé)</vt:lpstr>
      <vt:lpstr>Année 2014-2015</vt:lpstr>
      <vt:lpstr>PowerPoint Presentation</vt:lpstr>
      <vt:lpstr>Partage des histoires de succès et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des communautés scolaires en santé </dc:title>
  <cp:lastModifiedBy>Renee L Gauvreau</cp:lastModifiedBy>
  <cp:revision>33</cp:revision>
  <dcterms:modified xsi:type="dcterms:W3CDTF">2015-03-23T16:11:16Z</dcterms:modified>
</cp:coreProperties>
</file>