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62" r:id="rId6"/>
    <p:sldId id="265" r:id="rId7"/>
    <p:sldId id="266" r:id="rId8"/>
    <p:sldId id="267" r:id="rId9"/>
    <p:sldId id="261" r:id="rId1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107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CB1F7D18-589F-4EA6-BB50-766F1B35A7E9}" type="datetimeFigureOut">
              <a:rPr lang="fr-CA" smtClean="0"/>
              <a:t>2011-09-14</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EA722FB5-EE2D-4CE8-A1BD-C8A3E2EA8173}" type="slidenum">
              <a:rPr lang="fr-CA" smtClean="0"/>
              <a:t>‹N°›</a:t>
            </a:fld>
            <a:endParaRPr lang="fr-CA"/>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fr-FR" smtClean="0"/>
              <a:t>Modifiez le style du titre</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CB1F7D18-589F-4EA6-BB50-766F1B35A7E9}" type="datetimeFigureOut">
              <a:rPr lang="fr-CA" smtClean="0"/>
              <a:t>2011-09-14</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EA722FB5-EE2D-4CE8-A1BD-C8A3E2EA8173}" type="slidenum">
              <a:rPr lang="fr-CA" smtClean="0"/>
              <a:t>‹N°›</a:t>
            </a:fld>
            <a:endParaRPr lang="fr-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fr-FR" smtClean="0"/>
              <a:t>Modifiez le style du titre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CB1F7D18-589F-4EA6-BB50-766F1B35A7E9}" type="datetimeFigureOut">
              <a:rPr lang="fr-CA" smtClean="0"/>
              <a:t>2011-09-14</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EA722FB5-EE2D-4CE8-A1BD-C8A3E2EA8173}" type="slidenum">
              <a:rPr lang="fr-CA" smtClean="0"/>
              <a:t>‹N°›</a:t>
            </a:fld>
            <a:endParaRPr lang="fr-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CB1F7D18-589F-4EA6-BB50-766F1B35A7E9}" type="datetimeFigureOut">
              <a:rPr lang="fr-CA" smtClean="0"/>
              <a:t>2011-09-14</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EA722FB5-EE2D-4CE8-A1BD-C8A3E2EA8173}" type="slidenum">
              <a:rPr lang="fr-CA" smtClean="0"/>
              <a:t>‹N°›</a:t>
            </a:fld>
            <a:endParaRPr lang="fr-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95" name="Title 94"/>
          <p:cNvSpPr>
            <a:spLocks noGrp="1"/>
          </p:cNvSpPr>
          <p:nvPr>
            <p:ph type="title"/>
          </p:nvPr>
        </p:nvSpPr>
        <p:spPr>
          <a:xfrm>
            <a:off x="457200" y="4463568"/>
            <a:ext cx="8305800" cy="1143000"/>
          </a:xfrm>
        </p:spPr>
        <p:txBody>
          <a:bodyPr/>
          <a:lstStyle/>
          <a:p>
            <a:r>
              <a:rPr lang="fr-FR" smtClean="0"/>
              <a:t>Modifiez le style du titre</a:t>
            </a:r>
            <a:endParaRPr lang="en-US"/>
          </a:p>
        </p:txBody>
      </p:sp>
      <p:sp>
        <p:nvSpPr>
          <p:cNvPr id="2" name="Date Placeholder 1"/>
          <p:cNvSpPr>
            <a:spLocks noGrp="1"/>
          </p:cNvSpPr>
          <p:nvPr>
            <p:ph type="dt" sz="half" idx="10"/>
          </p:nvPr>
        </p:nvSpPr>
        <p:spPr/>
        <p:txBody>
          <a:bodyPr/>
          <a:lstStyle/>
          <a:p>
            <a:fld id="{CB1F7D18-589F-4EA6-BB50-766F1B35A7E9}" type="datetimeFigureOut">
              <a:rPr lang="fr-CA" smtClean="0"/>
              <a:t>2011-09-14</a:t>
            </a:fld>
            <a:endParaRPr lang="fr-CA"/>
          </a:p>
        </p:txBody>
      </p:sp>
      <p:sp>
        <p:nvSpPr>
          <p:cNvPr id="91" name="Footer Placeholder 90"/>
          <p:cNvSpPr>
            <a:spLocks noGrp="1"/>
          </p:cNvSpPr>
          <p:nvPr>
            <p:ph type="ftr" sz="quarter" idx="11"/>
          </p:nvPr>
        </p:nvSpPr>
        <p:spPr/>
        <p:txBody>
          <a:bodyPr/>
          <a:lstStyle/>
          <a:p>
            <a:endParaRPr lang="fr-CA"/>
          </a:p>
        </p:txBody>
      </p:sp>
      <p:sp>
        <p:nvSpPr>
          <p:cNvPr id="92" name="Slide Number Placeholder 91"/>
          <p:cNvSpPr>
            <a:spLocks noGrp="1"/>
          </p:cNvSpPr>
          <p:nvPr>
            <p:ph type="sldNum" sz="quarter" idx="12"/>
          </p:nvPr>
        </p:nvSpPr>
        <p:spPr/>
        <p:txBody>
          <a:bodyPr/>
          <a:lstStyle/>
          <a:p>
            <a:fld id="{EA722FB5-EE2D-4CE8-A1BD-C8A3E2EA8173}" type="slidenum">
              <a:rPr lang="fr-CA" smtClean="0"/>
              <a:t>‹N°›</a:t>
            </a:fld>
            <a:endParaRPr lang="fr-CA"/>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Date Placeholder 4"/>
          <p:cNvSpPr>
            <a:spLocks noGrp="1"/>
          </p:cNvSpPr>
          <p:nvPr>
            <p:ph type="dt" sz="half" idx="10"/>
          </p:nvPr>
        </p:nvSpPr>
        <p:spPr/>
        <p:txBody>
          <a:bodyPr/>
          <a:lstStyle/>
          <a:p>
            <a:fld id="{CB1F7D18-589F-4EA6-BB50-766F1B35A7E9}" type="datetimeFigureOut">
              <a:rPr lang="fr-CA" smtClean="0"/>
              <a:t>2011-09-14</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EA722FB5-EE2D-4CE8-A1BD-C8A3E2EA8173}" type="slidenum">
              <a:rPr lang="fr-CA" smtClean="0"/>
              <a:t>‹N°›</a:t>
            </a:fld>
            <a:endParaRPr lang="fr-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Date Placeholder 6"/>
          <p:cNvSpPr>
            <a:spLocks noGrp="1"/>
          </p:cNvSpPr>
          <p:nvPr>
            <p:ph type="dt" sz="half" idx="10"/>
          </p:nvPr>
        </p:nvSpPr>
        <p:spPr/>
        <p:txBody>
          <a:bodyPr/>
          <a:lstStyle/>
          <a:p>
            <a:fld id="{CB1F7D18-589F-4EA6-BB50-766F1B35A7E9}" type="datetimeFigureOut">
              <a:rPr lang="fr-CA" smtClean="0"/>
              <a:t>2011-09-14</a:t>
            </a:fld>
            <a:endParaRPr lang="fr-CA"/>
          </a:p>
        </p:txBody>
      </p:sp>
      <p:sp>
        <p:nvSpPr>
          <p:cNvPr id="8" name="Footer Placeholder 7"/>
          <p:cNvSpPr>
            <a:spLocks noGrp="1"/>
          </p:cNvSpPr>
          <p:nvPr>
            <p:ph type="ftr" sz="quarter" idx="11"/>
          </p:nvPr>
        </p:nvSpPr>
        <p:spPr/>
        <p:txBody>
          <a:bodyPr/>
          <a:lstStyle/>
          <a:p>
            <a:endParaRPr lang="fr-CA"/>
          </a:p>
        </p:txBody>
      </p:sp>
      <p:sp>
        <p:nvSpPr>
          <p:cNvPr id="9" name="Slide Number Placeholder 8"/>
          <p:cNvSpPr>
            <a:spLocks noGrp="1"/>
          </p:cNvSpPr>
          <p:nvPr>
            <p:ph type="sldNum" sz="quarter" idx="12"/>
          </p:nvPr>
        </p:nvSpPr>
        <p:spPr/>
        <p:txBody>
          <a:bodyPr/>
          <a:lstStyle/>
          <a:p>
            <a:fld id="{EA722FB5-EE2D-4CE8-A1BD-C8A3E2EA8173}" type="slidenum">
              <a:rPr lang="fr-CA" smtClean="0"/>
              <a:t>‹N°›</a:t>
            </a:fld>
            <a:endParaRPr lang="fr-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Date Placeholder 2"/>
          <p:cNvSpPr>
            <a:spLocks noGrp="1"/>
          </p:cNvSpPr>
          <p:nvPr>
            <p:ph type="dt" sz="half" idx="10"/>
          </p:nvPr>
        </p:nvSpPr>
        <p:spPr/>
        <p:txBody>
          <a:bodyPr/>
          <a:lstStyle/>
          <a:p>
            <a:fld id="{CB1F7D18-589F-4EA6-BB50-766F1B35A7E9}" type="datetimeFigureOut">
              <a:rPr lang="fr-CA" smtClean="0"/>
              <a:t>2011-09-14</a:t>
            </a:fld>
            <a:endParaRPr lang="fr-CA"/>
          </a:p>
        </p:txBody>
      </p:sp>
      <p:sp>
        <p:nvSpPr>
          <p:cNvPr id="4" name="Footer Placeholder 3"/>
          <p:cNvSpPr>
            <a:spLocks noGrp="1"/>
          </p:cNvSpPr>
          <p:nvPr>
            <p:ph type="ftr" sz="quarter" idx="11"/>
          </p:nvPr>
        </p:nvSpPr>
        <p:spPr/>
        <p:txBody>
          <a:bodyPr/>
          <a:lstStyle/>
          <a:p>
            <a:endParaRPr lang="fr-CA"/>
          </a:p>
        </p:txBody>
      </p:sp>
      <p:sp>
        <p:nvSpPr>
          <p:cNvPr id="5" name="Slide Number Placeholder 4"/>
          <p:cNvSpPr>
            <a:spLocks noGrp="1"/>
          </p:cNvSpPr>
          <p:nvPr>
            <p:ph type="sldNum" sz="quarter" idx="12"/>
          </p:nvPr>
        </p:nvSpPr>
        <p:spPr/>
        <p:txBody>
          <a:bodyPr/>
          <a:lstStyle/>
          <a:p>
            <a:fld id="{EA722FB5-EE2D-4CE8-A1BD-C8A3E2EA8173}" type="slidenum">
              <a:rPr lang="fr-CA" smtClean="0"/>
              <a:t>‹N°›</a:t>
            </a:fld>
            <a:endParaRPr lang="fr-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1F7D18-589F-4EA6-BB50-766F1B35A7E9}" type="datetimeFigureOut">
              <a:rPr lang="fr-CA" smtClean="0"/>
              <a:t>2011-09-14</a:t>
            </a:fld>
            <a:endParaRPr lang="fr-CA"/>
          </a:p>
        </p:txBody>
      </p:sp>
      <p:sp>
        <p:nvSpPr>
          <p:cNvPr id="3" name="Footer Placeholder 2"/>
          <p:cNvSpPr>
            <a:spLocks noGrp="1"/>
          </p:cNvSpPr>
          <p:nvPr>
            <p:ph type="ftr" sz="quarter" idx="11"/>
          </p:nvPr>
        </p:nvSpPr>
        <p:spPr/>
        <p:txBody>
          <a:bodyPr/>
          <a:lstStyle/>
          <a:p>
            <a:endParaRPr lang="fr-CA"/>
          </a:p>
        </p:txBody>
      </p:sp>
      <p:sp>
        <p:nvSpPr>
          <p:cNvPr id="4" name="Slide Number Placeholder 3"/>
          <p:cNvSpPr>
            <a:spLocks noGrp="1"/>
          </p:cNvSpPr>
          <p:nvPr>
            <p:ph type="sldNum" sz="quarter" idx="12"/>
          </p:nvPr>
        </p:nvSpPr>
        <p:spPr/>
        <p:txBody>
          <a:bodyPr/>
          <a:lstStyle/>
          <a:p>
            <a:fld id="{EA722FB5-EE2D-4CE8-A1BD-C8A3E2EA8173}" type="slidenum">
              <a:rPr lang="fr-CA" smtClean="0"/>
              <a:t>‹N°›</a:t>
            </a:fld>
            <a:endParaRPr lang="fr-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CB1F7D18-589F-4EA6-BB50-766F1B35A7E9}" type="datetimeFigureOut">
              <a:rPr lang="fr-CA" smtClean="0"/>
              <a:t>2011-09-14</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EA722FB5-EE2D-4CE8-A1BD-C8A3E2EA8173}" type="slidenum">
              <a:rPr lang="fr-CA" smtClean="0"/>
              <a:t>‹N°›</a:t>
            </a:fld>
            <a:endParaRPr lang="fr-CA"/>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fr-FR" smtClean="0"/>
              <a:t>Modifiez le style du titre</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a:p>
        </p:txBody>
      </p:sp>
      <p:sp>
        <p:nvSpPr>
          <p:cNvPr id="5" name="Date Placeholder 4"/>
          <p:cNvSpPr>
            <a:spLocks noGrp="1"/>
          </p:cNvSpPr>
          <p:nvPr>
            <p:ph type="dt" sz="half" idx="10"/>
          </p:nvPr>
        </p:nvSpPr>
        <p:spPr/>
        <p:txBody>
          <a:bodyPr/>
          <a:lstStyle/>
          <a:p>
            <a:fld id="{CB1F7D18-589F-4EA6-BB50-766F1B35A7E9}" type="datetimeFigureOut">
              <a:rPr lang="fr-CA" smtClean="0"/>
              <a:t>2011-09-14</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EA722FB5-EE2D-4CE8-A1BD-C8A3E2EA8173}" type="slidenum">
              <a:rPr lang="fr-CA" smtClean="0"/>
              <a:t>‹N°›</a:t>
            </a:fld>
            <a:endParaRPr lang="fr-CA"/>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fr-FR" smtClean="0"/>
              <a:t>Modifiez le style du titre</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fr-FR" smtClean="0"/>
              <a:t>Modifiez le style du titre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CB1F7D18-589F-4EA6-BB50-766F1B35A7E9}" type="datetimeFigureOut">
              <a:rPr lang="fr-CA" smtClean="0"/>
              <a:t>2011-09-14</a:t>
            </a:fld>
            <a:endParaRPr lang="fr-CA"/>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fr-CA"/>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EA722FB5-EE2D-4CE8-A1BD-C8A3E2EA8173}" type="slidenum">
              <a:rPr lang="fr-CA" smtClean="0"/>
              <a:t>‹N°›</a:t>
            </a:fld>
            <a:endParaRPr lang="fr-CA"/>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gif"/></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livres-a-gogo.be/present/fpsecanc.htm" TargetMode="External"/><Relationship Id="rId2" Type="http://schemas.openxmlformats.org/officeDocument/2006/relationships/hyperlink" Target="http://www.ventsdouest.ca/Livres.asp?IDL=147" TargetMode="External"/><Relationship Id="rId1" Type="http://schemas.openxmlformats.org/officeDocument/2006/relationships/slideLayout" Target="../slideLayouts/slideLayout2.xml"/><Relationship Id="rId6" Type="http://schemas.openxmlformats.org/officeDocument/2006/relationships/hyperlink" Target="http://www.dramaction.qc.ca/aeqj/membres/MLavoie.htm" TargetMode="External"/><Relationship Id="rId5" Type="http://schemas.openxmlformats.org/officeDocument/2006/relationships/hyperlink" Target="http://www.prologue.ca/96813-livre-Vie_pratique_et_vie_familiale/Le_secret_d_Anca__1.html" TargetMode="External"/><Relationship Id="rId4" Type="http://schemas.openxmlformats.org/officeDocument/2006/relationships/hyperlink" Target="http://www.collectionscanada.gc.ca/read-up-on-it/015020-053060-f.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2132857"/>
            <a:ext cx="5076056" cy="1152128"/>
          </a:xfrm>
        </p:spPr>
        <p:txBody>
          <a:bodyPr>
            <a:noAutofit/>
          </a:bodyPr>
          <a:lstStyle/>
          <a:p>
            <a:r>
              <a:rPr lang="fr-CA" sz="5400" dirty="0" smtClean="0"/>
              <a:t>Le secret d’</a:t>
            </a:r>
            <a:r>
              <a:rPr lang="fr-CA" sz="5400" dirty="0" err="1" smtClean="0"/>
              <a:t>Anca</a:t>
            </a:r>
            <a:endParaRPr lang="fr-CA" sz="5400" dirty="0"/>
          </a:p>
        </p:txBody>
      </p:sp>
      <p:sp>
        <p:nvSpPr>
          <p:cNvPr id="3" name="Sous-titre 2"/>
          <p:cNvSpPr>
            <a:spLocks noGrp="1"/>
          </p:cNvSpPr>
          <p:nvPr>
            <p:ph type="subTitle" idx="1"/>
          </p:nvPr>
        </p:nvSpPr>
        <p:spPr>
          <a:xfrm>
            <a:off x="1259632" y="3501008"/>
            <a:ext cx="2304256" cy="858796"/>
          </a:xfrm>
        </p:spPr>
        <p:txBody>
          <a:bodyPr>
            <a:noAutofit/>
          </a:bodyPr>
          <a:lstStyle/>
          <a:p>
            <a:r>
              <a:rPr lang="fr-CA" sz="2800" dirty="0" smtClean="0"/>
              <a:t>Michel Lavoie</a:t>
            </a:r>
            <a:endParaRPr lang="fr-CA" sz="28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8144" y="1556792"/>
            <a:ext cx="2083668" cy="36464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856741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Résumé</a:t>
            </a:r>
            <a:endParaRPr lang="fr-CA" dirty="0"/>
          </a:p>
        </p:txBody>
      </p:sp>
      <p:sp>
        <p:nvSpPr>
          <p:cNvPr id="3" name="Espace réservé du contenu 2"/>
          <p:cNvSpPr>
            <a:spLocks noGrp="1"/>
          </p:cNvSpPr>
          <p:nvPr>
            <p:ph idx="1"/>
          </p:nvPr>
        </p:nvSpPr>
        <p:spPr/>
        <p:txBody>
          <a:bodyPr/>
          <a:lstStyle/>
          <a:p>
            <a:r>
              <a:rPr lang="fr-CA" dirty="0"/>
              <a:t>Cinq jeunes décident de fuir leur pays, la Roumanie. Ils n'en peuvent plus de vivre sous la dictature de Ceausescu. Ils découvrent alors la haine, la joie, la douleur et... la mort. Le destin qui les attend est cruel, mais Alex et </a:t>
            </a:r>
            <a:r>
              <a:rPr lang="fr-CA" dirty="0" err="1"/>
              <a:t>Anca</a:t>
            </a:r>
            <a:r>
              <a:rPr lang="fr-CA" dirty="0"/>
              <a:t> veulent réaliser leur rêve à tout prix. La jeune </a:t>
            </a:r>
            <a:r>
              <a:rPr lang="fr-CA" dirty="0" err="1"/>
              <a:t>Anca</a:t>
            </a:r>
            <a:r>
              <a:rPr lang="fr-CA" dirty="0"/>
              <a:t> réussit à s'évader et arrive au Québec, à Hull, sans pouvoir oublier son passé ni son secret, si lourd à porter. Peu à peu, elle livre, déchirée mais l'espoir au </a:t>
            </a:r>
            <a:r>
              <a:rPr lang="fr-CA" dirty="0" err="1"/>
              <a:t>coeur</a:t>
            </a:r>
            <a:r>
              <a:rPr lang="fr-CA" dirty="0"/>
              <a:t>, sa terrible aventure. Secoué par le témoignage d'</a:t>
            </a:r>
            <a:r>
              <a:rPr lang="fr-CA" dirty="0" err="1"/>
              <a:t>Anca</a:t>
            </a:r>
            <a:r>
              <a:rPr lang="fr-CA" dirty="0"/>
              <a:t>, Michel Lavoie nous offre un roman au carrefour du réel et de la fiction, où la souffrance et la mort portent en elles les germes de la vie. </a:t>
            </a:r>
          </a:p>
          <a:p>
            <a:endParaRPr lang="fr-CA" dirty="0"/>
          </a:p>
          <a:p>
            <a:endParaRPr lang="fr-CA" dirty="0"/>
          </a:p>
          <a:p>
            <a:endParaRPr lang="fr-CA" dirty="0"/>
          </a:p>
          <a:p>
            <a:endParaRPr lang="fr-CA" dirty="0"/>
          </a:p>
          <a:p>
            <a:endParaRPr lang="fr-CA" dirty="0"/>
          </a:p>
          <a:p>
            <a:endParaRPr lang="fr-CA" dirty="0"/>
          </a:p>
          <a:p>
            <a:endParaRPr lang="fr-CA" dirty="0"/>
          </a:p>
          <a:p>
            <a:endParaRPr lang="fr-CA" dirty="0"/>
          </a:p>
        </p:txBody>
      </p:sp>
    </p:spTree>
    <p:extLst>
      <p:ext uri="{BB962C8B-B14F-4D97-AF65-F5344CB8AC3E}">
        <p14:creationId xmlns:p14="http://schemas.microsoft.com/office/powerpoint/2010/main" val="40330045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Le secret</a:t>
            </a:r>
            <a:endParaRPr lang="fr-CA" dirty="0"/>
          </a:p>
        </p:txBody>
      </p:sp>
      <p:sp>
        <p:nvSpPr>
          <p:cNvPr id="3" name="Espace réservé du contenu 2"/>
          <p:cNvSpPr>
            <a:spLocks noGrp="1"/>
          </p:cNvSpPr>
          <p:nvPr>
            <p:ph idx="1"/>
          </p:nvPr>
        </p:nvSpPr>
        <p:spPr/>
        <p:txBody>
          <a:bodyPr>
            <a:normAutofit/>
          </a:bodyPr>
          <a:lstStyle/>
          <a:p>
            <a:r>
              <a:rPr lang="fr-CA" dirty="0" smtClean="0"/>
              <a:t>D’après vous qu’elle est son secret?</a:t>
            </a:r>
          </a:p>
          <a:p>
            <a:r>
              <a:rPr lang="fr-CA" dirty="0" smtClean="0"/>
              <a:t>Va-t-elle le raconter à quelqu’un?</a:t>
            </a:r>
            <a:endParaRPr lang="fr-CA" dirty="0"/>
          </a:p>
          <a:p>
            <a:r>
              <a:rPr lang="fr-CA" dirty="0" smtClean="0"/>
              <a:t>Et vous, que faites-vous quand vous avez un secret?  </a:t>
            </a:r>
            <a:r>
              <a:rPr lang="fr-CA" dirty="0" smtClean="0"/>
              <a:t>Avez-vous besoin de le dire à quelqu’un?</a:t>
            </a:r>
          </a:p>
          <a:p>
            <a:r>
              <a:rPr lang="fr-CA" dirty="0" smtClean="0"/>
              <a:t>À qui vous confiez-vous?</a:t>
            </a:r>
            <a:endParaRPr lang="fr-CA" dirty="0"/>
          </a:p>
          <a:p>
            <a:endParaRPr lang="fr-CA" dirty="0"/>
          </a:p>
          <a:p>
            <a:endParaRPr lang="fr-CA" dirty="0"/>
          </a:p>
        </p:txBody>
      </p:sp>
    </p:spTree>
    <p:extLst>
      <p:ext uri="{BB962C8B-B14F-4D97-AF65-F5344CB8AC3E}">
        <p14:creationId xmlns:p14="http://schemas.microsoft.com/office/powerpoint/2010/main" val="30891497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Tétralogie</a:t>
            </a:r>
            <a:endParaRPr lang="fr-CA" dirty="0"/>
          </a:p>
        </p:txBody>
      </p:sp>
      <p:sp>
        <p:nvSpPr>
          <p:cNvPr id="3" name="Espace réservé du contenu 2"/>
          <p:cNvSpPr>
            <a:spLocks noGrp="1"/>
          </p:cNvSpPr>
          <p:nvPr>
            <p:ph idx="1"/>
          </p:nvPr>
        </p:nvSpPr>
        <p:spPr/>
        <p:txBody>
          <a:bodyPr>
            <a:normAutofit/>
          </a:bodyPr>
          <a:lstStyle/>
          <a:p>
            <a:pPr marL="0" indent="0">
              <a:buNone/>
            </a:pPr>
            <a:endParaRPr lang="fr-CA" dirty="0"/>
          </a:p>
          <a:p>
            <a:r>
              <a:rPr lang="fr-CA" dirty="0" smtClean="0"/>
              <a:t>Le secret d’</a:t>
            </a:r>
            <a:r>
              <a:rPr lang="fr-CA" dirty="0" err="1" smtClean="0"/>
              <a:t>Anca</a:t>
            </a:r>
            <a:endParaRPr lang="fr-CA" dirty="0" smtClean="0"/>
          </a:p>
          <a:p>
            <a:r>
              <a:rPr lang="fr-CA" dirty="0" smtClean="0"/>
              <a:t>La lettre d’</a:t>
            </a:r>
            <a:r>
              <a:rPr lang="fr-CA" dirty="0" err="1" smtClean="0"/>
              <a:t>Anca</a:t>
            </a:r>
            <a:endParaRPr lang="fr-CA" dirty="0" smtClean="0"/>
          </a:p>
          <a:p>
            <a:r>
              <a:rPr lang="fr-CA" dirty="0" smtClean="0"/>
              <a:t>Le choix d’</a:t>
            </a:r>
            <a:r>
              <a:rPr lang="fr-CA" dirty="0" err="1" smtClean="0"/>
              <a:t>Anca</a:t>
            </a:r>
            <a:endParaRPr lang="fr-CA" dirty="0" smtClean="0"/>
          </a:p>
          <a:p>
            <a:r>
              <a:rPr lang="fr-CA" dirty="0" smtClean="0"/>
              <a:t>Le retour d’</a:t>
            </a:r>
            <a:r>
              <a:rPr lang="fr-CA" dirty="0" err="1" smtClean="0"/>
              <a:t>Anca</a:t>
            </a:r>
            <a:endParaRPr lang="fr-CA" dirty="0" smtClean="0"/>
          </a:p>
          <a:p>
            <a:pPr marL="0" indent="0">
              <a:buNone/>
            </a:pPr>
            <a:endParaRPr lang="fr-CA" dirty="0"/>
          </a:p>
          <a:p>
            <a:endParaRPr lang="fr-CA"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09717" y="3284984"/>
            <a:ext cx="1413165" cy="23248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09717" y="583835"/>
            <a:ext cx="1368152" cy="23209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91881" y="600076"/>
            <a:ext cx="1322905" cy="23248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24483" y="3284984"/>
            <a:ext cx="1358213" cy="23248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900259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Biographie – Michel Lavoie</a:t>
            </a:r>
            <a:endParaRPr lang="fr-CA" dirty="0"/>
          </a:p>
        </p:txBody>
      </p:sp>
      <p:sp>
        <p:nvSpPr>
          <p:cNvPr id="3" name="Espace réservé du contenu 2"/>
          <p:cNvSpPr>
            <a:spLocks noGrp="1"/>
          </p:cNvSpPr>
          <p:nvPr>
            <p:ph idx="1"/>
          </p:nvPr>
        </p:nvSpPr>
        <p:spPr/>
        <p:txBody>
          <a:bodyPr>
            <a:normAutofit fontScale="85000" lnSpcReduction="20000"/>
          </a:bodyPr>
          <a:lstStyle/>
          <a:p>
            <a:r>
              <a:rPr lang="fr-CA" dirty="0" smtClean="0"/>
              <a:t>Né le 18 septembre 1946 à Hull</a:t>
            </a:r>
            <a:endParaRPr lang="fr-CA" dirty="0"/>
          </a:p>
          <a:p>
            <a:r>
              <a:rPr lang="fr-CA" dirty="0"/>
              <a:t>B</a:t>
            </a:r>
            <a:r>
              <a:rPr lang="fr-CA" dirty="0" smtClean="0"/>
              <a:t>enjamin </a:t>
            </a:r>
            <a:r>
              <a:rPr lang="fr-CA" dirty="0"/>
              <a:t>d'une famille de neuf </a:t>
            </a:r>
            <a:r>
              <a:rPr lang="fr-CA" dirty="0" smtClean="0"/>
              <a:t>enfants</a:t>
            </a:r>
          </a:p>
          <a:p>
            <a:r>
              <a:rPr lang="fr-CA" dirty="0"/>
              <a:t>É</a:t>
            </a:r>
            <a:r>
              <a:rPr lang="fr-CA" dirty="0" smtClean="0"/>
              <a:t>tudes </a:t>
            </a:r>
          </a:p>
          <a:p>
            <a:pPr lvl="1"/>
            <a:r>
              <a:rPr lang="fr-CA" dirty="0"/>
              <a:t>l</a:t>
            </a:r>
            <a:r>
              <a:rPr lang="fr-CA" dirty="0" smtClean="0"/>
              <a:t>e cours </a:t>
            </a:r>
            <a:r>
              <a:rPr lang="fr-CA" dirty="0"/>
              <a:t>classique, </a:t>
            </a:r>
            <a:endParaRPr lang="fr-CA" dirty="0" smtClean="0"/>
          </a:p>
          <a:p>
            <a:pPr lvl="1"/>
            <a:r>
              <a:rPr lang="fr-CA" dirty="0" smtClean="0"/>
              <a:t>le </a:t>
            </a:r>
            <a:r>
              <a:rPr lang="fr-CA" dirty="0"/>
              <a:t>baccalauréat en </a:t>
            </a:r>
            <a:r>
              <a:rPr lang="fr-CA" dirty="0" smtClean="0"/>
              <a:t>pédagogie. </a:t>
            </a:r>
          </a:p>
          <a:p>
            <a:r>
              <a:rPr lang="fr-CA" dirty="0"/>
              <a:t>E</a:t>
            </a:r>
            <a:r>
              <a:rPr lang="fr-CA" dirty="0" smtClean="0"/>
              <a:t>nseignant </a:t>
            </a:r>
            <a:r>
              <a:rPr lang="fr-CA" dirty="0"/>
              <a:t>au </a:t>
            </a:r>
            <a:r>
              <a:rPr lang="fr-CA" dirty="0" smtClean="0"/>
              <a:t>secondaire</a:t>
            </a:r>
          </a:p>
          <a:p>
            <a:r>
              <a:rPr lang="fr-CA" dirty="0" smtClean="0"/>
              <a:t>Mariage</a:t>
            </a:r>
            <a:r>
              <a:rPr lang="fr-CA" dirty="0"/>
              <a:t>, en </a:t>
            </a:r>
            <a:r>
              <a:rPr lang="fr-CA" dirty="0" smtClean="0"/>
              <a:t>1968</a:t>
            </a:r>
            <a:r>
              <a:rPr lang="fr-CA" dirty="0"/>
              <a:t>, avec Micheline </a:t>
            </a:r>
            <a:r>
              <a:rPr lang="fr-CA" dirty="0" smtClean="0"/>
              <a:t>Bureau </a:t>
            </a:r>
            <a:endParaRPr lang="fr-CA" dirty="0" smtClean="0"/>
          </a:p>
          <a:p>
            <a:r>
              <a:rPr lang="fr-CA" dirty="0" smtClean="0"/>
              <a:t>En 1969</a:t>
            </a:r>
            <a:r>
              <a:rPr lang="fr-CA" dirty="0"/>
              <a:t>, un premier enfant, Daniel; en </a:t>
            </a:r>
            <a:r>
              <a:rPr lang="fr-CA" dirty="0" smtClean="0"/>
              <a:t>1981</a:t>
            </a:r>
            <a:r>
              <a:rPr lang="fr-CA" dirty="0"/>
              <a:t>, un deuxième, Jean-François; en 1994, un </a:t>
            </a:r>
            <a:r>
              <a:rPr lang="fr-CA" dirty="0" err="1"/>
              <a:t>petit-enfant</a:t>
            </a:r>
            <a:r>
              <a:rPr lang="fr-CA" dirty="0"/>
              <a:t>, Raphaël.  </a:t>
            </a:r>
          </a:p>
          <a:p>
            <a:r>
              <a:rPr lang="fr-CA" dirty="0"/>
              <a:t>En 1994, une nouvelle passion se fait jour: l'écriture. </a:t>
            </a:r>
            <a:endParaRPr lang="fr-CA" dirty="0" smtClean="0"/>
          </a:p>
          <a:p>
            <a:r>
              <a:rPr lang="fr-CA" dirty="0"/>
              <a:t>Il a publié 27 romans jeunesse, 2 livres pour adultes (recueil de nouvelles et guide pour écrire un roman jeunesse) et des nouvelles ici et </a:t>
            </a:r>
            <a:r>
              <a:rPr lang="fr-CA" dirty="0" smtClean="0"/>
              <a:t>là. </a:t>
            </a:r>
            <a:endParaRPr lang="fr-CA" dirty="0"/>
          </a:p>
          <a:p>
            <a:r>
              <a:rPr lang="fr-CA" dirty="0"/>
              <a:t>En 2007, Michel Lavoie recevait le Prix à la création artistique pour la région de l'Outaouais du Conseil des arts et des lettres du Québec après avoir reçu, en 2002, le prix de la Fondation des </a:t>
            </a:r>
            <a:r>
              <a:rPr lang="fr-CA" dirty="0" err="1"/>
              <a:t>Culturiades</a:t>
            </a:r>
            <a:r>
              <a:rPr lang="fr-CA" dirty="0"/>
              <a:t>. </a:t>
            </a:r>
          </a:p>
          <a:p>
            <a:endParaRPr lang="fr-CA"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28184" y="436492"/>
            <a:ext cx="2304256" cy="25770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477344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Roumanie</a:t>
            </a:r>
            <a:endParaRPr lang="fr-CA" dirty="0"/>
          </a:p>
        </p:txBody>
      </p:sp>
      <p:sp>
        <p:nvSpPr>
          <p:cNvPr id="3" name="Espace réservé du contenu 2"/>
          <p:cNvSpPr>
            <a:spLocks noGrp="1"/>
          </p:cNvSpPr>
          <p:nvPr>
            <p:ph idx="1"/>
          </p:nvPr>
        </p:nvSpPr>
        <p:spPr/>
        <p:txBody>
          <a:bodyPr>
            <a:noAutofit/>
          </a:bodyPr>
          <a:lstStyle/>
          <a:p>
            <a:r>
              <a:rPr lang="vi-VN" sz="1400" dirty="0"/>
              <a:t>Langue </a:t>
            </a:r>
            <a:r>
              <a:rPr lang="vi-VN" sz="1400" dirty="0" smtClean="0"/>
              <a:t>officielle</a:t>
            </a:r>
            <a:r>
              <a:rPr lang="fr-CA" sz="1400" dirty="0" smtClean="0"/>
              <a:t>:</a:t>
            </a:r>
            <a:r>
              <a:rPr lang="vi-VN" sz="1400" dirty="0" smtClean="0"/>
              <a:t> Roumain</a:t>
            </a:r>
            <a:endParaRPr lang="vi-VN" sz="1400" dirty="0"/>
          </a:p>
          <a:p>
            <a:r>
              <a:rPr lang="vi-VN" sz="1400" dirty="0" smtClean="0"/>
              <a:t>Capitale</a:t>
            </a:r>
            <a:r>
              <a:rPr lang="fr-CA" sz="1400" dirty="0" smtClean="0"/>
              <a:t>:</a:t>
            </a:r>
            <a:r>
              <a:rPr lang="vi-VN" sz="1400" dirty="0" smtClean="0"/>
              <a:t> </a:t>
            </a:r>
            <a:r>
              <a:rPr lang="vi-VN" sz="1400" dirty="0"/>
              <a:t>Bucarest</a:t>
            </a:r>
          </a:p>
          <a:p>
            <a:r>
              <a:rPr lang="vi-VN" sz="1400" dirty="0" smtClean="0"/>
              <a:t>Plus </a:t>
            </a:r>
            <a:r>
              <a:rPr lang="vi-VN" sz="1400" dirty="0"/>
              <a:t>grande ville Bucarest - 2 082 000 (2003) </a:t>
            </a:r>
          </a:p>
          <a:p>
            <a:r>
              <a:rPr lang="fr-CA" sz="1400" dirty="0" smtClean="0"/>
              <a:t>Système politique: </a:t>
            </a:r>
            <a:r>
              <a:rPr lang="vi-VN" sz="1400" dirty="0" smtClean="0"/>
              <a:t>République</a:t>
            </a:r>
            <a:r>
              <a:rPr lang="fr-CA" sz="1400" dirty="0" smtClean="0"/>
              <a:t> parlementaire</a:t>
            </a:r>
            <a:r>
              <a:rPr lang="vi-VN" sz="1400" dirty="0" smtClean="0"/>
              <a:t> </a:t>
            </a:r>
            <a:endParaRPr lang="vi-VN" sz="1400" dirty="0"/>
          </a:p>
          <a:p>
            <a:r>
              <a:rPr lang="vi-VN" sz="1400" dirty="0" smtClean="0"/>
              <a:t>Population</a:t>
            </a:r>
            <a:r>
              <a:rPr lang="fr-CA" sz="1400" dirty="0" smtClean="0"/>
              <a:t>: </a:t>
            </a:r>
            <a:r>
              <a:rPr lang="vi-VN" sz="1400" dirty="0" smtClean="0"/>
              <a:t>24,2 </a:t>
            </a:r>
            <a:r>
              <a:rPr lang="vi-VN" sz="1400" dirty="0"/>
              <a:t>millions (</a:t>
            </a:r>
            <a:r>
              <a:rPr lang="vi-VN" sz="1400" dirty="0" smtClean="0"/>
              <a:t>2003)</a:t>
            </a:r>
            <a:r>
              <a:rPr lang="fr-CA" sz="1400" dirty="0" smtClean="0"/>
              <a:t> </a:t>
            </a:r>
            <a:r>
              <a:rPr lang="fr-CA" sz="1400" dirty="0" smtClean="0"/>
              <a:t>habitants</a:t>
            </a:r>
            <a:endParaRPr lang="vi-VN" sz="1400" dirty="0"/>
          </a:p>
          <a:p>
            <a:r>
              <a:rPr lang="vi-VN" sz="1400" dirty="0" smtClean="0"/>
              <a:t>Monnaie</a:t>
            </a:r>
            <a:r>
              <a:rPr lang="fr-CA" sz="1400" dirty="0" smtClean="0"/>
              <a:t>: </a:t>
            </a:r>
            <a:r>
              <a:rPr lang="vi-VN" sz="1400" dirty="0" smtClean="0"/>
              <a:t> </a:t>
            </a:r>
            <a:r>
              <a:rPr lang="vi-VN" sz="1400" dirty="0"/>
              <a:t>Nouveau leu </a:t>
            </a:r>
            <a:r>
              <a:rPr lang="vi-VN" sz="1400" dirty="0" smtClean="0"/>
              <a:t>roumain</a:t>
            </a:r>
            <a:endParaRPr lang="vi-VN" sz="1400"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91348" y="672764"/>
            <a:ext cx="2232248" cy="1482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83968" y="2708920"/>
            <a:ext cx="4647009" cy="3903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Imag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55576" y="3429000"/>
            <a:ext cx="3028950" cy="3009900"/>
          </a:xfrm>
          <a:prstGeom prst="rect">
            <a:avLst/>
          </a:prstGeom>
        </p:spPr>
      </p:pic>
    </p:spTree>
    <p:extLst>
      <p:ext uri="{BB962C8B-B14F-4D97-AF65-F5344CB8AC3E}">
        <p14:creationId xmlns:p14="http://schemas.microsoft.com/office/powerpoint/2010/main" val="2115035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7" name="Picture 5"/>
          <p:cNvPicPr>
            <a:picLocks noChangeAspect="1" noChangeArrowheads="1"/>
          </p:cNvPicPr>
          <p:nvPr/>
        </p:nvPicPr>
        <p:blipFill rotWithShape="1">
          <a:blip r:embed="rId2">
            <a:extLst>
              <a:ext uri="{28A0092B-C50C-407E-A947-70E740481C1C}">
                <a14:useLocalDpi xmlns:a14="http://schemas.microsoft.com/office/drawing/2010/main" val="0"/>
              </a:ext>
            </a:extLst>
          </a:blip>
          <a:srcRect l="22886"/>
          <a:stretch/>
        </p:blipFill>
        <p:spPr bwMode="auto">
          <a:xfrm>
            <a:off x="5730396" y="332656"/>
            <a:ext cx="3034455" cy="19675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re 1"/>
          <p:cNvSpPr>
            <a:spLocks noGrp="1"/>
          </p:cNvSpPr>
          <p:nvPr>
            <p:ph type="title"/>
          </p:nvPr>
        </p:nvSpPr>
        <p:spPr/>
        <p:txBody>
          <a:bodyPr/>
          <a:lstStyle/>
          <a:p>
            <a:r>
              <a:rPr lang="fr-CA" dirty="0" smtClean="0"/>
              <a:t>Nicolae </a:t>
            </a:r>
            <a:r>
              <a:rPr lang="fr-CA" dirty="0" err="1" smtClean="0"/>
              <a:t>Ceaucescu</a:t>
            </a:r>
            <a:r>
              <a:rPr lang="fr-CA" dirty="0" smtClean="0"/>
              <a:t> </a:t>
            </a:r>
            <a:endParaRPr lang="fr-CA" dirty="0"/>
          </a:p>
        </p:txBody>
      </p:sp>
      <p:sp>
        <p:nvSpPr>
          <p:cNvPr id="3" name="Espace réservé du contenu 2"/>
          <p:cNvSpPr>
            <a:spLocks noGrp="1"/>
          </p:cNvSpPr>
          <p:nvPr>
            <p:ph idx="1"/>
          </p:nvPr>
        </p:nvSpPr>
        <p:spPr>
          <a:xfrm>
            <a:off x="457200" y="1600200"/>
            <a:ext cx="8229600" cy="4585320"/>
          </a:xfrm>
        </p:spPr>
        <p:txBody>
          <a:bodyPr>
            <a:normAutofit lnSpcReduction="10000"/>
          </a:bodyPr>
          <a:lstStyle/>
          <a:p>
            <a:r>
              <a:rPr lang="fr-CA" dirty="0" smtClean="0"/>
              <a:t>Né </a:t>
            </a:r>
            <a:r>
              <a:rPr lang="fr-CA" dirty="0"/>
              <a:t>le 26 janvier 1918 à </a:t>
            </a:r>
            <a:r>
              <a:rPr lang="fr-CA" dirty="0" err="1"/>
              <a:t>Scornicești</a:t>
            </a:r>
            <a:r>
              <a:rPr lang="fr-CA" dirty="0"/>
              <a:t> </a:t>
            </a:r>
            <a:endParaRPr lang="fr-CA" dirty="0" smtClean="0"/>
          </a:p>
          <a:p>
            <a:r>
              <a:rPr lang="fr-CA" dirty="0"/>
              <a:t>H</a:t>
            </a:r>
            <a:r>
              <a:rPr lang="fr-CA" dirty="0" smtClean="0"/>
              <a:t>omme </a:t>
            </a:r>
            <a:r>
              <a:rPr lang="fr-CA" dirty="0"/>
              <a:t>d'État </a:t>
            </a:r>
            <a:r>
              <a:rPr lang="fr-CA" dirty="0" smtClean="0"/>
              <a:t>roumain de 1965 à 1989</a:t>
            </a:r>
          </a:p>
          <a:p>
            <a:r>
              <a:rPr lang="fr-CA" dirty="0" smtClean="0"/>
              <a:t>Dirigeant régime communiste roumain </a:t>
            </a:r>
            <a:endParaRPr lang="fr-CA" dirty="0" smtClean="0"/>
          </a:p>
          <a:p>
            <a:r>
              <a:rPr lang="fr-CA" dirty="0"/>
              <a:t>M</a:t>
            </a:r>
            <a:r>
              <a:rPr lang="fr-CA" dirty="0" smtClean="0"/>
              <a:t>ort </a:t>
            </a:r>
            <a:r>
              <a:rPr lang="fr-CA" dirty="0"/>
              <a:t>le 25 décembre 1989 à </a:t>
            </a:r>
            <a:r>
              <a:rPr lang="fr-CA" dirty="0" smtClean="0"/>
              <a:t>Târgovişte</a:t>
            </a:r>
          </a:p>
          <a:p>
            <a:r>
              <a:rPr lang="fr-CA" dirty="0" smtClean="0"/>
              <a:t>Exécution</a:t>
            </a:r>
            <a:r>
              <a:rPr lang="fr-CA" dirty="0"/>
              <a:t>, lors de la révolution de 1989. </a:t>
            </a:r>
            <a:endParaRPr lang="fr-CA" dirty="0" smtClean="0"/>
          </a:p>
          <a:p>
            <a:r>
              <a:rPr lang="fr-CA" dirty="0" smtClean="0"/>
              <a:t>Surnommé </a:t>
            </a:r>
            <a:r>
              <a:rPr lang="fr-CA" dirty="0"/>
              <a:t>le </a:t>
            </a:r>
            <a:r>
              <a:rPr lang="fr-CA" dirty="0" err="1"/>
              <a:t>Conducător</a:t>
            </a:r>
            <a:r>
              <a:rPr lang="fr-CA" dirty="0"/>
              <a:t>, le « Génie des Carpates » ou encore le « Danube de la pensée ».</a:t>
            </a:r>
          </a:p>
          <a:p>
            <a:r>
              <a:rPr lang="fr-CA" dirty="0" smtClean="0"/>
              <a:t>Politique de natalité</a:t>
            </a:r>
          </a:p>
          <a:p>
            <a:r>
              <a:rPr lang="fr-CA" dirty="0" smtClean="0"/>
              <a:t>Tue les anti-communistes</a:t>
            </a:r>
          </a:p>
          <a:p>
            <a:r>
              <a:rPr lang="fr-CA" dirty="0" smtClean="0"/>
              <a:t>Tué avec sa femme après</a:t>
            </a:r>
          </a:p>
          <a:p>
            <a:pPr marL="0" indent="0">
              <a:buNone/>
            </a:pPr>
            <a:r>
              <a:rPr lang="fr-CA" dirty="0"/>
              <a:t> </a:t>
            </a:r>
            <a:r>
              <a:rPr lang="fr-CA" dirty="0" smtClean="0"/>
              <a:t>   un procès de 50 minutes</a:t>
            </a: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94561" y="4175376"/>
            <a:ext cx="1594448" cy="2010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68248" y="4149080"/>
            <a:ext cx="1666178" cy="2036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6"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89009" y="2504788"/>
            <a:ext cx="1517228" cy="11415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567720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Vidéo</a:t>
            </a:r>
            <a:endParaRPr lang="fr-CA" dirty="0"/>
          </a:p>
        </p:txBody>
      </p:sp>
      <p:sp>
        <p:nvSpPr>
          <p:cNvPr id="3" name="Espace réservé du contenu 2"/>
          <p:cNvSpPr>
            <a:spLocks noGrp="1"/>
          </p:cNvSpPr>
          <p:nvPr>
            <p:ph idx="1"/>
          </p:nvPr>
        </p:nvSpPr>
        <p:spPr/>
        <p:txBody>
          <a:bodyPr/>
          <a:lstStyle/>
          <a:p>
            <a:endParaRPr lang="fr-CA"/>
          </a:p>
        </p:txBody>
      </p:sp>
    </p:spTree>
    <p:extLst>
      <p:ext uri="{BB962C8B-B14F-4D97-AF65-F5344CB8AC3E}">
        <p14:creationId xmlns:p14="http://schemas.microsoft.com/office/powerpoint/2010/main" val="40398245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Bibliographie</a:t>
            </a:r>
            <a:endParaRPr lang="fr-CA" dirty="0"/>
          </a:p>
        </p:txBody>
      </p:sp>
      <p:sp>
        <p:nvSpPr>
          <p:cNvPr id="3" name="Espace réservé du contenu 2"/>
          <p:cNvSpPr>
            <a:spLocks noGrp="1"/>
          </p:cNvSpPr>
          <p:nvPr>
            <p:ph idx="1"/>
          </p:nvPr>
        </p:nvSpPr>
        <p:spPr/>
        <p:txBody>
          <a:bodyPr/>
          <a:lstStyle/>
          <a:p>
            <a:r>
              <a:rPr lang="fr-CA" dirty="0">
                <a:hlinkClick r:id="rId2"/>
              </a:rPr>
              <a:t>http://</a:t>
            </a:r>
            <a:r>
              <a:rPr lang="fr-CA" dirty="0" smtClean="0">
                <a:hlinkClick r:id="rId2"/>
              </a:rPr>
              <a:t>www.ventsdouest.ca/Livres.asp?IDL=147</a:t>
            </a:r>
            <a:endParaRPr lang="fr-CA" dirty="0" smtClean="0"/>
          </a:p>
          <a:p>
            <a:r>
              <a:rPr lang="fr-CA" dirty="0">
                <a:hlinkClick r:id="rId3"/>
              </a:rPr>
              <a:t>http://</a:t>
            </a:r>
            <a:r>
              <a:rPr lang="fr-CA" dirty="0" smtClean="0">
                <a:hlinkClick r:id="rId3"/>
              </a:rPr>
              <a:t>www.livres-a-gogo.be/present/fpsecanc.htm</a:t>
            </a:r>
            <a:endParaRPr lang="fr-CA" dirty="0" smtClean="0"/>
          </a:p>
          <a:p>
            <a:r>
              <a:rPr lang="fr-CA" dirty="0">
                <a:hlinkClick r:id="rId4"/>
              </a:rPr>
              <a:t>http://</a:t>
            </a:r>
            <a:r>
              <a:rPr lang="fr-CA" dirty="0" smtClean="0">
                <a:hlinkClick r:id="rId4"/>
              </a:rPr>
              <a:t>www.collectionscanada.gc.ca/read-up-on-it/015020-053060-f.html</a:t>
            </a:r>
            <a:endParaRPr lang="fr-CA" dirty="0" smtClean="0"/>
          </a:p>
          <a:p>
            <a:r>
              <a:rPr lang="fr-CA" dirty="0">
                <a:hlinkClick r:id="rId5"/>
              </a:rPr>
              <a:t>http://www.prologue.ca/96813-livre-Vie_pratique_et_vie_familiale/Le_secret_d_Anca__</a:t>
            </a:r>
            <a:r>
              <a:rPr lang="fr-CA" dirty="0" smtClean="0">
                <a:hlinkClick r:id="rId5"/>
              </a:rPr>
              <a:t>1.html</a:t>
            </a:r>
            <a:endParaRPr lang="fr-CA" dirty="0" smtClean="0"/>
          </a:p>
          <a:p>
            <a:r>
              <a:rPr lang="fr-CA" dirty="0">
                <a:hlinkClick r:id="rId6"/>
              </a:rPr>
              <a:t>http://</a:t>
            </a:r>
            <a:r>
              <a:rPr lang="fr-CA" dirty="0" smtClean="0">
                <a:hlinkClick r:id="rId6"/>
              </a:rPr>
              <a:t>www.dramaction.qc.ca/aeqj/membres/MLavoie.htm</a:t>
            </a:r>
            <a:endParaRPr lang="fr-CA" dirty="0" smtClean="0"/>
          </a:p>
          <a:p>
            <a:endParaRPr lang="fr-CA" dirty="0"/>
          </a:p>
        </p:txBody>
      </p:sp>
    </p:spTree>
    <p:extLst>
      <p:ext uri="{BB962C8B-B14F-4D97-AF65-F5344CB8AC3E}">
        <p14:creationId xmlns:p14="http://schemas.microsoft.com/office/powerpoint/2010/main" val="3120976377"/>
      </p:ext>
    </p:extLst>
  </p:cSld>
  <p:clrMapOvr>
    <a:masterClrMapping/>
  </p:clrMapOvr>
  <p:timing>
    <p:tnLst>
      <p:par>
        <p:cTn id="1" dur="indefinite" restart="never" nodeType="tmRoot"/>
      </p:par>
    </p:tnLst>
  </p:timing>
</p:sld>
</file>

<file path=ppt/theme/theme1.xml><?xml version="1.0" encoding="utf-8"?>
<a:theme xmlns:a="http://schemas.openxmlformats.org/drawingml/2006/main" name="Mailles">
  <a:themeElements>
    <a:clrScheme name="Mailles">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édi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ailles">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128</TotalTime>
  <Words>472</Words>
  <Application>Microsoft Office PowerPoint</Application>
  <PresentationFormat>Affichage à l'écran (4:3)</PresentationFormat>
  <Paragraphs>58</Paragraphs>
  <Slides>9</Slides>
  <Notes>0</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Mailles</vt:lpstr>
      <vt:lpstr>Le secret d’Anca</vt:lpstr>
      <vt:lpstr>Résumé</vt:lpstr>
      <vt:lpstr>Le secret</vt:lpstr>
      <vt:lpstr>Tétralogie</vt:lpstr>
      <vt:lpstr>Biographie – Michel Lavoie</vt:lpstr>
      <vt:lpstr>Roumanie</vt:lpstr>
      <vt:lpstr>Nicolae Ceaucescu </vt:lpstr>
      <vt:lpstr>Vidéo</vt:lpstr>
      <vt:lpstr>Bibliographie</vt:lpstr>
    </vt:vector>
  </TitlesOfParts>
  <Company>Conseil scolaire Centre-Nord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secret d’Anca</dc:title>
  <dc:creator>Michel Lapointe</dc:creator>
  <cp:lastModifiedBy>Michel Lapointe</cp:lastModifiedBy>
  <cp:revision>13</cp:revision>
  <dcterms:created xsi:type="dcterms:W3CDTF">2011-09-13T13:51:43Z</dcterms:created>
  <dcterms:modified xsi:type="dcterms:W3CDTF">2011-09-14T14:30:39Z</dcterms:modified>
</cp:coreProperties>
</file>