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224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A2F0292D-1797-49A5-8D2D-8D50C72EF3CC}" type="datetimeFigureOut">
              <a:rPr lang="en-US" smtClean="0"/>
              <a:t>11-10-10</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A" smtClean="0"/>
              <a:t>Cliquez et modifiez le titre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fr-CA" smtClean="0"/>
              <a:t>Faire glisser l'image vers l'espace réservé ou cliquer sur l'icône pour l'ajouter</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fr-CA" smtClean="0"/>
              <a:t>Cliquez et modifiez le titre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A2F0292D-1797-49A5-8D2D-8D50C72EF3CC}" type="datetimeFigureOut">
              <a:rPr lang="en-US" smtClean="0"/>
              <a:t>11-10-10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vec légende,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fr-CA" smtClean="0"/>
              <a:t>Faire glisser l'image vers l'espace réservé ou cliquer sur l'icône pour l'ajouter</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fr-CA" smtClean="0"/>
              <a:t>Cliquez et modifiez le titre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A2F0292D-1797-49A5-8D2D-8D50C72EF3CC}" type="datetimeFigureOut">
              <a:rPr lang="en-US" smtClean="0"/>
              <a:t>11-10-10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fr-CA" smtClean="0"/>
              <a:t>Faire glisser l'image vers l'espace réservé ou cliquer sur l'icône pour l'ajouter</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fr-CA" smtClean="0"/>
              <a:t>Cliquez et modifiez le titre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A2F0292D-1797-49A5-8D2D-8D50C72EF3CC}" type="datetimeFigureOut">
              <a:rPr lang="en-US" smtClean="0"/>
              <a:t>11-10-10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fr-CA" smtClean="0"/>
              <a:t>Faire glisser l'image vers l'espace réservé ou cliquer sur l'icône pour l'ajouter</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fr-CA"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images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fr-CA" smtClean="0"/>
              <a:t>Cliquez et modifiez le titre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A2F0292D-1797-49A5-8D2D-8D50C72EF3CC}" type="datetimeFigureOut">
              <a:rPr lang="en-US" smtClean="0"/>
              <a:t>11-10-10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fr-CA" smtClean="0"/>
              <a:t>Faire glisser l'image vers l'espace réservé ou cliquer sur l'icône pour l'ajouter</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fr-CA" smtClean="0"/>
              <a:t>Faire glisser l'image vers l'espace réservé ou cliquer sur l'icône pour l'ajouter</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fr-CA" smtClean="0"/>
              <a:t>Faire glisser l'image vers l'espace réservé ou cliquer sur l'icône pour l'ajouter</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fr-CA" smtClean="0"/>
              <a:t>Faire glisser l'image vers l'espace réservé ou cliquer sur l'icône pour l'ajouter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images, 2 légende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A2F0292D-1797-49A5-8D2D-8D50C72EF3CC}" type="datetimeFigureOut">
              <a:rPr lang="en-US" smtClean="0"/>
              <a:t>11-10-10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fr-CA" smtClean="0"/>
              <a:t>Faire glisser l'image vers l'espace réservé ou cliquer sur l'icône pour l'ajouter</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fr-CA" smtClean="0"/>
              <a:t>Faire glisser l'image vers l'espace réservé ou cliquer sur l'icône pour l'ajouter</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images, 3 légende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A2F0292D-1797-49A5-8D2D-8D50C72EF3CC}" type="datetimeFigureOut">
              <a:rPr lang="en-US" smtClean="0"/>
              <a:t>11-10-10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fr-CA" smtClean="0"/>
              <a:t>Faire glisser l'image vers l'espace réservé ou cliquer sur l'icône pour l'ajouter</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fr-CA" smtClean="0"/>
              <a:t>Faire glisser l'image vers l'espace réservé ou cliquer sur l'icône pour l'ajouter</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fr-CA" smtClean="0"/>
              <a:t>Faire glisser l'image vers l'espace réservé ou cliquer sur l'icône pour l'ajouter</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A" smtClean="0"/>
              <a:t>Cliquez et modifiez le titre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11-10-10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A" smtClean="0"/>
              <a:t>Cliquez et modifiez le titre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11-10-10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idx="1"/>
          </p:nvPr>
        </p:nvSpPr>
        <p:spPr/>
        <p:txBody>
          <a:bodyPr>
            <a:normAutofit/>
          </a:bodyPr>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11-10-10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0292D-1797-49A5-8D2D-8D50C72EF3CC}" type="datetimeFigureOut">
              <a:rPr lang="en-US" smtClean="0"/>
              <a:t>11-10-10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6CC888B-D9F9-4E54-B722-F151A9F45E95}" type="slidenum">
              <a:rPr lang="en-US" smtClean="0"/>
              <a:t>‹#›</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fr-CA" smtClean="0"/>
              <a:t>Faire glisser l'image vers l'espace réservé ou cliquer sur l'icône pour l'ajouter</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fr-CA" smtClean="0"/>
              <a:t>Cliquez et modifiez le titre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En-tête de section">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A" smtClean="0"/>
              <a:t>Cliquez et modifiez le titre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a:xfrm>
            <a:off x="6553200" y="6356350"/>
            <a:ext cx="2133600" cy="365125"/>
          </a:xfrm>
        </p:spPr>
        <p:txBody>
          <a:bodyPr/>
          <a:lstStyle/>
          <a:p>
            <a:fld id="{A2F0292D-1797-49A5-8D2D-8D50C72EF3CC}" type="datetimeFigureOut">
              <a:rPr lang="en-US" smtClean="0"/>
              <a:t>11-10-10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fr-CA" smtClean="0"/>
              <a:t>Cliquez et modifiez le titre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t>11-10-10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D6CC888B-D9F9-4E54-B722-F151A9F45E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A" smtClean="0"/>
              <a:t>Cliquez et modifiez le titre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7" name="Date Placeholder 6"/>
          <p:cNvSpPr>
            <a:spLocks noGrp="1"/>
          </p:cNvSpPr>
          <p:nvPr>
            <p:ph type="dt" sz="half" idx="10"/>
          </p:nvPr>
        </p:nvSpPr>
        <p:spPr/>
        <p:txBody>
          <a:bodyPr/>
          <a:lstStyle/>
          <a:p>
            <a:fld id="{A2F0292D-1797-49A5-8D2D-8D50C72EF3CC}" type="datetimeFigureOut">
              <a:rPr lang="en-US" smtClean="0"/>
              <a:t>11-10-10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6CC888B-D9F9-4E54-B722-F151A9F45E95}" type="slidenum">
              <a:rPr lang="en-US" smtClean="0"/>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A" smtClean="0"/>
              <a:t>Cliquez et modifiez le titre</a:t>
            </a:r>
            <a:endParaRPr/>
          </a:p>
        </p:txBody>
      </p:sp>
      <p:sp>
        <p:nvSpPr>
          <p:cNvPr id="3" name="Date Placeholder 2"/>
          <p:cNvSpPr>
            <a:spLocks noGrp="1"/>
          </p:cNvSpPr>
          <p:nvPr>
            <p:ph type="dt" sz="half" idx="10"/>
          </p:nvPr>
        </p:nvSpPr>
        <p:spPr/>
        <p:txBody>
          <a:bodyPr/>
          <a:lstStyle/>
          <a:p>
            <a:fld id="{A2F0292D-1797-49A5-8D2D-8D50C72EF3CC}" type="datetimeFigureOut">
              <a:rPr lang="en-US" smtClean="0"/>
              <a:t>11-10-10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D6CC888B-D9F9-4E54-B722-F151A9F45E95}" type="slidenum">
              <a:rPr lang="en-US" smtClean="0"/>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11-10-10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D6CC888B-D9F9-4E54-B722-F151A9F45E95}" type="slidenum">
              <a:rPr lang="en-US" smtClean="0"/>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fr-CA" smtClean="0"/>
              <a:t>Cliquez et modifiez le titre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A2F0292D-1797-49A5-8D2D-8D50C72EF3CC}" type="datetimeFigureOut">
              <a:rPr lang="en-US" smtClean="0"/>
              <a:t>11-10-10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A2F0292D-1797-49A5-8D2D-8D50C72EF3CC}" type="datetimeFigureOut">
              <a:rPr lang="en-US" smtClean="0"/>
              <a:t>11-10-10</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fr-CA" smtClean="0"/>
              <a:t>Cliquez et modifiez le titre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D6CC888B-D9F9-4E54-B722-F151A9F45E95}" type="slidenum">
              <a:rPr lang="en-US" smtClean="0"/>
              <a:t>‹#›</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EAGfHjDnK60&amp;feature=player_detailpage" TargetMode="Externa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cellule</a:t>
            </a:r>
            <a:endParaRPr lang="fr-FR" dirty="0"/>
          </a:p>
        </p:txBody>
      </p:sp>
      <p:sp>
        <p:nvSpPr>
          <p:cNvPr id="3" name="Sous-titre 2"/>
          <p:cNvSpPr>
            <a:spLocks noGrp="1"/>
          </p:cNvSpPr>
          <p:nvPr>
            <p:ph type="subTitle" idx="1"/>
          </p:nvPr>
        </p:nvSpPr>
        <p:spPr/>
        <p:txBody>
          <a:bodyPr/>
          <a:lstStyle/>
          <a:p>
            <a:r>
              <a:rPr lang="fr-FR" dirty="0" smtClean="0"/>
              <a:t>Les échanges cellulaires</a:t>
            </a:r>
            <a:endParaRPr lang="fr-FR" dirty="0"/>
          </a:p>
        </p:txBody>
      </p:sp>
      <p:pic>
        <p:nvPicPr>
          <p:cNvPr id="6" name="Image 5"/>
          <p:cNvPicPr>
            <a:picLocks noChangeAspect="1"/>
          </p:cNvPicPr>
          <p:nvPr/>
        </p:nvPicPr>
        <p:blipFill rotWithShape="1">
          <a:blip r:embed="rId2"/>
          <a:srcRect l="15027" r="11051"/>
          <a:stretch/>
        </p:blipFill>
        <p:spPr>
          <a:xfrm>
            <a:off x="1270002" y="1806143"/>
            <a:ext cx="3099876" cy="3116989"/>
          </a:xfrm>
          <a:prstGeom prst="rect">
            <a:avLst/>
          </a:prstGeom>
        </p:spPr>
      </p:pic>
    </p:spTree>
    <p:extLst>
      <p:ext uri="{BB962C8B-B14F-4D97-AF65-F5344CB8AC3E}">
        <p14:creationId xmlns:p14="http://schemas.microsoft.com/office/powerpoint/2010/main" val="384488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Petit rappel</a:t>
            </a:r>
            <a:endParaRPr lang="fr-FR" sz="3200" b="1" dirty="0"/>
          </a:p>
        </p:txBody>
      </p:sp>
      <p:pic>
        <p:nvPicPr>
          <p:cNvPr id="6" name="Espace réservé du contenu 5"/>
          <p:cNvPicPr>
            <a:picLocks noGrp="1" noChangeAspect="1"/>
          </p:cNvPicPr>
          <p:nvPr>
            <p:ph idx="1"/>
          </p:nvPr>
        </p:nvPicPr>
        <p:blipFill>
          <a:blip r:embed="rId2"/>
          <a:srcRect l="8176" r="8176"/>
          <a:stretch>
            <a:fillRect/>
          </a:stretch>
        </p:blipFill>
        <p:spPr>
          <a:xfrm>
            <a:off x="3417888" y="1719263"/>
            <a:ext cx="4959350" cy="4406900"/>
          </a:xfrm>
        </p:spPr>
      </p:pic>
      <p:sp>
        <p:nvSpPr>
          <p:cNvPr id="5" name="Espace réservé du texte 4"/>
          <p:cNvSpPr>
            <a:spLocks noGrp="1"/>
          </p:cNvSpPr>
          <p:nvPr>
            <p:ph type="body" sz="half" idx="2"/>
          </p:nvPr>
        </p:nvSpPr>
        <p:spPr>
          <a:xfrm>
            <a:off x="3429000" y="1160463"/>
            <a:ext cx="4948269" cy="558922"/>
          </a:xfrm>
        </p:spPr>
        <p:txBody>
          <a:bodyPr/>
          <a:lstStyle/>
          <a:p>
            <a:pPr algn="ctr"/>
            <a:r>
              <a:rPr lang="fr-FR" sz="1800" dirty="0"/>
              <a:t>Peux-tu identifier les parties de la cellule?</a:t>
            </a:r>
          </a:p>
          <a:p>
            <a:endParaRPr lang="fr-FR" dirty="0"/>
          </a:p>
        </p:txBody>
      </p:sp>
      <p:pic>
        <p:nvPicPr>
          <p:cNvPr id="4" name="Image 3"/>
          <p:cNvPicPr>
            <a:picLocks noChangeAspect="1"/>
          </p:cNvPicPr>
          <p:nvPr/>
        </p:nvPicPr>
        <p:blipFill rotWithShape="1">
          <a:blip r:embed="rId3"/>
          <a:srcRect t="1" b="-3762"/>
          <a:stretch/>
        </p:blipFill>
        <p:spPr>
          <a:xfrm>
            <a:off x="3209852" y="1699847"/>
            <a:ext cx="5540801" cy="4767383"/>
          </a:xfrm>
          <a:prstGeom prst="rect">
            <a:avLst/>
          </a:prstGeom>
        </p:spPr>
      </p:pic>
      <p:pic>
        <p:nvPicPr>
          <p:cNvPr id="7" name="Image 6"/>
          <p:cNvPicPr>
            <a:picLocks noChangeAspect="1"/>
          </p:cNvPicPr>
          <p:nvPr/>
        </p:nvPicPr>
        <p:blipFill rotWithShape="1">
          <a:blip r:embed="rId2"/>
          <a:srcRect l="15027" r="11051"/>
          <a:stretch/>
        </p:blipFill>
        <p:spPr>
          <a:xfrm>
            <a:off x="790325" y="2837380"/>
            <a:ext cx="1085368" cy="1091359"/>
          </a:xfrm>
          <a:prstGeom prst="rect">
            <a:avLst/>
          </a:prstGeom>
        </p:spPr>
      </p:pic>
    </p:spTree>
    <p:extLst>
      <p:ext uri="{BB962C8B-B14F-4D97-AF65-F5344CB8AC3E}">
        <p14:creationId xmlns:p14="http://schemas.microsoft.com/office/powerpoint/2010/main" val="80565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Échanges cellulaires</a:t>
            </a:r>
            <a:endParaRPr lang="fr-FR" sz="3200" b="1" dirty="0"/>
          </a:p>
        </p:txBody>
      </p:sp>
      <p:pic>
        <p:nvPicPr>
          <p:cNvPr id="5" name="Image 4"/>
          <p:cNvPicPr>
            <a:picLocks noChangeAspect="1"/>
          </p:cNvPicPr>
          <p:nvPr/>
        </p:nvPicPr>
        <p:blipFill rotWithShape="1">
          <a:blip r:embed="rId2"/>
          <a:srcRect l="15027" r="11051"/>
          <a:stretch/>
        </p:blipFill>
        <p:spPr>
          <a:xfrm>
            <a:off x="7355248" y="395072"/>
            <a:ext cx="1085368" cy="1091359"/>
          </a:xfrm>
          <a:prstGeom prst="rect">
            <a:avLst/>
          </a:prstGeom>
        </p:spPr>
      </p:pic>
      <p:sp>
        <p:nvSpPr>
          <p:cNvPr id="6" name="ZoneTexte 5"/>
          <p:cNvSpPr txBox="1"/>
          <p:nvPr/>
        </p:nvSpPr>
        <p:spPr>
          <a:xfrm>
            <a:off x="740664" y="1641231"/>
            <a:ext cx="6254105" cy="4690515"/>
          </a:xfrm>
          <a:prstGeom prst="rect">
            <a:avLst/>
          </a:prstGeom>
          <a:noFill/>
        </p:spPr>
        <p:txBody>
          <a:bodyPr wrap="square" rtlCol="0">
            <a:spAutoFit/>
          </a:bodyPr>
          <a:lstStyle/>
          <a:p>
            <a:pPr>
              <a:lnSpc>
                <a:spcPct val="130000"/>
              </a:lnSpc>
            </a:pPr>
            <a:r>
              <a:rPr lang="fr-FR" sz="2400" dirty="0"/>
              <a:t>Des processus d’échanges cellulaires ont lieu tous les jours dans les cellules de ton corps. Ces processus sont nécessaires pour assurer l’échange de la matière et de l’énergie entre les cellules et leur milieu. Sans cela, les vivants ne seraient pas en mesure d’assurer leur fonctionnement et leur survie.</a:t>
            </a:r>
          </a:p>
          <a:p>
            <a:pPr>
              <a:lnSpc>
                <a:spcPct val="130000"/>
              </a:lnSpc>
            </a:pPr>
            <a:r>
              <a:rPr lang="fr-FR" sz="2400" dirty="0"/>
              <a:t> </a:t>
            </a:r>
          </a:p>
          <a:p>
            <a:r>
              <a:rPr lang="fr-FR" dirty="0" smtClean="0"/>
              <a:t> </a:t>
            </a:r>
            <a:endParaRPr lang="fr-FR" dirty="0"/>
          </a:p>
        </p:txBody>
      </p:sp>
    </p:spTree>
    <p:extLst>
      <p:ext uri="{BB962C8B-B14F-4D97-AF65-F5344CB8AC3E}">
        <p14:creationId xmlns:p14="http://schemas.microsoft.com/office/powerpoint/2010/main" val="2186326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Échanges cellulaires</a:t>
            </a:r>
            <a:endParaRPr lang="fr-FR" sz="3200" b="1" dirty="0"/>
          </a:p>
        </p:txBody>
      </p:sp>
      <p:pic>
        <p:nvPicPr>
          <p:cNvPr id="5" name="Image 4"/>
          <p:cNvPicPr>
            <a:picLocks noChangeAspect="1"/>
          </p:cNvPicPr>
          <p:nvPr/>
        </p:nvPicPr>
        <p:blipFill rotWithShape="1">
          <a:blip r:embed="rId2"/>
          <a:srcRect l="15027" r="11051"/>
          <a:stretch/>
        </p:blipFill>
        <p:spPr>
          <a:xfrm>
            <a:off x="7355248" y="395072"/>
            <a:ext cx="1085368" cy="1091359"/>
          </a:xfrm>
          <a:prstGeom prst="rect">
            <a:avLst/>
          </a:prstGeom>
        </p:spPr>
      </p:pic>
      <p:sp>
        <p:nvSpPr>
          <p:cNvPr id="6" name="ZoneTexte 5"/>
          <p:cNvSpPr txBox="1"/>
          <p:nvPr/>
        </p:nvSpPr>
        <p:spPr>
          <a:xfrm>
            <a:off x="740664" y="1641231"/>
            <a:ext cx="6254105" cy="3730252"/>
          </a:xfrm>
          <a:prstGeom prst="rect">
            <a:avLst/>
          </a:prstGeom>
          <a:noFill/>
        </p:spPr>
        <p:txBody>
          <a:bodyPr wrap="square" rtlCol="0">
            <a:spAutoFit/>
          </a:bodyPr>
          <a:lstStyle/>
          <a:p>
            <a:pPr>
              <a:lnSpc>
                <a:spcPct val="130000"/>
              </a:lnSpc>
            </a:pPr>
            <a:r>
              <a:rPr lang="fr-FR" sz="2400" dirty="0"/>
              <a:t>Chez les vivants, les types de substances qui peuvent être échangées sont variés. Dans la majorité des cas, il s’agit d’eau, de gaz et de sels minéraux, des substances devant continuellement demeurer à la bonne concentration </a:t>
            </a:r>
            <a:endParaRPr lang="fr-FR" sz="2400" dirty="0" smtClean="0"/>
          </a:p>
          <a:p>
            <a:pPr>
              <a:lnSpc>
                <a:spcPct val="130000"/>
              </a:lnSpc>
            </a:pPr>
            <a:r>
              <a:rPr lang="fr-FR" sz="2400" dirty="0" smtClean="0"/>
              <a:t>pour </a:t>
            </a:r>
            <a:r>
              <a:rPr lang="fr-FR" sz="2400" dirty="0"/>
              <a:t>assurer la survie des cellules. </a:t>
            </a:r>
          </a:p>
          <a:p>
            <a:r>
              <a:rPr lang="fr-FR" dirty="0" smtClean="0"/>
              <a:t> </a:t>
            </a:r>
            <a:endParaRPr lang="fr-FR" dirty="0"/>
          </a:p>
        </p:txBody>
      </p:sp>
      <p:pic>
        <p:nvPicPr>
          <p:cNvPr id="3" name="Image 2"/>
          <p:cNvPicPr>
            <a:picLocks noChangeAspect="1"/>
          </p:cNvPicPr>
          <p:nvPr/>
        </p:nvPicPr>
        <p:blipFill>
          <a:blip r:embed="rId3"/>
          <a:stretch>
            <a:fillRect/>
          </a:stretch>
        </p:blipFill>
        <p:spPr>
          <a:xfrm>
            <a:off x="5736644" y="3088413"/>
            <a:ext cx="3530549" cy="3471985"/>
          </a:xfrm>
          <a:prstGeom prst="rect">
            <a:avLst/>
          </a:prstGeom>
        </p:spPr>
      </p:pic>
    </p:spTree>
    <p:extLst>
      <p:ext uri="{BB962C8B-B14F-4D97-AF65-F5344CB8AC3E}">
        <p14:creationId xmlns:p14="http://schemas.microsoft.com/office/powerpoint/2010/main" val="277638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Échanges cellulaires</a:t>
            </a:r>
            <a:endParaRPr lang="fr-FR" sz="3200" b="1" dirty="0"/>
          </a:p>
        </p:txBody>
      </p:sp>
      <p:pic>
        <p:nvPicPr>
          <p:cNvPr id="5" name="Image 4"/>
          <p:cNvPicPr>
            <a:picLocks noChangeAspect="1"/>
          </p:cNvPicPr>
          <p:nvPr/>
        </p:nvPicPr>
        <p:blipFill rotWithShape="1">
          <a:blip r:embed="rId2"/>
          <a:srcRect l="15027" r="11051"/>
          <a:stretch/>
        </p:blipFill>
        <p:spPr>
          <a:xfrm>
            <a:off x="7355248" y="395072"/>
            <a:ext cx="1085368" cy="1091359"/>
          </a:xfrm>
          <a:prstGeom prst="rect">
            <a:avLst/>
          </a:prstGeom>
        </p:spPr>
      </p:pic>
      <p:sp>
        <p:nvSpPr>
          <p:cNvPr id="6" name="ZoneTexte 5"/>
          <p:cNvSpPr txBox="1"/>
          <p:nvPr/>
        </p:nvSpPr>
        <p:spPr>
          <a:xfrm>
            <a:off x="740664" y="1641231"/>
            <a:ext cx="6254105" cy="2954655"/>
          </a:xfrm>
          <a:prstGeom prst="rect">
            <a:avLst/>
          </a:prstGeom>
          <a:noFill/>
        </p:spPr>
        <p:txBody>
          <a:bodyPr wrap="square" rtlCol="0">
            <a:spAutoFit/>
          </a:bodyPr>
          <a:lstStyle/>
          <a:p>
            <a:pPr>
              <a:lnSpc>
                <a:spcPct val="130000"/>
              </a:lnSpc>
            </a:pPr>
            <a:r>
              <a:rPr lang="fr-FR" sz="2400" dirty="0"/>
              <a:t>C’est grâce à la membrane cytoplasmique que les échanges cellulaires sont possibles chez toutes les cellules. Cette membrane agit comme une frontière où l’accès sera donné à seulement certaines substances. </a:t>
            </a:r>
          </a:p>
        </p:txBody>
      </p:sp>
      <p:pic>
        <p:nvPicPr>
          <p:cNvPr id="3" name="Image 2"/>
          <p:cNvPicPr>
            <a:picLocks noChangeAspect="1"/>
          </p:cNvPicPr>
          <p:nvPr/>
        </p:nvPicPr>
        <p:blipFill>
          <a:blip r:embed="rId3"/>
          <a:stretch>
            <a:fillRect/>
          </a:stretch>
        </p:blipFill>
        <p:spPr>
          <a:xfrm>
            <a:off x="6374423" y="3522784"/>
            <a:ext cx="2476500" cy="2714978"/>
          </a:xfrm>
          <a:prstGeom prst="rect">
            <a:avLst/>
          </a:prstGeom>
        </p:spPr>
      </p:pic>
    </p:spTree>
    <p:extLst>
      <p:ext uri="{BB962C8B-B14F-4D97-AF65-F5344CB8AC3E}">
        <p14:creationId xmlns:p14="http://schemas.microsoft.com/office/powerpoint/2010/main" val="355644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diffusion</a:t>
            </a:r>
            <a:endParaRPr lang="fr-FR" dirty="0"/>
          </a:p>
        </p:txBody>
      </p:sp>
      <p:sp>
        <p:nvSpPr>
          <p:cNvPr id="4" name="ZoneTexte 3"/>
          <p:cNvSpPr txBox="1"/>
          <p:nvPr/>
        </p:nvSpPr>
        <p:spPr>
          <a:xfrm>
            <a:off x="586154" y="1563077"/>
            <a:ext cx="6447692" cy="4395049"/>
          </a:xfrm>
          <a:prstGeom prst="rect">
            <a:avLst/>
          </a:prstGeom>
          <a:noFill/>
        </p:spPr>
        <p:txBody>
          <a:bodyPr wrap="square" rtlCol="0">
            <a:spAutoFit/>
          </a:bodyPr>
          <a:lstStyle/>
          <a:p>
            <a:pPr>
              <a:lnSpc>
                <a:spcPct val="130000"/>
              </a:lnSpc>
            </a:pPr>
            <a:r>
              <a:rPr lang="fr-FR" sz="2400" dirty="0">
                <a:cs typeface="Ayuthaya"/>
              </a:rPr>
              <a:t>La </a:t>
            </a:r>
            <a:r>
              <a:rPr lang="fr-FR" sz="2400" b="1" dirty="0">
                <a:cs typeface="Ayuthaya"/>
              </a:rPr>
              <a:t>diffusion</a:t>
            </a:r>
            <a:r>
              <a:rPr lang="fr-FR" sz="2400" dirty="0">
                <a:cs typeface="Ayuthaya"/>
              </a:rPr>
              <a:t> de la matière est un processus par lequel les molécules d’une substance donnée (soluté), un gaz par exemple, se déplacent d’une région où la concentration est élevée vers une région où la concentration est faible. Ce déplacement s’effectue jusqu’à ce que les concentrations dans les deux milieux soient à l’équilibre.</a:t>
            </a:r>
          </a:p>
        </p:txBody>
      </p:sp>
      <p:pic>
        <p:nvPicPr>
          <p:cNvPr id="5" name="Image 4"/>
          <p:cNvPicPr>
            <a:picLocks noChangeAspect="1"/>
          </p:cNvPicPr>
          <p:nvPr/>
        </p:nvPicPr>
        <p:blipFill rotWithShape="1">
          <a:blip r:embed="rId2"/>
          <a:srcRect l="15027" r="11051"/>
          <a:stretch/>
        </p:blipFill>
        <p:spPr>
          <a:xfrm>
            <a:off x="7355248" y="395072"/>
            <a:ext cx="1085368" cy="1091359"/>
          </a:xfrm>
          <a:prstGeom prst="rect">
            <a:avLst/>
          </a:prstGeom>
        </p:spPr>
      </p:pic>
    </p:spTree>
    <p:extLst>
      <p:ext uri="{BB962C8B-B14F-4D97-AF65-F5344CB8AC3E}">
        <p14:creationId xmlns:p14="http://schemas.microsoft.com/office/powerpoint/2010/main" val="209111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L’osmose</a:t>
            </a:r>
            <a:endParaRPr lang="fr-FR" dirty="0"/>
          </a:p>
        </p:txBody>
      </p:sp>
      <p:sp>
        <p:nvSpPr>
          <p:cNvPr id="4" name="ZoneTexte 3"/>
          <p:cNvSpPr txBox="1"/>
          <p:nvPr/>
        </p:nvSpPr>
        <p:spPr>
          <a:xfrm>
            <a:off x="586154" y="1563077"/>
            <a:ext cx="6447692" cy="2954655"/>
          </a:xfrm>
          <a:prstGeom prst="rect">
            <a:avLst/>
          </a:prstGeom>
          <a:noFill/>
        </p:spPr>
        <p:txBody>
          <a:bodyPr wrap="square" rtlCol="0">
            <a:spAutoFit/>
          </a:bodyPr>
          <a:lstStyle/>
          <a:p>
            <a:pPr>
              <a:lnSpc>
                <a:spcPct val="130000"/>
              </a:lnSpc>
            </a:pPr>
            <a:r>
              <a:rPr lang="fr-FR" sz="2400" dirty="0" smtClean="0"/>
              <a:t>Le </a:t>
            </a:r>
            <a:r>
              <a:rPr lang="fr-FR" sz="2400" dirty="0"/>
              <a:t>phénomène d’</a:t>
            </a:r>
            <a:r>
              <a:rPr lang="fr-FR" sz="2400" b="1" dirty="0"/>
              <a:t>osmose</a:t>
            </a:r>
            <a:r>
              <a:rPr lang="fr-FR" sz="2400" dirty="0"/>
              <a:t> fait référence au déplacement de molécules d’eau </a:t>
            </a:r>
            <a:r>
              <a:rPr lang="fr-FR" sz="2400" dirty="0" smtClean="0"/>
              <a:t>d’un </a:t>
            </a:r>
            <a:r>
              <a:rPr lang="fr-FR" sz="2400" dirty="0"/>
              <a:t>milieu moins concentré vers un milieu plus concentré. Ce déplacement s’effectue jusqu’à ce que les concentrations dans les deux milieux soient à équilibre.</a:t>
            </a:r>
            <a:endParaRPr lang="fr-FR" sz="2400" dirty="0">
              <a:cs typeface="Ayuthaya"/>
            </a:endParaRPr>
          </a:p>
        </p:txBody>
      </p:sp>
      <p:pic>
        <p:nvPicPr>
          <p:cNvPr id="5" name="Image 4"/>
          <p:cNvPicPr>
            <a:picLocks noChangeAspect="1"/>
          </p:cNvPicPr>
          <p:nvPr/>
        </p:nvPicPr>
        <p:blipFill rotWithShape="1">
          <a:blip r:embed="rId2"/>
          <a:srcRect l="15027" r="11051"/>
          <a:stretch/>
        </p:blipFill>
        <p:spPr>
          <a:xfrm>
            <a:off x="7355248" y="395072"/>
            <a:ext cx="1085368" cy="1091359"/>
          </a:xfrm>
          <a:prstGeom prst="rect">
            <a:avLst/>
          </a:prstGeom>
        </p:spPr>
      </p:pic>
    </p:spTree>
    <p:extLst>
      <p:ext uri="{BB962C8B-B14F-4D97-AF65-F5344CB8AC3E}">
        <p14:creationId xmlns:p14="http://schemas.microsoft.com/office/powerpoint/2010/main" val="36597859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Vidéo sur la cellule</a:t>
            </a:r>
            <a:endParaRPr lang="fr-FR" sz="3600" b="1" dirty="0"/>
          </a:p>
        </p:txBody>
      </p:sp>
      <p:sp>
        <p:nvSpPr>
          <p:cNvPr id="3" name="Espace réservé du contenu 2"/>
          <p:cNvSpPr>
            <a:spLocks noGrp="1"/>
          </p:cNvSpPr>
          <p:nvPr>
            <p:ph idx="1"/>
          </p:nvPr>
        </p:nvSpPr>
        <p:spPr>
          <a:xfrm>
            <a:off x="3429000" y="2020888"/>
            <a:ext cx="3155462" cy="577727"/>
          </a:xfrm>
        </p:spPr>
        <p:txBody>
          <a:bodyPr/>
          <a:lstStyle/>
          <a:p>
            <a:r>
              <a:rPr lang="fr-FR" dirty="0" smtClean="0">
                <a:hlinkClick r:id="rId2"/>
              </a:rPr>
              <a:t>Il était une fois la vie</a:t>
            </a:r>
            <a:endParaRPr lang="fr-FR" dirty="0"/>
          </a:p>
        </p:txBody>
      </p:sp>
      <p:pic>
        <p:nvPicPr>
          <p:cNvPr id="4" name="Image 3"/>
          <p:cNvPicPr>
            <a:picLocks noChangeAspect="1"/>
          </p:cNvPicPr>
          <p:nvPr/>
        </p:nvPicPr>
        <p:blipFill rotWithShape="1">
          <a:blip r:embed="rId3"/>
          <a:srcRect l="15027" r="11051"/>
          <a:stretch/>
        </p:blipFill>
        <p:spPr>
          <a:xfrm>
            <a:off x="790325" y="2876456"/>
            <a:ext cx="1085368" cy="1091359"/>
          </a:xfrm>
          <a:prstGeom prst="rect">
            <a:avLst/>
          </a:prstGeom>
        </p:spPr>
      </p:pic>
    </p:spTree>
    <p:extLst>
      <p:ext uri="{BB962C8B-B14F-4D97-AF65-F5344CB8AC3E}">
        <p14:creationId xmlns:p14="http://schemas.microsoft.com/office/powerpoint/2010/main" val="24829806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40</TotalTime>
  <Words>266</Words>
  <Application>Microsoft Macintosh PowerPoint</Application>
  <PresentationFormat>Présentation à l'écran (4:3)</PresentationFormat>
  <Paragraphs>20</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Inspiration</vt:lpstr>
      <vt:lpstr>La cellule</vt:lpstr>
      <vt:lpstr>Petit rappel</vt:lpstr>
      <vt:lpstr>Échanges cellulaires</vt:lpstr>
      <vt:lpstr>Échanges cellulaires</vt:lpstr>
      <vt:lpstr>Échanges cellulaires</vt:lpstr>
      <vt:lpstr>La diffusion</vt:lpstr>
      <vt:lpstr>L’osmose</vt:lpstr>
      <vt:lpstr>Vidéo sur la cellule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cellule</dc:title>
  <dc:creator>CSSA CSSA</dc:creator>
  <cp:lastModifiedBy>CSSA CSSA</cp:lastModifiedBy>
  <cp:revision>6</cp:revision>
  <dcterms:created xsi:type="dcterms:W3CDTF">2011-10-11T04:02:17Z</dcterms:created>
  <dcterms:modified xsi:type="dcterms:W3CDTF">2011-10-11T05:21:35Z</dcterms:modified>
</cp:coreProperties>
</file>