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5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22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8ACDB3CC-F982-40F9-8DD6-BCC9AFBF44BD}" type="datetime1">
              <a:rPr lang="en-US" smtClean="0"/>
              <a:pPr/>
              <a:t>11-09-06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1C1A-CAFA-43FD-A579-55B116A1448A}" type="datetime1">
              <a:rPr lang="en-US" smtClean="0"/>
              <a:pPr/>
              <a:t>11-09-06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BC03-21BF-4F6B-A3BE-29C937D452B1}" type="datetime1">
              <a:rPr lang="en-US" smtClean="0"/>
              <a:pPr/>
              <a:t>11-09-06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8867-0964-49C4-9DE5-8FBB189497BC}" type="datetime1">
              <a:rPr lang="en-US" smtClean="0"/>
              <a:pPr/>
              <a:t>11-09-06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11-09-06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D5B8-D9C5-419F-913D-2186935717ED}" type="datetime1">
              <a:rPr lang="en-US" smtClean="0"/>
              <a:pPr/>
              <a:t>11-09-06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952F-F888-4FB8-9CB7-51D5F02FA3C8}" type="datetime1">
              <a:rPr lang="en-US" smtClean="0"/>
              <a:pPr/>
              <a:t>11-09-06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DB32-6162-43C0-9325-230E0A9B0177}" type="datetime1">
              <a:rPr lang="en-US" smtClean="0"/>
              <a:pPr/>
              <a:t>11-09-06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9B57-0E9E-4DE4-A7F5-9A169EF1CEE0}" type="datetime1">
              <a:rPr lang="en-US" smtClean="0"/>
              <a:pPr/>
              <a:t>11-09-06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CA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F86C-0F1B-4333-B99B-B3B2B1F87225}" type="datetime1">
              <a:rPr lang="en-US" smtClean="0"/>
              <a:pPr/>
              <a:t>11-09-06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FCD9-7699-43D6-8D62-436E2DD234FF}" type="datetime1">
              <a:rPr lang="en-US" smtClean="0"/>
              <a:pPr/>
              <a:t>11-09-06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610FC3EB-42FB-4C38-8CAE-7A1293B83421}" type="datetime1">
              <a:rPr lang="en-US" smtClean="0"/>
              <a:pPr/>
              <a:t>11-09-06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3200" dirty="0" smtClean="0"/>
              <a:t>La matière et les propriétés de la matière</a:t>
            </a:r>
            <a:endParaRPr lang="fr-FR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Sciences 9</a:t>
            </a:r>
            <a:r>
              <a:rPr lang="fr-FR" baseline="30000" dirty="0" smtClean="0"/>
              <a:t>e</a:t>
            </a:r>
            <a:r>
              <a:rPr lang="fr-FR" dirty="0" smtClean="0"/>
              <a:t> année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5739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 smtClean="0"/>
              <a:t>Dans ce module, tu étudieras les substances chimiques par le biais d’expériences en laboratoire et d’une introduction aux lois de la chimie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Tu découvriras au fil de tes travaux ce que sont les éléments et les composés et tu seras initié à la structure de l’atome et de la molécule.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Tu seras initié au tableau périodique et à la nomenclature chimique.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0509" y="4531065"/>
            <a:ext cx="1218325" cy="156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984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Ce que tu sais déjà…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 dirty="0" smtClean="0"/>
              <a:t>Quelles sont les propriétés de la matière?</a:t>
            </a:r>
          </a:p>
          <a:p>
            <a:pPr marL="0" indent="0">
              <a:buNone/>
            </a:pPr>
            <a:endParaRPr lang="fr-FR" dirty="0"/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Comment sait-on qu’il y a eu transformation chimique?</a:t>
            </a:r>
          </a:p>
          <a:p>
            <a:pPr marL="457200" indent="-457200">
              <a:buFont typeface="+mj-lt"/>
              <a:buAutoNum type="arabicPeriod"/>
            </a:pPr>
            <a:endParaRPr lang="fr-FR" dirty="0"/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Quelles normes faut-il respecter quand on manipule des produits chimiques courants, à la maison ou en milieu de travail?</a:t>
            </a:r>
            <a:endParaRPr lang="fr-FR" dirty="0"/>
          </a:p>
        </p:txBody>
      </p:sp>
      <p:pic>
        <p:nvPicPr>
          <p:cNvPr id="7" name="Image 6" descr="boudeu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547" y="436563"/>
            <a:ext cx="1174709" cy="150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10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La matière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 smtClean="0"/>
              <a:t>Toute substance qui prend de l’espace</a:t>
            </a:r>
          </a:p>
          <a:p>
            <a:pPr marL="0" indent="0">
              <a:buNone/>
            </a:pPr>
            <a:r>
              <a:rPr lang="fr-FR" dirty="0" smtClean="0"/>
              <a:t/>
            </a:r>
            <a:endParaRPr lang="fr-FR" dirty="0"/>
          </a:p>
          <a:p>
            <a:pPr marL="0" indent="0">
              <a:buNone/>
            </a:pPr>
            <a:r>
              <a:rPr lang="fr-FR" dirty="0" smtClean="0"/>
              <a:t>La matière peut </a:t>
            </a:r>
            <a:r>
              <a:rPr lang="fr-FR" dirty="0" smtClean="0"/>
              <a:t>être…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Solide</a:t>
            </a:r>
          </a:p>
          <a:p>
            <a:pPr marL="0" indent="0" algn="ctr">
              <a:buNone/>
            </a:pPr>
            <a:r>
              <a:rPr lang="fr-FR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Liquide</a:t>
            </a:r>
          </a:p>
          <a:p>
            <a:pPr marL="0" indent="0" algn="r">
              <a:buNone/>
            </a:pPr>
            <a:r>
              <a:rPr lang="fr-FR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Gazeuse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0" y="228030"/>
            <a:ext cx="254000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762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La théorie des particules de la matière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fr-FR" dirty="0" smtClean="0"/>
              <a:t>La matière est formée de minuscules particules</a:t>
            </a:r>
          </a:p>
          <a:p>
            <a:pPr marL="0" indent="0">
              <a:lnSpc>
                <a:spcPct val="160000"/>
              </a:lnSpc>
              <a:buNone/>
            </a:pPr>
            <a:endParaRPr lang="fr-FR" sz="1400" dirty="0" smtClean="0"/>
          </a:p>
          <a:p>
            <a:pPr>
              <a:lnSpc>
                <a:spcPct val="130000"/>
              </a:lnSpc>
            </a:pPr>
            <a:r>
              <a:rPr lang="fr-FR" dirty="0" smtClean="0"/>
              <a:t>Chaque type de matière pure (qui n’est pas mélangée avec autre chose) est fait de ses propres particules</a:t>
            </a:r>
          </a:p>
          <a:p>
            <a:pPr marL="0" indent="0">
              <a:lnSpc>
                <a:spcPct val="130000"/>
              </a:lnSpc>
              <a:buNone/>
            </a:pPr>
            <a:endParaRPr lang="fr-FR" sz="1400" dirty="0" smtClean="0"/>
          </a:p>
          <a:p>
            <a:pPr>
              <a:lnSpc>
                <a:spcPct val="130000"/>
              </a:lnSpc>
            </a:pPr>
            <a:r>
              <a:rPr lang="fr-FR" dirty="0" smtClean="0"/>
              <a:t>Les particules de la matière sont attirées les unes vers les autres et restent ensemble</a:t>
            </a:r>
          </a:p>
          <a:p>
            <a:pPr marL="0" indent="0">
              <a:lnSpc>
                <a:spcPct val="130000"/>
              </a:lnSpc>
              <a:buNone/>
            </a:pPr>
            <a:endParaRPr lang="fr-FR" sz="1400" dirty="0" smtClean="0"/>
          </a:p>
          <a:p>
            <a:pPr>
              <a:lnSpc>
                <a:spcPct val="130000"/>
              </a:lnSpc>
            </a:pPr>
            <a:r>
              <a:rPr lang="fr-FR" dirty="0" smtClean="0"/>
              <a:t>Les particules sont toujours en mouvement dans la matière (m</a:t>
            </a:r>
            <a:r>
              <a:rPr lang="fr-FR" dirty="0" smtClean="0"/>
              <a:t>ême dans les solides)</a:t>
            </a:r>
          </a:p>
          <a:p>
            <a:pPr marL="0" indent="0">
              <a:lnSpc>
                <a:spcPct val="130000"/>
              </a:lnSpc>
              <a:buNone/>
            </a:pPr>
            <a:endParaRPr lang="fr-FR" sz="1400" dirty="0" smtClean="0"/>
          </a:p>
          <a:p>
            <a:pPr>
              <a:lnSpc>
                <a:spcPct val="130000"/>
              </a:lnSpc>
            </a:pPr>
            <a:r>
              <a:rPr lang="fr-FR" dirty="0" smtClean="0"/>
              <a:t>Dans une matière chaude, les particules bougent plus rapidement et dans une matière froide, les particules bougent plus lentement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7543" y="1247855"/>
            <a:ext cx="1220926" cy="126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9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250618"/>
              </p:ext>
            </p:extLst>
          </p:nvPr>
        </p:nvGraphicFramePr>
        <p:xfrm>
          <a:off x="266520" y="268047"/>
          <a:ext cx="8512976" cy="598843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128244"/>
                <a:gridCol w="2128244"/>
                <a:gridCol w="2128244"/>
                <a:gridCol w="2128244"/>
              </a:tblGrid>
              <a:tr h="777063">
                <a:tc gridSpan="4">
                  <a:txBody>
                    <a:bodyPr/>
                    <a:lstStyle/>
                    <a:p>
                      <a:pPr algn="ctr"/>
                      <a:endParaRPr lang="fr-FR" sz="1000" dirty="0" smtClean="0"/>
                    </a:p>
                    <a:p>
                      <a:pPr algn="ctr"/>
                      <a:r>
                        <a:rPr lang="fr-FR" dirty="0" smtClean="0"/>
                        <a:t>Exemples de propriétés physiques de la matière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777063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Mesures</a:t>
                      </a:r>
                      <a:r>
                        <a:rPr lang="fr-FR" baseline="0" dirty="0" smtClean="0"/>
                        <a:t> qualitatives</a:t>
                      </a:r>
                      <a:endParaRPr lang="fr-FR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 smtClean="0"/>
                    </a:p>
                    <a:p>
                      <a:pPr algn="ctr"/>
                      <a:r>
                        <a:rPr lang="fr-FR" dirty="0" smtClean="0"/>
                        <a:t>Exemples</a:t>
                      </a:r>
                      <a:endParaRPr lang="fr-FR" dirty="0"/>
                    </a:p>
                  </a:txBody>
                  <a:tcPr>
                    <a:lnR w="57150" cap="flat" cmpd="sng" algn="ctr">
                      <a:solidFill>
                        <a:srgbClr val="6B9BC7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Mesures quantitatives</a:t>
                      </a:r>
                      <a:endParaRPr lang="fr-FR" dirty="0"/>
                    </a:p>
                  </a:txBody>
                  <a:tcPr>
                    <a:lnL w="57150" cap="flat" cmpd="sng" algn="ctr">
                      <a:solidFill>
                        <a:srgbClr val="6B9BC7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 smtClean="0"/>
                    </a:p>
                    <a:p>
                      <a:pPr algn="ctr"/>
                      <a:r>
                        <a:rPr lang="fr-FR" dirty="0" smtClean="0"/>
                        <a:t>Exemples</a:t>
                      </a:r>
                      <a:endParaRPr lang="fr-FR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77063">
                <a:tc>
                  <a:txBody>
                    <a:bodyPr/>
                    <a:lstStyle/>
                    <a:p>
                      <a:pPr algn="ctr"/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L’étain a une couleur argentée et un éclat brillant</a:t>
                      </a:r>
                      <a:endParaRPr lang="fr-FR" sz="1400" dirty="0"/>
                    </a:p>
                  </a:txBody>
                  <a:tcPr>
                    <a:lnR w="57150" cap="flat" cmpd="sng" algn="ctr">
                      <a:solidFill>
                        <a:srgbClr val="6B9BC7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lnL w="57150" cap="flat" cmpd="sng" algn="ctr">
                      <a:solidFill>
                        <a:srgbClr val="6B9BC7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La glace</a:t>
                      </a:r>
                      <a:r>
                        <a:rPr lang="fr-FR" sz="1400" baseline="0" dirty="0" smtClean="0"/>
                        <a:t> fond à 0°C</a:t>
                      </a:r>
                      <a:endParaRPr lang="fr-FR" sz="1400" dirty="0"/>
                    </a:p>
                  </a:txBody>
                  <a:tcPr/>
                </a:tc>
              </a:tr>
              <a:tr h="777063">
                <a:tc>
                  <a:txBody>
                    <a:bodyPr/>
                    <a:lstStyle/>
                    <a:p>
                      <a:pPr algn="ctr"/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Le chlore(javellisant domestique) est glissant</a:t>
                      </a:r>
                      <a:endParaRPr lang="fr-FR" sz="1400" dirty="0"/>
                    </a:p>
                  </a:txBody>
                  <a:tcPr>
                    <a:lnR w="57150" cap="flat" cmpd="sng" algn="ctr">
                      <a:solidFill>
                        <a:srgbClr val="6B9BC7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lnL w="57150" cap="flat" cmpd="sng" algn="ctr">
                      <a:solidFill>
                        <a:srgbClr val="6B9BC7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L’eau bout à 100</a:t>
                      </a:r>
                      <a:r>
                        <a:rPr lang="fr-FR" sz="1400" baseline="0" dirty="0" smtClean="0"/>
                        <a:t>°C</a:t>
                      </a:r>
                      <a:endParaRPr lang="fr-FR" sz="1400" dirty="0"/>
                    </a:p>
                  </a:txBody>
                  <a:tcPr/>
                </a:tc>
              </a:tr>
              <a:tr h="777063">
                <a:tc>
                  <a:txBody>
                    <a:bodyPr/>
                    <a:lstStyle/>
                    <a:p>
                      <a:pPr algn="ctr"/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Le cacao (chocolat brut) est</a:t>
                      </a:r>
                      <a:r>
                        <a:rPr lang="fr-FR" sz="1400" baseline="0" dirty="0" smtClean="0"/>
                        <a:t> amer</a:t>
                      </a:r>
                      <a:endParaRPr lang="fr-FR" sz="1400" dirty="0"/>
                    </a:p>
                  </a:txBody>
                  <a:tcPr>
                    <a:lnR w="57150" cap="flat" cmpd="sng" algn="ctr">
                      <a:solidFill>
                        <a:srgbClr val="6B9BC7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lnL w="57150" cap="flat" cmpd="sng" algn="ctr">
                      <a:solidFill>
                        <a:srgbClr val="6B9BC7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Le sable peut </a:t>
                      </a:r>
                      <a:r>
                        <a:rPr lang="fr-FR" sz="1400" dirty="0" smtClean="0"/>
                        <a:t>être entassé dans un seau de façon compacte ou non compacte</a:t>
                      </a:r>
                      <a:endParaRPr lang="fr-FR" sz="1400" dirty="0"/>
                    </a:p>
                  </a:txBody>
                  <a:tcPr/>
                </a:tc>
              </a:tr>
              <a:tr h="777063">
                <a:tc>
                  <a:txBody>
                    <a:bodyPr/>
                    <a:lstStyle/>
                    <a:p>
                      <a:pPr algn="ctr"/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Le soufre a une</a:t>
                      </a:r>
                      <a:r>
                        <a:rPr lang="fr-FR" sz="1400" baseline="0" dirty="0" smtClean="0"/>
                        <a:t> odeur d’œufs pourris</a:t>
                      </a:r>
                      <a:endParaRPr lang="fr-FR" sz="1400" dirty="0"/>
                    </a:p>
                  </a:txBody>
                  <a:tcPr>
                    <a:lnR w="57150" cap="flat" cmpd="sng" algn="ctr">
                      <a:solidFill>
                        <a:srgbClr val="6B9BC7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lnL w="57150" cap="flat" cmpd="sng" algn="ctr">
                      <a:solidFill>
                        <a:srgbClr val="6B9BC7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L’huile s’épaissit et coule plus lentement lorsqu’elle est froide</a:t>
                      </a:r>
                      <a:endParaRPr lang="fr-FR" sz="1400" dirty="0"/>
                    </a:p>
                  </a:txBody>
                  <a:tcPr/>
                </a:tc>
              </a:tr>
              <a:tr h="777063">
                <a:tc>
                  <a:txBody>
                    <a:bodyPr/>
                    <a:lstStyle/>
                    <a:p>
                      <a:pPr algn="ctr"/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L’or peut </a:t>
                      </a:r>
                      <a:r>
                        <a:rPr lang="fr-FR" sz="1400" dirty="0" smtClean="0"/>
                        <a:t>être martelé de façon à obtenir de fines feuilles et des formes variées</a:t>
                      </a:r>
                      <a:endParaRPr lang="fr-FR" sz="1400" dirty="0"/>
                    </a:p>
                  </a:txBody>
                  <a:tcPr>
                    <a:lnR w="57150" cap="flat" cmpd="sng" algn="ctr">
                      <a:solidFill>
                        <a:srgbClr val="6B9BC7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lnL w="57150" cap="flat" cmpd="sng" algn="ctr">
                      <a:solidFill>
                        <a:srgbClr val="6B9BC7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Une casserole de fer devient chaude lorsqu’elle est placée sur un élément chaude de la cuisinière</a:t>
                      </a:r>
                      <a:endParaRPr lang="fr-FR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485563" y="1867392"/>
            <a:ext cx="1774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Couleur</a:t>
            </a:r>
          </a:p>
          <a:p>
            <a:pPr algn="ctr"/>
            <a:r>
              <a:rPr lang="fr-FR" b="1" dirty="0"/>
              <a:t>(ton, éclat)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30729" y="2510612"/>
            <a:ext cx="2334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Texture</a:t>
            </a:r>
          </a:p>
          <a:p>
            <a:pPr algn="ctr"/>
            <a:r>
              <a:rPr lang="fr-FR" b="1" dirty="0" smtClean="0"/>
              <a:t>(sensation au toucher)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266520" y="3529372"/>
            <a:ext cx="2198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Go</a:t>
            </a:r>
            <a:r>
              <a:rPr lang="fr-FR" b="1" dirty="0" smtClean="0"/>
              <a:t>ût</a:t>
            </a:r>
          </a:p>
          <a:p>
            <a:pPr algn="ctr"/>
            <a:r>
              <a:rPr lang="fr-FR" b="1" dirty="0" smtClean="0"/>
              <a:t>(salé, sucré, amer)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485563" y="4556438"/>
            <a:ext cx="177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Odeur 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266521" y="5172677"/>
            <a:ext cx="2198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Malléabilité</a:t>
            </a:r>
          </a:p>
          <a:p>
            <a:pPr algn="ctr"/>
            <a:r>
              <a:rPr lang="fr-FR" b="1" dirty="0" smtClean="0"/>
              <a:t>(capacité à changer de forme)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4668879" y="1830044"/>
            <a:ext cx="1886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Température de fusion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4668879" y="2585308"/>
            <a:ext cx="1886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Point d’ébullition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4668879" y="3529372"/>
            <a:ext cx="1886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Densité</a:t>
            </a:r>
            <a:endParaRPr lang="fr-FR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4668879" y="4556438"/>
            <a:ext cx="1886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Viscosité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4855634" y="5284721"/>
            <a:ext cx="1699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Conductibilité thermique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870463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La sécurité au laboratoire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718002"/>
            <a:ext cx="7467600" cy="4271724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Avant d’utiliser des produits chimiques ou d’autres substances dangereuses, il est important de savoir comment les manipuler en toute sécurité.</a:t>
            </a:r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endParaRPr lang="fr-FR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fr-FR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Le Système d’information sur les matières dangereuses utilisées au travail (SIMDUT) fournit de l’information sur les substances dangereuses et aide à assurer la sécurité des personnes</a:t>
            </a:r>
            <a:endParaRPr lang="fr-F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930" y="2569827"/>
            <a:ext cx="1395195" cy="163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794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arnet de croquis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Carnet de croquis.thmx</Template>
  <TotalTime>65</TotalTime>
  <Words>430</Words>
  <Application>Microsoft Macintosh PowerPoint</Application>
  <PresentationFormat>Présentation à l'écran (4:3)</PresentationFormat>
  <Paragraphs>70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Carnet de croquis</vt:lpstr>
      <vt:lpstr>La matière et les propriétés de la matière</vt:lpstr>
      <vt:lpstr>Introduction</vt:lpstr>
      <vt:lpstr>Ce que tu sais déjà…</vt:lpstr>
      <vt:lpstr>La matière</vt:lpstr>
      <vt:lpstr>La théorie des particules de la matière</vt:lpstr>
      <vt:lpstr>Présentation PowerPoint</vt:lpstr>
      <vt:lpstr>La sécurité au laboratoire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matière et les propriétés de la matière</dc:title>
  <dc:creator>CSSA CSSA</dc:creator>
  <cp:lastModifiedBy>CSSA CSSA</cp:lastModifiedBy>
  <cp:revision>7</cp:revision>
  <cp:lastPrinted>2011-09-07T05:22:21Z</cp:lastPrinted>
  <dcterms:created xsi:type="dcterms:W3CDTF">2011-09-07T04:20:29Z</dcterms:created>
  <dcterms:modified xsi:type="dcterms:W3CDTF">2011-09-07T05:26:22Z</dcterms:modified>
</cp:coreProperties>
</file>