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4" r:id="rId8"/>
    <p:sldId id="265"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229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CA" smtClean="0"/>
              <a:t>Cliquez et modifiez le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septembre 11, 2011</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septembre 11,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CA" smtClean="0"/>
              <a:t>Cliquez et modifiez le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septembre 11,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Content Placeholder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septembre 11,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CA" smtClean="0"/>
              <a:t>Cliquez et modifiez le titre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Date Placeholder 3"/>
          <p:cNvSpPr>
            <a:spLocks noGrp="1"/>
          </p:cNvSpPr>
          <p:nvPr>
            <p:ph type="dt" sz="half" idx="10"/>
          </p:nvPr>
        </p:nvSpPr>
        <p:spPr/>
        <p:txBody>
          <a:bodyPr/>
          <a:lstStyle/>
          <a:p>
            <a:fld id="{FBB7EAE1-CAAC-4AEF-919E-158692B1E55E}" type="datetime4">
              <a:rPr lang="en-US" smtClean="0"/>
              <a:pPr/>
              <a:t>septembre 11,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septembre 11, 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Cliquez et modifiez le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septembre 11, 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septembre 11, 2011</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septembre 11, 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septembre 11, 2011</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CA" smtClean="0"/>
              <a:t>Cliquez et modifiez le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CA" smtClean="0"/>
              <a:t>Cliquez et modifiez le titre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CA861222-2C8B-4501-BE87-6797EC025925}" type="datetime4">
              <a:rPr lang="en-US" smtClean="0"/>
              <a:pPr/>
              <a:t>septembre 11, 2011</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CA" smtClean="0"/>
              <a:t>Cliquez et modifiez le titre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septembre 11, 2011</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33365" y="2708476"/>
            <a:ext cx="3313355" cy="2531976"/>
          </a:xfrm>
        </p:spPr>
        <p:txBody>
          <a:bodyPr>
            <a:normAutofit/>
          </a:bodyPr>
          <a:lstStyle/>
          <a:p>
            <a:r>
              <a:rPr lang="fr-FR" dirty="0" smtClean="0"/>
              <a:t>Qu’est-ce qu’une réaction chimique ?</a:t>
            </a:r>
            <a:endParaRPr lang="fr-FR" dirty="0"/>
          </a:p>
        </p:txBody>
      </p:sp>
    </p:spTree>
    <p:extLst>
      <p:ext uri="{BB962C8B-B14F-4D97-AF65-F5344CB8AC3E}">
        <p14:creationId xmlns:p14="http://schemas.microsoft.com/office/powerpoint/2010/main" val="34104241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Laboratoire</a:t>
            </a:r>
            <a:endParaRPr lang="fr-FR" dirty="0"/>
          </a:p>
        </p:txBody>
      </p:sp>
      <p:sp>
        <p:nvSpPr>
          <p:cNvPr id="3" name="Espace réservé du contenu 2"/>
          <p:cNvSpPr>
            <a:spLocks noGrp="1"/>
          </p:cNvSpPr>
          <p:nvPr>
            <p:ph idx="1"/>
          </p:nvPr>
        </p:nvSpPr>
        <p:spPr/>
        <p:txBody>
          <a:bodyPr/>
          <a:lstStyle/>
          <a:p>
            <a:pPr marL="68580" indent="0">
              <a:buNone/>
            </a:pPr>
            <a:r>
              <a:rPr lang="fr-FR" dirty="0" smtClean="0"/>
              <a:t>Mercredi 14 septembre  Bloc 6</a:t>
            </a:r>
          </a:p>
          <a:p>
            <a:pPr marL="68580" indent="0">
              <a:buNone/>
            </a:pPr>
            <a:endParaRPr lang="fr-FR" dirty="0"/>
          </a:p>
          <a:p>
            <a:pPr marL="68580" indent="0" algn="ctr">
              <a:buNone/>
            </a:pPr>
            <a:r>
              <a:rPr lang="fr-FR" sz="2800" b="1" dirty="0" smtClean="0">
                <a:solidFill>
                  <a:srgbClr val="74A510"/>
                </a:solidFill>
              </a:rPr>
              <a:t>« Qu’est-ce qu’il y a dans le sac? »</a:t>
            </a:r>
          </a:p>
          <a:p>
            <a:pPr marL="68580" indent="0" algn="ctr">
              <a:buNone/>
            </a:pPr>
            <a:endParaRPr lang="fr-FR" sz="2800" b="1" dirty="0">
              <a:solidFill>
                <a:srgbClr val="74A510"/>
              </a:solidFill>
            </a:endParaRPr>
          </a:p>
          <a:p>
            <a:pPr marL="68580" indent="0" algn="ctr">
              <a:buNone/>
            </a:pPr>
            <a:r>
              <a:rPr lang="fr-FR" dirty="0" smtClean="0">
                <a:solidFill>
                  <a:schemeClr val="tx1"/>
                </a:solidFill>
              </a:rPr>
              <a:t>Dans ce laboratoire tu découvriras la différence entre les changements physiques et </a:t>
            </a:r>
            <a:r>
              <a:rPr lang="fr-FR" dirty="0">
                <a:solidFill>
                  <a:schemeClr val="tx1"/>
                </a:solidFill>
              </a:rPr>
              <a:t>l</a:t>
            </a:r>
            <a:r>
              <a:rPr lang="fr-FR" dirty="0" smtClean="0">
                <a:solidFill>
                  <a:schemeClr val="tx1"/>
                </a:solidFill>
              </a:rPr>
              <a:t>es changements chimiques.</a:t>
            </a:r>
            <a:endParaRPr lang="fr-FR" dirty="0">
              <a:solidFill>
                <a:schemeClr val="tx1"/>
              </a:solidFill>
            </a:endParaRPr>
          </a:p>
        </p:txBody>
      </p:sp>
    </p:spTree>
    <p:extLst>
      <p:ext uri="{BB962C8B-B14F-4D97-AF65-F5344CB8AC3E}">
        <p14:creationId xmlns:p14="http://schemas.microsoft.com/office/powerpoint/2010/main" val="21806452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Réaction chimique</a:t>
            </a:r>
            <a:endParaRPr lang="fr-FR" dirty="0"/>
          </a:p>
        </p:txBody>
      </p:sp>
      <p:sp>
        <p:nvSpPr>
          <p:cNvPr id="3" name="Espace réservé du contenu 2"/>
          <p:cNvSpPr>
            <a:spLocks noGrp="1"/>
          </p:cNvSpPr>
          <p:nvPr>
            <p:ph idx="1"/>
          </p:nvPr>
        </p:nvSpPr>
        <p:spPr/>
        <p:txBody>
          <a:bodyPr/>
          <a:lstStyle/>
          <a:p>
            <a:r>
              <a:rPr lang="fr-FR" dirty="0" smtClean="0"/>
              <a:t>Une réaction chimique prend place quand deux substances ou plus sont mélangées ensemble et produisent un changement chimique.  Les atomes des éléments se combinent ensemble de diverses façons et une nouvelle substance est créé qui est différente des deux substances qui ont été utilisées pour la former.</a:t>
            </a:r>
            <a:endParaRPr lang="fr-FR" dirty="0"/>
          </a:p>
        </p:txBody>
      </p:sp>
      <p:pic>
        <p:nvPicPr>
          <p:cNvPr id="5" name="Image 4"/>
          <p:cNvPicPr>
            <a:picLocks noChangeAspect="1"/>
          </p:cNvPicPr>
          <p:nvPr/>
        </p:nvPicPr>
        <p:blipFill>
          <a:blip r:embed="rId2"/>
          <a:stretch>
            <a:fillRect/>
          </a:stretch>
        </p:blipFill>
        <p:spPr>
          <a:xfrm>
            <a:off x="6614309" y="913952"/>
            <a:ext cx="1206500" cy="1409700"/>
          </a:xfrm>
          <a:prstGeom prst="rect">
            <a:avLst/>
          </a:prstGeom>
        </p:spPr>
      </p:pic>
    </p:spTree>
    <p:extLst>
      <p:ext uri="{BB962C8B-B14F-4D97-AF65-F5344CB8AC3E}">
        <p14:creationId xmlns:p14="http://schemas.microsoft.com/office/powerpoint/2010/main" val="6834160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Réaction chimique</a:t>
            </a:r>
            <a:endParaRPr lang="fr-FR" dirty="0"/>
          </a:p>
        </p:txBody>
      </p:sp>
      <p:sp>
        <p:nvSpPr>
          <p:cNvPr id="3" name="Espace réservé du contenu 2"/>
          <p:cNvSpPr>
            <a:spLocks noGrp="1"/>
          </p:cNvSpPr>
          <p:nvPr>
            <p:ph idx="1"/>
          </p:nvPr>
        </p:nvSpPr>
        <p:spPr/>
        <p:txBody>
          <a:bodyPr>
            <a:normAutofit/>
          </a:bodyPr>
          <a:lstStyle/>
          <a:p>
            <a:r>
              <a:rPr lang="fr-FR" dirty="0" smtClean="0"/>
              <a:t>Les deux substances de départ sont appelées « réactants » et la nouvelle substance qui en est formée s’appelle de « produit ».</a:t>
            </a:r>
          </a:p>
          <a:p>
            <a:endParaRPr lang="fr-FR" dirty="0"/>
          </a:p>
          <a:p>
            <a:pPr marL="68580" indent="0" algn="ctr">
              <a:buNone/>
            </a:pPr>
            <a:r>
              <a:rPr lang="fr-FR" sz="3600" b="1" dirty="0">
                <a:solidFill>
                  <a:schemeClr val="bg2">
                    <a:lumMod val="75000"/>
                  </a:schemeClr>
                </a:solidFill>
              </a:rPr>
              <a:t>r</a:t>
            </a:r>
            <a:r>
              <a:rPr lang="fr-FR" sz="3600" b="1" dirty="0" smtClean="0">
                <a:solidFill>
                  <a:schemeClr val="bg2">
                    <a:lumMod val="75000"/>
                  </a:schemeClr>
                </a:solidFill>
              </a:rPr>
              <a:t>éactant + réactant = produit</a:t>
            </a:r>
            <a:endParaRPr lang="fr-FR" sz="3600" b="1" dirty="0">
              <a:solidFill>
                <a:schemeClr val="bg2">
                  <a:lumMod val="75000"/>
                </a:schemeClr>
              </a:solidFill>
            </a:endParaRPr>
          </a:p>
        </p:txBody>
      </p:sp>
    </p:spTree>
    <p:extLst>
      <p:ext uri="{BB962C8B-B14F-4D97-AF65-F5344CB8AC3E}">
        <p14:creationId xmlns:p14="http://schemas.microsoft.com/office/powerpoint/2010/main" val="3325107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36" presetClass="emph" presetSubtype="0" repeatCount="10000" fill="hold" nodeType="withEffect">
                                  <p:stCondLst>
                                    <p:cond delay="0"/>
                                  </p:stCondLst>
                                  <p:iterate type="lt">
                                    <p:tmPct val="10000"/>
                                  </p:iterate>
                                  <p:childTnLst>
                                    <p:animScale>
                                      <p:cBhvr>
                                        <p:cTn id="8" dur="250" autoRev="1" fill="hold">
                                          <p:stCondLst>
                                            <p:cond delay="0"/>
                                          </p:stCondLst>
                                        </p:cTn>
                                        <p:tgtEl>
                                          <p:spTgt spid="3">
                                            <p:txEl>
                                              <p:pRg st="2" end="2"/>
                                            </p:txEl>
                                          </p:spTgt>
                                        </p:tgtEl>
                                      </p:cBhvr>
                                      <p:to x="80000" y="100000"/>
                                    </p:animScale>
                                    <p:anim by="(#ppt_w*0.10)" calcmode="lin" valueType="num">
                                      <p:cBhvr>
                                        <p:cTn id="9" dur="250" autoRev="1" fill="hold">
                                          <p:stCondLst>
                                            <p:cond delay="0"/>
                                          </p:stCondLst>
                                        </p:cTn>
                                        <p:tgtEl>
                                          <p:spTgt spid="3">
                                            <p:txEl>
                                              <p:pRg st="2" end="2"/>
                                            </p:txEl>
                                          </p:spTgt>
                                        </p:tgtEl>
                                        <p:attrNameLst>
                                          <p:attrName>ppt_x</p:attrName>
                                        </p:attrNameLst>
                                      </p:cBhvr>
                                    </p:anim>
                                    <p:anim by="(-#ppt_w*0.10)" calcmode="lin" valueType="num">
                                      <p:cBhvr>
                                        <p:cTn id="10" dur="250" autoRev="1" fill="hold">
                                          <p:stCondLst>
                                            <p:cond delay="0"/>
                                          </p:stCondLst>
                                        </p:cTn>
                                        <p:tgtEl>
                                          <p:spTgt spid="3">
                                            <p:txEl>
                                              <p:pRg st="2" end="2"/>
                                            </p:txEl>
                                          </p:spTgt>
                                        </p:tgtEl>
                                        <p:attrNameLst>
                                          <p:attrName>ppt_y</p:attrName>
                                        </p:attrNameLst>
                                      </p:cBhvr>
                                    </p:anim>
                                    <p:animRot by="-480000">
                                      <p:cBhvr>
                                        <p:cTn id="11" dur="250" autoRev="1"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Réaction chimique</a:t>
            </a:r>
            <a:endParaRPr lang="fr-FR" dirty="0"/>
          </a:p>
        </p:txBody>
      </p:sp>
      <p:sp>
        <p:nvSpPr>
          <p:cNvPr id="3" name="Espace réservé du contenu 2"/>
          <p:cNvSpPr>
            <a:spLocks noGrp="1"/>
          </p:cNvSpPr>
          <p:nvPr>
            <p:ph idx="1"/>
          </p:nvPr>
        </p:nvSpPr>
        <p:spPr/>
        <p:txBody>
          <a:bodyPr/>
          <a:lstStyle/>
          <a:p>
            <a:r>
              <a:rPr lang="fr-FR" dirty="0" smtClean="0"/>
              <a:t>Nous savons qu’une réaction chimique a </a:t>
            </a:r>
            <a:r>
              <a:rPr lang="fr-FR" dirty="0"/>
              <a:t>p</a:t>
            </a:r>
            <a:r>
              <a:rPr lang="fr-FR" dirty="0" smtClean="0"/>
              <a:t>ris place parce qu’on peut observer des preuves sous les formes suivantes:</a:t>
            </a:r>
          </a:p>
          <a:p>
            <a:endParaRPr lang="fr-FR" dirty="0"/>
          </a:p>
          <a:p>
            <a:r>
              <a:rPr lang="fr-FR" dirty="0" smtClean="0"/>
              <a:t>Changement de couleur</a:t>
            </a:r>
          </a:p>
          <a:p>
            <a:r>
              <a:rPr lang="fr-FR" dirty="0" smtClean="0"/>
              <a:t>Présence d’odeur</a:t>
            </a:r>
          </a:p>
          <a:p>
            <a:r>
              <a:rPr lang="fr-FR" dirty="0" smtClean="0"/>
              <a:t>Création d’un nouveau solide ou gaz</a:t>
            </a:r>
          </a:p>
          <a:p>
            <a:r>
              <a:rPr lang="fr-FR" dirty="0" smtClean="0"/>
              <a:t>Production ou absorption de chaleur</a:t>
            </a:r>
            <a:endParaRPr lang="fr-FR" dirty="0"/>
          </a:p>
        </p:txBody>
      </p:sp>
      <p:pic>
        <p:nvPicPr>
          <p:cNvPr id="4" name="Image 3"/>
          <p:cNvPicPr>
            <a:picLocks noChangeAspect="1"/>
          </p:cNvPicPr>
          <p:nvPr/>
        </p:nvPicPr>
        <p:blipFill>
          <a:blip r:embed="rId2"/>
          <a:stretch>
            <a:fillRect/>
          </a:stretch>
        </p:blipFill>
        <p:spPr>
          <a:xfrm>
            <a:off x="6676987" y="3079004"/>
            <a:ext cx="1814527" cy="1789671"/>
          </a:xfrm>
          <a:prstGeom prst="rect">
            <a:avLst/>
          </a:prstGeom>
        </p:spPr>
      </p:pic>
    </p:spTree>
    <p:extLst>
      <p:ext uri="{BB962C8B-B14F-4D97-AF65-F5344CB8AC3E}">
        <p14:creationId xmlns:p14="http://schemas.microsoft.com/office/powerpoint/2010/main" val="1258709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Conservation de la masse</a:t>
            </a:r>
            <a:endParaRPr lang="fr-FR" dirty="0"/>
          </a:p>
        </p:txBody>
      </p:sp>
      <p:sp>
        <p:nvSpPr>
          <p:cNvPr id="3" name="Espace réservé du contenu 2"/>
          <p:cNvSpPr>
            <a:spLocks noGrp="1"/>
          </p:cNvSpPr>
          <p:nvPr>
            <p:ph idx="1"/>
          </p:nvPr>
        </p:nvSpPr>
        <p:spPr/>
        <p:txBody>
          <a:bodyPr/>
          <a:lstStyle/>
          <a:p>
            <a:pPr marL="68580" indent="0">
              <a:buNone/>
            </a:pPr>
            <a:r>
              <a:rPr lang="fr-FR" dirty="0" smtClean="0"/>
              <a:t>La conservation veut dire « sauvegarder » ou « emp</a:t>
            </a:r>
            <a:r>
              <a:rPr lang="fr-FR" dirty="0" smtClean="0"/>
              <a:t>êcher » quelque chose de disparaître.  La conservation de la masse est un principe scientifique selon lequel la masse totale (le poids) des réactants dans une réaction chimique va être égale à la masse du produit sans subir de perte durant le processus.</a:t>
            </a:r>
            <a:endParaRPr lang="fr-FR" dirty="0"/>
          </a:p>
        </p:txBody>
      </p:sp>
    </p:spTree>
    <p:extLst>
      <p:ext uri="{BB962C8B-B14F-4D97-AF65-F5344CB8AC3E}">
        <p14:creationId xmlns:p14="http://schemas.microsoft.com/office/powerpoint/2010/main" val="2071558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Réaction exothermique</a:t>
            </a:r>
            <a:endParaRPr lang="fr-FR" dirty="0"/>
          </a:p>
        </p:txBody>
      </p:sp>
      <p:sp>
        <p:nvSpPr>
          <p:cNvPr id="3" name="Espace réservé du contenu 2"/>
          <p:cNvSpPr>
            <a:spLocks noGrp="1"/>
          </p:cNvSpPr>
          <p:nvPr>
            <p:ph idx="1"/>
          </p:nvPr>
        </p:nvSpPr>
        <p:spPr/>
        <p:txBody>
          <a:bodyPr>
            <a:normAutofit/>
          </a:bodyPr>
          <a:lstStyle/>
          <a:p>
            <a:pPr marL="68580" indent="0">
              <a:buNone/>
            </a:pPr>
            <a:r>
              <a:rPr lang="fr-FR" dirty="0" smtClean="0"/>
              <a:t>Une réaction exothermique est une réaction chimique qui produit de l’énergie thermique (</a:t>
            </a:r>
            <a:r>
              <a:rPr lang="fr-FR" b="1" dirty="0" smtClean="0">
                <a:solidFill>
                  <a:srgbClr val="AAEA25"/>
                </a:solidFill>
              </a:rPr>
              <a:t>chaleur</a:t>
            </a:r>
            <a:r>
              <a:rPr lang="fr-FR" dirty="0" smtClean="0"/>
              <a:t>).  </a:t>
            </a:r>
          </a:p>
          <a:p>
            <a:pPr marL="68580" indent="0">
              <a:buNone/>
            </a:pPr>
            <a:endParaRPr lang="fr-FR" dirty="0"/>
          </a:p>
          <a:p>
            <a:pPr marL="68580" indent="0">
              <a:buNone/>
            </a:pPr>
            <a:r>
              <a:rPr lang="fr-FR" dirty="0" smtClean="0"/>
              <a:t>Les explosions constituent une forme extrême de réaction exothermique; plus on produit d’énergie thermique, plus la réaction est violente.</a:t>
            </a:r>
          </a:p>
          <a:p>
            <a:pPr marL="68580" indent="0">
              <a:buNone/>
            </a:pPr>
            <a:endParaRPr lang="fr-FR" dirty="0"/>
          </a:p>
        </p:txBody>
      </p:sp>
    </p:spTree>
    <p:extLst>
      <p:ext uri="{BB962C8B-B14F-4D97-AF65-F5344CB8AC3E}">
        <p14:creationId xmlns:p14="http://schemas.microsoft.com/office/powerpoint/2010/main" val="8882718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732291" y="885224"/>
            <a:ext cx="5078811" cy="5209038"/>
          </a:xfrm>
          <a:prstGeom prst="rect">
            <a:avLst/>
          </a:prstGeom>
        </p:spPr>
      </p:pic>
    </p:spTree>
    <p:extLst>
      <p:ext uri="{BB962C8B-B14F-4D97-AF65-F5344CB8AC3E}">
        <p14:creationId xmlns:p14="http://schemas.microsoft.com/office/powerpoint/2010/main" val="1733128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5624" y="1112426"/>
            <a:ext cx="6237498" cy="2308324"/>
          </a:xfrm>
          <a:prstGeom prst="rect">
            <a:avLst/>
          </a:prstGeom>
        </p:spPr>
        <p:txBody>
          <a:bodyPr wrap="square">
            <a:spAutoFit/>
          </a:bodyPr>
          <a:lstStyle/>
          <a:p>
            <a:pPr marL="68580" indent="0" algn="ctr">
              <a:buNone/>
            </a:pPr>
            <a:r>
              <a:rPr lang="fr-FR" sz="3600" b="1" dirty="0">
                <a:solidFill>
                  <a:schemeClr val="bg2">
                    <a:lumMod val="50000"/>
                  </a:schemeClr>
                </a:solidFill>
              </a:rPr>
              <a:t>C’est pourquoi il est important de prédire le résultat avant de mélanger les substances.</a:t>
            </a:r>
            <a:endParaRPr lang="fr-FR" sz="3600" b="1" dirty="0">
              <a:solidFill>
                <a:schemeClr val="bg2">
                  <a:lumMod val="50000"/>
                </a:schemeClr>
              </a:solidFill>
            </a:endParaRPr>
          </a:p>
        </p:txBody>
      </p:sp>
      <p:pic>
        <p:nvPicPr>
          <p:cNvPr id="3" name="Image 2"/>
          <p:cNvPicPr>
            <a:picLocks noChangeAspect="1"/>
          </p:cNvPicPr>
          <p:nvPr/>
        </p:nvPicPr>
        <p:blipFill>
          <a:blip r:embed="rId2"/>
          <a:stretch>
            <a:fillRect/>
          </a:stretch>
        </p:blipFill>
        <p:spPr>
          <a:xfrm>
            <a:off x="2914393" y="3592683"/>
            <a:ext cx="3728659" cy="2603812"/>
          </a:xfrm>
          <a:prstGeom prst="rect">
            <a:avLst/>
          </a:prstGeom>
        </p:spPr>
      </p:pic>
    </p:spTree>
    <p:extLst>
      <p:ext uri="{BB962C8B-B14F-4D97-AF65-F5344CB8AC3E}">
        <p14:creationId xmlns:p14="http://schemas.microsoft.com/office/powerpoint/2010/main" val="1192039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Réaction endothermique</a:t>
            </a:r>
            <a:endParaRPr lang="fr-FR" dirty="0"/>
          </a:p>
        </p:txBody>
      </p:sp>
      <p:sp>
        <p:nvSpPr>
          <p:cNvPr id="3" name="Espace réservé du contenu 2"/>
          <p:cNvSpPr>
            <a:spLocks noGrp="1"/>
          </p:cNvSpPr>
          <p:nvPr>
            <p:ph idx="1"/>
          </p:nvPr>
        </p:nvSpPr>
        <p:spPr/>
        <p:txBody>
          <a:bodyPr>
            <a:normAutofit fontScale="92500"/>
          </a:bodyPr>
          <a:lstStyle/>
          <a:p>
            <a:pPr marL="68580" indent="0">
              <a:buNone/>
            </a:pPr>
            <a:r>
              <a:rPr lang="fr-FR" dirty="0" smtClean="0"/>
              <a:t>C’est une réaction chimique qui absorbe de l’énergie (semble peu chaude ou froide).  </a:t>
            </a:r>
          </a:p>
          <a:p>
            <a:pPr marL="68580" indent="0">
              <a:buNone/>
            </a:pPr>
            <a:endParaRPr lang="fr-FR" dirty="0"/>
          </a:p>
          <a:p>
            <a:pPr marL="68580" indent="0">
              <a:buNone/>
            </a:pPr>
            <a:r>
              <a:rPr lang="fr-FR" dirty="0" smtClean="0"/>
              <a:t>Les réactions endothermiques extrêmes peuvent congeler les contenants et les outils qui se trouvent à proximité.  </a:t>
            </a:r>
          </a:p>
          <a:p>
            <a:pPr marL="68580" indent="0">
              <a:buNone/>
            </a:pPr>
            <a:endParaRPr lang="fr-FR" dirty="0"/>
          </a:p>
          <a:p>
            <a:pPr marL="68580" indent="0" algn="ctr">
              <a:buNone/>
            </a:pPr>
            <a:r>
              <a:rPr lang="fr-FR" b="1" dirty="0">
                <a:solidFill>
                  <a:schemeClr val="bg2">
                    <a:lumMod val="50000"/>
                  </a:schemeClr>
                </a:solidFill>
              </a:rPr>
              <a:t>C’est pourquoi il est important de prédire le résultat avant de mélanger les substances.</a:t>
            </a:r>
          </a:p>
          <a:p>
            <a:pPr marL="68580" indent="0">
              <a:buNone/>
            </a:pPr>
            <a:endParaRPr lang="fr-FR" dirty="0"/>
          </a:p>
        </p:txBody>
      </p:sp>
      <p:pic>
        <p:nvPicPr>
          <p:cNvPr id="4" name="Image 3"/>
          <p:cNvPicPr>
            <a:picLocks noChangeAspect="1"/>
          </p:cNvPicPr>
          <p:nvPr/>
        </p:nvPicPr>
        <p:blipFill>
          <a:blip r:embed="rId2"/>
          <a:stretch>
            <a:fillRect/>
          </a:stretch>
        </p:blipFill>
        <p:spPr>
          <a:xfrm>
            <a:off x="7242349" y="2323652"/>
            <a:ext cx="1651769" cy="1515741"/>
          </a:xfrm>
          <a:prstGeom prst="rect">
            <a:avLst/>
          </a:prstGeom>
        </p:spPr>
      </p:pic>
    </p:spTree>
    <p:extLst>
      <p:ext uri="{BB962C8B-B14F-4D97-AF65-F5344CB8AC3E}">
        <p14:creationId xmlns:p14="http://schemas.microsoft.com/office/powerpoint/2010/main" val="16119396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0" presetClass="emph" presetSubtype="0" repeatCount="5000" fill="hold" nodeType="withEffect">
                                  <p:stCondLst>
                                    <p:cond delay="0"/>
                                  </p:stCondLst>
                                  <p:childTnLst>
                                    <p:anim calcmode="discrete" valueType="str">
                                      <p:cBhvr override="childStyle">
                                        <p:cTn id="8" dur="2000" fill="hold"/>
                                        <p:tgtEl>
                                          <p:spTgt spid="3">
                                            <p:txEl>
                                              <p:pRg st="4" end="4"/>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45</TotalTime>
  <Words>226</Words>
  <Application>Microsoft Macintosh PowerPoint</Application>
  <PresentationFormat>Présentation à l'écran (4:3)</PresentationFormat>
  <Paragraphs>33</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Austin</vt:lpstr>
      <vt:lpstr>Qu’est-ce qu’une réaction chimique ?</vt:lpstr>
      <vt:lpstr>Réaction chimique</vt:lpstr>
      <vt:lpstr>Réaction chimique</vt:lpstr>
      <vt:lpstr>Réaction chimique</vt:lpstr>
      <vt:lpstr>Conservation de la masse</vt:lpstr>
      <vt:lpstr>Réaction exothermique</vt:lpstr>
      <vt:lpstr>Présentation PowerPoint</vt:lpstr>
      <vt:lpstr>Présentation PowerPoint</vt:lpstr>
      <vt:lpstr>Réaction endothermique</vt:lpstr>
      <vt:lpstr>Laboratoire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Qu’est-ce qu’une réaction chimique ?</dc:title>
  <dc:creator>CSSA CSSA</dc:creator>
  <cp:lastModifiedBy>CSSA CSSA</cp:lastModifiedBy>
  <cp:revision>8</cp:revision>
  <cp:lastPrinted>2011-09-12T04:15:42Z</cp:lastPrinted>
  <dcterms:created xsi:type="dcterms:W3CDTF">2011-09-12T03:51:02Z</dcterms:created>
  <dcterms:modified xsi:type="dcterms:W3CDTF">2011-09-12T04:36:37Z</dcterms:modified>
</cp:coreProperties>
</file>