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3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11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3"/>
  </p:notesMasterIdLst>
  <p:handoutMasterIdLst>
    <p:handoutMasterId r:id="rId34"/>
  </p:handoutMasterIdLst>
  <p:sldIdLst>
    <p:sldId id="345" r:id="rId2"/>
    <p:sldId id="293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51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005072"/>
    <a:srgbClr val="00AAD2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80909" autoAdjust="0"/>
  </p:normalViewPr>
  <p:slideViewPr>
    <p:cSldViewPr snapToGrid="0">
      <p:cViewPr>
        <p:scale>
          <a:sx n="90" d="100"/>
          <a:sy n="90" d="100"/>
        </p:scale>
        <p:origin x="-786" y="-72"/>
      </p:cViewPr>
      <p:guideLst>
        <p:guide orient="horz" pos="2160"/>
        <p:guide orient="horz" pos="799"/>
        <p:guide orient="horz" pos="4319"/>
        <p:guide pos="2880"/>
        <p:guide pos="5759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3420" y="6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5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29864F7-9290-4D62-B11E-D8B79EC81345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5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E579144-1404-4574-92D4-35B6AABA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5713A8D-D144-47CB-A407-408D30402BAA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159F8FBC-53AA-4728-8178-3864A935A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3279" indent="-233279"/>
            <a:endParaRPr lang="fr-CA" baseline="0" dirty="0" smtClean="0"/>
          </a:p>
          <a:p>
            <a:pPr marL="233279" indent="-233279"/>
            <a:endParaRPr lang="fr-CA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8FBC-53AA-4728-8178-3864A935A8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education.alberta.ca/francais/teachers/progres/core/math.aspx" TargetMode="External"/><Relationship Id="rId5" Type="http://schemas.openxmlformats.org/officeDocument/2006/relationships/hyperlink" Target="http://www.education.alberta.ca/math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35D6656-8BCF-4055-8231-DB459B3622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4F8ED-BC92-4E10-A0F4-BF5ECCC4B6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79DEA-145E-4844-8D5D-B4F0148FF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AlbertaEducation_MATH\PowerPoint\images\Header_MATH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E:\AlbertaEducation_MATH\PowerPoint\images\Governmen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6296025"/>
            <a:ext cx="102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:\AlbertaEducation_MATH\PowerPoint\images\AE_explorerEnsembl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6259513"/>
            <a:ext cx="1298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6381750"/>
            <a:ext cx="3276600" cy="258763"/>
          </a:xfrm>
          <a:prstGeom prst="rect">
            <a:avLst/>
          </a:prstGeom>
          <a:solidFill>
            <a:srgbClr val="6A737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TextBox 8">
            <a:hlinkClick r:id="rId5"/>
          </p:cNvPr>
          <p:cNvSpPr txBox="1"/>
          <p:nvPr userDrawn="1"/>
        </p:nvSpPr>
        <p:spPr>
          <a:xfrm>
            <a:off x="557213" y="6408738"/>
            <a:ext cx="2719387" cy="1841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b="1" spc="50" dirty="0">
                <a:solidFill>
                  <a:schemeClr val="bg1"/>
                </a:solidFill>
                <a:latin typeface="Arial" pitchFamily="34" charset="0"/>
                <a:cs typeface="+mn-cs"/>
              </a:rPr>
              <a:t>www.education.alberta.ca/mathFr</a:t>
            </a:r>
          </a:p>
        </p:txBody>
      </p:sp>
      <p:sp>
        <p:nvSpPr>
          <p:cNvPr id="10" name="Rectangle 9">
            <a:hlinkClick r:id="rId6"/>
          </p:cNvPr>
          <p:cNvSpPr/>
          <p:nvPr userDrawn="1"/>
        </p:nvSpPr>
        <p:spPr>
          <a:xfrm>
            <a:off x="468313" y="6411913"/>
            <a:ext cx="2808287" cy="185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92" y="650126"/>
            <a:ext cx="5832326" cy="299864"/>
          </a:xfrm>
        </p:spPr>
        <p:txBody>
          <a:bodyPr/>
          <a:lstStyle>
            <a:lvl1pPr>
              <a:defRPr sz="1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592" y="332656"/>
            <a:ext cx="5904334" cy="2971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cap="all" baseline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55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56592" y="1556792"/>
            <a:ext cx="8047856" cy="4536504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baseline="0"/>
            </a:lvl1pPr>
            <a:lvl2pPr marL="396000" indent="-216000">
              <a:spcBef>
                <a:spcPts val="1200"/>
              </a:spcBef>
              <a:defRPr baseline="0"/>
            </a:lvl2pPr>
            <a:lvl3pPr marL="684000" indent="-216000">
              <a:spcBef>
                <a:spcPts val="1200"/>
              </a:spcBef>
              <a:defRPr baseline="0"/>
            </a:lvl3pPr>
            <a:lvl4pPr marL="972000" indent="-216000">
              <a:spcBef>
                <a:spcPts val="1200"/>
              </a:spcBef>
              <a:defRPr baseline="0"/>
            </a:lvl4pPr>
            <a:lvl5pPr marL="1296000" indent="-216000">
              <a:spcBef>
                <a:spcPts val="1200"/>
              </a:spcBef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56592" y="1556792"/>
            <a:ext cx="7704460" cy="36004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 b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55000"/>
                    </a:srgbClr>
                  </a:outerShdw>
                </a:effectLst>
              </a:defRPr>
            </a:lvl1pPr>
            <a:lvl2pPr marL="396000" indent="-216000">
              <a:spcBef>
                <a:spcPts val="1200"/>
              </a:spcBef>
              <a:defRPr/>
            </a:lvl2pPr>
            <a:lvl3pPr marL="684000" indent="-216000">
              <a:spcBef>
                <a:spcPts val="1200"/>
              </a:spcBef>
              <a:defRPr/>
            </a:lvl3pPr>
            <a:lvl4pPr marL="972000" indent="-216000">
              <a:spcBef>
                <a:spcPts val="1200"/>
              </a:spcBef>
              <a:defRPr/>
            </a:lvl4pPr>
            <a:lvl5pPr marL="1296000" indent="-216000"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 descr="Untitled-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75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6E6AC-2B17-4A00-888C-2A18646672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5710026A-2BE0-49B2-BB1C-B06EA5856B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16729-958B-4626-8A93-65139D374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F7109-A407-4EAA-8242-BC499EA31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B4EAD-AFC7-40F2-96AF-ACD2C72ADF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6E862-02D3-4E79-A9C9-0D487ED60A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AE8AD-6397-43F2-A49F-3AEE9F39D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D17D2-E2E5-496E-B450-F6A4170798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E0D34E-4F91-4E51-AD82-A2D624F439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7" r:id="rId12"/>
    <p:sldLayoutId id="2147483808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12.png"/><Relationship Id="rId5" Type="http://schemas.openxmlformats.org/officeDocument/2006/relationships/tags" Target="../tags/tag51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9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82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slideLayout" Target="../slideLayouts/slideLayout12.xml"/><Relationship Id="rId18" Type="http://schemas.openxmlformats.org/officeDocument/2006/relationships/image" Target="../media/image20.emf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image" Target="../media/image19.emf"/><Relationship Id="rId2" Type="http://schemas.openxmlformats.org/officeDocument/2006/relationships/tags" Target="../tags/tag86.xml"/><Relationship Id="rId16" Type="http://schemas.openxmlformats.org/officeDocument/2006/relationships/image" Target="../media/image18.emf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image" Target="../media/image17.png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tags" Target="../tags/tag100.xml"/><Relationship Id="rId16" Type="http://schemas.openxmlformats.org/officeDocument/2006/relationships/image" Target="../media/image25.png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notesSlide" Target="../notesSlides/notesSlide27.xml"/><Relationship Id="rId5" Type="http://schemas.openxmlformats.org/officeDocument/2006/relationships/tags" Target="../tags/tag103.xml"/><Relationship Id="rId15" Type="http://schemas.openxmlformats.org/officeDocument/2006/relationships/image" Target="../media/image24.png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4.xml"/><Relationship Id="rId6" Type="http://schemas.openxmlformats.org/officeDocument/2006/relationships/hyperlink" Target="mailto:Danielle.Lamoureux@gov.ab.ca" TargetMode="External"/><Relationship Id="rId5" Type="http://schemas.openxmlformats.org/officeDocument/2006/relationships/hyperlink" Target="mailto:Stobbe@gov.ab.ca" TargetMode="External"/><Relationship Id="rId4" Type="http://schemas.openxmlformats.org/officeDocument/2006/relationships/hyperlink" Target="mailto:Christine.Henzel@gov.ab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4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6.xml"/><Relationship Id="rId10" Type="http://schemas.openxmlformats.org/officeDocument/2006/relationships/oleObject" Target="../embeddings/oleObject1.bin"/><Relationship Id="rId4" Type="http://schemas.openxmlformats.org/officeDocument/2006/relationships/tags" Target="../tags/tag25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ontent Placeholder 5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57213" y="1557338"/>
            <a:ext cx="8047037" cy="4348162"/>
          </a:xfrm>
        </p:spPr>
        <p:txBody>
          <a:bodyPr>
            <a:normAutofit lnSpcReduction="10000"/>
          </a:bodyPr>
          <a:lstStyle/>
          <a:p>
            <a:pPr lvl="0" algn="ctr">
              <a:buNone/>
              <a:defRPr/>
            </a:pPr>
            <a:r>
              <a:rPr lang="fr-CA" sz="7200" dirty="0" smtClean="0"/>
              <a:t>Mathématiques </a:t>
            </a:r>
            <a:endParaRPr lang="en-US" sz="7200" dirty="0" smtClean="0"/>
          </a:p>
          <a:p>
            <a:pPr eaLnBrk="1" hangingPunct="1"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 algn="ctr">
              <a:buNone/>
            </a:pPr>
            <a:r>
              <a:rPr lang="en-US" sz="4400" dirty="0" err="1" smtClean="0"/>
              <a:t>L’élaboration</a:t>
            </a:r>
            <a:r>
              <a:rPr lang="en-US" sz="4400" dirty="0" smtClean="0"/>
              <a:t> de questions</a:t>
            </a:r>
            <a:br>
              <a:rPr lang="en-US" sz="4400" dirty="0" smtClean="0"/>
            </a:br>
            <a:r>
              <a:rPr lang="en-US" sz="4400" dirty="0" smtClean="0"/>
              <a:t>à correction </a:t>
            </a:r>
            <a:r>
              <a:rPr lang="en-US" sz="4400" dirty="0" err="1" smtClean="0"/>
              <a:t>mécanographique</a:t>
            </a:r>
            <a:r>
              <a:rPr lang="en-US" sz="4400" dirty="0" smtClean="0"/>
              <a:t> </a:t>
            </a:r>
            <a:r>
              <a:rPr lang="en-US" sz="4400" dirty="0" err="1" smtClean="0"/>
              <a:t>efficaces</a:t>
            </a:r>
            <a:endParaRPr lang="en-US" sz="4400" dirty="0" smtClean="0"/>
          </a:p>
          <a:p>
            <a:pPr lvl="0" algn="ctr">
              <a:spcBef>
                <a:spcPts val="1200"/>
              </a:spcBef>
              <a:buNone/>
            </a:pPr>
            <a:r>
              <a:rPr lang="fr-CA" dirty="0" smtClean="0"/>
              <a:t>(</a:t>
            </a:r>
            <a:r>
              <a:rPr lang="fr-CA" sz="2000" dirty="0" smtClean="0"/>
              <a:t>Cet atelier est la traduction d’un atelier en anglais préparé</a:t>
            </a:r>
            <a:br>
              <a:rPr lang="fr-CA" sz="2000" dirty="0" smtClean="0"/>
            </a:br>
            <a:r>
              <a:rPr lang="fr-CA" sz="2000" dirty="0" smtClean="0"/>
              <a:t>par le secteur </a:t>
            </a:r>
            <a:r>
              <a:rPr lang="fr-CA" sz="2000" dirty="0" err="1" smtClean="0"/>
              <a:t>Assessment</a:t>
            </a:r>
            <a:r>
              <a:rPr lang="fr-CA" sz="2000" dirty="0" smtClean="0"/>
              <a:t> d’Alberta Education.)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90550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180975" y="1295400"/>
            <a:ext cx="8848725" cy="4797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200" i="1" dirty="0" smtClean="0"/>
              <a:t>Les probabilités de deux évènements, A et B, sont présentées dans le tableau</a:t>
            </a:r>
            <a:br>
              <a:rPr lang="fr-CA" sz="2200" i="1" dirty="0" smtClean="0"/>
            </a:br>
            <a:r>
              <a:rPr lang="fr-CA" sz="2200" i="1" dirty="0" smtClean="0"/>
              <a:t>ci-dessous.</a:t>
            </a:r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800" i="1" dirty="0" smtClean="0"/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r>
              <a:rPr lang="fr-CA" sz="2200" i="1" dirty="0" smtClean="0"/>
              <a:t>Selon cette information, les évènements A et B doivent être des évènements </a:t>
            </a:r>
            <a:r>
              <a:rPr lang="fr-CA" sz="2200" i="1" u="sng" dirty="0" smtClean="0"/>
              <a:t>  i	 </a:t>
            </a:r>
            <a:r>
              <a:rPr lang="fr-CA" sz="2200" dirty="0" smtClean="0"/>
              <a:t>, </a:t>
            </a:r>
            <a:r>
              <a:rPr lang="fr-CA" sz="2200" i="1" dirty="0" smtClean="0"/>
              <a:t>et la probabilité de A ou de B est </a:t>
            </a:r>
            <a:r>
              <a:rPr lang="fr-CA" sz="2200" u="sng" dirty="0" smtClean="0"/>
              <a:t>  ii  </a:t>
            </a:r>
            <a:r>
              <a:rPr lang="fr-CA" sz="2200" dirty="0" smtClean="0"/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fr-CA" sz="2200" i="1" dirty="0" smtClean="0"/>
              <a:t>L’énoncé ci-dessus est complété par l’information dans la rangée</a:t>
            </a:r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en-US" sz="24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96356" y="1924049"/>
          <a:ext cx="363255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275"/>
                <a:gridCol w="1816275"/>
              </a:tblGrid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Év</a:t>
                      </a:r>
                      <a:r>
                        <a:rPr lang="fr-CA" sz="1600" b="1" i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è</a:t>
                      </a: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nement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Probabilité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A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0,70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B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0,40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A et B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0,35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249597" y="4541208"/>
          <a:ext cx="481795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79"/>
                <a:gridCol w="2648787"/>
                <a:gridCol w="1220888"/>
              </a:tblGrid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Rangée</a:t>
                      </a:r>
                      <a:endParaRPr lang="fr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</a:t>
                      </a:r>
                      <a:endParaRPr lang="fr-CA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1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ii</a:t>
                      </a:r>
                      <a:endParaRPr lang="fr-CA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compatibles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0,75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B.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compatibles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1,10</a:t>
                      </a:r>
                      <a:endParaRPr lang="fr-CA" sz="1600" b="0" i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semblables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0,75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i="0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semblables</a:t>
                      </a:r>
                      <a:endParaRPr lang="fr-CA" sz="16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CA" sz="1600" b="0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1,10</a:t>
                      </a:r>
                      <a:endParaRPr lang="fr-CA" sz="1600" b="0" i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5722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180975" y="1295400"/>
            <a:ext cx="8848725" cy="4797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200" i="1" dirty="0" smtClean="0"/>
              <a:t>Les probabilités de deux évènements, A et B, sont présentées dans le tableau ci-dessous.</a:t>
            </a:r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fr-CA" sz="800" i="1" dirty="0" smtClean="0"/>
          </a:p>
          <a:p>
            <a:pPr>
              <a:buNone/>
            </a:pPr>
            <a:r>
              <a:rPr lang="fr-CA" sz="2200" i="1" dirty="0" smtClean="0"/>
              <a:t>Selon cette information, les évènements A et B doivent être des évènements </a:t>
            </a:r>
            <a:r>
              <a:rPr lang="fr-CA" sz="2200" i="1" u="sng" dirty="0" smtClean="0"/>
              <a:t>  i	 </a:t>
            </a:r>
            <a:r>
              <a:rPr lang="fr-CA" sz="2200" dirty="0" smtClean="0"/>
              <a:t>, </a:t>
            </a:r>
            <a:r>
              <a:rPr lang="fr-CA" sz="2200" i="1" dirty="0" smtClean="0"/>
              <a:t>et la probabilité de A ou de B est </a:t>
            </a:r>
            <a:r>
              <a:rPr lang="fr-CA" sz="2200" u="sng" dirty="0" smtClean="0"/>
              <a:t>  ii  </a:t>
            </a:r>
            <a:r>
              <a:rPr lang="fr-CA" sz="2200" dirty="0" smtClean="0"/>
              <a:t>.</a:t>
            </a:r>
          </a:p>
          <a:p>
            <a:pPr>
              <a:buNone/>
            </a:pPr>
            <a:endParaRPr lang="fr-CA" sz="1100" i="1" dirty="0" smtClean="0"/>
          </a:p>
          <a:p>
            <a:pPr>
              <a:buNone/>
            </a:pPr>
            <a:r>
              <a:rPr lang="fr-CA" sz="2200" i="1" dirty="0" smtClean="0"/>
              <a:t>L’énoncé ci-dessus est complété par l’information dans la rangée</a:t>
            </a:r>
          </a:p>
          <a:p>
            <a:pPr>
              <a:buNone/>
            </a:pPr>
            <a:endParaRPr lang="fr-CA" sz="2200" i="1" dirty="0" smtClean="0"/>
          </a:p>
          <a:p>
            <a:pPr>
              <a:buNone/>
            </a:pPr>
            <a:endParaRPr lang="en-US" sz="24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96356" y="1676399"/>
          <a:ext cx="363255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275"/>
                <a:gridCol w="1816275"/>
              </a:tblGrid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É</a:t>
                      </a:r>
                      <a:r>
                        <a:rPr lang="fr-CA" sz="1600" b="1" i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vè</a:t>
                      </a: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nement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Probabilité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A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0,70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B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0,40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A et B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0,35</a:t>
                      </a:r>
                      <a:endParaRPr lang="fr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249597" y="4417383"/>
          <a:ext cx="481795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79"/>
                <a:gridCol w="2648787"/>
                <a:gridCol w="1220888"/>
              </a:tblGrid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Rangée</a:t>
                      </a:r>
                      <a:endParaRPr lang="fr-CA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</a:t>
                      </a:r>
                      <a:endParaRPr lang="fr-CA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1" i="1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ii</a:t>
                      </a:r>
                      <a:endParaRPr lang="fr-CA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compatibles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0,75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B.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compatibles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CA" sz="1600" b="0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0,28</a:t>
                      </a:r>
                      <a:endParaRPr lang="fr-CA" sz="1600" b="0" i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fr-CA" sz="1600" b="0" i="0" strike="noStrike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incompatibles</a:t>
                      </a:r>
                      <a:endParaRPr lang="fr-CA" sz="16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0,75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92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fr-CA" sz="1600" b="0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D.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i="0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incompatibles</a:t>
                      </a:r>
                      <a:endParaRPr lang="fr-CA" sz="16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CA" sz="1600" b="0" i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0,28</a:t>
                      </a:r>
                      <a:endParaRPr lang="fr-CA" sz="1600" b="0" i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1912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371475" y="1556792"/>
            <a:ext cx="8620125" cy="4536504"/>
          </a:xfrm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fr-CA" dirty="0" smtClean="0"/>
              <a:t>Assurez-vous qu’il existe une cohérence grammaticale entre la prémisse et les choix de réponse.</a:t>
            </a:r>
          </a:p>
          <a:p>
            <a:endParaRPr lang="fr-CA" dirty="0" smtClean="0"/>
          </a:p>
          <a:p>
            <a:r>
              <a:rPr lang="fr-CA" dirty="0" smtClean="0"/>
              <a:t>Par exemple :</a:t>
            </a:r>
          </a:p>
          <a:p>
            <a:pPr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fr-CA" dirty="0" smtClean="0"/>
              <a:t>	</a:t>
            </a:r>
            <a:r>
              <a:rPr lang="fr-CA" i="1" dirty="0" smtClean="0"/>
              <a:t>Si on remplace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dirty="0" smtClean="0">
                <a:cs typeface="Times New Roman" pitchFamily="18" charset="0"/>
              </a:rPr>
              <a:t> </a:t>
            </a:r>
            <a:r>
              <a:rPr lang="fr-CA" i="1" dirty="0" smtClean="0">
                <a:cs typeface="Times New Roman" pitchFamily="18" charset="0"/>
              </a:rPr>
              <a:t>par </a:t>
            </a:r>
            <a:r>
              <a:rPr lang="fr-CA" dirty="0" smtClean="0">
                <a:cs typeface="Times New Roman" pitchFamily="18" charset="0"/>
              </a:rPr>
              <a:t>2</a:t>
            </a:r>
            <a:r>
              <a:rPr lang="fr-CA" sz="500" dirty="0" smtClean="0">
                <a:cs typeface="Times New Roman" pitchFamily="18" charset="0"/>
              </a:rPr>
              <a:t>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i="1" dirty="0" smtClean="0">
                <a:cs typeface="Times New Roman" pitchFamily="18" charset="0"/>
              </a:rPr>
              <a:t> dans l’équation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CA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fr-CA" i="1" dirty="0" smtClean="0">
                <a:cs typeface="Times New Roman" pitchFamily="18" charset="0"/>
              </a:rPr>
              <a:t>, alors le </a:t>
            </a:r>
            <a:br>
              <a:rPr lang="fr-CA" i="1" dirty="0" smtClean="0">
                <a:cs typeface="Times New Roman" pitchFamily="18" charset="0"/>
              </a:rPr>
            </a:br>
            <a:r>
              <a:rPr lang="fr-CA" i="1" dirty="0" smtClean="0">
                <a:cs typeface="Times New Roman" pitchFamily="18" charset="0"/>
              </a:rPr>
              <a:t>	graphique de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CA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fr-CA" sz="3200" i="1" dirty="0" smtClean="0">
                <a:cs typeface="Times New Roman" pitchFamily="18" charset="0"/>
              </a:rPr>
              <a:t> </a:t>
            </a:r>
            <a:r>
              <a:rPr lang="fr-CA" i="1" dirty="0" smtClean="0">
                <a:cs typeface="Times New Roman" pitchFamily="18" charset="0"/>
              </a:rPr>
              <a:t>subira un</a:t>
            </a:r>
          </a:p>
          <a:p>
            <a:pPr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fr-CA" i="1" dirty="0" smtClean="0">
                <a:cs typeface="Times New Roman" pitchFamily="18" charset="0"/>
              </a:rPr>
              <a:t>	A. étirement par </a:t>
            </a:r>
            <a:r>
              <a:rPr lang="fr-CA" i="1" spc="-100" dirty="0" smtClean="0">
                <a:cs typeface="Times New Roman" pitchFamily="18" charset="0"/>
              </a:rPr>
              <a:t>rapport à l’axe de</a:t>
            </a:r>
            <a:r>
              <a:rPr lang="fr-CA" i="1" dirty="0" smtClean="0">
                <a:cs typeface="Times New Roman" pitchFamily="18" charset="0"/>
              </a:rPr>
              <a:t>s </a:t>
            </a: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CA" i="1" dirty="0" smtClean="0">
                <a:cs typeface="Times New Roman" pitchFamily="18" charset="0"/>
              </a:rPr>
              <a:t> </a:t>
            </a:r>
            <a:r>
              <a:rPr lang="fr-CA" i="1" spc="-100" dirty="0" smtClean="0">
                <a:cs typeface="Times New Roman" pitchFamily="18" charset="0"/>
              </a:rPr>
              <a:t>par un facteu</a:t>
            </a:r>
            <a:r>
              <a:rPr lang="fr-CA" i="1" dirty="0" smtClean="0">
                <a:cs typeface="Times New Roman" pitchFamily="18" charset="0"/>
              </a:rPr>
              <a:t>r de    .</a:t>
            </a:r>
            <a:endParaRPr lang="fr-CA" dirty="0" smtClean="0"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fr-CA" i="1" dirty="0" smtClean="0">
                <a:cs typeface="Times New Roman" pitchFamily="18" charset="0"/>
              </a:rPr>
              <a:t>	B. réflexion par rapport à l’axe des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x.</a:t>
            </a:r>
            <a:endParaRPr lang="fr-CA" sz="3200" i="1" dirty="0" smtClean="0"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fr-CA" i="1" dirty="0" smtClean="0">
                <a:cs typeface="Times New Roman" pitchFamily="18" charset="0"/>
              </a:rPr>
              <a:t>	C. réflexion par rapport à l’axe des </a:t>
            </a:r>
            <a:r>
              <a:rPr lang="fr-CA" sz="3200" i="1" dirty="0" smtClean="0">
                <a:latin typeface="Times New Roman" pitchFamily="18" charset="0"/>
                <a:cs typeface="Times New Roman" pitchFamily="18" charset="0"/>
              </a:rPr>
              <a:t>y.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>
                <a:cs typeface="Times New Roman" pitchFamily="18" charset="0"/>
              </a:rPr>
              <a:t>	D. translation horizontale de 2 unités vers la gauche.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>
                <a:cs typeface="Times New Roman" pitchFamily="18" charset="0"/>
              </a:rPr>
              <a:t>		  </a:t>
            </a:r>
            <a:endParaRPr lang="fr-CA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2739" y="3400425"/>
            <a:ext cx="27040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4152900" y="3114675"/>
            <a:ext cx="371475" cy="333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847725" y="3524250"/>
            <a:ext cx="1247776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3"/>
            <a:endCxn id="8" idx="7"/>
          </p:cNvCxnSpPr>
          <p:nvPr>
            <p:custDataLst>
              <p:tags r:id="rId6"/>
            </p:custDataLst>
          </p:nvPr>
        </p:nvCxnSpPr>
        <p:spPr>
          <a:xfrm flipH="1">
            <a:off x="1912768" y="3399228"/>
            <a:ext cx="2294533" cy="2017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4292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528217"/>
            <a:ext cx="8047856" cy="4536504"/>
          </a:xfrm>
        </p:spPr>
        <p:txBody>
          <a:bodyPr/>
          <a:lstStyle/>
          <a:p>
            <a:pPr marL="285750" indent="-285750"/>
            <a:r>
              <a:rPr lang="fr-CA" dirty="0" smtClean="0"/>
              <a:t>Un autre exemple :</a:t>
            </a:r>
          </a:p>
          <a:p>
            <a:endParaRPr lang="fr-CA" dirty="0" smtClean="0"/>
          </a:p>
          <a:p>
            <a:pPr marL="285750" indent="0">
              <a:buNone/>
            </a:pPr>
            <a:r>
              <a:rPr lang="fr-CA" i="1" dirty="0" smtClean="0"/>
              <a:t>Les valeurs non permises de </a:t>
            </a: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i="1" dirty="0" smtClean="0"/>
              <a:t> dans l’expression</a:t>
            </a:r>
          </a:p>
          <a:p>
            <a:pPr>
              <a:buNone/>
              <a:tabLst>
                <a:tab pos="266700" algn="l"/>
              </a:tabLst>
            </a:pPr>
            <a:endParaRPr lang="fr-CA" i="1" dirty="0" smtClean="0"/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		sont</a:t>
            </a:r>
          </a:p>
          <a:p>
            <a:pPr>
              <a:buNone/>
              <a:tabLst>
                <a:tab pos="266700" algn="l"/>
              </a:tabLst>
            </a:pPr>
            <a:endParaRPr lang="fr-CA" i="1" dirty="0" smtClean="0"/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A.  -2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B.  0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C.  ½ </a:t>
            </a:r>
          </a:p>
          <a:p>
            <a:pPr>
              <a:buNone/>
              <a:tabLst>
                <a:tab pos="266700" algn="l"/>
              </a:tabLst>
            </a:pPr>
            <a:r>
              <a:rPr lang="fr-CA" i="1" dirty="0" smtClean="0"/>
              <a:t>		D.  -2, ½ 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2964" y="2900364"/>
            <a:ext cx="2138362" cy="105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>
            <p:custDataLst>
              <p:tags r:id="rId4"/>
            </p:custDataLst>
          </p:nvPr>
        </p:nvSpPr>
        <p:spPr>
          <a:xfrm>
            <a:off x="790574" y="2371725"/>
            <a:ext cx="485775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209925" y="3248025"/>
            <a:ext cx="685800" cy="314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6"/>
            </p:custDataLst>
          </p:nvPr>
        </p:nvSpPr>
        <p:spPr>
          <a:xfrm>
            <a:off x="1809750" y="5562600"/>
            <a:ext cx="914400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0" idx="0"/>
          </p:cNvCxnSpPr>
          <p:nvPr>
            <p:custDataLst>
              <p:tags r:id="rId7"/>
            </p:custDataLst>
          </p:nvPr>
        </p:nvCxnSpPr>
        <p:spPr>
          <a:xfrm>
            <a:off x="1276350" y="2733675"/>
            <a:ext cx="2276475" cy="5143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8"/>
            </p:custDataLst>
          </p:nvPr>
        </p:nvCxnSpPr>
        <p:spPr>
          <a:xfrm flipH="1">
            <a:off x="2343150" y="3516318"/>
            <a:ext cx="986258" cy="20558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2387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813967"/>
            <a:ext cx="8047856" cy="4536504"/>
          </a:xfrm>
        </p:spPr>
        <p:txBody>
          <a:bodyPr/>
          <a:lstStyle/>
          <a:p>
            <a:pPr marL="285750" indent="-285750"/>
            <a:r>
              <a:rPr lang="fr-CA" dirty="0" smtClean="0"/>
              <a:t>Essayez d’éviter la répartition « 3 – 1 » dans les choix de réponse.</a:t>
            </a:r>
          </a:p>
          <a:p>
            <a:pPr marL="285750" indent="-285750"/>
            <a:endParaRPr lang="fr-CA" dirty="0" smtClean="0"/>
          </a:p>
          <a:p>
            <a:pPr marL="285750" indent="-285750"/>
            <a:r>
              <a:rPr lang="fr-CA" dirty="0" smtClean="0"/>
              <a:t>Cette répartition se produit lorsque trois des choix possibles comportent un élément qui ne se trouve pas dans le quatrième choix. Cette répartition peut suggérer la bonne réponse à l’élève ou, au contraire, l’inciter à choisir une mauvaise réponse.</a:t>
            </a:r>
          </a:p>
          <a:p>
            <a:pPr marL="285750" indent="-285750"/>
            <a:endParaRPr lang="fr-CA" dirty="0" smtClean="0"/>
          </a:p>
          <a:p>
            <a:pPr marL="285750" indent="-285750"/>
            <a:r>
              <a:rPr lang="fr-CA" dirty="0" smtClean="0"/>
              <a:t>Par exemple…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28650" y="21907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333375" y="1590675"/>
            <a:ext cx="8486775" cy="4769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400" i="1" dirty="0" smtClean="0"/>
              <a:t>Les changements subis par la population de lapins d’un champ sur une période de 10 ans peuvent être représentés par la fonction sinusoïdale qui est représentée graphiquement ci-dessous.</a:t>
            </a:r>
          </a:p>
          <a:p>
            <a:pPr>
              <a:buNone/>
            </a:pPr>
            <a:endParaRPr lang="fr-CA" sz="2400" i="1" dirty="0" smtClean="0"/>
          </a:p>
          <a:p>
            <a:pPr>
              <a:buNone/>
            </a:pPr>
            <a:r>
              <a:rPr lang="fr-CA" sz="2400" i="1" dirty="0" smtClean="0"/>
              <a:t>				         L’amplitude du graphique est de</a:t>
            </a:r>
          </a:p>
          <a:p>
            <a:pPr>
              <a:buNone/>
            </a:pPr>
            <a:r>
              <a:rPr lang="fr-CA" sz="2400" i="1" dirty="0" smtClean="0"/>
              <a:t>						A.  200</a:t>
            </a:r>
          </a:p>
          <a:p>
            <a:pPr>
              <a:buNone/>
            </a:pPr>
            <a:r>
              <a:rPr lang="fr-CA" sz="2400" i="1" dirty="0" smtClean="0"/>
              <a:t>						B.  160</a:t>
            </a:r>
          </a:p>
          <a:p>
            <a:pPr>
              <a:buNone/>
            </a:pPr>
            <a:r>
              <a:rPr lang="fr-CA" sz="2400" i="1" dirty="0" smtClean="0"/>
              <a:t>						C.  120</a:t>
            </a:r>
          </a:p>
          <a:p>
            <a:pPr>
              <a:buNone/>
            </a:pPr>
            <a:r>
              <a:rPr lang="fr-CA" sz="2400" i="1" dirty="0" smtClean="0"/>
              <a:t>						D.   40</a:t>
            </a:r>
          </a:p>
          <a:p>
            <a:pPr>
              <a:buNone/>
            </a:pPr>
            <a:endParaRPr lang="fr-CA" sz="2400" i="1" dirty="0" smtClean="0"/>
          </a:p>
          <a:p>
            <a:pPr>
              <a:buNone/>
            </a:pPr>
            <a:endParaRPr lang="fr-CA" sz="1050" i="1" dirty="0" smtClean="0"/>
          </a:p>
          <a:p>
            <a:pPr>
              <a:buNone/>
            </a:pPr>
            <a:r>
              <a:rPr lang="fr-CA" sz="2400" i="1" dirty="0" smtClean="0"/>
              <a:t>S’il est trop difficile de trouver des </a:t>
            </a:r>
            <a:r>
              <a:rPr lang="fr-CA" sz="2400" i="1" dirty="0" err="1" smtClean="0"/>
              <a:t>distracteurs</a:t>
            </a:r>
            <a:r>
              <a:rPr lang="fr-CA" sz="2400" i="1" dirty="0" smtClean="0"/>
              <a:t> plausibles, il est possible que ce contexte se prête mieux à une question à réponse numérique.</a:t>
            </a:r>
          </a:p>
          <a:p>
            <a:pPr>
              <a:buNone/>
            </a:pPr>
            <a:endParaRPr lang="fr-CA" sz="2400" i="1" dirty="0" smtClean="0"/>
          </a:p>
          <a:p>
            <a:pPr>
              <a:buNone/>
            </a:pPr>
            <a:endParaRPr lang="fr-CA" sz="2400" i="1" dirty="0" smtClean="0"/>
          </a:p>
          <a:p>
            <a:pPr>
              <a:buNone/>
            </a:pPr>
            <a:endParaRPr lang="fr-CA" sz="2400" i="1" dirty="0" smtClean="0"/>
          </a:p>
          <a:p>
            <a:pPr algn="ctr">
              <a:buNone/>
            </a:pPr>
            <a:endParaRPr lang="en-US" sz="2400" i="1" dirty="0"/>
          </a:p>
        </p:txBody>
      </p:sp>
      <p:pic>
        <p:nvPicPr>
          <p:cNvPr id="6" name="Picture 5"/>
          <p:cNvPicPr/>
          <p:nvPr>
            <p:custDataLst>
              <p:tags r:id="rId3"/>
            </p:custDataLst>
          </p:nvPr>
        </p:nvPicPr>
        <p:blipFill>
          <a:blip r:embed="rId8" cstate="print"/>
          <a:srcRect l="3161" t="5362" r="5858" b="3753"/>
          <a:stretch>
            <a:fillRect/>
          </a:stretch>
        </p:blipFill>
        <p:spPr bwMode="auto">
          <a:xfrm>
            <a:off x="1133577" y="2798411"/>
            <a:ext cx="3447948" cy="234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777528" y="2788868"/>
            <a:ext cx="400110" cy="19389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buNone/>
            </a:pPr>
            <a:r>
              <a:rPr lang="fr-CA" sz="1400" b="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Population de lapins</a:t>
            </a:r>
            <a:endParaRPr lang="fr-CA" sz="1400" b="0" dirty="0">
              <a:latin typeface="+mn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465017" y="5090264"/>
            <a:ext cx="726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fr-CA" sz="1400" b="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rPr>
              <a:t>Année</a:t>
            </a:r>
            <a:endParaRPr lang="fr-CA" sz="1400" b="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4292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r-CA" sz="2800" dirty="0" smtClean="0"/>
              <a:t>Assurez-vous que la bonne réponse ne se distingue pas des autres choix de réponse en étant plus détaillée ou plus précisément délimitée que les </a:t>
            </a:r>
            <a:r>
              <a:rPr lang="fr-CA" sz="2800" dirty="0" err="1" smtClean="0"/>
              <a:t>distracteurs</a:t>
            </a:r>
            <a:r>
              <a:rPr lang="fr-CA" sz="2800" dirty="0" smtClean="0"/>
              <a:t>.</a:t>
            </a:r>
          </a:p>
          <a:p>
            <a:pPr marL="285750" indent="-285750"/>
            <a:endParaRPr lang="fr-CA" sz="2800" dirty="0" smtClean="0"/>
          </a:p>
          <a:p>
            <a:pPr marL="285750" indent="-285750"/>
            <a:r>
              <a:rPr lang="fr-CA" sz="2800" dirty="0" smtClean="0"/>
              <a:t>Évitez de créer une question qui suggère que des renseignements inexacts sont justes.</a:t>
            </a:r>
          </a:p>
          <a:p>
            <a:pPr marL="285750" indent="-285750"/>
            <a:endParaRPr lang="fr-CA" sz="2800" dirty="0" smtClean="0"/>
          </a:p>
          <a:p>
            <a:pPr marL="285750" indent="-285750"/>
            <a:r>
              <a:rPr lang="fr-CA" sz="2800" dirty="0" smtClean="0"/>
              <a:t>Assurez-vous qu’il n’y a qu’une seule bonne réponse par question.</a:t>
            </a:r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880642"/>
            <a:ext cx="8047856" cy="3824833"/>
          </a:xfrm>
        </p:spPr>
        <p:txBody>
          <a:bodyPr/>
          <a:lstStyle/>
          <a:p>
            <a:endParaRPr lang="fr-CA" dirty="0" smtClean="0"/>
          </a:p>
          <a:p>
            <a:pPr marL="285750" indent="-285750"/>
            <a:r>
              <a:rPr lang="fr-CA" sz="2800" dirty="0" smtClean="0"/>
              <a:t>Évitez d’utiliser des pronoms indéfinis absolus tels que « tous » ou « chaque », puisqu'il suffirait d’une seule exception pour rendre le choix de réponse incorrect.</a:t>
            </a:r>
          </a:p>
          <a:p>
            <a:pPr marL="285750" indent="-285750"/>
            <a:endParaRPr lang="fr-CA" sz="2800" dirty="0" smtClean="0"/>
          </a:p>
          <a:p>
            <a:pPr marL="285750" indent="-285750"/>
            <a:r>
              <a:rPr lang="fr-CA" sz="2800" dirty="0" smtClean="0"/>
              <a:t>Évitez d’utiliser « Toutes ces réponses » et            </a:t>
            </a:r>
            <a:br>
              <a:rPr lang="fr-CA" sz="2800" dirty="0" smtClean="0"/>
            </a:br>
            <a:r>
              <a:rPr lang="fr-CA" sz="2800" dirty="0" smtClean="0"/>
              <a:t>« Aucune de ces réponses » comme </a:t>
            </a:r>
            <a:r>
              <a:rPr lang="fr-CA" sz="2800" dirty="0" err="1" smtClean="0"/>
              <a:t>distracteurs</a:t>
            </a:r>
            <a:r>
              <a:rPr lang="fr-CA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42925" y="76200"/>
            <a:ext cx="7810499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L’Élab</a:t>
            </a: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oration des questions </a:t>
            </a: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à choix multiple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466725" y="1556792"/>
            <a:ext cx="8258175" cy="4767808"/>
          </a:xfrm>
        </p:spPr>
        <p:txBody>
          <a:bodyPr>
            <a:normAutofit/>
          </a:bodyPr>
          <a:lstStyle/>
          <a:p>
            <a:r>
              <a:rPr lang="fr-CA" dirty="0" smtClean="0"/>
              <a:t>Tenez également compte des points suivants :</a:t>
            </a:r>
          </a:p>
          <a:p>
            <a:pPr marL="571500" lvl="1" indent="-285750">
              <a:spcBef>
                <a:spcPts val="0"/>
              </a:spcBef>
            </a:pPr>
            <a:r>
              <a:rPr lang="fr-CA" sz="2600" dirty="0" smtClean="0">
                <a:solidFill>
                  <a:schemeClr val="tx1"/>
                </a:solidFill>
              </a:rPr>
              <a:t>le nombre d’étapes nécessaires pour arriver à la solution;</a:t>
            </a:r>
          </a:p>
          <a:p>
            <a:pPr marL="571500" lvl="1" indent="-285750">
              <a:spcBef>
                <a:spcPts val="0"/>
              </a:spcBef>
            </a:pPr>
            <a:r>
              <a:rPr lang="fr-CA" sz="2600" dirty="0" smtClean="0">
                <a:solidFill>
                  <a:schemeClr val="tx1"/>
                </a:solidFill>
              </a:rPr>
              <a:t>le temps que cela prendra aux élèves.</a:t>
            </a:r>
          </a:p>
          <a:p>
            <a:pPr lvl="1">
              <a:spcBef>
                <a:spcPts val="0"/>
              </a:spcBef>
              <a:buNone/>
            </a:pPr>
            <a:endParaRPr lang="fr-CA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fr-CA" dirty="0" smtClean="0">
                <a:solidFill>
                  <a:schemeClr val="tx1"/>
                </a:solidFill>
              </a:rPr>
              <a:t>Par exemple :</a:t>
            </a:r>
          </a:p>
          <a:p>
            <a:pPr marL="177800" lvl="1" indent="3175">
              <a:spcBef>
                <a:spcPts val="0"/>
              </a:spcBef>
              <a:buNone/>
            </a:pPr>
            <a:r>
              <a:rPr lang="fr-CA" i="1" dirty="0" smtClean="0">
                <a:solidFill>
                  <a:schemeClr val="tx1"/>
                </a:solidFill>
              </a:rPr>
              <a:t>Jean habite Slave Lake et Suzie vit à Drumheller, à 560 km de Slave Lake. Ils sont partis de chez eux en voiture au même moment pour aller assister à un congrès à Edmonton, qui est équidistant des deux villes. La vitesse moyenne de Jean est de12 km/h supérieure à celle de Suzie. Jean arrive à Edmonton 18 minutes avant Suzie.</a:t>
            </a:r>
          </a:p>
          <a:p>
            <a:pPr marL="177800" lvl="1" indent="3175">
              <a:spcBef>
                <a:spcPts val="0"/>
              </a:spcBef>
              <a:buNone/>
            </a:pPr>
            <a:endParaRPr lang="fr-CA" i="1" dirty="0" smtClean="0">
              <a:solidFill>
                <a:schemeClr val="tx1"/>
              </a:solidFill>
            </a:endParaRPr>
          </a:p>
          <a:p>
            <a:pPr marL="177800" lvl="1" indent="3175">
              <a:spcBef>
                <a:spcPts val="0"/>
              </a:spcBef>
              <a:buNone/>
            </a:pPr>
            <a:r>
              <a:rPr lang="fr-CA" i="1" dirty="0" smtClean="0">
                <a:solidFill>
                  <a:schemeClr val="tx1"/>
                </a:solidFill>
              </a:rPr>
              <a:t>La vitesse moyenne à laquelle Suzie a conduit de Drumheller à Edmonton était de…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23875" y="66675"/>
            <a:ext cx="7810499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L’Élabor</a:t>
            </a: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ation des questions </a:t>
            </a: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à choix multiple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Première possibilité :</a:t>
            </a:r>
          </a:p>
          <a:p>
            <a:endParaRPr lang="fr-CA" dirty="0" smtClean="0"/>
          </a:p>
          <a:p>
            <a:pPr marL="358775" lvl="1" indent="-273050">
              <a:spcBef>
                <a:spcPts val="0"/>
              </a:spcBef>
              <a:buClr>
                <a:schemeClr val="accent1"/>
              </a:buClr>
              <a:buNone/>
            </a:pPr>
            <a:r>
              <a:rPr lang="fr-CA" dirty="0" smtClean="0">
                <a:solidFill>
                  <a:schemeClr val="tx1"/>
                </a:solidFill>
              </a:rPr>
              <a:t>	</a:t>
            </a:r>
            <a:r>
              <a:rPr lang="fr-CA" i="1" dirty="0" smtClean="0">
                <a:solidFill>
                  <a:schemeClr val="tx1"/>
                </a:solidFill>
              </a:rPr>
              <a:t>Jean habite Slave Lake et Suzie vit à Drumheller, à 560 km de Slave Lake. Ils sont partis de chez eux en voiture au même moment pour aller assister à un congrès à Edmonton, qui est équidistant des deux villes. La vitesse moyenne de Jean est de12 km/h supérieure à celle de Suzie. Jean arrive à Edmonton 18 minutes avant Suzie.</a:t>
            </a:r>
          </a:p>
          <a:p>
            <a:pPr marL="358775" lvl="1" indent="-273050">
              <a:spcBef>
                <a:spcPts val="0"/>
              </a:spcBef>
              <a:buClr>
                <a:schemeClr val="accent1"/>
              </a:buClr>
              <a:buNone/>
            </a:pPr>
            <a:endParaRPr lang="fr-CA" i="1" dirty="0" smtClean="0">
              <a:solidFill>
                <a:schemeClr val="tx1"/>
              </a:solidFill>
            </a:endParaRPr>
          </a:p>
          <a:p>
            <a:pPr marL="358775" lvl="1" indent="-273050">
              <a:spcBef>
                <a:spcPts val="0"/>
              </a:spcBef>
              <a:buClr>
                <a:schemeClr val="accent1"/>
              </a:buClr>
              <a:buNone/>
            </a:pPr>
            <a:r>
              <a:rPr lang="fr-CA" i="1" dirty="0" smtClean="0">
                <a:solidFill>
                  <a:schemeClr val="tx1"/>
                </a:solidFill>
              </a:rPr>
              <a:t>	Une équation qui peut être utilisée pour déterminer la vitesse moyenne, </a:t>
            </a:r>
            <a:r>
              <a:rPr lang="fr-CA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i="1" dirty="0" smtClean="0">
                <a:solidFill>
                  <a:schemeClr val="tx1"/>
                </a:solidFill>
                <a:cs typeface="Times New Roman" pitchFamily="18" charset="0"/>
              </a:rPr>
              <a:t>km/h, à laquelle Suzie s’est rendue à Edmonton est…</a:t>
            </a:r>
            <a:endParaRPr lang="fr-CA" i="1" dirty="0" smtClean="0">
              <a:solidFill>
                <a:schemeClr val="tx1"/>
              </a:solidFill>
            </a:endParaRPr>
          </a:p>
          <a:p>
            <a:pPr marL="358775" indent="-273050">
              <a:buNone/>
            </a:pPr>
            <a:endParaRPr lang="fr-CA" dirty="0" smtClean="0"/>
          </a:p>
          <a:p>
            <a:pPr marL="358775" indent="-273050" algn="ctr">
              <a:buNone/>
            </a:pPr>
            <a:r>
              <a:rPr lang="fr-CA" dirty="0" smtClean="0"/>
              <a:t>	</a:t>
            </a:r>
            <a:r>
              <a:rPr lang="fr-CA" b="1" dirty="0" smtClean="0"/>
              <a:t>ou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6" y="200025"/>
            <a:ext cx="6534150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Lignes directrices pour l'élaboration des questions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509167"/>
            <a:ext cx="8047856" cy="4510633"/>
          </a:xfrm>
        </p:spPr>
        <p:txBody>
          <a:bodyPr>
            <a:normAutofit fontScale="92500" lnSpcReduction="20000"/>
          </a:bodyPr>
          <a:lstStyle/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r>
              <a:rPr lang="fr-CA" sz="2400" dirty="0" smtClean="0">
                <a:latin typeface="Arial"/>
              </a:rPr>
              <a:t>Utilisez le programme d'études comme base. Décidez d’un </a:t>
            </a:r>
            <a:r>
              <a:rPr lang="fr-CA" sz="2400" b="1" dirty="0" smtClean="0">
                <a:latin typeface="Arial"/>
              </a:rPr>
              <a:t>résultat d'apprentissage spécifique </a:t>
            </a:r>
            <a:r>
              <a:rPr lang="fr-CA" sz="2400" dirty="0" smtClean="0">
                <a:latin typeface="Arial"/>
              </a:rPr>
              <a:t>à viser avant de rédiger la question. Gardez à l'esprit les points suivants :</a:t>
            </a:r>
          </a:p>
          <a:p>
            <a:pPr marL="571500" lvl="2" indent="-28575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–"/>
            </a:pPr>
            <a:r>
              <a:rPr lang="fr-CA" dirty="0" smtClean="0">
                <a:latin typeface="Arial"/>
              </a:rPr>
              <a:t>le concept mathématique que vous voulez évaluer,</a:t>
            </a:r>
          </a:p>
          <a:p>
            <a:pPr marL="571500" lvl="2" indent="-28575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–"/>
            </a:pPr>
            <a:r>
              <a:rPr lang="fr-CA" dirty="0" smtClean="0">
                <a:latin typeface="Arial"/>
              </a:rPr>
              <a:t>les normes d'évaluation,</a:t>
            </a:r>
          </a:p>
          <a:p>
            <a:pPr marL="571500" lvl="2" indent="-28575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–"/>
            </a:pPr>
            <a:r>
              <a:rPr lang="fr-CA" dirty="0" smtClean="0">
                <a:latin typeface="Arial"/>
              </a:rPr>
              <a:t>les processus mathématiques.</a:t>
            </a:r>
          </a:p>
          <a:p>
            <a:pPr lvl="2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fr-CA" sz="1300" dirty="0" smtClean="0">
              <a:latin typeface="Arial"/>
            </a:endParaRPr>
          </a:p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r>
              <a:rPr lang="fr-CA" sz="2400" dirty="0" smtClean="0">
                <a:latin typeface="Arial"/>
              </a:rPr>
              <a:t>Rédigez des questions qui permettent d'évaluer les concepts importants. </a:t>
            </a:r>
          </a:p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endParaRPr lang="fr-CA" sz="1300" dirty="0" smtClean="0">
              <a:latin typeface="Arial"/>
            </a:endParaRPr>
          </a:p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r>
              <a:rPr lang="fr-CA" sz="2400" dirty="0" smtClean="0">
                <a:latin typeface="Arial"/>
              </a:rPr>
              <a:t>Posez-vous la question suivante : « Quel type de question à correction mécanographique permet le mieux d'évaluer un résultat d'apprentissage spécifique? »</a:t>
            </a:r>
          </a:p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endParaRPr lang="fr-CA" sz="1300" dirty="0" smtClean="0">
              <a:latin typeface="Arial"/>
            </a:endParaRPr>
          </a:p>
          <a:p>
            <a:pPr marL="288925" indent="-288925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/>
              <a:buChar char="§"/>
            </a:pPr>
            <a:r>
              <a:rPr lang="fr-CA" sz="2400" dirty="0" smtClean="0">
                <a:latin typeface="Arial"/>
              </a:rPr>
              <a:t>Il est possible que l’évaluation par question à développement convienne mieux au concept que vous voulez évaluer.</a:t>
            </a:r>
          </a:p>
          <a:p>
            <a:pPr marL="228600" lvl="1" indent="-228600" defTabSz="8890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42925" y="104775"/>
            <a:ext cx="7810499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L’Él</a:t>
            </a: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aboration des questions </a:t>
            </a: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à choix multiple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556791"/>
            <a:ext cx="8047856" cy="473923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CA" dirty="0" smtClean="0"/>
              <a:t>Une autre possibilité :</a:t>
            </a:r>
          </a:p>
          <a:p>
            <a:endParaRPr lang="fr-CA" dirty="0" smtClean="0"/>
          </a:p>
          <a:p>
            <a:pPr>
              <a:buNone/>
            </a:pPr>
            <a:r>
              <a:rPr lang="fr-CA" i="1" dirty="0" smtClean="0"/>
              <a:t>Jean et Suzie ont tous les deux parcouru 280 km afin d’assister à un congrès à Edmonton. La relation entre le temps qu’a mis Jean à faire ce trajet et le temps qu’a mis Suzie à parcourir la même distance peut être représentée par l’équation suivante :</a:t>
            </a:r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r>
              <a:rPr lang="fr-CA" i="1" dirty="0" smtClean="0"/>
              <a:t>où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smtClean="0">
                <a:cs typeface="Times New Roman" pitchFamily="18" charset="0"/>
              </a:rPr>
              <a:t>représente la vitesse à laquelle Suzie a conduit, en kilomètres à l’heure.</a:t>
            </a:r>
          </a:p>
          <a:p>
            <a:pPr>
              <a:buNone/>
            </a:pPr>
            <a:endParaRPr lang="fr-CA" dirty="0" smtClean="0">
              <a:cs typeface="Times New Roman" pitchFamily="18" charset="0"/>
            </a:endParaRPr>
          </a:p>
          <a:p>
            <a:pPr>
              <a:buNone/>
            </a:pPr>
            <a:r>
              <a:rPr lang="fr-CA" dirty="0" smtClean="0">
                <a:cs typeface="Times New Roman" pitchFamily="18" charset="0"/>
              </a:rPr>
              <a:t>La vitesse à laquelle Suzie a conduit pour se rendre à Edmonton était de…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62263" y="3619500"/>
            <a:ext cx="2471737" cy="85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19075" y="76200"/>
            <a:ext cx="8772525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L’Élaborati</a:t>
            </a: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on des questions </a:t>
            </a: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à réponse numérique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/>
          <a:lstStyle/>
          <a:p>
            <a:pPr marL="285750" indent="-285750"/>
            <a:r>
              <a:rPr lang="fr-CA" dirty="0" smtClean="0"/>
              <a:t>Souvenez-vous qu’une question à réponse numérique est souvent plus difficile pour les élèves</a:t>
            </a:r>
            <a:r>
              <a:rPr lang="en-US" dirty="0" smtClean="0"/>
              <a:t>.</a:t>
            </a:r>
          </a:p>
          <a:p>
            <a:pPr marL="285750" indent="-285750"/>
            <a:endParaRPr lang="fr-CA" dirty="0" smtClean="0"/>
          </a:p>
          <a:p>
            <a:pPr marL="285750" indent="-285750"/>
            <a:r>
              <a:rPr lang="fr-CA" dirty="0" smtClean="0"/>
              <a:t>Prenez également en compte les points suivants :</a:t>
            </a:r>
          </a:p>
          <a:p>
            <a:pPr marL="514350" lvl="1" indent="-228600"/>
            <a:r>
              <a:rPr lang="fr-CA" sz="2600" dirty="0" smtClean="0">
                <a:solidFill>
                  <a:schemeClr val="tx1"/>
                </a:solidFill>
              </a:rPr>
              <a:t>le nombre d’étapes nécessaires pour arriver à la solution;</a:t>
            </a:r>
          </a:p>
          <a:p>
            <a:pPr marL="514350" lvl="1" indent="-228600"/>
            <a:r>
              <a:rPr lang="fr-CA" sz="2600" dirty="0" smtClean="0">
                <a:solidFill>
                  <a:schemeClr val="tx1"/>
                </a:solidFill>
              </a:rPr>
              <a:t>le temps que cela prendra aux élèves.</a:t>
            </a:r>
          </a:p>
          <a:p>
            <a:endParaRPr lang="fr-CA" dirty="0" smtClean="0"/>
          </a:p>
          <a:p>
            <a:pPr marL="285750" indent="-285750"/>
            <a:r>
              <a:rPr lang="fr-CA" dirty="0" smtClean="0"/>
              <a:t>N’utilisez pas le chiffre 5 comme facteur déterminant de l’arrondissement.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09550" y="57150"/>
            <a:ext cx="8772525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L’Él</a:t>
            </a: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aboration des questions </a:t>
            </a: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à réponse numérique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756817"/>
            <a:ext cx="8047856" cy="4536504"/>
          </a:xfrm>
        </p:spPr>
        <p:txBody>
          <a:bodyPr/>
          <a:lstStyle/>
          <a:p>
            <a:pPr marL="285750" indent="-285750"/>
            <a:r>
              <a:rPr lang="fr-CA" dirty="0" smtClean="0"/>
              <a:t>Le nombre de chiffres après la décimale requis dans la réponse doit être indiqué.</a:t>
            </a:r>
          </a:p>
          <a:p>
            <a:endParaRPr lang="fr-CA" dirty="0" smtClean="0"/>
          </a:p>
          <a:p>
            <a:pPr marL="285750" indent="0">
              <a:buNone/>
            </a:pPr>
            <a:r>
              <a:rPr lang="fr-CA" dirty="0" smtClean="0"/>
              <a:t>Par exemple :</a:t>
            </a:r>
            <a:br>
              <a:rPr lang="fr-CA" dirty="0" smtClean="0"/>
            </a:br>
            <a:r>
              <a:rPr lang="fr-CA" sz="1000" dirty="0" smtClean="0"/>
              <a:t/>
            </a:r>
            <a:br>
              <a:rPr lang="fr-CA" sz="1000" dirty="0" smtClean="0"/>
            </a:br>
            <a:r>
              <a:rPr lang="fr-CA" i="1" dirty="0" smtClean="0"/>
              <a:t>La probabilité que l’équipe remporte à la fois son premier et son deuxième match est de </a:t>
            </a:r>
            <a:r>
              <a:rPr lang="fr-CA" u="sng" dirty="0" smtClean="0"/>
              <a:t>		</a:t>
            </a:r>
            <a:r>
              <a:rPr lang="fr-CA" dirty="0" smtClean="0"/>
              <a:t>, </a:t>
            </a:r>
            <a:r>
              <a:rPr lang="fr-CA" i="1" dirty="0" smtClean="0"/>
              <a:t>au centième près.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>
              <a:buNone/>
            </a:pPr>
            <a:r>
              <a:rPr lang="en-US" sz="1800" i="1" dirty="0" smtClean="0"/>
              <a:t>(</a:t>
            </a:r>
            <a:r>
              <a:rPr lang="en-US" sz="1800" i="1" dirty="0" err="1" smtClean="0"/>
              <a:t>Notez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votre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réponse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dans</a:t>
            </a:r>
            <a:r>
              <a:rPr lang="en-US" sz="1800" i="1" dirty="0" smtClean="0"/>
              <a:t> la section des </a:t>
            </a:r>
            <a:r>
              <a:rPr lang="en-US" sz="1800" i="1" dirty="0" err="1" smtClean="0"/>
              <a:t>réponses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numériques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sur</a:t>
            </a:r>
            <a:r>
              <a:rPr lang="en-US" sz="1800" i="1" dirty="0" smtClean="0"/>
              <a:t> la </a:t>
            </a:r>
            <a:r>
              <a:rPr lang="en-US" sz="1800" i="1" dirty="0" err="1" smtClean="0"/>
              <a:t>feuille</a:t>
            </a:r>
            <a:r>
              <a:rPr lang="en-US" sz="1800" i="1" dirty="0" smtClean="0"/>
              <a:t> de </a:t>
            </a:r>
            <a:r>
              <a:rPr lang="en-US" sz="1800" i="1" dirty="0" err="1" smtClean="0"/>
              <a:t>réponses</a:t>
            </a:r>
            <a:r>
              <a:rPr lang="en-US" sz="1800" i="1" dirty="0" smtClean="0"/>
              <a:t>.)</a:t>
            </a:r>
            <a:endParaRPr lang="fr-CA" sz="1800" i="1" dirty="0" smtClean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42925" y="200025"/>
            <a:ext cx="7810499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LA Réponse numérique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 classement par ordre</a:t>
            </a:r>
            <a:r>
              <a:rPr lang="fr-CA" sz="2400" dirty="0" smtClean="0">
                <a:solidFill>
                  <a:srgbClr val="FF0000"/>
                </a:solidFill>
                <a:latin typeface="Arial"/>
              </a:rPr>
              <a:t>	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490117"/>
            <a:ext cx="8047856" cy="4536504"/>
          </a:xfrm>
        </p:spPr>
        <p:txBody>
          <a:bodyPr>
            <a:normAutofit lnSpcReduction="10000"/>
          </a:bodyPr>
          <a:lstStyle/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pPr>
              <a:buNone/>
            </a:pPr>
            <a:endParaRPr lang="fr-CA" sz="800" dirty="0" smtClean="0"/>
          </a:p>
          <a:p>
            <a:pPr>
              <a:buNone/>
            </a:pPr>
            <a:r>
              <a:rPr lang="fr-CA" dirty="0" smtClean="0"/>
              <a:t>Classez ces quatre évènements selon les chances qu’ils se réalisent, en allant du </a:t>
            </a:r>
            <a:r>
              <a:rPr lang="fr-CA" b="1" dirty="0" smtClean="0"/>
              <a:t>plus</a:t>
            </a:r>
            <a:r>
              <a:rPr lang="fr-CA" dirty="0" smtClean="0"/>
              <a:t> probable au </a:t>
            </a:r>
            <a:r>
              <a:rPr lang="fr-CA" b="1" dirty="0" smtClean="0"/>
              <a:t>moins</a:t>
            </a:r>
            <a:r>
              <a:rPr lang="fr-CA" dirty="0" smtClean="0"/>
              <a:t> probable :</a:t>
            </a:r>
            <a:br>
              <a:rPr lang="fr-CA" dirty="0" smtClean="0"/>
            </a:br>
            <a:r>
              <a:rPr lang="fr-CA" u="sng" dirty="0" smtClean="0"/>
              <a:t>	</a:t>
            </a:r>
            <a:r>
              <a:rPr lang="fr-CA" dirty="0" smtClean="0"/>
              <a:t>, </a:t>
            </a:r>
            <a:r>
              <a:rPr lang="fr-CA" u="sng" dirty="0" smtClean="0"/>
              <a:t>	  </a:t>
            </a:r>
            <a:r>
              <a:rPr lang="fr-CA" dirty="0" smtClean="0"/>
              <a:t>, </a:t>
            </a:r>
            <a:r>
              <a:rPr lang="fr-CA" u="sng" dirty="0" smtClean="0"/>
              <a:t>	    </a:t>
            </a:r>
            <a:r>
              <a:rPr lang="fr-CA" dirty="0" smtClean="0"/>
              <a:t>, et </a:t>
            </a:r>
            <a:r>
              <a:rPr lang="fr-CA" u="sng" dirty="0" smtClean="0"/>
              <a:t>		</a:t>
            </a:r>
            <a:r>
              <a:rPr lang="fr-CA" dirty="0" smtClean="0"/>
              <a:t>.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600" dirty="0" smtClean="0"/>
              <a:t>(</a:t>
            </a:r>
            <a:r>
              <a:rPr lang="en-US" sz="1600" dirty="0" err="1" smtClean="0"/>
              <a:t>Notez</a:t>
            </a:r>
            <a:r>
              <a:rPr lang="en-US" sz="1600" dirty="0" smtClean="0"/>
              <a:t> </a:t>
            </a:r>
            <a:r>
              <a:rPr lang="en-US" sz="1600" dirty="0" err="1" smtClean="0"/>
              <a:t>votre</a:t>
            </a:r>
            <a:r>
              <a:rPr lang="en-US" sz="1600" dirty="0" smtClean="0"/>
              <a:t> </a:t>
            </a:r>
            <a:r>
              <a:rPr lang="en-US" sz="1600" dirty="0" err="1" smtClean="0"/>
              <a:t>réponse</a:t>
            </a:r>
            <a:r>
              <a:rPr lang="en-US" sz="1600" dirty="0" smtClean="0"/>
              <a:t> </a:t>
            </a:r>
            <a:r>
              <a:rPr lang="en-US" sz="1600" dirty="0" err="1" smtClean="0"/>
              <a:t>dans</a:t>
            </a:r>
            <a:r>
              <a:rPr lang="en-US" sz="1600" dirty="0" smtClean="0"/>
              <a:t> la section des </a:t>
            </a:r>
            <a:r>
              <a:rPr lang="en-US" sz="1600" dirty="0" err="1" smtClean="0"/>
              <a:t>réponses</a:t>
            </a:r>
            <a:r>
              <a:rPr lang="en-US" sz="1600" dirty="0" smtClean="0"/>
              <a:t> </a:t>
            </a:r>
            <a:r>
              <a:rPr lang="en-US" sz="1600" dirty="0" err="1" smtClean="0"/>
              <a:t>numériques</a:t>
            </a:r>
            <a:r>
              <a:rPr lang="en-US" sz="1600" dirty="0" smtClean="0"/>
              <a:t> </a:t>
            </a:r>
            <a:r>
              <a:rPr lang="en-US" sz="1600" dirty="0" err="1" smtClean="0"/>
              <a:t>sur</a:t>
            </a:r>
            <a:r>
              <a:rPr lang="en-US" sz="1600" dirty="0" smtClean="0"/>
              <a:t> la </a:t>
            </a:r>
            <a:r>
              <a:rPr lang="en-US" sz="1600" dirty="0" err="1" smtClean="0"/>
              <a:t>feuille</a:t>
            </a:r>
            <a:r>
              <a:rPr lang="en-US" sz="1600" dirty="0" smtClean="0"/>
              <a:t> de </a:t>
            </a:r>
            <a:r>
              <a:rPr lang="en-US" sz="1600" dirty="0" err="1" smtClean="0"/>
              <a:t>réponses</a:t>
            </a:r>
            <a:r>
              <a:rPr lang="en-US" sz="1600" dirty="0" smtClean="0"/>
              <a:t>.)</a:t>
            </a:r>
            <a:endParaRPr lang="fr-CA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514350" y="1619250"/>
            <a:ext cx="802005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2600" b="0" i="1" dirty="0" smtClean="0">
                <a:latin typeface="+mn-lt"/>
              </a:rPr>
              <a:t>Les chances que chacun de quatre évènements se </a:t>
            </a:r>
            <a:r>
              <a:rPr lang="fr-CA" sz="2600" b="0" i="1" dirty="0" smtClean="0">
                <a:latin typeface="+mn-lt"/>
              </a:rPr>
              <a:t>réalise </a:t>
            </a:r>
            <a:r>
              <a:rPr lang="fr-CA" sz="2600" b="0" i="1" dirty="0" smtClean="0">
                <a:latin typeface="+mn-lt"/>
              </a:rPr>
              <a:t>sont indiquées ci-dessous.</a:t>
            </a:r>
          </a:p>
          <a:p>
            <a:r>
              <a:rPr lang="fr-CA" sz="2600" b="0" i="1" dirty="0" smtClean="0">
                <a:latin typeface="+mn-lt"/>
              </a:rPr>
              <a:t>	</a:t>
            </a:r>
            <a:r>
              <a:rPr lang="fr-CA" sz="2600" i="1" dirty="0" smtClean="0">
                <a:latin typeface="+mn-lt"/>
              </a:rPr>
              <a:t>1   </a:t>
            </a:r>
            <a:r>
              <a:rPr lang="fr-CA" sz="2600" b="0" i="1" dirty="0" smtClean="0">
                <a:latin typeface="+mn-lt"/>
              </a:rPr>
              <a:t>7:2			</a:t>
            </a:r>
            <a:r>
              <a:rPr lang="fr-CA" sz="2600" i="1" dirty="0" smtClean="0">
                <a:latin typeface="+mn-lt"/>
              </a:rPr>
              <a:t>2</a:t>
            </a:r>
            <a:r>
              <a:rPr lang="fr-CA" sz="2600" b="0" i="1" dirty="0" smtClean="0">
                <a:latin typeface="+mn-lt"/>
              </a:rPr>
              <a:t>   11:4</a:t>
            </a:r>
          </a:p>
          <a:p>
            <a:r>
              <a:rPr lang="fr-CA" sz="2600" b="0" i="1" dirty="0" smtClean="0">
                <a:latin typeface="+mn-lt"/>
              </a:rPr>
              <a:t> 	</a:t>
            </a:r>
            <a:r>
              <a:rPr lang="fr-CA" sz="2600" i="1" dirty="0" smtClean="0">
                <a:latin typeface="+mn-lt"/>
              </a:rPr>
              <a:t>3</a:t>
            </a:r>
            <a:r>
              <a:rPr lang="fr-CA" sz="2600" b="0" i="1" dirty="0" smtClean="0">
                <a:latin typeface="+mn-lt"/>
              </a:rPr>
              <a:t>   14:3		</a:t>
            </a:r>
            <a:r>
              <a:rPr lang="fr-CA" sz="2600" i="1" dirty="0" smtClean="0">
                <a:latin typeface="+mn-lt"/>
              </a:rPr>
              <a:t>4</a:t>
            </a:r>
            <a:r>
              <a:rPr lang="fr-CA" sz="2600" b="0" i="1" dirty="0" smtClean="0">
                <a:latin typeface="+mn-lt"/>
              </a:rPr>
              <a:t>   21:5</a:t>
            </a:r>
            <a:endParaRPr lang="en-US" sz="2600" b="0" i="1" dirty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00075" y="200025"/>
            <a:ext cx="7810499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LA Réponse numérique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questions de calcul	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pPr>
              <a:buNone/>
            </a:pPr>
            <a:endParaRPr lang="fr-CA" sz="800" dirty="0" smtClean="0"/>
          </a:p>
          <a:p>
            <a:pPr>
              <a:buNone/>
            </a:pPr>
            <a:endParaRPr lang="fr-CA" sz="2400" dirty="0" smtClean="0"/>
          </a:p>
          <a:p>
            <a:pPr>
              <a:buNone/>
            </a:pPr>
            <a:endParaRPr lang="fr-CA" sz="2400" dirty="0" smtClean="0"/>
          </a:p>
          <a:p>
            <a:pPr>
              <a:spcAft>
                <a:spcPts val="600"/>
              </a:spcAft>
              <a:buNone/>
            </a:pPr>
            <a:r>
              <a:rPr lang="fr-CA" sz="2400" dirty="0" smtClean="0"/>
              <a:t>Dans la forme simplifiée ci-dessus, la valeur de </a:t>
            </a:r>
          </a:p>
          <a:p>
            <a:pPr>
              <a:spcAft>
                <a:spcPts val="600"/>
              </a:spcAft>
              <a:buNone/>
            </a:pPr>
            <a:r>
              <a:rPr lang="fr-CA" sz="2400" i="1" dirty="0" smtClean="0"/>
              <a:t>a</a:t>
            </a:r>
            <a:r>
              <a:rPr lang="fr-CA" sz="2400" dirty="0" smtClean="0"/>
              <a:t> est</a:t>
            </a:r>
            <a:r>
              <a:rPr lang="fr-CA" sz="2400" i="1" dirty="0" smtClean="0"/>
              <a:t> </a:t>
            </a:r>
            <a:r>
              <a:rPr lang="fr-CA" sz="2400" i="1" u="sng" dirty="0" smtClean="0"/>
              <a:t>		</a:t>
            </a:r>
            <a:r>
              <a:rPr lang="fr-CA" sz="2400" i="1" dirty="0" smtClean="0"/>
              <a:t>  </a:t>
            </a:r>
            <a:r>
              <a:rPr lang="fr-CA" sz="2400" dirty="0" smtClean="0"/>
              <a:t>(Indiquez la réponse dans la première colonne.)</a:t>
            </a:r>
          </a:p>
          <a:p>
            <a:pPr>
              <a:buNone/>
            </a:pPr>
            <a:r>
              <a:rPr lang="fr-CA" sz="2400" i="1" dirty="0" smtClean="0"/>
              <a:t>b </a:t>
            </a:r>
            <a:r>
              <a:rPr lang="fr-CA" sz="2400" dirty="0" smtClean="0"/>
              <a:t>est </a:t>
            </a:r>
            <a:r>
              <a:rPr lang="fr-CA" sz="2400" u="sng" dirty="0" smtClean="0"/>
              <a:t>		</a:t>
            </a:r>
            <a:r>
              <a:rPr lang="fr-CA" sz="2400" dirty="0" smtClean="0"/>
              <a:t>  (Indiquez la réponse dans la deuxième colonne.).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700" dirty="0" smtClean="0"/>
              <a:t>(</a:t>
            </a:r>
            <a:r>
              <a:rPr lang="en-US" sz="1700" dirty="0" err="1" smtClean="0"/>
              <a:t>Notez</a:t>
            </a:r>
            <a:r>
              <a:rPr lang="en-US" sz="1700" dirty="0" smtClean="0"/>
              <a:t> </a:t>
            </a:r>
            <a:r>
              <a:rPr lang="en-US" sz="1700" dirty="0" err="1" smtClean="0"/>
              <a:t>votre</a:t>
            </a:r>
            <a:r>
              <a:rPr lang="en-US" sz="1700" dirty="0" smtClean="0"/>
              <a:t> </a:t>
            </a:r>
            <a:r>
              <a:rPr lang="en-US" sz="1700" dirty="0" err="1" smtClean="0"/>
              <a:t>réponse</a:t>
            </a:r>
            <a:r>
              <a:rPr lang="en-US" sz="1700" dirty="0" smtClean="0"/>
              <a:t> </a:t>
            </a:r>
            <a:r>
              <a:rPr lang="en-US" sz="1700" dirty="0" err="1" smtClean="0"/>
              <a:t>dans</a:t>
            </a:r>
            <a:r>
              <a:rPr lang="en-US" sz="1700" dirty="0" smtClean="0"/>
              <a:t> la section des </a:t>
            </a:r>
            <a:r>
              <a:rPr lang="en-US" sz="1700" dirty="0" err="1" smtClean="0"/>
              <a:t>réponses</a:t>
            </a:r>
            <a:r>
              <a:rPr lang="en-US" sz="1700" dirty="0" smtClean="0"/>
              <a:t> </a:t>
            </a:r>
            <a:r>
              <a:rPr lang="en-US" sz="1700" dirty="0" err="1" smtClean="0"/>
              <a:t>numériques</a:t>
            </a:r>
            <a:r>
              <a:rPr lang="en-US" sz="1700" dirty="0" smtClean="0"/>
              <a:t> </a:t>
            </a:r>
            <a:r>
              <a:rPr lang="en-US" sz="1700" dirty="0" err="1" smtClean="0"/>
              <a:t>sur</a:t>
            </a:r>
            <a:r>
              <a:rPr lang="en-US" sz="1700" dirty="0" smtClean="0"/>
              <a:t> la </a:t>
            </a:r>
            <a:r>
              <a:rPr lang="en-US" sz="1700" dirty="0" err="1" smtClean="0"/>
              <a:t>feuille</a:t>
            </a:r>
            <a:r>
              <a:rPr lang="en-US" sz="1700" dirty="0" smtClean="0"/>
              <a:t> de </a:t>
            </a:r>
            <a:r>
              <a:rPr lang="en-US" sz="1700" dirty="0" err="1" smtClean="0"/>
              <a:t>réponses</a:t>
            </a:r>
            <a:r>
              <a:rPr lang="en-US" sz="1700" dirty="0" smtClean="0"/>
              <a:t>.)</a:t>
            </a:r>
          </a:p>
          <a:p>
            <a:pPr>
              <a:buNone/>
            </a:pPr>
            <a:endParaRPr lang="fr-CA" sz="1800" i="1" dirty="0" smtClean="0"/>
          </a:p>
          <a:p>
            <a:pPr>
              <a:buNone/>
            </a:pPr>
            <a:endParaRPr lang="fr-CA" sz="1800" i="1" dirty="0" smtClean="0"/>
          </a:p>
          <a:p>
            <a:pPr>
              <a:buNone/>
            </a:pPr>
            <a:r>
              <a:rPr lang="fr-CA" sz="2000" b="1" i="1" dirty="0" smtClean="0"/>
              <a:t>Les valeurs calculées sont : a = 4 et b = 2.  Cette réponse est codée 42. Pour obtenir les points, l’élève doit avoir indiqué les chiffres 4 et 2, dans cet ordre-là, en laissant vides les deux dernières cases.</a:t>
            </a:r>
          </a:p>
          <a:p>
            <a:pPr>
              <a:buNone/>
            </a:pPr>
            <a:endParaRPr lang="en-US" sz="2400" i="1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581025" y="1600200"/>
            <a:ext cx="7991475" cy="108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fr-CA" sz="2400" b="0" dirty="0" smtClean="0">
                <a:solidFill>
                  <a:schemeClr val="tx2"/>
                </a:solidFill>
                <a:latin typeface="+mn-lt"/>
              </a:rPr>
              <a:t>La simplification de                                         peut s’écrire sous la forme                 </a:t>
            </a:r>
            <a:r>
              <a:rPr lang="fr-CA" sz="800" b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fr-CA" sz="2400" b="0" dirty="0" smtClean="0">
                <a:solidFill>
                  <a:schemeClr val="tx2"/>
                </a:solidFill>
                <a:latin typeface="+mn-lt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endParaRPr lang="en-US" sz="200" b="0" dirty="0"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33750" y="1687808"/>
            <a:ext cx="3063946" cy="38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73775" y="2066925"/>
            <a:ext cx="1417175" cy="56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7810499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des Formats alternatifs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Exemple n</a:t>
            </a:r>
            <a:r>
              <a:rPr lang="fr-CA" sz="2400" baseline="30000" dirty="0" smtClean="0">
                <a:solidFill>
                  <a:schemeClr val="tx1"/>
                </a:solidFill>
                <a:latin typeface="Arial"/>
              </a:rPr>
              <a:t>o</a:t>
            </a:r>
            <a:r>
              <a:rPr lang="fr-CA" sz="2400" dirty="0" smtClean="0">
                <a:solidFill>
                  <a:schemeClr val="tx1"/>
                </a:solidFill>
                <a:latin typeface="Arial"/>
              </a:rPr>
              <a:t> 1</a:t>
            </a:r>
            <a:r>
              <a:rPr lang="fr-CA" sz="2400" baseline="30000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fr-CA" sz="2400" dirty="0" smtClean="0">
                <a:solidFill>
                  <a:srgbClr val="FF0000"/>
                </a:solidFill>
                <a:latin typeface="Arial"/>
              </a:rPr>
              <a:t>	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342899" y="1485901"/>
            <a:ext cx="8391525" cy="177164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A" sz="2200" dirty="0" smtClean="0"/>
              <a:t>La colonne A présente des descriptions de fonction sous la forme </a:t>
            </a:r>
            <a:br>
              <a:rPr lang="fr-CA" sz="2200" dirty="0" smtClean="0"/>
            </a:br>
            <a:r>
              <a:rPr lang="fr-CA" sz="22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fr-CA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CA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A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A" sz="2200" i="1" dirty="0" smtClean="0">
                <a:latin typeface="Times New Roman" pitchFamily="18" charset="0"/>
                <a:cs typeface="Times New Roman" pitchFamily="18" charset="0"/>
              </a:rPr>
              <a:t>x – b</a:t>
            </a:r>
            <a:r>
              <a:rPr lang="fr-CA" sz="2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fr-CA" sz="2200" i="1" dirty="0" smtClean="0">
                <a:latin typeface="Times New Roman" pitchFamily="18" charset="0"/>
                <a:cs typeface="Times New Roman" pitchFamily="18" charset="0"/>
              </a:rPr>
              <a:t>x – c</a:t>
            </a:r>
            <a:r>
              <a:rPr lang="fr-CA" sz="2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fr-CA" sz="2200" i="1" dirty="0" smtClean="0">
                <a:latin typeface="Times New Roman" pitchFamily="18" charset="0"/>
                <a:cs typeface="Times New Roman" pitchFamily="18" charset="0"/>
              </a:rPr>
              <a:t>x – d</a:t>
            </a:r>
            <a:r>
              <a:rPr lang="fr-CA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CA" sz="2200" dirty="0" smtClean="0">
                <a:cs typeface="Times New Roman" pitchFamily="18" charset="0"/>
              </a:rPr>
              <a:t>, et la colonne B présente des représentations graphiques de fonction. Associez le graphique de la colonne B à l’équation de fonction correspondante de la colonne A en inscrivant le numéro du graphique dans l’espace prévu à cet effet.</a:t>
            </a:r>
          </a:p>
          <a:p>
            <a:pPr>
              <a:buNone/>
            </a:pPr>
            <a:endParaRPr lang="en-US" sz="2200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371475" y="3505200"/>
            <a:ext cx="8305800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CA" dirty="0" smtClean="0">
                <a:latin typeface="+mn-lt"/>
              </a:rPr>
              <a:t>             Colonne A</a:t>
            </a:r>
          </a:p>
          <a:p>
            <a:pPr algn="ctr"/>
            <a:endParaRPr lang="fr-CA" dirty="0" smtClean="0">
              <a:latin typeface="+mn-lt"/>
            </a:endParaRPr>
          </a:p>
          <a:p>
            <a:r>
              <a:rPr lang="fr-CA" b="0" dirty="0" smtClean="0">
                <a:latin typeface="+mn-lt"/>
              </a:rPr>
              <a:t>_______ A. 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A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b="0" dirty="0" smtClean="0">
                <a:cs typeface="Times New Roman" pitchFamily="18" charset="0"/>
              </a:rPr>
              <a:t>&gt; 0</a:t>
            </a:r>
            <a:r>
              <a:rPr lang="fr-CA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CA" b="0" dirty="0" smtClean="0">
                <a:cs typeface="Times New Roman" pitchFamily="18" charset="0"/>
              </a:rPr>
              <a:t> =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A" b="0" dirty="0" smtClean="0">
                <a:cs typeface="Times New Roman" pitchFamily="18" charset="0"/>
              </a:rPr>
              <a:t>,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CA" b="0" dirty="0" smtClean="0">
                <a:cs typeface="Times New Roman" pitchFamily="18" charset="0"/>
              </a:rPr>
              <a:t> ≠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endParaRPr lang="fr-CA" b="0" u="sng" dirty="0" smtClean="0">
              <a:latin typeface="+mn-lt"/>
            </a:endParaRPr>
          </a:p>
          <a:p>
            <a:r>
              <a:rPr lang="fr-CA" b="0" u="sng" dirty="0" smtClean="0">
                <a:latin typeface="+mn-lt"/>
              </a:rPr>
              <a:t>	</a:t>
            </a:r>
            <a:r>
              <a:rPr lang="fr-CA" b="0" dirty="0" smtClean="0">
                <a:latin typeface="+mn-lt"/>
              </a:rPr>
              <a:t> B. 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A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b="0" dirty="0" smtClean="0">
                <a:cs typeface="Times New Roman" pitchFamily="18" charset="0"/>
              </a:rPr>
              <a:t>&lt; 0,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CA" b="0" dirty="0" smtClean="0">
                <a:cs typeface="Times New Roman" pitchFamily="18" charset="0"/>
              </a:rPr>
              <a:t> ≠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CA" b="0" dirty="0" smtClean="0">
                <a:cs typeface="Times New Roman" pitchFamily="18" charset="0"/>
              </a:rPr>
              <a:t> ≠ </a:t>
            </a:r>
            <a:r>
              <a:rPr lang="fr-CA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endParaRPr lang="fr-CA" b="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A" sz="1600" b="0" dirty="0" smtClean="0">
                <a:latin typeface="+mn-lt"/>
                <a:cs typeface="Times New Roman" pitchFamily="18" charset="0"/>
              </a:rPr>
              <a:t>(Notez votre réponse dans la section des réponses numériques sur la feuille de réponses.)</a:t>
            </a:r>
            <a:endParaRPr lang="fr-CA" sz="1600" b="0" dirty="0" smtClean="0">
              <a:latin typeface="+mn-lt"/>
            </a:endParaRPr>
          </a:p>
          <a:p>
            <a:r>
              <a:rPr lang="fr-CA" dirty="0" smtClean="0">
                <a:latin typeface="+mn-lt"/>
              </a:rPr>
              <a:t>                          </a:t>
            </a: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fr-CA" dirty="0" smtClean="0">
              <a:latin typeface="+mn-lt"/>
            </a:endParaRPr>
          </a:p>
          <a:p>
            <a:pPr algn="ctr"/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372100" y="40671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0" dirty="0" smtClean="0">
                <a:latin typeface="Arial" pitchFamily="34" charset="0"/>
                <a:cs typeface="Arial" pitchFamily="34" charset="0"/>
              </a:rPr>
              <a:t>1.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5372100" y="51339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0" dirty="0" smtClean="0">
                <a:latin typeface="Arial" pitchFamily="34" charset="0"/>
                <a:cs typeface="Arial" pitchFamily="34" charset="0"/>
              </a:rPr>
              <a:t>3.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5" cstate="print"/>
          <a:srcRect l="3718"/>
          <a:stretch>
            <a:fillRect/>
          </a:stretch>
        </p:blipFill>
        <p:spPr bwMode="auto">
          <a:xfrm>
            <a:off x="5800727" y="4114801"/>
            <a:ext cx="695324" cy="685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3" name="Picture 12"/>
          <p:cNvPicPr/>
          <p:nvPr>
            <p:custDataLst>
              <p:tags r:id="rId7"/>
            </p:custDataLst>
          </p:nvPr>
        </p:nvPicPr>
        <p:blipFill>
          <a:blip r:embed="rId16" cstate="print"/>
          <a:srcRect l="4589"/>
          <a:stretch>
            <a:fillRect/>
          </a:stretch>
        </p:blipFill>
        <p:spPr bwMode="auto">
          <a:xfrm>
            <a:off x="7096127" y="4105277"/>
            <a:ext cx="685798" cy="7048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6677025" y="404812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0" dirty="0" smtClean="0"/>
              <a:t>2.</a:t>
            </a:r>
            <a:endParaRPr lang="en-US" b="0" dirty="0"/>
          </a:p>
        </p:txBody>
      </p:sp>
      <p:pic>
        <p:nvPicPr>
          <p:cNvPr id="15" name="Picture 14"/>
          <p:cNvPicPr/>
          <p:nvPr>
            <p:custDataLst>
              <p:tags r:id="rId9"/>
            </p:custDataLst>
          </p:nvPr>
        </p:nvPicPr>
        <p:blipFill>
          <a:blip r:embed="rId17" cstate="print"/>
          <a:srcRect l="5183"/>
          <a:stretch>
            <a:fillRect/>
          </a:stretch>
        </p:blipFill>
        <p:spPr bwMode="auto">
          <a:xfrm>
            <a:off x="5810250" y="5114926"/>
            <a:ext cx="685800" cy="6476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6" name="Picture 15"/>
          <p:cNvPicPr/>
          <p:nvPr>
            <p:custDataLst>
              <p:tags r:id="rId10"/>
            </p:custDataLst>
          </p:nvPr>
        </p:nvPicPr>
        <p:blipFill>
          <a:blip r:embed="rId18" cstate="print"/>
          <a:srcRect l="4281"/>
          <a:stretch>
            <a:fillRect/>
          </a:stretch>
        </p:blipFill>
        <p:spPr bwMode="auto">
          <a:xfrm>
            <a:off x="7105650" y="5124452"/>
            <a:ext cx="695325" cy="6381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>
            <p:custDataLst>
              <p:tags r:id="rId11"/>
            </p:custDataLst>
          </p:nvPr>
        </p:nvSpPr>
        <p:spPr>
          <a:xfrm>
            <a:off x="6705600" y="5105399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0" dirty="0" smtClean="0">
                <a:latin typeface="Arial" pitchFamily="34" charset="0"/>
                <a:cs typeface="Arial" pitchFamily="34" charset="0"/>
              </a:rPr>
              <a:t>4.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>
            <p:custDataLst>
              <p:tags r:id="rId12"/>
            </p:custDataLst>
          </p:nvPr>
        </p:nvSpPr>
        <p:spPr>
          <a:xfrm>
            <a:off x="5886450" y="344805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+mn-lt"/>
              </a:rPr>
              <a:t>Colonne B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7810499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Des Formats alternatifs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Exemple n</a:t>
            </a:r>
            <a:r>
              <a:rPr lang="fr-CA" sz="2400" baseline="30000" dirty="0" smtClean="0">
                <a:solidFill>
                  <a:schemeClr val="tx1"/>
                </a:solidFill>
                <a:latin typeface="Arial"/>
              </a:rPr>
              <a:t>o</a:t>
            </a:r>
            <a:r>
              <a:rPr lang="fr-CA" sz="2400" dirty="0" smtClean="0">
                <a:solidFill>
                  <a:schemeClr val="tx1"/>
                </a:solidFill>
                <a:latin typeface="Arial"/>
              </a:rPr>
              <a:t> 2</a:t>
            </a:r>
            <a:r>
              <a:rPr lang="fr-CA" sz="2400" baseline="30000" dirty="0" smtClean="0">
                <a:solidFill>
                  <a:schemeClr val="tx1"/>
                </a:solidFill>
                <a:effectLst/>
                <a:latin typeface="Arial"/>
              </a:rPr>
              <a:t> </a:t>
            </a:r>
            <a:r>
              <a:rPr lang="fr-CA" sz="2400" dirty="0" smtClean="0">
                <a:solidFill>
                  <a:srgbClr val="FF0000"/>
                </a:solidFill>
                <a:latin typeface="Arial"/>
              </a:rPr>
              <a:t>	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352425" y="1295399"/>
            <a:ext cx="8448675" cy="49815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A" dirty="0" err="1" smtClean="0"/>
              <a:t>Sheena</a:t>
            </a:r>
            <a:r>
              <a:rPr lang="fr-CA" dirty="0" smtClean="0"/>
              <a:t> place 1 000 $ par an pendant deux ans dans un CPG ayant un taux d’intérêt de 3,6 % composé trimestriellement.  La valeur totale des placements de </a:t>
            </a:r>
            <a:r>
              <a:rPr lang="fr-CA" dirty="0" err="1" smtClean="0"/>
              <a:t>Sheena</a:t>
            </a:r>
            <a:r>
              <a:rPr lang="fr-CA" dirty="0" smtClean="0"/>
              <a:t> peut être modélisée par l’équation :</a:t>
            </a:r>
          </a:p>
          <a:p>
            <a:pPr>
              <a:buNone/>
            </a:pPr>
            <a:endParaRPr lang="fr-CA" sz="800" dirty="0" smtClean="0"/>
          </a:p>
          <a:p>
            <a:pPr algn="ctr">
              <a:buNone/>
            </a:pP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= 1 000(1,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CA" i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C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A" dirty="0" smtClean="0">
                <a:cs typeface="Times New Roman" pitchFamily="18" charset="0"/>
              </a:rPr>
              <a:t>Dans l’équation ci-dessus, la valeur de </a:t>
            </a:r>
          </a:p>
          <a:p>
            <a:pPr>
              <a:buNone/>
            </a:pP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CA" dirty="0" smtClean="0">
                <a:cs typeface="Times New Roman" pitchFamily="18" charset="0"/>
              </a:rPr>
              <a:t> est	</a:t>
            </a:r>
            <a:r>
              <a:rPr lang="fr-CA" u="sng" dirty="0" smtClean="0">
                <a:cs typeface="Times New Roman" pitchFamily="18" charset="0"/>
              </a:rPr>
              <a:t>	</a:t>
            </a:r>
            <a:r>
              <a:rPr lang="fr-CA" dirty="0" smtClean="0">
                <a:cs typeface="Times New Roman" pitchFamily="18" charset="0"/>
              </a:rPr>
              <a:t>  </a:t>
            </a:r>
            <a:r>
              <a:rPr lang="fr-CA" sz="2400" dirty="0" smtClean="0">
                <a:cs typeface="Times New Roman" pitchFamily="18" charset="0"/>
              </a:rPr>
              <a:t>(Indiquez la réponse dans la première colonne.)</a:t>
            </a:r>
          </a:p>
          <a:p>
            <a:pPr>
              <a:buNone/>
            </a:pP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CA" dirty="0" smtClean="0">
                <a:cs typeface="Times New Roman" pitchFamily="18" charset="0"/>
              </a:rPr>
              <a:t> est	</a:t>
            </a:r>
            <a:r>
              <a:rPr lang="fr-CA" u="sng" dirty="0" smtClean="0">
                <a:cs typeface="Times New Roman" pitchFamily="18" charset="0"/>
              </a:rPr>
              <a:t>	</a:t>
            </a:r>
            <a:r>
              <a:rPr lang="fr-CA" dirty="0" smtClean="0">
                <a:cs typeface="Times New Roman" pitchFamily="18" charset="0"/>
              </a:rPr>
              <a:t>  </a:t>
            </a:r>
            <a:r>
              <a:rPr lang="fr-CA" sz="2400" dirty="0" smtClean="0">
                <a:cs typeface="Times New Roman" pitchFamily="18" charset="0"/>
              </a:rPr>
              <a:t>(Indiquez la réponse dans la deuxième colonne.)</a:t>
            </a:r>
          </a:p>
          <a:p>
            <a:pPr>
              <a:buNone/>
            </a:pP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CA" dirty="0" smtClean="0">
                <a:cs typeface="Times New Roman" pitchFamily="18" charset="0"/>
              </a:rPr>
              <a:t> est 	</a:t>
            </a:r>
            <a:r>
              <a:rPr lang="fr-CA" u="sng" dirty="0" smtClean="0">
                <a:cs typeface="Times New Roman" pitchFamily="18" charset="0"/>
              </a:rPr>
              <a:t>	</a:t>
            </a:r>
            <a:r>
              <a:rPr lang="fr-CA" dirty="0" smtClean="0">
                <a:cs typeface="Times New Roman" pitchFamily="18" charset="0"/>
              </a:rPr>
              <a:t>  </a:t>
            </a:r>
            <a:r>
              <a:rPr lang="fr-CA" sz="2400" dirty="0" smtClean="0">
                <a:cs typeface="Times New Roman" pitchFamily="18" charset="0"/>
              </a:rPr>
              <a:t>(Indiquez la réponse dans la troisième colonne.)</a:t>
            </a:r>
          </a:p>
          <a:p>
            <a:pPr>
              <a:buNone/>
            </a:pPr>
            <a:r>
              <a:rPr lang="fr-CA" sz="3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A" dirty="0" smtClean="0">
                <a:cs typeface="Times New Roman" pitchFamily="18" charset="0"/>
              </a:rPr>
              <a:t> est 	</a:t>
            </a:r>
            <a:r>
              <a:rPr lang="fr-CA" u="sng" dirty="0" smtClean="0">
                <a:cs typeface="Times New Roman" pitchFamily="18" charset="0"/>
              </a:rPr>
              <a:t>	</a:t>
            </a:r>
            <a:r>
              <a:rPr lang="fr-CA" dirty="0" smtClean="0">
                <a:cs typeface="Times New Roman" pitchFamily="18" charset="0"/>
              </a:rPr>
              <a:t>  </a:t>
            </a:r>
            <a:r>
              <a:rPr lang="fr-CA" sz="2400" dirty="0" smtClean="0">
                <a:cs typeface="Times New Roman" pitchFamily="18" charset="0"/>
              </a:rPr>
              <a:t>(Indiquez la réponse dans la quatrième colonne.)</a:t>
            </a:r>
          </a:p>
          <a:p>
            <a:pPr algn="ctr">
              <a:buNone/>
            </a:pPr>
            <a:endParaRPr lang="fr-C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A" sz="1600" dirty="0" smtClean="0">
                <a:cs typeface="Times New Roman" pitchFamily="18" charset="0"/>
              </a:rPr>
              <a:t>(Notez votre réponse dans la section des réponses numériques sur la feuille de réponses.)</a:t>
            </a:r>
          </a:p>
          <a:p>
            <a:pPr>
              <a:buNone/>
            </a:pPr>
            <a:r>
              <a:rPr lang="fr-CA" sz="1600" i="1" dirty="0" smtClean="0">
                <a:cs typeface="Times New Roman" pitchFamily="18" charset="0"/>
              </a:rPr>
              <a:t>Les valeurs sont : a = 0, b = 0, c = 9, d = 8. Cette réponse est codée 0098.</a:t>
            </a:r>
            <a:endParaRPr lang="en-US" sz="1600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7810499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Des Formats alternatifs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Exemple n</a:t>
            </a:r>
            <a:r>
              <a:rPr lang="fr-CA" sz="2400" baseline="30000" dirty="0" smtClean="0">
                <a:solidFill>
                  <a:schemeClr val="tx1"/>
                </a:solidFill>
                <a:latin typeface="Arial"/>
              </a:rPr>
              <a:t>o</a:t>
            </a:r>
            <a:r>
              <a:rPr lang="fr-CA" sz="2400" dirty="0" smtClean="0">
                <a:solidFill>
                  <a:schemeClr val="tx1"/>
                </a:solidFill>
                <a:latin typeface="Arial"/>
              </a:rPr>
              <a:t> 3</a:t>
            </a:r>
            <a:r>
              <a:rPr lang="fr-CA" sz="2400" dirty="0" smtClean="0">
                <a:solidFill>
                  <a:srgbClr val="FF0000"/>
                </a:solidFill>
                <a:latin typeface="Arial"/>
              </a:rPr>
              <a:t>	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190501" y="1343025"/>
            <a:ext cx="8724900" cy="49339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CA" sz="2400" dirty="0" smtClean="0"/>
              <a:t>Pour résoudre l’équation                 à l’aide d’une méthode graphique, quatre élèves ont saisi différentes fonctions dans une calculatrice.</a:t>
            </a:r>
          </a:p>
          <a:p>
            <a:pPr>
              <a:buNone/>
            </a:pPr>
            <a:endParaRPr lang="fr-CA" sz="2400" dirty="0" smtClean="0"/>
          </a:p>
          <a:p>
            <a:pPr>
              <a:lnSpc>
                <a:spcPct val="150000"/>
              </a:lnSpc>
              <a:buNone/>
            </a:pPr>
            <a:r>
              <a:rPr lang="fr-CA" sz="2400" dirty="0" smtClean="0"/>
              <a:t>     1	</a:t>
            </a:r>
            <a:r>
              <a:rPr lang="fr-CA" sz="2400" dirty="0" err="1" smtClean="0"/>
              <a:t>Sharmila</a:t>
            </a:r>
            <a:r>
              <a:rPr lang="fr-CA" sz="2400" dirty="0" smtClean="0"/>
              <a:t> a saisi la fonction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fr-CA" sz="2400" dirty="0" smtClean="0"/>
              <a:t>     2	Kirsten a saisi les deux fonctions            et            </a:t>
            </a:r>
          </a:p>
          <a:p>
            <a:pPr>
              <a:lnSpc>
                <a:spcPct val="150000"/>
              </a:lnSpc>
              <a:buNone/>
            </a:pPr>
            <a:r>
              <a:rPr lang="fr-CA" sz="2400" dirty="0" smtClean="0"/>
              <a:t>     3	</a:t>
            </a:r>
            <a:r>
              <a:rPr lang="fr-CA" sz="2400" dirty="0" err="1" smtClean="0"/>
              <a:t>Ranji</a:t>
            </a:r>
            <a:r>
              <a:rPr lang="fr-CA" sz="2400" dirty="0" smtClean="0"/>
              <a:t> a saisi les deux fonctions                          et </a:t>
            </a:r>
          </a:p>
          <a:p>
            <a:pPr>
              <a:lnSpc>
                <a:spcPct val="150000"/>
              </a:lnSpc>
              <a:buNone/>
            </a:pPr>
            <a:r>
              <a:rPr lang="fr-CA" sz="2400" dirty="0" smtClean="0"/>
              <a:t>     4	Michael a saisi la fonction 		</a:t>
            </a:r>
          </a:p>
          <a:p>
            <a:pPr>
              <a:buNone/>
            </a:pPr>
            <a:endParaRPr lang="fr-CA" sz="1300" dirty="0" smtClean="0"/>
          </a:p>
          <a:p>
            <a:pPr>
              <a:buNone/>
            </a:pPr>
            <a:r>
              <a:rPr lang="fr-CA" sz="2400" dirty="0" smtClean="0"/>
              <a:t>Les trois élèves ayant saisi des fonctions qui leur permettront de trouver la réponse à l’équation sont </a:t>
            </a:r>
            <a:r>
              <a:rPr lang="fr-CA" sz="2400" u="sng" dirty="0" smtClean="0"/>
              <a:t>	       	 </a:t>
            </a:r>
            <a:r>
              <a:rPr lang="fr-CA" sz="2400" dirty="0" smtClean="0"/>
              <a:t>, </a:t>
            </a:r>
            <a:r>
              <a:rPr lang="fr-CA" sz="2400" u="sng" dirty="0" smtClean="0"/>
              <a:t>	     </a:t>
            </a:r>
            <a:r>
              <a:rPr lang="fr-CA" sz="2400" dirty="0" smtClean="0"/>
              <a:t> et _______.</a:t>
            </a:r>
            <a:r>
              <a:rPr lang="fr-CA" sz="2400" u="sng" dirty="0" smtClean="0"/>
              <a:t>       </a:t>
            </a:r>
          </a:p>
          <a:p>
            <a:pPr>
              <a:buNone/>
            </a:pPr>
            <a:r>
              <a:rPr lang="fr-CA" sz="2400" dirty="0" smtClean="0"/>
              <a:t>                                                            (</a:t>
            </a:r>
            <a:r>
              <a:rPr lang="fr-CA" sz="2400" i="1" dirty="0" smtClean="0"/>
              <a:t>dans n’importe quel ordre</a:t>
            </a:r>
            <a:r>
              <a:rPr lang="fr-CA" sz="2400" dirty="0" smtClean="0"/>
              <a:t>)</a:t>
            </a:r>
          </a:p>
          <a:p>
            <a:pPr>
              <a:buNone/>
            </a:pPr>
            <a:endParaRPr lang="fr-CA" sz="1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fr-CA" sz="1600" dirty="0" smtClean="0">
                <a:cs typeface="Times New Roman" pitchFamily="18" charset="0"/>
              </a:rPr>
              <a:t>(Notez votre réponse dans la section des réponses numériques sur la feuille de réponses.)</a:t>
            </a:r>
          </a:p>
          <a:p>
            <a:pPr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76613" y="1314450"/>
            <a:ext cx="1247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38650" y="2343150"/>
            <a:ext cx="1809750" cy="5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29213" y="2924175"/>
            <a:ext cx="966787" cy="45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76988" y="2724150"/>
            <a:ext cx="908579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967288" y="3452814"/>
            <a:ext cx="1881187" cy="40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86625" y="3486150"/>
            <a:ext cx="828675" cy="34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333875" y="3962014"/>
            <a:ext cx="3990975" cy="3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52450" y="-57150"/>
            <a:ext cx="8772525" cy="73342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LA Sélection des données </a:t>
            </a:r>
          </a:p>
          <a:p>
            <a:pPr>
              <a:defRPr/>
            </a:pPr>
            <a:r>
              <a:rPr lang="fr-CA" sz="2600" dirty="0" smtClean="0">
                <a:solidFill>
                  <a:schemeClr val="tx1"/>
                </a:solidFill>
                <a:latin typeface="Arial"/>
              </a:rPr>
              <a:t>des sources	</a:t>
            </a:r>
            <a:endParaRPr lang="en-CA" sz="2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813967"/>
            <a:ext cx="8047856" cy="3996283"/>
          </a:xfrm>
        </p:spPr>
        <p:txBody>
          <a:bodyPr>
            <a:normAutofit fontScale="92500"/>
          </a:bodyPr>
          <a:lstStyle/>
          <a:p>
            <a:pPr marL="285750" indent="-285750">
              <a:spcAft>
                <a:spcPts val="1200"/>
              </a:spcAft>
            </a:pPr>
            <a:r>
              <a:rPr lang="fr-CA" dirty="0" smtClean="0"/>
              <a:t>Les données des sources doivent : </a:t>
            </a:r>
          </a:p>
          <a:p>
            <a:pPr marL="514350" lvl="1" indent="-228600">
              <a:spcAft>
                <a:spcPts val="1200"/>
              </a:spcAft>
            </a:pPr>
            <a:r>
              <a:rPr lang="fr-CA" sz="2600" dirty="0" smtClean="0">
                <a:solidFill>
                  <a:schemeClr val="tx1"/>
                </a:solidFill>
              </a:rPr>
              <a:t>être authentiques et ne pas être copiées directement des ressources approuvées pour le cours;</a:t>
            </a:r>
          </a:p>
          <a:p>
            <a:pPr marL="514350" lvl="1" indent="-228600">
              <a:spcAft>
                <a:spcPts val="1200"/>
              </a:spcAft>
            </a:pPr>
            <a:r>
              <a:rPr lang="fr-CA" sz="2600" dirty="0" smtClean="0">
                <a:solidFill>
                  <a:schemeClr val="tx1"/>
                </a:solidFill>
              </a:rPr>
              <a:t>correspondre à un niveau de lecture approprié;</a:t>
            </a:r>
          </a:p>
          <a:p>
            <a:pPr marL="514350" lvl="1" indent="-228600">
              <a:spcAft>
                <a:spcPts val="1200"/>
              </a:spcAft>
            </a:pPr>
            <a:r>
              <a:rPr lang="fr-CA" sz="2600" dirty="0" smtClean="0">
                <a:solidFill>
                  <a:schemeClr val="tx1"/>
                </a:solidFill>
              </a:rPr>
              <a:t>inciter les élèves à réfléchir sur un sujet;</a:t>
            </a:r>
          </a:p>
          <a:p>
            <a:pPr marL="514350" lvl="1" indent="-228600"/>
            <a:r>
              <a:rPr lang="fr-CA" sz="2600" dirty="0" smtClean="0">
                <a:solidFill>
                  <a:schemeClr val="tx1"/>
                </a:solidFill>
              </a:rPr>
              <a:t>fournir un contexte pertinent et approprié pour les questions.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8772525" cy="7334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CA" sz="2300" dirty="0" smtClean="0">
                <a:solidFill>
                  <a:schemeClr val="tx1"/>
                </a:solidFill>
                <a:latin typeface="Arial"/>
              </a:rPr>
              <a:t>D’Autres points à prendre en compte</a:t>
            </a:r>
          </a:p>
          <a:p>
            <a:pPr>
              <a:defRPr/>
            </a:pPr>
            <a:r>
              <a:rPr lang="fr-CA" sz="2300" dirty="0" smtClean="0">
                <a:solidFill>
                  <a:schemeClr val="tx1"/>
                </a:solidFill>
                <a:latin typeface="Arial"/>
              </a:rPr>
              <a:t>en élaborant des examens</a:t>
            </a:r>
            <a:endParaRPr lang="en-CA" sz="23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495299" y="1556792"/>
            <a:ext cx="8181975" cy="4536504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fr-CA" dirty="0" smtClean="0"/>
              <a:t>Rédigez des questions couvrant plusieurs niveaux de difficulté différents.</a:t>
            </a:r>
          </a:p>
          <a:p>
            <a:pPr marL="514350" lvl="1" indent="-228600"/>
            <a:r>
              <a:rPr lang="fr-CA" sz="2600" dirty="0" smtClean="0">
                <a:solidFill>
                  <a:schemeClr val="tx1"/>
                </a:solidFill>
              </a:rPr>
              <a:t>Il est difficile d’évaluer le niveau de difficulté de chaque question si l’on ne dispose pas de données précises; cependant, un examen devrait comporter des questions auxquelles la plupart des élèves répondront correctement ainsi que quelques questions difficiles qui poseront un défi aux élèves qui atteindront probablement le niveau d’excellence (80 % ou plus) à l’examen.</a:t>
            </a:r>
          </a:p>
          <a:p>
            <a:pPr>
              <a:buNone/>
            </a:pPr>
            <a:endParaRPr lang="fr-CA" sz="1100" dirty="0" smtClean="0"/>
          </a:p>
          <a:p>
            <a:pPr marL="285750" lvl="1" indent="-285750">
              <a:spcBef>
                <a:spcPts val="0"/>
              </a:spcBef>
              <a:buClr>
                <a:schemeClr val="accent1"/>
              </a:buClr>
            </a:pPr>
            <a:r>
              <a:rPr lang="fr-CA" sz="2600" dirty="0" smtClean="0">
                <a:solidFill>
                  <a:schemeClr val="tx1"/>
                </a:solidFill>
              </a:rPr>
              <a:t>Est-ce que chaque question reflète la philosophie du programme (fait référence aux pages préliminaires)?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57226" y="323850"/>
            <a:ext cx="8239124" cy="7334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LA Structure </a:t>
            </a:r>
            <a:r>
              <a:rPr lang="fr-CA" sz="2400" dirty="0" smtClean="0">
                <a:solidFill>
                  <a:srgbClr val="000000"/>
                </a:solidFill>
                <a:latin typeface="Arial"/>
              </a:rPr>
              <a:t>d'une question </a:t>
            </a:r>
          </a:p>
          <a:p>
            <a:pPr>
              <a:defRPr/>
            </a:pPr>
            <a:r>
              <a:rPr lang="fr-CA" sz="2400" dirty="0" smtClean="0">
                <a:solidFill>
                  <a:srgbClr val="000000"/>
                </a:solidFill>
                <a:latin typeface="Arial"/>
              </a:rPr>
              <a:t>à choix multiple</a:t>
            </a:r>
            <a:endParaRPr lang="en-CA" sz="2400" dirty="0"/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1143000" y="1609725"/>
            <a:ext cx="63722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Les statistiques indiquent que 7 accidents de voiture sur 12 sont liés aux conditions météorologiques.</a:t>
            </a:r>
            <a:endParaRPr lang="en-US" dirty="0"/>
          </a:p>
        </p:txBody>
      </p:sp>
      <p:sp>
        <p:nvSpPr>
          <p:cNvPr id="8" name="Left Brace 7"/>
          <p:cNvSpPr/>
          <p:nvPr>
            <p:custDataLst>
              <p:tags r:id="rId3"/>
            </p:custDataLst>
          </p:nvPr>
        </p:nvSpPr>
        <p:spPr>
          <a:xfrm rot="10800000">
            <a:off x="7572375" y="1581150"/>
            <a:ext cx="295275" cy="7048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7896225" y="1752600"/>
            <a:ext cx="124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chemeClr val="accent1"/>
                </a:solidFill>
              </a:rPr>
              <a:t>contexte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1257301" y="3048000"/>
            <a:ext cx="62293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CA" dirty="0" smtClean="0"/>
              <a:t>Les chances qu’un accident de voiture soit lié aux conditions météorologiques peuvent  s’exprimer de la manière suivante :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fr-CA" dirty="0" smtClean="0"/>
              <a:t>5:7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fr-CA" dirty="0" smtClean="0"/>
              <a:t>5:12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fr-CA" dirty="0" smtClean="0"/>
              <a:t>7:5</a:t>
            </a:r>
          </a:p>
          <a:p>
            <a:pPr marL="342900" indent="-342900">
              <a:spcAft>
                <a:spcPts val="1200"/>
              </a:spcAft>
              <a:buAutoNum type="alphaUcPeriod"/>
            </a:pPr>
            <a:r>
              <a:rPr lang="fr-CA" dirty="0" smtClean="0"/>
              <a:t>7:12</a:t>
            </a:r>
            <a:endParaRPr lang="en-US" dirty="0"/>
          </a:p>
        </p:txBody>
      </p:sp>
      <p:sp>
        <p:nvSpPr>
          <p:cNvPr id="11" name="Right Brace 10"/>
          <p:cNvSpPr/>
          <p:nvPr>
            <p:custDataLst>
              <p:tags r:id="rId6"/>
            </p:custDataLst>
          </p:nvPr>
        </p:nvSpPr>
        <p:spPr>
          <a:xfrm>
            <a:off x="2228850" y="4114800"/>
            <a:ext cx="257175" cy="1485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2628899" y="4676775"/>
            <a:ext cx="2971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chemeClr val="accent1"/>
                </a:solidFill>
              </a:rPr>
              <a:t>Les choix de réponse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238125" y="1724024"/>
            <a:ext cx="430887" cy="37623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CA" sz="1600" dirty="0" smtClean="0">
                <a:solidFill>
                  <a:schemeClr val="accent1"/>
                </a:solidFill>
              </a:rPr>
              <a:t>Question s’appuyant sur un contexte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4" name="Left Brace 13"/>
          <p:cNvSpPr/>
          <p:nvPr>
            <p:custDataLst>
              <p:tags r:id="rId9"/>
            </p:custDataLst>
          </p:nvPr>
        </p:nvSpPr>
        <p:spPr>
          <a:xfrm>
            <a:off x="723900" y="1447800"/>
            <a:ext cx="409575" cy="42386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>
            <a:off x="7562850" y="3019425"/>
            <a:ext cx="352425" cy="7524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>
            <p:custDataLst>
              <p:tags r:id="rId11"/>
            </p:custDataLst>
          </p:nvPr>
        </p:nvSpPr>
        <p:spPr>
          <a:xfrm>
            <a:off x="7905750" y="3190875"/>
            <a:ext cx="1114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chemeClr val="accent1"/>
                </a:solidFill>
              </a:rPr>
              <a:t>prémisse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371475" y="200025"/>
            <a:ext cx="8772525" cy="7334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fr-CA" sz="240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CA" sz="2600" dirty="0" smtClean="0">
                <a:solidFill>
                  <a:srgbClr val="000000"/>
                </a:solidFill>
                <a:latin typeface="Arial"/>
              </a:rPr>
              <a:t>Souvenez-vous…		</a:t>
            </a: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spcAft>
                <a:spcPts val="600"/>
              </a:spcAft>
            </a:pPr>
            <a:r>
              <a:rPr lang="fr-CA" b="1" dirty="0" smtClean="0"/>
              <a:t>Il est difficile de rédiger de bonnes questions!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</a:pPr>
            <a:r>
              <a:rPr lang="fr-CA" dirty="0" smtClean="0"/>
              <a:t>Il est souvent plus facile de rédiger des questions en groupe. Collaborez si vous en avez l’occasion.</a:t>
            </a:r>
          </a:p>
          <a:p>
            <a:pPr marL="285750" indent="-285750">
              <a:spcBef>
                <a:spcPts val="600"/>
              </a:spcBef>
            </a:pPr>
            <a:r>
              <a:rPr lang="fr-CA" dirty="0" smtClean="0"/>
              <a:t>Utilisez le programme d’études comme base.</a:t>
            </a:r>
          </a:p>
          <a:p>
            <a:pPr marL="514350" lvl="1" indent="-228600"/>
            <a:r>
              <a:rPr lang="fr-CA" dirty="0" smtClean="0">
                <a:solidFill>
                  <a:schemeClr val="tx1"/>
                </a:solidFill>
              </a:rPr>
              <a:t>Assurez-vous que la question correspond à un </a:t>
            </a:r>
            <a:r>
              <a:rPr lang="fr-CA" b="1" dirty="0" smtClean="0">
                <a:solidFill>
                  <a:schemeClr val="tx1"/>
                </a:solidFill>
              </a:rPr>
              <a:t>résultat d’apprentissage spécifique</a:t>
            </a:r>
            <a:r>
              <a:rPr lang="fr-CA" dirty="0" smtClean="0">
                <a:solidFill>
                  <a:schemeClr val="tx1"/>
                </a:solidFill>
              </a:rPr>
              <a:t>. (Les indicateurs de rendement constituent des suggestions de ce que vous </a:t>
            </a:r>
            <a:r>
              <a:rPr lang="fr-CA" i="1" dirty="0" smtClean="0">
                <a:solidFill>
                  <a:schemeClr val="tx1"/>
                </a:solidFill>
              </a:rPr>
              <a:t>pourriez</a:t>
            </a:r>
            <a:r>
              <a:rPr lang="fr-CA" dirty="0" smtClean="0">
                <a:solidFill>
                  <a:schemeClr val="tx1"/>
                </a:solidFill>
              </a:rPr>
              <a:t> faire.)</a:t>
            </a:r>
          </a:p>
          <a:p>
            <a:pPr marL="514350" lvl="1" indent="-228600"/>
            <a:r>
              <a:rPr lang="fr-CA" dirty="0" smtClean="0">
                <a:solidFill>
                  <a:schemeClr val="tx1"/>
                </a:solidFill>
              </a:rPr>
              <a:t>Consultez les normes d’évaluation pour savoir si une question correspond à la norme acceptable ou à la norme d’excellence.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56592" y="1085851"/>
            <a:ext cx="8015908" cy="4638674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Diane Stobbe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Chef </a:t>
            </a:r>
            <a:r>
              <a:rPr lang="en-US" altLang="zh-CN" dirty="0" err="1" smtClean="0">
                <a:ea typeface="宋体" pitchFamily="2" charset="-122"/>
              </a:rPr>
              <a:t>d’équipe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err="1" smtClean="0">
                <a:ea typeface="宋体" pitchFamily="2" charset="-122"/>
              </a:rPr>
              <a:t>Mathématiques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Direction de </a:t>
            </a:r>
            <a:r>
              <a:rPr lang="en-US" altLang="zh-CN" dirty="0" err="1" smtClean="0">
                <a:ea typeface="宋体" pitchFamily="2" charset="-122"/>
              </a:rPr>
              <a:t>l’éducation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err="1" smtClean="0">
                <a:ea typeface="宋体" pitchFamily="2" charset="-122"/>
              </a:rPr>
              <a:t>française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fr-CA" altLang="zh-CN" dirty="0" smtClean="0">
                <a:ea typeface="宋体" pitchFamily="2" charset="-122"/>
              </a:rPr>
              <a:t>	French and International Education Services </a:t>
            </a:r>
            <a:r>
              <a:rPr lang="fr-CA" altLang="zh-CN" dirty="0" err="1" smtClean="0">
                <a:ea typeface="宋体" pitchFamily="2" charset="-122"/>
              </a:rPr>
              <a:t>Sector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dirty="0" err="1" smtClean="0">
                <a:ea typeface="宋体" pitchFamily="2" charset="-122"/>
              </a:rPr>
              <a:t>Téléphone</a:t>
            </a:r>
            <a:r>
              <a:rPr lang="en-US" altLang="zh-CN" dirty="0" smtClean="0">
                <a:ea typeface="宋体" pitchFamily="2" charset="-122"/>
              </a:rPr>
              <a:t> : 780-427-7489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  <a:hlinkClick r:id="rId4"/>
              </a:rPr>
              <a:t>Diane. </a:t>
            </a:r>
            <a:r>
              <a:rPr lang="en-US" altLang="zh-CN" dirty="0" smtClean="0">
                <a:ea typeface="宋体" pitchFamily="2" charset="-122"/>
                <a:hlinkClick r:id="rId5"/>
              </a:rPr>
              <a:t>Stobbe@gov.ab.ca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endParaRPr lang="fr-CA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endParaRPr lang="fr-CA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Danielle </a:t>
            </a:r>
            <a:r>
              <a:rPr lang="en-US" altLang="zh-CN" dirty="0" err="1" smtClean="0">
                <a:ea typeface="宋体" pitchFamily="2" charset="-122"/>
              </a:rPr>
              <a:t>Lamoureux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dirty="0" err="1" smtClean="0">
                <a:ea typeface="宋体" pitchFamily="2" charset="-122"/>
              </a:rPr>
              <a:t>Administratrice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err="1" smtClean="0">
                <a:ea typeface="宋体" pitchFamily="2" charset="-122"/>
              </a:rPr>
              <a:t>Mathématiques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Direction de </a:t>
            </a:r>
            <a:r>
              <a:rPr lang="en-US" altLang="zh-CN" dirty="0" err="1" smtClean="0">
                <a:ea typeface="宋体" pitchFamily="2" charset="-122"/>
              </a:rPr>
              <a:t>l’éducation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err="1" smtClean="0">
                <a:ea typeface="宋体" pitchFamily="2" charset="-122"/>
              </a:rPr>
              <a:t>française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fr-CA" altLang="zh-CN" dirty="0" smtClean="0">
                <a:ea typeface="宋体" pitchFamily="2" charset="-122"/>
              </a:rPr>
              <a:t>	French and International </a:t>
            </a:r>
            <a:r>
              <a:rPr lang="fr-CA" altLang="zh-CN" dirty="0" err="1" smtClean="0">
                <a:ea typeface="宋体" pitchFamily="2" charset="-122"/>
              </a:rPr>
              <a:t>Education</a:t>
            </a:r>
            <a:r>
              <a:rPr lang="fr-CA" altLang="zh-CN" dirty="0" smtClean="0">
                <a:ea typeface="宋体" pitchFamily="2" charset="-122"/>
              </a:rPr>
              <a:t> Services </a:t>
            </a:r>
            <a:r>
              <a:rPr lang="fr-CA" altLang="zh-CN" dirty="0" err="1" smtClean="0">
                <a:ea typeface="宋体" pitchFamily="2" charset="-122"/>
              </a:rPr>
              <a:t>Sector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dirty="0" err="1" smtClean="0">
                <a:ea typeface="宋体" pitchFamily="2" charset="-122"/>
              </a:rPr>
              <a:t>Téléphone</a:t>
            </a:r>
            <a:r>
              <a:rPr lang="en-US" altLang="zh-CN" dirty="0" smtClean="0">
                <a:ea typeface="宋体" pitchFamily="2" charset="-122"/>
              </a:rPr>
              <a:t> : 780-643-1797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  <a:hlinkClick r:id="rId6"/>
              </a:rPr>
              <a:t>Danielle.Lamoureux@gov.ab.ca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61976" y="200025"/>
            <a:ext cx="6534150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 contexte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/>
          <a:lstStyle/>
          <a:p>
            <a:pPr marL="288925" indent="-288925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fr-CA" dirty="0" smtClean="0"/>
              <a:t>Le contexte ne contient que les renseignements nécessaires pour répondre à la question. </a:t>
            </a:r>
          </a:p>
          <a:p>
            <a:pPr marL="288925" indent="-288925">
              <a:lnSpc>
                <a:spcPct val="90000"/>
              </a:lnSpc>
              <a:buClr>
                <a:srgbClr val="000000"/>
              </a:buClr>
              <a:buNone/>
            </a:pPr>
            <a:endParaRPr lang="fr-CA" dirty="0" smtClean="0"/>
          </a:p>
          <a:p>
            <a:pPr marL="288925" indent="-288925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fr-CA" dirty="0" smtClean="0"/>
              <a:t>Par exemple :</a:t>
            </a:r>
          </a:p>
          <a:p>
            <a:pPr marL="288925" indent="-288925">
              <a:lnSpc>
                <a:spcPct val="90000"/>
              </a:lnSpc>
              <a:buNone/>
            </a:pPr>
            <a:r>
              <a:rPr lang="fr-CA" dirty="0" smtClean="0"/>
              <a:t>	</a:t>
            </a:r>
            <a:r>
              <a:rPr lang="fr-CA" i="1" dirty="0" smtClean="0"/>
              <a:t>Il y a 8 enfants, tous des amis fréquentant la même école, qui font la queue pour faire un tour de montagnes russes au West Edmonton </a:t>
            </a:r>
            <a:r>
              <a:rPr lang="fr-CA" i="1" dirty="0" err="1" smtClean="0"/>
              <a:t>Mall</a:t>
            </a:r>
            <a:r>
              <a:rPr lang="fr-CA" i="1" dirty="0" smtClean="0"/>
              <a:t>. Puisque Jane est la dernière à avoir acheté son billet, elle se trouve en dernière position dans la file. Le nombre de façons différentes dont les enfants peuvent se mettre en ordre dans la file est...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23876" y="200025"/>
            <a:ext cx="6534150" cy="733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 contexte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861592"/>
            <a:ext cx="8047856" cy="3710533"/>
          </a:xfrm>
        </p:spPr>
        <p:txBody>
          <a:bodyPr/>
          <a:lstStyle/>
          <a:p>
            <a:r>
              <a:rPr lang="fr-CA" dirty="0" smtClean="0"/>
              <a:t>Utilisation appropriée du contexte :</a:t>
            </a:r>
          </a:p>
          <a:p>
            <a:pPr>
              <a:buNone/>
            </a:pPr>
            <a:r>
              <a:rPr lang="fr-CA" dirty="0" smtClean="0"/>
              <a:t>	</a:t>
            </a:r>
            <a:r>
              <a:rPr lang="fr-CA" i="1" dirty="0" smtClean="0"/>
              <a:t>Huit enfants font la queue pour faire un tour de </a:t>
            </a:r>
          </a:p>
          <a:p>
            <a:pPr>
              <a:buNone/>
            </a:pPr>
            <a:r>
              <a:rPr lang="fr-CA" i="1" dirty="0" smtClean="0"/>
              <a:t>	montagnes russes.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Prémisse : </a:t>
            </a:r>
          </a:p>
          <a:p>
            <a:pPr>
              <a:buNone/>
            </a:pPr>
            <a:r>
              <a:rPr lang="fr-CA" i="1" dirty="0" smtClean="0"/>
              <a:t>	Le nombre de façons différentes dont les</a:t>
            </a:r>
          </a:p>
          <a:p>
            <a:pPr>
              <a:buNone/>
            </a:pPr>
            <a:r>
              <a:rPr lang="fr-CA" i="1" dirty="0" smtClean="0"/>
              <a:t>	enfants peuvent se mettre en ordre dans la file si Jane 	doit être en dernière position est …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14350" y="200025"/>
            <a:ext cx="7810499" cy="7334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 La prémisse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spcAft>
                <a:spcPts val="1200"/>
              </a:spcAft>
            </a:pPr>
            <a:r>
              <a:rPr lang="fr-CA" sz="2500" dirty="0" smtClean="0"/>
              <a:t>La prémisse de la question doit être précise. Une bonne prémisse permet à l’élève de choisir clairement une réponse.</a:t>
            </a:r>
          </a:p>
          <a:p>
            <a:pPr marL="285750" indent="-285750">
              <a:spcAft>
                <a:spcPts val="1200"/>
              </a:spcAft>
            </a:pPr>
            <a:r>
              <a:rPr lang="fr-CA" sz="2500" dirty="0" smtClean="0"/>
              <a:t>Si possible, la prémisse comprendra la majeure partie des renseignements et elle doit pouvoir se comprendre seule, sans que l’élève ait besoin de se reporter aux choix de réponse.</a:t>
            </a:r>
          </a:p>
          <a:p>
            <a:pPr indent="-283464">
              <a:spcBef>
                <a:spcPts val="1800"/>
              </a:spcBef>
            </a:pPr>
            <a:r>
              <a:rPr lang="fr-CA" sz="2500" dirty="0" smtClean="0"/>
              <a:t>Regardons la prémisse :</a:t>
            </a:r>
          </a:p>
          <a:p>
            <a:pPr>
              <a:buNone/>
            </a:pPr>
            <a:r>
              <a:rPr lang="fr-CA" sz="900" dirty="0" smtClean="0"/>
              <a:t/>
            </a:r>
            <a:br>
              <a:rPr lang="fr-CA" sz="900" dirty="0" smtClean="0"/>
            </a:br>
            <a:r>
              <a:rPr lang="fr-CA" sz="2500" dirty="0" smtClean="0"/>
              <a:t>	</a:t>
            </a:r>
            <a:r>
              <a:rPr lang="fr-CA" sz="2500" i="1" dirty="0" smtClean="0"/>
              <a:t>L’expression rationnelle              comporte</a:t>
            </a:r>
          </a:p>
          <a:p>
            <a:pPr>
              <a:buNone/>
            </a:pPr>
            <a:endParaRPr lang="fr-CA" sz="2500" i="1" dirty="0" smtClean="0"/>
          </a:p>
          <a:p>
            <a:pPr indent="-283464"/>
            <a:r>
              <a:rPr lang="fr-CA" sz="2500" dirty="0" smtClean="0"/>
              <a:t>Cet énoncé devrait se lire :</a:t>
            </a:r>
            <a:endParaRPr lang="en-US" sz="2500" dirty="0" smtClean="0"/>
          </a:p>
          <a:p>
            <a:pPr>
              <a:spcBef>
                <a:spcPts val="600"/>
              </a:spcBef>
              <a:buNone/>
            </a:pPr>
            <a:r>
              <a:rPr lang="fr-CA" sz="2500" dirty="0" smtClean="0"/>
              <a:t>	</a:t>
            </a:r>
            <a:r>
              <a:rPr lang="fr-CA" sz="2500" i="1" dirty="0" smtClean="0"/>
              <a:t>L’expression rationnelle              comporte des valeurs</a:t>
            </a:r>
          </a:p>
          <a:p>
            <a:pPr>
              <a:buNone/>
            </a:pPr>
            <a:r>
              <a:rPr lang="fr-CA" sz="2500" i="1" dirty="0" smtClean="0"/>
              <a:t>	non permises de</a:t>
            </a:r>
            <a:endParaRPr lang="fr-CA" sz="2500" dirty="0" smtClean="0"/>
          </a:p>
          <a:p>
            <a:pPr>
              <a:buNone/>
            </a:pPr>
            <a:endParaRPr lang="fr-C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57650" y="3890964"/>
            <a:ext cx="1002089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4938714"/>
            <a:ext cx="1014853" cy="7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3400" y="200025"/>
            <a:ext cx="7810499" cy="7334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 La prémisse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3"/>
            </p:custDataLst>
          </p:nvPr>
        </p:nvSpPr>
        <p:spPr>
          <a:xfrm>
            <a:off x="556592" y="1566317"/>
            <a:ext cx="8047856" cy="4786858"/>
          </a:xfrm>
        </p:spPr>
        <p:txBody>
          <a:bodyPr>
            <a:normAutofit fontScale="92500" lnSpcReduction="10000"/>
          </a:bodyPr>
          <a:lstStyle/>
          <a:p>
            <a:pPr marL="228600" indent="-283464">
              <a:spcAft>
                <a:spcPts val="1200"/>
              </a:spcAft>
            </a:pPr>
            <a:r>
              <a:rPr lang="fr-CA" sz="2500" dirty="0" smtClean="0"/>
              <a:t>Si possible, formulez la prémisse de manière positive.</a:t>
            </a:r>
          </a:p>
          <a:p>
            <a:pPr marL="285750" indent="-285750"/>
            <a:r>
              <a:rPr lang="fr-CA" sz="2500" dirty="0" smtClean="0"/>
              <a:t>Si le contexte vous oblige à utiliser une formulation négative, considérez la possibilité d’écrire en caractère gras les mots de négation comme </a:t>
            </a:r>
            <a:r>
              <a:rPr lang="fr-CA" sz="2500" b="1" dirty="0" smtClean="0"/>
              <a:t>ne…pas </a:t>
            </a:r>
            <a:r>
              <a:rPr lang="fr-CA" sz="2500" dirty="0" smtClean="0"/>
              <a:t>ou </a:t>
            </a:r>
            <a:r>
              <a:rPr lang="fr-CA" sz="2500" b="1" dirty="0" smtClean="0"/>
              <a:t>sauf</a:t>
            </a:r>
            <a:r>
              <a:rPr lang="fr-CA" sz="2500" dirty="0" smtClean="0"/>
              <a:t>.</a:t>
            </a:r>
          </a:p>
          <a:p>
            <a:pPr indent="-266700">
              <a:buNone/>
            </a:pPr>
            <a:endParaRPr lang="fr-CA" sz="1200" dirty="0" smtClean="0"/>
          </a:p>
          <a:p>
            <a:pPr marL="282575" indent="3175">
              <a:spcAft>
                <a:spcPts val="1200"/>
              </a:spcAft>
              <a:buNone/>
            </a:pPr>
            <a:r>
              <a:rPr lang="fr-CA" sz="2500" dirty="0" smtClean="0"/>
              <a:t>Par exemple :</a:t>
            </a:r>
          </a:p>
          <a:p>
            <a:pPr marL="282575" indent="3175">
              <a:spcAft>
                <a:spcPts val="600"/>
              </a:spcAft>
              <a:buNone/>
            </a:pPr>
            <a:r>
              <a:rPr lang="fr-CA" sz="2500" i="1" dirty="0" smtClean="0"/>
              <a:t>Si W = {nombres pairs inférieurs à 6} et que Z = {2, 3, 4}, lequel de ces énoncés </a:t>
            </a:r>
            <a:r>
              <a:rPr lang="fr-CA" sz="2500" b="1" i="1" dirty="0" smtClean="0"/>
              <a:t>n’est</a:t>
            </a:r>
            <a:r>
              <a:rPr lang="fr-CA" sz="2500" i="1" dirty="0" smtClean="0"/>
              <a:t> </a:t>
            </a:r>
            <a:r>
              <a:rPr lang="fr-CA" sz="2500" b="1" i="1" dirty="0" smtClean="0"/>
              <a:t>pas</a:t>
            </a:r>
            <a:r>
              <a:rPr lang="fr-CA" sz="2500" i="1" dirty="0" smtClean="0"/>
              <a:t> vrai à propos de W et de Z?</a:t>
            </a:r>
          </a:p>
          <a:p>
            <a:pPr indent="-266700">
              <a:spcAft>
                <a:spcPts val="600"/>
              </a:spcAft>
              <a:buNone/>
            </a:pPr>
            <a:r>
              <a:rPr lang="fr-CA" dirty="0" smtClean="0"/>
              <a:t>	</a:t>
            </a:r>
            <a:r>
              <a:rPr lang="fr-CA" sz="2500" dirty="0" smtClean="0"/>
              <a:t>A.  W     Z = </a:t>
            </a:r>
            <a:r>
              <a:rPr lang="fr-CA" sz="2500" i="1" dirty="0" smtClean="0"/>
              <a:t>{2, 4} </a:t>
            </a:r>
          </a:p>
          <a:p>
            <a:pPr indent="-266700">
              <a:spcAft>
                <a:spcPts val="600"/>
              </a:spcAft>
              <a:buNone/>
            </a:pPr>
            <a:r>
              <a:rPr lang="fr-CA" sz="2500" i="1" dirty="0" smtClean="0"/>
              <a:t>	B.  W     Z = Z</a:t>
            </a:r>
          </a:p>
          <a:p>
            <a:pPr indent="-266700">
              <a:spcAft>
                <a:spcPts val="600"/>
              </a:spcAft>
              <a:buNone/>
            </a:pPr>
            <a:r>
              <a:rPr lang="fr-CA" sz="2500" i="1" dirty="0" smtClean="0"/>
              <a:t>	C.  W     Z </a:t>
            </a:r>
          </a:p>
          <a:p>
            <a:pPr indent="-266700">
              <a:buNone/>
            </a:pPr>
            <a:r>
              <a:rPr lang="fr-CA" sz="2500" i="1" dirty="0" smtClean="0"/>
              <a:t>	D.  W = Z’</a:t>
            </a:r>
          </a:p>
          <a:p>
            <a:pPr indent="-266700">
              <a:buNone/>
            </a:pPr>
            <a:endParaRPr lang="en-US" sz="2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85988" y="4605338"/>
            <a:ext cx="392021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14550" y="4972050"/>
            <a:ext cx="34988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85978" y="5318124"/>
          <a:ext cx="323848" cy="406401"/>
        </p:xfrm>
        <a:graphic>
          <a:graphicData uri="http://schemas.openxmlformats.org/presentationml/2006/ole">
            <p:oleObj spid="_x0000_s1027" name="Equation" r:id="rId10" imgW="152280" imgH="126720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14350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>
          <a:xfrm>
            <a:off x="556592" y="1556792"/>
            <a:ext cx="8047856" cy="4786858"/>
          </a:xfrm>
        </p:spPr>
        <p:txBody>
          <a:bodyPr/>
          <a:lstStyle/>
          <a:p>
            <a:pPr marL="285750" indent="-285750"/>
            <a:r>
              <a:rPr lang="fr-CA" sz="2500" dirty="0" smtClean="0"/>
              <a:t>Évitez de répéter la même phrase dans chacun des choix de réponse. Placez les renseignements qui se répètent dans la prémisse.</a:t>
            </a:r>
          </a:p>
          <a:p>
            <a:pPr>
              <a:buNone/>
            </a:pPr>
            <a:endParaRPr lang="fr-CA" sz="2500" dirty="0" smtClean="0"/>
          </a:p>
          <a:p>
            <a:pPr marL="285750" indent="-285750"/>
            <a:r>
              <a:rPr lang="fr-CA" sz="2500" dirty="0" smtClean="0"/>
              <a:t>Par exemple :</a:t>
            </a:r>
            <a:br>
              <a:rPr lang="fr-CA" sz="2500" dirty="0" smtClean="0"/>
            </a:br>
            <a:r>
              <a:rPr lang="fr-CA" sz="2500" i="1" dirty="0" smtClean="0"/>
              <a:t>Lequel des énoncés suivants 	</a:t>
            </a:r>
          </a:p>
          <a:p>
            <a:pPr>
              <a:buNone/>
            </a:pPr>
            <a:r>
              <a:rPr lang="fr-CA" sz="2500" i="1" dirty="0" smtClean="0"/>
              <a:t>   est vrai à propos de la fonction</a:t>
            </a:r>
          </a:p>
          <a:p>
            <a:pPr>
              <a:buNone/>
            </a:pPr>
            <a:r>
              <a:rPr lang="fr-CA" sz="2500" i="1" dirty="0" smtClean="0"/>
              <a:t>   sinusoïdale illustrée à droite?</a:t>
            </a:r>
          </a:p>
          <a:p>
            <a:pPr>
              <a:buNone/>
            </a:pPr>
            <a:endParaRPr lang="fr-CA" sz="1200" i="1" dirty="0" smtClean="0"/>
          </a:p>
          <a:p>
            <a:pPr>
              <a:buNone/>
            </a:pPr>
            <a:r>
              <a:rPr lang="fr-CA" sz="2500" i="1" dirty="0" smtClean="0"/>
              <a:t>   A. La période est de 0,25.</a:t>
            </a:r>
          </a:p>
          <a:p>
            <a:pPr>
              <a:buNone/>
            </a:pPr>
            <a:r>
              <a:rPr lang="fr-CA" sz="2500" i="1" dirty="0" smtClean="0"/>
              <a:t>   B. La période est de 0,5.</a:t>
            </a:r>
          </a:p>
          <a:p>
            <a:pPr>
              <a:buNone/>
            </a:pPr>
            <a:r>
              <a:rPr lang="fr-CA" sz="2500" i="1" dirty="0" smtClean="0"/>
              <a:t>   C. La période est de 2.</a:t>
            </a:r>
          </a:p>
          <a:p>
            <a:pPr>
              <a:buNone/>
            </a:pPr>
            <a:r>
              <a:rPr lang="fr-CA" sz="2500" i="1" dirty="0" smtClean="0"/>
              <a:t>   D. La période est de 4.</a:t>
            </a:r>
            <a:endParaRPr lang="fr-CA" sz="2500" dirty="0" smtClean="0"/>
          </a:p>
          <a:p>
            <a:pPr indent="-266700">
              <a:buNone/>
            </a:pPr>
            <a:endParaRPr lang="en-US" sz="2500" dirty="0"/>
          </a:p>
        </p:txBody>
      </p:sp>
      <p:pic>
        <p:nvPicPr>
          <p:cNvPr id="8" name="Picture 7"/>
          <p:cNvPicPr/>
          <p:nvPr>
            <p:custDataLst>
              <p:tags r:id="rId3"/>
            </p:custDataLst>
          </p:nvPr>
        </p:nvPicPr>
        <p:blipFill>
          <a:blip r:embed="rId6" cstate="print"/>
          <a:srcRect l="7051" t="1643" r="801" b="4695"/>
          <a:stretch>
            <a:fillRect/>
          </a:stretch>
        </p:blipFill>
        <p:spPr bwMode="auto">
          <a:xfrm>
            <a:off x="5052125" y="2980978"/>
            <a:ext cx="3529899" cy="26578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552450" y="200025"/>
            <a:ext cx="7810499" cy="73342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L’Élaboration des questions </a:t>
            </a:r>
          </a:p>
          <a:p>
            <a:pPr>
              <a:defRPr/>
            </a:pPr>
            <a:r>
              <a:rPr lang="fr-CA" sz="2400" dirty="0" smtClean="0">
                <a:solidFill>
                  <a:schemeClr val="tx1"/>
                </a:solidFill>
                <a:latin typeface="Arial"/>
              </a:rPr>
              <a:t>à choix multiple :</a:t>
            </a:r>
            <a:br>
              <a:rPr lang="fr-CA" sz="2400" dirty="0" smtClean="0">
                <a:solidFill>
                  <a:schemeClr val="tx1"/>
                </a:solidFill>
                <a:latin typeface="Arial"/>
              </a:rPr>
            </a:br>
            <a:r>
              <a:rPr lang="fr-CA" sz="2400" dirty="0" smtClean="0">
                <a:solidFill>
                  <a:schemeClr val="tx1"/>
                </a:solidFill>
                <a:latin typeface="Arial"/>
              </a:rPr>
              <a:t>Les choix de réponse et les </a:t>
            </a:r>
            <a:r>
              <a:rPr lang="fr-CA" sz="2400" dirty="0" err="1" smtClean="0">
                <a:solidFill>
                  <a:schemeClr val="tx1"/>
                </a:solidFill>
                <a:latin typeface="Arial"/>
              </a:rPr>
              <a:t>distracteurs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La prémisse devrait se lire :</a:t>
            </a:r>
          </a:p>
          <a:p>
            <a:endParaRPr lang="fr-CA" dirty="0" smtClean="0"/>
          </a:p>
          <a:p>
            <a:pPr>
              <a:buNone/>
              <a:tabLst>
                <a:tab pos="628650" algn="l"/>
              </a:tabLst>
            </a:pPr>
            <a:r>
              <a:rPr lang="fr-CA" i="1" dirty="0" smtClean="0"/>
              <a:t>	La fonction sinusoïdale illustrée</a:t>
            </a:r>
          </a:p>
          <a:p>
            <a:pPr>
              <a:buNone/>
              <a:tabLst>
                <a:tab pos="628650" algn="l"/>
              </a:tabLst>
            </a:pPr>
            <a:r>
              <a:rPr lang="fr-CA" i="1" dirty="0" smtClean="0"/>
              <a:t>	à droite a une période de :</a:t>
            </a:r>
          </a:p>
          <a:p>
            <a:pPr>
              <a:buNone/>
            </a:pPr>
            <a:endParaRPr lang="fr-CA" i="1" dirty="0" smtClean="0"/>
          </a:p>
          <a:p>
            <a:pPr>
              <a:buNone/>
            </a:pPr>
            <a:r>
              <a:rPr lang="fr-CA" i="1" dirty="0" smtClean="0"/>
              <a:t>	A.  0,25</a:t>
            </a:r>
          </a:p>
          <a:p>
            <a:pPr>
              <a:buNone/>
            </a:pPr>
            <a:r>
              <a:rPr lang="fr-CA" i="1" dirty="0" smtClean="0"/>
              <a:t>	B.  0,5</a:t>
            </a:r>
          </a:p>
          <a:p>
            <a:pPr>
              <a:buNone/>
            </a:pPr>
            <a:r>
              <a:rPr lang="fr-CA" i="1" dirty="0" smtClean="0"/>
              <a:t>	C.  2</a:t>
            </a:r>
          </a:p>
          <a:p>
            <a:pPr>
              <a:buNone/>
            </a:pPr>
            <a:r>
              <a:rPr lang="fr-CA" i="1" dirty="0" smtClean="0"/>
              <a:t>	D.  4</a:t>
            </a:r>
            <a:endParaRPr lang="en-US" i="1" dirty="0"/>
          </a:p>
        </p:txBody>
      </p:sp>
      <p:pic>
        <p:nvPicPr>
          <p:cNvPr id="6" name="Picture 5"/>
          <p:cNvPicPr/>
          <p:nvPr>
            <p:custDataLst>
              <p:tags r:id="rId3"/>
            </p:custDataLst>
          </p:nvPr>
        </p:nvPicPr>
        <p:blipFill>
          <a:blip r:embed="rId6" cstate="print"/>
          <a:srcRect l="7051" t="1643" r="801" b="4695"/>
          <a:stretch>
            <a:fillRect/>
          </a:stretch>
        </p:blipFill>
        <p:spPr bwMode="auto">
          <a:xfrm>
            <a:off x="4880675" y="2904778"/>
            <a:ext cx="3529899" cy="26578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6797</TotalTime>
  <Words>1363</Words>
  <Application>Microsoft Office PowerPoint</Application>
  <PresentationFormat>On-screen Show (4:3)</PresentationFormat>
  <Paragraphs>403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Origin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PixelWizard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Alberta Eduction - Advanced Education</cp:lastModifiedBy>
  <cp:revision>448</cp:revision>
  <dcterms:created xsi:type="dcterms:W3CDTF">2009-04-06T05:16:49Z</dcterms:created>
  <dcterms:modified xsi:type="dcterms:W3CDTF">2012-04-20T15:36:12Z</dcterms:modified>
</cp:coreProperties>
</file>