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60" r:id="rId4"/>
    <p:sldId id="261" r:id="rId5"/>
    <p:sldId id="262" r:id="rId6"/>
    <p:sldId id="263" r:id="rId7"/>
    <p:sldId id="264" r:id="rId8"/>
    <p:sldId id="266" r:id="rId9"/>
    <p:sldId id="267" r:id="rId10"/>
    <p:sldId id="265" r:id="rId11"/>
    <p:sldId id="268" r:id="rId12"/>
    <p:sldId id="270" r:id="rId13"/>
    <p:sldId id="271" r:id="rId14"/>
    <p:sldId id="273" r:id="rId15"/>
    <p:sldId id="274" r:id="rId16"/>
    <p:sldId id="275" r:id="rId17"/>
    <p:sldId id="269" r:id="rId18"/>
    <p:sldId id="276" r:id="rId19"/>
    <p:sldId id="277" r:id="rId20"/>
    <p:sldId id="278" r:id="rId21"/>
    <p:sldId id="279" r:id="rId22"/>
    <p:sldId id="280" r:id="rId23"/>
    <p:sldId id="281" r:id="rId24"/>
    <p:sldId id="282" r:id="rId25"/>
    <p:sldId id="283"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62" autoAdjust="0"/>
  </p:normalViewPr>
  <p:slideViewPr>
    <p:cSldViewPr>
      <p:cViewPr>
        <p:scale>
          <a:sx n="90" d="100"/>
          <a:sy n="90" d="100"/>
        </p:scale>
        <p:origin x="-15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11BE9-CD8C-4F3F-ACCF-B927B1561CAC}" type="datetimeFigureOut">
              <a:rPr lang="en-US" smtClean="0"/>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E8782-74B0-4739-B9E2-98FE06F27D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 titre est celui donné sur le site web du</a:t>
            </a:r>
            <a:r>
              <a:rPr lang="fr-CA" baseline="0" dirty="0" smtClean="0"/>
              <a:t> consortium</a:t>
            </a:r>
            <a:endParaRPr lang="en-US" dirty="0"/>
          </a:p>
        </p:txBody>
      </p:sp>
      <p:sp>
        <p:nvSpPr>
          <p:cNvPr id="4" name="Slide Number Placeholder 3"/>
          <p:cNvSpPr>
            <a:spLocks noGrp="1"/>
          </p:cNvSpPr>
          <p:nvPr>
            <p:ph type="sldNum" sz="quarter" idx="10"/>
          </p:nvPr>
        </p:nvSpPr>
        <p:spPr/>
        <p:txBody>
          <a:bodyPr/>
          <a:lstStyle/>
          <a:p>
            <a:fld id="{AE9E8782-74B0-4739-B9E2-98FE06F27D7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9F8FBC-53AA-4728-8178-3864A935A8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0" u="none" dirty="0"/>
          </a:p>
        </p:txBody>
      </p:sp>
      <p:sp>
        <p:nvSpPr>
          <p:cNvPr id="4" name="Slide Number Placeholder 3"/>
          <p:cNvSpPr>
            <a:spLocks noGrp="1"/>
          </p:cNvSpPr>
          <p:nvPr>
            <p:ph type="sldNum" sz="quarter" idx="10"/>
          </p:nvPr>
        </p:nvSpPr>
        <p:spPr/>
        <p:txBody>
          <a:bodyPr/>
          <a:lstStyle/>
          <a:p>
            <a:fld id="{AE9E8782-74B0-4739-B9E2-98FE06F27D7F}"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E8782-74B0-4739-B9E2-98FE06F27D7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hyperlink" Target="http://education.alberta.ca/francais/teachers/progres/core/math.aspx" TargetMode="External"/><Relationship Id="rId4" Type="http://schemas.openxmlformats.org/officeDocument/2006/relationships/hyperlink" Target="http://www.education.alberta.ca/math"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85877-DB16-43E7-896D-282D5AB97A8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5877-DB16-43E7-896D-282D5AB97A8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5877-DB16-43E7-896D-282D5AB97A8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terior">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556592" y="1556792"/>
            <a:ext cx="7704460" cy="3600400"/>
          </a:xfrm>
        </p:spPr>
        <p:txBody>
          <a:bodyPr lIns="0" tIns="0" rIns="0" bIns="0"/>
          <a:lstStyle>
            <a:lvl1pPr marL="0">
              <a:spcBef>
                <a:spcPts val="0"/>
              </a:spcBef>
              <a:defRPr sz="2400" b="0" baseline="0">
                <a:solidFill>
                  <a:schemeClr val="bg1"/>
                </a:solidFill>
                <a:effectLst>
                  <a:outerShdw blurRad="38100" dist="38100" dir="2700000" algn="tl">
                    <a:srgbClr val="000000">
                      <a:alpha val="55000"/>
                    </a:srgbClr>
                  </a:outerShdw>
                </a:effectLst>
              </a:defRPr>
            </a:lvl1pPr>
            <a:lvl2pPr marL="396000" indent="-216000">
              <a:spcBef>
                <a:spcPts val="1200"/>
              </a:spcBef>
              <a:defRPr/>
            </a:lvl2pPr>
            <a:lvl3pPr marL="684000" indent="-216000">
              <a:spcBef>
                <a:spcPts val="1200"/>
              </a:spcBef>
              <a:defRPr/>
            </a:lvl3pPr>
            <a:lvl4pPr marL="972000" indent="-216000">
              <a:spcBef>
                <a:spcPts val="1200"/>
              </a:spcBef>
              <a:defRPr/>
            </a:lvl4pPr>
            <a:lvl5pPr marL="1296000" indent="-216000">
              <a:spcBef>
                <a:spcPts val="1200"/>
              </a:spcBef>
              <a:defRPr/>
            </a:lvl5pPr>
          </a:lstStyle>
          <a:p>
            <a:pPr lvl="0"/>
            <a:r>
              <a:rPr lang="en-US" dirty="0" smtClean="0"/>
              <a:t>Click to edit Master text styles</a:t>
            </a:r>
          </a:p>
        </p:txBody>
      </p:sp>
      <p:pic>
        <p:nvPicPr>
          <p:cNvPr id="4" name="Picture 3" descr="Untitled-1.jpg"/>
          <p:cNvPicPr>
            <a:picLocks noChangeAspect="1"/>
          </p:cNvPicPr>
          <p:nvPr userDrawn="1"/>
        </p:nvPicPr>
        <p:blipFill>
          <a:blip r:embed="rId2" cstate="print"/>
          <a:stretch>
            <a:fillRect/>
          </a:stretch>
        </p:blipFill>
        <p:spPr>
          <a:xfrm>
            <a:off x="0" y="-27404"/>
            <a:ext cx="9180512" cy="6890156"/>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nterior">
    <p:spTree>
      <p:nvGrpSpPr>
        <p:cNvPr id="1" name=""/>
        <p:cNvGrpSpPr/>
        <p:nvPr/>
      </p:nvGrpSpPr>
      <p:grpSpPr>
        <a:xfrm>
          <a:off x="0" y="0"/>
          <a:ext cx="0" cy="0"/>
          <a:chOff x="0" y="0"/>
          <a:chExt cx="0" cy="0"/>
        </a:xfrm>
      </p:grpSpPr>
      <p:pic>
        <p:nvPicPr>
          <p:cNvPr id="5" name="Picture 2" descr="E:\AlbertaEducation_MATH\PowerPoint\images\Header_MATH-1.png"/>
          <p:cNvPicPr>
            <a:picLocks noChangeAspect="1" noChangeArrowheads="1"/>
          </p:cNvPicPr>
          <p:nvPr userDrawn="1"/>
        </p:nvPicPr>
        <p:blipFill>
          <a:blip r:embed="rId2" cstate="print"/>
          <a:srcRect/>
          <a:stretch>
            <a:fillRect/>
          </a:stretch>
        </p:blipFill>
        <p:spPr bwMode="auto">
          <a:xfrm>
            <a:off x="0" y="0"/>
            <a:ext cx="9144000" cy="1296988"/>
          </a:xfrm>
          <a:prstGeom prst="rect">
            <a:avLst/>
          </a:prstGeom>
          <a:noFill/>
          <a:ln w="9525">
            <a:noFill/>
            <a:miter lim="800000"/>
            <a:headEnd/>
            <a:tailEnd/>
          </a:ln>
        </p:spPr>
      </p:pic>
      <p:pic>
        <p:nvPicPr>
          <p:cNvPr id="7" name="Picture 2" descr="E:\AlbertaEducation_MATH\PowerPoint\images\AE_explorerEnsemble.png"/>
          <p:cNvPicPr>
            <a:picLocks noChangeAspect="1" noChangeArrowheads="1"/>
          </p:cNvPicPr>
          <p:nvPr userDrawn="1"/>
        </p:nvPicPr>
        <p:blipFill>
          <a:blip r:embed="rId3" cstate="print"/>
          <a:srcRect/>
          <a:stretch>
            <a:fillRect/>
          </a:stretch>
        </p:blipFill>
        <p:spPr bwMode="auto">
          <a:xfrm>
            <a:off x="7308850" y="6259513"/>
            <a:ext cx="1298575" cy="381000"/>
          </a:xfrm>
          <a:prstGeom prst="rect">
            <a:avLst/>
          </a:prstGeom>
          <a:noFill/>
          <a:ln w="9525">
            <a:noFill/>
            <a:miter lim="800000"/>
            <a:headEnd/>
            <a:tailEnd/>
          </a:ln>
        </p:spPr>
      </p:pic>
      <p:sp>
        <p:nvSpPr>
          <p:cNvPr id="8" name="Rectangle 7"/>
          <p:cNvSpPr/>
          <p:nvPr userDrawn="1"/>
        </p:nvSpPr>
        <p:spPr>
          <a:xfrm>
            <a:off x="0" y="6381750"/>
            <a:ext cx="3276600" cy="258763"/>
          </a:xfrm>
          <a:prstGeom prst="rect">
            <a:avLst/>
          </a:prstGeom>
          <a:solidFill>
            <a:srgbClr val="6A737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TextBox 8">
            <a:hlinkClick r:id="rId4"/>
          </p:cNvPr>
          <p:cNvSpPr txBox="1"/>
          <p:nvPr userDrawn="1"/>
        </p:nvSpPr>
        <p:spPr>
          <a:xfrm>
            <a:off x="557213" y="6408738"/>
            <a:ext cx="2719387" cy="184150"/>
          </a:xfrm>
          <a:prstGeom prst="rect">
            <a:avLst/>
          </a:prstGeom>
          <a:noFill/>
        </p:spPr>
        <p:txBody>
          <a:bodyPr lIns="0" tIns="0" rIns="0" bIns="0">
            <a:spAutoFit/>
          </a:bodyPr>
          <a:lstStyle/>
          <a:p>
            <a:pPr fontAlgn="auto">
              <a:spcBef>
                <a:spcPts val="0"/>
              </a:spcBef>
              <a:spcAft>
                <a:spcPts val="0"/>
              </a:spcAft>
              <a:defRPr/>
            </a:pPr>
            <a:r>
              <a:rPr lang="en-CA" sz="1200" b="1" spc="50" dirty="0">
                <a:solidFill>
                  <a:schemeClr val="bg1"/>
                </a:solidFill>
                <a:latin typeface="Arial" pitchFamily="34" charset="0"/>
                <a:cs typeface="+mn-cs"/>
              </a:rPr>
              <a:t>www.education.alberta.ca/mathFr</a:t>
            </a:r>
          </a:p>
        </p:txBody>
      </p:sp>
      <p:sp>
        <p:nvSpPr>
          <p:cNvPr id="10" name="Rectangle 9">
            <a:hlinkClick r:id="rId5"/>
          </p:cNvPr>
          <p:cNvSpPr/>
          <p:nvPr userDrawn="1"/>
        </p:nvSpPr>
        <p:spPr>
          <a:xfrm>
            <a:off x="468313" y="6411913"/>
            <a:ext cx="2808287" cy="18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bg1"/>
              </a:solidFill>
            </a:endParaRPr>
          </a:p>
        </p:txBody>
      </p:sp>
      <p:sp>
        <p:nvSpPr>
          <p:cNvPr id="2" name="Title 1"/>
          <p:cNvSpPr>
            <a:spLocks noGrp="1"/>
          </p:cNvSpPr>
          <p:nvPr>
            <p:ph type="ctrTitle"/>
          </p:nvPr>
        </p:nvSpPr>
        <p:spPr>
          <a:xfrm>
            <a:off x="556592" y="650126"/>
            <a:ext cx="5832326" cy="299864"/>
          </a:xfrm>
        </p:spPr>
        <p:txBody>
          <a:bodyPr/>
          <a:lstStyle>
            <a:lvl1pPr>
              <a:defRPr sz="1600">
                <a:ln>
                  <a:noFill/>
                </a:ln>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6592" y="332656"/>
            <a:ext cx="5904334" cy="297160"/>
          </a:xfrm>
        </p:spPr>
        <p:txBody>
          <a:bodyPr lIns="0" tIns="0" rIns="0" bIns="0">
            <a:normAutofit/>
          </a:bodyPr>
          <a:lstStyle>
            <a:lvl1pPr marL="0" indent="0" algn="l">
              <a:buNone/>
              <a:defRPr sz="1800" cap="all" baseline="0">
                <a:solidFill>
                  <a:schemeClr val="bg1"/>
                </a:solidFill>
                <a:effectLst>
                  <a:outerShdw blurRad="38100" dist="38100" dir="2700000" algn="tl" rotWithShape="0">
                    <a:prstClr val="black">
                      <a:alpha val="5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10"/>
          <p:cNvSpPr>
            <a:spLocks noGrp="1"/>
          </p:cNvSpPr>
          <p:nvPr>
            <p:ph sz="quarter" idx="10"/>
          </p:nvPr>
        </p:nvSpPr>
        <p:spPr>
          <a:xfrm>
            <a:off x="556592" y="1556792"/>
            <a:ext cx="8047856" cy="4536504"/>
          </a:xfrm>
        </p:spPr>
        <p:txBody>
          <a:bodyPr lIns="0" tIns="0" rIns="0" bIns="0"/>
          <a:lstStyle>
            <a:lvl1pPr marL="0">
              <a:spcBef>
                <a:spcPts val="0"/>
              </a:spcBef>
              <a:defRPr baseline="0"/>
            </a:lvl1pPr>
            <a:lvl2pPr marL="396000" indent="-216000">
              <a:spcBef>
                <a:spcPts val="1200"/>
              </a:spcBef>
              <a:defRPr baseline="0"/>
            </a:lvl2pPr>
            <a:lvl3pPr marL="684000" indent="-216000">
              <a:spcBef>
                <a:spcPts val="1200"/>
              </a:spcBef>
              <a:defRPr baseline="0"/>
            </a:lvl3pPr>
            <a:lvl4pPr marL="972000" indent="-216000">
              <a:spcBef>
                <a:spcPts val="1200"/>
              </a:spcBef>
              <a:defRPr baseline="0"/>
            </a:lvl4pPr>
            <a:lvl5pPr marL="1296000" indent="-216000">
              <a:spcBef>
                <a:spcPts val="1200"/>
              </a:spcBef>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12" name="Picture 11" descr="GOA_2Color.tif"/>
          <p:cNvPicPr>
            <a:picLocks noChangeAspect="1"/>
          </p:cNvPicPr>
          <p:nvPr userDrawn="1"/>
        </p:nvPicPr>
        <p:blipFill>
          <a:blip r:embed="rId6" cstate="print"/>
          <a:stretch>
            <a:fillRect/>
          </a:stretch>
        </p:blipFill>
        <p:spPr>
          <a:xfrm>
            <a:off x="5076056" y="6309320"/>
            <a:ext cx="1008112" cy="339398"/>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5877-DB16-43E7-896D-282D5AB97A8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85877-DB16-43E7-896D-282D5AB97A8B}" type="datetimeFigureOut">
              <a:rPr lang="en-US" smtClean="0"/>
              <a:pPr/>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85877-DB16-43E7-896D-282D5AB97A8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85877-DB16-43E7-896D-282D5AB97A8B}" type="datetimeFigureOut">
              <a:rPr lang="en-US" smtClean="0"/>
              <a:pPr/>
              <a:t>5/3/2012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85877-DB16-43E7-896D-282D5AB97A8B}" type="datetimeFigureOut">
              <a:rPr lang="en-US" smtClean="0"/>
              <a:pPr/>
              <a:t>5/3/2012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85877-DB16-43E7-896D-282D5AB97A8B}" type="datetimeFigureOut">
              <a:rPr lang="en-US" smtClean="0"/>
              <a:pPr/>
              <a:t>5/3/2012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85877-DB16-43E7-896D-282D5AB97A8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85877-DB16-43E7-896D-282D5AB97A8B}" type="datetimeFigureOut">
              <a:rPr lang="en-US" smtClean="0"/>
              <a:pPr/>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9135F-6A00-4397-9812-A3A598DF38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85877-DB16-43E7-896D-282D5AB97A8B}" type="datetimeFigureOut">
              <a:rPr lang="en-US" smtClean="0"/>
              <a:pPr/>
              <a:t>5/3/2012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9135F-6A00-4397-9812-A3A598DF38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tradesecrets.gov.ab.ca/news_announcements/pdf/Entrance_Requirements.pdf" TargetMode="External"/><Relationship Id="rId2" Type="http://schemas.openxmlformats.org/officeDocument/2006/relationships/hyperlink" Target="http://www.tradescrets.gov.ab.ca/"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lis.alberta.ca/ec/ep/aas/ta/mathreq.htm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5"/>
          <p:cNvSpPr>
            <a:spLocks noGrp="1"/>
          </p:cNvSpPr>
          <p:nvPr>
            <p:ph sz="quarter" idx="10"/>
          </p:nvPr>
        </p:nvSpPr>
        <p:spPr>
          <a:xfrm>
            <a:off x="557213" y="1557338"/>
            <a:ext cx="8047037" cy="3600450"/>
          </a:xfrm>
        </p:spPr>
        <p:txBody>
          <a:bodyPr>
            <a:normAutofit fontScale="92500" lnSpcReduction="10000"/>
          </a:bodyPr>
          <a:lstStyle/>
          <a:p>
            <a:pPr lvl="0" algn="ctr">
              <a:buNone/>
              <a:defRPr/>
            </a:pPr>
            <a:r>
              <a:rPr lang="fr-CA" sz="7200" dirty="0" smtClean="0"/>
              <a:t>Mathématiques </a:t>
            </a:r>
            <a:br>
              <a:rPr lang="fr-CA" sz="7200" dirty="0" smtClean="0"/>
            </a:br>
            <a:r>
              <a:rPr lang="fr-CA" sz="7200" dirty="0" smtClean="0"/>
              <a:t>20 et 30</a:t>
            </a:r>
            <a:endParaRPr lang="en-US" sz="7200" dirty="0" smtClean="0"/>
          </a:p>
          <a:p>
            <a:pPr eaLnBrk="1" hangingPunct="1">
              <a:buNone/>
              <a:defRPr/>
            </a:pPr>
            <a:r>
              <a:rPr lang="en-US" dirty="0" smtClean="0"/>
              <a:t/>
            </a:r>
            <a:br>
              <a:rPr lang="en-US" dirty="0" smtClean="0"/>
            </a:br>
            <a:endParaRPr lang="en-US" dirty="0" smtClean="0"/>
          </a:p>
          <a:p>
            <a:pPr lvl="0" algn="ctr">
              <a:buNone/>
            </a:pPr>
            <a:r>
              <a:rPr lang="fr-CA" sz="4400" dirty="0" smtClean="0"/>
              <a:t>Bien s’outiller pour mieux orienter</a:t>
            </a:r>
            <a:br>
              <a:rPr lang="fr-CA" sz="4400" dirty="0" smtClean="0"/>
            </a:br>
            <a:r>
              <a:rPr lang="fr-CA" sz="4400" dirty="0" smtClean="0"/>
              <a:t>les élèves</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animEffect transition="in" filter="fade">
                                      <p:cBhvr>
                                        <p:cTn id="11" dur="1000"/>
                                        <p:tgtEl>
                                          <p:spTgt spid="1434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340">
                                            <p:txEl>
                                              <p:pRg st="2" end="2"/>
                                            </p:txEl>
                                          </p:spTgt>
                                        </p:tgtEl>
                                        <p:attrNameLst>
                                          <p:attrName>style.visibility</p:attrName>
                                        </p:attrNameLst>
                                      </p:cBhvr>
                                      <p:to>
                                        <p:strVal val="visible"/>
                                      </p:to>
                                    </p:set>
                                    <p:animEffect transition="in" filter="fade">
                                      <p:cBhvr>
                                        <p:cTn id="16" dur="10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51520" y="1196752"/>
            <a:ext cx="8568952" cy="5112568"/>
          </a:xfrm>
        </p:spPr>
        <p:txBody>
          <a:bodyPr>
            <a:normAutofit/>
          </a:bodyPr>
          <a:lstStyle/>
          <a:p>
            <a:pPr>
              <a:buNone/>
            </a:pPr>
            <a:r>
              <a:rPr lang="fr-CA" sz="2000" dirty="0" smtClean="0"/>
              <a:t>Mathématiques 20-1 :</a:t>
            </a:r>
            <a:r>
              <a:rPr lang="en-US" sz="2000" dirty="0" smtClean="0"/>
              <a:t> </a:t>
            </a:r>
            <a:r>
              <a:rPr lang="en-US" sz="2000" i="1" dirty="0" err="1" smtClean="0"/>
              <a:t>Trigonométrie</a:t>
            </a:r>
            <a:endParaRPr lang="en-US" sz="2000" dirty="0" smtClean="0"/>
          </a:p>
          <a:p>
            <a:pPr marL="1258888" indent="-344488">
              <a:buNone/>
            </a:pPr>
            <a:r>
              <a:rPr lang="fr-CA" sz="2000" dirty="0" smtClean="0"/>
              <a:t>3.	Résoudre des problèmes à l’aide de la loi du cosinus et de la loi des sinus, y compris le cas ambigu.</a:t>
            </a:r>
          </a:p>
          <a:p>
            <a:pPr>
              <a:buNone/>
              <a:tabLst>
                <a:tab pos="895350" algn="l"/>
                <a:tab pos="1343025" algn="l"/>
              </a:tabLst>
            </a:pPr>
            <a:endParaRPr lang="fr-CA" sz="2000" dirty="0" smtClean="0"/>
          </a:p>
          <a:p>
            <a:pPr>
              <a:buNone/>
              <a:tabLst>
                <a:tab pos="895350" algn="l"/>
                <a:tab pos="1343025" algn="l"/>
              </a:tabLst>
            </a:pPr>
            <a:r>
              <a:rPr lang="fr-CA" sz="2000" dirty="0" smtClean="0"/>
              <a:t>Mathématiques 20-2 : </a:t>
            </a:r>
            <a:r>
              <a:rPr lang="fr-CA" sz="2000" i="1" dirty="0" smtClean="0"/>
              <a:t>Géométrie</a:t>
            </a:r>
          </a:p>
          <a:p>
            <a:pPr marL="1258888" indent="-344488">
              <a:buNone/>
            </a:pPr>
            <a:r>
              <a:rPr lang="fr-CA" sz="2000" dirty="0" smtClean="0"/>
              <a:t>2.	Résoudre des problèmes comportant des propriétés des angles et des triangles.</a:t>
            </a:r>
          </a:p>
          <a:p>
            <a:pPr marL="1258888" indent="-344488">
              <a:buNone/>
            </a:pPr>
            <a:r>
              <a:rPr lang="fr-CA" sz="2000" dirty="0" smtClean="0"/>
              <a:t>3.	Résoudre des problèmes comportant la loi du cosinus et la loi des sinus, excluant le cas ambigu.</a:t>
            </a:r>
          </a:p>
          <a:p>
            <a:pPr>
              <a:buNone/>
              <a:tabLst>
                <a:tab pos="895350" algn="l"/>
                <a:tab pos="1343025" algn="l"/>
              </a:tabLst>
            </a:pPr>
            <a:endParaRPr lang="fr-CA" sz="2000" dirty="0" smtClean="0"/>
          </a:p>
          <a:p>
            <a:pPr>
              <a:buNone/>
              <a:tabLst>
                <a:tab pos="895350" algn="l"/>
                <a:tab pos="1343025" algn="l"/>
              </a:tabLst>
            </a:pPr>
            <a:r>
              <a:rPr lang="fr-CA" sz="2000" dirty="0" smtClean="0"/>
              <a:t>Mathématiques 30-3 : </a:t>
            </a:r>
            <a:r>
              <a:rPr lang="fr-CA" sz="2000" i="1" dirty="0" smtClean="0"/>
              <a:t>Géométrie</a:t>
            </a:r>
            <a:endParaRPr lang="fr-CA" sz="2000" dirty="0" smtClean="0"/>
          </a:p>
          <a:p>
            <a:pPr marL="1258888" indent="-344488">
              <a:buNone/>
            </a:pPr>
            <a:r>
              <a:rPr lang="fr-CA" sz="2000" dirty="0" smtClean="0"/>
              <a:t>1.	Résoudre des problèmes à l’aide de la loi des sinus et la loi du cosinus, le cas ambigu non compris.</a:t>
            </a:r>
          </a:p>
          <a:p>
            <a:pPr marL="1258888" indent="-344488">
              <a:buNone/>
            </a:pPr>
            <a:r>
              <a:rPr lang="fr-CA" sz="2000" dirty="0" smtClean="0"/>
              <a:t>2.	Résoudre des problèmes comportant des triangles, des quadrilatères; des polygones réguliers.</a:t>
            </a:r>
          </a:p>
          <a:p>
            <a:pPr>
              <a:buNone/>
              <a:tabLst>
                <a:tab pos="895350" algn="l"/>
                <a:tab pos="1343025" algn="l"/>
              </a:tabLst>
            </a:pPr>
            <a:endParaRPr lang="fr-CA" sz="2200" dirty="0" smtClean="0"/>
          </a:p>
        </p:txBody>
      </p:sp>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971600" y="650126"/>
            <a:ext cx="5417318" cy="299864"/>
          </a:xfrm>
        </p:spPr>
        <p:txBody>
          <a:bodyPr>
            <a:noAutofit/>
          </a:bodyPr>
          <a:lstStyle/>
          <a:p>
            <a:pPr algn="l"/>
            <a:r>
              <a:rPr lang="fr-CA" sz="2200" dirty="0" smtClean="0"/>
              <a:t>La trigonométrie 	</a:t>
            </a:r>
            <a:endParaRPr lang="en-US" sz="2200" dirty="0"/>
          </a:p>
        </p:txBody>
      </p:sp>
      <p:sp>
        <p:nvSpPr>
          <p:cNvPr id="7" name="TextBox 6"/>
          <p:cNvSpPr txBox="1"/>
          <p:nvPr/>
        </p:nvSpPr>
        <p:spPr>
          <a:xfrm>
            <a:off x="5076056" y="116632"/>
            <a:ext cx="1944216" cy="369332"/>
          </a:xfrm>
          <a:prstGeom prst="rect">
            <a:avLst/>
          </a:prstGeom>
          <a:noFill/>
        </p:spPr>
        <p:txBody>
          <a:bodyPr wrap="square" rtlCol="0">
            <a:spAutoFit/>
          </a:bodyPr>
          <a:lstStyle/>
          <a:p>
            <a:r>
              <a:rPr lang="fr-CA" dirty="0" smtClean="0">
                <a:solidFill>
                  <a:schemeClr val="bg1"/>
                </a:solidFill>
              </a:rPr>
              <a:t>20-1, 20-2,et 30-3</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51520" y="1268760"/>
            <a:ext cx="8568952" cy="4968552"/>
          </a:xfrm>
        </p:spPr>
        <p:txBody>
          <a:bodyPr>
            <a:noAutofit/>
          </a:bodyPr>
          <a:lstStyle/>
          <a:p>
            <a:pPr>
              <a:buNone/>
            </a:pPr>
            <a:r>
              <a:rPr lang="fr-CA" sz="2000" dirty="0" smtClean="0"/>
              <a:t>Mathématiques 20-2 :</a:t>
            </a:r>
            <a:r>
              <a:rPr lang="en-US" sz="2000" dirty="0" smtClean="0"/>
              <a:t> </a:t>
            </a:r>
            <a:r>
              <a:rPr lang="en-US" sz="2000" i="1" dirty="0" err="1" smtClean="0"/>
              <a:t>Raisonnement</a:t>
            </a:r>
            <a:r>
              <a:rPr lang="en-US" sz="2000" i="1" dirty="0" smtClean="0"/>
              <a:t> </a:t>
            </a:r>
            <a:r>
              <a:rPr lang="en-US" sz="2000" i="1" dirty="0" err="1" smtClean="0"/>
              <a:t>logique</a:t>
            </a:r>
            <a:endParaRPr lang="en-US" sz="2000" dirty="0" smtClean="0"/>
          </a:p>
          <a:p>
            <a:pPr marL="1258888" indent="-344488">
              <a:buNone/>
            </a:pPr>
            <a:r>
              <a:rPr lang="fr-CA" sz="2000" dirty="0" smtClean="0"/>
              <a:t>2.	Analyser des casse-tête et des jeux comportant le raisonnement </a:t>
            </a:r>
            <a:r>
              <a:rPr lang="fr-CA" sz="2000" dirty="0" smtClean="0">
                <a:solidFill>
                  <a:srgbClr val="FF0000"/>
                </a:solidFill>
              </a:rPr>
              <a:t>spatial</a:t>
            </a:r>
            <a:r>
              <a:rPr lang="fr-CA" sz="2000" dirty="0" smtClean="0"/>
              <a:t> à l’aide de stratégies de résolution de problèmes. 	</a:t>
            </a:r>
          </a:p>
          <a:p>
            <a:pPr>
              <a:buNone/>
              <a:tabLst>
                <a:tab pos="895350" algn="l"/>
                <a:tab pos="1343025" algn="l"/>
              </a:tabLst>
            </a:pPr>
            <a:endParaRPr lang="fr-CA" sz="1000" dirty="0" smtClean="0"/>
          </a:p>
          <a:p>
            <a:pPr>
              <a:buNone/>
              <a:tabLst>
                <a:tab pos="895350" algn="l"/>
                <a:tab pos="1343025" algn="l"/>
              </a:tabLst>
            </a:pPr>
            <a:r>
              <a:rPr lang="fr-CA" sz="2000" dirty="0" smtClean="0"/>
              <a:t>Mathématiques 20-3 : </a:t>
            </a:r>
            <a:r>
              <a:rPr lang="fr-CA" sz="2000" i="1" dirty="0" smtClean="0"/>
              <a:t>Nombre</a:t>
            </a:r>
          </a:p>
          <a:p>
            <a:pPr marL="1257300">
              <a:buNone/>
            </a:pPr>
            <a:r>
              <a:rPr lang="fr-CA" sz="2000" dirty="0" smtClean="0"/>
              <a:t>1.	Analyser des jeux et des casse-tête comportant le raisonnement </a:t>
            </a:r>
            <a:r>
              <a:rPr lang="fr-CA" sz="2000" dirty="0" smtClean="0">
                <a:solidFill>
                  <a:srgbClr val="0070C0"/>
                </a:solidFill>
              </a:rPr>
              <a:t>numérique</a:t>
            </a:r>
            <a:r>
              <a:rPr lang="fr-CA" sz="2000" dirty="0" smtClean="0"/>
              <a:t> à l’aide de stratégies de résolution de problèmes.</a:t>
            </a:r>
          </a:p>
          <a:p>
            <a:pPr>
              <a:buNone/>
              <a:tabLst>
                <a:tab pos="895350" algn="l"/>
                <a:tab pos="1343025" algn="l"/>
              </a:tabLst>
            </a:pPr>
            <a:endParaRPr lang="fr-CA" sz="1000" dirty="0" smtClean="0"/>
          </a:p>
          <a:p>
            <a:pPr>
              <a:buNone/>
              <a:tabLst>
                <a:tab pos="895350" algn="l"/>
                <a:tab pos="1343025" algn="l"/>
              </a:tabLst>
            </a:pPr>
            <a:r>
              <a:rPr lang="fr-CA" sz="2000" dirty="0" smtClean="0"/>
              <a:t>Mathématiques 30-2 : </a:t>
            </a:r>
            <a:r>
              <a:rPr lang="fr-CA" sz="2000" i="1" dirty="0" smtClean="0"/>
              <a:t>Raisonnement logique</a:t>
            </a:r>
          </a:p>
          <a:p>
            <a:pPr marL="1257300">
              <a:buNone/>
            </a:pPr>
            <a:r>
              <a:rPr lang="fr-CA" sz="2000" dirty="0" smtClean="0"/>
              <a:t>1.	Analyser des casse-tête et des jeux comportant le raisonnement </a:t>
            </a:r>
            <a:r>
              <a:rPr lang="fr-CA" sz="2000" dirty="0" smtClean="0">
                <a:solidFill>
                  <a:srgbClr val="0070C0"/>
                </a:solidFill>
              </a:rPr>
              <a:t>numérique</a:t>
            </a:r>
            <a:r>
              <a:rPr lang="fr-CA" sz="2000" dirty="0" smtClean="0"/>
              <a:t> et </a:t>
            </a:r>
            <a:r>
              <a:rPr lang="fr-CA" sz="2000" dirty="0" smtClean="0">
                <a:solidFill>
                  <a:srgbClr val="00B050"/>
                </a:solidFill>
              </a:rPr>
              <a:t>logique</a:t>
            </a:r>
            <a:r>
              <a:rPr lang="fr-CA" sz="2000" dirty="0" smtClean="0"/>
              <a:t> à l’aide de stratégies de résolution de problèmes.</a:t>
            </a:r>
          </a:p>
          <a:p>
            <a:pPr>
              <a:buNone/>
              <a:tabLst>
                <a:tab pos="895350" algn="l"/>
                <a:tab pos="1343025" algn="l"/>
              </a:tabLst>
            </a:pPr>
            <a:endParaRPr lang="fr-CA" sz="1000" dirty="0" smtClean="0"/>
          </a:p>
          <a:p>
            <a:pPr>
              <a:buNone/>
              <a:tabLst>
                <a:tab pos="895350" algn="l"/>
                <a:tab pos="1343025" algn="l"/>
              </a:tabLst>
            </a:pPr>
            <a:r>
              <a:rPr lang="fr-CA" sz="2000" dirty="0" smtClean="0"/>
              <a:t>Mathématiques 30-3 : </a:t>
            </a:r>
            <a:r>
              <a:rPr lang="fr-CA" sz="2000" i="1" dirty="0" smtClean="0"/>
              <a:t>Nombre</a:t>
            </a:r>
          </a:p>
          <a:p>
            <a:pPr marL="1257300">
              <a:buNone/>
            </a:pPr>
            <a:r>
              <a:rPr lang="fr-CA" sz="2000" dirty="0" smtClean="0"/>
              <a:t>1.	Analyser des casse-tête et des jeux comportant le raisonnement </a:t>
            </a:r>
            <a:r>
              <a:rPr lang="fr-CA" sz="2000" dirty="0" smtClean="0">
                <a:solidFill>
                  <a:srgbClr val="00B050"/>
                </a:solidFill>
              </a:rPr>
              <a:t>logique</a:t>
            </a:r>
            <a:r>
              <a:rPr lang="fr-CA" sz="2000" dirty="0" smtClean="0"/>
              <a:t> à l’aide de stratégies de résolution de problèmes.</a:t>
            </a:r>
            <a:endParaRPr lang="en-US" sz="2000" dirty="0"/>
          </a:p>
        </p:txBody>
      </p:sp>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971600" y="650126"/>
            <a:ext cx="5417318" cy="299864"/>
          </a:xfrm>
        </p:spPr>
        <p:txBody>
          <a:bodyPr>
            <a:noAutofit/>
          </a:bodyPr>
          <a:lstStyle/>
          <a:p>
            <a:pPr algn="l"/>
            <a:r>
              <a:rPr lang="fr-CA" sz="2200" dirty="0" smtClean="0"/>
              <a:t>Les casse-tête et les jeux</a:t>
            </a:r>
            <a:endParaRPr lang="en-US" sz="2200" dirty="0"/>
          </a:p>
        </p:txBody>
      </p:sp>
      <p:sp>
        <p:nvSpPr>
          <p:cNvPr id="7" name="TextBox 6"/>
          <p:cNvSpPr txBox="1"/>
          <p:nvPr/>
        </p:nvSpPr>
        <p:spPr>
          <a:xfrm>
            <a:off x="4644008" y="116632"/>
            <a:ext cx="2448272" cy="369332"/>
          </a:xfrm>
          <a:prstGeom prst="rect">
            <a:avLst/>
          </a:prstGeom>
          <a:noFill/>
        </p:spPr>
        <p:txBody>
          <a:bodyPr wrap="square" rtlCol="0">
            <a:spAutoFit/>
          </a:bodyPr>
          <a:lstStyle/>
          <a:p>
            <a:r>
              <a:rPr lang="fr-CA" dirty="0" smtClean="0">
                <a:solidFill>
                  <a:schemeClr val="bg1"/>
                </a:solidFill>
              </a:rPr>
              <a:t>20-1, 20-2, 20-3 et 30-3</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971550" y="650875"/>
            <a:ext cx="5418138" cy="298450"/>
          </a:xfrm>
        </p:spPr>
        <p:txBody>
          <a:bodyPr>
            <a:noAutofit/>
          </a:bodyPr>
          <a:lstStyle/>
          <a:p>
            <a:pPr algn="l"/>
            <a:r>
              <a:rPr lang="fr-CA" sz="2200" dirty="0" smtClean="0"/>
              <a:t>Les expressions rationnelles</a:t>
            </a:r>
            <a:endParaRPr lang="en-US" sz="2200" dirty="0"/>
          </a:p>
        </p:txBody>
      </p:sp>
      <p:sp>
        <p:nvSpPr>
          <p:cNvPr id="7" name="TextBox 6"/>
          <p:cNvSpPr txBox="1"/>
          <p:nvPr/>
        </p:nvSpPr>
        <p:spPr>
          <a:xfrm>
            <a:off x="5652120" y="116632"/>
            <a:ext cx="1368152" cy="369332"/>
          </a:xfrm>
          <a:prstGeom prst="rect">
            <a:avLst/>
          </a:prstGeom>
          <a:noFill/>
        </p:spPr>
        <p:txBody>
          <a:bodyPr wrap="square" rtlCol="0">
            <a:spAutoFit/>
          </a:bodyPr>
          <a:lstStyle/>
          <a:p>
            <a:r>
              <a:rPr lang="fr-CA" dirty="0" smtClean="0">
                <a:solidFill>
                  <a:schemeClr val="bg1"/>
                </a:solidFill>
              </a:rPr>
              <a:t>20-1 et 30-2</a:t>
            </a:r>
            <a:endParaRPr lang="en-US" dirty="0">
              <a:solidFill>
                <a:schemeClr val="bg1"/>
              </a:solidFill>
            </a:endParaRPr>
          </a:p>
        </p:txBody>
      </p:sp>
      <p:sp>
        <p:nvSpPr>
          <p:cNvPr id="8" name="Content Placeholder 3"/>
          <p:cNvSpPr>
            <a:spLocks noGrp="1"/>
          </p:cNvSpPr>
          <p:nvPr>
            <p:ph sz="quarter" idx="10"/>
          </p:nvPr>
        </p:nvSpPr>
        <p:spPr>
          <a:xfrm>
            <a:off x="556592" y="1340768"/>
            <a:ext cx="8047856" cy="4896544"/>
          </a:xfrm>
        </p:spPr>
        <p:txBody>
          <a:bodyPr>
            <a:normAutofit fontScale="40000" lnSpcReduction="20000"/>
          </a:bodyPr>
          <a:lstStyle/>
          <a:p>
            <a:pPr>
              <a:buNone/>
            </a:pPr>
            <a:r>
              <a:rPr lang="fr-CA" sz="4800" dirty="0" smtClean="0"/>
              <a:t>Mathématiques 20-1 :</a:t>
            </a:r>
            <a:r>
              <a:rPr lang="en-US" sz="4800" dirty="0" smtClean="0"/>
              <a:t> </a:t>
            </a:r>
            <a:r>
              <a:rPr lang="en-US" sz="4800" i="1" dirty="0" err="1" smtClean="0"/>
              <a:t>Algèbre</a:t>
            </a:r>
            <a:r>
              <a:rPr lang="en-US" sz="4800" i="1" dirty="0" smtClean="0"/>
              <a:t> et </a:t>
            </a:r>
            <a:r>
              <a:rPr lang="en-US" sz="4800" i="1" dirty="0" err="1" smtClean="0"/>
              <a:t>nombre</a:t>
            </a:r>
            <a:endParaRPr lang="en-US" sz="4800" dirty="0" smtClean="0"/>
          </a:p>
          <a:p>
            <a:pPr marL="1257300">
              <a:buNone/>
            </a:pPr>
            <a:r>
              <a:rPr lang="fr-CA" sz="4800" dirty="0" smtClean="0"/>
              <a:t>4.	Déterminer des formes équivalentes d’expressions rationnelles  (limité à des expressions où les numérateurs et les dénominateurs  sont </a:t>
            </a:r>
            <a:r>
              <a:rPr lang="fr-CA" sz="4800" dirty="0" smtClean="0">
                <a:solidFill>
                  <a:srgbClr val="0070C0"/>
                </a:solidFill>
              </a:rPr>
              <a:t>des monômes, des binômes </a:t>
            </a:r>
            <a:r>
              <a:rPr lang="fr-CA" sz="4800" dirty="0" smtClean="0"/>
              <a:t>ou des </a:t>
            </a:r>
            <a:r>
              <a:rPr lang="fr-CA" sz="4800" dirty="0" smtClean="0">
                <a:solidFill>
                  <a:srgbClr val="FF0000"/>
                </a:solidFill>
              </a:rPr>
              <a:t>trinômes</a:t>
            </a:r>
            <a:r>
              <a:rPr lang="fr-CA" sz="4800" dirty="0" smtClean="0"/>
              <a:t>).	</a:t>
            </a:r>
          </a:p>
          <a:p>
            <a:pPr marL="1257300">
              <a:buNone/>
            </a:pPr>
            <a:r>
              <a:rPr lang="fr-CA" sz="4800" dirty="0" smtClean="0"/>
              <a:t>5.	Effectuer des opérations sur des expressions rationnelles (limité aux  expressions où les numérateurs et les dénominateurs sont </a:t>
            </a:r>
            <a:r>
              <a:rPr lang="fr-CA" sz="4800" dirty="0" smtClean="0">
                <a:solidFill>
                  <a:srgbClr val="0070C0"/>
                </a:solidFill>
              </a:rPr>
              <a:t>des monômes, des binômes</a:t>
            </a:r>
            <a:r>
              <a:rPr lang="fr-CA" sz="4800" dirty="0" smtClean="0"/>
              <a:t> ou des </a:t>
            </a:r>
            <a:r>
              <a:rPr lang="fr-CA" sz="4800" dirty="0" smtClean="0">
                <a:solidFill>
                  <a:srgbClr val="FF0000"/>
                </a:solidFill>
              </a:rPr>
              <a:t>trinômes</a:t>
            </a:r>
            <a:r>
              <a:rPr lang="fr-CA" sz="4800" dirty="0" smtClean="0"/>
              <a:t>).</a:t>
            </a:r>
          </a:p>
          <a:p>
            <a:pPr marL="1257300">
              <a:buNone/>
            </a:pPr>
            <a:r>
              <a:rPr lang="fr-CA" sz="4800" dirty="0" smtClean="0"/>
              <a:t>6.	Résoudre des problèmes comportant des équations rationnelles (limité aux numérateurs et aux dénominateurs qui sont </a:t>
            </a:r>
            <a:r>
              <a:rPr lang="fr-CA" sz="4800" dirty="0" smtClean="0">
                <a:solidFill>
                  <a:srgbClr val="0070C0"/>
                </a:solidFill>
              </a:rPr>
              <a:t>des monômes, des binômes</a:t>
            </a:r>
            <a:r>
              <a:rPr lang="fr-CA" sz="4800" dirty="0" smtClean="0"/>
              <a:t> et des </a:t>
            </a:r>
            <a:r>
              <a:rPr lang="fr-CA" sz="4800" dirty="0" smtClean="0">
                <a:solidFill>
                  <a:srgbClr val="FF0000"/>
                </a:solidFill>
              </a:rPr>
              <a:t>trinômes</a:t>
            </a:r>
            <a:r>
              <a:rPr lang="fr-CA" sz="4800" dirty="0" smtClean="0"/>
              <a:t>).</a:t>
            </a:r>
          </a:p>
          <a:p>
            <a:pPr>
              <a:buNone/>
              <a:tabLst>
                <a:tab pos="895350" algn="l"/>
                <a:tab pos="1343025" algn="l"/>
              </a:tabLst>
            </a:pPr>
            <a:endParaRPr lang="fr-CA" sz="1700" dirty="0" smtClean="0"/>
          </a:p>
          <a:p>
            <a:pPr>
              <a:buNone/>
              <a:tabLst>
                <a:tab pos="895350" algn="l"/>
                <a:tab pos="1343025" algn="l"/>
              </a:tabLst>
            </a:pPr>
            <a:r>
              <a:rPr lang="fr-CA" sz="4800" dirty="0" smtClean="0"/>
              <a:t>Mathématiques 30-2 : </a:t>
            </a:r>
            <a:r>
              <a:rPr lang="fr-CA" sz="4800" i="1" dirty="0" smtClean="0"/>
              <a:t>Relations et fonctions</a:t>
            </a:r>
            <a:endParaRPr lang="fr-CA" sz="4800" dirty="0" smtClean="0"/>
          </a:p>
          <a:p>
            <a:pPr marL="1257300">
              <a:buNone/>
            </a:pPr>
            <a:r>
              <a:rPr lang="fr-CA" sz="4800" dirty="0" smtClean="0"/>
              <a:t>1.	Déterminer des formes équivalentes d’expressions rationnelles (limité à des expressions où les numérateurs et les dénominateurs  sont </a:t>
            </a:r>
            <a:r>
              <a:rPr lang="fr-CA" sz="4800" dirty="0" smtClean="0">
                <a:solidFill>
                  <a:srgbClr val="0070C0"/>
                </a:solidFill>
              </a:rPr>
              <a:t>des monômes ou des binômes</a:t>
            </a:r>
            <a:r>
              <a:rPr lang="fr-CA" sz="4800" dirty="0" smtClean="0"/>
              <a:t>).</a:t>
            </a:r>
          </a:p>
          <a:p>
            <a:pPr marL="1257300">
              <a:buNone/>
            </a:pPr>
            <a:r>
              <a:rPr lang="fr-CA" sz="4800" dirty="0" smtClean="0"/>
              <a:t>2.	Effectuer des opérations sur des expressions rationnelles (limité aux expressions où les numérateurs et les dénominateurs sont </a:t>
            </a:r>
            <a:r>
              <a:rPr lang="fr-CA" sz="4800" dirty="0" smtClean="0">
                <a:solidFill>
                  <a:srgbClr val="0070C0"/>
                </a:solidFill>
              </a:rPr>
              <a:t>des monômes et des binômes</a:t>
            </a:r>
            <a:r>
              <a:rPr lang="fr-CA" sz="4800" dirty="0" smtClean="0"/>
              <a:t>).</a:t>
            </a:r>
          </a:p>
          <a:p>
            <a:pPr marL="1257300">
              <a:buNone/>
            </a:pPr>
            <a:r>
              <a:rPr lang="fr-CA" sz="4800" dirty="0" smtClean="0"/>
              <a:t>3. 	Résoudre des problèmes comportant des équations rationnelles (limité aux numérateurs et aux dénominateurs qui sont </a:t>
            </a:r>
            <a:r>
              <a:rPr lang="fr-CA" sz="4800" dirty="0" smtClean="0">
                <a:solidFill>
                  <a:srgbClr val="0070C0"/>
                </a:solidFill>
              </a:rPr>
              <a:t>des monômes et des binômes</a:t>
            </a:r>
            <a:r>
              <a:rPr lang="fr-CA" sz="4800" dirty="0" smtClean="0"/>
              <a:t>).</a:t>
            </a:r>
          </a:p>
          <a:p>
            <a:pPr>
              <a:buNone/>
              <a:tabLst>
                <a:tab pos="895350" algn="l"/>
                <a:tab pos="1343025" algn="l"/>
              </a:tabLst>
            </a:pPr>
            <a:r>
              <a:rPr lang="fr-CA" sz="2400" dirty="0" smtClean="0"/>
              <a:t> 	</a:t>
            </a:r>
          </a:p>
          <a:p>
            <a:pPr>
              <a:buNone/>
              <a:tabLst>
                <a:tab pos="895350" algn="l"/>
                <a:tab pos="1343025" algn="l"/>
              </a:tabLst>
            </a:pPr>
            <a:endParaRPr lang="fr-CA" sz="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899592" y="650126"/>
            <a:ext cx="5489326" cy="299864"/>
          </a:xfrm>
        </p:spPr>
        <p:txBody>
          <a:bodyPr>
            <a:noAutofit/>
          </a:bodyPr>
          <a:lstStyle/>
          <a:p>
            <a:pPr algn="l"/>
            <a:r>
              <a:rPr lang="fr-CA" sz="2200" dirty="0" smtClean="0"/>
              <a:t>Les fonctions exponentielles et logarithmiques</a:t>
            </a:r>
            <a:endParaRPr lang="en-US" sz="2200" dirty="0"/>
          </a:p>
        </p:txBody>
      </p:sp>
      <p:sp>
        <p:nvSpPr>
          <p:cNvPr id="7" name="TextBox 6"/>
          <p:cNvSpPr txBox="1"/>
          <p:nvPr/>
        </p:nvSpPr>
        <p:spPr>
          <a:xfrm>
            <a:off x="5508104" y="116632"/>
            <a:ext cx="1368152" cy="369332"/>
          </a:xfrm>
          <a:prstGeom prst="rect">
            <a:avLst/>
          </a:prstGeom>
          <a:noFill/>
        </p:spPr>
        <p:txBody>
          <a:bodyPr wrap="square" rtlCol="0">
            <a:spAutoFit/>
          </a:bodyPr>
          <a:lstStyle/>
          <a:p>
            <a:r>
              <a:rPr lang="fr-CA" dirty="0" smtClean="0">
                <a:solidFill>
                  <a:schemeClr val="bg1"/>
                </a:solidFill>
              </a:rPr>
              <a:t>30-1 et 30-2</a:t>
            </a:r>
            <a:endParaRPr lang="en-US" dirty="0">
              <a:solidFill>
                <a:schemeClr val="bg1"/>
              </a:solidFill>
            </a:endParaRPr>
          </a:p>
        </p:txBody>
      </p:sp>
      <p:sp>
        <p:nvSpPr>
          <p:cNvPr id="8" name="Content Placeholder 3"/>
          <p:cNvSpPr>
            <a:spLocks noGrp="1"/>
          </p:cNvSpPr>
          <p:nvPr>
            <p:ph sz="quarter" idx="10"/>
          </p:nvPr>
        </p:nvSpPr>
        <p:spPr>
          <a:xfrm>
            <a:off x="467544" y="1196752"/>
            <a:ext cx="8280920" cy="4968552"/>
          </a:xfrm>
        </p:spPr>
        <p:txBody>
          <a:bodyPr>
            <a:normAutofit fontScale="47500" lnSpcReduction="20000"/>
          </a:bodyPr>
          <a:lstStyle/>
          <a:p>
            <a:pPr>
              <a:buNone/>
            </a:pPr>
            <a:r>
              <a:rPr lang="fr-CA" sz="4200" dirty="0" smtClean="0"/>
              <a:t>Mathématiques 30-1 :</a:t>
            </a:r>
            <a:r>
              <a:rPr lang="en-US" sz="4200" dirty="0" smtClean="0"/>
              <a:t> </a:t>
            </a:r>
            <a:r>
              <a:rPr lang="en-US" sz="4200" i="1" dirty="0" err="1" smtClean="0"/>
              <a:t>Algèbre</a:t>
            </a:r>
            <a:r>
              <a:rPr lang="en-US" sz="4200" i="1" dirty="0" smtClean="0"/>
              <a:t> et </a:t>
            </a:r>
            <a:r>
              <a:rPr lang="en-US" sz="4200" i="1" dirty="0" err="1" smtClean="0"/>
              <a:t>nombre</a:t>
            </a:r>
            <a:endParaRPr lang="en-US" sz="4200" dirty="0" smtClean="0"/>
          </a:p>
          <a:p>
            <a:pPr marL="1258888" indent="-344488">
              <a:buNone/>
            </a:pPr>
            <a:r>
              <a:rPr lang="fr-CA" sz="4200" dirty="0" smtClean="0">
                <a:solidFill>
                  <a:srgbClr val="0070C0"/>
                </a:solidFill>
              </a:rPr>
              <a:t>7.	Démontrer une compréhension des logarithmes.</a:t>
            </a:r>
          </a:p>
          <a:p>
            <a:pPr marL="1258888" indent="-344488">
              <a:buNone/>
            </a:pPr>
            <a:r>
              <a:rPr lang="fr-CA" sz="4200" dirty="0" smtClean="0">
                <a:solidFill>
                  <a:srgbClr val="0070C0"/>
                </a:solidFill>
              </a:rPr>
              <a:t>8.	Démontrer une compréhension des lois des logarithmes du produit, du quotient et des puissances.</a:t>
            </a:r>
          </a:p>
          <a:p>
            <a:pPr marL="1258888" indent="-344488">
              <a:buNone/>
            </a:pPr>
            <a:r>
              <a:rPr lang="fr-CA" sz="4200" dirty="0" smtClean="0">
                <a:solidFill>
                  <a:srgbClr val="00B050"/>
                </a:solidFill>
              </a:rPr>
              <a:t>9.	Tracer le graphique et analyser des fonctions exponentielles et logarithmiques.</a:t>
            </a:r>
          </a:p>
          <a:p>
            <a:pPr marL="1258888" indent="-457200">
              <a:buNone/>
            </a:pPr>
            <a:r>
              <a:rPr lang="fr-CA" sz="4200" dirty="0" smtClean="0">
                <a:solidFill>
                  <a:srgbClr val="FF0000"/>
                </a:solidFill>
              </a:rPr>
              <a:t>10.	Résoudre des problèmes comportant des équations exponentielles et logarithmiques.</a:t>
            </a:r>
          </a:p>
          <a:p>
            <a:pPr>
              <a:buNone/>
              <a:tabLst>
                <a:tab pos="895350" algn="l"/>
                <a:tab pos="1343025" algn="l"/>
              </a:tabLst>
            </a:pPr>
            <a:endParaRPr lang="fr-CA" sz="4200" i="1" dirty="0" smtClean="0"/>
          </a:p>
          <a:p>
            <a:pPr>
              <a:buNone/>
              <a:tabLst>
                <a:tab pos="895350" algn="l"/>
                <a:tab pos="1343025" algn="l"/>
              </a:tabLst>
            </a:pPr>
            <a:endParaRPr lang="fr-CA" sz="4200" dirty="0" smtClean="0"/>
          </a:p>
          <a:p>
            <a:pPr>
              <a:buNone/>
              <a:tabLst>
                <a:tab pos="895350" algn="l"/>
                <a:tab pos="1343025" algn="l"/>
              </a:tabLst>
            </a:pPr>
            <a:r>
              <a:rPr lang="fr-CA" sz="4200" dirty="0" smtClean="0"/>
              <a:t>Mathématiques 30-2 : </a:t>
            </a:r>
            <a:r>
              <a:rPr lang="fr-CA" sz="4200" i="1" dirty="0" smtClean="0"/>
              <a:t>Relations et fonctions</a:t>
            </a:r>
            <a:endParaRPr lang="fr-CA" sz="4200" dirty="0" smtClean="0"/>
          </a:p>
          <a:p>
            <a:pPr marL="1257300">
              <a:buNone/>
            </a:pPr>
            <a:r>
              <a:rPr lang="fr-CA" sz="4200" dirty="0" smtClean="0">
                <a:solidFill>
                  <a:srgbClr val="0070C0"/>
                </a:solidFill>
              </a:rPr>
              <a:t>4.	Démontrer une compréhension des logarithmes et des lois des logarithmes.</a:t>
            </a:r>
          </a:p>
          <a:p>
            <a:pPr marL="1257300">
              <a:buNone/>
            </a:pPr>
            <a:r>
              <a:rPr lang="fr-CA" sz="4200" dirty="0" smtClean="0">
                <a:solidFill>
                  <a:srgbClr val="FF0000"/>
                </a:solidFill>
              </a:rPr>
              <a:t>5.	Résoudre des problèmes comportant des équations exponentielles.</a:t>
            </a:r>
          </a:p>
          <a:p>
            <a:pPr marL="1257300">
              <a:buNone/>
            </a:pPr>
            <a:r>
              <a:rPr lang="fr-CA" sz="4200" dirty="0" smtClean="0">
                <a:solidFill>
                  <a:srgbClr val="00B050"/>
                </a:solidFill>
              </a:rPr>
              <a:t>6.	Représenter des données à l’aide de fonctions exponentielles et logarithmiques pour résoudre des problèmes.</a:t>
            </a:r>
          </a:p>
          <a:p>
            <a:pPr>
              <a:buNone/>
              <a:tabLst>
                <a:tab pos="895350" algn="l"/>
                <a:tab pos="1343025" algn="l"/>
              </a:tabLst>
            </a:pPr>
            <a:r>
              <a:rPr lang="fr-CA" sz="2400" dirty="0" smtClean="0"/>
              <a:t> 	</a:t>
            </a:r>
          </a:p>
          <a:p>
            <a:pPr>
              <a:buNone/>
              <a:tabLst>
                <a:tab pos="895350" algn="l"/>
                <a:tab pos="1343025" algn="l"/>
              </a:tabLst>
            </a:pPr>
            <a:endParaRPr lang="fr-CA" sz="8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a:buNone/>
              <a:tabLst>
                <a:tab pos="895350" algn="l"/>
                <a:tab pos="1343025" algn="l"/>
              </a:tabLst>
            </a:pPr>
            <a:r>
              <a:rPr lang="fr-CA" sz="2000" dirty="0" smtClean="0"/>
              <a:t>Mathématiques 30-1 : </a:t>
            </a:r>
            <a:r>
              <a:rPr lang="fr-CA" sz="2000" i="1" dirty="0" smtClean="0"/>
              <a:t>Les relations et les fonctions</a:t>
            </a:r>
            <a:endParaRPr lang="fr-CA" sz="2000" dirty="0" smtClean="0"/>
          </a:p>
          <a:p>
            <a:pPr marL="1311275" indent="-396875">
              <a:buNone/>
            </a:pPr>
            <a:r>
              <a:rPr lang="fr-CA" sz="2000" dirty="0" smtClean="0"/>
              <a:t>12.	Tracer le graphique et analyser des fonctions polynômiales (limité aux fonctions polynômiales de degré ≤ 5).</a:t>
            </a:r>
          </a:p>
          <a:p>
            <a:pPr>
              <a:buNone/>
            </a:pPr>
            <a:endParaRPr lang="en-US" sz="2000" dirty="0" smtClean="0"/>
          </a:p>
          <a:p>
            <a:pPr>
              <a:buNone/>
              <a:tabLst>
                <a:tab pos="895350" algn="l"/>
                <a:tab pos="1343025" algn="l"/>
              </a:tabLst>
            </a:pPr>
            <a:r>
              <a:rPr lang="fr-CA" sz="2000" dirty="0" smtClean="0"/>
              <a:t>Mathématiques 30-2 : </a:t>
            </a:r>
            <a:r>
              <a:rPr lang="fr-CA" sz="2000" i="1" dirty="0" smtClean="0"/>
              <a:t>Les relations et les fonctions</a:t>
            </a:r>
            <a:endParaRPr lang="fr-CA" sz="2000" dirty="0" smtClean="0"/>
          </a:p>
          <a:p>
            <a:pPr marL="1311275" indent="-396875">
              <a:buNone/>
            </a:pPr>
            <a:r>
              <a:rPr lang="fr-CA" sz="2000" dirty="0" smtClean="0"/>
              <a:t>7.	Représenter des données à l’aide de fonctions polynômiales (de degré ≤ 3) pour résoudre des problèmes.</a:t>
            </a:r>
          </a:p>
          <a:p>
            <a:pPr>
              <a:buNone/>
            </a:pPr>
            <a:endParaRPr lang="en-US" sz="2200" dirty="0"/>
          </a:p>
        </p:txBody>
      </p:sp>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899592" y="650126"/>
            <a:ext cx="5489326" cy="299864"/>
          </a:xfrm>
        </p:spPr>
        <p:txBody>
          <a:bodyPr>
            <a:noAutofit/>
          </a:bodyPr>
          <a:lstStyle/>
          <a:p>
            <a:pPr algn="l"/>
            <a:r>
              <a:rPr lang="fr-CA" sz="2200" dirty="0" smtClean="0"/>
              <a:t>Les fonctions polynômiales</a:t>
            </a:r>
            <a:endParaRPr lang="en-US" sz="2200" dirty="0"/>
          </a:p>
        </p:txBody>
      </p:sp>
      <p:sp>
        <p:nvSpPr>
          <p:cNvPr id="7" name="TextBox 6"/>
          <p:cNvSpPr txBox="1"/>
          <p:nvPr/>
        </p:nvSpPr>
        <p:spPr>
          <a:xfrm>
            <a:off x="5508104" y="116632"/>
            <a:ext cx="1368152" cy="369332"/>
          </a:xfrm>
          <a:prstGeom prst="rect">
            <a:avLst/>
          </a:prstGeom>
          <a:noFill/>
        </p:spPr>
        <p:txBody>
          <a:bodyPr wrap="square" rtlCol="0">
            <a:spAutoFit/>
          </a:bodyPr>
          <a:lstStyle/>
          <a:p>
            <a:r>
              <a:rPr lang="fr-CA" dirty="0" smtClean="0">
                <a:solidFill>
                  <a:schemeClr val="bg1"/>
                </a:solidFill>
              </a:rPr>
              <a:t>30-1 et 30-2</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899592" y="650126"/>
            <a:ext cx="5489326" cy="299864"/>
          </a:xfrm>
        </p:spPr>
        <p:txBody>
          <a:bodyPr>
            <a:noAutofit/>
          </a:bodyPr>
          <a:lstStyle/>
          <a:p>
            <a:pPr algn="l"/>
            <a:r>
              <a:rPr lang="fr-CA" sz="2200" dirty="0" smtClean="0"/>
              <a:t>Les fonctions sinusoïdales</a:t>
            </a:r>
            <a:endParaRPr lang="en-US" sz="2200" dirty="0"/>
          </a:p>
        </p:txBody>
      </p:sp>
      <p:sp>
        <p:nvSpPr>
          <p:cNvPr id="7" name="TextBox 6"/>
          <p:cNvSpPr txBox="1"/>
          <p:nvPr/>
        </p:nvSpPr>
        <p:spPr>
          <a:xfrm>
            <a:off x="5508104" y="116632"/>
            <a:ext cx="1368152" cy="369332"/>
          </a:xfrm>
          <a:prstGeom prst="rect">
            <a:avLst/>
          </a:prstGeom>
          <a:noFill/>
        </p:spPr>
        <p:txBody>
          <a:bodyPr wrap="square" rtlCol="0">
            <a:spAutoFit/>
          </a:bodyPr>
          <a:lstStyle/>
          <a:p>
            <a:r>
              <a:rPr lang="fr-CA" dirty="0" smtClean="0">
                <a:solidFill>
                  <a:schemeClr val="bg1"/>
                </a:solidFill>
              </a:rPr>
              <a:t>30-1 et 30-2</a:t>
            </a:r>
            <a:endParaRPr lang="en-US" dirty="0">
              <a:solidFill>
                <a:schemeClr val="bg1"/>
              </a:solidFill>
            </a:endParaRPr>
          </a:p>
        </p:txBody>
      </p:sp>
      <p:sp>
        <p:nvSpPr>
          <p:cNvPr id="8" name="Content Placeholder 3"/>
          <p:cNvSpPr>
            <a:spLocks noGrp="1"/>
          </p:cNvSpPr>
          <p:nvPr>
            <p:ph sz="quarter" idx="10"/>
          </p:nvPr>
        </p:nvSpPr>
        <p:spPr/>
        <p:txBody>
          <a:bodyPr>
            <a:normAutofit/>
          </a:bodyPr>
          <a:lstStyle/>
          <a:p>
            <a:pPr>
              <a:buNone/>
              <a:tabLst>
                <a:tab pos="895350" algn="l"/>
                <a:tab pos="1343025" algn="l"/>
              </a:tabLst>
            </a:pPr>
            <a:r>
              <a:rPr lang="fr-CA" sz="2000" dirty="0" smtClean="0"/>
              <a:t>Mathématiques 30-1 : </a:t>
            </a:r>
            <a:r>
              <a:rPr lang="fr-CA" sz="2000" i="1" dirty="0" smtClean="0"/>
              <a:t>Trigonométrie</a:t>
            </a:r>
            <a:endParaRPr lang="fr-CA" sz="2000" dirty="0" smtClean="0"/>
          </a:p>
          <a:p>
            <a:pPr marL="1257300">
              <a:buNone/>
            </a:pPr>
            <a:r>
              <a:rPr lang="fr-CA" sz="2000" dirty="0" smtClean="0"/>
              <a:t>4.	Représenter graphiquement et analyser les fonctions trigonométriques sinus, cosinus et tangente pour résoudre des problèmes.</a:t>
            </a:r>
            <a:endParaRPr lang="en-US" sz="2000" dirty="0" smtClean="0"/>
          </a:p>
          <a:p>
            <a:pPr>
              <a:buNone/>
            </a:pPr>
            <a:endParaRPr lang="fr-CA" sz="2000" dirty="0" smtClean="0"/>
          </a:p>
          <a:p>
            <a:pPr>
              <a:buNone/>
              <a:tabLst>
                <a:tab pos="895350" algn="l"/>
                <a:tab pos="1343025" algn="l"/>
              </a:tabLst>
            </a:pPr>
            <a:r>
              <a:rPr lang="fr-CA" sz="2000" dirty="0" smtClean="0"/>
              <a:t>Mathématiques 30-2 : </a:t>
            </a:r>
            <a:r>
              <a:rPr lang="fr-CA" sz="2000" i="1" dirty="0" smtClean="0"/>
              <a:t>Les Relations et les fonctions</a:t>
            </a:r>
            <a:endParaRPr lang="fr-CA" sz="2000" dirty="0" smtClean="0"/>
          </a:p>
          <a:p>
            <a:pPr marL="1257300">
              <a:buNone/>
            </a:pPr>
            <a:r>
              <a:rPr lang="fr-CA" sz="2000" dirty="0" smtClean="0"/>
              <a:t>8.	Représenter des données à l’aide de fonctions sinusoïdales pour résoudre des problèmes.</a:t>
            </a:r>
            <a:endParaRPr lang="en-US" sz="2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899592" y="650126"/>
            <a:ext cx="5489326" cy="299864"/>
          </a:xfrm>
        </p:spPr>
        <p:txBody>
          <a:bodyPr>
            <a:noAutofit/>
          </a:bodyPr>
          <a:lstStyle/>
          <a:p>
            <a:pPr algn="l"/>
            <a:r>
              <a:rPr lang="fr-CA" sz="2200" dirty="0" smtClean="0"/>
              <a:t>Les permutations et les combinaisons</a:t>
            </a:r>
            <a:endParaRPr lang="en-US" sz="2200" dirty="0"/>
          </a:p>
        </p:txBody>
      </p:sp>
      <p:sp>
        <p:nvSpPr>
          <p:cNvPr id="7" name="TextBox 6"/>
          <p:cNvSpPr txBox="1"/>
          <p:nvPr/>
        </p:nvSpPr>
        <p:spPr>
          <a:xfrm>
            <a:off x="5508104" y="116632"/>
            <a:ext cx="1368152" cy="369332"/>
          </a:xfrm>
          <a:prstGeom prst="rect">
            <a:avLst/>
          </a:prstGeom>
          <a:noFill/>
        </p:spPr>
        <p:txBody>
          <a:bodyPr wrap="square" rtlCol="0">
            <a:spAutoFit/>
          </a:bodyPr>
          <a:lstStyle/>
          <a:p>
            <a:r>
              <a:rPr lang="fr-CA" dirty="0" smtClean="0">
                <a:solidFill>
                  <a:schemeClr val="bg1"/>
                </a:solidFill>
              </a:rPr>
              <a:t>30-1 et 30-2</a:t>
            </a:r>
            <a:endParaRPr lang="en-US" dirty="0">
              <a:solidFill>
                <a:schemeClr val="bg1"/>
              </a:solidFill>
            </a:endParaRPr>
          </a:p>
        </p:txBody>
      </p:sp>
      <p:sp>
        <p:nvSpPr>
          <p:cNvPr id="8" name="Content Placeholder 3"/>
          <p:cNvSpPr>
            <a:spLocks noGrp="1"/>
          </p:cNvSpPr>
          <p:nvPr>
            <p:ph sz="quarter" idx="10"/>
          </p:nvPr>
        </p:nvSpPr>
        <p:spPr/>
        <p:txBody>
          <a:bodyPr>
            <a:normAutofit/>
          </a:bodyPr>
          <a:lstStyle/>
          <a:p>
            <a:pPr>
              <a:buNone/>
              <a:tabLst>
                <a:tab pos="895350" algn="l"/>
                <a:tab pos="1343025" algn="l"/>
              </a:tabLst>
            </a:pPr>
            <a:r>
              <a:rPr lang="fr-CA" sz="2000" dirty="0" smtClean="0"/>
              <a:t>Mathématiques 30-1 : </a:t>
            </a:r>
            <a:r>
              <a:rPr lang="fr-CA" sz="2000" i="1" dirty="0" smtClean="0"/>
              <a:t>Permutations, combinaisons, binôme de Newton (théorème du binôme)</a:t>
            </a:r>
            <a:endParaRPr lang="fr-CA" sz="2000" dirty="0" smtClean="0"/>
          </a:p>
          <a:p>
            <a:pPr marL="1257300">
              <a:buNone/>
            </a:pPr>
            <a:r>
              <a:rPr lang="fr-CA" sz="2000" dirty="0" smtClean="0"/>
              <a:t>1.	Appliquer le principe fondamental du dénombrement pour résoudre des problèmes.</a:t>
            </a:r>
          </a:p>
          <a:p>
            <a:pPr marL="1257300">
              <a:buNone/>
            </a:pPr>
            <a:r>
              <a:rPr lang="fr-CA" sz="2000" dirty="0" smtClean="0"/>
              <a:t>2.	Déterminer le nombre de permutations de </a:t>
            </a:r>
            <a:r>
              <a:rPr lang="fr-CA" sz="2000" i="1" dirty="0" smtClean="0"/>
              <a:t>n</a:t>
            </a:r>
            <a:r>
              <a:rPr lang="fr-CA" sz="2000" dirty="0" smtClean="0"/>
              <a:t> éléments pris </a:t>
            </a:r>
            <a:r>
              <a:rPr lang="fr-CA" sz="2000" i="1" dirty="0" smtClean="0"/>
              <a:t>r</a:t>
            </a:r>
            <a:r>
              <a:rPr lang="fr-CA" sz="2000" dirty="0" smtClean="0"/>
              <a:t> à la fois pour résoudre des problèmes.</a:t>
            </a:r>
          </a:p>
          <a:p>
            <a:pPr marL="1257300">
              <a:buNone/>
            </a:pPr>
            <a:r>
              <a:rPr lang="fr-CA" sz="2000" dirty="0" smtClean="0"/>
              <a:t>3.	Déterminer le nombre de combinaisons de </a:t>
            </a:r>
            <a:r>
              <a:rPr lang="fr-CA" sz="2000" i="1" dirty="0" smtClean="0"/>
              <a:t>n</a:t>
            </a:r>
            <a:r>
              <a:rPr lang="fr-CA" sz="2000" dirty="0" smtClean="0"/>
              <a:t> éléments différents pris </a:t>
            </a:r>
            <a:r>
              <a:rPr lang="fr-CA" sz="2000" i="1" dirty="0" smtClean="0"/>
              <a:t>r</a:t>
            </a:r>
            <a:r>
              <a:rPr lang="fr-CA" sz="2000" dirty="0" smtClean="0"/>
              <a:t> à la fois pour résoudre des problèmes.</a:t>
            </a:r>
          </a:p>
          <a:p>
            <a:pPr>
              <a:buNone/>
              <a:tabLst>
                <a:tab pos="895350" algn="l"/>
                <a:tab pos="1343025" algn="l"/>
              </a:tabLst>
            </a:pPr>
            <a:endParaRPr lang="fr-CA" sz="2000" dirty="0" smtClean="0"/>
          </a:p>
          <a:p>
            <a:pPr>
              <a:buNone/>
              <a:tabLst>
                <a:tab pos="895350" algn="l"/>
                <a:tab pos="1343025" algn="l"/>
              </a:tabLst>
            </a:pPr>
            <a:r>
              <a:rPr lang="fr-CA" sz="2000" dirty="0" smtClean="0"/>
              <a:t>Mathématiques 30-2 : </a:t>
            </a:r>
            <a:r>
              <a:rPr lang="fr-CA" sz="2000" i="1" dirty="0" smtClean="0"/>
              <a:t>Probabilité</a:t>
            </a:r>
            <a:endParaRPr lang="fr-CA" sz="2000" dirty="0" smtClean="0"/>
          </a:p>
          <a:p>
            <a:pPr marL="1257300">
              <a:buNone/>
            </a:pPr>
            <a:r>
              <a:rPr lang="fr-CA" sz="2000" dirty="0" smtClean="0"/>
              <a:t>4.	Résoudre des problèmes comportant le principe fondamental du dénombrement.</a:t>
            </a:r>
          </a:p>
          <a:p>
            <a:pPr marL="1257300">
              <a:buNone/>
            </a:pPr>
            <a:r>
              <a:rPr lang="fr-CA" sz="2000" dirty="0" smtClean="0"/>
              <a:t>5.	Résoudre des problèmes comportant des permutations</a:t>
            </a:r>
            <a:r>
              <a:rPr lang="en-US" sz="2000" dirty="0" smtClean="0"/>
              <a:t>.</a:t>
            </a:r>
          </a:p>
          <a:p>
            <a:pPr marL="1257300">
              <a:buNone/>
            </a:pPr>
            <a:r>
              <a:rPr lang="fr-CA" sz="2000" dirty="0" smtClean="0"/>
              <a:t>6.	Résoudre des problèmes comportant des combinaisons.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a:buNone/>
            </a:pPr>
            <a:r>
              <a:rPr lang="fr-CA" sz="2000" dirty="0" smtClean="0"/>
              <a:t>Mathématiques 30-2 :</a:t>
            </a:r>
            <a:r>
              <a:rPr lang="en-US" sz="2000" dirty="0" smtClean="0"/>
              <a:t> </a:t>
            </a:r>
            <a:r>
              <a:rPr lang="en-US" sz="2000" i="1" dirty="0" err="1" smtClean="0"/>
              <a:t>Probabilité</a:t>
            </a:r>
            <a:endParaRPr lang="en-US" sz="2000" dirty="0" smtClean="0"/>
          </a:p>
          <a:p>
            <a:pPr marL="1257300">
              <a:buNone/>
            </a:pPr>
            <a:r>
              <a:rPr lang="fr-CA" sz="2000" dirty="0" smtClean="0"/>
              <a:t>1.	Interpréter et évaluer la validité des cotes et des énoncés de probabilité.</a:t>
            </a:r>
          </a:p>
          <a:p>
            <a:pPr>
              <a:buNone/>
              <a:tabLst>
                <a:tab pos="895350" algn="l"/>
                <a:tab pos="1343025" algn="l"/>
              </a:tabLst>
            </a:pPr>
            <a:endParaRPr lang="fr-CA" sz="2000" dirty="0" smtClean="0"/>
          </a:p>
          <a:p>
            <a:pPr>
              <a:buNone/>
              <a:tabLst>
                <a:tab pos="895350" algn="l"/>
                <a:tab pos="1343025" algn="l"/>
              </a:tabLst>
            </a:pPr>
            <a:r>
              <a:rPr lang="fr-CA" sz="2000" dirty="0" smtClean="0"/>
              <a:t>Mathématiques 30-3 : </a:t>
            </a:r>
            <a:r>
              <a:rPr lang="fr-CA" sz="2000" i="1" dirty="0" smtClean="0"/>
              <a:t>Probabilité</a:t>
            </a:r>
          </a:p>
          <a:p>
            <a:pPr marL="1257300">
              <a:buNone/>
            </a:pPr>
            <a:r>
              <a:rPr lang="fr-CA" sz="2000" dirty="0" smtClean="0"/>
              <a:t>1.	Analyser et interpréter des problèmes comportant la probabilité.</a:t>
            </a:r>
          </a:p>
          <a:p>
            <a:pPr>
              <a:buNone/>
              <a:tabLst>
                <a:tab pos="895350" algn="l"/>
                <a:tab pos="1343025" algn="l"/>
              </a:tabLst>
            </a:pPr>
            <a:endParaRPr lang="en-US" sz="2200" dirty="0"/>
          </a:p>
        </p:txBody>
      </p:sp>
      <p:sp>
        <p:nvSpPr>
          <p:cNvPr id="5" name="Subtitle 2"/>
          <p:cNvSpPr>
            <a:spLocks noGrp="1"/>
          </p:cNvSpPr>
          <p:nvPr>
            <p:ph type="subTitle" idx="1"/>
          </p:nvPr>
        </p:nvSpPr>
        <p:spPr/>
        <p:txBody>
          <a:bodyPr>
            <a:normAutofit fontScale="92500" lnSpcReduction="10000"/>
          </a:bodyPr>
          <a:lstStyle/>
          <a:p>
            <a:r>
              <a:rPr lang="fr-CA" sz="2200" smtClean="0"/>
              <a:t>Le Concept :</a:t>
            </a:r>
            <a:endParaRPr lang="en-US" sz="2200" dirty="0" smtClean="0"/>
          </a:p>
          <a:p>
            <a:endParaRPr lang="en-US" dirty="0"/>
          </a:p>
        </p:txBody>
      </p:sp>
      <p:sp>
        <p:nvSpPr>
          <p:cNvPr id="6" name="Title 1"/>
          <p:cNvSpPr>
            <a:spLocks noGrp="1"/>
          </p:cNvSpPr>
          <p:nvPr>
            <p:ph type="ctrTitle"/>
          </p:nvPr>
        </p:nvSpPr>
        <p:spPr>
          <a:xfrm>
            <a:off x="899592" y="650126"/>
            <a:ext cx="5489326" cy="299864"/>
          </a:xfrm>
        </p:spPr>
        <p:txBody>
          <a:bodyPr>
            <a:noAutofit/>
          </a:bodyPr>
          <a:lstStyle/>
          <a:p>
            <a:pPr algn="l"/>
            <a:r>
              <a:rPr lang="fr-CA" sz="2200" dirty="0" smtClean="0"/>
              <a:t>La probabilité</a:t>
            </a:r>
            <a:endParaRPr lang="en-US" sz="2200" dirty="0"/>
          </a:p>
        </p:txBody>
      </p:sp>
      <p:sp>
        <p:nvSpPr>
          <p:cNvPr id="7" name="TextBox 6"/>
          <p:cNvSpPr txBox="1"/>
          <p:nvPr/>
        </p:nvSpPr>
        <p:spPr>
          <a:xfrm>
            <a:off x="5508104" y="116632"/>
            <a:ext cx="1368152" cy="369332"/>
          </a:xfrm>
          <a:prstGeom prst="rect">
            <a:avLst/>
          </a:prstGeom>
          <a:noFill/>
        </p:spPr>
        <p:txBody>
          <a:bodyPr wrap="square" rtlCol="0">
            <a:spAutoFit/>
          </a:bodyPr>
          <a:lstStyle/>
          <a:p>
            <a:r>
              <a:rPr lang="fr-CA" dirty="0" smtClean="0">
                <a:solidFill>
                  <a:schemeClr val="bg1"/>
                </a:solidFill>
              </a:rPr>
              <a:t>30-2 et 30-3</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650126"/>
            <a:ext cx="5832648" cy="299864"/>
          </a:xfrm>
        </p:spPr>
        <p:txBody>
          <a:bodyPr>
            <a:noAutofit/>
          </a:bodyPr>
          <a:lstStyle/>
          <a:p>
            <a:pPr algn="l"/>
            <a:r>
              <a:rPr lang="fr-CA" sz="2000" dirty="0" smtClean="0"/>
              <a:t>Cheminements typiques et possibles entre les cours</a:t>
            </a:r>
            <a:endParaRPr lang="en-US" sz="2000" dirty="0"/>
          </a:p>
        </p:txBody>
      </p:sp>
      <p:sp>
        <p:nvSpPr>
          <p:cNvPr id="3" name="Subtitle 2"/>
          <p:cNvSpPr>
            <a:spLocks noGrp="1"/>
          </p:cNvSpPr>
          <p:nvPr>
            <p:ph type="subTitle" idx="1"/>
          </p:nvPr>
        </p:nvSpPr>
        <p:spPr/>
        <p:txBody>
          <a:bodyPr>
            <a:noAutofit/>
          </a:bodyPr>
          <a:lstStyle/>
          <a:p>
            <a:r>
              <a:rPr lang="fr-CA" sz="2200" dirty="0" smtClean="0"/>
              <a:t>Choix de cours</a:t>
            </a:r>
            <a:endParaRPr lang="en-US" sz="2200" dirty="0"/>
          </a:p>
        </p:txBody>
      </p:sp>
      <p:pic>
        <p:nvPicPr>
          <p:cNvPr id="1026" name="Picture 2"/>
          <p:cNvPicPr>
            <a:picLocks noGrp="1" noChangeAspect="1" noChangeArrowheads="1"/>
          </p:cNvPicPr>
          <p:nvPr>
            <p:ph sz="quarter" idx="10"/>
          </p:nvPr>
        </p:nvPicPr>
        <p:blipFill>
          <a:blip r:embed="rId3" cstate="print"/>
          <a:srcRect/>
          <a:stretch>
            <a:fillRect/>
          </a:stretch>
        </p:blipFill>
        <p:spPr bwMode="auto">
          <a:xfrm>
            <a:off x="825596" y="1340768"/>
            <a:ext cx="7346804" cy="486048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6319664" cy="299864"/>
          </a:xfrm>
        </p:spPr>
        <p:txBody>
          <a:bodyPr>
            <a:noAutofit/>
          </a:bodyPr>
          <a:lstStyle/>
          <a:p>
            <a:pPr algn="l"/>
            <a:r>
              <a:rPr lang="fr-CA" sz="1800" dirty="0" smtClean="0"/>
              <a:t>Qui devrait s’inscrire aux cours Mathématiques 20-1 et 30-1?</a:t>
            </a:r>
            <a:endParaRPr lang="en-US" sz="1800" dirty="0"/>
          </a:p>
        </p:txBody>
      </p:sp>
      <p:sp>
        <p:nvSpPr>
          <p:cNvPr id="3" name="Subtitle 2"/>
          <p:cNvSpPr>
            <a:spLocks noGrp="1"/>
          </p:cNvSpPr>
          <p:nvPr>
            <p:ph type="subTitle" idx="1"/>
          </p:nvPr>
        </p:nvSpPr>
        <p:spPr>
          <a:xfrm>
            <a:off x="611560" y="188640"/>
            <a:ext cx="5904334" cy="297160"/>
          </a:xfrm>
        </p:spPr>
        <p:txBody>
          <a:bodyPr>
            <a:noAutofit/>
          </a:bodyPr>
          <a:lstStyle/>
          <a:p>
            <a:r>
              <a:rPr lang="fr-CA" sz="2200" dirty="0" smtClean="0"/>
              <a:t>Choix de cours</a:t>
            </a:r>
            <a:endParaRPr lang="en-US" sz="2200" dirty="0"/>
          </a:p>
        </p:txBody>
      </p:sp>
      <p:sp>
        <p:nvSpPr>
          <p:cNvPr id="4" name="Content Placeholder 3"/>
          <p:cNvSpPr>
            <a:spLocks noGrp="1"/>
          </p:cNvSpPr>
          <p:nvPr>
            <p:ph sz="quarter" idx="10"/>
          </p:nvPr>
        </p:nvSpPr>
        <p:spPr/>
        <p:txBody>
          <a:bodyPr>
            <a:normAutofit/>
          </a:bodyPr>
          <a:lstStyle/>
          <a:p>
            <a:pPr marL="284163" indent="-284163"/>
            <a:r>
              <a:rPr lang="fr-CA" sz="2000" dirty="0" smtClean="0"/>
              <a:t>Les cours Mathématiques 20-1 et 30-1 s’adressent aux élèves qui ont l’intention de s’inscrire à un programme d’études postsecondaires où l’étude </a:t>
            </a:r>
            <a:r>
              <a:rPr lang="fr-CA" sz="2000" b="1" dirty="0" smtClean="0"/>
              <a:t>du calcul différentiel et intégral </a:t>
            </a:r>
            <a:r>
              <a:rPr lang="fr-CA" sz="2000" dirty="0" smtClean="0"/>
              <a:t>pourrait être abordée.</a:t>
            </a:r>
          </a:p>
          <a:p>
            <a:pPr marL="284163" indent="-284163">
              <a:spcBef>
                <a:spcPts val="600"/>
              </a:spcBef>
            </a:pPr>
            <a:r>
              <a:rPr lang="fr-CA" sz="2000" dirty="0" smtClean="0"/>
              <a:t>Un élève devrait suivre les cours Mathématiques 20-1 et 30-1 s’il désire poursuivre des études postsecondaires en </a:t>
            </a:r>
            <a:r>
              <a:rPr lang="fr-CA" sz="2000" b="1" dirty="0" smtClean="0"/>
              <a:t>génie</a:t>
            </a:r>
            <a:r>
              <a:rPr lang="fr-CA" sz="2000" dirty="0" smtClean="0"/>
              <a:t>, en </a:t>
            </a:r>
            <a:r>
              <a:rPr lang="fr-CA" sz="2000" b="1" dirty="0" smtClean="0"/>
              <a:t>mathématiques</a:t>
            </a:r>
            <a:r>
              <a:rPr lang="fr-CA" sz="2000" dirty="0" smtClean="0"/>
              <a:t>, en </a:t>
            </a:r>
            <a:r>
              <a:rPr lang="fr-CA" sz="2000" b="1" dirty="0" smtClean="0"/>
              <a:t>sciences</a:t>
            </a:r>
            <a:r>
              <a:rPr lang="fr-CA" sz="2000" dirty="0" smtClean="0"/>
              <a:t>, en </a:t>
            </a:r>
            <a:r>
              <a:rPr lang="fr-CA" sz="2000" b="1" dirty="0" smtClean="0"/>
              <a:t>commerce</a:t>
            </a:r>
            <a:r>
              <a:rPr lang="fr-CA" sz="2000" dirty="0" smtClean="0"/>
              <a:t> (certains cours) ou dans d’autres programmes qui exigent des mathématiques avancées.</a:t>
            </a:r>
          </a:p>
          <a:p>
            <a:pPr marL="284163" indent="-284163">
              <a:spcBef>
                <a:spcPts val="600"/>
              </a:spcBef>
            </a:pPr>
            <a:r>
              <a:rPr lang="fr-CA" sz="2000" dirty="0" smtClean="0"/>
              <a:t>Le cours Mathématiques 30-1 est associé au cours Mathématiques 31. Mathématiques 30-1 peut constituer un préalable pour des études postsecondaires en calcul différentiel et intégral.</a:t>
            </a:r>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476" y="200025"/>
            <a:ext cx="6534150" cy="733424"/>
          </a:xfrm>
        </p:spPr>
        <p:txBody>
          <a:bodyPr>
            <a:normAutofit/>
          </a:bodyPr>
          <a:lstStyle/>
          <a:p>
            <a:pPr>
              <a:defRPr/>
            </a:pPr>
            <a:r>
              <a:rPr lang="fr-CA" sz="2400" dirty="0" smtClean="0">
                <a:latin typeface="+mj-lt"/>
              </a:rPr>
              <a:t>Un point de départ pour les classes</a:t>
            </a:r>
            <a:br>
              <a:rPr lang="fr-CA" sz="2400" dirty="0" smtClean="0">
                <a:latin typeface="+mj-lt"/>
              </a:rPr>
            </a:br>
            <a:r>
              <a:rPr lang="fr-CA" sz="2400" dirty="0" err="1" smtClean="0">
                <a:latin typeface="+mj-lt"/>
              </a:rPr>
              <a:t>multiniveauX</a:t>
            </a:r>
            <a:r>
              <a:rPr lang="fr-CA" sz="2400" dirty="0" smtClean="0">
                <a:solidFill>
                  <a:srgbClr val="000000"/>
                </a:solidFill>
                <a:latin typeface="+mj-lt"/>
              </a:rPr>
              <a:t>	</a:t>
            </a:r>
            <a:endParaRPr lang="en-CA" sz="2400" dirty="0">
              <a:latin typeface="+mj-lt"/>
            </a:endParaRPr>
          </a:p>
        </p:txBody>
      </p:sp>
      <p:sp>
        <p:nvSpPr>
          <p:cNvPr id="15364" name="Content Placeholder 3"/>
          <p:cNvSpPr>
            <a:spLocks noGrp="1"/>
          </p:cNvSpPr>
          <p:nvPr>
            <p:ph sz="quarter" idx="10"/>
          </p:nvPr>
        </p:nvSpPr>
        <p:spPr/>
        <p:txBody>
          <a:bodyPr>
            <a:normAutofit/>
          </a:bodyPr>
          <a:lstStyle/>
          <a:p>
            <a:pPr marL="228600" lvl="1" indent="-228600" defTabSz="889000">
              <a:spcBef>
                <a:spcPct val="0"/>
              </a:spcBef>
              <a:spcAft>
                <a:spcPts val="600"/>
              </a:spcAft>
              <a:buFont typeface="Arial" pitchFamily="34" charset="0"/>
              <a:buChar char="•"/>
            </a:pPr>
            <a:r>
              <a:rPr lang="fr-CA" sz="2000" dirty="0" smtClean="0">
                <a:latin typeface="Arial" pitchFamily="34" charset="0"/>
                <a:cs typeface="Arial" pitchFamily="34" charset="0"/>
              </a:rPr>
              <a:t>Si vous avez une classe au secondaire deuxième cycle regroupant des élèves qui suivent des cours de mathématiques différents, et que vous cherchez un bon point de départ pour votre planification, trouvez d’abord les Résultats d’apprentissage spécifiques de ces cours qui décrivent un contenu semblable aux niveaux différents.</a:t>
            </a:r>
          </a:p>
          <a:p>
            <a:pPr marL="228600" lvl="1" indent="-228600" defTabSz="889000">
              <a:spcBef>
                <a:spcPct val="0"/>
              </a:spcBef>
              <a:spcAft>
                <a:spcPts val="600"/>
              </a:spcAft>
              <a:buNone/>
            </a:pPr>
            <a:endParaRPr lang="fr-CA" sz="2000" dirty="0" smtClean="0">
              <a:solidFill>
                <a:schemeClr val="tx1"/>
              </a:solidFill>
              <a:latin typeface="Arial" pitchFamily="34" charset="0"/>
              <a:cs typeface="Arial" pitchFamily="34" charset="0"/>
            </a:endParaRPr>
          </a:p>
          <a:p>
            <a:pPr marL="228600" lvl="1" indent="-228600" defTabSz="889000">
              <a:spcBef>
                <a:spcPct val="0"/>
              </a:spcBef>
              <a:spcAft>
                <a:spcPts val="600"/>
              </a:spcAft>
              <a:buFont typeface="Arial" pitchFamily="34" charset="0"/>
              <a:buChar char="•"/>
            </a:pPr>
            <a:r>
              <a:rPr lang="fr-CA" sz="2000" dirty="0" smtClean="0">
                <a:latin typeface="Arial" pitchFamily="34" charset="0"/>
                <a:cs typeface="Arial" pitchFamily="34" charset="0"/>
              </a:rPr>
              <a:t>Dans cette présentation, nous tenterons d’identifier les Résultats d’apprentissage spécifiques qui pourraient se chevaucher en prescrivant un contenu semblable. Cependant, il est important de noter que, même si les résultats d’apprentissage se chevauchent, la profondeur de l’exploration de chaque concept est différente dans chacun des cours des voies -1, -2 et -3. Les indicateurs de rendement et les normes d’évaluation vous fourniront plus de détails à cet égard.</a:t>
            </a:r>
            <a:endParaRPr lang="en-US" sz="20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0"/>
                                        <p:tgtEl>
                                          <p:spTgt spid="153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4">
                                            <p:txEl>
                                              <p:pRg st="2" end="2"/>
                                            </p:txEl>
                                          </p:spTgt>
                                        </p:tgtEl>
                                        <p:attrNameLst>
                                          <p:attrName>style.visibility</p:attrName>
                                        </p:attrNameLst>
                                      </p:cBhvr>
                                      <p:to>
                                        <p:strVal val="visible"/>
                                      </p:to>
                                    </p:set>
                                    <p:animEffect transition="in" filter="fade">
                                      <p:cBhvr>
                                        <p:cTn id="10" dur="1000"/>
                                        <p:tgtEl>
                                          <p:spTgt spid="15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marL="284163" indent="-284163">
              <a:spcBef>
                <a:spcPts val="600"/>
              </a:spcBef>
            </a:pPr>
            <a:r>
              <a:rPr lang="fr-CA" sz="2200" dirty="0" smtClean="0"/>
              <a:t>Les </a:t>
            </a:r>
            <a:r>
              <a:rPr lang="fr-CA" sz="2000" dirty="0" smtClean="0"/>
              <a:t>cours Mathématiques 20-2 et 30-2 s’adressent aux élèves qui désirent fréquenter l’université, le collège ou un institut technique après leurs études secondaires, mais </a:t>
            </a:r>
            <a:r>
              <a:rPr lang="fr-CA" sz="2000" b="1" dirty="0" smtClean="0"/>
              <a:t>sans aborder l’étude du calcul différentiel ou intégral.</a:t>
            </a:r>
          </a:p>
          <a:p>
            <a:pPr marL="284163" indent="-284163">
              <a:spcBef>
                <a:spcPts val="600"/>
              </a:spcBef>
            </a:pPr>
            <a:r>
              <a:rPr lang="fr-CA" sz="2000" dirty="0" smtClean="0"/>
              <a:t>Un élève devrait suivre les cours Mathématiques 20-2 et 30-2 s’il désire poursuivre des études postsecondaires en </a:t>
            </a:r>
            <a:r>
              <a:rPr lang="fr-CA" sz="2000" b="1" dirty="0" smtClean="0"/>
              <a:t>arts</a:t>
            </a:r>
            <a:r>
              <a:rPr lang="fr-CA" sz="2000" dirty="0" smtClean="0"/>
              <a:t>, en </a:t>
            </a:r>
            <a:r>
              <a:rPr lang="fr-CA" sz="2000" b="1" dirty="0" smtClean="0"/>
              <a:t>technologie du génie civil</a:t>
            </a:r>
            <a:r>
              <a:rPr lang="fr-CA" sz="2000" dirty="0" smtClean="0"/>
              <a:t>, en </a:t>
            </a:r>
            <a:r>
              <a:rPr lang="fr-CA" sz="2000" b="1" dirty="0" smtClean="0"/>
              <a:t>technologies médicales </a:t>
            </a:r>
            <a:r>
              <a:rPr lang="fr-CA" sz="2000" dirty="0" smtClean="0"/>
              <a:t>ou dans certains </a:t>
            </a:r>
            <a:r>
              <a:rPr lang="fr-CA" sz="2000" b="1" dirty="0" smtClean="0"/>
              <a:t>programmes de formation professionnelle</a:t>
            </a:r>
            <a:r>
              <a:rPr lang="fr-CA" sz="2000" dirty="0" smtClean="0"/>
              <a:t>. Ces cours répondent aux besoins de la plupart des élèves au secondaire.</a:t>
            </a:r>
          </a:p>
          <a:p>
            <a:pPr marL="284163" indent="-284163">
              <a:spcBef>
                <a:spcPts val="600"/>
              </a:spcBef>
            </a:pPr>
            <a:r>
              <a:rPr lang="fr-CA" sz="2000" dirty="0" smtClean="0"/>
              <a:t>Si un élève décide que Mathématiques 30-1 convient davantage à ses projets futurs, il peut effectuer une transition en suivant Mathématiques 20-1 puis Mathématiques 30-2, ou encore, s’inscrire à Mathématiques 30-1 </a:t>
            </a:r>
            <a:r>
              <a:rPr lang="fr-CA" sz="2000" b="1" dirty="0" smtClean="0"/>
              <a:t>après</a:t>
            </a:r>
            <a:r>
              <a:rPr lang="fr-CA" sz="2000" dirty="0" smtClean="0"/>
              <a:t> avoir réussi Mathématiques 30-2.</a:t>
            </a:r>
            <a:endParaRPr lang="en-US" sz="2000" dirty="0"/>
          </a:p>
        </p:txBody>
      </p:sp>
      <p:sp>
        <p:nvSpPr>
          <p:cNvPr id="7" name="Title 1"/>
          <p:cNvSpPr>
            <a:spLocks noGrp="1"/>
          </p:cNvSpPr>
          <p:nvPr>
            <p:ph type="ctrTitle"/>
          </p:nvPr>
        </p:nvSpPr>
        <p:spPr>
          <a:xfrm>
            <a:off x="539552" y="548680"/>
            <a:ext cx="6319664" cy="299864"/>
          </a:xfrm>
        </p:spPr>
        <p:txBody>
          <a:bodyPr>
            <a:noAutofit/>
          </a:bodyPr>
          <a:lstStyle/>
          <a:p>
            <a:pPr algn="l"/>
            <a:r>
              <a:rPr lang="fr-CA" sz="1800" dirty="0" smtClean="0"/>
              <a:t>Qui devrait s’inscrire aux cours Mathématiques 20-2 et 30-2?</a:t>
            </a:r>
            <a:endParaRPr lang="en-US" sz="1800" dirty="0"/>
          </a:p>
        </p:txBody>
      </p:sp>
      <p:sp>
        <p:nvSpPr>
          <p:cNvPr id="8" name="Subtitle 2"/>
          <p:cNvSpPr>
            <a:spLocks noGrp="1"/>
          </p:cNvSpPr>
          <p:nvPr>
            <p:ph type="subTitle" idx="1"/>
          </p:nvPr>
        </p:nvSpPr>
        <p:spPr>
          <a:xfrm>
            <a:off x="611560" y="188640"/>
            <a:ext cx="5904334" cy="297160"/>
          </a:xfrm>
        </p:spPr>
        <p:txBody>
          <a:bodyPr>
            <a:noAutofit/>
          </a:bodyPr>
          <a:lstStyle/>
          <a:p>
            <a:r>
              <a:rPr lang="fr-CA" sz="2200" dirty="0" smtClean="0"/>
              <a:t>Choix de cours</a:t>
            </a:r>
            <a:endParaRPr lang="en-US" sz="22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56592" y="1556792"/>
            <a:ext cx="8119864" cy="4536504"/>
          </a:xfrm>
        </p:spPr>
        <p:txBody>
          <a:bodyPr>
            <a:normAutofit/>
          </a:bodyPr>
          <a:lstStyle/>
          <a:p>
            <a:pPr marL="284163" indent="-284163"/>
            <a:r>
              <a:rPr lang="fr-CA" sz="2000" dirty="0" smtClean="0"/>
              <a:t>La voie -3 s’adresse aux élèves qui désirent apprendre les mathématiques nécessaires pour exercer </a:t>
            </a:r>
            <a:r>
              <a:rPr lang="fr-CA" sz="2000" b="1" dirty="0" smtClean="0"/>
              <a:t>la plupart des métiers</a:t>
            </a:r>
            <a:r>
              <a:rPr lang="fr-CA" sz="2000" dirty="0" smtClean="0"/>
              <a:t> ou qui veulent </a:t>
            </a:r>
            <a:r>
              <a:rPr lang="fr-CA" sz="2000" b="1" dirty="0" smtClean="0"/>
              <a:t>entrer sur le marché du travail </a:t>
            </a:r>
            <a:r>
              <a:rPr lang="fr-CA" sz="2000" dirty="0" smtClean="0"/>
              <a:t>après leurs études secondaires.</a:t>
            </a:r>
            <a:endParaRPr lang="fr-CA" sz="2000" b="1" dirty="0" smtClean="0"/>
          </a:p>
          <a:p>
            <a:pPr marL="284163" indent="-284163">
              <a:spcBef>
                <a:spcPts val="600"/>
              </a:spcBef>
            </a:pPr>
            <a:r>
              <a:rPr lang="fr-CA" sz="2000" dirty="0" smtClean="0"/>
              <a:t>Advanced Education a mis à jour les conditions en mathématiques pour l’admission aux  programmes de formation professionnelle, en vigueur dès le 1</a:t>
            </a:r>
            <a:r>
              <a:rPr lang="fr-CA" sz="2000" baseline="30000" dirty="0" smtClean="0"/>
              <a:t>er</a:t>
            </a:r>
            <a:r>
              <a:rPr lang="fr-CA" sz="2000" dirty="0" smtClean="0"/>
              <a:t>  aout 2012. Tous sauf quatre métiers demanderont un cour de la voie  -3 (Mathématiques 10-3 ou 20-3 est requis et Mathématiques 30-3 est recommandé). La décision relative aux quatre autres métiers n’a pas encore été prise. Pour de plus amples renseignements, consultez le site </a:t>
            </a:r>
            <a:r>
              <a:rPr lang="fr-CA" sz="2000" dirty="0" smtClean="0">
                <a:hlinkClick r:id="rId2"/>
              </a:rPr>
              <a:t>www.tradescrets.gov.ab.ca</a:t>
            </a:r>
            <a:r>
              <a:rPr lang="fr-CA" sz="2000" dirty="0" smtClean="0"/>
              <a:t>. Une page sommaire des conditions d’admission se trouvent sur le site : </a:t>
            </a:r>
            <a:r>
              <a:rPr lang="fr-CA" sz="2000" dirty="0" smtClean="0">
                <a:hlinkClick r:id="rId3"/>
              </a:rPr>
              <a:t>www.tradesecrets.gov.ab.ca/news_announcements/</a:t>
            </a:r>
            <a:br>
              <a:rPr lang="fr-CA" sz="2000" dirty="0" smtClean="0">
                <a:hlinkClick r:id="rId3"/>
              </a:rPr>
            </a:br>
            <a:r>
              <a:rPr lang="fr-CA" sz="2000" dirty="0" err="1" smtClean="0">
                <a:hlinkClick r:id="rId3"/>
              </a:rPr>
              <a:t>pdf</a:t>
            </a:r>
            <a:r>
              <a:rPr lang="fr-CA" sz="2000" dirty="0" smtClean="0">
                <a:hlinkClick r:id="rId3"/>
              </a:rPr>
              <a:t>/Entrance_Requirements.pdf</a:t>
            </a:r>
            <a:r>
              <a:rPr lang="fr-CA" sz="2000" dirty="0" smtClean="0"/>
              <a:t>.</a:t>
            </a:r>
          </a:p>
        </p:txBody>
      </p:sp>
      <p:sp>
        <p:nvSpPr>
          <p:cNvPr id="6" name="Title 1"/>
          <p:cNvSpPr txBox="1">
            <a:spLocks/>
          </p:cNvSpPr>
          <p:nvPr/>
        </p:nvSpPr>
        <p:spPr>
          <a:xfrm>
            <a:off x="539552" y="548680"/>
            <a:ext cx="6319664" cy="299864"/>
          </a:xfrm>
          <a:prstGeom prst="rect">
            <a:avLst/>
          </a:prstGeom>
        </p:spPr>
        <p:txBody>
          <a:bodyPr vert="horz" lIns="91440" tIns="45720" rIns="91440" bIns="45720" rtlCol="0" anchor="ctr">
            <a:noAutofit/>
          </a:bodyPr>
          <a:lstStyle/>
          <a:p>
            <a:pPr lvl="0">
              <a:spcBef>
                <a:spcPct val="0"/>
              </a:spcBef>
            </a:pPr>
            <a:r>
              <a:rPr lang="fr-CA" dirty="0" smtClean="0">
                <a:solidFill>
                  <a:schemeClr val="bg1"/>
                </a:solidFill>
              </a:rPr>
              <a:t>Qui devrait s’inscrire à la voie -3?</a:t>
            </a:r>
            <a:endParaRPr kumimoji="0" lang="en-US" sz="18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Subtitle 2"/>
          <p:cNvSpPr>
            <a:spLocks noGrp="1"/>
          </p:cNvSpPr>
          <p:nvPr>
            <p:ph type="subTitle" idx="1"/>
          </p:nvPr>
        </p:nvSpPr>
        <p:spPr>
          <a:xfrm>
            <a:off x="611560" y="188640"/>
            <a:ext cx="5904334" cy="297160"/>
          </a:xfrm>
        </p:spPr>
        <p:txBody>
          <a:bodyPr>
            <a:noAutofit/>
          </a:bodyPr>
          <a:lstStyle/>
          <a:p>
            <a:r>
              <a:rPr lang="fr-CA" sz="2200" dirty="0" smtClean="0"/>
              <a:t>Choix de cours</a:t>
            </a:r>
            <a:endParaRPr lang="en-US" sz="22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50126"/>
            <a:ext cx="5417318" cy="299864"/>
          </a:xfrm>
        </p:spPr>
        <p:txBody>
          <a:bodyPr>
            <a:noAutofit/>
          </a:bodyPr>
          <a:lstStyle/>
          <a:p>
            <a:pPr algn="l"/>
            <a:r>
              <a:rPr lang="fr-CA" sz="2200" dirty="0" smtClean="0"/>
              <a:t>ALIS</a:t>
            </a:r>
            <a:endParaRPr lang="en-US" sz="2200" dirty="0"/>
          </a:p>
        </p:txBody>
      </p:sp>
      <p:sp>
        <p:nvSpPr>
          <p:cNvPr id="3" name="Subtitle 2"/>
          <p:cNvSpPr>
            <a:spLocks noGrp="1"/>
          </p:cNvSpPr>
          <p:nvPr>
            <p:ph type="subTitle" idx="1"/>
          </p:nvPr>
        </p:nvSpPr>
        <p:spPr>
          <a:xfrm>
            <a:off x="395536" y="332656"/>
            <a:ext cx="7543800" cy="297160"/>
          </a:xfrm>
        </p:spPr>
        <p:txBody>
          <a:bodyPr>
            <a:normAutofit/>
          </a:bodyPr>
          <a:lstStyle/>
          <a:p>
            <a:r>
              <a:rPr lang="fr-CA" dirty="0" smtClean="0"/>
              <a:t>Conditions d’admission dans les institutions postsecondaires</a:t>
            </a:r>
            <a:endParaRPr lang="en-US" dirty="0"/>
          </a:p>
        </p:txBody>
      </p:sp>
      <p:sp>
        <p:nvSpPr>
          <p:cNvPr id="5" name="TextBox 4"/>
          <p:cNvSpPr txBox="1"/>
          <p:nvPr/>
        </p:nvSpPr>
        <p:spPr>
          <a:xfrm>
            <a:off x="467544" y="1124744"/>
            <a:ext cx="7488832" cy="400110"/>
          </a:xfrm>
          <a:prstGeom prst="rect">
            <a:avLst/>
          </a:prstGeom>
          <a:noFill/>
        </p:spPr>
        <p:txBody>
          <a:bodyPr wrap="square" rtlCol="0">
            <a:spAutoFit/>
          </a:bodyPr>
          <a:lstStyle/>
          <a:p>
            <a:r>
              <a:rPr lang="fr-CA" sz="2000" dirty="0" smtClean="0">
                <a:hlinkClick r:id="rId2"/>
              </a:rPr>
              <a:t>http://alis.alberta.ca/ec/ep/aas/ta/mathreq.html</a:t>
            </a:r>
            <a:r>
              <a:rPr lang="fr-CA" sz="2000" dirty="0" smtClean="0"/>
              <a:t> </a:t>
            </a:r>
            <a:endParaRPr lang="en-US" sz="2000" dirty="0"/>
          </a:p>
        </p:txBody>
      </p:sp>
      <p:pic>
        <p:nvPicPr>
          <p:cNvPr id="2050" name="Picture 2"/>
          <p:cNvPicPr>
            <a:picLocks noGrp="1" noChangeAspect="1" noChangeArrowheads="1"/>
          </p:cNvPicPr>
          <p:nvPr>
            <p:ph sz="quarter" idx="10"/>
          </p:nvPr>
        </p:nvPicPr>
        <p:blipFill>
          <a:blip r:embed="rId3" cstate="print"/>
          <a:srcRect/>
          <a:stretch>
            <a:fillRect/>
          </a:stretch>
        </p:blipFill>
        <p:spPr bwMode="auto">
          <a:xfrm>
            <a:off x="1810424" y="1557338"/>
            <a:ext cx="5540615" cy="4535487"/>
          </a:xfrm>
          <a:prstGeom prst="rect">
            <a:avLst/>
          </a:prstGeom>
          <a:noFill/>
          <a:ln w="9525">
            <a:noFill/>
            <a:miter lim="800000"/>
            <a:headEnd/>
            <a:tailEnd/>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0"/>
          </p:nvPr>
        </p:nvPicPr>
        <p:blipFill>
          <a:blip r:embed="rId2" cstate="print"/>
          <a:srcRect/>
          <a:stretch>
            <a:fillRect/>
          </a:stretch>
        </p:blipFill>
        <p:spPr bwMode="auto">
          <a:xfrm>
            <a:off x="1198100" y="1557338"/>
            <a:ext cx="6765262" cy="4535487"/>
          </a:xfrm>
          <a:prstGeom prst="rect">
            <a:avLst/>
          </a:prstGeom>
          <a:noFill/>
          <a:ln w="9525">
            <a:noFill/>
            <a:miter lim="800000"/>
            <a:headEnd/>
            <a:tailEnd/>
          </a:ln>
        </p:spPr>
      </p:pic>
      <p:sp>
        <p:nvSpPr>
          <p:cNvPr id="6" name="Subtitle 2"/>
          <p:cNvSpPr>
            <a:spLocks noGrp="1"/>
          </p:cNvSpPr>
          <p:nvPr>
            <p:ph type="subTitle" idx="1"/>
          </p:nvPr>
        </p:nvSpPr>
        <p:spPr>
          <a:xfrm>
            <a:off x="395536" y="332656"/>
            <a:ext cx="6840760" cy="297160"/>
          </a:xfrm>
        </p:spPr>
        <p:txBody>
          <a:bodyPr>
            <a:normAutofit/>
          </a:bodyPr>
          <a:lstStyle/>
          <a:p>
            <a:r>
              <a:rPr lang="fr-CA" dirty="0" smtClean="0"/>
              <a:t>Conditions d’admission dans les institutions postsecondaires</a:t>
            </a:r>
            <a:endParaRPr lang="en-US" dirty="0"/>
          </a:p>
        </p:txBody>
      </p:sp>
      <p:sp>
        <p:nvSpPr>
          <p:cNvPr id="7" name="Title 1"/>
          <p:cNvSpPr>
            <a:spLocks noGrp="1"/>
          </p:cNvSpPr>
          <p:nvPr>
            <p:ph type="ctrTitle"/>
          </p:nvPr>
        </p:nvSpPr>
        <p:spPr>
          <a:xfrm>
            <a:off x="827584" y="650126"/>
            <a:ext cx="5561334" cy="299864"/>
          </a:xfrm>
        </p:spPr>
        <p:txBody>
          <a:bodyPr>
            <a:noAutofit/>
          </a:bodyPr>
          <a:lstStyle/>
          <a:p>
            <a:pPr algn="l"/>
            <a:r>
              <a:rPr lang="fr-CA" sz="2200" dirty="0" smtClean="0"/>
              <a:t>ALIS</a:t>
            </a:r>
            <a:endParaRPr lang="en-US" sz="22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95536" y="332656"/>
            <a:ext cx="6840760" cy="297160"/>
          </a:xfrm>
        </p:spPr>
        <p:txBody>
          <a:bodyPr>
            <a:normAutofit/>
          </a:bodyPr>
          <a:lstStyle/>
          <a:p>
            <a:r>
              <a:rPr lang="fr-CA" dirty="0" smtClean="0"/>
              <a:t>Conditions d’admission dans les institutions postsecondaires</a:t>
            </a:r>
            <a:endParaRPr lang="en-US" dirty="0"/>
          </a:p>
        </p:txBody>
      </p:sp>
      <p:sp>
        <p:nvSpPr>
          <p:cNvPr id="7" name="Title 1"/>
          <p:cNvSpPr>
            <a:spLocks noGrp="1"/>
          </p:cNvSpPr>
          <p:nvPr>
            <p:ph type="ctrTitle"/>
          </p:nvPr>
        </p:nvSpPr>
        <p:spPr>
          <a:xfrm>
            <a:off x="827584" y="650126"/>
            <a:ext cx="5561334" cy="299864"/>
          </a:xfrm>
        </p:spPr>
        <p:txBody>
          <a:bodyPr>
            <a:noAutofit/>
          </a:bodyPr>
          <a:lstStyle/>
          <a:p>
            <a:pPr algn="l"/>
            <a:r>
              <a:rPr lang="fr-CA" sz="2200" dirty="0" smtClean="0"/>
              <a:t>ALIS</a:t>
            </a:r>
            <a:endParaRPr lang="en-US" sz="2200" dirty="0"/>
          </a:p>
        </p:txBody>
      </p:sp>
      <p:pic>
        <p:nvPicPr>
          <p:cNvPr id="4098" name="Picture 2"/>
          <p:cNvPicPr>
            <a:picLocks noGrp="1" noChangeAspect="1" noChangeArrowheads="1"/>
          </p:cNvPicPr>
          <p:nvPr>
            <p:ph sz="quarter" idx="10"/>
          </p:nvPr>
        </p:nvPicPr>
        <p:blipFill>
          <a:blip r:embed="rId2" cstate="print"/>
          <a:srcRect/>
          <a:stretch>
            <a:fillRect/>
          </a:stretch>
        </p:blipFill>
        <p:spPr bwMode="auto">
          <a:xfrm>
            <a:off x="1966877" y="1557338"/>
            <a:ext cx="5227708" cy="4535487"/>
          </a:xfrm>
          <a:prstGeom prst="rect">
            <a:avLst/>
          </a:prstGeom>
          <a:noFill/>
          <a:ln w="9525">
            <a:noFill/>
            <a:miter lim="800000"/>
            <a:headEnd/>
            <a:tailEnd/>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32656"/>
            <a:ext cx="5921374" cy="297160"/>
          </a:xfrm>
        </p:spPr>
        <p:txBody>
          <a:bodyPr>
            <a:normAutofit lnSpcReduction="10000"/>
          </a:bodyPr>
          <a:lstStyle/>
          <a:p>
            <a:r>
              <a:rPr lang="fr-CA" sz="2100" dirty="0" smtClean="0"/>
              <a:t>Alberta </a:t>
            </a:r>
            <a:r>
              <a:rPr lang="fr-CA" sz="2100" dirty="0" err="1" smtClean="0"/>
              <a:t>Apprenticeship</a:t>
            </a:r>
            <a:r>
              <a:rPr lang="fr-CA" sz="2100" dirty="0" smtClean="0"/>
              <a:t> and </a:t>
            </a:r>
            <a:r>
              <a:rPr lang="fr-CA" sz="2100" dirty="0" err="1" smtClean="0"/>
              <a:t>Industry</a:t>
            </a:r>
            <a:r>
              <a:rPr lang="fr-CA" sz="2100" dirty="0" smtClean="0"/>
              <a:t> training</a:t>
            </a:r>
            <a:endParaRPr lang="en-US" sz="2100" dirty="0" smtClean="0"/>
          </a:p>
        </p:txBody>
      </p:sp>
      <p:pic>
        <p:nvPicPr>
          <p:cNvPr id="1026" name="Picture 2"/>
          <p:cNvPicPr>
            <a:picLocks noGrp="1" noChangeAspect="1" noChangeArrowheads="1"/>
          </p:cNvPicPr>
          <p:nvPr>
            <p:ph sz="quarter" idx="10"/>
          </p:nvPr>
        </p:nvPicPr>
        <p:blipFill>
          <a:blip r:embed="rId2" cstate="print"/>
          <a:srcRect/>
          <a:stretch>
            <a:fillRect/>
          </a:stretch>
        </p:blipFill>
        <p:spPr bwMode="auto">
          <a:xfrm>
            <a:off x="2195737" y="731862"/>
            <a:ext cx="3361563" cy="5505450"/>
          </a:xfrm>
          <a:prstGeom prst="rect">
            <a:avLst/>
          </a:prstGeom>
          <a:noFill/>
          <a:ln w="9525">
            <a:noFill/>
            <a:miter lim="800000"/>
            <a:headEnd/>
            <a:tailEnd/>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56592" y="1085851"/>
            <a:ext cx="7704460" cy="4638674"/>
          </a:xfrm>
        </p:spPr>
        <p:txBody>
          <a:bodyPr>
            <a:normAutofit/>
          </a:bodyPr>
          <a:lstStyle/>
          <a:p>
            <a:endParaRPr lang="fr-CA" dirty="0" smtClean="0"/>
          </a:p>
          <a:p>
            <a:pPr>
              <a:lnSpc>
                <a:spcPct val="80000"/>
              </a:lnSpc>
              <a:buNone/>
            </a:pPr>
            <a:r>
              <a:rPr lang="en-US" altLang="zh-CN" dirty="0" smtClean="0">
                <a:ea typeface="宋体" pitchFamily="2" charset="-122"/>
              </a:rPr>
              <a:t>Oscar NgoieKadila</a:t>
            </a:r>
          </a:p>
          <a:p>
            <a:pPr>
              <a:lnSpc>
                <a:spcPct val="80000"/>
              </a:lnSpc>
              <a:buNone/>
            </a:pPr>
            <a:r>
              <a:rPr lang="en-US" altLang="zh-CN" dirty="0" smtClean="0">
                <a:ea typeface="宋体" pitchFamily="2" charset="-122"/>
              </a:rPr>
              <a:t>	</a:t>
            </a:r>
            <a:r>
              <a:rPr lang="en-US" altLang="zh-CN" dirty="0" err="1" smtClean="0">
                <a:ea typeface="宋体" pitchFamily="2" charset="-122"/>
              </a:rPr>
              <a:t>Administrateur</a:t>
            </a:r>
            <a:r>
              <a:rPr lang="en-US" altLang="zh-CN" dirty="0" smtClean="0">
                <a:ea typeface="宋体" pitchFamily="2" charset="-122"/>
              </a:rPr>
              <a:t>, </a:t>
            </a:r>
            <a:r>
              <a:rPr lang="en-US" altLang="zh-CN" dirty="0" err="1" smtClean="0">
                <a:ea typeface="宋体" pitchFamily="2" charset="-122"/>
              </a:rPr>
              <a:t>Mathématiques</a:t>
            </a:r>
            <a:endParaRPr lang="en-US" altLang="zh-CN" dirty="0" smtClean="0">
              <a:ea typeface="宋体" pitchFamily="2" charset="-122"/>
            </a:endParaRPr>
          </a:p>
          <a:p>
            <a:pPr>
              <a:lnSpc>
                <a:spcPct val="80000"/>
              </a:lnSpc>
              <a:buNone/>
            </a:pPr>
            <a:r>
              <a:rPr lang="en-US" altLang="zh-CN" dirty="0" smtClean="0">
                <a:ea typeface="宋体" pitchFamily="2" charset="-122"/>
              </a:rPr>
              <a:t>	Direction de </a:t>
            </a:r>
            <a:r>
              <a:rPr lang="en-US" altLang="zh-CN" dirty="0" err="1" smtClean="0">
                <a:ea typeface="宋体" pitchFamily="2" charset="-122"/>
              </a:rPr>
              <a:t>l’éducation</a:t>
            </a:r>
            <a:r>
              <a:rPr lang="en-US" altLang="zh-CN" dirty="0" smtClean="0">
                <a:ea typeface="宋体" pitchFamily="2" charset="-122"/>
              </a:rPr>
              <a:t> </a:t>
            </a:r>
            <a:r>
              <a:rPr lang="en-US" altLang="zh-CN" dirty="0" err="1" smtClean="0">
                <a:ea typeface="宋体" pitchFamily="2" charset="-122"/>
              </a:rPr>
              <a:t>française</a:t>
            </a:r>
            <a:endParaRPr lang="en-US" altLang="zh-CN" dirty="0" smtClean="0">
              <a:ea typeface="宋体" pitchFamily="2" charset="-122"/>
            </a:endParaRPr>
          </a:p>
          <a:p>
            <a:pPr>
              <a:lnSpc>
                <a:spcPct val="80000"/>
              </a:lnSpc>
              <a:buNone/>
            </a:pPr>
            <a:r>
              <a:rPr lang="fr-CA" altLang="zh-CN" dirty="0" smtClean="0">
                <a:ea typeface="宋体" pitchFamily="2" charset="-122"/>
              </a:rPr>
              <a:t>	French and International Education Services </a:t>
            </a:r>
            <a:r>
              <a:rPr lang="fr-CA" altLang="zh-CN" dirty="0" err="1" smtClean="0">
                <a:ea typeface="宋体" pitchFamily="2" charset="-122"/>
              </a:rPr>
              <a:t>Sector</a:t>
            </a:r>
            <a:endParaRPr lang="en-US" altLang="zh-CN" dirty="0" smtClean="0">
              <a:ea typeface="宋体" pitchFamily="2" charset="-122"/>
            </a:endParaRPr>
          </a:p>
          <a:p>
            <a:pPr>
              <a:lnSpc>
                <a:spcPct val="80000"/>
              </a:lnSpc>
              <a:buNone/>
            </a:pPr>
            <a:r>
              <a:rPr lang="en-US" altLang="zh-CN" dirty="0" smtClean="0">
                <a:ea typeface="宋体" pitchFamily="2" charset="-122"/>
              </a:rPr>
              <a:t>	</a:t>
            </a:r>
            <a:r>
              <a:rPr lang="en-US" altLang="zh-CN" dirty="0" err="1" smtClean="0">
                <a:ea typeface="宋体" pitchFamily="2" charset="-122"/>
              </a:rPr>
              <a:t>Téléphone</a:t>
            </a:r>
            <a:r>
              <a:rPr lang="en-US" altLang="zh-CN" dirty="0" smtClean="0">
                <a:ea typeface="宋体" pitchFamily="2" charset="-122"/>
              </a:rPr>
              <a:t>: 780-643-1798</a:t>
            </a:r>
          </a:p>
          <a:p>
            <a:pPr>
              <a:lnSpc>
                <a:spcPct val="80000"/>
              </a:lnSpc>
              <a:buNone/>
            </a:pPr>
            <a:r>
              <a:rPr lang="en-US" altLang="zh-CN" dirty="0" smtClean="0">
                <a:ea typeface="宋体" pitchFamily="2" charset="-122"/>
              </a:rPr>
              <a:t>	Oscar.NgoieKadila@gov.ab.ca</a:t>
            </a:r>
          </a:p>
          <a:p>
            <a:pPr>
              <a:lnSpc>
                <a:spcPct val="80000"/>
              </a:lnSpc>
              <a:buNone/>
            </a:pPr>
            <a:endParaRPr lang="fr-CA" dirty="0" smtClean="0">
              <a:ea typeface="宋体" pitchFamily="2" charset="-122"/>
            </a:endParaRPr>
          </a:p>
          <a:p>
            <a:pPr>
              <a:lnSpc>
                <a:spcPct val="80000"/>
              </a:lnSpc>
              <a:buNone/>
            </a:pPr>
            <a:r>
              <a:rPr lang="en-US" altLang="zh-CN" dirty="0" smtClean="0">
                <a:ea typeface="宋体" pitchFamily="2" charset="-122"/>
              </a:rPr>
              <a:t>Danielle </a:t>
            </a:r>
            <a:r>
              <a:rPr lang="en-US" altLang="zh-CN" dirty="0" err="1" smtClean="0">
                <a:ea typeface="宋体" pitchFamily="2" charset="-122"/>
              </a:rPr>
              <a:t>Lamoureux</a:t>
            </a:r>
            <a:endParaRPr lang="en-US" altLang="zh-CN" dirty="0" smtClean="0">
              <a:ea typeface="宋体" pitchFamily="2" charset="-122"/>
            </a:endParaRPr>
          </a:p>
          <a:p>
            <a:pPr>
              <a:lnSpc>
                <a:spcPct val="80000"/>
              </a:lnSpc>
              <a:buNone/>
            </a:pPr>
            <a:r>
              <a:rPr lang="en-US" altLang="zh-CN" dirty="0" smtClean="0">
                <a:ea typeface="宋体" pitchFamily="2" charset="-122"/>
              </a:rPr>
              <a:t>	</a:t>
            </a:r>
            <a:r>
              <a:rPr lang="en-US" altLang="zh-CN" dirty="0" err="1" smtClean="0">
                <a:ea typeface="宋体" pitchFamily="2" charset="-122"/>
              </a:rPr>
              <a:t>Administratrice</a:t>
            </a:r>
            <a:r>
              <a:rPr lang="en-US" altLang="zh-CN" dirty="0" smtClean="0">
                <a:ea typeface="宋体" pitchFamily="2" charset="-122"/>
              </a:rPr>
              <a:t>, </a:t>
            </a:r>
            <a:r>
              <a:rPr lang="en-US" altLang="zh-CN" dirty="0" err="1" smtClean="0">
                <a:ea typeface="宋体" pitchFamily="2" charset="-122"/>
              </a:rPr>
              <a:t>Mathématiques</a:t>
            </a:r>
            <a:endParaRPr lang="en-US" altLang="zh-CN" dirty="0" smtClean="0">
              <a:ea typeface="宋体" pitchFamily="2" charset="-122"/>
            </a:endParaRPr>
          </a:p>
          <a:p>
            <a:pPr>
              <a:lnSpc>
                <a:spcPct val="80000"/>
              </a:lnSpc>
              <a:buNone/>
            </a:pPr>
            <a:r>
              <a:rPr lang="en-US" altLang="zh-CN" dirty="0" smtClean="0">
                <a:ea typeface="宋体" pitchFamily="2" charset="-122"/>
              </a:rPr>
              <a:t>	Direction de </a:t>
            </a:r>
            <a:r>
              <a:rPr lang="en-US" altLang="zh-CN" dirty="0" err="1" smtClean="0">
                <a:ea typeface="宋体" pitchFamily="2" charset="-122"/>
              </a:rPr>
              <a:t>l’éducation</a:t>
            </a:r>
            <a:r>
              <a:rPr lang="en-US" altLang="zh-CN" dirty="0" smtClean="0">
                <a:ea typeface="宋体" pitchFamily="2" charset="-122"/>
              </a:rPr>
              <a:t> </a:t>
            </a:r>
            <a:r>
              <a:rPr lang="en-US" altLang="zh-CN" dirty="0" err="1" smtClean="0">
                <a:ea typeface="宋体" pitchFamily="2" charset="-122"/>
              </a:rPr>
              <a:t>française</a:t>
            </a:r>
            <a:endParaRPr lang="en-US" altLang="zh-CN" dirty="0" smtClean="0">
              <a:ea typeface="宋体" pitchFamily="2" charset="-122"/>
            </a:endParaRPr>
          </a:p>
          <a:p>
            <a:pPr>
              <a:lnSpc>
                <a:spcPct val="80000"/>
              </a:lnSpc>
              <a:buNone/>
            </a:pPr>
            <a:r>
              <a:rPr lang="fr-CA" altLang="zh-CN" dirty="0" smtClean="0">
                <a:ea typeface="宋体" pitchFamily="2" charset="-122"/>
              </a:rPr>
              <a:t>	French and International </a:t>
            </a:r>
            <a:r>
              <a:rPr lang="fr-CA" altLang="zh-CN" dirty="0" err="1" smtClean="0">
                <a:ea typeface="宋体" pitchFamily="2" charset="-122"/>
              </a:rPr>
              <a:t>Education</a:t>
            </a:r>
            <a:r>
              <a:rPr lang="fr-CA" altLang="zh-CN" dirty="0" smtClean="0">
                <a:ea typeface="宋体" pitchFamily="2" charset="-122"/>
              </a:rPr>
              <a:t> Services </a:t>
            </a:r>
            <a:r>
              <a:rPr lang="fr-CA" altLang="zh-CN" dirty="0" err="1" smtClean="0">
                <a:ea typeface="宋体" pitchFamily="2" charset="-122"/>
              </a:rPr>
              <a:t>Sector</a:t>
            </a:r>
            <a:endParaRPr lang="en-US" altLang="zh-CN" dirty="0" smtClean="0">
              <a:ea typeface="宋体" pitchFamily="2" charset="-122"/>
            </a:endParaRPr>
          </a:p>
          <a:p>
            <a:pPr>
              <a:lnSpc>
                <a:spcPct val="80000"/>
              </a:lnSpc>
              <a:buNone/>
            </a:pPr>
            <a:r>
              <a:rPr lang="en-US" altLang="zh-CN" dirty="0" smtClean="0">
                <a:ea typeface="宋体" pitchFamily="2" charset="-122"/>
              </a:rPr>
              <a:t>	</a:t>
            </a:r>
            <a:r>
              <a:rPr lang="en-US" altLang="zh-CN" dirty="0" err="1" smtClean="0">
                <a:ea typeface="宋体" pitchFamily="2" charset="-122"/>
              </a:rPr>
              <a:t>Téléphone</a:t>
            </a:r>
            <a:r>
              <a:rPr lang="en-US" altLang="zh-CN" dirty="0" smtClean="0">
                <a:ea typeface="宋体" pitchFamily="2" charset="-122"/>
              </a:rPr>
              <a:t>: 780-643-1797</a:t>
            </a:r>
          </a:p>
          <a:p>
            <a:pPr>
              <a:lnSpc>
                <a:spcPct val="80000"/>
              </a:lnSpc>
              <a:buNone/>
            </a:pPr>
            <a:r>
              <a:rPr lang="en-US" altLang="zh-CN" dirty="0" smtClean="0">
                <a:ea typeface="宋体" pitchFamily="2" charset="-122"/>
              </a:rPr>
              <a:t>	Danielle.Lamoureux@gov.ab.ca</a:t>
            </a:r>
          </a:p>
          <a:p>
            <a:pPr>
              <a:lnSpc>
                <a:spcPct val="80000"/>
              </a:lnSpc>
              <a:buNone/>
            </a:pPr>
            <a:endParaRPr lang="en-US" dirty="0" smtClean="0"/>
          </a:p>
          <a:p>
            <a:pPr>
              <a:lnSpc>
                <a:spcPct val="80000"/>
              </a:lnSpc>
              <a:buNone/>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650126"/>
            <a:ext cx="5489326" cy="299864"/>
          </a:xfrm>
        </p:spPr>
        <p:txBody>
          <a:bodyPr>
            <a:noAutofit/>
          </a:bodyPr>
          <a:lstStyle/>
          <a:p>
            <a:pPr algn="l"/>
            <a:r>
              <a:rPr lang="fr-CA" sz="2200" dirty="0" smtClean="0">
                <a:cs typeface="Arial" pitchFamily="34" charset="0"/>
              </a:rPr>
              <a:t>Les radicaux</a:t>
            </a:r>
            <a:endParaRPr lang="en-US" sz="2200" dirty="0">
              <a:cs typeface="Arial" pitchFamily="34" charset="0"/>
            </a:endParaRPr>
          </a:p>
        </p:txBody>
      </p:sp>
      <p:sp>
        <p:nvSpPr>
          <p:cNvPr id="3" name="Subtitle 2"/>
          <p:cNvSpPr>
            <a:spLocks noGrp="1"/>
          </p:cNvSpPr>
          <p:nvPr>
            <p:ph type="subTitle" idx="1"/>
          </p:nvPr>
        </p:nvSpPr>
        <p:spPr/>
        <p:txBody>
          <a:bodyPr>
            <a:noAutofit/>
          </a:bodyPr>
          <a:lstStyle/>
          <a:p>
            <a:r>
              <a:rPr lang="fr-CA" sz="2200" dirty="0" smtClean="0">
                <a:latin typeface="+mj-lt"/>
                <a:cs typeface="Arial" pitchFamily="34" charset="0"/>
              </a:rPr>
              <a:t>Le Concept :</a:t>
            </a:r>
            <a:endParaRPr lang="en-US" sz="2200" dirty="0">
              <a:latin typeface="+mj-lt"/>
              <a:cs typeface="Arial" pitchFamily="34" charset="0"/>
            </a:endParaRPr>
          </a:p>
        </p:txBody>
      </p:sp>
      <p:sp>
        <p:nvSpPr>
          <p:cNvPr id="4" name="Content Placeholder 3"/>
          <p:cNvSpPr>
            <a:spLocks noGrp="1"/>
          </p:cNvSpPr>
          <p:nvPr>
            <p:ph sz="quarter" idx="10"/>
          </p:nvPr>
        </p:nvSpPr>
        <p:spPr/>
        <p:txBody>
          <a:bodyPr>
            <a:normAutofit/>
          </a:bodyPr>
          <a:lstStyle/>
          <a:p>
            <a:pPr>
              <a:buNone/>
            </a:pPr>
            <a:r>
              <a:rPr lang="fr-CA" sz="2000" dirty="0" smtClean="0"/>
              <a:t>Mathématiques 20-1 :</a:t>
            </a:r>
            <a:r>
              <a:rPr lang="en-US" sz="2000" dirty="0" smtClean="0"/>
              <a:t> </a:t>
            </a:r>
            <a:r>
              <a:rPr lang="en-US" sz="2000" i="1" dirty="0" err="1" smtClean="0"/>
              <a:t>Algèbre</a:t>
            </a:r>
            <a:r>
              <a:rPr lang="en-US" sz="2000" i="1" dirty="0" smtClean="0"/>
              <a:t> et </a:t>
            </a:r>
            <a:r>
              <a:rPr lang="en-US" sz="2000" i="1" dirty="0" err="1" smtClean="0"/>
              <a:t>nombre</a:t>
            </a:r>
            <a:endParaRPr lang="en-US" sz="2000" dirty="0" smtClean="0"/>
          </a:p>
          <a:p>
            <a:pPr marL="1258888" indent="-344488">
              <a:buNone/>
            </a:pPr>
            <a:r>
              <a:rPr lang="fr-CA" sz="2000" dirty="0" smtClean="0"/>
              <a:t>2.	Résoudre des problèmes comportant des opérations impliquant des radicaux numériques et algébriques.</a:t>
            </a:r>
          </a:p>
          <a:p>
            <a:pPr marL="1258888" indent="-344488">
              <a:buNone/>
            </a:pPr>
            <a:r>
              <a:rPr lang="fr-CA" sz="2000" dirty="0" smtClean="0"/>
              <a:t>3.	Résoudre des problèmes comportant des équations contenant des radicaux (limité aux racines carrées).</a:t>
            </a:r>
          </a:p>
          <a:p>
            <a:pPr>
              <a:buNone/>
              <a:tabLst>
                <a:tab pos="895350" algn="l"/>
                <a:tab pos="1343025" algn="l"/>
              </a:tabLst>
            </a:pPr>
            <a:endParaRPr lang="fr-CA" sz="2000" dirty="0" smtClean="0"/>
          </a:p>
          <a:p>
            <a:pPr>
              <a:buNone/>
              <a:tabLst>
                <a:tab pos="895350" algn="l"/>
                <a:tab pos="1343025" algn="l"/>
              </a:tabLst>
            </a:pPr>
            <a:r>
              <a:rPr lang="fr-CA" sz="2000" dirty="0" smtClean="0"/>
              <a:t>Mathématiques 20-2 : </a:t>
            </a:r>
            <a:r>
              <a:rPr lang="fr-CA" sz="2000" i="1" dirty="0" smtClean="0"/>
              <a:t>Raisonnement logique</a:t>
            </a:r>
            <a:endParaRPr lang="fr-CA" sz="2000" dirty="0" smtClean="0"/>
          </a:p>
          <a:p>
            <a:pPr marL="1258888" indent="-344488">
              <a:buNone/>
            </a:pPr>
            <a:r>
              <a:rPr lang="fr-CA" sz="2000" dirty="0" smtClean="0"/>
              <a:t>3.	Résoudre des problèmes comportant des opérations sur des radicaux numériques et algébriques (limité aux racines carrées).</a:t>
            </a:r>
          </a:p>
          <a:p>
            <a:pPr marL="1258888" indent="-344488">
              <a:buNone/>
            </a:pPr>
            <a:r>
              <a:rPr lang="fr-CA" sz="2000" dirty="0" smtClean="0"/>
              <a:t>4.	Résoudre des problèmes comportant des équations contenant des radicaux (limité aux racines cubiques).</a:t>
            </a:r>
          </a:p>
          <a:p>
            <a:pPr>
              <a:buNone/>
              <a:tabLst>
                <a:tab pos="895350" algn="l"/>
                <a:tab pos="1343025" algn="l"/>
              </a:tabLst>
            </a:pPr>
            <a:endParaRPr lang="fr-CA" sz="2400" dirty="0" smtClean="0"/>
          </a:p>
          <a:p>
            <a:pPr>
              <a:buNone/>
              <a:tabLst>
                <a:tab pos="895350" algn="l"/>
                <a:tab pos="1343025" algn="l"/>
              </a:tabLst>
            </a:pPr>
            <a:endParaRPr lang="fr-CA" sz="2400" dirty="0" smtClean="0"/>
          </a:p>
          <a:p>
            <a:pPr>
              <a:buNone/>
              <a:tabLst>
                <a:tab pos="895350" algn="l"/>
                <a:tab pos="1343025" algn="l"/>
              </a:tabLst>
            </a:pPr>
            <a:endParaRPr lang="fr-CA" sz="2400" dirty="0" smtClean="0"/>
          </a:p>
          <a:p>
            <a:pPr>
              <a:buNone/>
            </a:pPr>
            <a:endParaRPr lang="fr-CA" sz="2400" dirty="0" smtClean="0"/>
          </a:p>
        </p:txBody>
      </p:sp>
      <p:sp>
        <p:nvSpPr>
          <p:cNvPr id="5" name="TextBox 4"/>
          <p:cNvSpPr txBox="1"/>
          <p:nvPr/>
        </p:nvSpPr>
        <p:spPr>
          <a:xfrm>
            <a:off x="5652120" y="116632"/>
            <a:ext cx="1800200" cy="369332"/>
          </a:xfrm>
          <a:prstGeom prst="rect">
            <a:avLst/>
          </a:prstGeom>
          <a:noFill/>
        </p:spPr>
        <p:txBody>
          <a:bodyPr wrap="square" rtlCol="0">
            <a:spAutoFit/>
          </a:bodyPr>
          <a:lstStyle/>
          <a:p>
            <a:r>
              <a:rPr lang="fr-CA" dirty="0" smtClean="0">
                <a:solidFill>
                  <a:schemeClr val="bg1"/>
                </a:solidFill>
                <a:latin typeface="+mj-lt"/>
                <a:cs typeface="Arial" pitchFamily="34" charset="0"/>
              </a:rPr>
              <a:t>20-1 et 20-2</a:t>
            </a:r>
            <a:endParaRPr lang="en-US" dirty="0">
              <a:solidFill>
                <a:schemeClr val="bg1"/>
              </a:solidFill>
              <a:latin typeface="+mj-lt"/>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50126"/>
            <a:ext cx="5561334" cy="299864"/>
          </a:xfrm>
        </p:spPr>
        <p:txBody>
          <a:bodyPr>
            <a:noAutofit/>
          </a:bodyPr>
          <a:lstStyle/>
          <a:p>
            <a:pPr algn="l"/>
            <a:r>
              <a:rPr lang="fr-CA" sz="2200" dirty="0" smtClean="0">
                <a:cs typeface="Arial" pitchFamily="34" charset="0"/>
              </a:rPr>
              <a:t>Les radicaux</a:t>
            </a:r>
            <a:endParaRPr lang="en-US" sz="2200" dirty="0">
              <a:cs typeface="Arial" pitchFamily="34" charset="0"/>
            </a:endParaRPr>
          </a:p>
        </p:txBody>
      </p:sp>
      <p:sp>
        <p:nvSpPr>
          <p:cNvPr id="3" name="Subtitle 2"/>
          <p:cNvSpPr>
            <a:spLocks noGrp="1"/>
          </p:cNvSpPr>
          <p:nvPr>
            <p:ph type="subTitle" idx="1"/>
          </p:nvPr>
        </p:nvSpPr>
        <p:spPr/>
        <p:txBody>
          <a:bodyPr>
            <a:normAutofit fontScale="92500" lnSpcReduction="10000"/>
          </a:bodyPr>
          <a:lstStyle/>
          <a:p>
            <a:r>
              <a:rPr lang="fr-CA" sz="2200" dirty="0" smtClean="0">
                <a:latin typeface="+mj-lt"/>
                <a:cs typeface="Arial" pitchFamily="34" charset="0"/>
              </a:rPr>
              <a:t>Le Concept :</a:t>
            </a:r>
            <a:endParaRPr lang="en-US" sz="2200" dirty="0" smtClean="0">
              <a:latin typeface="+mj-lt"/>
              <a:cs typeface="Arial" pitchFamily="34" charset="0"/>
            </a:endParaRPr>
          </a:p>
          <a:p>
            <a:endParaRPr lang="en-US" dirty="0"/>
          </a:p>
        </p:txBody>
      </p:sp>
      <p:graphicFrame>
        <p:nvGraphicFramePr>
          <p:cNvPr id="5" name="Table 4"/>
          <p:cNvGraphicFramePr>
            <a:graphicFrameLocks noGrp="1"/>
          </p:cNvGraphicFramePr>
          <p:nvPr/>
        </p:nvGraphicFramePr>
        <p:xfrm>
          <a:off x="251520" y="1397000"/>
          <a:ext cx="8784976" cy="4876800"/>
        </p:xfrm>
        <a:graphic>
          <a:graphicData uri="http://schemas.openxmlformats.org/drawingml/2006/table">
            <a:tbl>
              <a:tblPr firstRow="1" bandRow="1">
                <a:tableStyleId>{5C22544A-7EE6-4342-B048-85BDC9FD1C3A}</a:tableStyleId>
              </a:tblPr>
              <a:tblGrid>
                <a:gridCol w="4392488"/>
                <a:gridCol w="4392488"/>
              </a:tblGrid>
              <a:tr h="1095896">
                <a:tc>
                  <a:txBody>
                    <a:bodyPr/>
                    <a:lstStyle/>
                    <a:p>
                      <a:r>
                        <a:rPr lang="fr-CA" dirty="0" smtClean="0"/>
                        <a:t>Mathématiques</a:t>
                      </a:r>
                      <a:r>
                        <a:rPr lang="fr-CA" baseline="0" dirty="0" smtClean="0"/>
                        <a:t> 20-1: RAS 2</a:t>
                      </a:r>
                    </a:p>
                    <a:p>
                      <a:pPr>
                        <a:buNone/>
                        <a:tabLst>
                          <a:tab pos="895350" algn="l"/>
                          <a:tab pos="1343025" algn="l"/>
                        </a:tabLst>
                      </a:pPr>
                      <a:r>
                        <a:rPr lang="fr-CA" sz="1600" b="0" dirty="0" smtClean="0"/>
                        <a:t>Résoudre des problèmes comportant des opérations impliquant des radicaux numériques et algébriques.</a:t>
                      </a:r>
                    </a:p>
                  </a:txBody>
                  <a:tcPr/>
                </a:tc>
                <a:tc>
                  <a:txBody>
                    <a:bodyPr/>
                    <a:lstStyle/>
                    <a:p>
                      <a:r>
                        <a:rPr lang="fr-CA" dirty="0" smtClean="0"/>
                        <a:t>Mathématiques</a:t>
                      </a:r>
                      <a:r>
                        <a:rPr lang="fr-CA" baseline="0" dirty="0" smtClean="0"/>
                        <a:t> 20-2: RAS 3</a:t>
                      </a:r>
                    </a:p>
                    <a:p>
                      <a:pPr>
                        <a:buNone/>
                        <a:tabLst>
                          <a:tab pos="895350" algn="l"/>
                          <a:tab pos="1343025" algn="l"/>
                        </a:tabLst>
                      </a:pPr>
                      <a:r>
                        <a:rPr lang="fr-CA" sz="1600" b="0" dirty="0" smtClean="0"/>
                        <a:t>Résoudre des problèmes comportant des équations contenant des radicaux (limité aux racines carrées).</a:t>
                      </a:r>
                    </a:p>
                  </a:txBody>
                  <a:tcPr/>
                </a:tc>
              </a:tr>
              <a:tr h="1952104">
                <a:tc>
                  <a:txBody>
                    <a:bodyPr/>
                    <a:lstStyle/>
                    <a:p>
                      <a:r>
                        <a:rPr lang="fr-CA" dirty="0" smtClean="0"/>
                        <a:t>Indicateurs de</a:t>
                      </a:r>
                      <a:r>
                        <a:rPr lang="fr-CA" baseline="0" dirty="0" smtClean="0"/>
                        <a:t> rendement :</a:t>
                      </a:r>
                    </a:p>
                    <a:p>
                      <a:r>
                        <a:rPr lang="fr-CA" sz="1600" baseline="0" dirty="0" smtClean="0">
                          <a:solidFill>
                            <a:srgbClr val="0070C0"/>
                          </a:solidFill>
                        </a:rPr>
                        <a:t>2.1 : Comparer et ordonner des expressions comportant des radicaux numériques d’un ensemble donné. </a:t>
                      </a:r>
                    </a:p>
                    <a:p>
                      <a:r>
                        <a:rPr lang="fr-CA" sz="1600" baseline="0" dirty="0" smtClean="0">
                          <a:solidFill>
                            <a:srgbClr val="0070C0"/>
                          </a:solidFill>
                        </a:rPr>
                        <a:t>2.2 : Exprimer, sous forme composée (mixte</a:t>
                      </a:r>
                      <a:r>
                        <a:rPr lang="fr-CA" sz="1600" kern="1200" baseline="0" dirty="0" smtClean="0">
                          <a:solidFill>
                            <a:srgbClr val="0070C0"/>
                          </a:solidFill>
                          <a:latin typeface="+mn-lt"/>
                          <a:ea typeface="+mn-ea"/>
                          <a:cs typeface="+mn-cs"/>
                        </a:rPr>
                        <a:t>), </a:t>
                      </a:r>
                      <a:r>
                        <a:rPr lang="fr-CA" sz="1600" baseline="0" dirty="0" smtClean="0">
                          <a:solidFill>
                            <a:srgbClr val="0070C0"/>
                          </a:solidFill>
                        </a:rPr>
                        <a:t>un radical numérique donné sous forme entière. </a:t>
                      </a:r>
                      <a:r>
                        <a:rPr lang="fr-CA" sz="1600" baseline="0" dirty="0" smtClean="0">
                          <a:solidFill>
                            <a:srgbClr val="FF0000"/>
                          </a:solidFill>
                        </a:rPr>
                        <a:t>(A/E)</a:t>
                      </a:r>
                      <a:endParaRPr lang="fr-CA" sz="1600" baseline="0" dirty="0" smtClean="0">
                        <a:solidFill>
                          <a:srgbClr val="0070C0"/>
                        </a:solidFill>
                      </a:endParaRPr>
                    </a:p>
                    <a:p>
                      <a:r>
                        <a:rPr lang="fr-CA" sz="1600" baseline="0" dirty="0" smtClean="0">
                          <a:solidFill>
                            <a:srgbClr val="0070C0"/>
                          </a:solidFill>
                        </a:rPr>
                        <a:t>2.3 : Exprimer, </a:t>
                      </a:r>
                      <a:r>
                        <a:rPr lang="fr-CA" sz="1600" kern="1200" baseline="0" dirty="0" smtClean="0">
                          <a:solidFill>
                            <a:srgbClr val="0070C0"/>
                          </a:solidFill>
                          <a:latin typeface="+mn-lt"/>
                          <a:ea typeface="+mn-ea"/>
                          <a:cs typeface="+mn-cs"/>
                        </a:rPr>
                        <a:t>sous forme </a:t>
                      </a:r>
                      <a:r>
                        <a:rPr lang="fr-CA" sz="1600" baseline="0" dirty="0" smtClean="0">
                          <a:solidFill>
                            <a:srgbClr val="0070C0"/>
                          </a:solidFill>
                        </a:rPr>
                        <a:t>entière, un radical numérique donné sous forme composée (mixte). </a:t>
                      </a:r>
                      <a:r>
                        <a:rPr lang="fr-CA" sz="1600" baseline="0" dirty="0" smtClean="0">
                          <a:solidFill>
                            <a:srgbClr val="FF0000"/>
                          </a:solidFill>
                        </a:rPr>
                        <a:t>(A/E)</a:t>
                      </a:r>
                      <a:endParaRPr lang="fr-CA" sz="1600" baseline="0" dirty="0" smtClean="0">
                        <a:solidFill>
                          <a:srgbClr val="0070C0"/>
                        </a:solidFill>
                      </a:endParaRPr>
                    </a:p>
                    <a:p>
                      <a:r>
                        <a:rPr lang="fr-CA" sz="1600" baseline="0" dirty="0" smtClean="0">
                          <a:solidFill>
                            <a:srgbClr val="0070C0"/>
                          </a:solidFill>
                        </a:rPr>
                        <a:t>2.4 : Effectuer une ou plusieurs opérations pour simplifier des expressions contenant des radicaux numériques ou algébriques.</a:t>
                      </a:r>
                      <a:r>
                        <a:rPr lang="fr-CA" sz="1600" baseline="0" dirty="0" smtClean="0">
                          <a:solidFill>
                            <a:srgbClr val="FF0000"/>
                          </a:solidFill>
                        </a:rPr>
                        <a:t> (A/E)</a:t>
                      </a:r>
                      <a:endParaRPr lang="fr-CA" sz="1600" baseline="0" dirty="0" smtClean="0">
                        <a:solidFill>
                          <a:srgbClr val="0070C0"/>
                        </a:solidFill>
                      </a:endParaRPr>
                    </a:p>
                    <a:p>
                      <a:r>
                        <a:rPr lang="fr-CA" sz="1600" baseline="0" dirty="0" smtClean="0">
                          <a:solidFill>
                            <a:srgbClr val="0070C0"/>
                          </a:solidFill>
                        </a:rPr>
                        <a:t>2.5 : Rationaliser le dénominateur d’une expression rationnelle dont le dénominateur comprend des monômes</a:t>
                      </a:r>
                      <a:r>
                        <a:rPr lang="fr-CA" sz="1600" baseline="0" dirty="0" smtClean="0"/>
                        <a:t> </a:t>
                      </a:r>
                      <a:r>
                        <a:rPr lang="fr-CA" sz="1600" baseline="0" dirty="0" smtClean="0">
                          <a:solidFill>
                            <a:srgbClr val="0070C0"/>
                          </a:solidFill>
                        </a:rPr>
                        <a:t>ou des binômes.</a:t>
                      </a:r>
                      <a:endParaRPr lang="en-US" sz="1600" dirty="0">
                        <a:solidFill>
                          <a:srgbClr val="0070C0"/>
                        </a:solidFill>
                      </a:endParaRPr>
                    </a:p>
                  </a:txBody>
                  <a:tcPr/>
                </a:tc>
                <a:tc>
                  <a:txBody>
                    <a:bodyPr/>
                    <a:lstStyle/>
                    <a:p>
                      <a:r>
                        <a:rPr lang="fr-CA" dirty="0" smtClean="0"/>
                        <a:t>Indicateurs</a:t>
                      </a:r>
                      <a:r>
                        <a:rPr lang="fr-CA" baseline="0" dirty="0" smtClean="0"/>
                        <a:t> de rendement :</a:t>
                      </a:r>
                    </a:p>
                    <a:p>
                      <a:r>
                        <a:rPr lang="fr-CA" sz="1600" baseline="0" dirty="0" smtClean="0">
                          <a:solidFill>
                            <a:srgbClr val="0070C0"/>
                          </a:solidFill>
                        </a:rPr>
                        <a:t>3.1 : Comparer et ordonner des expressions comportant des radicaux numériques.</a:t>
                      </a:r>
                      <a:br>
                        <a:rPr lang="fr-CA" sz="1600" baseline="0" dirty="0" smtClean="0">
                          <a:solidFill>
                            <a:srgbClr val="0070C0"/>
                          </a:solidFill>
                        </a:rPr>
                      </a:br>
                      <a:endParaRPr lang="fr-CA" sz="1600" baseline="0" dirty="0" smtClean="0">
                        <a:solidFill>
                          <a:srgbClr val="0070C0"/>
                        </a:solidFill>
                      </a:endParaRPr>
                    </a:p>
                    <a:p>
                      <a:r>
                        <a:rPr lang="fr-CA" sz="1600" baseline="0" dirty="0" smtClean="0">
                          <a:solidFill>
                            <a:srgbClr val="0070C0"/>
                          </a:solidFill>
                        </a:rPr>
                        <a:t>3.2 : Exprimer, sous forme composée (mixte), un radical numérique donné sous forme entière.</a:t>
                      </a:r>
                    </a:p>
                    <a:p>
                      <a:endParaRPr lang="fr-CA" sz="1600" baseline="0" dirty="0" smtClean="0">
                        <a:solidFill>
                          <a:srgbClr val="0070C0"/>
                        </a:solidFill>
                      </a:endParaRPr>
                    </a:p>
                    <a:p>
                      <a:r>
                        <a:rPr lang="fr-CA" sz="1600" baseline="0" dirty="0" smtClean="0">
                          <a:solidFill>
                            <a:srgbClr val="0070C0"/>
                          </a:solidFill>
                        </a:rPr>
                        <a:t>3.3: Exprimer, sous forme entière, un radical numérique donné sous forme composée (mixte).</a:t>
                      </a:r>
                    </a:p>
                    <a:p>
                      <a:r>
                        <a:rPr lang="fr-CA" sz="1600" baseline="0" dirty="0" smtClean="0">
                          <a:solidFill>
                            <a:srgbClr val="0070C0"/>
                          </a:solidFill>
                        </a:rPr>
                        <a:t>3.4 : Effectuer une ou plusieurs opérations pour simplifier des expressions contenant des radicaux numériques ou algébriques. </a:t>
                      </a:r>
                      <a:r>
                        <a:rPr lang="fr-CA" sz="1600" baseline="0" dirty="0" smtClean="0">
                          <a:solidFill>
                            <a:srgbClr val="FF0000"/>
                          </a:solidFill>
                        </a:rPr>
                        <a:t>(A/E)</a:t>
                      </a:r>
                      <a:endParaRPr lang="fr-CA" sz="1600" baseline="0" dirty="0" smtClean="0">
                        <a:solidFill>
                          <a:srgbClr val="0070C0"/>
                        </a:solidFill>
                      </a:endParaRPr>
                    </a:p>
                    <a:p>
                      <a:r>
                        <a:rPr lang="fr-CA" sz="1600" baseline="0" dirty="0" smtClean="0">
                          <a:solidFill>
                            <a:srgbClr val="0070C0"/>
                          </a:solidFill>
                        </a:rPr>
                        <a:t>3.5 : Rationaliser le dénominateur d’une expression contenant des radicaux dont le dénominateur est un monôme.</a:t>
                      </a:r>
                      <a:endParaRPr lang="en-US" sz="1600" dirty="0">
                        <a:solidFill>
                          <a:srgbClr val="0070C0"/>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50126"/>
            <a:ext cx="5561334" cy="299864"/>
          </a:xfrm>
        </p:spPr>
        <p:txBody>
          <a:bodyPr>
            <a:noAutofit/>
          </a:bodyPr>
          <a:lstStyle/>
          <a:p>
            <a:pPr algn="l"/>
            <a:r>
              <a:rPr lang="fr-CA" sz="2200" dirty="0" smtClean="0"/>
              <a:t>Les radicaux</a:t>
            </a:r>
            <a:endParaRPr lang="en-US" sz="2200" dirty="0"/>
          </a:p>
        </p:txBody>
      </p:sp>
      <p:sp>
        <p:nvSpPr>
          <p:cNvPr id="3" name="Subtitle 2"/>
          <p:cNvSpPr>
            <a:spLocks noGrp="1"/>
          </p:cNvSpPr>
          <p:nvPr>
            <p:ph type="subTitle" idx="1"/>
          </p:nvPr>
        </p:nvSpPr>
        <p:spPr/>
        <p:txBody>
          <a:bodyPr>
            <a:normAutofit fontScale="92500" lnSpcReduction="10000"/>
          </a:bodyPr>
          <a:lstStyle/>
          <a:p>
            <a:r>
              <a:rPr lang="fr-CA" sz="2200" dirty="0" smtClean="0">
                <a:latin typeface="+mj-lt"/>
                <a:cs typeface="Arial" pitchFamily="34" charset="0"/>
              </a:rPr>
              <a:t>Le Concept :</a:t>
            </a:r>
            <a:endParaRPr lang="en-US" sz="2200" dirty="0" smtClean="0">
              <a:latin typeface="+mj-lt"/>
              <a:cs typeface="Arial" pitchFamily="34" charset="0"/>
            </a:endParaRPr>
          </a:p>
          <a:p>
            <a:endParaRPr lang="en-US" dirty="0"/>
          </a:p>
        </p:txBody>
      </p:sp>
      <p:graphicFrame>
        <p:nvGraphicFramePr>
          <p:cNvPr id="5" name="Table 4"/>
          <p:cNvGraphicFramePr>
            <a:graphicFrameLocks noGrp="1"/>
          </p:cNvGraphicFramePr>
          <p:nvPr/>
        </p:nvGraphicFramePr>
        <p:xfrm>
          <a:off x="251520" y="1397000"/>
          <a:ext cx="8784976" cy="4389120"/>
        </p:xfrm>
        <a:graphic>
          <a:graphicData uri="http://schemas.openxmlformats.org/drawingml/2006/table">
            <a:tbl>
              <a:tblPr firstRow="1" bandRow="1">
                <a:tableStyleId>{5C22544A-7EE6-4342-B048-85BDC9FD1C3A}</a:tableStyleId>
              </a:tblPr>
              <a:tblGrid>
                <a:gridCol w="4392488"/>
                <a:gridCol w="4392488"/>
              </a:tblGrid>
              <a:tr h="1095896">
                <a:tc>
                  <a:txBody>
                    <a:bodyPr/>
                    <a:lstStyle/>
                    <a:p>
                      <a:r>
                        <a:rPr lang="fr-CA" dirty="0" smtClean="0"/>
                        <a:t>Mathématiques</a:t>
                      </a:r>
                      <a:r>
                        <a:rPr lang="fr-CA" baseline="0" dirty="0" smtClean="0"/>
                        <a:t> 20-1 : RAS 2</a:t>
                      </a:r>
                    </a:p>
                    <a:p>
                      <a:pPr>
                        <a:buNone/>
                        <a:tabLst>
                          <a:tab pos="895350" algn="l"/>
                          <a:tab pos="1343025" algn="l"/>
                        </a:tabLst>
                      </a:pPr>
                      <a:r>
                        <a:rPr lang="fr-CA" sz="1600" b="0" dirty="0" smtClean="0"/>
                        <a:t>Résoudre des problèmes comportant des opérations impliquant des radicaux numériques et algébriques.</a:t>
                      </a:r>
                    </a:p>
                  </a:txBody>
                  <a:tcPr/>
                </a:tc>
                <a:tc>
                  <a:txBody>
                    <a:bodyPr/>
                    <a:lstStyle/>
                    <a:p>
                      <a:r>
                        <a:rPr lang="fr-CA" dirty="0" smtClean="0"/>
                        <a:t>Mathématiques</a:t>
                      </a:r>
                      <a:r>
                        <a:rPr lang="fr-CA" baseline="0" dirty="0" smtClean="0"/>
                        <a:t> 20-2 : RAS 3</a:t>
                      </a:r>
                    </a:p>
                    <a:p>
                      <a:pPr>
                        <a:buNone/>
                        <a:tabLst>
                          <a:tab pos="895350" algn="l"/>
                          <a:tab pos="1343025" algn="l"/>
                        </a:tabLst>
                      </a:pPr>
                      <a:r>
                        <a:rPr lang="fr-CA" sz="1600" b="0" dirty="0" smtClean="0"/>
                        <a:t>Résoudre des problèmes comportant des équations contenant des radicaux (limité aux racines carrées).</a:t>
                      </a:r>
                    </a:p>
                  </a:txBody>
                  <a:tcPr/>
                </a:tc>
              </a:tr>
              <a:tr h="1952104">
                <a:tc>
                  <a:txBody>
                    <a:bodyPr/>
                    <a:lstStyle/>
                    <a:p>
                      <a:r>
                        <a:rPr lang="fr-CA" dirty="0" smtClean="0"/>
                        <a:t>Indicateurs de</a:t>
                      </a:r>
                      <a:r>
                        <a:rPr lang="fr-CA" baseline="0" dirty="0" smtClean="0"/>
                        <a:t> </a:t>
                      </a:r>
                      <a:r>
                        <a:rPr lang="fr-CA" baseline="0" dirty="0" smtClean="0">
                          <a:solidFill>
                            <a:schemeClr val="tx1"/>
                          </a:solidFill>
                        </a:rPr>
                        <a:t>r</a:t>
                      </a:r>
                      <a:r>
                        <a:rPr lang="fr-CA" baseline="0" dirty="0" smtClean="0"/>
                        <a:t>endement:</a:t>
                      </a:r>
                    </a:p>
                    <a:p>
                      <a:r>
                        <a:rPr lang="fr-CA" sz="1600" baseline="0" dirty="0" smtClean="0"/>
                        <a:t>2.6 : Décrire la relation entre la rationalisation du dénominateur d’une expression rationnelle dont le dénominateur comprend un binôme et le produit des facteurs d’une expression comportant la différence de deux carrés. </a:t>
                      </a:r>
                      <a:r>
                        <a:rPr lang="fr-CA" sz="1600" baseline="0" dirty="0" smtClean="0">
                          <a:solidFill>
                            <a:srgbClr val="FF0000"/>
                          </a:solidFill>
                        </a:rPr>
                        <a:t>(E)</a:t>
                      </a:r>
                    </a:p>
                    <a:p>
                      <a:r>
                        <a:rPr lang="fr-CA" sz="1600" baseline="0" dirty="0" smtClean="0"/>
                        <a:t>2.7 : Expliquer à l’aide d’exemples, que                   ,                        	et </a:t>
                      </a:r>
                    </a:p>
                    <a:p>
                      <a:r>
                        <a:rPr lang="fr-CA" sz="1600" baseline="0" dirty="0" smtClean="0">
                          <a:solidFill>
                            <a:srgbClr val="0070C0"/>
                          </a:solidFill>
                        </a:rPr>
                        <a:t>2.8 : Identifier les valeurs de la variable pour lesquelles un radical algébrique donné est défini. </a:t>
                      </a:r>
                      <a:r>
                        <a:rPr lang="fr-CA" sz="1600" baseline="0" dirty="0" smtClean="0">
                          <a:solidFill>
                            <a:srgbClr val="FF0000"/>
                          </a:solidFill>
                        </a:rPr>
                        <a:t>(A/E)</a:t>
                      </a:r>
                      <a:endParaRPr lang="fr-CA" sz="1600" baseline="0" dirty="0" smtClean="0">
                        <a:solidFill>
                          <a:srgbClr val="0070C0"/>
                        </a:solidFill>
                      </a:endParaRPr>
                    </a:p>
                    <a:p>
                      <a:r>
                        <a:rPr lang="fr-CA" sz="1600" baseline="0" dirty="0" smtClean="0"/>
                        <a:t>2.9 : Résoudre un problème comportant des radicaux algébriques. </a:t>
                      </a:r>
                      <a:r>
                        <a:rPr lang="fr-CA" sz="1600" baseline="0" dirty="0" smtClean="0">
                          <a:solidFill>
                            <a:srgbClr val="FF0000"/>
                          </a:solidFill>
                        </a:rPr>
                        <a:t>(A/E)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Indicateurs de</a:t>
                      </a:r>
                      <a:r>
                        <a:rPr lang="fr-CA" baseline="0" dirty="0" smtClean="0"/>
                        <a:t> </a:t>
                      </a:r>
                      <a:r>
                        <a:rPr lang="fr-CA" baseline="0" dirty="0" smtClean="0">
                          <a:solidFill>
                            <a:schemeClr val="tx1"/>
                          </a:solidFill>
                        </a:rPr>
                        <a:t>r</a:t>
                      </a:r>
                      <a:r>
                        <a:rPr lang="fr-CA" baseline="0" dirty="0" smtClean="0"/>
                        <a:t>endement:</a:t>
                      </a:r>
                    </a:p>
                    <a:p>
                      <a:r>
                        <a:rPr lang="fr-CA" sz="1600" dirty="0" smtClean="0">
                          <a:solidFill>
                            <a:srgbClr val="0070C0"/>
                          </a:solidFill>
                        </a:rPr>
                        <a:t>3.6 : Identifier les valeurs de la variable pour laquelle un radical algébrique</a:t>
                      </a:r>
                      <a:r>
                        <a:rPr lang="fr-CA" sz="1600" baseline="0" dirty="0" smtClean="0">
                          <a:solidFill>
                            <a:srgbClr val="0070C0"/>
                          </a:solidFill>
                        </a:rPr>
                        <a:t> est défini.</a:t>
                      </a:r>
                      <a:endParaRPr lang="en-US" sz="1600" dirty="0">
                        <a:solidFill>
                          <a:srgbClr val="0070C0"/>
                        </a:solidFill>
                      </a:endParaRPr>
                    </a:p>
                  </a:txBody>
                  <a:tcPr/>
                </a:tc>
              </a:tr>
            </a:tbl>
          </a:graphicData>
        </a:graphic>
      </p:graphicFrame>
      <p:graphicFrame>
        <p:nvGraphicFramePr>
          <p:cNvPr id="4" name="Object 2"/>
          <p:cNvGraphicFramePr>
            <a:graphicFrameLocks noChangeAspect="1"/>
          </p:cNvGraphicFramePr>
          <p:nvPr/>
        </p:nvGraphicFramePr>
        <p:xfrm>
          <a:off x="3563888" y="3950196"/>
          <a:ext cx="889000" cy="342900"/>
        </p:xfrm>
        <a:graphic>
          <a:graphicData uri="http://schemas.openxmlformats.org/presentationml/2006/ole">
            <p:oleObj spid="_x0000_s1026" name="Equation" r:id="rId3" imgW="888840" imgH="342720" progId="Equation.DSMT4">
              <p:embed/>
            </p:oleObj>
          </a:graphicData>
        </a:graphic>
      </p:graphicFrame>
      <p:graphicFrame>
        <p:nvGraphicFramePr>
          <p:cNvPr id="1027" name="Object 3"/>
          <p:cNvGraphicFramePr>
            <a:graphicFrameLocks noChangeAspect="1"/>
          </p:cNvGraphicFramePr>
          <p:nvPr/>
        </p:nvGraphicFramePr>
        <p:xfrm>
          <a:off x="395536" y="4235450"/>
          <a:ext cx="762000" cy="355600"/>
        </p:xfrm>
        <a:graphic>
          <a:graphicData uri="http://schemas.openxmlformats.org/presentationml/2006/ole">
            <p:oleObj spid="_x0000_s1027" name="Equation" r:id="rId4" imgW="761760" imgH="355320" progId="Equation.DSMT4">
              <p:embed/>
            </p:oleObj>
          </a:graphicData>
        </a:graphic>
      </p:graphicFrame>
      <p:graphicFrame>
        <p:nvGraphicFramePr>
          <p:cNvPr id="1028" name="Object 4"/>
          <p:cNvGraphicFramePr>
            <a:graphicFrameLocks noChangeAspect="1"/>
          </p:cNvGraphicFramePr>
          <p:nvPr/>
        </p:nvGraphicFramePr>
        <p:xfrm>
          <a:off x="1472580" y="4241800"/>
          <a:ext cx="2019300" cy="317500"/>
        </p:xfrm>
        <a:graphic>
          <a:graphicData uri="http://schemas.openxmlformats.org/presentationml/2006/ole">
            <p:oleObj spid="_x0000_s1028" name="Equation" r:id="rId5" imgW="2019240" imgH="31716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50126"/>
            <a:ext cx="5561334" cy="299864"/>
          </a:xfrm>
        </p:spPr>
        <p:txBody>
          <a:bodyPr>
            <a:noAutofit/>
          </a:bodyPr>
          <a:lstStyle/>
          <a:p>
            <a:pPr algn="l"/>
            <a:r>
              <a:rPr lang="fr-CA" sz="2200" dirty="0" smtClean="0"/>
              <a:t>Les radicaux</a:t>
            </a:r>
            <a:endParaRPr lang="en-US" sz="2200" dirty="0"/>
          </a:p>
        </p:txBody>
      </p:sp>
      <p:sp>
        <p:nvSpPr>
          <p:cNvPr id="3"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graphicFrame>
        <p:nvGraphicFramePr>
          <p:cNvPr id="5" name="Table 4"/>
          <p:cNvGraphicFramePr>
            <a:graphicFrameLocks noGrp="1"/>
          </p:cNvGraphicFramePr>
          <p:nvPr/>
        </p:nvGraphicFramePr>
        <p:xfrm>
          <a:off x="251520" y="1397000"/>
          <a:ext cx="8784976" cy="4389120"/>
        </p:xfrm>
        <a:graphic>
          <a:graphicData uri="http://schemas.openxmlformats.org/drawingml/2006/table">
            <a:tbl>
              <a:tblPr firstRow="1" bandRow="1">
                <a:tableStyleId>{5C22544A-7EE6-4342-B048-85BDC9FD1C3A}</a:tableStyleId>
              </a:tblPr>
              <a:tblGrid>
                <a:gridCol w="4392488"/>
                <a:gridCol w="4392488"/>
              </a:tblGrid>
              <a:tr h="1095896">
                <a:tc>
                  <a:txBody>
                    <a:bodyPr/>
                    <a:lstStyle/>
                    <a:p>
                      <a:r>
                        <a:rPr lang="fr-CA" dirty="0" smtClean="0"/>
                        <a:t>Mathématiques</a:t>
                      </a:r>
                      <a:r>
                        <a:rPr lang="fr-CA" baseline="0" dirty="0" smtClean="0"/>
                        <a:t> 20-1 : RAS 3</a:t>
                      </a:r>
                    </a:p>
                    <a:p>
                      <a:pPr>
                        <a:buNone/>
                        <a:tabLst>
                          <a:tab pos="895350" algn="l"/>
                          <a:tab pos="1343025" algn="l"/>
                        </a:tabLst>
                      </a:pPr>
                      <a:r>
                        <a:rPr lang="fr-CA" sz="1600" b="0" dirty="0" smtClean="0"/>
                        <a:t>Résoudre des problèmes comportant des équations contenant des radicaux (limité aux racines carrées).</a:t>
                      </a:r>
                    </a:p>
                  </a:txBody>
                  <a:tcPr/>
                </a:tc>
                <a:tc>
                  <a:txBody>
                    <a:bodyPr/>
                    <a:lstStyle/>
                    <a:p>
                      <a:r>
                        <a:rPr lang="fr-CA" dirty="0" smtClean="0"/>
                        <a:t>Mathématiques</a:t>
                      </a:r>
                      <a:r>
                        <a:rPr lang="fr-CA" baseline="0" dirty="0" smtClean="0"/>
                        <a:t> 20-2 : RAS 4</a:t>
                      </a:r>
                    </a:p>
                    <a:p>
                      <a:pPr>
                        <a:buNone/>
                        <a:tabLst>
                          <a:tab pos="895350" algn="l"/>
                          <a:tab pos="1343025" algn="l"/>
                        </a:tabLst>
                      </a:pPr>
                      <a:r>
                        <a:rPr lang="fr-CA" sz="1600" b="0" dirty="0" smtClean="0"/>
                        <a:t>Résoudre des problèmes comportant des équations contenant des radicaux (limité aux racines cubiques).</a:t>
                      </a:r>
                    </a:p>
                  </a:txBody>
                  <a:tcPr/>
                </a:tc>
              </a:tr>
              <a:tr h="1952104">
                <a:tc>
                  <a:txBody>
                    <a:bodyPr/>
                    <a:lstStyle/>
                    <a:p>
                      <a:r>
                        <a:rPr lang="fr-CA" dirty="0" smtClean="0"/>
                        <a:t>Indicateurs de</a:t>
                      </a:r>
                      <a:r>
                        <a:rPr lang="fr-CA" baseline="0" dirty="0" smtClean="0"/>
                        <a:t> </a:t>
                      </a:r>
                      <a:r>
                        <a:rPr lang="fr-CA" baseline="0" dirty="0" smtClean="0">
                          <a:solidFill>
                            <a:schemeClr val="tx1"/>
                          </a:solidFill>
                        </a:rPr>
                        <a:t>r</a:t>
                      </a:r>
                      <a:r>
                        <a:rPr lang="fr-CA" baseline="0" dirty="0" smtClean="0"/>
                        <a:t>endement :</a:t>
                      </a:r>
                    </a:p>
                    <a:p>
                      <a:r>
                        <a:rPr lang="fr-CA" sz="1600" i="1" baseline="0" dirty="0" smtClean="0"/>
                        <a:t>L’intention est que les équation</a:t>
                      </a:r>
                      <a:r>
                        <a:rPr lang="fr-CA" sz="1600" i="1" baseline="0" dirty="0" smtClean="0">
                          <a:solidFill>
                            <a:schemeClr val="tx1"/>
                          </a:solidFill>
                        </a:rPr>
                        <a:t>s </a:t>
                      </a:r>
                      <a:r>
                        <a:rPr lang="fr-CA" sz="1600" i="1" baseline="0" dirty="0" smtClean="0"/>
                        <a:t>n’auront pas plus de deux radicaux.</a:t>
                      </a:r>
                    </a:p>
                    <a:p>
                      <a:r>
                        <a:rPr lang="fr-CA" sz="1600" i="0" baseline="0" dirty="0" smtClean="0">
                          <a:solidFill>
                            <a:srgbClr val="0070C0"/>
                          </a:solidFill>
                        </a:rPr>
                        <a:t>3.1 : Déterminer toute restriction sur la valeur de la variable dans une équation contenant des radicaux. </a:t>
                      </a:r>
                      <a:r>
                        <a:rPr lang="fr-CA" sz="1600" i="0" baseline="0" dirty="0" smtClean="0">
                          <a:solidFill>
                            <a:srgbClr val="FF0000"/>
                          </a:solidFill>
                        </a:rPr>
                        <a:t>(A/E)</a:t>
                      </a:r>
                      <a:endParaRPr lang="fr-CA" sz="1600" i="0" baseline="0" dirty="0" smtClean="0">
                        <a:solidFill>
                          <a:srgbClr val="0070C0"/>
                        </a:solidFill>
                      </a:endParaRPr>
                    </a:p>
                    <a:p>
                      <a:r>
                        <a:rPr lang="fr-CA" sz="1600" i="0" baseline="0" dirty="0" smtClean="0">
                          <a:solidFill>
                            <a:srgbClr val="0070C0"/>
                          </a:solidFill>
                        </a:rPr>
                        <a:t>3.2 : Déterminer algébriquement les racines d’une équation contenant des radicaux et expliquer le processus utilisé pour résoudre l’équation. </a:t>
                      </a:r>
                      <a:r>
                        <a:rPr lang="fr-CA" sz="1600" i="0" baseline="0" dirty="0" smtClean="0">
                          <a:solidFill>
                            <a:srgbClr val="FF0000"/>
                          </a:solidFill>
                        </a:rPr>
                        <a:t>(A/E)</a:t>
                      </a:r>
                      <a:endParaRPr lang="fr-CA" sz="1600" i="0" baseline="0" dirty="0" smtClean="0">
                        <a:solidFill>
                          <a:srgbClr val="0070C0"/>
                        </a:solidFill>
                      </a:endParaRPr>
                    </a:p>
                    <a:p>
                      <a:r>
                        <a:rPr lang="fr-CA" sz="1600" i="0" baseline="0" dirty="0" smtClean="0">
                          <a:solidFill>
                            <a:srgbClr val="0070C0"/>
                          </a:solidFill>
                        </a:rPr>
                        <a:t>3.3 : Vérifier, par substitution, que chaque résultat de la résolution algébrique d’une équation contenant des radicaux est une racine de l’équation.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Indicateurs de</a:t>
                      </a:r>
                      <a:r>
                        <a:rPr lang="fr-CA" baseline="0" dirty="0" smtClean="0">
                          <a:solidFill>
                            <a:schemeClr val="tx1"/>
                          </a:solidFill>
                        </a:rPr>
                        <a:t> rendement </a:t>
                      </a:r>
                      <a:r>
                        <a:rPr lang="fr-CA"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i="1" baseline="0" dirty="0" smtClean="0"/>
                        <a:t>L’intention est que les équations n’auront qu’un seul radical.</a:t>
                      </a:r>
                      <a:endParaRPr lang="fr-CA" sz="16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600" i="0" baseline="0" dirty="0" smtClean="0">
                          <a:solidFill>
                            <a:srgbClr val="0070C0"/>
                          </a:solidFill>
                        </a:rPr>
                        <a:t>4.1 : Déterminer toute restriction sur la valeur de la variable dans une équation contenant des radicaux.</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i="0" baseline="0" dirty="0" smtClean="0">
                          <a:solidFill>
                            <a:srgbClr val="0070C0"/>
                          </a:solidFill>
                        </a:rPr>
                        <a:t>4.2 : Déterminer algébriquement les racines d’une équation contenant des radicaux et expliquer le processus. </a:t>
                      </a:r>
                      <a:r>
                        <a:rPr lang="fr-CA" sz="1600" i="0" baseline="0" dirty="0" smtClean="0">
                          <a:solidFill>
                            <a:srgbClr val="FF0000"/>
                          </a:solidFill>
                        </a:rPr>
                        <a:t>(A/E)</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i="0" baseline="0" dirty="0" smtClean="0">
                          <a:solidFill>
                            <a:srgbClr val="0070C0"/>
                          </a:solidFill>
                        </a:rPr>
                        <a:t>4.3 : Vérifier, par substitution, que les valeurs qui résultent de la résolution d’une équation contenant des radicaux sont les racines de l’équation.</a:t>
                      </a:r>
                      <a:endParaRPr lang="fr-CA" sz="1600" i="1" baseline="0" dirty="0" smtClean="0">
                        <a:solidFill>
                          <a:srgbClr val="0070C0"/>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50126"/>
            <a:ext cx="5561334" cy="299864"/>
          </a:xfrm>
        </p:spPr>
        <p:txBody>
          <a:bodyPr>
            <a:noAutofit/>
          </a:bodyPr>
          <a:lstStyle/>
          <a:p>
            <a:pPr algn="l"/>
            <a:r>
              <a:rPr lang="fr-CA" sz="2200" dirty="0" smtClean="0"/>
              <a:t>Les radicaux</a:t>
            </a:r>
            <a:endParaRPr lang="en-US" sz="2200" dirty="0"/>
          </a:p>
        </p:txBody>
      </p:sp>
      <p:sp>
        <p:nvSpPr>
          <p:cNvPr id="3"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graphicFrame>
        <p:nvGraphicFramePr>
          <p:cNvPr id="5" name="Table 4"/>
          <p:cNvGraphicFramePr>
            <a:graphicFrameLocks noGrp="1"/>
          </p:cNvGraphicFramePr>
          <p:nvPr/>
        </p:nvGraphicFramePr>
        <p:xfrm>
          <a:off x="251520" y="1397000"/>
          <a:ext cx="8784976" cy="3169920"/>
        </p:xfrm>
        <a:graphic>
          <a:graphicData uri="http://schemas.openxmlformats.org/drawingml/2006/table">
            <a:tbl>
              <a:tblPr firstRow="1" bandRow="1">
                <a:tableStyleId>{5C22544A-7EE6-4342-B048-85BDC9FD1C3A}</a:tableStyleId>
              </a:tblPr>
              <a:tblGrid>
                <a:gridCol w="4392488"/>
                <a:gridCol w="4392488"/>
              </a:tblGrid>
              <a:tr h="1095896">
                <a:tc>
                  <a:txBody>
                    <a:bodyPr/>
                    <a:lstStyle/>
                    <a:p>
                      <a:r>
                        <a:rPr lang="fr-CA" dirty="0" smtClean="0"/>
                        <a:t>Mathématiques</a:t>
                      </a:r>
                      <a:r>
                        <a:rPr lang="fr-CA" baseline="0" dirty="0" smtClean="0"/>
                        <a:t> 20-1 : RAS 3</a:t>
                      </a:r>
                    </a:p>
                    <a:p>
                      <a:pPr>
                        <a:buNone/>
                        <a:tabLst>
                          <a:tab pos="895350" algn="l"/>
                          <a:tab pos="1343025" algn="l"/>
                        </a:tabLst>
                      </a:pPr>
                      <a:r>
                        <a:rPr lang="fr-CA" sz="1600" b="0" dirty="0" smtClean="0"/>
                        <a:t>Résoudre des problèmes comportant des équations contenant des radicaux (limité aux racines carrées).</a:t>
                      </a:r>
                    </a:p>
                  </a:txBody>
                  <a:tcPr/>
                </a:tc>
                <a:tc>
                  <a:txBody>
                    <a:bodyPr/>
                    <a:lstStyle/>
                    <a:p>
                      <a:r>
                        <a:rPr lang="fr-CA" dirty="0" smtClean="0"/>
                        <a:t>Mathématiques</a:t>
                      </a:r>
                      <a:r>
                        <a:rPr lang="fr-CA" baseline="0" dirty="0" smtClean="0"/>
                        <a:t> 20-2 : RAS 4</a:t>
                      </a:r>
                    </a:p>
                    <a:p>
                      <a:pPr>
                        <a:buNone/>
                        <a:tabLst>
                          <a:tab pos="895350" algn="l"/>
                          <a:tab pos="1343025" algn="l"/>
                        </a:tabLst>
                      </a:pPr>
                      <a:r>
                        <a:rPr lang="fr-CA" sz="1600" b="0" dirty="0" smtClean="0"/>
                        <a:t>Résoudre des problèmes comportant des équations contenant des radicaux (limité aux racines cubiques).</a:t>
                      </a:r>
                    </a:p>
                  </a:txBody>
                  <a:tcPr/>
                </a:tc>
              </a:tr>
              <a:tr h="1952104">
                <a:tc>
                  <a:txBody>
                    <a:bodyPr/>
                    <a:lstStyle/>
                    <a:p>
                      <a:r>
                        <a:rPr lang="fr-CA" dirty="0" smtClean="0"/>
                        <a:t>Indicateurs de</a:t>
                      </a:r>
                      <a:r>
                        <a:rPr lang="fr-CA" baseline="0" dirty="0" smtClean="0"/>
                        <a:t> </a:t>
                      </a:r>
                      <a:r>
                        <a:rPr lang="fr-CA" baseline="0" dirty="0" smtClean="0">
                          <a:solidFill>
                            <a:schemeClr val="tx1"/>
                          </a:solidFill>
                        </a:rPr>
                        <a:t>r</a:t>
                      </a:r>
                      <a:r>
                        <a:rPr lang="fr-CA" baseline="0" dirty="0" smtClean="0"/>
                        <a:t>endement :</a:t>
                      </a:r>
                    </a:p>
                    <a:p>
                      <a:r>
                        <a:rPr lang="fr-CA" sz="1600" baseline="0" dirty="0" smtClean="0">
                          <a:solidFill>
                            <a:srgbClr val="0070C0"/>
                          </a:solidFill>
                        </a:rPr>
                        <a:t>3.4 : Expliquer pourquoi certaines des racines qui résultent de la résolution algébrique d’une équation contenant des radicaux sont étrangères.</a:t>
                      </a:r>
                      <a:endParaRPr lang="fr-CA" sz="1600" baseline="0" dirty="0" smtClean="0">
                        <a:solidFill>
                          <a:srgbClr val="FF0000"/>
                        </a:solidFill>
                      </a:endParaRPr>
                    </a:p>
                    <a:p>
                      <a:r>
                        <a:rPr lang="fr-CA" sz="1600" baseline="0" dirty="0" smtClean="0">
                          <a:solidFill>
                            <a:srgbClr val="FF0000"/>
                          </a:solidFill>
                        </a:rPr>
                        <a:t>(A/E)</a:t>
                      </a:r>
                      <a:endParaRPr lang="fr-CA" sz="1600" baseline="0" dirty="0" smtClean="0">
                        <a:solidFill>
                          <a:srgbClr val="0070C0"/>
                        </a:solidFill>
                      </a:endParaRPr>
                    </a:p>
                    <a:p>
                      <a:r>
                        <a:rPr lang="fr-CA" sz="1600" baseline="0" dirty="0" smtClean="0">
                          <a:solidFill>
                            <a:srgbClr val="0070C0"/>
                          </a:solidFill>
                        </a:rPr>
                        <a:t>3.5 : Résoudre des problèmes en modélisant une situation comportant une équation contenant des radicaux. </a:t>
                      </a:r>
                      <a:r>
                        <a:rPr lang="fr-CA" sz="1600" baseline="0" dirty="0" smtClean="0">
                          <a:solidFill>
                            <a:srgbClr val="FF0000"/>
                          </a:solidFill>
                        </a:rPr>
                        <a:t>(A/E)</a:t>
                      </a:r>
                      <a:endParaRPr lang="fr-CA" sz="1600" baseline="0" dirty="0" smtClean="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Indicateurs de</a:t>
                      </a:r>
                      <a:r>
                        <a:rPr lang="fr-CA" baseline="0" dirty="0" smtClean="0"/>
                        <a:t> </a:t>
                      </a:r>
                      <a:r>
                        <a:rPr lang="fr-CA" baseline="0" dirty="0" smtClean="0">
                          <a:solidFill>
                            <a:schemeClr val="tx1"/>
                          </a:solidFill>
                        </a:rPr>
                        <a:t>re</a:t>
                      </a:r>
                      <a:r>
                        <a:rPr lang="fr-CA" baseline="0" dirty="0" smtClean="0"/>
                        <a:t>ndement :</a:t>
                      </a:r>
                    </a:p>
                    <a:p>
                      <a:pPr marL="0" marR="0" indent="0" algn="l" defTabSz="914400" rtl="0" eaLnBrk="1" fontAlgn="auto" latinLnBrk="0" hangingPunct="1">
                        <a:lnSpc>
                          <a:spcPct val="100000"/>
                        </a:lnSpc>
                        <a:spcBef>
                          <a:spcPts val="0"/>
                        </a:spcBef>
                        <a:spcAft>
                          <a:spcPts val="0"/>
                        </a:spcAft>
                        <a:buClrTx/>
                        <a:buSzTx/>
                        <a:buFontTx/>
                        <a:buNone/>
                        <a:tabLst/>
                        <a:defRPr/>
                      </a:pPr>
                      <a:r>
                        <a:rPr lang="fr-CA" sz="1600" baseline="0" dirty="0" smtClean="0">
                          <a:solidFill>
                            <a:srgbClr val="0070C0"/>
                          </a:solidFill>
                        </a:rPr>
                        <a:t>4.4 : Expliquer pourquoi certaines des racines qui résultent de la résolution d’une équation contenant des radicaux sont étrangères. </a:t>
                      </a:r>
                      <a:r>
                        <a:rPr lang="fr-CA" sz="1600" baseline="0" dirty="0" smtClean="0">
                          <a:solidFill>
                            <a:srgbClr val="FF0000"/>
                          </a:solidFill>
                        </a:rPr>
                        <a:t>(A/E)</a:t>
                      </a:r>
                      <a:endParaRPr lang="fr-CA" sz="1600"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600" baseline="0" dirty="0" smtClean="0">
                          <a:solidFill>
                            <a:srgbClr val="0070C0"/>
                          </a:solidFill>
                        </a:rPr>
                        <a:t>4.5 : Résoudre des problèmes en modélisant une situation à l’aide d’une équation contenant des radicaux et en résolvant l’équation. </a:t>
                      </a:r>
                      <a:r>
                        <a:rPr lang="fr-CA" sz="1600" baseline="0" dirty="0" smtClean="0">
                          <a:solidFill>
                            <a:srgbClr val="FF0000"/>
                          </a:solidFill>
                        </a:rPr>
                        <a:t>(A/E)</a:t>
                      </a:r>
                      <a:endParaRPr lang="fr-CA" sz="1600" baseline="0" dirty="0" smtClean="0">
                        <a:solidFill>
                          <a:srgbClr val="0070C0"/>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fontScale="92500" lnSpcReduction="10000"/>
          </a:bodyPr>
          <a:lstStyle/>
          <a:p>
            <a:pPr>
              <a:buNone/>
            </a:pPr>
            <a:r>
              <a:rPr lang="fr-CA" sz="2200" dirty="0" smtClean="0"/>
              <a:t>Mathématiques 20-1 :</a:t>
            </a:r>
            <a:r>
              <a:rPr lang="en-US" sz="2200" dirty="0" smtClean="0"/>
              <a:t> </a:t>
            </a:r>
            <a:r>
              <a:rPr lang="en-US" sz="2200" i="1" dirty="0" smtClean="0"/>
              <a:t>Relations et </a:t>
            </a:r>
            <a:r>
              <a:rPr lang="en-US" sz="2200" i="1" dirty="0" err="1" smtClean="0"/>
              <a:t>fonctions</a:t>
            </a:r>
            <a:endParaRPr lang="en-US" sz="2200" dirty="0" smtClean="0"/>
          </a:p>
          <a:p>
            <a:pPr marL="1258888" indent="-344488">
              <a:buNone/>
            </a:pPr>
            <a:r>
              <a:rPr lang="fr-CA" sz="2200" dirty="0" smtClean="0"/>
              <a:t>3.	Analyser des fonctions quadratiques de la forme </a:t>
            </a:r>
            <a:r>
              <a:rPr lang="fr-CA" sz="2200" i="1" dirty="0" smtClean="0">
                <a:cs typeface="Times New Roman" pitchFamily="18" charset="0"/>
              </a:rPr>
              <a:t>y = a</a:t>
            </a:r>
            <a:r>
              <a:rPr lang="fr-CA" sz="2200" dirty="0" smtClean="0">
                <a:cs typeface="Times New Roman" pitchFamily="18" charset="0"/>
              </a:rPr>
              <a:t>(</a:t>
            </a:r>
            <a:r>
              <a:rPr lang="fr-CA" sz="2200" i="1" dirty="0" smtClean="0">
                <a:cs typeface="Times New Roman" pitchFamily="18" charset="0"/>
              </a:rPr>
              <a:t>x – p</a:t>
            </a:r>
            <a:r>
              <a:rPr lang="fr-CA" sz="2200" dirty="0" smtClean="0">
                <a:cs typeface="Times New Roman" pitchFamily="18" charset="0"/>
              </a:rPr>
              <a:t>)</a:t>
            </a:r>
            <a:r>
              <a:rPr lang="fr-CA" sz="2200" baseline="30000" dirty="0" smtClean="0">
                <a:cs typeface="Times New Roman" pitchFamily="18" charset="0"/>
              </a:rPr>
              <a:t>2</a:t>
            </a:r>
            <a:r>
              <a:rPr lang="fr-CA" sz="2200" dirty="0" smtClean="0">
                <a:cs typeface="Times New Roman" pitchFamily="18" charset="0"/>
              </a:rPr>
              <a:t> + </a:t>
            </a:r>
            <a:r>
              <a:rPr lang="fr-CA" sz="2200" i="1" dirty="0" smtClean="0">
                <a:cs typeface="Times New Roman" pitchFamily="18" charset="0"/>
              </a:rPr>
              <a:t>q, </a:t>
            </a:r>
            <a:r>
              <a:rPr lang="fr-CA" sz="2200" dirty="0" smtClean="0">
                <a:cs typeface="Times New Roman" pitchFamily="18" charset="0"/>
              </a:rPr>
              <a:t>et déterminer : le sommet, le domaine et l’image, la direction de l’ouverture, l’axe de symétrie, les coordonnées à l’origine.</a:t>
            </a:r>
            <a:r>
              <a:rPr lang="fr-CA" sz="2200" dirty="0" smtClean="0"/>
              <a:t>	</a:t>
            </a:r>
          </a:p>
          <a:p>
            <a:pPr marL="1258888" indent="-344488">
              <a:buNone/>
            </a:pPr>
            <a:r>
              <a:rPr lang="fr-CA" sz="2200" dirty="0" smtClean="0"/>
              <a:t>4.	Analyser des fonctions quadratiques de la forme </a:t>
            </a:r>
            <a:r>
              <a:rPr lang="fr-CA" sz="2200" i="1" dirty="0" smtClean="0">
                <a:cs typeface="Times New Roman" pitchFamily="18" charset="0"/>
              </a:rPr>
              <a:t>y = ax</a:t>
            </a:r>
            <a:r>
              <a:rPr lang="fr-CA" sz="2200" baseline="30000" dirty="0" smtClean="0">
                <a:cs typeface="Times New Roman" pitchFamily="18" charset="0"/>
              </a:rPr>
              <a:t>2</a:t>
            </a:r>
            <a:r>
              <a:rPr lang="fr-CA" sz="2200" i="1" dirty="0" smtClean="0">
                <a:cs typeface="Times New Roman" pitchFamily="18" charset="0"/>
              </a:rPr>
              <a:t> </a:t>
            </a:r>
            <a:r>
              <a:rPr lang="fr-CA" sz="2200" dirty="0" smtClean="0">
                <a:cs typeface="Times New Roman" pitchFamily="18" charset="0"/>
              </a:rPr>
              <a:t>+ </a:t>
            </a:r>
            <a:r>
              <a:rPr lang="fr-CA" sz="2200" i="1" dirty="0" err="1" smtClean="0">
                <a:cs typeface="Times New Roman" pitchFamily="18" charset="0"/>
              </a:rPr>
              <a:t>bx</a:t>
            </a:r>
            <a:r>
              <a:rPr lang="fr-CA" sz="2200" dirty="0" smtClean="0">
                <a:cs typeface="Times New Roman" pitchFamily="18" charset="0"/>
              </a:rPr>
              <a:t> + </a:t>
            </a:r>
            <a:r>
              <a:rPr lang="fr-CA" sz="2200" i="1" dirty="0" smtClean="0">
                <a:cs typeface="Times New Roman" pitchFamily="18" charset="0"/>
              </a:rPr>
              <a:t>c</a:t>
            </a:r>
            <a:r>
              <a:rPr lang="fr-CA" sz="2200" dirty="0" smtClean="0">
                <a:cs typeface="Times New Roman" pitchFamily="18" charset="0"/>
              </a:rPr>
              <a:t> </a:t>
            </a:r>
            <a:r>
              <a:rPr lang="fr-CA" sz="2200" dirty="0" smtClean="0"/>
              <a:t>pour identifier les caractéristiques du graphique correspondant,  y compris : le sommet, le domaine et l’image, la direction de l’ouverture, l’axe de symétrie, les coordonnées à l’origine.</a:t>
            </a:r>
          </a:p>
          <a:p>
            <a:pPr marL="1258888" indent="-344488">
              <a:buNone/>
            </a:pPr>
            <a:r>
              <a:rPr lang="fr-CA" sz="2200" dirty="0" smtClean="0"/>
              <a:t>5. 	Résoudre des problèmes comportant des équations quadratiques.</a:t>
            </a:r>
          </a:p>
          <a:p>
            <a:pPr>
              <a:buNone/>
              <a:tabLst>
                <a:tab pos="895350" algn="l"/>
                <a:tab pos="1343025" algn="l"/>
              </a:tabLst>
            </a:pPr>
            <a:endParaRPr lang="fr-CA" sz="800" dirty="0" smtClean="0"/>
          </a:p>
          <a:p>
            <a:pPr>
              <a:buNone/>
              <a:tabLst>
                <a:tab pos="895350" algn="l"/>
                <a:tab pos="1343025" algn="l"/>
              </a:tabLst>
            </a:pPr>
            <a:r>
              <a:rPr lang="fr-CA" sz="2200" dirty="0" smtClean="0"/>
              <a:t>Mathématiques 20-2 : </a:t>
            </a:r>
            <a:r>
              <a:rPr lang="fr-CA" sz="2200" i="1" dirty="0" smtClean="0"/>
              <a:t>Relations et fonctions</a:t>
            </a:r>
          </a:p>
          <a:p>
            <a:pPr marL="1258888" indent="-344488">
              <a:buNone/>
            </a:pPr>
            <a:r>
              <a:rPr lang="fr-CA" sz="2200" dirty="0" smtClean="0"/>
              <a:t>1. 	Démontrer une compréhension des fonctions quadratiques, y compris : le sommet, les coordonnées à l’origine, le domaine et l’image, l’axe de symétrie.</a:t>
            </a:r>
          </a:p>
          <a:p>
            <a:pPr marL="1258888" indent="-344488">
              <a:buNone/>
            </a:pPr>
            <a:r>
              <a:rPr lang="fr-CA" sz="2200" dirty="0" smtClean="0"/>
              <a:t>2. 	Résoudre des problèmes comportant des équations quadratiques.</a:t>
            </a:r>
            <a:endParaRPr lang="en-US" dirty="0" smtClean="0"/>
          </a:p>
        </p:txBody>
      </p:sp>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827584" y="650126"/>
            <a:ext cx="5561334" cy="299864"/>
          </a:xfrm>
        </p:spPr>
        <p:txBody>
          <a:bodyPr>
            <a:noAutofit/>
          </a:bodyPr>
          <a:lstStyle/>
          <a:p>
            <a:pPr algn="l"/>
            <a:r>
              <a:rPr lang="fr-CA" sz="2200" dirty="0" smtClean="0"/>
              <a:t>Les fonctions quadratiques	</a:t>
            </a:r>
            <a:endParaRPr lang="en-US" sz="2200" dirty="0"/>
          </a:p>
        </p:txBody>
      </p:sp>
      <p:sp>
        <p:nvSpPr>
          <p:cNvPr id="7" name="TextBox 6"/>
          <p:cNvSpPr txBox="1"/>
          <p:nvPr/>
        </p:nvSpPr>
        <p:spPr>
          <a:xfrm>
            <a:off x="5580112" y="116632"/>
            <a:ext cx="1368152" cy="369332"/>
          </a:xfrm>
          <a:prstGeom prst="rect">
            <a:avLst/>
          </a:prstGeom>
          <a:noFill/>
        </p:spPr>
        <p:txBody>
          <a:bodyPr wrap="square" rtlCol="0">
            <a:spAutoFit/>
          </a:bodyPr>
          <a:lstStyle/>
          <a:p>
            <a:r>
              <a:rPr lang="fr-CA" dirty="0" smtClean="0">
                <a:solidFill>
                  <a:schemeClr val="bg1"/>
                </a:solidFill>
              </a:rPr>
              <a:t>20-1 et 20-2</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7544" y="1340768"/>
            <a:ext cx="8208912" cy="4968552"/>
          </a:xfrm>
        </p:spPr>
        <p:txBody>
          <a:bodyPr>
            <a:normAutofit fontScale="77500" lnSpcReduction="20000"/>
          </a:bodyPr>
          <a:lstStyle/>
          <a:p>
            <a:pPr>
              <a:buNone/>
            </a:pPr>
            <a:r>
              <a:rPr lang="fr-CA" sz="2600" dirty="0" smtClean="0"/>
              <a:t>Mathématiques 20-2 :</a:t>
            </a:r>
            <a:r>
              <a:rPr lang="en-US" sz="2600" dirty="0" smtClean="0"/>
              <a:t> </a:t>
            </a:r>
            <a:r>
              <a:rPr lang="en-US" sz="2600" i="1" dirty="0" err="1" smtClean="0"/>
              <a:t>Mesure</a:t>
            </a:r>
            <a:endParaRPr lang="en-US" sz="2600" dirty="0" smtClean="0"/>
          </a:p>
          <a:p>
            <a:pPr marL="1258888" indent="-344488">
              <a:buNone/>
            </a:pPr>
            <a:r>
              <a:rPr lang="fr-CA" sz="2600" dirty="0" smtClean="0"/>
              <a:t>1.	Résoudre des problèmes comportant l’application de taux.</a:t>
            </a:r>
          </a:p>
          <a:p>
            <a:pPr marL="1258888" indent="-344488">
              <a:buNone/>
            </a:pPr>
            <a:r>
              <a:rPr lang="fr-CA" sz="2600" dirty="0" smtClean="0"/>
              <a:t>2.	Résoudre des problèmes comportant des schémas à l’échelle à l’aide du raisonnement proportionnel.</a:t>
            </a:r>
          </a:p>
          <a:p>
            <a:pPr marL="1258888" indent="-344488">
              <a:buNone/>
            </a:pPr>
            <a:r>
              <a:rPr lang="fr-CA" sz="2600" dirty="0" smtClean="0"/>
              <a:t>3.	Démontrer une compréhension des relations entre l’échelle, l’aire, l’aire totale et le volume de figures à deux dimensions et de solides à trois dimensions semblables.</a:t>
            </a:r>
          </a:p>
          <a:p>
            <a:pPr>
              <a:buNone/>
              <a:tabLst>
                <a:tab pos="895350" algn="l"/>
                <a:tab pos="1343025" algn="l"/>
              </a:tabLst>
            </a:pPr>
            <a:endParaRPr lang="fr-CA" sz="2600" dirty="0" smtClean="0"/>
          </a:p>
          <a:p>
            <a:pPr>
              <a:buNone/>
              <a:tabLst>
                <a:tab pos="895350" algn="l"/>
                <a:tab pos="1343025" algn="l"/>
              </a:tabLst>
            </a:pPr>
            <a:r>
              <a:rPr lang="fr-CA" sz="2600" dirty="0" smtClean="0"/>
              <a:t>Mathématiques 20-3 : </a:t>
            </a:r>
            <a:r>
              <a:rPr lang="fr-CA" sz="2600" i="1" dirty="0" smtClean="0"/>
              <a:t>Mesure</a:t>
            </a:r>
          </a:p>
          <a:p>
            <a:pPr marL="1258888" indent="-344488">
              <a:buNone/>
            </a:pPr>
            <a:r>
              <a:rPr lang="fr-CA" sz="2600" dirty="0" smtClean="0"/>
              <a:t>1.	Résoudre des problèmes comportant des aires totales exprimées en unités de mesure du système international (SI) et du système impérial et vérifier les solutions.</a:t>
            </a:r>
          </a:p>
          <a:p>
            <a:pPr marL="1258888" indent="-344488">
              <a:buNone/>
            </a:pPr>
            <a:r>
              <a:rPr lang="fr-CA" sz="2600" dirty="0" smtClean="0"/>
              <a:t>2.	Résoudre des problèmes comportant des volumes et des capacités exprimés en unités SI et impériales.</a:t>
            </a:r>
          </a:p>
          <a:p>
            <a:pPr>
              <a:buNone/>
              <a:tabLst>
                <a:tab pos="895350" algn="l"/>
                <a:tab pos="1343025" algn="l"/>
              </a:tabLst>
            </a:pPr>
            <a:endParaRPr lang="fr-CA" sz="2600" dirty="0" smtClean="0"/>
          </a:p>
          <a:p>
            <a:pPr>
              <a:buNone/>
              <a:tabLst>
                <a:tab pos="895350" algn="l"/>
                <a:tab pos="1343025" algn="l"/>
              </a:tabLst>
            </a:pPr>
            <a:r>
              <a:rPr lang="fr-CA" sz="2600" dirty="0" smtClean="0"/>
              <a:t>Mathématiques 20-3 : </a:t>
            </a:r>
            <a:r>
              <a:rPr lang="fr-CA" sz="2600" i="1" dirty="0" smtClean="0"/>
              <a:t>Algèbre</a:t>
            </a:r>
          </a:p>
          <a:p>
            <a:pPr marL="1258888" indent="-344488">
              <a:buNone/>
            </a:pPr>
            <a:r>
              <a:rPr lang="fr-CA" sz="2600" dirty="0" smtClean="0"/>
              <a:t>3. 	Résoudre des problèmes à l’aide du raisonnement proportionnel et de l’analyse des unités.</a:t>
            </a:r>
            <a:r>
              <a:rPr lang="fr-CA" sz="2200" dirty="0" smtClean="0"/>
              <a:t>	</a:t>
            </a:r>
          </a:p>
          <a:p>
            <a:pPr>
              <a:buNone/>
              <a:tabLst>
                <a:tab pos="895350" algn="l"/>
                <a:tab pos="1343025" algn="l"/>
              </a:tabLst>
            </a:pPr>
            <a:r>
              <a:rPr lang="fr-CA" sz="2200" dirty="0" smtClean="0"/>
              <a:t>		</a:t>
            </a:r>
            <a:endParaRPr lang="en-US" sz="2200" dirty="0"/>
          </a:p>
        </p:txBody>
      </p:sp>
      <p:sp>
        <p:nvSpPr>
          <p:cNvPr id="5" name="Subtitle 2"/>
          <p:cNvSpPr>
            <a:spLocks noGrp="1"/>
          </p:cNvSpPr>
          <p:nvPr>
            <p:ph type="subTitle" idx="1"/>
          </p:nvPr>
        </p:nvSpPr>
        <p:spPr/>
        <p:txBody>
          <a:bodyPr>
            <a:normAutofit fontScale="92500" lnSpcReduction="10000"/>
          </a:bodyPr>
          <a:lstStyle/>
          <a:p>
            <a:r>
              <a:rPr lang="fr-CA" sz="2200" dirty="0" smtClean="0"/>
              <a:t>Le Concept :</a:t>
            </a:r>
            <a:endParaRPr lang="en-US" sz="2200" dirty="0" smtClean="0"/>
          </a:p>
          <a:p>
            <a:endParaRPr lang="en-US" dirty="0"/>
          </a:p>
        </p:txBody>
      </p:sp>
      <p:sp>
        <p:nvSpPr>
          <p:cNvPr id="6" name="Title 1"/>
          <p:cNvSpPr>
            <a:spLocks noGrp="1"/>
          </p:cNvSpPr>
          <p:nvPr>
            <p:ph type="ctrTitle"/>
          </p:nvPr>
        </p:nvSpPr>
        <p:spPr>
          <a:xfrm>
            <a:off x="899592" y="650126"/>
            <a:ext cx="5489326" cy="299864"/>
          </a:xfrm>
        </p:spPr>
        <p:txBody>
          <a:bodyPr>
            <a:noAutofit/>
          </a:bodyPr>
          <a:lstStyle/>
          <a:p>
            <a:pPr algn="l"/>
            <a:r>
              <a:rPr lang="fr-CA" sz="2200" dirty="0" smtClean="0"/>
              <a:t>Le raisonnement proportionnel	</a:t>
            </a:r>
            <a:endParaRPr lang="en-US" sz="2200" dirty="0"/>
          </a:p>
        </p:txBody>
      </p:sp>
      <p:sp>
        <p:nvSpPr>
          <p:cNvPr id="7" name="TextBox 6"/>
          <p:cNvSpPr txBox="1"/>
          <p:nvPr/>
        </p:nvSpPr>
        <p:spPr>
          <a:xfrm>
            <a:off x="5580112" y="188640"/>
            <a:ext cx="1368152" cy="369332"/>
          </a:xfrm>
          <a:prstGeom prst="rect">
            <a:avLst/>
          </a:prstGeom>
          <a:noFill/>
        </p:spPr>
        <p:txBody>
          <a:bodyPr wrap="square" rtlCol="0">
            <a:spAutoFit/>
          </a:bodyPr>
          <a:lstStyle/>
          <a:p>
            <a:r>
              <a:rPr lang="fr-CA" dirty="0" smtClean="0">
                <a:solidFill>
                  <a:schemeClr val="bg1"/>
                </a:solidFill>
              </a:rPr>
              <a:t>20-2 et 20-3</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3573</TotalTime>
  <Words>1394</Words>
  <Application>Microsoft Office PowerPoint</Application>
  <PresentationFormat>On-screen Show (4:3)</PresentationFormat>
  <Paragraphs>240</Paragraphs>
  <Slides>26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Slide 1</vt:lpstr>
      <vt:lpstr>Slide 2</vt:lpstr>
      <vt:lpstr>Les radicaux</vt:lpstr>
      <vt:lpstr>Les radicaux</vt:lpstr>
      <vt:lpstr>Les radicaux</vt:lpstr>
      <vt:lpstr>Les radicaux</vt:lpstr>
      <vt:lpstr>Les radicaux</vt:lpstr>
      <vt:lpstr>Les fonctions quadratiques </vt:lpstr>
      <vt:lpstr>Le raisonnement proportionnel </vt:lpstr>
      <vt:lpstr>La trigonométrie  </vt:lpstr>
      <vt:lpstr>Les casse-tête et les jeux</vt:lpstr>
      <vt:lpstr>Les expressions rationnelles</vt:lpstr>
      <vt:lpstr>Les fonctions exponentielles et logarithmiques</vt:lpstr>
      <vt:lpstr>Les fonctions polynômiales</vt:lpstr>
      <vt:lpstr>Les fonctions sinusoïdales</vt:lpstr>
      <vt:lpstr>Les permutations et les combinaisons</vt:lpstr>
      <vt:lpstr>La probabilité</vt:lpstr>
      <vt:lpstr>Cheminements typiques et possibles entre les cours</vt:lpstr>
      <vt:lpstr>Qui devrait s’inscrire aux cours Mathématiques 20-1 et 30-1?</vt:lpstr>
      <vt:lpstr>Qui devrait s’inscrire aux cours Mathématiques 20-2 et 30-2?</vt:lpstr>
      <vt:lpstr>Slide 21</vt:lpstr>
      <vt:lpstr>ALIS</vt:lpstr>
      <vt:lpstr>ALIS</vt:lpstr>
      <vt:lpstr>ALIS</vt:lpstr>
      <vt:lpstr>Slide 25</vt:lpstr>
      <vt:lpstr>Slide 26</vt:lpstr>
    </vt:vector>
  </TitlesOfParts>
  <Company>Government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Alberta Eduction - Advanced Education</dc:creator>
  <cp:lastModifiedBy>Alberta Eduction - Advanced Education</cp:lastModifiedBy>
  <cp:revision>207</cp:revision>
  <dcterms:created xsi:type="dcterms:W3CDTF">2012-03-28T15:28:13Z</dcterms:created>
  <dcterms:modified xsi:type="dcterms:W3CDTF">2012-05-03T14:44:16Z</dcterms:modified>
</cp:coreProperties>
</file>