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11" r:id="rId2"/>
    <p:sldId id="272" r:id="rId3"/>
    <p:sldId id="273" r:id="rId4"/>
    <p:sldId id="274" r:id="rId5"/>
    <p:sldId id="275" r:id="rId6"/>
    <p:sldId id="270" r:id="rId7"/>
    <p:sldId id="257" r:id="rId8"/>
    <p:sldId id="259" r:id="rId9"/>
    <p:sldId id="260"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C906FD-55E5-46AE-9DBB-6F05B89D5AE2}" type="datetimeFigureOut">
              <a:rPr lang="en-US" smtClean="0"/>
              <a:pPr/>
              <a:t>5/16/2012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D4CB50-629F-4F6F-A690-D38A7CCE83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Le titre est celui donné sur le site web du</a:t>
            </a:r>
            <a:r>
              <a:rPr lang="fr-CA" baseline="0" dirty="0" smtClean="0"/>
              <a:t> consortium</a:t>
            </a:r>
            <a:endParaRPr lang="en-US" dirty="0"/>
          </a:p>
        </p:txBody>
      </p:sp>
      <p:sp>
        <p:nvSpPr>
          <p:cNvPr id="4" name="Slide Number Placeholder 3"/>
          <p:cNvSpPr>
            <a:spLocks noGrp="1"/>
          </p:cNvSpPr>
          <p:nvPr>
            <p:ph type="sldNum" sz="quarter" idx="10"/>
          </p:nvPr>
        </p:nvSpPr>
        <p:spPr/>
        <p:txBody>
          <a:bodyPr/>
          <a:lstStyle/>
          <a:p>
            <a:fld id="{AE9E8782-74B0-4739-B9E2-98FE06F27D7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159F8FBC-53AA-4728-8178-3864A935A86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p>
          <a:p>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38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39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159F8FBC-53AA-4728-8178-3864A935A86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42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159F8FBC-53AA-4728-8178-3864A935A86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Oscar</a:t>
            </a:r>
            <a:endParaRPr lang="en-US" dirty="0"/>
          </a:p>
        </p:txBody>
      </p:sp>
      <p:sp>
        <p:nvSpPr>
          <p:cNvPr id="4" name="Slide Number Placeholder 3"/>
          <p:cNvSpPr>
            <a:spLocks noGrp="1"/>
          </p:cNvSpPr>
          <p:nvPr>
            <p:ph type="sldNum" sz="quarter" idx="10"/>
          </p:nvPr>
        </p:nvSpPr>
        <p:spPr/>
        <p:txBody>
          <a:bodyPr/>
          <a:lstStyle/>
          <a:p>
            <a:fld id="{159F8FBC-53AA-4728-8178-3864A935A86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Danielle</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Danielle</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Danielle</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Danielle</a:t>
            </a:r>
            <a:endParaRPr lang="en-US" dirty="0"/>
          </a:p>
        </p:txBody>
      </p:sp>
      <p:sp>
        <p:nvSpPr>
          <p:cNvPr id="4" name="Slide Number Placeholder 3"/>
          <p:cNvSpPr>
            <a:spLocks noGrp="1"/>
          </p:cNvSpPr>
          <p:nvPr>
            <p:ph type="sldNum" sz="quarter" idx="10"/>
          </p:nvPr>
        </p:nvSpPr>
        <p:spPr/>
        <p:txBody>
          <a:bodyPr/>
          <a:lstStyle/>
          <a:p>
            <a:fld id="{B3D4CB50-629F-4F6F-A690-D38A7CCE83F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education.alberta.ca/francais/teachers/progres/core/math.aspx" TargetMode="External"/><Relationship Id="rId5" Type="http://schemas.openxmlformats.org/officeDocument/2006/relationships/hyperlink" Target="http://www.education.alberta.ca/math" TargetMode="Externa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E931F5-A7AE-4D4E-AD7B-34DDB92A5B29}"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755F1-C58C-4965-B116-C9BF30C803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931F5-A7AE-4D4E-AD7B-34DDB92A5B29}"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755F1-C58C-4965-B116-C9BF30C803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931F5-A7AE-4D4E-AD7B-34DDB92A5B29}"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755F1-C58C-4965-B116-C9BF30C8032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Interior">
    <p:spTree>
      <p:nvGrpSpPr>
        <p:cNvPr id="1" name=""/>
        <p:cNvGrpSpPr/>
        <p:nvPr/>
      </p:nvGrpSpPr>
      <p:grpSpPr>
        <a:xfrm>
          <a:off x="0" y="0"/>
          <a:ext cx="0" cy="0"/>
          <a:chOff x="0" y="0"/>
          <a:chExt cx="0" cy="0"/>
        </a:xfrm>
      </p:grpSpPr>
      <p:pic>
        <p:nvPicPr>
          <p:cNvPr id="5" name="Picture 2" descr="E:\AlbertaEducation_MATH\PowerPoint\images\Header_MATH-1.png"/>
          <p:cNvPicPr>
            <a:picLocks noChangeAspect="1" noChangeArrowheads="1"/>
          </p:cNvPicPr>
          <p:nvPr userDrawn="1"/>
        </p:nvPicPr>
        <p:blipFill>
          <a:blip r:embed="rId2" cstate="print"/>
          <a:srcRect/>
          <a:stretch>
            <a:fillRect/>
          </a:stretch>
        </p:blipFill>
        <p:spPr bwMode="auto">
          <a:xfrm>
            <a:off x="0" y="0"/>
            <a:ext cx="9144000" cy="1296988"/>
          </a:xfrm>
          <a:prstGeom prst="rect">
            <a:avLst/>
          </a:prstGeom>
          <a:noFill/>
          <a:ln w="9525">
            <a:noFill/>
            <a:miter lim="800000"/>
            <a:headEnd/>
            <a:tailEnd/>
          </a:ln>
        </p:spPr>
      </p:pic>
      <p:pic>
        <p:nvPicPr>
          <p:cNvPr id="6" name="Picture 3" descr="E:\AlbertaEducation_MATH\PowerPoint\images\Government-Logo.png"/>
          <p:cNvPicPr>
            <a:picLocks noChangeAspect="1" noChangeArrowheads="1"/>
          </p:cNvPicPr>
          <p:nvPr/>
        </p:nvPicPr>
        <p:blipFill>
          <a:blip r:embed="rId3" cstate="print"/>
          <a:srcRect/>
          <a:stretch>
            <a:fillRect/>
          </a:stretch>
        </p:blipFill>
        <p:spPr bwMode="auto">
          <a:xfrm>
            <a:off x="5489575" y="6296025"/>
            <a:ext cx="1027113" cy="344488"/>
          </a:xfrm>
          <a:prstGeom prst="rect">
            <a:avLst/>
          </a:prstGeom>
          <a:noFill/>
          <a:ln w="9525">
            <a:noFill/>
            <a:miter lim="800000"/>
            <a:headEnd/>
            <a:tailEnd/>
          </a:ln>
        </p:spPr>
      </p:pic>
      <p:pic>
        <p:nvPicPr>
          <p:cNvPr id="7" name="Picture 2" descr="E:\AlbertaEducation_MATH\PowerPoint\images\AE_explorerEnsemble.png"/>
          <p:cNvPicPr>
            <a:picLocks noChangeAspect="1" noChangeArrowheads="1"/>
          </p:cNvPicPr>
          <p:nvPr userDrawn="1"/>
        </p:nvPicPr>
        <p:blipFill>
          <a:blip r:embed="rId4" cstate="print"/>
          <a:srcRect/>
          <a:stretch>
            <a:fillRect/>
          </a:stretch>
        </p:blipFill>
        <p:spPr bwMode="auto">
          <a:xfrm>
            <a:off x="7308850" y="6259513"/>
            <a:ext cx="1298575" cy="381000"/>
          </a:xfrm>
          <a:prstGeom prst="rect">
            <a:avLst/>
          </a:prstGeom>
          <a:noFill/>
          <a:ln w="9525">
            <a:noFill/>
            <a:miter lim="800000"/>
            <a:headEnd/>
            <a:tailEnd/>
          </a:ln>
        </p:spPr>
      </p:pic>
      <p:sp>
        <p:nvSpPr>
          <p:cNvPr id="8" name="Rectangle 7"/>
          <p:cNvSpPr/>
          <p:nvPr userDrawn="1"/>
        </p:nvSpPr>
        <p:spPr>
          <a:xfrm>
            <a:off x="0" y="6381750"/>
            <a:ext cx="3276600" cy="258763"/>
          </a:xfrm>
          <a:prstGeom prst="rect">
            <a:avLst/>
          </a:prstGeom>
          <a:solidFill>
            <a:srgbClr val="6A737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 name="TextBox 8">
            <a:hlinkClick r:id="rId5"/>
          </p:cNvPr>
          <p:cNvSpPr txBox="1"/>
          <p:nvPr userDrawn="1"/>
        </p:nvSpPr>
        <p:spPr>
          <a:xfrm>
            <a:off x="557213" y="6408738"/>
            <a:ext cx="2719387" cy="184150"/>
          </a:xfrm>
          <a:prstGeom prst="rect">
            <a:avLst/>
          </a:prstGeom>
          <a:noFill/>
        </p:spPr>
        <p:txBody>
          <a:bodyPr lIns="0" tIns="0" rIns="0" bIns="0">
            <a:spAutoFit/>
          </a:bodyPr>
          <a:lstStyle/>
          <a:p>
            <a:pPr fontAlgn="auto">
              <a:spcBef>
                <a:spcPts val="0"/>
              </a:spcBef>
              <a:spcAft>
                <a:spcPts val="0"/>
              </a:spcAft>
              <a:defRPr/>
            </a:pPr>
            <a:r>
              <a:rPr lang="en-CA" sz="1200" b="1" spc="50" dirty="0">
                <a:solidFill>
                  <a:schemeClr val="bg1"/>
                </a:solidFill>
                <a:latin typeface="Arial" pitchFamily="34" charset="0"/>
                <a:cs typeface="+mn-cs"/>
              </a:rPr>
              <a:t>www.education.alberta.ca/mathFr</a:t>
            </a:r>
          </a:p>
        </p:txBody>
      </p:sp>
      <p:sp>
        <p:nvSpPr>
          <p:cNvPr id="10" name="Rectangle 9">
            <a:hlinkClick r:id="rId6"/>
          </p:cNvPr>
          <p:cNvSpPr/>
          <p:nvPr userDrawn="1"/>
        </p:nvSpPr>
        <p:spPr>
          <a:xfrm>
            <a:off x="468313" y="6411913"/>
            <a:ext cx="2808287" cy="185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schemeClr val="bg1"/>
              </a:solidFill>
            </a:endParaRPr>
          </a:p>
        </p:txBody>
      </p:sp>
      <p:sp>
        <p:nvSpPr>
          <p:cNvPr id="2" name="Title 1"/>
          <p:cNvSpPr>
            <a:spLocks noGrp="1"/>
          </p:cNvSpPr>
          <p:nvPr>
            <p:ph type="ctrTitle"/>
          </p:nvPr>
        </p:nvSpPr>
        <p:spPr>
          <a:xfrm>
            <a:off x="556592" y="650126"/>
            <a:ext cx="5832326" cy="299864"/>
          </a:xfrm>
        </p:spPr>
        <p:txBody>
          <a:bodyPr/>
          <a:lstStyle>
            <a:lvl1pPr>
              <a:defRPr sz="1600">
                <a:ln>
                  <a:noFill/>
                </a:ln>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6592" y="332656"/>
            <a:ext cx="5904334" cy="297160"/>
          </a:xfrm>
        </p:spPr>
        <p:txBody>
          <a:bodyPr lIns="0" tIns="0" rIns="0" bIns="0">
            <a:normAutofit/>
          </a:bodyPr>
          <a:lstStyle>
            <a:lvl1pPr marL="0" indent="0" algn="l">
              <a:buNone/>
              <a:defRPr sz="1800" cap="all" baseline="0">
                <a:solidFill>
                  <a:schemeClr val="bg1"/>
                </a:solidFill>
                <a:effectLst>
                  <a:outerShdw blurRad="38100" dist="38100" dir="2700000" algn="tl" rotWithShape="0">
                    <a:prstClr val="black">
                      <a:alpha val="55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Content Placeholder 10"/>
          <p:cNvSpPr>
            <a:spLocks noGrp="1"/>
          </p:cNvSpPr>
          <p:nvPr>
            <p:ph sz="quarter" idx="10"/>
          </p:nvPr>
        </p:nvSpPr>
        <p:spPr>
          <a:xfrm>
            <a:off x="556592" y="1556792"/>
            <a:ext cx="8047856" cy="4536504"/>
          </a:xfrm>
        </p:spPr>
        <p:txBody>
          <a:bodyPr lIns="0" tIns="0" rIns="0" bIns="0"/>
          <a:lstStyle>
            <a:lvl1pPr marL="0">
              <a:spcBef>
                <a:spcPts val="0"/>
              </a:spcBef>
              <a:defRPr baseline="0"/>
            </a:lvl1pPr>
            <a:lvl2pPr marL="396000" indent="-216000">
              <a:spcBef>
                <a:spcPts val="1200"/>
              </a:spcBef>
              <a:defRPr baseline="0"/>
            </a:lvl2pPr>
            <a:lvl3pPr marL="684000" indent="-216000">
              <a:spcBef>
                <a:spcPts val="1200"/>
              </a:spcBef>
              <a:defRPr baseline="0"/>
            </a:lvl3pPr>
            <a:lvl4pPr marL="972000" indent="-216000">
              <a:spcBef>
                <a:spcPts val="1200"/>
              </a:spcBef>
              <a:defRPr baseline="0"/>
            </a:lvl4pPr>
            <a:lvl5pPr marL="1296000" indent="-216000">
              <a:spcBef>
                <a:spcPts val="1200"/>
              </a:spcBef>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Interior">
    <p:spTree>
      <p:nvGrpSpPr>
        <p:cNvPr id="1" name=""/>
        <p:cNvGrpSpPr/>
        <p:nvPr/>
      </p:nvGrpSpPr>
      <p:grpSpPr>
        <a:xfrm>
          <a:off x="0" y="0"/>
          <a:ext cx="0" cy="0"/>
          <a:chOff x="0" y="0"/>
          <a:chExt cx="0" cy="0"/>
        </a:xfrm>
      </p:grpSpPr>
      <p:sp>
        <p:nvSpPr>
          <p:cNvPr id="11" name="Content Placeholder 10"/>
          <p:cNvSpPr>
            <a:spLocks noGrp="1"/>
          </p:cNvSpPr>
          <p:nvPr>
            <p:ph sz="quarter" idx="10"/>
          </p:nvPr>
        </p:nvSpPr>
        <p:spPr>
          <a:xfrm>
            <a:off x="556592" y="1556792"/>
            <a:ext cx="7704460" cy="3600400"/>
          </a:xfrm>
        </p:spPr>
        <p:txBody>
          <a:bodyPr lIns="0" tIns="0" rIns="0" bIns="0"/>
          <a:lstStyle>
            <a:lvl1pPr marL="0">
              <a:spcBef>
                <a:spcPts val="0"/>
              </a:spcBef>
              <a:defRPr sz="2400" b="0" baseline="0">
                <a:solidFill>
                  <a:schemeClr val="bg1"/>
                </a:solidFill>
                <a:effectLst>
                  <a:outerShdw blurRad="38100" dist="38100" dir="2700000" algn="tl">
                    <a:srgbClr val="000000">
                      <a:alpha val="55000"/>
                    </a:srgbClr>
                  </a:outerShdw>
                </a:effectLst>
              </a:defRPr>
            </a:lvl1pPr>
            <a:lvl2pPr marL="396000" indent="-216000">
              <a:spcBef>
                <a:spcPts val="1200"/>
              </a:spcBef>
              <a:defRPr/>
            </a:lvl2pPr>
            <a:lvl3pPr marL="684000" indent="-216000">
              <a:spcBef>
                <a:spcPts val="1200"/>
              </a:spcBef>
              <a:defRPr/>
            </a:lvl3pPr>
            <a:lvl4pPr marL="972000" indent="-216000">
              <a:spcBef>
                <a:spcPts val="1200"/>
              </a:spcBef>
              <a:defRPr/>
            </a:lvl4pPr>
            <a:lvl5pPr marL="1296000" indent="-216000">
              <a:spcBef>
                <a:spcPts val="1200"/>
              </a:spcBef>
              <a:defRPr/>
            </a:lvl5pPr>
          </a:lstStyle>
          <a:p>
            <a:pPr lvl="0"/>
            <a:r>
              <a:rPr lang="en-US" dirty="0" smtClean="0"/>
              <a:t>Click to edit Master text styles</a:t>
            </a:r>
          </a:p>
        </p:txBody>
      </p:sp>
      <p:pic>
        <p:nvPicPr>
          <p:cNvPr id="4" name="Picture 3" descr="Untitled-1.jpg"/>
          <p:cNvPicPr>
            <a:picLocks noChangeAspect="1"/>
          </p:cNvPicPr>
          <p:nvPr userDrawn="1"/>
        </p:nvPicPr>
        <p:blipFill>
          <a:blip r:embed="rId2" cstate="print"/>
          <a:stretch>
            <a:fillRect/>
          </a:stretch>
        </p:blipFill>
        <p:spPr>
          <a:xfrm>
            <a:off x="0" y="-27404"/>
            <a:ext cx="9180512" cy="6890156"/>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931F5-A7AE-4D4E-AD7B-34DDB92A5B29}"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755F1-C58C-4965-B116-C9BF30C803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E931F5-A7AE-4D4E-AD7B-34DDB92A5B29}"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755F1-C58C-4965-B116-C9BF30C803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E931F5-A7AE-4D4E-AD7B-34DDB92A5B29}"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755F1-C58C-4965-B116-C9BF30C803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E931F5-A7AE-4D4E-AD7B-34DDB92A5B29}" type="datetimeFigureOut">
              <a:rPr lang="en-US" smtClean="0"/>
              <a:pPr/>
              <a:t>5/16/2012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755F1-C58C-4965-B116-C9BF30C803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E931F5-A7AE-4D4E-AD7B-34DDB92A5B29}" type="datetimeFigureOut">
              <a:rPr lang="en-US" smtClean="0"/>
              <a:pPr/>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755F1-C58C-4965-B116-C9BF30C803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931F5-A7AE-4D4E-AD7B-34DDB92A5B29}" type="datetimeFigureOut">
              <a:rPr lang="en-US" smtClean="0"/>
              <a:pPr/>
              <a:t>5/16/2012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5755F1-C58C-4965-B116-C9BF30C803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931F5-A7AE-4D4E-AD7B-34DDB92A5B29}"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755F1-C58C-4965-B116-C9BF30C803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931F5-A7AE-4D4E-AD7B-34DDB92A5B29}"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755F1-C58C-4965-B116-C9BF30C803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931F5-A7AE-4D4E-AD7B-34DDB92A5B29}" type="datetimeFigureOut">
              <a:rPr lang="en-US" smtClean="0"/>
              <a:pPr/>
              <a:t>5/16/2012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755F1-C58C-4965-B116-C9BF30C803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Content Placeholder 5"/>
          <p:cNvSpPr>
            <a:spLocks noGrp="1"/>
          </p:cNvSpPr>
          <p:nvPr>
            <p:ph sz="quarter" idx="10"/>
          </p:nvPr>
        </p:nvSpPr>
        <p:spPr>
          <a:xfrm>
            <a:off x="557213" y="1557338"/>
            <a:ext cx="8047037" cy="3600450"/>
          </a:xfrm>
        </p:spPr>
        <p:txBody>
          <a:bodyPr>
            <a:normAutofit fontScale="92500" lnSpcReduction="20000"/>
          </a:bodyPr>
          <a:lstStyle/>
          <a:p>
            <a:pPr lvl="0" algn="ctr">
              <a:buNone/>
              <a:defRPr/>
            </a:pPr>
            <a:r>
              <a:rPr lang="fr-CA" sz="7200" dirty="0" smtClean="0"/>
              <a:t>Mathématiques </a:t>
            </a:r>
            <a:br>
              <a:rPr lang="fr-CA" sz="7200" dirty="0" smtClean="0"/>
            </a:br>
            <a:r>
              <a:rPr lang="en-US" dirty="0" smtClean="0"/>
              <a:t/>
            </a:r>
            <a:br>
              <a:rPr lang="en-US" dirty="0" smtClean="0"/>
            </a:br>
            <a:endParaRPr lang="en-US" dirty="0" smtClean="0"/>
          </a:p>
          <a:p>
            <a:pPr lvl="0" algn="ctr">
              <a:buNone/>
            </a:pPr>
            <a:r>
              <a:rPr lang="fr-CA" sz="4400" dirty="0" smtClean="0"/>
              <a:t>Les ressources autorisées</a:t>
            </a:r>
          </a:p>
          <a:p>
            <a:pPr lvl="0" algn="ctr">
              <a:buNone/>
            </a:pPr>
            <a:r>
              <a:rPr lang="fr-CA" sz="4400" dirty="0" smtClean="0"/>
              <a:t>Les ressources d’appui</a:t>
            </a:r>
          </a:p>
          <a:p>
            <a:pPr lvl="0" algn="ctr">
              <a:buNone/>
            </a:pPr>
            <a:r>
              <a:rPr lang="fr-CA" sz="4400" dirty="0" smtClean="0"/>
              <a:t>Les normes d’évaluation, à quoi servent-elles?</a:t>
            </a:r>
            <a:endParaRPr lang="en-US" sz="4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fade">
                                      <p:cBhvr>
                                        <p:cTn id="7" dur="10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fade">
                                      <p:cBhvr>
                                        <p:cTn id="12" dur="1000"/>
                                        <p:tgtEl>
                                          <p:spTgt spid="143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fade">
                                      <p:cBhvr>
                                        <p:cTn id="17" dur="1000"/>
                                        <p:tgtEl>
                                          <p:spTgt spid="143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40">
                                            <p:txEl>
                                              <p:pRg st="3" end="3"/>
                                            </p:txEl>
                                          </p:spTgt>
                                        </p:tgtEl>
                                        <p:attrNameLst>
                                          <p:attrName>style.visibility</p:attrName>
                                        </p:attrNameLst>
                                      </p:cBhvr>
                                      <p:to>
                                        <p:strVal val="visible"/>
                                      </p:to>
                                    </p:set>
                                    <p:animEffect transition="in" filter="fade">
                                      <p:cBhvr>
                                        <p:cTn id="22" dur="1000"/>
                                        <p:tgtEl>
                                          <p:spTgt spid="143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592" y="1484784"/>
            <a:ext cx="7831832" cy="4104456"/>
          </a:xfrm>
        </p:spPr>
        <p:txBody>
          <a:bodyPr>
            <a:normAutofit/>
          </a:bodyPr>
          <a:lstStyle/>
          <a:p>
            <a:endParaRPr lang="fr-CA" dirty="0" smtClean="0"/>
          </a:p>
          <a:p>
            <a:pPr algn="ctr"/>
            <a:r>
              <a:rPr lang="fr-CA" sz="5400" dirty="0" smtClean="0">
                <a:solidFill>
                  <a:schemeClr val="tx1"/>
                </a:solidFill>
              </a:rPr>
              <a:t>Comment utiliser les normes en salle de classe?</a:t>
            </a:r>
            <a:endParaRPr lang="en-US" sz="5400" dirty="0">
              <a:solidFill>
                <a:schemeClr val="tx1"/>
              </a:solidFill>
            </a:endParaRPr>
          </a:p>
        </p:txBody>
      </p:sp>
      <p:sp>
        <p:nvSpPr>
          <p:cNvPr id="4" name="Content Placeholder 3"/>
          <p:cNvSpPr>
            <a:spLocks noGrp="1"/>
          </p:cNvSpPr>
          <p:nvPr>
            <p:ph sz="quarter" idx="10"/>
          </p:nvPr>
        </p:nvSpPr>
        <p:spPr/>
        <p:txBody>
          <a:bodyPr/>
          <a:lstStyle/>
          <a:p>
            <a:pPr>
              <a:buNone/>
            </a:pPr>
            <a:endParaRPr lang="fr-CA" dirty="0" smtClean="0">
              <a:solidFill>
                <a:srgbClr val="FF0000"/>
              </a:solidFill>
            </a:endParaRPr>
          </a:p>
          <a:p>
            <a:pPr>
              <a:buNone/>
            </a:pPr>
            <a:endParaRPr lang="fr-CA" dirty="0" smtClean="0">
              <a:solidFill>
                <a:srgbClr val="FF0000"/>
              </a:solidFill>
            </a:endParaRPr>
          </a:p>
          <a:p>
            <a:pPr>
              <a:buNone/>
            </a:pPr>
            <a:endParaRPr lang="fr-CA" dirty="0" smtClean="0">
              <a:solidFill>
                <a:srgbClr val="FF0000"/>
              </a:solidFill>
            </a:endParaRPr>
          </a:p>
          <a:p>
            <a:pPr>
              <a:buNone/>
            </a:pPr>
            <a:endParaRPr lang="fr-CA" dirty="0" smtClean="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592" y="0"/>
            <a:ext cx="5904334" cy="1052736"/>
          </a:xfrm>
        </p:spPr>
        <p:txBody>
          <a:bodyPr/>
          <a:lstStyle/>
          <a:p>
            <a:endParaRPr lang="fr-CA" u="sng" dirty="0" smtClean="0"/>
          </a:p>
          <a:p>
            <a:r>
              <a:rPr lang="fr-CA" sz="3200" dirty="0" smtClean="0">
                <a:solidFill>
                  <a:schemeClr val="tx1"/>
                </a:solidFill>
              </a:rPr>
              <a:t>Objectif des normes</a:t>
            </a:r>
            <a:endParaRPr lang="en-US" sz="3200" dirty="0">
              <a:solidFill>
                <a:schemeClr val="tx1"/>
              </a:solidFill>
            </a:endParaRPr>
          </a:p>
        </p:txBody>
      </p:sp>
      <p:sp>
        <p:nvSpPr>
          <p:cNvPr id="4" name="Content Placeholder 3"/>
          <p:cNvSpPr>
            <a:spLocks noGrp="1"/>
          </p:cNvSpPr>
          <p:nvPr>
            <p:ph sz="quarter" idx="10"/>
          </p:nvPr>
        </p:nvSpPr>
        <p:spPr/>
        <p:txBody>
          <a:bodyPr>
            <a:normAutofit/>
          </a:bodyPr>
          <a:lstStyle/>
          <a:p>
            <a:pPr>
              <a:buNone/>
            </a:pPr>
            <a:r>
              <a:rPr lang="fr-CA" dirty="0" smtClean="0"/>
              <a:t>Donner aux enseignants du cours de mathématiques des normes clairement  énoncées qui serviront à </a:t>
            </a:r>
            <a:r>
              <a:rPr lang="fr-CA" b="1" dirty="0" smtClean="0"/>
              <a:t>orienter l’enseignement </a:t>
            </a:r>
            <a:r>
              <a:rPr lang="fr-CA" dirty="0" smtClean="0"/>
              <a:t>en classe ainsi que </a:t>
            </a:r>
            <a:r>
              <a:rPr lang="fr-CA" b="1" dirty="0" smtClean="0"/>
              <a:t>l’évaluation.</a:t>
            </a:r>
            <a:endParaRPr lang="en-US"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592" y="0"/>
            <a:ext cx="5904334" cy="629816"/>
          </a:xfrm>
        </p:spPr>
        <p:txBody>
          <a:bodyPr>
            <a:noAutofit/>
          </a:bodyPr>
          <a:lstStyle/>
          <a:p>
            <a:r>
              <a:rPr lang="fr-CA" sz="3200" dirty="0" smtClean="0">
                <a:solidFill>
                  <a:schemeClr val="tx1"/>
                </a:solidFill>
              </a:rPr>
              <a:t>Les normes du programme d’études des mathématiques</a:t>
            </a:r>
            <a:endParaRPr lang="en-US" sz="3200" dirty="0">
              <a:solidFill>
                <a:schemeClr val="tx1"/>
              </a:solidFill>
            </a:endParaRPr>
          </a:p>
        </p:txBody>
      </p:sp>
      <p:sp>
        <p:nvSpPr>
          <p:cNvPr id="4" name="Content Placeholder 3"/>
          <p:cNvSpPr>
            <a:spLocks noGrp="1"/>
          </p:cNvSpPr>
          <p:nvPr>
            <p:ph sz="quarter" idx="10"/>
          </p:nvPr>
        </p:nvSpPr>
        <p:spPr>
          <a:xfrm>
            <a:off x="556592" y="1556792"/>
            <a:ext cx="8047856" cy="4248472"/>
          </a:xfrm>
        </p:spPr>
        <p:txBody>
          <a:bodyPr/>
          <a:lstStyle/>
          <a:p>
            <a:pPr>
              <a:buNone/>
            </a:pPr>
            <a:r>
              <a:rPr lang="fr-CA" dirty="0" smtClean="0"/>
              <a:t>Les </a:t>
            </a:r>
            <a:r>
              <a:rPr lang="fr-CA" b="1" dirty="0" smtClean="0"/>
              <a:t>normes du programme d’études </a:t>
            </a:r>
            <a:r>
              <a:rPr lang="fr-CA" dirty="0" smtClean="0"/>
              <a:t>se définissent par </a:t>
            </a:r>
            <a:r>
              <a:rPr lang="fr-CA" b="1" dirty="0" smtClean="0"/>
              <a:t>les résultats d’apprentissage d’un cours </a:t>
            </a:r>
            <a:r>
              <a:rPr lang="fr-CA" dirty="0" smtClean="0"/>
              <a:t>ou d’une année d’un programme. Elles sont exprimées sous forme de résultats d’apprentissage généraux et spécifiques et d’indicateurs de rendement énoncés dans le programme d’études.</a:t>
            </a:r>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592" y="0"/>
            <a:ext cx="5904334" cy="629816"/>
          </a:xfrm>
        </p:spPr>
        <p:txBody>
          <a:bodyPr>
            <a:noAutofit/>
          </a:bodyPr>
          <a:lstStyle/>
          <a:p>
            <a:r>
              <a:rPr lang="fr-CA" sz="3200" dirty="0" smtClean="0">
                <a:solidFill>
                  <a:schemeClr val="tx1"/>
                </a:solidFill>
              </a:rPr>
              <a:t>Les résultats d’apprentissage généraux</a:t>
            </a:r>
            <a:endParaRPr lang="en-US" sz="3200" dirty="0">
              <a:solidFill>
                <a:schemeClr val="tx1"/>
              </a:solidFill>
            </a:endParaRPr>
          </a:p>
        </p:txBody>
      </p:sp>
      <p:sp>
        <p:nvSpPr>
          <p:cNvPr id="4" name="Content Placeholder 3"/>
          <p:cNvSpPr>
            <a:spLocks noGrp="1"/>
          </p:cNvSpPr>
          <p:nvPr>
            <p:ph sz="quarter" idx="10"/>
          </p:nvPr>
        </p:nvSpPr>
        <p:spPr>
          <a:xfrm>
            <a:off x="556592" y="2132856"/>
            <a:ext cx="8047856" cy="3960440"/>
          </a:xfrm>
        </p:spPr>
        <p:txBody>
          <a:bodyPr/>
          <a:lstStyle/>
          <a:p>
            <a:pPr>
              <a:buNone/>
            </a:pPr>
            <a:r>
              <a:rPr lang="en-US" dirty="0" smtClean="0"/>
              <a:t>Les </a:t>
            </a:r>
            <a:r>
              <a:rPr lang="en-US" b="1" dirty="0" smtClean="0"/>
              <a:t>résultats d’apprentissage </a:t>
            </a:r>
            <a:r>
              <a:rPr lang="en-US" b="1" dirty="0" err="1" smtClean="0"/>
              <a:t>généraux</a:t>
            </a:r>
            <a:r>
              <a:rPr lang="en-US" b="1" dirty="0" smtClean="0"/>
              <a:t> </a:t>
            </a:r>
            <a:r>
              <a:rPr lang="en-US" dirty="0" smtClean="0"/>
              <a:t>sont </a:t>
            </a:r>
            <a:r>
              <a:rPr lang="fr-FR" dirty="0" smtClean="0"/>
              <a:t>les énoncés d’ordre général des principaux apprentissages attendus des élèves dans chacun des cours.</a:t>
            </a:r>
            <a:endParaRPr lang="en-US"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592" y="0"/>
            <a:ext cx="5904334" cy="629816"/>
          </a:xfrm>
        </p:spPr>
        <p:txBody>
          <a:bodyPr>
            <a:noAutofit/>
          </a:bodyPr>
          <a:lstStyle/>
          <a:p>
            <a:r>
              <a:rPr lang="en-US" sz="3200" dirty="0" smtClean="0">
                <a:solidFill>
                  <a:schemeClr val="tx1"/>
                </a:solidFill>
              </a:rPr>
              <a:t>Les résultats d’apprentissage spécifiques</a:t>
            </a:r>
            <a:endParaRPr lang="en-US" sz="3200" dirty="0">
              <a:solidFill>
                <a:schemeClr val="tx1"/>
              </a:solidFill>
            </a:endParaRPr>
          </a:p>
        </p:txBody>
      </p:sp>
      <p:sp>
        <p:nvSpPr>
          <p:cNvPr id="4" name="Content Placeholder 3"/>
          <p:cNvSpPr>
            <a:spLocks noGrp="1"/>
          </p:cNvSpPr>
          <p:nvPr>
            <p:ph sz="quarter" idx="10"/>
          </p:nvPr>
        </p:nvSpPr>
        <p:spPr>
          <a:xfrm>
            <a:off x="556592" y="1772816"/>
            <a:ext cx="8047856" cy="4320480"/>
          </a:xfrm>
        </p:spPr>
        <p:txBody>
          <a:bodyPr/>
          <a:lstStyle/>
          <a:p>
            <a:pPr>
              <a:buNone/>
            </a:pPr>
            <a:endParaRPr lang="fr-FR" dirty="0" smtClean="0"/>
          </a:p>
          <a:p>
            <a:pPr>
              <a:buNone/>
            </a:pPr>
            <a:r>
              <a:rPr lang="fr-FR" dirty="0" smtClean="0"/>
              <a:t>Les </a:t>
            </a:r>
            <a:r>
              <a:rPr lang="fr-FR" b="1" dirty="0" smtClean="0"/>
              <a:t>résultats d’apprentissage spécifiques </a:t>
            </a:r>
            <a:r>
              <a:rPr lang="fr-FR" dirty="0" smtClean="0"/>
              <a:t>sont des énoncés plus précis des habiletés spécifiques, des connaissances et de la compréhension que les élèves devraient avoir acquises à la fin de chacun </a:t>
            </a:r>
            <a:r>
              <a:rPr lang="fr-FR" smtClean="0"/>
              <a:t>des cours.</a:t>
            </a:r>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fr-CA" sz="3200" dirty="0" smtClean="0">
                <a:solidFill>
                  <a:schemeClr val="tx1"/>
                </a:solidFill>
              </a:rPr>
              <a:t>Les indicateurs de rendement</a:t>
            </a:r>
            <a:endParaRPr lang="en-US" sz="3200" dirty="0">
              <a:solidFill>
                <a:schemeClr val="tx1"/>
              </a:solidFill>
            </a:endParaRPr>
          </a:p>
        </p:txBody>
      </p:sp>
      <p:sp>
        <p:nvSpPr>
          <p:cNvPr id="4" name="Content Placeholder 3"/>
          <p:cNvSpPr>
            <a:spLocks noGrp="1"/>
          </p:cNvSpPr>
          <p:nvPr>
            <p:ph sz="quarter" idx="10"/>
          </p:nvPr>
        </p:nvSpPr>
        <p:spPr/>
        <p:txBody>
          <a:bodyPr/>
          <a:lstStyle/>
          <a:p>
            <a:pPr>
              <a:buNone/>
            </a:pPr>
            <a:endParaRPr lang="fr-CA" b="1" dirty="0" smtClean="0"/>
          </a:p>
          <a:p>
            <a:pPr>
              <a:buNone/>
            </a:pPr>
            <a:endParaRPr lang="fr-CA" b="1" dirty="0" smtClean="0"/>
          </a:p>
          <a:p>
            <a:pPr>
              <a:buNone/>
            </a:pPr>
            <a:r>
              <a:rPr lang="fr-CA" b="1" dirty="0" smtClean="0"/>
              <a:t>Les indicateurs de rendement </a:t>
            </a:r>
            <a:r>
              <a:rPr lang="fr-CA" dirty="0" smtClean="0"/>
              <a:t>fournissent un exemple représentatif de la profondeur, de l’étendue et des attentes d’ un résultat d’apprentissage.</a:t>
            </a:r>
            <a:endParaRPr lang="en-U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592" y="116632"/>
            <a:ext cx="5904334" cy="864096"/>
          </a:xfrm>
        </p:spPr>
        <p:txBody>
          <a:bodyPr>
            <a:noAutofit/>
          </a:bodyPr>
          <a:lstStyle/>
          <a:p>
            <a:r>
              <a:rPr lang="fr-CA" sz="3200" dirty="0" smtClean="0">
                <a:solidFill>
                  <a:schemeClr val="tx1"/>
                </a:solidFill>
              </a:rPr>
              <a:t>Les normes d’évaluation</a:t>
            </a:r>
            <a:endParaRPr lang="en-US" sz="3200" dirty="0">
              <a:solidFill>
                <a:schemeClr val="tx1"/>
              </a:solidFill>
            </a:endParaRPr>
          </a:p>
        </p:txBody>
      </p:sp>
      <p:sp>
        <p:nvSpPr>
          <p:cNvPr id="4" name="Content Placeholder 3"/>
          <p:cNvSpPr>
            <a:spLocks noGrp="1"/>
          </p:cNvSpPr>
          <p:nvPr>
            <p:ph sz="quarter" idx="10"/>
          </p:nvPr>
        </p:nvSpPr>
        <p:spPr/>
        <p:txBody>
          <a:bodyPr/>
          <a:lstStyle/>
          <a:p>
            <a:pPr>
              <a:buNone/>
            </a:pPr>
            <a:endParaRPr lang="fr-CA" dirty="0" smtClean="0"/>
          </a:p>
          <a:p>
            <a:pPr>
              <a:buNone/>
            </a:pPr>
            <a:endParaRPr lang="fr-CA" dirty="0" smtClean="0"/>
          </a:p>
          <a:p>
            <a:pPr>
              <a:buNone/>
            </a:pPr>
            <a:r>
              <a:rPr lang="fr-CA" dirty="0" smtClean="0"/>
              <a:t>Les </a:t>
            </a:r>
            <a:r>
              <a:rPr lang="fr-CA" b="1" dirty="0" smtClean="0"/>
              <a:t>normes d’évaluation </a:t>
            </a:r>
            <a:r>
              <a:rPr lang="fr-CA" dirty="0" smtClean="0"/>
              <a:t>sont les critères utilisés pour juger le rendement individuel de l’élève par rapport aux normes du programme d’études</a:t>
            </a:r>
            <a:r>
              <a:rPr lang="fr-CA" i="1" dirty="0" smtClean="0"/>
              <a:t>.</a:t>
            </a:r>
          </a:p>
          <a:p>
            <a:pPr>
              <a:buNone/>
            </a:pPr>
            <a:r>
              <a:rPr lang="fr-CA" dirty="0" smtClean="0"/>
              <a:t>   </a:t>
            </a:r>
          </a:p>
          <a:p>
            <a:pPr>
              <a:buNone/>
            </a:pPr>
            <a:r>
              <a:rPr lang="fr-CA" dirty="0" smtClean="0"/>
              <a:t>On distingue : </a:t>
            </a:r>
            <a:endParaRPr 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fr-CA" sz="3200" dirty="0" smtClean="0">
                <a:solidFill>
                  <a:schemeClr val="tx1"/>
                </a:solidFill>
              </a:rPr>
              <a:t>LES Normes d’évaluation</a:t>
            </a:r>
            <a:endParaRPr lang="en-US" sz="3200" dirty="0">
              <a:solidFill>
                <a:schemeClr val="tx1"/>
              </a:solidFill>
            </a:endParaRPr>
          </a:p>
        </p:txBody>
      </p:sp>
      <p:sp>
        <p:nvSpPr>
          <p:cNvPr id="4" name="Content Placeholder 3"/>
          <p:cNvSpPr>
            <a:spLocks noGrp="1"/>
          </p:cNvSpPr>
          <p:nvPr>
            <p:ph sz="quarter" idx="10"/>
          </p:nvPr>
        </p:nvSpPr>
        <p:spPr/>
        <p:txBody>
          <a:bodyPr/>
          <a:lstStyle/>
          <a:p>
            <a:pPr>
              <a:buNone/>
            </a:pPr>
            <a:r>
              <a:rPr lang="fr-CA" u="sng" dirty="0" smtClean="0"/>
              <a:t>La norme acceptable</a:t>
            </a:r>
          </a:p>
          <a:p>
            <a:pPr>
              <a:buNone/>
            </a:pPr>
            <a:r>
              <a:rPr lang="fr-CA" dirty="0" smtClean="0"/>
              <a:t> </a:t>
            </a:r>
          </a:p>
          <a:p>
            <a:pPr>
              <a:buNone/>
            </a:pPr>
            <a:r>
              <a:rPr lang="fr-CA" dirty="0" smtClean="0"/>
              <a:t>L’élève doit obtenir une note comprise entre </a:t>
            </a:r>
            <a:br>
              <a:rPr lang="fr-CA" dirty="0" smtClean="0"/>
            </a:br>
            <a:r>
              <a:rPr lang="fr-CA" dirty="0" smtClean="0"/>
              <a:t>50 % et 79 % inclusivement, c’est-à-dire qu’il a acquis de nouvelles habilités et une connaissance élémentaire des concepts et des procédures, correspondant aux résultats d’apprentissage généraux et spécifiques du programme en cours.</a:t>
            </a:r>
            <a:endParaRPr lang="en-US"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fr-CA" sz="3200" dirty="0" smtClean="0">
                <a:solidFill>
                  <a:schemeClr val="tx1"/>
                </a:solidFill>
              </a:rPr>
              <a:t>LES Normes d’évaluation</a:t>
            </a:r>
            <a:endParaRPr lang="en-US" sz="3200" dirty="0">
              <a:solidFill>
                <a:schemeClr val="tx1"/>
              </a:solidFill>
            </a:endParaRPr>
          </a:p>
        </p:txBody>
      </p:sp>
      <p:sp>
        <p:nvSpPr>
          <p:cNvPr id="4" name="Content Placeholder 3"/>
          <p:cNvSpPr>
            <a:spLocks noGrp="1"/>
          </p:cNvSpPr>
          <p:nvPr>
            <p:ph sz="quarter" idx="10"/>
          </p:nvPr>
        </p:nvSpPr>
        <p:spPr/>
        <p:txBody>
          <a:bodyPr/>
          <a:lstStyle/>
          <a:p>
            <a:pPr>
              <a:buNone/>
            </a:pPr>
            <a:r>
              <a:rPr lang="fr-CA" u="sng" dirty="0" smtClean="0"/>
              <a:t>La norme d’excellence</a:t>
            </a:r>
          </a:p>
          <a:p>
            <a:pPr>
              <a:buNone/>
            </a:pPr>
            <a:endParaRPr lang="fr-CA" dirty="0" smtClean="0"/>
          </a:p>
          <a:p>
            <a:pPr>
              <a:buNone/>
            </a:pPr>
            <a:r>
              <a:rPr lang="fr-CA" dirty="0" smtClean="0"/>
              <a:t>L’élève doit obtenir une note égale ou supérieure à 80 %, c’est-à-dire qu’il possède une connaissance étendue et approfondie des concepts et des procédures, et est capable d’appliquer les connaissances acquises à une vaste gamme de contextes familiers et inhabituels de résolution de problèmes.</a:t>
            </a:r>
            <a:endParaRPr lang="en-US" dirty="0" smtClean="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0"/>
            <a:ext cx="5904334" cy="908720"/>
          </a:xfrm>
        </p:spPr>
        <p:txBody>
          <a:bodyPr>
            <a:normAutofit fontScale="40000" lnSpcReduction="20000"/>
          </a:bodyPr>
          <a:lstStyle/>
          <a:p>
            <a:r>
              <a:rPr lang="fr-CA" dirty="0" smtClean="0"/>
              <a:t> </a:t>
            </a:r>
            <a:r>
              <a:rPr lang="fr-CA" sz="8000" dirty="0" smtClean="0">
                <a:solidFill>
                  <a:schemeClr val="tx1"/>
                </a:solidFill>
              </a:rPr>
              <a:t>Le processus de LA création des normes</a:t>
            </a:r>
            <a:endParaRPr lang="en-US" sz="8000" dirty="0">
              <a:solidFill>
                <a:schemeClr val="tx1"/>
              </a:solidFill>
            </a:endParaRPr>
          </a:p>
        </p:txBody>
      </p:sp>
      <p:sp>
        <p:nvSpPr>
          <p:cNvPr id="4" name="Content Placeholder 3"/>
          <p:cNvSpPr>
            <a:spLocks noGrp="1"/>
          </p:cNvSpPr>
          <p:nvPr>
            <p:ph sz="quarter" idx="10"/>
          </p:nvPr>
        </p:nvSpPr>
        <p:spPr/>
        <p:txBody>
          <a:bodyPr>
            <a:normAutofit lnSpcReduction="10000"/>
          </a:bodyPr>
          <a:lstStyle/>
          <a:p>
            <a:pPr>
              <a:buNone/>
            </a:pPr>
            <a:r>
              <a:rPr lang="fr-CA" dirty="0" smtClean="0"/>
              <a:t>Les enseignants,</a:t>
            </a:r>
            <a:r>
              <a:rPr lang="fr-CA" dirty="0" smtClean="0">
                <a:solidFill>
                  <a:srgbClr val="FF0000"/>
                </a:solidFill>
              </a:rPr>
              <a:t> </a:t>
            </a:r>
            <a:r>
              <a:rPr lang="fr-CA" dirty="0" smtClean="0"/>
              <a:t>ayant fait partie des groupes de travail chargés d’élaborer le programme d’études, ont exprimé la nécessité </a:t>
            </a:r>
            <a:r>
              <a:rPr lang="fr-CA" b="1" dirty="0" smtClean="0"/>
              <a:t>d’établir une interprétation uniforme du programme  </a:t>
            </a:r>
            <a:r>
              <a:rPr lang="fr-CA" dirty="0" smtClean="0"/>
              <a:t>et </a:t>
            </a:r>
            <a:r>
              <a:rPr lang="fr-CA" b="1" dirty="0" smtClean="0"/>
              <a:t>des normes d’évaluation</a:t>
            </a:r>
            <a:r>
              <a:rPr lang="fr-CA" dirty="0" smtClean="0"/>
              <a:t>. C’est en réponse à cette demande, et conformément à son objectif d’établir et de communiquer clairement des résultats d’apprentissage précis et des normes rigoureuses, qu’Alberta </a:t>
            </a:r>
            <a:r>
              <a:rPr lang="fr-CA" dirty="0" err="1" smtClean="0"/>
              <a:t>Education</a:t>
            </a:r>
            <a:r>
              <a:rPr lang="fr-CA" dirty="0" smtClean="0"/>
              <a:t> a préparé le document sur les normes. </a:t>
            </a:r>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1476" y="200025"/>
            <a:ext cx="6534150" cy="733424"/>
          </a:xfrm>
        </p:spPr>
        <p:txBody>
          <a:bodyPr>
            <a:normAutofit lnSpcReduction="10000"/>
          </a:bodyPr>
          <a:lstStyle/>
          <a:p>
            <a:pPr>
              <a:defRPr/>
            </a:pPr>
            <a:endParaRPr lang="fr-CA" sz="2400" dirty="0" smtClean="0">
              <a:solidFill>
                <a:srgbClr val="000000"/>
              </a:solidFill>
              <a:latin typeface="Arial"/>
            </a:endParaRPr>
          </a:p>
          <a:p>
            <a:pPr>
              <a:defRPr/>
            </a:pPr>
            <a:r>
              <a:rPr lang="fr-CA" sz="2400" dirty="0" smtClean="0">
                <a:solidFill>
                  <a:srgbClr val="000000"/>
                </a:solidFill>
                <a:latin typeface="Arial"/>
              </a:rPr>
              <a:t>Ressources autorisées	</a:t>
            </a:r>
            <a:endParaRPr lang="en-CA" sz="2400" dirty="0"/>
          </a:p>
        </p:txBody>
      </p:sp>
      <p:sp>
        <p:nvSpPr>
          <p:cNvPr id="15364" name="Content Placeholder 3"/>
          <p:cNvSpPr>
            <a:spLocks noGrp="1"/>
          </p:cNvSpPr>
          <p:nvPr>
            <p:ph sz="quarter" idx="10"/>
          </p:nvPr>
        </p:nvSpPr>
        <p:spPr/>
        <p:txBody>
          <a:bodyPr>
            <a:normAutofit/>
          </a:bodyPr>
          <a:lstStyle/>
          <a:p>
            <a:pPr marL="228600" lvl="1" indent="-228600" defTabSz="889000">
              <a:spcBef>
                <a:spcPct val="0"/>
              </a:spcBef>
              <a:spcAft>
                <a:spcPts val="600"/>
              </a:spcAft>
              <a:buNone/>
            </a:pPr>
            <a:r>
              <a:rPr lang="fr-CA" sz="2000" dirty="0" smtClean="0">
                <a:latin typeface="Arial" pitchFamily="34" charset="0"/>
                <a:cs typeface="Arial" pitchFamily="34" charset="0"/>
              </a:rPr>
              <a:t>Mathématiques 30-1</a:t>
            </a:r>
          </a:p>
          <a:p>
            <a:pPr marL="228600" lvl="1" indent="-228600" defTabSz="889000">
              <a:spcBef>
                <a:spcPct val="0"/>
              </a:spcBef>
              <a:spcAft>
                <a:spcPts val="600"/>
              </a:spcAft>
            </a:pPr>
            <a:r>
              <a:rPr lang="fr-CA" sz="2000" i="1" dirty="0" smtClean="0">
                <a:solidFill>
                  <a:schemeClr val="tx1"/>
                </a:solidFill>
                <a:latin typeface="Arial" pitchFamily="34" charset="0"/>
                <a:cs typeface="Arial" pitchFamily="34" charset="0"/>
              </a:rPr>
              <a:t>Mathématiques </a:t>
            </a:r>
            <a:r>
              <a:rPr lang="fr-CA" sz="2000" i="1" dirty="0" smtClean="0">
                <a:latin typeface="Arial" pitchFamily="34" charset="0"/>
                <a:cs typeface="Arial" pitchFamily="34" charset="0"/>
              </a:rPr>
              <a:t>p</a:t>
            </a:r>
            <a:r>
              <a:rPr lang="fr-CA" sz="2000" i="1" dirty="0" smtClean="0">
                <a:solidFill>
                  <a:schemeClr val="tx1"/>
                </a:solidFill>
                <a:latin typeface="Arial" pitchFamily="34" charset="0"/>
                <a:cs typeface="Arial" pitchFamily="34" charset="0"/>
              </a:rPr>
              <a:t>ré-calcul 12</a:t>
            </a:r>
            <a:r>
              <a:rPr lang="fr-CA" sz="2000" dirty="0" smtClean="0">
                <a:solidFill>
                  <a:schemeClr val="tx1"/>
                </a:solidFill>
                <a:latin typeface="Arial" pitchFamily="34" charset="0"/>
                <a:cs typeface="Arial" pitchFamily="34" charset="0"/>
              </a:rPr>
              <a:t/>
            </a:r>
            <a:br>
              <a:rPr lang="fr-CA" sz="2000" dirty="0" smtClean="0">
                <a:solidFill>
                  <a:schemeClr val="tx1"/>
                </a:solidFill>
                <a:latin typeface="Arial" pitchFamily="34" charset="0"/>
                <a:cs typeface="Arial" pitchFamily="34" charset="0"/>
              </a:rPr>
            </a:br>
            <a:r>
              <a:rPr lang="fr-CA" sz="2000" dirty="0" err="1" smtClean="0">
                <a:solidFill>
                  <a:schemeClr val="tx1"/>
                </a:solidFill>
                <a:latin typeface="Arial" pitchFamily="34" charset="0"/>
                <a:cs typeface="Arial" pitchFamily="34" charset="0"/>
              </a:rPr>
              <a:t>Chenelière</a:t>
            </a:r>
            <a:r>
              <a:rPr lang="fr-CA" sz="2000" dirty="0" smtClean="0">
                <a:solidFill>
                  <a:schemeClr val="tx1"/>
                </a:solidFill>
                <a:latin typeface="Arial" pitchFamily="34" charset="0"/>
                <a:cs typeface="Arial" pitchFamily="34" charset="0"/>
              </a:rPr>
              <a:t>/ Mc </a:t>
            </a:r>
            <a:r>
              <a:rPr lang="fr-CA" sz="2000" dirty="0" err="1" smtClean="0">
                <a:solidFill>
                  <a:schemeClr val="tx1"/>
                </a:solidFill>
                <a:latin typeface="Arial" pitchFamily="34" charset="0"/>
                <a:cs typeface="Arial" pitchFamily="34" charset="0"/>
              </a:rPr>
              <a:t>Graw</a:t>
            </a:r>
            <a:r>
              <a:rPr lang="fr-CA" sz="2000" dirty="0" smtClean="0">
                <a:latin typeface="Arial" pitchFamily="34" charset="0"/>
                <a:cs typeface="Arial" pitchFamily="34" charset="0"/>
              </a:rPr>
              <a:t>-Hill</a:t>
            </a:r>
          </a:p>
          <a:p>
            <a:pPr marL="228600" lvl="1" indent="-228600" defTabSz="889000">
              <a:spcBef>
                <a:spcPct val="0"/>
              </a:spcBef>
              <a:spcAft>
                <a:spcPts val="600"/>
              </a:spcAft>
              <a:buNone/>
            </a:pPr>
            <a:endParaRPr lang="fr-CA" sz="2000" i="1" dirty="0" smtClean="0">
              <a:solidFill>
                <a:schemeClr val="tx1"/>
              </a:solidFill>
              <a:latin typeface="Arial" pitchFamily="34" charset="0"/>
              <a:cs typeface="Arial" pitchFamily="34" charset="0"/>
            </a:endParaRPr>
          </a:p>
          <a:p>
            <a:pPr marL="228600" lvl="1" indent="-228600" defTabSz="889000">
              <a:spcBef>
                <a:spcPct val="0"/>
              </a:spcBef>
              <a:spcAft>
                <a:spcPts val="600"/>
              </a:spcAft>
              <a:buNone/>
            </a:pPr>
            <a:r>
              <a:rPr lang="fr-CA" sz="2000" dirty="0" smtClean="0">
                <a:latin typeface="Arial" pitchFamily="34" charset="0"/>
                <a:cs typeface="Arial" pitchFamily="34" charset="0"/>
              </a:rPr>
              <a:t>Mathématiques 30-2</a:t>
            </a:r>
          </a:p>
          <a:p>
            <a:pPr marL="228600" lvl="1" indent="-228600" defTabSz="889000">
              <a:spcBef>
                <a:spcPct val="0"/>
              </a:spcBef>
              <a:spcAft>
                <a:spcPts val="600"/>
              </a:spcAft>
            </a:pPr>
            <a:r>
              <a:rPr lang="fr-CA" sz="2000" i="1" dirty="0" smtClean="0">
                <a:solidFill>
                  <a:schemeClr val="tx1"/>
                </a:solidFill>
                <a:latin typeface="Arial" pitchFamily="34" charset="0"/>
                <a:cs typeface="Arial" pitchFamily="34" charset="0"/>
              </a:rPr>
              <a:t>Principes mathématiques 12</a:t>
            </a:r>
          </a:p>
          <a:p>
            <a:pPr marL="228600" lvl="1" indent="-228600" defTabSz="889000">
              <a:spcBef>
                <a:spcPct val="0"/>
              </a:spcBef>
              <a:spcAft>
                <a:spcPts val="600"/>
              </a:spcAft>
              <a:buNone/>
            </a:pPr>
            <a:r>
              <a:rPr lang="fr-CA" sz="2000" dirty="0" smtClean="0">
                <a:latin typeface="Arial" pitchFamily="34" charset="0"/>
                <a:cs typeface="Arial" pitchFamily="34" charset="0"/>
              </a:rPr>
              <a:t>	Modulo/ Nelson</a:t>
            </a:r>
          </a:p>
          <a:p>
            <a:pPr marL="228600" lvl="1" indent="-228600" defTabSz="889000">
              <a:spcBef>
                <a:spcPct val="0"/>
              </a:spcBef>
              <a:spcAft>
                <a:spcPts val="600"/>
              </a:spcAft>
              <a:buNone/>
            </a:pPr>
            <a:endParaRPr lang="fr-CA" sz="2000" dirty="0" smtClean="0">
              <a:solidFill>
                <a:schemeClr val="tx1"/>
              </a:solidFill>
              <a:latin typeface="Arial" pitchFamily="34" charset="0"/>
              <a:cs typeface="Arial" pitchFamily="34" charset="0"/>
            </a:endParaRPr>
          </a:p>
          <a:p>
            <a:pPr marL="228600" lvl="1" indent="-228600" defTabSz="889000">
              <a:spcBef>
                <a:spcPct val="0"/>
              </a:spcBef>
              <a:spcAft>
                <a:spcPts val="600"/>
              </a:spcAft>
              <a:buNone/>
            </a:pPr>
            <a:r>
              <a:rPr lang="fr-CA" sz="2000" dirty="0" smtClean="0">
                <a:latin typeface="Arial" pitchFamily="34" charset="0"/>
                <a:cs typeface="Arial" pitchFamily="34" charset="0"/>
              </a:rPr>
              <a:t>Mathématiques 30-3</a:t>
            </a:r>
          </a:p>
          <a:p>
            <a:pPr marL="228600" lvl="1" indent="-228600" defTabSz="889000">
              <a:spcBef>
                <a:spcPct val="0"/>
              </a:spcBef>
              <a:spcAft>
                <a:spcPts val="600"/>
              </a:spcAft>
            </a:pPr>
            <a:r>
              <a:rPr lang="fr-CA" sz="2000" i="1" dirty="0" smtClean="0">
                <a:solidFill>
                  <a:schemeClr val="tx1"/>
                </a:solidFill>
                <a:latin typeface="Arial" pitchFamily="34" charset="0"/>
                <a:cs typeface="Arial" pitchFamily="34" charset="0"/>
              </a:rPr>
              <a:t>Les mathématiques au travail 12</a:t>
            </a:r>
            <a:endParaRPr lang="fr-CA" sz="1600" i="1" dirty="0" smtClean="0">
              <a:latin typeface="Arial" pitchFamily="34" charset="0"/>
              <a:cs typeface="Arial" pitchFamily="34" charset="0"/>
            </a:endParaRPr>
          </a:p>
          <a:p>
            <a:pPr marL="228600" lvl="1" indent="-228600" defTabSz="889000">
              <a:spcBef>
                <a:spcPct val="0"/>
              </a:spcBef>
              <a:spcAft>
                <a:spcPts val="600"/>
              </a:spcAft>
              <a:buNone/>
            </a:pPr>
            <a:r>
              <a:rPr lang="fr-CA" sz="1600" dirty="0" smtClean="0">
                <a:latin typeface="Arial" pitchFamily="34" charset="0"/>
                <a:cs typeface="Arial" pitchFamily="34" charset="0"/>
              </a:rPr>
              <a:t>	</a:t>
            </a:r>
            <a:r>
              <a:rPr lang="fr-CA" sz="2000" dirty="0" smtClean="0">
                <a:latin typeface="Arial" pitchFamily="34" charset="0"/>
                <a:cs typeface="Arial" pitchFamily="34" charset="0"/>
              </a:rPr>
              <a:t>Éditions des Plaines/ Pacific </a:t>
            </a:r>
            <a:r>
              <a:rPr lang="fr-CA" sz="2000" dirty="0" err="1" smtClean="0">
                <a:latin typeface="Arial" pitchFamily="34" charset="0"/>
                <a:cs typeface="Arial" pitchFamily="34" charset="0"/>
              </a:rPr>
              <a:t>Education</a:t>
            </a:r>
            <a:r>
              <a:rPr lang="fr-CA" sz="2000" dirty="0" smtClean="0">
                <a:latin typeface="Arial" pitchFamily="34" charset="0"/>
                <a:cs typeface="Arial" pitchFamily="34" charset="0"/>
              </a:rPr>
              <a:t> </a:t>
            </a:r>
            <a:r>
              <a:rPr lang="fr-CA" sz="2000" dirty="0" err="1" smtClean="0">
                <a:latin typeface="Arial" pitchFamily="34" charset="0"/>
                <a:cs typeface="Arial" pitchFamily="34" charset="0"/>
              </a:rPr>
              <a:t>Press</a:t>
            </a:r>
            <a:endParaRPr lang="fr-CA" sz="2000" dirty="0" smtClean="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fade">
                                      <p:cBhvr>
                                        <p:cTn id="7" dur="1000"/>
                                        <p:tgtEl>
                                          <p:spTgt spid="1536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4">
                                            <p:txEl>
                                              <p:pRg st="1" end="1"/>
                                            </p:txEl>
                                          </p:spTgt>
                                        </p:tgtEl>
                                        <p:attrNameLst>
                                          <p:attrName>style.visibility</p:attrName>
                                        </p:attrNameLst>
                                      </p:cBhvr>
                                      <p:to>
                                        <p:strVal val="visible"/>
                                      </p:to>
                                    </p:set>
                                    <p:animEffect transition="in" filter="fade">
                                      <p:cBhvr>
                                        <p:cTn id="10" dur="1000"/>
                                        <p:tgtEl>
                                          <p:spTgt spid="1536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64">
                                            <p:txEl>
                                              <p:pRg st="3" end="3"/>
                                            </p:txEl>
                                          </p:spTgt>
                                        </p:tgtEl>
                                        <p:attrNameLst>
                                          <p:attrName>style.visibility</p:attrName>
                                        </p:attrNameLst>
                                      </p:cBhvr>
                                      <p:to>
                                        <p:strVal val="visible"/>
                                      </p:to>
                                    </p:set>
                                    <p:animEffect transition="in" filter="fade">
                                      <p:cBhvr>
                                        <p:cTn id="13" dur="1000"/>
                                        <p:tgtEl>
                                          <p:spTgt spid="1536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364">
                                            <p:txEl>
                                              <p:pRg st="4" end="4"/>
                                            </p:txEl>
                                          </p:spTgt>
                                        </p:tgtEl>
                                        <p:attrNameLst>
                                          <p:attrName>style.visibility</p:attrName>
                                        </p:attrNameLst>
                                      </p:cBhvr>
                                      <p:to>
                                        <p:strVal val="visible"/>
                                      </p:to>
                                    </p:set>
                                    <p:animEffect transition="in" filter="fade">
                                      <p:cBhvr>
                                        <p:cTn id="16" dur="1000"/>
                                        <p:tgtEl>
                                          <p:spTgt spid="15364">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364">
                                            <p:txEl>
                                              <p:pRg st="5" end="5"/>
                                            </p:txEl>
                                          </p:spTgt>
                                        </p:tgtEl>
                                        <p:attrNameLst>
                                          <p:attrName>style.visibility</p:attrName>
                                        </p:attrNameLst>
                                      </p:cBhvr>
                                      <p:to>
                                        <p:strVal val="visible"/>
                                      </p:to>
                                    </p:set>
                                    <p:animEffect transition="in" filter="fade">
                                      <p:cBhvr>
                                        <p:cTn id="19" dur="1000"/>
                                        <p:tgtEl>
                                          <p:spTgt spid="15364">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364">
                                            <p:txEl>
                                              <p:pRg st="7" end="7"/>
                                            </p:txEl>
                                          </p:spTgt>
                                        </p:tgtEl>
                                        <p:attrNameLst>
                                          <p:attrName>style.visibility</p:attrName>
                                        </p:attrNameLst>
                                      </p:cBhvr>
                                      <p:to>
                                        <p:strVal val="visible"/>
                                      </p:to>
                                    </p:set>
                                    <p:animEffect transition="in" filter="fade">
                                      <p:cBhvr>
                                        <p:cTn id="22" dur="1000"/>
                                        <p:tgtEl>
                                          <p:spTgt spid="15364">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364">
                                            <p:txEl>
                                              <p:pRg st="8" end="8"/>
                                            </p:txEl>
                                          </p:spTgt>
                                        </p:tgtEl>
                                        <p:attrNameLst>
                                          <p:attrName>style.visibility</p:attrName>
                                        </p:attrNameLst>
                                      </p:cBhvr>
                                      <p:to>
                                        <p:strVal val="visible"/>
                                      </p:to>
                                    </p:set>
                                    <p:animEffect transition="in" filter="fade">
                                      <p:cBhvr>
                                        <p:cTn id="25" dur="1000"/>
                                        <p:tgtEl>
                                          <p:spTgt spid="15364">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364">
                                            <p:txEl>
                                              <p:pRg st="9" end="9"/>
                                            </p:txEl>
                                          </p:spTgt>
                                        </p:tgtEl>
                                        <p:attrNameLst>
                                          <p:attrName>style.visibility</p:attrName>
                                        </p:attrNameLst>
                                      </p:cBhvr>
                                      <p:to>
                                        <p:strVal val="visible"/>
                                      </p:to>
                                    </p:set>
                                    <p:animEffect transition="in" filter="fade">
                                      <p:cBhvr>
                                        <p:cTn id="28" dur="1000"/>
                                        <p:tgtEl>
                                          <p:spTgt spid="1536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592" y="0"/>
            <a:ext cx="5904334" cy="980728"/>
          </a:xfrm>
        </p:spPr>
        <p:txBody>
          <a:bodyPr>
            <a:normAutofit/>
          </a:bodyPr>
          <a:lstStyle/>
          <a:p>
            <a:r>
              <a:rPr lang="fr-CA" sz="3200" dirty="0" smtClean="0">
                <a:solidFill>
                  <a:schemeClr val="tx1"/>
                </a:solidFill>
              </a:rPr>
              <a:t>Le processus de LA création des normes</a:t>
            </a:r>
            <a:endParaRPr lang="en-US" sz="3200" dirty="0"/>
          </a:p>
        </p:txBody>
      </p:sp>
      <p:sp>
        <p:nvSpPr>
          <p:cNvPr id="4" name="Content Placeholder 3"/>
          <p:cNvSpPr>
            <a:spLocks noGrp="1"/>
          </p:cNvSpPr>
          <p:nvPr>
            <p:ph sz="quarter" idx="10"/>
          </p:nvPr>
        </p:nvSpPr>
        <p:spPr/>
        <p:txBody>
          <a:bodyPr>
            <a:normAutofit lnSpcReduction="10000"/>
          </a:bodyPr>
          <a:lstStyle/>
          <a:p>
            <a:r>
              <a:rPr lang="fr-CA" dirty="0" smtClean="0"/>
              <a:t>Rencontre des groupes d’enseignants de</a:t>
            </a:r>
            <a:r>
              <a:rPr lang="fr-CA" dirty="0" smtClean="0">
                <a:solidFill>
                  <a:srgbClr val="00B050"/>
                </a:solidFill>
              </a:rPr>
              <a:t> </a:t>
            </a:r>
            <a:r>
              <a:rPr lang="fr-CA" dirty="0" smtClean="0"/>
              <a:t>chaque niveau d’études sous l’égide d’Alberta </a:t>
            </a:r>
            <a:r>
              <a:rPr lang="fr-CA" dirty="0" err="1" smtClean="0"/>
              <a:t>Education</a:t>
            </a:r>
            <a:r>
              <a:rPr lang="fr-CA" dirty="0" smtClean="0"/>
              <a:t>. Ceux-ci passent en revue chaque résultat d’apprentissage dans le cadre de chaque sujet d’études afin de lui associer, de commun accord, des interprétations de la norme acceptable et de la norme d’excellence.</a:t>
            </a:r>
          </a:p>
          <a:p>
            <a:r>
              <a:rPr lang="fr-CA" dirty="0" smtClean="0"/>
              <a:t>Une deuxième rencontre permet aux enseignants d’ajouter des exemples qui se rattachent à chaque norme.</a:t>
            </a:r>
            <a:endParaRPr lang="en-US" dirty="0" smtClean="0"/>
          </a:p>
          <a:p>
            <a:endParaRPr lang="en-US"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592" y="0"/>
            <a:ext cx="5904334" cy="980728"/>
          </a:xfrm>
        </p:spPr>
        <p:txBody>
          <a:bodyPr>
            <a:normAutofit/>
          </a:bodyPr>
          <a:lstStyle/>
          <a:p>
            <a:r>
              <a:rPr lang="fr-CA" sz="3200" dirty="0" smtClean="0">
                <a:solidFill>
                  <a:schemeClr val="tx1"/>
                </a:solidFill>
              </a:rPr>
              <a:t>Le processus de LA création des normes : exemple 1</a:t>
            </a:r>
            <a:endParaRPr lang="en-US" sz="3200" dirty="0">
              <a:solidFill>
                <a:schemeClr val="tx1"/>
              </a:solidFill>
            </a:endParaRPr>
          </a:p>
        </p:txBody>
      </p:sp>
      <p:sp>
        <p:nvSpPr>
          <p:cNvPr id="4" name="Content Placeholder 3"/>
          <p:cNvSpPr>
            <a:spLocks noGrp="1"/>
          </p:cNvSpPr>
          <p:nvPr>
            <p:ph sz="quarter" idx="10"/>
          </p:nvPr>
        </p:nvSpPr>
        <p:spPr>
          <a:xfrm>
            <a:off x="395536" y="1556792"/>
            <a:ext cx="8263880" cy="4536504"/>
          </a:xfrm>
        </p:spPr>
        <p:txBody>
          <a:bodyPr>
            <a:normAutofit fontScale="85000" lnSpcReduction="10000"/>
          </a:bodyPr>
          <a:lstStyle/>
          <a:p>
            <a:pPr>
              <a:buNone/>
            </a:pPr>
            <a:r>
              <a:rPr lang="fr-CA" dirty="0" smtClean="0"/>
              <a:t>Relations et fonctions 10C</a:t>
            </a:r>
          </a:p>
          <a:p>
            <a:pPr>
              <a:buNone/>
            </a:pPr>
            <a:r>
              <a:rPr lang="fr-FR" dirty="0" smtClean="0"/>
              <a:t>Résultat d’apprentissage spécifique</a:t>
            </a:r>
          </a:p>
          <a:p>
            <a:pPr>
              <a:buNone/>
            </a:pPr>
            <a:endParaRPr lang="fr-FR" b="1" dirty="0" smtClean="0"/>
          </a:p>
          <a:p>
            <a:pPr>
              <a:buNone/>
            </a:pPr>
            <a:r>
              <a:rPr lang="fr-FR" dirty="0" smtClean="0"/>
              <a:t>L’élève devra :</a:t>
            </a:r>
          </a:p>
          <a:p>
            <a:pPr>
              <a:buNone/>
            </a:pPr>
            <a:r>
              <a:rPr lang="fr-FR" dirty="0" smtClean="0"/>
              <a:t>7. Déterminer l’équation d’une relation linéaire à partir :</a:t>
            </a:r>
          </a:p>
          <a:p>
            <a:pPr>
              <a:buNone/>
            </a:pPr>
            <a:r>
              <a:rPr lang="fr-FR" dirty="0" smtClean="0"/>
              <a:t>         • d’un graphique;</a:t>
            </a:r>
          </a:p>
          <a:p>
            <a:pPr>
              <a:buNone/>
            </a:pPr>
            <a:r>
              <a:rPr lang="fr-FR" dirty="0" smtClean="0"/>
              <a:t>         • d’un point et d’une pente;</a:t>
            </a:r>
          </a:p>
          <a:p>
            <a:pPr>
              <a:buNone/>
            </a:pPr>
            <a:r>
              <a:rPr lang="fr-FR" dirty="0" smtClean="0"/>
              <a:t>         • de deux points;</a:t>
            </a:r>
          </a:p>
          <a:p>
            <a:pPr>
              <a:buNone/>
            </a:pPr>
            <a:r>
              <a:rPr lang="fr-FR" dirty="0" smtClean="0"/>
              <a:t>         • d’un point et de l’équation d’une droite parallèle ou</a:t>
            </a:r>
          </a:p>
          <a:p>
            <a:pPr>
              <a:buNone/>
            </a:pPr>
            <a:r>
              <a:rPr lang="fr-FR" dirty="0" smtClean="0"/>
              <a:t>            perpendiculaire; </a:t>
            </a:r>
          </a:p>
          <a:p>
            <a:pPr>
              <a:buNone/>
            </a:pPr>
            <a:r>
              <a:rPr lang="fr-FR" dirty="0" smtClean="0"/>
              <a:t>         pour résoudre des problèmes.</a:t>
            </a:r>
          </a:p>
          <a:p>
            <a:pPr>
              <a:buNone/>
            </a:pPr>
            <a:r>
              <a:rPr lang="fr-FR" dirty="0" smtClean="0"/>
              <a:t>            [L, R, RP, V]</a:t>
            </a:r>
            <a:endParaRPr lang="en-US" dirty="0" smtClean="0"/>
          </a:p>
          <a:p>
            <a:pPr>
              <a:buNone/>
            </a:pPr>
            <a:endParaRPr lang="en-US"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592" y="0"/>
            <a:ext cx="5904334" cy="1052736"/>
          </a:xfrm>
        </p:spPr>
        <p:txBody>
          <a:bodyPr>
            <a:normAutofit/>
          </a:bodyPr>
          <a:lstStyle/>
          <a:p>
            <a:r>
              <a:rPr lang="fr-CA" sz="3200" dirty="0" smtClean="0">
                <a:solidFill>
                  <a:schemeClr val="tx1"/>
                </a:solidFill>
              </a:rPr>
              <a:t>Le processus de LA création des normes : exemple 1</a:t>
            </a:r>
            <a:endParaRPr lang="en-US" sz="3200" dirty="0">
              <a:solidFill>
                <a:schemeClr val="tx1"/>
              </a:solidFill>
            </a:endParaRPr>
          </a:p>
        </p:txBody>
      </p:sp>
      <p:graphicFrame>
        <p:nvGraphicFramePr>
          <p:cNvPr id="5" name="Content Placeholder 4"/>
          <p:cNvGraphicFramePr>
            <a:graphicFrameLocks noGrp="1"/>
          </p:cNvGraphicFramePr>
          <p:nvPr>
            <p:ph sz="quarter" idx="10"/>
          </p:nvPr>
        </p:nvGraphicFramePr>
        <p:xfrm>
          <a:off x="539552" y="2636912"/>
          <a:ext cx="8047038" cy="2103120"/>
        </p:xfrm>
        <a:graphic>
          <a:graphicData uri="http://schemas.openxmlformats.org/drawingml/2006/table">
            <a:tbl>
              <a:tblPr firstRow="1" bandRow="1">
                <a:tableStyleId>{5C22544A-7EE6-4342-B048-85BDC9FD1C3A}</a:tableStyleId>
              </a:tblPr>
              <a:tblGrid>
                <a:gridCol w="2682346"/>
                <a:gridCol w="2682346"/>
                <a:gridCol w="2682346"/>
              </a:tblGrid>
              <a:tr h="370840">
                <a:tc>
                  <a:txBody>
                    <a:bodyPr/>
                    <a:lstStyle/>
                    <a:p>
                      <a:r>
                        <a:rPr lang="en-US" sz="1800" b="1" kern="1200" baseline="0" dirty="0" smtClean="0">
                          <a:solidFill>
                            <a:schemeClr val="lt1"/>
                          </a:solidFill>
                          <a:latin typeface="+mn-lt"/>
                          <a:ea typeface="+mn-ea"/>
                          <a:cs typeface="+mn-cs"/>
                        </a:rPr>
                        <a:t>Indicateurs de rendement 	</a:t>
                      </a:r>
                    </a:p>
                  </a:txBody>
                  <a:tcPr/>
                </a:tc>
                <a:tc>
                  <a:txBody>
                    <a:bodyPr/>
                    <a:lstStyle/>
                    <a:p>
                      <a:r>
                        <a:rPr lang="en-US" sz="1800" b="1" kern="1200" baseline="0" dirty="0" smtClean="0">
                          <a:solidFill>
                            <a:schemeClr val="lt1"/>
                          </a:solidFill>
                          <a:latin typeface="+mn-lt"/>
                          <a:ea typeface="+mn-ea"/>
                          <a:cs typeface="+mn-cs"/>
                        </a:rPr>
                        <a:t>Norme acceptable 	</a:t>
                      </a:r>
                    </a:p>
                  </a:txBody>
                  <a:tcPr/>
                </a:tc>
                <a:tc>
                  <a:txBody>
                    <a:bodyPr/>
                    <a:lstStyle/>
                    <a:p>
                      <a:r>
                        <a:rPr lang="en-US" sz="1800" b="1" kern="1200" baseline="0" dirty="0" smtClean="0">
                          <a:solidFill>
                            <a:schemeClr val="lt1"/>
                          </a:solidFill>
                          <a:latin typeface="+mn-lt"/>
                          <a:ea typeface="+mn-ea"/>
                          <a:cs typeface="+mn-cs"/>
                        </a:rPr>
                        <a:t>Norme d’excellence 	</a:t>
                      </a:r>
                    </a:p>
                  </a:txBody>
                  <a:tcPr/>
                </a:tc>
              </a:tr>
              <a:tr h="370840">
                <a:tc>
                  <a:txBody>
                    <a:bodyPr/>
                    <a:lstStyle/>
                    <a:p>
                      <a:r>
                        <a:rPr lang="fr-FR" sz="1800" kern="1200" baseline="0" dirty="0" smtClean="0">
                          <a:solidFill>
                            <a:schemeClr val="dk1"/>
                          </a:solidFill>
                          <a:latin typeface="+mn-lt"/>
                          <a:ea typeface="+mn-ea"/>
                          <a:cs typeface="+mn-cs"/>
                        </a:rPr>
                        <a:t>7.5  Tracer le graphique de               données linéaires découlant d’un contexte et écrire l’équation de la droite obtenue.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 </a:t>
                      </a:r>
                      <a:r>
                        <a:rPr lang="fr-CA" sz="1800" kern="1200" dirty="0" smtClean="0">
                          <a:solidFill>
                            <a:schemeClr val="dk1"/>
                          </a:solidFill>
                          <a:latin typeface="+mn-lt"/>
                          <a:ea typeface="+mn-ea"/>
                          <a:cs typeface="+mn-cs"/>
                          <a:sym typeface="Wingdings"/>
                        </a:rPr>
                        <a:t></a:t>
                      </a:r>
                      <a:r>
                        <a:rPr lang="en-US" sz="1800" kern="1200" baseline="0" dirty="0" smtClean="0">
                          <a:solidFill>
                            <a:schemeClr val="dk1"/>
                          </a:solidFill>
                          <a:latin typeface="+mn-lt"/>
                          <a:ea typeface="+mn-ea"/>
                          <a:cs typeface="+mn-cs"/>
                        </a:rPr>
                        <a:t>Donner une solution partielle. 	</a:t>
                      </a:r>
                    </a:p>
                    <a:p>
                      <a:r>
                        <a:rPr lang="en-US" sz="1800" kern="1200" baseline="0" dirty="0" smtClean="0">
                          <a:solidFill>
                            <a:schemeClr val="dk1"/>
                          </a:solidFill>
                          <a:latin typeface="+mn-lt"/>
                          <a:ea typeface="+mn-ea"/>
                          <a:cs typeface="+mn-cs"/>
                        </a:rPr>
                        <a:t>	</a:t>
                      </a:r>
                    </a:p>
                  </a:txBody>
                  <a:tcPr/>
                </a:tc>
                <a:tc>
                  <a:txBody>
                    <a:bodyPr/>
                    <a:lstStyle/>
                    <a:p>
                      <a:r>
                        <a:rPr lang="fr-CA" sz="1800" kern="1200" dirty="0" smtClean="0">
                          <a:solidFill>
                            <a:schemeClr val="dk1"/>
                          </a:solidFill>
                          <a:latin typeface="+mn-lt"/>
                          <a:ea typeface="+mn-ea"/>
                          <a:cs typeface="+mn-cs"/>
                          <a:sym typeface="Wingdings"/>
                        </a:rPr>
                        <a:t></a:t>
                      </a:r>
                      <a:r>
                        <a:rPr lang="fr-FR" sz="1800" kern="1200" baseline="0" dirty="0" smtClean="0">
                          <a:solidFill>
                            <a:schemeClr val="dk1"/>
                          </a:solidFill>
                          <a:latin typeface="+mn-lt"/>
                          <a:ea typeface="+mn-ea"/>
                          <a:cs typeface="+mn-cs"/>
                        </a:rPr>
                        <a:t>Donner une solution complète, y compris les restrictions qui s’appliquent au domaine et à l’image. 	</a:t>
                      </a:r>
                    </a:p>
                  </a:txBody>
                  <a:tcPr/>
                </a:tc>
              </a:tr>
            </a:tbl>
          </a:graphicData>
        </a:graphic>
      </p:graphicFrame>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592" y="0"/>
            <a:ext cx="5904334" cy="980728"/>
          </a:xfrm>
        </p:spPr>
        <p:txBody>
          <a:bodyPr>
            <a:noAutofit/>
          </a:bodyPr>
          <a:lstStyle/>
          <a:p>
            <a:r>
              <a:rPr lang="fr-CA" sz="3200" dirty="0" smtClean="0">
                <a:solidFill>
                  <a:schemeClr val="tx1"/>
                </a:solidFill>
              </a:rPr>
              <a:t>Le processus de LA création des normes : exemple 1</a:t>
            </a:r>
            <a:endParaRPr lang="en-US" sz="3200" dirty="0">
              <a:solidFill>
                <a:schemeClr val="tx1"/>
              </a:solidFill>
            </a:endParaRPr>
          </a:p>
        </p:txBody>
      </p:sp>
      <p:sp>
        <p:nvSpPr>
          <p:cNvPr id="4" name="Content Placeholder 3"/>
          <p:cNvSpPr>
            <a:spLocks noGrp="1"/>
          </p:cNvSpPr>
          <p:nvPr>
            <p:ph sz="quarter" idx="10"/>
          </p:nvPr>
        </p:nvSpPr>
        <p:spPr>
          <a:xfrm>
            <a:off x="556592" y="1556792"/>
            <a:ext cx="8263880" cy="4536504"/>
          </a:xfrm>
        </p:spPr>
        <p:txBody>
          <a:bodyPr>
            <a:normAutofit fontScale="77500" lnSpcReduction="20000"/>
          </a:bodyPr>
          <a:lstStyle/>
          <a:p>
            <a:pPr>
              <a:buNone/>
            </a:pPr>
            <a:r>
              <a:rPr lang="fr-CA" dirty="0" smtClean="0"/>
              <a:t>Exercice 16 page 384 (</a:t>
            </a:r>
            <a:r>
              <a:rPr lang="fr-CA" i="1" dirty="0" smtClean="0"/>
              <a:t>Mathématiques 10 : fondements et  pré-calcul</a:t>
            </a:r>
            <a:r>
              <a:rPr lang="fr-CA" dirty="0" smtClean="0"/>
              <a:t>)</a:t>
            </a:r>
          </a:p>
          <a:p>
            <a:pPr>
              <a:buNone/>
            </a:pPr>
            <a:endParaRPr lang="fr-CA" dirty="0" smtClean="0"/>
          </a:p>
          <a:p>
            <a:pPr>
              <a:buNone/>
            </a:pPr>
            <a:r>
              <a:rPr lang="fr-FR" dirty="0" smtClean="0"/>
              <a:t>Pascal accumule ses pièces de 1 $ et de 2 $. </a:t>
            </a:r>
            <a:r>
              <a:rPr lang="en-US" dirty="0" smtClean="0"/>
              <a:t>Il a 24 $.</a:t>
            </a:r>
          </a:p>
          <a:p>
            <a:pPr marL="171450" indent="-514350">
              <a:buFont typeface="+mj-lt"/>
              <a:buAutoNum type="alphaLcParenR"/>
            </a:pPr>
            <a:r>
              <a:rPr lang="fr-FR" dirty="0" smtClean="0"/>
              <a:t>Génère des données pour cette relation</a:t>
            </a:r>
          </a:p>
          <a:p>
            <a:pPr marL="171450" indent="-514350">
              <a:buFont typeface="+mj-lt"/>
              <a:buAutoNum type="alphaLcParenR"/>
            </a:pPr>
            <a:r>
              <a:rPr lang="fr-FR" dirty="0" smtClean="0"/>
              <a:t>Représente graphiquement les données. </a:t>
            </a:r>
          </a:p>
          <a:p>
            <a:pPr marL="171450" indent="-514350">
              <a:buNone/>
            </a:pPr>
            <a:r>
              <a:rPr lang="fr-FR" dirty="0" smtClean="0"/>
              <a:t>	     Devrais-tu relier les points ? Justifie ta réponse.</a:t>
            </a:r>
          </a:p>
          <a:p>
            <a:pPr marL="171450" indent="-514350">
              <a:buFont typeface="+mj-lt"/>
              <a:buAutoNum type="alphaLcParenR" startAt="3"/>
            </a:pPr>
            <a:r>
              <a:rPr lang="fr-FR" dirty="0" smtClean="0"/>
              <a:t>Écris une équation qui relie les variables.</a:t>
            </a:r>
          </a:p>
          <a:p>
            <a:pPr>
              <a:buNone/>
            </a:pPr>
            <a:r>
              <a:rPr lang="fr-FR" dirty="0" smtClean="0"/>
              <a:t>        Justifie la forme d’équation choisie.</a:t>
            </a:r>
          </a:p>
          <a:p>
            <a:pPr marL="171450" indent="-514350">
              <a:buFont typeface="+mj-lt"/>
              <a:buAutoNum type="alphaLcParenR" startAt="4"/>
            </a:pPr>
            <a:r>
              <a:rPr lang="fr-FR" dirty="0" smtClean="0"/>
              <a:t>i) Pascal peut-il avoir 6 pièces de 2 $ et</a:t>
            </a:r>
            <a:r>
              <a:rPr lang="fr-FR" b="1" dirty="0" smtClean="0"/>
              <a:t> </a:t>
            </a:r>
            <a:r>
              <a:rPr lang="en-US" dirty="0" smtClean="0"/>
              <a:t>8 </a:t>
            </a:r>
            <a:r>
              <a:rPr lang="en-US" dirty="0" err="1" smtClean="0"/>
              <a:t>pièces</a:t>
            </a:r>
            <a:r>
              <a:rPr lang="en-US" dirty="0" smtClean="0"/>
              <a:t> de 1 $ ?</a:t>
            </a:r>
          </a:p>
          <a:p>
            <a:pPr>
              <a:buNone/>
            </a:pPr>
            <a:r>
              <a:rPr lang="fr-FR" dirty="0" smtClean="0"/>
              <a:t>      ii) Pascal peut-il avoir 6 pièces de 1 $ et </a:t>
            </a:r>
            <a:r>
              <a:rPr lang="en-US" dirty="0" smtClean="0"/>
              <a:t>8 </a:t>
            </a:r>
            <a:r>
              <a:rPr lang="en-US" dirty="0" err="1" smtClean="0"/>
              <a:t>pièces</a:t>
            </a:r>
            <a:r>
              <a:rPr lang="en-US" dirty="0" smtClean="0"/>
              <a:t> de 2 $ ?</a:t>
            </a:r>
          </a:p>
          <a:p>
            <a:pPr>
              <a:buNone/>
            </a:pPr>
            <a:r>
              <a:rPr lang="fr-FR" dirty="0" smtClean="0"/>
              <a:t>          Justifie tes réponses à l’aide du graphique et de </a:t>
            </a:r>
            <a:r>
              <a:rPr lang="en-US" dirty="0" smtClean="0"/>
              <a:t>l’équation.</a:t>
            </a:r>
          </a:p>
          <a:p>
            <a:pPr>
              <a:buNone/>
            </a:pPr>
            <a:endParaRPr lang="en-US"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592" y="0"/>
            <a:ext cx="5904334" cy="980728"/>
          </a:xfrm>
        </p:spPr>
        <p:txBody>
          <a:bodyPr>
            <a:noAutofit/>
          </a:bodyPr>
          <a:lstStyle/>
          <a:p>
            <a:r>
              <a:rPr lang="fr-CA" sz="3200" dirty="0" smtClean="0">
                <a:solidFill>
                  <a:schemeClr val="tx1"/>
                </a:solidFill>
              </a:rPr>
              <a:t>Le processus de LA création des normes : exemple 1</a:t>
            </a:r>
            <a:endParaRPr lang="en-US" sz="3200" dirty="0">
              <a:solidFill>
                <a:schemeClr val="tx1"/>
              </a:solidFill>
            </a:endParaRPr>
          </a:p>
        </p:txBody>
      </p:sp>
      <p:sp>
        <p:nvSpPr>
          <p:cNvPr id="4" name="Content Placeholder 3"/>
          <p:cNvSpPr>
            <a:spLocks noGrp="1"/>
          </p:cNvSpPr>
          <p:nvPr>
            <p:ph sz="quarter" idx="10"/>
          </p:nvPr>
        </p:nvSpPr>
        <p:spPr/>
        <p:txBody>
          <a:bodyPr/>
          <a:lstStyle/>
          <a:p>
            <a:pPr>
              <a:buNone/>
            </a:pPr>
            <a:r>
              <a:rPr lang="fr-FR" dirty="0" smtClean="0"/>
              <a:t>a) Génère des données pour cette relation</a:t>
            </a:r>
          </a:p>
          <a:p>
            <a:pPr>
              <a:buNone/>
            </a:pPr>
            <a:endParaRPr lang="en-US" dirty="0"/>
          </a:p>
        </p:txBody>
      </p:sp>
      <p:graphicFrame>
        <p:nvGraphicFramePr>
          <p:cNvPr id="5" name="Table 4"/>
          <p:cNvGraphicFramePr>
            <a:graphicFrameLocks noGrp="1"/>
          </p:cNvGraphicFramePr>
          <p:nvPr/>
        </p:nvGraphicFramePr>
        <p:xfrm>
          <a:off x="1187624" y="2636912"/>
          <a:ext cx="6096000" cy="32359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fr-CA" dirty="0" smtClean="0"/>
                        <a:t>Nombre de pièces de 2$, </a:t>
                      </a:r>
                      <a:r>
                        <a:rPr lang="fr-CA" i="1" dirty="0" smtClean="0"/>
                        <a:t>u</a:t>
                      </a:r>
                      <a:endParaRPr lang="en-US" dirty="0"/>
                    </a:p>
                  </a:txBody>
                  <a:tcPr/>
                </a:tc>
                <a:tc>
                  <a:txBody>
                    <a:bodyPr/>
                    <a:lstStyle/>
                    <a:p>
                      <a:pPr algn="ctr"/>
                      <a:r>
                        <a:rPr lang="fr-CA" dirty="0" smtClean="0"/>
                        <a:t>Nombre de pièces de 1$, </a:t>
                      </a:r>
                      <a:r>
                        <a:rPr lang="fr-CA" i="1" dirty="0" smtClean="0"/>
                        <a:t>d</a:t>
                      </a:r>
                      <a:endParaRPr lang="en-US" dirty="0"/>
                    </a:p>
                  </a:txBody>
                  <a:tcPr/>
                </a:tc>
                <a:tc>
                  <a:txBody>
                    <a:bodyPr/>
                    <a:lstStyle/>
                    <a:p>
                      <a:r>
                        <a:rPr lang="fr-CA" dirty="0" smtClean="0"/>
                        <a:t>Montant total</a:t>
                      </a:r>
                      <a:endParaRPr lang="en-US" dirty="0"/>
                    </a:p>
                  </a:txBody>
                  <a:tcPr/>
                </a:tc>
              </a:tr>
              <a:tr h="370840">
                <a:tc>
                  <a:txBody>
                    <a:bodyPr/>
                    <a:lstStyle/>
                    <a:p>
                      <a:pPr algn="ctr"/>
                      <a:r>
                        <a:rPr lang="fr-CA" dirty="0" smtClean="0"/>
                        <a:t>0</a:t>
                      </a:r>
                      <a:endParaRPr lang="en-US" dirty="0"/>
                    </a:p>
                  </a:txBody>
                  <a:tcPr/>
                </a:tc>
                <a:tc>
                  <a:txBody>
                    <a:bodyPr/>
                    <a:lstStyle/>
                    <a:p>
                      <a:pPr algn="ctr"/>
                      <a:r>
                        <a:rPr lang="fr-CA" dirty="0" smtClean="0"/>
                        <a:t>24</a:t>
                      </a:r>
                      <a:endParaRPr lang="en-US" dirty="0"/>
                    </a:p>
                  </a:txBody>
                  <a:tcPr/>
                </a:tc>
                <a:tc>
                  <a:txBody>
                    <a:bodyPr/>
                    <a:lstStyle/>
                    <a:p>
                      <a:pPr algn="ctr"/>
                      <a:r>
                        <a:rPr lang="fr-CA" dirty="0" smtClean="0"/>
                        <a:t>24</a:t>
                      </a:r>
                      <a:endParaRPr lang="en-US" dirty="0"/>
                    </a:p>
                  </a:txBody>
                  <a:tcPr/>
                </a:tc>
              </a:tr>
              <a:tr h="370840">
                <a:tc>
                  <a:txBody>
                    <a:bodyPr/>
                    <a:lstStyle/>
                    <a:p>
                      <a:pPr algn="ctr"/>
                      <a:r>
                        <a:rPr lang="fr-CA" dirty="0" smtClean="0"/>
                        <a:t>1</a:t>
                      </a:r>
                      <a:endParaRPr lang="en-US" dirty="0"/>
                    </a:p>
                  </a:txBody>
                  <a:tcPr/>
                </a:tc>
                <a:tc>
                  <a:txBody>
                    <a:bodyPr/>
                    <a:lstStyle/>
                    <a:p>
                      <a:pPr algn="ctr"/>
                      <a:r>
                        <a:rPr lang="fr-CA" dirty="0" smtClean="0"/>
                        <a:t>22</a:t>
                      </a:r>
                      <a:endParaRPr lang="en-US" dirty="0"/>
                    </a:p>
                  </a:txBody>
                  <a:tcPr/>
                </a:tc>
                <a:tc>
                  <a:txBody>
                    <a:bodyPr/>
                    <a:lstStyle/>
                    <a:p>
                      <a:pPr algn="ctr"/>
                      <a:r>
                        <a:rPr lang="fr-CA" dirty="0" smtClean="0"/>
                        <a:t>24</a:t>
                      </a:r>
                      <a:endParaRPr lang="en-US" dirty="0"/>
                    </a:p>
                  </a:txBody>
                  <a:tcPr/>
                </a:tc>
              </a:tr>
              <a:tr h="370840">
                <a:tc>
                  <a:txBody>
                    <a:bodyPr/>
                    <a:lstStyle/>
                    <a:p>
                      <a:pPr algn="ctr"/>
                      <a:r>
                        <a:rPr lang="fr-CA" dirty="0" smtClean="0"/>
                        <a:t>2</a:t>
                      </a:r>
                      <a:endParaRPr lang="en-US" dirty="0"/>
                    </a:p>
                  </a:txBody>
                  <a:tcPr/>
                </a:tc>
                <a:tc>
                  <a:txBody>
                    <a:bodyPr/>
                    <a:lstStyle/>
                    <a:p>
                      <a:pPr algn="ctr"/>
                      <a:r>
                        <a:rPr lang="fr-CA" dirty="0" smtClean="0"/>
                        <a:t>20</a:t>
                      </a:r>
                      <a:endParaRPr lang="en-US" dirty="0"/>
                    </a:p>
                  </a:txBody>
                  <a:tcPr/>
                </a:tc>
                <a:tc>
                  <a:txBody>
                    <a:bodyPr/>
                    <a:lstStyle/>
                    <a:p>
                      <a:pPr algn="ctr"/>
                      <a:r>
                        <a:rPr lang="fr-CA" dirty="0" smtClean="0"/>
                        <a:t>24</a:t>
                      </a:r>
                      <a:endParaRPr lang="en-US" dirty="0"/>
                    </a:p>
                  </a:txBody>
                  <a:tcPr/>
                </a:tc>
              </a:tr>
              <a:tr h="370840">
                <a:tc>
                  <a:txBody>
                    <a:bodyPr/>
                    <a:lstStyle/>
                    <a:p>
                      <a:pPr algn="ctr"/>
                      <a:r>
                        <a:rPr lang="fr-CA" dirty="0" smtClean="0"/>
                        <a:t>3</a:t>
                      </a:r>
                      <a:endParaRPr lang="en-US" dirty="0"/>
                    </a:p>
                  </a:txBody>
                  <a:tcPr/>
                </a:tc>
                <a:tc>
                  <a:txBody>
                    <a:bodyPr/>
                    <a:lstStyle/>
                    <a:p>
                      <a:pPr algn="ctr"/>
                      <a:r>
                        <a:rPr lang="fr-CA" dirty="0" smtClean="0"/>
                        <a:t>18</a:t>
                      </a:r>
                      <a:endParaRPr lang="en-US" dirty="0"/>
                    </a:p>
                  </a:txBody>
                  <a:tcPr/>
                </a:tc>
                <a:tc>
                  <a:txBody>
                    <a:bodyPr/>
                    <a:lstStyle/>
                    <a:p>
                      <a:pPr algn="ctr"/>
                      <a:r>
                        <a:rPr lang="fr-CA" dirty="0" smtClean="0"/>
                        <a:t>24</a:t>
                      </a:r>
                      <a:endParaRPr lang="en-US" dirty="0"/>
                    </a:p>
                  </a:txBody>
                  <a:tcPr/>
                </a:tc>
              </a:tr>
              <a:tr h="370840">
                <a:tc>
                  <a:txBody>
                    <a:bodyPr/>
                    <a:lstStyle/>
                    <a:p>
                      <a:pPr algn="ctr"/>
                      <a:r>
                        <a:rPr lang="fr-CA" dirty="0" smtClean="0"/>
                        <a:t>4</a:t>
                      </a:r>
                      <a:endParaRPr lang="en-US" dirty="0"/>
                    </a:p>
                  </a:txBody>
                  <a:tcPr/>
                </a:tc>
                <a:tc>
                  <a:txBody>
                    <a:bodyPr/>
                    <a:lstStyle/>
                    <a:p>
                      <a:pPr algn="ctr"/>
                      <a:r>
                        <a:rPr lang="fr-CA" dirty="0" smtClean="0"/>
                        <a:t>16</a:t>
                      </a:r>
                      <a:endParaRPr lang="en-US" dirty="0"/>
                    </a:p>
                  </a:txBody>
                  <a:tcPr/>
                </a:tc>
                <a:tc>
                  <a:txBody>
                    <a:bodyPr/>
                    <a:lstStyle/>
                    <a:p>
                      <a:pPr algn="ctr"/>
                      <a:r>
                        <a:rPr lang="fr-CA" dirty="0" smtClean="0"/>
                        <a:t>24</a:t>
                      </a:r>
                      <a:endParaRPr lang="en-US" dirty="0"/>
                    </a:p>
                  </a:txBody>
                  <a:tcPr/>
                </a:tc>
              </a:tr>
              <a:tr h="370840">
                <a:tc>
                  <a:txBody>
                    <a:bodyPr/>
                    <a:lstStyle/>
                    <a:p>
                      <a:pPr algn="ctr"/>
                      <a:r>
                        <a:rPr lang="fr-CA" dirty="0" smtClean="0"/>
                        <a:t>5</a:t>
                      </a:r>
                      <a:endParaRPr lang="en-US" dirty="0"/>
                    </a:p>
                  </a:txBody>
                  <a:tcPr/>
                </a:tc>
                <a:tc>
                  <a:txBody>
                    <a:bodyPr/>
                    <a:lstStyle/>
                    <a:p>
                      <a:pPr algn="ctr"/>
                      <a:r>
                        <a:rPr lang="fr-CA" dirty="0" smtClean="0"/>
                        <a:t>14</a:t>
                      </a:r>
                      <a:endParaRPr lang="en-US" dirty="0"/>
                    </a:p>
                  </a:txBody>
                  <a:tcPr/>
                </a:tc>
                <a:tc>
                  <a:txBody>
                    <a:bodyPr/>
                    <a:lstStyle/>
                    <a:p>
                      <a:pPr algn="ctr"/>
                      <a:r>
                        <a:rPr lang="fr-CA" dirty="0" smtClean="0"/>
                        <a:t>24</a:t>
                      </a:r>
                      <a:endParaRPr lang="en-US" dirty="0"/>
                    </a:p>
                  </a:txBody>
                  <a:tcPr/>
                </a:tc>
              </a:tr>
              <a:tr h="370840">
                <a:tc>
                  <a:txBody>
                    <a:bodyPr/>
                    <a:lstStyle/>
                    <a:p>
                      <a:pPr algn="ctr"/>
                      <a:r>
                        <a:rPr lang="fr-CA" dirty="0" smtClean="0"/>
                        <a:t>6</a:t>
                      </a:r>
                      <a:endParaRPr lang="en-US" dirty="0"/>
                    </a:p>
                  </a:txBody>
                  <a:tcPr/>
                </a:tc>
                <a:tc>
                  <a:txBody>
                    <a:bodyPr/>
                    <a:lstStyle/>
                    <a:p>
                      <a:pPr algn="ctr"/>
                      <a:r>
                        <a:rPr lang="fr-CA" dirty="0" smtClean="0"/>
                        <a:t>12</a:t>
                      </a:r>
                      <a:endParaRPr lang="en-US" dirty="0"/>
                    </a:p>
                  </a:txBody>
                  <a:tcPr/>
                </a:tc>
                <a:tc>
                  <a:txBody>
                    <a:bodyPr/>
                    <a:lstStyle/>
                    <a:p>
                      <a:pPr algn="ctr"/>
                      <a:r>
                        <a:rPr lang="fr-CA" dirty="0" smtClean="0"/>
                        <a:t>24</a:t>
                      </a:r>
                      <a:endParaRPr lang="en-US" dirty="0"/>
                    </a:p>
                  </a:txBody>
                  <a:tcPr/>
                </a:tc>
              </a:tr>
            </a:tbl>
          </a:graphicData>
        </a:graphic>
      </p:graphicFrame>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592" y="0"/>
            <a:ext cx="5904334" cy="980728"/>
          </a:xfrm>
        </p:spPr>
        <p:txBody>
          <a:bodyPr>
            <a:noAutofit/>
          </a:bodyPr>
          <a:lstStyle/>
          <a:p>
            <a:r>
              <a:rPr lang="fr-CA" sz="3200" dirty="0" smtClean="0">
                <a:solidFill>
                  <a:schemeClr val="tx1"/>
                </a:solidFill>
              </a:rPr>
              <a:t>Le processus de LA création des normes : exemple 1</a:t>
            </a:r>
            <a:endParaRPr lang="en-US" sz="3200" dirty="0">
              <a:solidFill>
                <a:schemeClr val="tx1"/>
              </a:solidFill>
            </a:endParaRPr>
          </a:p>
        </p:txBody>
      </p:sp>
      <p:sp>
        <p:nvSpPr>
          <p:cNvPr id="4" name="Content Placeholder 3"/>
          <p:cNvSpPr>
            <a:spLocks noGrp="1"/>
          </p:cNvSpPr>
          <p:nvPr>
            <p:ph sz="quarter" idx="10"/>
          </p:nvPr>
        </p:nvSpPr>
        <p:spPr/>
        <p:txBody>
          <a:bodyPr/>
          <a:lstStyle/>
          <a:p>
            <a:pPr>
              <a:buNone/>
            </a:pPr>
            <a:r>
              <a:rPr lang="fr-CA" dirty="0" smtClean="0"/>
              <a:t>a) suite</a:t>
            </a:r>
            <a:endParaRPr lang="en-US" dirty="0"/>
          </a:p>
        </p:txBody>
      </p:sp>
      <p:graphicFrame>
        <p:nvGraphicFramePr>
          <p:cNvPr id="5" name="Table 4"/>
          <p:cNvGraphicFramePr>
            <a:graphicFrameLocks noGrp="1"/>
          </p:cNvGraphicFramePr>
          <p:nvPr/>
        </p:nvGraphicFramePr>
        <p:xfrm>
          <a:off x="1043608" y="2420888"/>
          <a:ext cx="6360369" cy="3200400"/>
        </p:xfrm>
        <a:graphic>
          <a:graphicData uri="http://schemas.openxmlformats.org/drawingml/2006/table">
            <a:tbl>
              <a:tblPr firstRow="1" bandRow="1">
                <a:tableStyleId>{5C22544A-7EE6-4342-B048-85BDC9FD1C3A}</a:tableStyleId>
              </a:tblPr>
              <a:tblGrid>
                <a:gridCol w="2120123"/>
                <a:gridCol w="2120123"/>
                <a:gridCol w="2120123"/>
              </a:tblGrid>
              <a:tr h="1319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dirty="0" smtClean="0"/>
                        <a:t>Nombre de pièces de 2$</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dirty="0" smtClean="0"/>
                        <a:t>Nombre de pièces de 1$</a:t>
                      </a:r>
                      <a:endParaRPr lang="en-US" dirty="0" smtClean="0"/>
                    </a:p>
                  </a:txBody>
                  <a:tcPr/>
                </a:tc>
                <a:tc>
                  <a:txBody>
                    <a:bodyPr/>
                    <a:lstStyle/>
                    <a:p>
                      <a:r>
                        <a:rPr lang="fr-CA" dirty="0" smtClean="0"/>
                        <a:t>Montant total</a:t>
                      </a:r>
                      <a:endParaRPr lang="en-US" dirty="0"/>
                    </a:p>
                  </a:txBody>
                  <a:tcPr/>
                </a:tc>
              </a:tr>
              <a:tr h="131989">
                <a:tc>
                  <a:txBody>
                    <a:bodyPr/>
                    <a:lstStyle/>
                    <a:p>
                      <a:pPr algn="ctr"/>
                      <a:r>
                        <a:rPr lang="fr-CA" dirty="0" smtClean="0"/>
                        <a:t>7</a:t>
                      </a:r>
                      <a:endParaRPr lang="en-US" dirty="0"/>
                    </a:p>
                  </a:txBody>
                  <a:tcPr/>
                </a:tc>
                <a:tc>
                  <a:txBody>
                    <a:bodyPr/>
                    <a:lstStyle/>
                    <a:p>
                      <a:pPr algn="ctr"/>
                      <a:r>
                        <a:rPr lang="fr-CA" dirty="0" smtClean="0"/>
                        <a:t>10</a:t>
                      </a:r>
                      <a:endParaRPr lang="en-US" dirty="0"/>
                    </a:p>
                  </a:txBody>
                  <a:tcPr/>
                </a:tc>
                <a:tc>
                  <a:txBody>
                    <a:bodyPr/>
                    <a:lstStyle/>
                    <a:p>
                      <a:pPr algn="ctr"/>
                      <a:r>
                        <a:rPr lang="fr-CA" dirty="0" smtClean="0"/>
                        <a:t>24</a:t>
                      </a:r>
                      <a:endParaRPr lang="en-US" dirty="0"/>
                    </a:p>
                  </a:txBody>
                  <a:tcPr/>
                </a:tc>
              </a:tr>
              <a:tr h="131989">
                <a:tc>
                  <a:txBody>
                    <a:bodyPr/>
                    <a:lstStyle/>
                    <a:p>
                      <a:pPr algn="ctr"/>
                      <a:r>
                        <a:rPr lang="fr-CA" dirty="0" smtClean="0"/>
                        <a:t>8</a:t>
                      </a:r>
                      <a:endParaRPr lang="en-US" dirty="0"/>
                    </a:p>
                  </a:txBody>
                  <a:tcPr/>
                </a:tc>
                <a:tc>
                  <a:txBody>
                    <a:bodyPr/>
                    <a:lstStyle/>
                    <a:p>
                      <a:pPr algn="ctr"/>
                      <a:r>
                        <a:rPr lang="fr-CA" dirty="0" smtClean="0"/>
                        <a:t>8</a:t>
                      </a:r>
                      <a:endParaRPr lang="en-US" dirty="0"/>
                    </a:p>
                  </a:txBody>
                  <a:tcPr/>
                </a:tc>
                <a:tc>
                  <a:txBody>
                    <a:bodyPr/>
                    <a:lstStyle/>
                    <a:p>
                      <a:pPr algn="ctr"/>
                      <a:r>
                        <a:rPr lang="fr-CA" dirty="0" smtClean="0"/>
                        <a:t>24</a:t>
                      </a:r>
                      <a:endParaRPr lang="en-US" dirty="0"/>
                    </a:p>
                  </a:txBody>
                  <a:tcPr/>
                </a:tc>
              </a:tr>
              <a:tr h="131989">
                <a:tc>
                  <a:txBody>
                    <a:bodyPr/>
                    <a:lstStyle/>
                    <a:p>
                      <a:pPr algn="ctr"/>
                      <a:r>
                        <a:rPr lang="fr-CA" dirty="0" smtClean="0"/>
                        <a:t>9</a:t>
                      </a:r>
                      <a:endParaRPr lang="en-US" dirty="0"/>
                    </a:p>
                  </a:txBody>
                  <a:tcPr/>
                </a:tc>
                <a:tc>
                  <a:txBody>
                    <a:bodyPr/>
                    <a:lstStyle/>
                    <a:p>
                      <a:pPr algn="ctr"/>
                      <a:r>
                        <a:rPr lang="fr-CA" dirty="0" smtClean="0"/>
                        <a:t>6</a:t>
                      </a:r>
                      <a:endParaRPr lang="en-US" dirty="0"/>
                    </a:p>
                  </a:txBody>
                  <a:tcPr/>
                </a:tc>
                <a:tc>
                  <a:txBody>
                    <a:bodyPr/>
                    <a:lstStyle/>
                    <a:p>
                      <a:pPr algn="ctr"/>
                      <a:r>
                        <a:rPr lang="fr-CA" dirty="0" smtClean="0"/>
                        <a:t>24</a:t>
                      </a:r>
                      <a:endParaRPr lang="en-US" dirty="0"/>
                    </a:p>
                  </a:txBody>
                  <a:tcPr/>
                </a:tc>
              </a:tr>
              <a:tr h="131989">
                <a:tc>
                  <a:txBody>
                    <a:bodyPr/>
                    <a:lstStyle/>
                    <a:p>
                      <a:pPr algn="ctr"/>
                      <a:r>
                        <a:rPr lang="fr-CA" dirty="0" smtClean="0"/>
                        <a:t>10</a:t>
                      </a:r>
                      <a:endParaRPr lang="en-US" dirty="0"/>
                    </a:p>
                  </a:txBody>
                  <a:tcPr/>
                </a:tc>
                <a:tc>
                  <a:txBody>
                    <a:bodyPr/>
                    <a:lstStyle/>
                    <a:p>
                      <a:pPr algn="ctr"/>
                      <a:r>
                        <a:rPr lang="fr-CA" dirty="0" smtClean="0"/>
                        <a:t>4</a:t>
                      </a:r>
                      <a:endParaRPr lang="en-US" dirty="0"/>
                    </a:p>
                  </a:txBody>
                  <a:tcPr/>
                </a:tc>
                <a:tc>
                  <a:txBody>
                    <a:bodyPr/>
                    <a:lstStyle/>
                    <a:p>
                      <a:pPr algn="ctr"/>
                      <a:r>
                        <a:rPr lang="fr-CA" dirty="0" smtClean="0"/>
                        <a:t>24</a:t>
                      </a:r>
                      <a:endParaRPr lang="en-US" dirty="0"/>
                    </a:p>
                  </a:txBody>
                  <a:tcPr/>
                </a:tc>
              </a:tr>
              <a:tr h="131989">
                <a:tc>
                  <a:txBody>
                    <a:bodyPr/>
                    <a:lstStyle/>
                    <a:p>
                      <a:pPr algn="ctr"/>
                      <a:r>
                        <a:rPr lang="fr-CA" dirty="0" smtClean="0"/>
                        <a:t>11</a:t>
                      </a:r>
                      <a:endParaRPr lang="en-US" dirty="0"/>
                    </a:p>
                  </a:txBody>
                  <a:tcPr/>
                </a:tc>
                <a:tc>
                  <a:txBody>
                    <a:bodyPr/>
                    <a:lstStyle/>
                    <a:p>
                      <a:pPr algn="ctr"/>
                      <a:r>
                        <a:rPr lang="fr-CA" dirty="0" smtClean="0"/>
                        <a:t>2</a:t>
                      </a:r>
                      <a:endParaRPr lang="en-US" dirty="0"/>
                    </a:p>
                  </a:txBody>
                  <a:tcPr/>
                </a:tc>
                <a:tc>
                  <a:txBody>
                    <a:bodyPr/>
                    <a:lstStyle/>
                    <a:p>
                      <a:pPr algn="ctr"/>
                      <a:r>
                        <a:rPr lang="fr-CA" dirty="0" smtClean="0"/>
                        <a:t>24</a:t>
                      </a:r>
                      <a:endParaRPr lang="en-US" dirty="0"/>
                    </a:p>
                  </a:txBody>
                  <a:tcPr/>
                </a:tc>
              </a:tr>
              <a:tr h="131989">
                <a:tc>
                  <a:txBody>
                    <a:bodyPr/>
                    <a:lstStyle/>
                    <a:p>
                      <a:pPr algn="ctr"/>
                      <a:r>
                        <a:rPr lang="fr-CA" dirty="0" smtClean="0"/>
                        <a:t>12</a:t>
                      </a:r>
                      <a:endParaRPr lang="en-US" dirty="0"/>
                    </a:p>
                  </a:txBody>
                  <a:tcPr/>
                </a:tc>
                <a:tc>
                  <a:txBody>
                    <a:bodyPr/>
                    <a:lstStyle/>
                    <a:p>
                      <a:pPr algn="ctr"/>
                      <a:r>
                        <a:rPr lang="fr-CA" dirty="0" smtClean="0"/>
                        <a:t>0</a:t>
                      </a:r>
                      <a:endParaRPr lang="en-US" dirty="0"/>
                    </a:p>
                  </a:txBody>
                  <a:tcPr/>
                </a:tc>
                <a:tc>
                  <a:txBody>
                    <a:bodyPr/>
                    <a:lstStyle/>
                    <a:p>
                      <a:pPr algn="ctr"/>
                      <a:r>
                        <a:rPr lang="fr-CA" dirty="0" smtClean="0"/>
                        <a:t>24</a:t>
                      </a:r>
                      <a:endParaRPr lang="en-US" dirty="0"/>
                    </a:p>
                  </a:txBody>
                  <a:tcPr/>
                </a:tc>
              </a:tr>
              <a:tr h="131989">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592" y="0"/>
            <a:ext cx="5904334" cy="629816"/>
          </a:xfrm>
        </p:spPr>
        <p:txBody>
          <a:bodyPr>
            <a:noAutofit/>
          </a:bodyPr>
          <a:lstStyle/>
          <a:p>
            <a:r>
              <a:rPr lang="fr-CA" sz="3200" dirty="0" smtClean="0">
                <a:solidFill>
                  <a:schemeClr val="tx1"/>
                </a:solidFill>
              </a:rPr>
              <a:t>LE Processus de LA création des normes : exemple 1</a:t>
            </a:r>
            <a:endParaRPr lang="en-US" sz="3200" dirty="0">
              <a:solidFill>
                <a:schemeClr val="tx1"/>
              </a:solidFill>
            </a:endParaRPr>
          </a:p>
        </p:txBody>
      </p:sp>
      <p:sp>
        <p:nvSpPr>
          <p:cNvPr id="4" name="Content Placeholder 3"/>
          <p:cNvSpPr>
            <a:spLocks noGrp="1"/>
          </p:cNvSpPr>
          <p:nvPr>
            <p:ph sz="quarter" idx="10"/>
          </p:nvPr>
        </p:nvSpPr>
        <p:spPr/>
        <p:txBody>
          <a:bodyPr/>
          <a:lstStyle/>
          <a:p>
            <a:pPr marL="114300" indent="-457200">
              <a:buFont typeface="+mj-lt"/>
              <a:buAutoNum type="alphaLcParenR" startAt="2"/>
            </a:pPr>
            <a:r>
              <a:rPr lang="fr-FR" sz="2400" dirty="0" smtClean="0"/>
              <a:t>Représente graphiquement les données. Devrais-tu relier les</a:t>
            </a:r>
          </a:p>
          <a:p>
            <a:pPr marL="114300" indent="-457200">
              <a:buNone/>
            </a:pPr>
            <a:r>
              <a:rPr lang="fr-FR" sz="2400" dirty="0" smtClean="0"/>
              <a:t>	     points? Justifie ta réponse  (p. 522 </a:t>
            </a:r>
            <a:r>
              <a:rPr lang="fr-CA" sz="2400" i="1" dirty="0" smtClean="0"/>
              <a:t>Mathématiques 10 : </a:t>
            </a:r>
          </a:p>
          <a:p>
            <a:pPr marL="114300" indent="-457200">
              <a:buNone/>
            </a:pPr>
            <a:r>
              <a:rPr lang="fr-CA" sz="2400" i="1" dirty="0" smtClean="0"/>
              <a:t>       fondements et  pré-calcul</a:t>
            </a:r>
            <a:r>
              <a:rPr lang="fr-CA" sz="2400" dirty="0" smtClean="0"/>
              <a:t>)</a:t>
            </a:r>
            <a:r>
              <a:rPr lang="fr-FR" sz="2400" dirty="0" smtClean="0"/>
              <a:t>  </a:t>
            </a:r>
          </a:p>
          <a:p>
            <a:pPr>
              <a:buNone/>
            </a:pPr>
            <a:endParaRPr lang="fr-FR" sz="2400" dirty="0" smtClean="0"/>
          </a:p>
          <a:p>
            <a:pPr>
              <a:buNone/>
            </a:pPr>
            <a:endParaRPr lang="en-US" sz="2400" dirty="0"/>
          </a:p>
        </p:txBody>
      </p:sp>
      <p:pic>
        <p:nvPicPr>
          <p:cNvPr id="5" name="Picture 2"/>
          <p:cNvPicPr>
            <a:picLocks noChangeAspect="1" noChangeArrowheads="1"/>
          </p:cNvPicPr>
          <p:nvPr/>
        </p:nvPicPr>
        <p:blipFill>
          <a:blip r:embed="rId3" cstate="print"/>
          <a:srcRect/>
          <a:stretch>
            <a:fillRect/>
          </a:stretch>
        </p:blipFill>
        <p:spPr bwMode="auto">
          <a:xfrm>
            <a:off x="2267744" y="2636912"/>
            <a:ext cx="2352675" cy="3609975"/>
          </a:xfrm>
          <a:prstGeom prst="rect">
            <a:avLst/>
          </a:prstGeom>
          <a:noFill/>
          <a:ln w="9525">
            <a:noFill/>
            <a:miter lim="800000"/>
            <a:headEnd/>
            <a:tailEnd/>
          </a:ln>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592" y="0"/>
            <a:ext cx="5904334" cy="980728"/>
          </a:xfrm>
        </p:spPr>
        <p:txBody>
          <a:bodyPr>
            <a:noAutofit/>
          </a:bodyPr>
          <a:lstStyle/>
          <a:p>
            <a:r>
              <a:rPr lang="fr-CA" sz="3200" dirty="0" smtClean="0">
                <a:solidFill>
                  <a:schemeClr val="tx1"/>
                </a:solidFill>
              </a:rPr>
              <a:t>LE Processus de LA création des normes : exemple 1</a:t>
            </a:r>
            <a:endParaRPr lang="en-US" sz="3200" dirty="0">
              <a:solidFill>
                <a:schemeClr val="tx1"/>
              </a:solidFill>
            </a:endParaRPr>
          </a:p>
        </p:txBody>
      </p:sp>
      <p:sp>
        <p:nvSpPr>
          <p:cNvPr id="4" name="Content Placeholder 3"/>
          <p:cNvSpPr>
            <a:spLocks noGrp="1"/>
          </p:cNvSpPr>
          <p:nvPr>
            <p:ph sz="quarter" idx="10"/>
          </p:nvPr>
        </p:nvSpPr>
        <p:spPr/>
        <p:txBody>
          <a:bodyPr/>
          <a:lstStyle/>
          <a:p>
            <a:pPr marL="171450" indent="-514350">
              <a:buFont typeface="+mj-lt"/>
              <a:buAutoNum type="alphaLcParenR" startAt="3"/>
            </a:pPr>
            <a:r>
              <a:rPr lang="fr-FR" dirty="0" smtClean="0"/>
              <a:t> Écris une équation qui relie les variables.</a:t>
            </a:r>
          </a:p>
          <a:p>
            <a:pPr marL="171450" indent="-514350">
              <a:buNone/>
            </a:pPr>
            <a:r>
              <a:rPr lang="fr-FR" dirty="0" smtClean="0"/>
              <a:t>	     L’élève a le choix entre les différentes façons</a:t>
            </a:r>
          </a:p>
          <a:p>
            <a:pPr marL="171450" indent="-514350">
              <a:buNone/>
            </a:pPr>
            <a:r>
              <a:rPr lang="fr-FR" dirty="0" smtClean="0"/>
              <a:t>	     de trouver l’équation de la droite :</a:t>
            </a:r>
          </a:p>
          <a:p>
            <a:pPr>
              <a:buNone/>
            </a:pPr>
            <a:r>
              <a:rPr lang="fr-FR" i="1" dirty="0" smtClean="0"/>
              <a:t>	y = </a:t>
            </a:r>
            <a:r>
              <a:rPr lang="fr-FR" i="1" dirty="0" err="1" smtClean="0"/>
              <a:t>mx</a:t>
            </a:r>
            <a:r>
              <a:rPr lang="fr-FR" i="1" dirty="0" smtClean="0"/>
              <a:t> +b</a:t>
            </a:r>
          </a:p>
          <a:p>
            <a:pPr>
              <a:buNone/>
            </a:pPr>
            <a:r>
              <a:rPr lang="fr-FR" i="1" dirty="0" smtClean="0"/>
              <a:t>	m= -2  b = </a:t>
            </a:r>
            <a:r>
              <a:rPr lang="fr-FR" dirty="0" smtClean="0"/>
              <a:t>24</a:t>
            </a:r>
            <a:r>
              <a:rPr lang="fr-FR" i="1" dirty="0" smtClean="0"/>
              <a:t> </a:t>
            </a:r>
            <a:r>
              <a:rPr lang="fr-FR" dirty="0" smtClean="0"/>
              <a:t>donc l’équation est </a:t>
            </a:r>
          </a:p>
          <a:p>
            <a:pPr>
              <a:buNone/>
            </a:pPr>
            <a:r>
              <a:rPr lang="fr-FR" i="1" dirty="0" smtClean="0"/>
              <a:t>	u = -2d +24</a:t>
            </a:r>
            <a:endParaRPr lang="en-US" i="1"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592" y="0"/>
            <a:ext cx="5904334" cy="980728"/>
          </a:xfrm>
        </p:spPr>
        <p:txBody>
          <a:bodyPr>
            <a:noAutofit/>
          </a:bodyPr>
          <a:lstStyle/>
          <a:p>
            <a:r>
              <a:rPr lang="fr-CA" sz="3200" dirty="0" smtClean="0">
                <a:solidFill>
                  <a:schemeClr val="tx1"/>
                </a:solidFill>
              </a:rPr>
              <a:t>L’application des nomes d’évaluation : Exemple 1</a:t>
            </a:r>
            <a:endParaRPr lang="en-US" sz="3200" dirty="0">
              <a:solidFill>
                <a:schemeClr val="tx1"/>
              </a:solidFill>
            </a:endParaRPr>
          </a:p>
        </p:txBody>
      </p:sp>
      <p:sp>
        <p:nvSpPr>
          <p:cNvPr id="4" name="Content Placeholder 3"/>
          <p:cNvSpPr>
            <a:spLocks noGrp="1"/>
          </p:cNvSpPr>
          <p:nvPr>
            <p:ph sz="quarter" idx="10"/>
          </p:nvPr>
        </p:nvSpPr>
        <p:spPr/>
        <p:txBody>
          <a:bodyPr/>
          <a:lstStyle/>
          <a:p>
            <a:pPr>
              <a:buNone/>
            </a:pPr>
            <a:r>
              <a:rPr lang="fr-CA" u="sng" dirty="0" smtClean="0"/>
              <a:t>Norme acceptable </a:t>
            </a:r>
            <a:r>
              <a:rPr lang="fr-CA" dirty="0" smtClean="0"/>
              <a:t>: </a:t>
            </a:r>
            <a:r>
              <a:rPr lang="en-US" dirty="0" smtClean="0"/>
              <a:t>Donner une solution partielle. </a:t>
            </a:r>
          </a:p>
          <a:p>
            <a:pPr>
              <a:buNone/>
            </a:pPr>
            <a:r>
              <a:rPr lang="fr-CA" dirty="0" smtClean="0">
                <a:solidFill>
                  <a:schemeClr val="dk1"/>
                </a:solidFill>
              </a:rPr>
              <a:t>Exemples :</a:t>
            </a:r>
            <a:endParaRPr lang="en-US" dirty="0" smtClean="0">
              <a:solidFill>
                <a:schemeClr val="dk1"/>
              </a:solidFill>
            </a:endParaRPr>
          </a:p>
          <a:p>
            <a:r>
              <a:rPr lang="en-US" dirty="0" err="1" smtClean="0">
                <a:solidFill>
                  <a:schemeClr val="dk1"/>
                </a:solidFill>
              </a:rPr>
              <a:t>L’élève</a:t>
            </a:r>
            <a:r>
              <a:rPr lang="en-US" dirty="0" smtClean="0">
                <a:solidFill>
                  <a:schemeClr val="dk1"/>
                </a:solidFill>
              </a:rPr>
              <a:t> </a:t>
            </a:r>
            <a:r>
              <a:rPr lang="en-US" dirty="0" err="1" smtClean="0">
                <a:solidFill>
                  <a:schemeClr val="dk1"/>
                </a:solidFill>
              </a:rPr>
              <a:t>dessine</a:t>
            </a:r>
            <a:r>
              <a:rPr lang="en-US" dirty="0" smtClean="0">
                <a:solidFill>
                  <a:schemeClr val="dk1"/>
                </a:solidFill>
              </a:rPr>
              <a:t> le </a:t>
            </a:r>
            <a:r>
              <a:rPr lang="en-US" dirty="0" err="1" smtClean="0">
                <a:solidFill>
                  <a:schemeClr val="dk1"/>
                </a:solidFill>
              </a:rPr>
              <a:t>graphique</a:t>
            </a:r>
            <a:r>
              <a:rPr lang="en-US" dirty="0" smtClean="0">
                <a:solidFill>
                  <a:schemeClr val="dk1"/>
                </a:solidFill>
              </a:rPr>
              <a:t> </a:t>
            </a:r>
            <a:r>
              <a:rPr lang="en-US" dirty="0" err="1" smtClean="0">
                <a:solidFill>
                  <a:schemeClr val="dk1"/>
                </a:solidFill>
              </a:rPr>
              <a:t>correctement</a:t>
            </a:r>
            <a:r>
              <a:rPr lang="en-US" dirty="0" smtClean="0">
                <a:solidFill>
                  <a:schemeClr val="dk1"/>
                </a:solidFill>
              </a:rPr>
              <a:t> </a:t>
            </a:r>
          </a:p>
          <a:p>
            <a:pPr>
              <a:buNone/>
            </a:pPr>
            <a:r>
              <a:rPr lang="en-US" dirty="0" smtClean="0">
                <a:solidFill>
                  <a:schemeClr val="dk1"/>
                </a:solidFill>
              </a:rPr>
              <a:t>    </a:t>
            </a:r>
            <a:r>
              <a:rPr lang="en-US" dirty="0" err="1" smtClean="0">
                <a:solidFill>
                  <a:schemeClr val="dk1"/>
                </a:solidFill>
              </a:rPr>
              <a:t>mais</a:t>
            </a:r>
            <a:r>
              <a:rPr lang="en-US" dirty="0" smtClean="0">
                <a:solidFill>
                  <a:schemeClr val="dk1"/>
                </a:solidFill>
              </a:rPr>
              <a:t> ne </a:t>
            </a:r>
            <a:r>
              <a:rPr lang="en-US" dirty="0" err="1" smtClean="0">
                <a:solidFill>
                  <a:schemeClr val="dk1"/>
                </a:solidFill>
              </a:rPr>
              <a:t>donne</a:t>
            </a:r>
            <a:r>
              <a:rPr lang="en-US" dirty="0" smtClean="0">
                <a:solidFill>
                  <a:schemeClr val="dk1"/>
                </a:solidFill>
              </a:rPr>
              <a:t> pas l’équation de la </a:t>
            </a:r>
            <a:r>
              <a:rPr lang="en-US" dirty="0" err="1" smtClean="0">
                <a:solidFill>
                  <a:schemeClr val="dk1"/>
                </a:solidFill>
              </a:rPr>
              <a:t>droite</a:t>
            </a:r>
            <a:endParaRPr lang="en-US" dirty="0" smtClean="0">
              <a:solidFill>
                <a:schemeClr val="dk1"/>
              </a:solidFill>
            </a:endParaRPr>
          </a:p>
          <a:p>
            <a:r>
              <a:rPr lang="fr-CA" dirty="0" smtClean="0">
                <a:solidFill>
                  <a:schemeClr val="dk1"/>
                </a:solidFill>
              </a:rPr>
              <a:t>L’élève donne les deux bonnes solutions mais </a:t>
            </a:r>
          </a:p>
          <a:p>
            <a:pPr>
              <a:buNone/>
            </a:pPr>
            <a:r>
              <a:rPr lang="fr-CA" dirty="0" smtClean="0">
                <a:solidFill>
                  <a:schemeClr val="dk1"/>
                </a:solidFill>
              </a:rPr>
              <a:t>    ne sait pas pourquoi il ne doit pas relier les </a:t>
            </a:r>
          </a:p>
          <a:p>
            <a:pPr>
              <a:buNone/>
            </a:pPr>
            <a:r>
              <a:rPr lang="fr-CA" dirty="0" smtClean="0">
                <a:solidFill>
                  <a:schemeClr val="dk1"/>
                </a:solidFill>
              </a:rPr>
              <a:t>    points ou continuer son graphique dans les </a:t>
            </a:r>
          </a:p>
          <a:p>
            <a:pPr>
              <a:buNone/>
            </a:pPr>
            <a:r>
              <a:rPr lang="fr-CA" dirty="0" smtClean="0">
                <a:solidFill>
                  <a:schemeClr val="dk1"/>
                </a:solidFill>
              </a:rPr>
              <a:t>    autres quadrants.</a:t>
            </a:r>
            <a:endParaRPr lang="en-US"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592" y="0"/>
            <a:ext cx="5904334" cy="629816"/>
          </a:xfrm>
        </p:spPr>
        <p:txBody>
          <a:bodyPr>
            <a:noAutofit/>
          </a:bodyPr>
          <a:lstStyle/>
          <a:p>
            <a:r>
              <a:rPr lang="fr-CA" sz="3200" dirty="0" smtClean="0">
                <a:solidFill>
                  <a:schemeClr val="tx1"/>
                </a:solidFill>
              </a:rPr>
              <a:t>L’application des nomes d’évaluation : Exemple 1</a:t>
            </a:r>
            <a:endParaRPr lang="en-US" sz="3200" dirty="0">
              <a:solidFill>
                <a:schemeClr val="tx1"/>
              </a:solidFill>
            </a:endParaRPr>
          </a:p>
        </p:txBody>
      </p:sp>
      <p:sp>
        <p:nvSpPr>
          <p:cNvPr id="4" name="Content Placeholder 3"/>
          <p:cNvSpPr>
            <a:spLocks noGrp="1"/>
          </p:cNvSpPr>
          <p:nvPr>
            <p:ph sz="quarter" idx="10"/>
          </p:nvPr>
        </p:nvSpPr>
        <p:spPr/>
        <p:txBody>
          <a:bodyPr>
            <a:normAutofit lnSpcReduction="10000"/>
          </a:bodyPr>
          <a:lstStyle/>
          <a:p>
            <a:pPr>
              <a:buNone/>
            </a:pPr>
            <a:r>
              <a:rPr lang="fr-CA" u="sng" dirty="0" smtClean="0"/>
              <a:t>Norme d’excellence </a:t>
            </a:r>
            <a:r>
              <a:rPr lang="fr-CA" dirty="0" smtClean="0"/>
              <a:t>: </a:t>
            </a:r>
            <a:r>
              <a:rPr lang="fr-FR" dirty="0" smtClean="0">
                <a:solidFill>
                  <a:schemeClr val="dk1"/>
                </a:solidFill>
              </a:rPr>
              <a:t>Donner une solution complète, y compris les restrictions qui s’appliquent au domaine et à l’image. 	</a:t>
            </a:r>
          </a:p>
          <a:p>
            <a:pPr>
              <a:buNone/>
            </a:pPr>
            <a:r>
              <a:rPr lang="fr-CA" dirty="0" smtClean="0"/>
              <a:t>Exemples:</a:t>
            </a:r>
          </a:p>
          <a:p>
            <a:r>
              <a:rPr lang="fr-CA" dirty="0" smtClean="0"/>
              <a:t>trouve l’équation de la droite</a:t>
            </a:r>
          </a:p>
          <a:p>
            <a:r>
              <a:rPr lang="fr-CA" dirty="0" smtClean="0"/>
              <a:t>dessine correctement le graphique et ne relie    </a:t>
            </a:r>
          </a:p>
          <a:p>
            <a:pPr>
              <a:buNone/>
            </a:pPr>
            <a:r>
              <a:rPr lang="fr-CA" dirty="0" smtClean="0"/>
              <a:t>    pas les points.</a:t>
            </a:r>
          </a:p>
          <a:p>
            <a:r>
              <a:rPr lang="fr-CA" dirty="0" smtClean="0"/>
              <a:t>arrête son graphique au premier quadrant en</a:t>
            </a:r>
          </a:p>
          <a:p>
            <a:pPr>
              <a:buNone/>
            </a:pPr>
            <a:r>
              <a:rPr lang="fr-CA" dirty="0" smtClean="0"/>
              <a:t>    justifiant les restrictions ( il peut y avoir un </a:t>
            </a:r>
          </a:p>
          <a:p>
            <a:pPr>
              <a:buNone/>
            </a:pPr>
            <a:r>
              <a:rPr lang="fr-CA" dirty="0" smtClean="0"/>
              <a:t>    nombre de pièces de 1$ ou de 2$ négatif)</a:t>
            </a:r>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1476" y="200025"/>
            <a:ext cx="6534150" cy="733424"/>
          </a:xfrm>
        </p:spPr>
        <p:txBody>
          <a:bodyPr>
            <a:normAutofit lnSpcReduction="10000"/>
          </a:bodyPr>
          <a:lstStyle/>
          <a:p>
            <a:pPr>
              <a:defRPr/>
            </a:pPr>
            <a:endParaRPr lang="fr-CA" sz="2400" dirty="0" smtClean="0">
              <a:solidFill>
                <a:srgbClr val="000000"/>
              </a:solidFill>
              <a:latin typeface="Arial"/>
            </a:endParaRPr>
          </a:p>
          <a:p>
            <a:pPr>
              <a:defRPr/>
            </a:pPr>
            <a:r>
              <a:rPr lang="fr-CA" sz="2400" dirty="0" smtClean="0">
                <a:solidFill>
                  <a:srgbClr val="000000"/>
                </a:solidFill>
                <a:latin typeface="Arial"/>
              </a:rPr>
              <a:t>Ressources D’appui	</a:t>
            </a:r>
            <a:endParaRPr lang="en-CA" sz="2400" dirty="0"/>
          </a:p>
        </p:txBody>
      </p:sp>
      <p:pic>
        <p:nvPicPr>
          <p:cNvPr id="1027" name="Picture 3"/>
          <p:cNvPicPr>
            <a:picLocks noChangeAspect="1" noChangeArrowheads="1"/>
          </p:cNvPicPr>
          <p:nvPr/>
        </p:nvPicPr>
        <p:blipFill>
          <a:blip r:embed="rId3" cstate="print"/>
          <a:srcRect/>
          <a:stretch>
            <a:fillRect/>
          </a:stretch>
        </p:blipFill>
        <p:spPr bwMode="auto">
          <a:xfrm>
            <a:off x="1464744" y="1026037"/>
            <a:ext cx="5699543" cy="528328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116632"/>
            <a:ext cx="5904334" cy="297160"/>
          </a:xfrm>
        </p:spPr>
        <p:txBody>
          <a:bodyPr>
            <a:noAutofit/>
          </a:bodyPr>
          <a:lstStyle/>
          <a:p>
            <a:r>
              <a:rPr lang="fr-CA" sz="3200" dirty="0" smtClean="0">
                <a:solidFill>
                  <a:schemeClr val="tx1"/>
                </a:solidFill>
              </a:rPr>
              <a:t>Le processus de LA création des normes : exemple 2</a:t>
            </a:r>
            <a:endParaRPr lang="en-US" sz="3200" dirty="0">
              <a:solidFill>
                <a:schemeClr val="tx1"/>
              </a:solidFill>
            </a:endParaRPr>
          </a:p>
        </p:txBody>
      </p:sp>
      <p:sp>
        <p:nvSpPr>
          <p:cNvPr id="4" name="Content Placeholder 3"/>
          <p:cNvSpPr>
            <a:spLocks noGrp="1"/>
          </p:cNvSpPr>
          <p:nvPr>
            <p:ph sz="quarter" idx="10"/>
          </p:nvPr>
        </p:nvSpPr>
        <p:spPr/>
        <p:txBody>
          <a:bodyPr/>
          <a:lstStyle/>
          <a:p>
            <a:pPr>
              <a:buNone/>
            </a:pPr>
            <a:r>
              <a:rPr lang="en-US" dirty="0" smtClean="0"/>
              <a:t>Géométrie 20-2</a:t>
            </a:r>
          </a:p>
          <a:p>
            <a:pPr>
              <a:buNone/>
            </a:pPr>
            <a:r>
              <a:rPr lang="fr-FR" dirty="0" smtClean="0"/>
              <a:t>Résultat d’apprentissage spécifique   </a:t>
            </a:r>
          </a:p>
          <a:p>
            <a:pPr>
              <a:buNone/>
            </a:pPr>
            <a:endParaRPr lang="fr-FR" dirty="0" smtClean="0"/>
          </a:p>
          <a:p>
            <a:pPr>
              <a:buNone/>
            </a:pPr>
            <a:r>
              <a:rPr lang="fr-FR" dirty="0" smtClean="0"/>
              <a:t>L’élève devra :</a:t>
            </a:r>
          </a:p>
          <a:p>
            <a:pPr>
              <a:buNone/>
            </a:pPr>
            <a:r>
              <a:rPr lang="fr-FR" dirty="0" smtClean="0"/>
              <a:t>3. Résoudre des problèmes comportant la loi du  </a:t>
            </a:r>
          </a:p>
          <a:p>
            <a:pPr>
              <a:buNone/>
            </a:pPr>
            <a:r>
              <a:rPr lang="fr-FR" dirty="0" smtClean="0"/>
              <a:t>    cosinus et la loi des sinus, excluant le cas </a:t>
            </a:r>
          </a:p>
          <a:p>
            <a:pPr>
              <a:buNone/>
            </a:pPr>
            <a:r>
              <a:rPr lang="fr-FR" dirty="0" smtClean="0"/>
              <a:t>    ambigu.</a:t>
            </a:r>
          </a:p>
          <a:p>
            <a:pPr>
              <a:buNone/>
            </a:pPr>
            <a:r>
              <a:rPr lang="en-US" dirty="0" smtClean="0"/>
              <a:t>    [L, R, RP]</a:t>
            </a:r>
            <a:endParaRPr lang="en-US"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592" y="0"/>
            <a:ext cx="5904334" cy="980728"/>
          </a:xfrm>
        </p:spPr>
        <p:txBody>
          <a:bodyPr>
            <a:normAutofit/>
          </a:bodyPr>
          <a:lstStyle/>
          <a:p>
            <a:r>
              <a:rPr lang="fr-CA" sz="3200" dirty="0" smtClean="0">
                <a:solidFill>
                  <a:schemeClr val="tx1"/>
                </a:solidFill>
              </a:rPr>
              <a:t>Le processus de LA création des normes : exemple 2</a:t>
            </a:r>
            <a:endParaRPr lang="en-US" sz="3200" dirty="0">
              <a:solidFill>
                <a:schemeClr val="tx1"/>
              </a:solidFill>
            </a:endParaRPr>
          </a:p>
        </p:txBody>
      </p:sp>
      <p:graphicFrame>
        <p:nvGraphicFramePr>
          <p:cNvPr id="5" name="Content Placeholder 4"/>
          <p:cNvGraphicFramePr>
            <a:graphicFrameLocks noGrp="1"/>
          </p:cNvGraphicFramePr>
          <p:nvPr>
            <p:ph sz="quarter" idx="10"/>
          </p:nvPr>
        </p:nvGraphicFramePr>
        <p:xfrm>
          <a:off x="557213" y="1557338"/>
          <a:ext cx="8047038" cy="2931160"/>
        </p:xfrm>
        <a:graphic>
          <a:graphicData uri="http://schemas.openxmlformats.org/drawingml/2006/table">
            <a:tbl>
              <a:tblPr firstRow="1" bandRow="1">
                <a:tableStyleId>{5C22544A-7EE6-4342-B048-85BDC9FD1C3A}</a:tableStyleId>
              </a:tblPr>
              <a:tblGrid>
                <a:gridCol w="2682346"/>
                <a:gridCol w="2682346"/>
                <a:gridCol w="2682346"/>
              </a:tblGrid>
              <a:tr h="370840">
                <a:tc>
                  <a:txBody>
                    <a:bodyPr/>
                    <a:lstStyle/>
                    <a:p>
                      <a:r>
                        <a:rPr lang="en-US" sz="1800" b="1" kern="1200" baseline="0" dirty="0" smtClean="0">
                          <a:solidFill>
                            <a:schemeClr val="lt1"/>
                          </a:solidFill>
                          <a:latin typeface="+mn-lt"/>
                          <a:ea typeface="+mn-ea"/>
                          <a:cs typeface="+mn-cs"/>
                        </a:rPr>
                        <a:t>Indicateurs de rendement </a:t>
                      </a:r>
                      <a:endParaRPr lang="en-US" dirty="0"/>
                    </a:p>
                  </a:txBody>
                  <a:tcPr/>
                </a:tc>
                <a:tc>
                  <a:txBody>
                    <a:bodyPr/>
                    <a:lstStyle/>
                    <a:p>
                      <a:r>
                        <a:rPr lang="en-US" sz="1800" b="1" kern="1200" baseline="0" dirty="0" smtClean="0">
                          <a:solidFill>
                            <a:schemeClr val="lt1"/>
                          </a:solidFill>
                          <a:latin typeface="+mn-lt"/>
                          <a:ea typeface="+mn-ea"/>
                          <a:cs typeface="+mn-cs"/>
                        </a:rPr>
                        <a:t>Norme acceptable </a:t>
                      </a:r>
                      <a:endParaRPr lang="en-US" dirty="0"/>
                    </a:p>
                  </a:txBody>
                  <a:tcPr/>
                </a:tc>
                <a:tc>
                  <a:txBody>
                    <a:bodyPr/>
                    <a:lstStyle/>
                    <a:p>
                      <a:r>
                        <a:rPr lang="en-US" sz="1800" b="1" kern="1200" baseline="0" dirty="0" smtClean="0">
                          <a:solidFill>
                            <a:schemeClr val="lt1"/>
                          </a:solidFill>
                          <a:latin typeface="+mn-lt"/>
                          <a:ea typeface="+mn-ea"/>
                          <a:cs typeface="+mn-cs"/>
                        </a:rPr>
                        <a:t>Norme d’excellence </a:t>
                      </a:r>
                      <a:endParaRPr lang="en-US" dirty="0"/>
                    </a:p>
                  </a:txBody>
                  <a:tcPr/>
                </a:tc>
              </a:tr>
              <a:tr h="370840">
                <a:tc>
                  <a:txBody>
                    <a:bodyPr/>
                    <a:lstStyle/>
                    <a:p>
                      <a:r>
                        <a:rPr lang="fr-CA" sz="1800" kern="1200" dirty="0" smtClean="0">
                          <a:solidFill>
                            <a:schemeClr val="dk1"/>
                          </a:solidFill>
                          <a:latin typeface="+mn-lt"/>
                          <a:ea typeface="+mn-ea"/>
                          <a:cs typeface="+mn-cs"/>
                        </a:rPr>
                        <a:t>3.4</a:t>
                      </a:r>
                      <a:r>
                        <a:rPr lang="fr-CA" sz="1800" kern="1200" baseline="0" dirty="0" smtClean="0">
                          <a:solidFill>
                            <a:schemeClr val="dk1"/>
                          </a:solidFill>
                          <a:latin typeface="+mn-lt"/>
                          <a:ea typeface="+mn-ea"/>
                          <a:cs typeface="+mn-cs"/>
                        </a:rPr>
                        <a:t> </a:t>
                      </a:r>
                      <a:r>
                        <a:rPr lang="fr-CA" sz="1800" kern="1200" dirty="0" smtClean="0">
                          <a:solidFill>
                            <a:schemeClr val="dk1"/>
                          </a:solidFill>
                          <a:latin typeface="+mn-lt"/>
                          <a:ea typeface="+mn-ea"/>
                          <a:cs typeface="+mn-cs"/>
                        </a:rPr>
                        <a:t>Résoudre un problème contextualisé comportant plus d'un triangle.</a:t>
                      </a:r>
                      <a:endParaRPr lang="en-US" dirty="0"/>
                    </a:p>
                  </a:txBody>
                  <a:tcPr/>
                </a:tc>
                <a:tc>
                  <a:txBody>
                    <a:bodyPr/>
                    <a:lstStyle/>
                    <a:p>
                      <a:r>
                        <a:rPr lang="fr-CA" sz="1800" kern="1200" dirty="0" smtClean="0">
                          <a:solidFill>
                            <a:schemeClr val="dk1"/>
                          </a:solidFill>
                          <a:latin typeface="+mn-lt"/>
                          <a:ea typeface="+mn-ea"/>
                          <a:cs typeface="+mn-cs"/>
                          <a:sym typeface="Wingdings"/>
                        </a:rPr>
                        <a:t></a:t>
                      </a:r>
                      <a:r>
                        <a:rPr lang="fr-CA" sz="1800" kern="1200" dirty="0" smtClean="0">
                          <a:solidFill>
                            <a:schemeClr val="dk1"/>
                          </a:solidFill>
                          <a:latin typeface="+mn-lt"/>
                          <a:ea typeface="+mn-ea"/>
                          <a:cs typeface="+mn-cs"/>
                        </a:rPr>
                        <a:t>Résoudre un problème qui comprend plus d'un triangle en deux dimensions, avec l'aide d'un schéma.</a:t>
                      </a:r>
                      <a:endParaRPr lang="en-US" dirty="0"/>
                    </a:p>
                  </a:txBody>
                  <a:tcPr/>
                </a:tc>
                <a:tc>
                  <a:txBody>
                    <a:bodyPr/>
                    <a:lstStyle/>
                    <a:p>
                      <a:r>
                        <a:rPr lang="fr-CA" sz="1800" kern="1200" dirty="0" smtClean="0">
                          <a:solidFill>
                            <a:schemeClr val="dk1"/>
                          </a:solidFill>
                          <a:latin typeface="+mn-lt"/>
                          <a:ea typeface="+mn-ea"/>
                          <a:cs typeface="+mn-cs"/>
                          <a:sym typeface="Wingdings"/>
                        </a:rPr>
                        <a:t></a:t>
                      </a:r>
                      <a:r>
                        <a:rPr lang="fr-CA" sz="1800" kern="1200" dirty="0" smtClean="0">
                          <a:solidFill>
                            <a:schemeClr val="dk1"/>
                          </a:solidFill>
                          <a:latin typeface="+mn-lt"/>
                          <a:ea typeface="+mn-ea"/>
                          <a:cs typeface="+mn-cs"/>
                        </a:rPr>
                        <a:t>Résoudre un problème qui comprend plus d'un triangle en deux dimensions, sans l'aide d'un schéma, ou résoudre un problème qui comprend plus d'un triangle en trois dimensions.</a:t>
                      </a:r>
                      <a:endParaRPr lang="en-US" dirty="0"/>
                    </a:p>
                  </a:txBody>
                  <a:tcPr/>
                </a:tc>
              </a:tr>
            </a:tbl>
          </a:graphicData>
        </a:graphic>
      </p:graphicFrame>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116632"/>
            <a:ext cx="5904334" cy="297160"/>
          </a:xfrm>
        </p:spPr>
        <p:txBody>
          <a:bodyPr>
            <a:noAutofit/>
          </a:bodyPr>
          <a:lstStyle/>
          <a:p>
            <a:r>
              <a:rPr lang="fr-CA" sz="3200" dirty="0" smtClean="0">
                <a:solidFill>
                  <a:schemeClr val="tx1"/>
                </a:solidFill>
              </a:rPr>
              <a:t>Le processus de LA création des normes : exemple 2</a:t>
            </a:r>
            <a:endParaRPr lang="en-US" sz="3200" dirty="0">
              <a:solidFill>
                <a:schemeClr val="tx1"/>
              </a:solidFill>
            </a:endParaRPr>
          </a:p>
        </p:txBody>
      </p:sp>
      <p:sp>
        <p:nvSpPr>
          <p:cNvPr id="4" name="Content Placeholder 3"/>
          <p:cNvSpPr>
            <a:spLocks noGrp="1"/>
          </p:cNvSpPr>
          <p:nvPr>
            <p:ph sz="quarter" idx="10"/>
          </p:nvPr>
        </p:nvSpPr>
        <p:spPr/>
        <p:txBody>
          <a:bodyPr>
            <a:normAutofit/>
          </a:bodyPr>
          <a:lstStyle/>
          <a:p>
            <a:pPr>
              <a:buNone/>
            </a:pPr>
            <a:r>
              <a:rPr lang="fr-CA" dirty="0" smtClean="0"/>
              <a:t>Exercice 16, page 164 (</a:t>
            </a:r>
            <a:r>
              <a:rPr lang="fr-CA" i="1" dirty="0" smtClean="0"/>
              <a:t>Principes mathématiques 11)</a:t>
            </a:r>
            <a:endParaRPr lang="fr-CA" dirty="0" smtClean="0"/>
          </a:p>
          <a:p>
            <a:pPr>
              <a:buNone/>
            </a:pPr>
            <a:r>
              <a:rPr lang="en-US" sz="2400" dirty="0" smtClean="0"/>
              <a:t>La grande pyramide de Gizeh, en </a:t>
            </a:r>
            <a:r>
              <a:rPr lang="fr-FR" sz="2400" dirty="0" smtClean="0"/>
              <a:t>Égypte, a une base carrée de 232,6 m de côté. À l’origine, il y avait 221,2 m de distance entre le sommet de la pyramide et chaque coin de sa base.</a:t>
            </a:r>
          </a:p>
          <a:p>
            <a:pPr marL="114300" indent="-457200">
              <a:buAutoNum type="alphaLcParenR"/>
            </a:pPr>
            <a:r>
              <a:rPr lang="fr-FR" sz="2400" dirty="0" smtClean="0"/>
              <a:t>Détermine l’angle de l’apex avec une des faces de la </a:t>
            </a:r>
          </a:p>
          <a:p>
            <a:pPr marL="114300" indent="-457200">
              <a:buNone/>
            </a:pPr>
            <a:r>
              <a:rPr lang="fr-FR" sz="2400" dirty="0" smtClean="0"/>
              <a:t>       pyramide (par exemple, </a:t>
            </a:r>
            <a:r>
              <a:rPr lang="fr-FR" sz="2400" dirty="0" smtClean="0">
                <a:latin typeface="Cambria Math"/>
                <a:ea typeface="Cambria Math"/>
              </a:rPr>
              <a:t>∠</a:t>
            </a:r>
            <a:r>
              <a:rPr lang="fr-FR" sz="2400" dirty="0" smtClean="0"/>
              <a:t>AEB) au degré près.</a:t>
            </a:r>
            <a:endParaRPr lang="fr-FR" sz="2400" b="1" dirty="0" smtClean="0"/>
          </a:p>
          <a:p>
            <a:pPr marL="114300" indent="-457200">
              <a:buFont typeface="+mj-lt"/>
              <a:buAutoNum type="alphaLcParenR" startAt="2"/>
            </a:pPr>
            <a:r>
              <a:rPr lang="fr-FR" sz="2400" dirty="0" smtClean="0"/>
              <a:t>Détermine l’angle que forme chaque face latérale avec la</a:t>
            </a:r>
          </a:p>
          <a:p>
            <a:pPr marL="114300" indent="-457200">
              <a:buNone/>
            </a:pPr>
            <a:r>
              <a:rPr lang="fr-FR" sz="2400" dirty="0" smtClean="0"/>
              <a:t>       base (par exemple, </a:t>
            </a:r>
            <a:r>
              <a:rPr lang="fr-FR" sz="2400" dirty="0" smtClean="0">
                <a:latin typeface="Cambria Math"/>
                <a:ea typeface="Cambria Math"/>
              </a:rPr>
              <a:t>∠ </a:t>
            </a:r>
            <a:r>
              <a:rPr lang="fr-FR" sz="2400" dirty="0" smtClean="0"/>
              <a:t>EGF)  au degré près.</a:t>
            </a:r>
            <a:endParaRPr lang="en-US" sz="2400" dirty="0" smtClean="0"/>
          </a:p>
          <a:p>
            <a:pPr>
              <a:buNone/>
            </a:pPr>
            <a:endParaRPr lang="en-US"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a:r>
            <a:br>
              <a:rPr lang="fr-CA" dirty="0" smtClean="0">
                <a:solidFill>
                  <a:schemeClr val="tx1"/>
                </a:solidFill>
              </a:rPr>
            </a:br>
            <a:r>
              <a:rPr lang="fr-CA" dirty="0" smtClean="0">
                <a:solidFill>
                  <a:schemeClr val="tx1"/>
                </a:solidFill>
              </a:rPr>
              <a:t>            Dessin tiré de la ressource : </a:t>
            </a:r>
            <a:r>
              <a:rPr lang="fr-CA" i="1" dirty="0" smtClean="0">
                <a:solidFill>
                  <a:schemeClr val="tx1"/>
                </a:solidFill>
              </a:rPr>
              <a:t>Principes des mathématiques 11, page 164</a:t>
            </a:r>
            <a:endParaRPr lang="en-US" dirty="0">
              <a:solidFill>
                <a:schemeClr val="tx1"/>
              </a:solidFill>
            </a:endParaRPr>
          </a:p>
        </p:txBody>
      </p:sp>
      <p:sp>
        <p:nvSpPr>
          <p:cNvPr id="3" name="Subtitle 2"/>
          <p:cNvSpPr>
            <a:spLocks noGrp="1"/>
          </p:cNvSpPr>
          <p:nvPr>
            <p:ph type="subTitle" idx="1"/>
          </p:nvPr>
        </p:nvSpPr>
        <p:spPr>
          <a:xfrm>
            <a:off x="556592" y="0"/>
            <a:ext cx="5904334" cy="629816"/>
          </a:xfrm>
        </p:spPr>
        <p:txBody>
          <a:bodyPr>
            <a:noAutofit/>
          </a:bodyPr>
          <a:lstStyle/>
          <a:p>
            <a:r>
              <a:rPr lang="fr-CA" sz="3200" dirty="0" smtClean="0">
                <a:solidFill>
                  <a:schemeClr val="tx1"/>
                </a:solidFill>
              </a:rPr>
              <a:t>Le processus de LA création des normes : exemple 2</a:t>
            </a:r>
            <a:endParaRPr lang="en-US" sz="3200" dirty="0">
              <a:solidFill>
                <a:schemeClr val="tx1"/>
              </a:solidFill>
            </a:endParaRPr>
          </a:p>
        </p:txBody>
      </p:sp>
      <p:pic>
        <p:nvPicPr>
          <p:cNvPr id="1026" name="Picture 2"/>
          <p:cNvPicPr>
            <a:picLocks noGrp="1" noChangeAspect="1" noChangeArrowheads="1"/>
          </p:cNvPicPr>
          <p:nvPr>
            <p:ph sz="quarter" idx="10"/>
          </p:nvPr>
        </p:nvPicPr>
        <p:blipFill>
          <a:blip r:embed="rId3" cstate="print"/>
          <a:srcRect/>
          <a:stretch>
            <a:fillRect/>
          </a:stretch>
        </p:blipFill>
        <p:spPr bwMode="auto">
          <a:xfrm>
            <a:off x="2569647" y="2738438"/>
            <a:ext cx="4023756" cy="2171700"/>
          </a:xfrm>
          <a:prstGeom prst="rect">
            <a:avLst/>
          </a:prstGeom>
          <a:noFill/>
          <a:ln w="9525">
            <a:noFill/>
            <a:miter lim="800000"/>
            <a:headEnd/>
            <a:tailEnd/>
          </a:ln>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116632"/>
            <a:ext cx="5904334" cy="297160"/>
          </a:xfrm>
        </p:spPr>
        <p:txBody>
          <a:bodyPr>
            <a:noAutofit/>
          </a:bodyPr>
          <a:lstStyle/>
          <a:p>
            <a:r>
              <a:rPr lang="fr-CA" sz="3200" dirty="0" smtClean="0">
                <a:solidFill>
                  <a:schemeClr val="tx1"/>
                </a:solidFill>
              </a:rPr>
              <a:t>Le processus de LA création des normes : exemple 2</a:t>
            </a:r>
            <a:endParaRPr lang="en-US" sz="3200" dirty="0">
              <a:solidFill>
                <a:schemeClr val="tx1"/>
              </a:solidFill>
            </a:endParaRPr>
          </a:p>
        </p:txBody>
      </p:sp>
      <p:sp>
        <p:nvSpPr>
          <p:cNvPr id="4" name="Content Placeholder 3"/>
          <p:cNvSpPr>
            <a:spLocks noGrp="1"/>
          </p:cNvSpPr>
          <p:nvPr>
            <p:ph sz="quarter" idx="10"/>
          </p:nvPr>
        </p:nvSpPr>
        <p:spPr/>
        <p:txBody>
          <a:bodyPr/>
          <a:lstStyle/>
          <a:p>
            <a:pPr>
              <a:buNone/>
            </a:pPr>
            <a:endParaRPr lang="fr-CA" dirty="0" smtClean="0"/>
          </a:p>
          <a:p>
            <a:pPr>
              <a:buNone/>
            </a:pPr>
            <a:endParaRPr lang="fr-CA" dirty="0" smtClean="0"/>
          </a:p>
          <a:p>
            <a:pPr>
              <a:buNone/>
            </a:pPr>
            <a:r>
              <a:rPr lang="fr-CA" dirty="0" smtClean="0"/>
              <a:t>Dans quelle norme classez-vous ce problème?</a:t>
            </a:r>
          </a:p>
          <a:p>
            <a:pPr>
              <a:buNone/>
            </a:pPr>
            <a:endParaRPr lang="fr-CA" dirty="0" smtClean="0"/>
          </a:p>
          <a:p>
            <a:pPr>
              <a:buNone/>
            </a:pPr>
            <a:r>
              <a:rPr lang="fr-CA" dirty="0" smtClean="0"/>
              <a:t>Quels arguments d’appui avez-vous pour   justifier  votre réponse?</a:t>
            </a:r>
            <a:endParaRPr lang="en-US"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0"/>
            <a:ext cx="5904334" cy="297160"/>
          </a:xfrm>
        </p:spPr>
        <p:txBody>
          <a:bodyPr>
            <a:noAutofit/>
          </a:bodyPr>
          <a:lstStyle/>
          <a:p>
            <a:r>
              <a:rPr lang="fr-CA" sz="3200" dirty="0" smtClean="0">
                <a:solidFill>
                  <a:schemeClr val="tx1"/>
                </a:solidFill>
              </a:rPr>
              <a:t>Le processus de LA création des normes : exemple 2</a:t>
            </a:r>
            <a:endParaRPr lang="en-US" sz="3200" dirty="0">
              <a:solidFill>
                <a:schemeClr val="tx1"/>
              </a:solidFill>
            </a:endParaRPr>
          </a:p>
        </p:txBody>
      </p:sp>
      <p:sp>
        <p:nvSpPr>
          <p:cNvPr id="4" name="Content Placeholder 3"/>
          <p:cNvSpPr>
            <a:spLocks noGrp="1"/>
          </p:cNvSpPr>
          <p:nvPr>
            <p:ph sz="quarter" idx="10"/>
          </p:nvPr>
        </p:nvSpPr>
        <p:spPr/>
        <p:txBody>
          <a:bodyPr/>
          <a:lstStyle/>
          <a:p>
            <a:pPr>
              <a:buNone/>
            </a:pPr>
            <a:endParaRPr lang="fr-CA" dirty="0" smtClean="0"/>
          </a:p>
          <a:p>
            <a:pPr>
              <a:buNone/>
            </a:pPr>
            <a:endParaRPr lang="fr-CA" dirty="0" smtClean="0"/>
          </a:p>
          <a:p>
            <a:pPr>
              <a:buNone/>
            </a:pPr>
            <a:r>
              <a:rPr lang="fr-CA" dirty="0" smtClean="0"/>
              <a:t>Comment pouvez- vous rendre ce problème à une norme d’excellence?</a:t>
            </a:r>
            <a:endParaRPr lang="en-US" dirty="0" smtClean="0"/>
          </a:p>
          <a:p>
            <a:pPr>
              <a:buNone/>
            </a:pPr>
            <a:endParaRPr lang="en-US"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592" y="0"/>
            <a:ext cx="5904334" cy="980728"/>
          </a:xfrm>
        </p:spPr>
        <p:txBody>
          <a:bodyPr>
            <a:normAutofit/>
          </a:bodyPr>
          <a:lstStyle/>
          <a:p>
            <a:r>
              <a:rPr lang="fr-CA" sz="3200" dirty="0" smtClean="0">
                <a:solidFill>
                  <a:schemeClr val="tx1"/>
                </a:solidFill>
              </a:rPr>
              <a:t>Le processus de LA création des normes : exemple 2</a:t>
            </a:r>
            <a:endParaRPr lang="en-US" sz="3200" dirty="0">
              <a:solidFill>
                <a:schemeClr val="tx1"/>
              </a:solidFill>
            </a:endParaRPr>
          </a:p>
        </p:txBody>
      </p:sp>
      <p:sp>
        <p:nvSpPr>
          <p:cNvPr id="4" name="Content Placeholder 3"/>
          <p:cNvSpPr>
            <a:spLocks noGrp="1"/>
          </p:cNvSpPr>
          <p:nvPr>
            <p:ph sz="quarter" idx="10"/>
          </p:nvPr>
        </p:nvSpPr>
        <p:spPr/>
        <p:txBody>
          <a:bodyPr/>
          <a:lstStyle/>
          <a:p>
            <a:r>
              <a:rPr lang="fr-CA" dirty="0" smtClean="0"/>
              <a:t>Enlever l’aide du schéma et enlever (par </a:t>
            </a:r>
          </a:p>
          <a:p>
            <a:pPr>
              <a:buNone/>
            </a:pPr>
            <a:r>
              <a:rPr lang="fr-CA" dirty="0" smtClean="0"/>
              <a:t>    exemple..).</a:t>
            </a:r>
          </a:p>
          <a:p>
            <a:r>
              <a:rPr lang="fr-CA" dirty="0" smtClean="0"/>
              <a:t>poser une question qui va impliquer plus de </a:t>
            </a:r>
          </a:p>
          <a:p>
            <a:pPr>
              <a:buNone/>
            </a:pPr>
            <a:r>
              <a:rPr lang="fr-CA" dirty="0" smtClean="0"/>
              <a:t>    trois triangles et trois dimensions. ( p. ex.: en </a:t>
            </a:r>
          </a:p>
          <a:p>
            <a:pPr>
              <a:buNone/>
            </a:pPr>
            <a:r>
              <a:rPr lang="fr-CA" dirty="0" smtClean="0"/>
              <a:t>    comparant la longueur totale des segments </a:t>
            </a:r>
          </a:p>
          <a:p>
            <a:pPr>
              <a:buNone/>
            </a:pPr>
            <a:r>
              <a:rPr lang="fr-CA" dirty="0" smtClean="0"/>
              <a:t>    DG et AC avec la somme de deux autres </a:t>
            </a:r>
          </a:p>
          <a:p>
            <a:pPr>
              <a:buNone/>
            </a:pPr>
            <a:r>
              <a:rPr lang="fr-CA" dirty="0" smtClean="0"/>
              <a:t>    segments);</a:t>
            </a:r>
          </a:p>
          <a:p>
            <a:r>
              <a:rPr lang="fr-CA" dirty="0" smtClean="0"/>
              <a:t>déterminer  et comparer les mesures des </a:t>
            </a:r>
          </a:p>
          <a:p>
            <a:pPr>
              <a:buNone/>
            </a:pPr>
            <a:r>
              <a:rPr lang="fr-CA" dirty="0" smtClean="0"/>
              <a:t>    angles DEB et DEG.</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32656"/>
            <a:ext cx="5904334" cy="576064"/>
          </a:xfrm>
        </p:spPr>
        <p:txBody>
          <a:bodyPr>
            <a:noAutofit/>
          </a:bodyPr>
          <a:lstStyle/>
          <a:p>
            <a:r>
              <a:rPr lang="fr-CA" sz="3200" u="sng" dirty="0" smtClean="0"/>
              <a:t> </a:t>
            </a:r>
            <a:r>
              <a:rPr lang="fr-CA" sz="3200" dirty="0" smtClean="0">
                <a:solidFill>
                  <a:schemeClr val="tx1"/>
                </a:solidFill>
              </a:rPr>
              <a:t>À ton tour</a:t>
            </a:r>
            <a:endParaRPr lang="en-US" sz="3200" dirty="0">
              <a:solidFill>
                <a:schemeClr val="tx1"/>
              </a:solidFill>
            </a:endParaRPr>
          </a:p>
        </p:txBody>
      </p:sp>
      <p:sp>
        <p:nvSpPr>
          <p:cNvPr id="4" name="Content Placeholder 3"/>
          <p:cNvSpPr>
            <a:spLocks noGrp="1"/>
          </p:cNvSpPr>
          <p:nvPr>
            <p:ph sz="quarter" idx="10"/>
          </p:nvPr>
        </p:nvSpPr>
        <p:spPr/>
        <p:txBody>
          <a:bodyPr>
            <a:normAutofit/>
          </a:bodyPr>
          <a:lstStyle/>
          <a:p>
            <a:pPr>
              <a:buNone/>
            </a:pPr>
            <a:r>
              <a:rPr lang="fr-CA" sz="2400" dirty="0" smtClean="0"/>
              <a:t>Exercices # 3 a) et 7d), page 336 (</a:t>
            </a:r>
            <a:r>
              <a:rPr lang="fr-CA" sz="2400" i="1" dirty="0" smtClean="0"/>
              <a:t>Mathématiques pré-calcul 11)</a:t>
            </a:r>
            <a:r>
              <a:rPr lang="fr-CA" sz="2400" dirty="0" smtClean="0"/>
              <a:t/>
            </a:r>
            <a:br>
              <a:rPr lang="fr-CA" sz="2400" dirty="0" smtClean="0"/>
            </a:br>
            <a:r>
              <a:rPr lang="fr-CA" sz="2400" dirty="0" smtClean="0"/>
              <a:t>Associe une norme à chaque exercice ou problème</a:t>
            </a:r>
          </a:p>
          <a:p>
            <a:pPr>
              <a:buNone/>
            </a:pPr>
            <a:endParaRPr lang="fr-CA" sz="2400" dirty="0" smtClean="0"/>
          </a:p>
          <a:p>
            <a:pPr>
              <a:buNone/>
            </a:pPr>
            <a:endParaRPr lang="fr-CA" sz="2400" dirty="0" smtClean="0"/>
          </a:p>
          <a:p>
            <a:pPr>
              <a:buNone/>
            </a:pPr>
            <a:endParaRPr lang="fr-CA" sz="1000" dirty="0" smtClean="0"/>
          </a:p>
          <a:p>
            <a:pPr>
              <a:buNone/>
            </a:pPr>
            <a:endParaRPr lang="fr-CA" sz="1000" dirty="0" smtClean="0"/>
          </a:p>
          <a:p>
            <a:pPr>
              <a:buNone/>
            </a:pPr>
            <a:endParaRPr lang="fr-CA" sz="1000" dirty="0" smtClean="0"/>
          </a:p>
          <a:p>
            <a:pPr>
              <a:buNone/>
            </a:pPr>
            <a:endParaRPr lang="fr-CA" sz="1000" dirty="0" smtClean="0"/>
          </a:p>
          <a:p>
            <a:pPr>
              <a:buNone/>
            </a:pPr>
            <a:endParaRPr lang="fr-CA" sz="1000" dirty="0" smtClean="0"/>
          </a:p>
          <a:p>
            <a:pPr>
              <a:buNone/>
            </a:pPr>
            <a:endParaRPr lang="fr-CA" sz="1000" dirty="0" smtClean="0"/>
          </a:p>
          <a:p>
            <a:pPr>
              <a:buNone/>
            </a:pPr>
            <a:r>
              <a:rPr lang="fr-CA" sz="2400" dirty="0" smtClean="0"/>
              <a:t>Exercices 23, page 339 (</a:t>
            </a:r>
            <a:r>
              <a:rPr lang="fr-CA" sz="2400" i="1" dirty="0" smtClean="0"/>
              <a:t>Mathématiques pré-calcul 11)</a:t>
            </a:r>
            <a:endParaRPr lang="fr-CA" sz="2400" dirty="0" smtClean="0"/>
          </a:p>
          <a:p>
            <a:pPr>
              <a:buNone/>
            </a:pPr>
            <a:r>
              <a:rPr lang="fr-CA" sz="2400" dirty="0" smtClean="0"/>
              <a:t>Quelle est la valeur simplifiée de cette expression?</a:t>
            </a:r>
            <a:endParaRPr lang="en-US" sz="2400" dirty="0"/>
          </a:p>
        </p:txBody>
      </p:sp>
      <p:pic>
        <p:nvPicPr>
          <p:cNvPr id="2050" name="Picture 2"/>
          <p:cNvPicPr>
            <a:picLocks noChangeAspect="1" noChangeArrowheads="1"/>
          </p:cNvPicPr>
          <p:nvPr/>
        </p:nvPicPr>
        <p:blipFill>
          <a:blip r:embed="rId3" cstate="print"/>
          <a:srcRect/>
          <a:stretch>
            <a:fillRect/>
          </a:stretch>
        </p:blipFill>
        <p:spPr bwMode="auto">
          <a:xfrm>
            <a:off x="917521" y="2341078"/>
            <a:ext cx="2448272" cy="77540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788024" y="2348880"/>
            <a:ext cx="2952328" cy="73618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827585" y="4653136"/>
            <a:ext cx="2736304" cy="890703"/>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3635896" y="4653136"/>
            <a:ext cx="2895203" cy="917605"/>
          </a:xfrm>
          <a:prstGeom prst="rect">
            <a:avLst/>
          </a:prstGeom>
          <a:noFill/>
          <a:ln w="9525">
            <a:noFill/>
            <a:miter lim="800000"/>
            <a:headEnd/>
            <a:tailEnd/>
          </a:ln>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592" y="332656"/>
            <a:ext cx="5904334" cy="648072"/>
          </a:xfrm>
        </p:spPr>
        <p:txBody>
          <a:bodyPr>
            <a:noAutofit/>
          </a:bodyPr>
          <a:lstStyle/>
          <a:p>
            <a:r>
              <a:rPr lang="fr-CA" sz="3200" dirty="0" smtClean="0">
                <a:solidFill>
                  <a:schemeClr val="tx1"/>
                </a:solidFill>
              </a:rPr>
              <a:t>À TON TOUR</a:t>
            </a:r>
            <a:endParaRPr lang="en-US" sz="3200" dirty="0">
              <a:solidFill>
                <a:schemeClr val="tx1"/>
              </a:solidFill>
            </a:endParaRPr>
          </a:p>
        </p:txBody>
      </p:sp>
      <p:graphicFrame>
        <p:nvGraphicFramePr>
          <p:cNvPr id="5" name="Content Placeholder 4"/>
          <p:cNvGraphicFramePr>
            <a:graphicFrameLocks noGrp="1"/>
          </p:cNvGraphicFramePr>
          <p:nvPr>
            <p:ph sz="quarter" idx="10"/>
          </p:nvPr>
        </p:nvGraphicFramePr>
        <p:xfrm>
          <a:off x="557213" y="1557338"/>
          <a:ext cx="8047038" cy="2931160"/>
        </p:xfrm>
        <a:graphic>
          <a:graphicData uri="http://schemas.openxmlformats.org/drawingml/2006/table">
            <a:tbl>
              <a:tblPr firstRow="1" bandRow="1">
                <a:tableStyleId>{5C22544A-7EE6-4342-B048-85BDC9FD1C3A}</a:tableStyleId>
              </a:tblPr>
              <a:tblGrid>
                <a:gridCol w="2682346"/>
                <a:gridCol w="2682346"/>
                <a:gridCol w="2682346"/>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mn-lt"/>
                          <a:ea typeface="+mn-ea"/>
                          <a:cs typeface="+mn-cs"/>
                        </a:rPr>
                        <a:t>Indicateurs de rendement </a:t>
                      </a:r>
                      <a:endParaRPr lang="en-US" dirty="0" smtClean="0"/>
                    </a:p>
                  </a:txBody>
                  <a:tcPr/>
                </a:tc>
                <a:tc>
                  <a:txBody>
                    <a:bodyPr/>
                    <a:lstStyle/>
                    <a:p>
                      <a:pPr algn="ctr"/>
                      <a:r>
                        <a:rPr lang="fr-CA" dirty="0" smtClean="0"/>
                        <a:t>Norme acceptable</a:t>
                      </a:r>
                      <a:endParaRPr lang="en-US" dirty="0"/>
                    </a:p>
                  </a:txBody>
                  <a:tcPr/>
                </a:tc>
                <a:tc>
                  <a:txBody>
                    <a:bodyPr/>
                    <a:lstStyle/>
                    <a:p>
                      <a:pPr algn="ctr"/>
                      <a:r>
                        <a:rPr lang="fr-CA" dirty="0" smtClean="0"/>
                        <a:t>Norme d’excellence</a:t>
                      </a:r>
                      <a:endParaRPr lang="en-US" dirty="0"/>
                    </a:p>
                  </a:txBody>
                  <a:tcPr/>
                </a:tc>
              </a:tr>
              <a:tr h="370840">
                <a:tc>
                  <a:txBody>
                    <a:bodyPr/>
                    <a:lstStyle/>
                    <a:p>
                      <a:r>
                        <a:rPr lang="fr-CA" sz="1800" kern="1200" dirty="0" smtClean="0">
                          <a:solidFill>
                            <a:schemeClr val="dk1"/>
                          </a:solidFill>
                          <a:latin typeface="+mn-lt"/>
                          <a:ea typeface="+mn-ea"/>
                          <a:cs typeface="+mn-cs"/>
                        </a:rPr>
                        <a:t>5.4</a:t>
                      </a:r>
                      <a:r>
                        <a:rPr lang="fr-CA" sz="1800" kern="1200" baseline="0" dirty="0" smtClean="0">
                          <a:solidFill>
                            <a:schemeClr val="dk1"/>
                          </a:solidFill>
                          <a:latin typeface="+mn-lt"/>
                          <a:ea typeface="+mn-ea"/>
                          <a:cs typeface="+mn-cs"/>
                        </a:rPr>
                        <a:t> </a:t>
                      </a:r>
                      <a:r>
                        <a:rPr lang="fr-CA" sz="1800" kern="1200" dirty="0" smtClean="0">
                          <a:solidFill>
                            <a:schemeClr val="dk1"/>
                          </a:solidFill>
                          <a:latin typeface="+mn-lt"/>
                          <a:ea typeface="+mn-ea"/>
                          <a:cs typeface="+mn-cs"/>
                        </a:rPr>
                        <a:t>Déterminer, sous forme irréductible, la somme ou la différence d'expressions rationnelles dont les dénominateurs ne sont pas les mêmes et qui peuvent ou non comprendre des diviseurs communs.</a:t>
                      </a:r>
                      <a:endParaRPr lang="en-US" dirty="0"/>
                    </a:p>
                  </a:txBody>
                  <a:tcPr/>
                </a:tc>
                <a:tc>
                  <a:txBody>
                    <a:bodyPr/>
                    <a:lstStyle/>
                    <a:p>
                      <a:r>
                        <a:rPr lang="fr-CA" sz="1800" kern="1200" dirty="0" smtClean="0">
                          <a:solidFill>
                            <a:schemeClr val="dk1"/>
                          </a:solidFill>
                          <a:latin typeface="+mn-lt"/>
                          <a:ea typeface="+mn-ea"/>
                          <a:cs typeface="+mn-cs"/>
                        </a:rPr>
                        <a:t>Simplifier les expressions dans lesquelles le plus petit dénominateur commun est composé, au maximum, de trois facteurs </a:t>
                      </a:r>
                      <a:r>
                        <a:rPr lang="fr-CA" sz="1800" kern="1200" dirty="0" err="1" smtClean="0">
                          <a:solidFill>
                            <a:schemeClr val="dk1"/>
                          </a:solidFill>
                          <a:latin typeface="+mn-lt"/>
                          <a:ea typeface="+mn-ea"/>
                          <a:cs typeface="+mn-cs"/>
                        </a:rPr>
                        <a:t>monomiaux</a:t>
                      </a:r>
                      <a:r>
                        <a:rPr lang="fr-CA" sz="1800" kern="1200" dirty="0" smtClean="0">
                          <a:solidFill>
                            <a:schemeClr val="dk1"/>
                          </a:solidFill>
                          <a:latin typeface="+mn-lt"/>
                          <a:ea typeface="+mn-ea"/>
                          <a:cs typeface="+mn-cs"/>
                        </a:rPr>
                        <a:t> à une variable ou de deux facteurs binomiaux à une variable.</a:t>
                      </a:r>
                      <a:endParaRPr lang="en-US" dirty="0"/>
                    </a:p>
                  </a:txBody>
                  <a:tcPr/>
                </a:tc>
                <a:tc>
                  <a:txBody>
                    <a:bodyPr/>
                    <a:lstStyle/>
                    <a:p>
                      <a:r>
                        <a:rPr lang="fr-CA" sz="1800" kern="1200" dirty="0" smtClean="0">
                          <a:solidFill>
                            <a:schemeClr val="dk1"/>
                          </a:solidFill>
                          <a:latin typeface="+mn-lt"/>
                          <a:ea typeface="+mn-ea"/>
                          <a:cs typeface="+mn-cs"/>
                        </a:rPr>
                        <a:t>Simplifier les expressions dans lesquelles le plus petit dénominateur commun est composé, au maximum, de trois facteurs binomiaux à deux variables.</a:t>
                      </a:r>
                      <a:endParaRPr lang="en-US" dirty="0"/>
                    </a:p>
                  </a:txBody>
                  <a:tcPr/>
                </a:tc>
              </a:tr>
            </a:tbl>
          </a:graphicData>
        </a:graphic>
      </p:graphicFrame>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592" y="0"/>
            <a:ext cx="5904334" cy="692696"/>
          </a:xfrm>
        </p:spPr>
        <p:txBody>
          <a:bodyPr>
            <a:normAutofit/>
          </a:bodyPr>
          <a:lstStyle/>
          <a:p>
            <a:r>
              <a:rPr lang="fr-CA" sz="3200" dirty="0" smtClean="0">
                <a:solidFill>
                  <a:schemeClr val="tx1"/>
                </a:solidFill>
              </a:rPr>
              <a:t>À TON TOUR</a:t>
            </a:r>
            <a:endParaRPr lang="en-US" sz="3200" dirty="0" smtClean="0">
              <a:solidFill>
                <a:schemeClr val="tx1"/>
              </a:solidFill>
            </a:endParaRPr>
          </a:p>
          <a:p>
            <a:pPr algn="ctr"/>
            <a:endParaRPr lang="en-US" sz="3600" dirty="0"/>
          </a:p>
        </p:txBody>
      </p:sp>
      <p:sp>
        <p:nvSpPr>
          <p:cNvPr id="4" name="Content Placeholder 3"/>
          <p:cNvSpPr>
            <a:spLocks noGrp="1"/>
          </p:cNvSpPr>
          <p:nvPr>
            <p:ph sz="quarter" idx="10"/>
          </p:nvPr>
        </p:nvSpPr>
        <p:spPr/>
        <p:txBody>
          <a:bodyPr>
            <a:normAutofit/>
          </a:bodyPr>
          <a:lstStyle/>
          <a:p>
            <a:pPr>
              <a:buNone/>
            </a:pPr>
            <a:r>
              <a:rPr lang="fr-CA" sz="2800" dirty="0" smtClean="0"/>
              <a:t>Exercices 7 et 8, page 413 (</a:t>
            </a:r>
            <a:r>
              <a:rPr lang="fr-CA" sz="2800" i="1" dirty="0" smtClean="0"/>
              <a:t>Mathématiques pré-calcul 11)</a:t>
            </a:r>
          </a:p>
          <a:p>
            <a:pPr>
              <a:buNone/>
            </a:pPr>
            <a:endParaRPr lang="fr-CA" sz="2800" i="1" dirty="0" smtClean="0"/>
          </a:p>
          <a:p>
            <a:pPr>
              <a:buNone/>
            </a:pPr>
            <a:r>
              <a:rPr lang="fr-CA" sz="2800" dirty="0" smtClean="0"/>
              <a:t>Résous algébriquement l’équation                             </a:t>
            </a:r>
          </a:p>
          <a:p>
            <a:pPr>
              <a:buNone/>
            </a:pPr>
            <a:endParaRPr lang="fr-CA" sz="2800" dirty="0" smtClean="0"/>
          </a:p>
          <a:p>
            <a:pPr>
              <a:buNone/>
            </a:pPr>
            <a:endParaRPr lang="fr-CA" sz="2800" dirty="0" smtClean="0"/>
          </a:p>
          <a:p>
            <a:pPr>
              <a:buNone/>
            </a:pPr>
            <a:r>
              <a:rPr lang="fr-CA" sz="2800" dirty="0" smtClean="0"/>
              <a:t>Résous graphiquement l’équation</a:t>
            </a:r>
          </a:p>
          <a:p>
            <a:pPr>
              <a:buNone/>
            </a:pPr>
            <a:endParaRPr lang="en-US" sz="2800" dirty="0"/>
          </a:p>
        </p:txBody>
      </p:sp>
      <p:pic>
        <p:nvPicPr>
          <p:cNvPr id="3075" name="Picture 3"/>
          <p:cNvPicPr>
            <a:picLocks noChangeAspect="1" noChangeArrowheads="1"/>
          </p:cNvPicPr>
          <p:nvPr/>
        </p:nvPicPr>
        <p:blipFill>
          <a:blip r:embed="rId3" cstate="print"/>
          <a:srcRect/>
          <a:stretch>
            <a:fillRect/>
          </a:stretch>
        </p:blipFill>
        <p:spPr bwMode="auto">
          <a:xfrm>
            <a:off x="5508104" y="2780928"/>
            <a:ext cx="2428875" cy="581025"/>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5436096" y="4077072"/>
            <a:ext cx="2105025" cy="485775"/>
          </a:xfrm>
          <a:prstGeom prst="rect">
            <a:avLst/>
          </a:prstGeom>
          <a:noFill/>
          <a:ln w="9525">
            <a:noFill/>
            <a:miter lim="800000"/>
            <a:headEnd/>
            <a:tailEnd/>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1476" y="200025"/>
            <a:ext cx="6534150" cy="733424"/>
          </a:xfrm>
        </p:spPr>
        <p:txBody>
          <a:bodyPr>
            <a:normAutofit lnSpcReduction="10000"/>
          </a:bodyPr>
          <a:lstStyle/>
          <a:p>
            <a:pPr>
              <a:defRPr/>
            </a:pPr>
            <a:endParaRPr lang="fr-CA" sz="2400" dirty="0" smtClean="0">
              <a:solidFill>
                <a:srgbClr val="000000"/>
              </a:solidFill>
              <a:latin typeface="Arial"/>
            </a:endParaRPr>
          </a:p>
          <a:p>
            <a:pPr>
              <a:defRPr/>
            </a:pPr>
            <a:r>
              <a:rPr lang="fr-CA" sz="2400" dirty="0" smtClean="0">
                <a:solidFill>
                  <a:srgbClr val="000000"/>
                </a:solidFill>
                <a:latin typeface="Arial"/>
              </a:rPr>
              <a:t>Lexique mathématique</a:t>
            </a:r>
            <a:endParaRPr lang="en-CA" sz="2400" dirty="0"/>
          </a:p>
        </p:txBody>
      </p:sp>
      <p:pic>
        <p:nvPicPr>
          <p:cNvPr id="2050" name="Picture 2"/>
          <p:cNvPicPr>
            <a:picLocks noChangeAspect="1" noChangeArrowheads="1"/>
          </p:cNvPicPr>
          <p:nvPr/>
        </p:nvPicPr>
        <p:blipFill>
          <a:blip r:embed="rId3" cstate="print"/>
          <a:srcRect/>
          <a:stretch>
            <a:fillRect/>
          </a:stretch>
        </p:blipFill>
        <p:spPr bwMode="auto">
          <a:xfrm>
            <a:off x="1763688" y="1124744"/>
            <a:ext cx="4930216" cy="508161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fr-CA" sz="3200" dirty="0" smtClean="0">
                <a:solidFill>
                  <a:schemeClr val="tx1"/>
                </a:solidFill>
              </a:rPr>
              <a:t>À ton tour</a:t>
            </a:r>
            <a:endParaRPr lang="en-US" sz="3200" dirty="0">
              <a:solidFill>
                <a:schemeClr val="tx1"/>
              </a:solidFill>
            </a:endParaRPr>
          </a:p>
        </p:txBody>
      </p:sp>
      <p:sp>
        <p:nvSpPr>
          <p:cNvPr id="4" name="Content Placeholder 3"/>
          <p:cNvSpPr>
            <a:spLocks noGrp="1"/>
          </p:cNvSpPr>
          <p:nvPr>
            <p:ph sz="quarter" idx="10"/>
          </p:nvPr>
        </p:nvSpPr>
        <p:spPr/>
        <p:txBody>
          <a:bodyPr>
            <a:normAutofit/>
          </a:bodyPr>
          <a:lstStyle/>
          <a:p>
            <a:pPr>
              <a:buNone/>
            </a:pPr>
            <a:r>
              <a:rPr lang="fr-CA" sz="2400" dirty="0" smtClean="0"/>
              <a:t>Exercices 7 et 8, page 413 (</a:t>
            </a:r>
            <a:r>
              <a:rPr lang="fr-CA" sz="2400" i="1" dirty="0" smtClean="0"/>
              <a:t>Mathématiques pré-calcul 11)</a:t>
            </a:r>
            <a:endParaRPr lang="en-US" sz="2400" dirty="0"/>
          </a:p>
        </p:txBody>
      </p:sp>
      <p:graphicFrame>
        <p:nvGraphicFramePr>
          <p:cNvPr id="5" name="Table 4"/>
          <p:cNvGraphicFramePr>
            <a:graphicFrameLocks noGrp="1"/>
          </p:cNvGraphicFramePr>
          <p:nvPr/>
        </p:nvGraphicFramePr>
        <p:xfrm>
          <a:off x="395536" y="2276872"/>
          <a:ext cx="8352927" cy="2952328"/>
        </p:xfrm>
        <a:graphic>
          <a:graphicData uri="http://schemas.openxmlformats.org/drawingml/2006/table">
            <a:tbl>
              <a:tblPr firstRow="1" bandRow="1">
                <a:tableStyleId>{5C22544A-7EE6-4342-B048-85BDC9FD1C3A}</a:tableStyleId>
              </a:tblPr>
              <a:tblGrid>
                <a:gridCol w="2784309"/>
                <a:gridCol w="2784309"/>
                <a:gridCol w="2784309"/>
              </a:tblGrid>
              <a:tr h="469688">
                <a:tc>
                  <a:txBody>
                    <a:bodyPr/>
                    <a:lstStyle/>
                    <a:p>
                      <a:pPr algn="ctr"/>
                      <a:r>
                        <a:rPr lang="fr-CA" dirty="0" smtClean="0"/>
                        <a:t>Indicateur de rendement</a:t>
                      </a:r>
                      <a:endParaRPr lang="en-US" dirty="0"/>
                    </a:p>
                  </a:txBody>
                  <a:tcPr/>
                </a:tc>
                <a:tc>
                  <a:txBody>
                    <a:bodyPr/>
                    <a:lstStyle/>
                    <a:p>
                      <a:pPr algn="ctr"/>
                      <a:r>
                        <a:rPr lang="fr-CA" dirty="0" smtClean="0"/>
                        <a:t>Norme acceptable</a:t>
                      </a:r>
                      <a:endParaRPr lang="en-US" dirty="0"/>
                    </a:p>
                  </a:txBody>
                  <a:tcPr/>
                </a:tc>
                <a:tc>
                  <a:txBody>
                    <a:bodyPr/>
                    <a:lstStyle/>
                    <a:p>
                      <a:pPr algn="ctr"/>
                      <a:r>
                        <a:rPr lang="fr-CA" dirty="0" smtClean="0"/>
                        <a:t>Norme d’excellence</a:t>
                      </a:r>
                      <a:endParaRPr lang="en-US" dirty="0"/>
                    </a:p>
                  </a:txBody>
                  <a:tcPr/>
                </a:tc>
              </a:tr>
              <a:tr h="2482640">
                <a:tc>
                  <a:txBody>
                    <a:bodyPr/>
                    <a:lstStyle/>
                    <a:p>
                      <a:r>
                        <a:rPr lang="fr-CA" sz="1800" kern="1200" dirty="0" smtClean="0">
                          <a:solidFill>
                            <a:schemeClr val="dk1"/>
                          </a:solidFill>
                          <a:latin typeface="+mn-lt"/>
                          <a:ea typeface="+mn-ea"/>
                          <a:cs typeface="+mn-cs"/>
                        </a:rPr>
                        <a:t>2.5</a:t>
                      </a:r>
                      <a:r>
                        <a:rPr lang="fr-CA" sz="1800" kern="1200" baseline="0" dirty="0" smtClean="0">
                          <a:solidFill>
                            <a:schemeClr val="dk1"/>
                          </a:solidFill>
                          <a:latin typeface="+mn-lt"/>
                          <a:ea typeface="+mn-ea"/>
                          <a:cs typeface="+mn-cs"/>
                        </a:rPr>
                        <a:t> </a:t>
                      </a:r>
                      <a:r>
                        <a:rPr lang="fr-CA" sz="1800" kern="1200" dirty="0" smtClean="0">
                          <a:solidFill>
                            <a:schemeClr val="dk1"/>
                          </a:solidFill>
                          <a:latin typeface="+mn-lt"/>
                          <a:ea typeface="+mn-ea"/>
                          <a:cs typeface="+mn-cs"/>
                        </a:rPr>
                        <a:t>Résoudre algébriquement une équation comportant une seule valeur absolue et en vérifier la solution.</a:t>
                      </a:r>
                      <a:endParaRPr lang="en-US" dirty="0"/>
                    </a:p>
                  </a:txBody>
                  <a:tcPr/>
                </a:tc>
                <a:tc>
                  <a:txBody>
                    <a:bodyPr/>
                    <a:lstStyle/>
                    <a:p>
                      <a:r>
                        <a:rPr lang="fr-CA" sz="1800" kern="1200" dirty="0" smtClean="0">
                          <a:solidFill>
                            <a:schemeClr val="dk1"/>
                          </a:solidFill>
                          <a:latin typeface="+mn-lt"/>
                          <a:ea typeface="+mn-ea"/>
                          <a:cs typeface="+mn-cs"/>
                          <a:sym typeface="Wingdings"/>
                        </a:rPr>
                        <a:t></a:t>
                      </a:r>
                      <a:r>
                        <a:rPr lang="fr-CA" sz="1800" kern="1200" dirty="0" smtClean="0">
                          <a:solidFill>
                            <a:schemeClr val="dk1"/>
                          </a:solidFill>
                          <a:latin typeface="+mn-lt"/>
                          <a:ea typeface="+mn-ea"/>
                          <a:cs typeface="+mn-cs"/>
                        </a:rPr>
                        <a:t>Résoudre les équations de la valeur absolue qui contiennent des expressions linéaires, y compris la vérification de solutions et l'identification de racines étrangères, s'il y a lieu.</a:t>
                      </a:r>
                      <a:endParaRPr lang="en-US" dirty="0"/>
                    </a:p>
                  </a:txBody>
                  <a:tcPr/>
                </a:tc>
                <a:tc>
                  <a:txBody>
                    <a:bodyPr/>
                    <a:lstStyle/>
                    <a:p>
                      <a:r>
                        <a:rPr lang="fr-CA" sz="1800" kern="1200" dirty="0" smtClean="0">
                          <a:solidFill>
                            <a:schemeClr val="dk1"/>
                          </a:solidFill>
                          <a:latin typeface="+mn-lt"/>
                          <a:ea typeface="+mn-ea"/>
                          <a:cs typeface="+mn-cs"/>
                          <a:sym typeface="Wingdings"/>
                        </a:rPr>
                        <a:t></a:t>
                      </a:r>
                      <a:r>
                        <a:rPr lang="fr-CA" sz="1800" kern="1200" dirty="0" smtClean="0">
                          <a:solidFill>
                            <a:schemeClr val="dk1"/>
                          </a:solidFill>
                          <a:latin typeface="+mn-lt"/>
                          <a:ea typeface="+mn-ea"/>
                          <a:cs typeface="+mn-cs"/>
                        </a:rPr>
                        <a:t>Résoudre les équations de la valeur absolue qui contiennent des expressions quadratiques, y compris la vérification de solutions et l'identification de racines étrangères, s'il y a lieu.</a:t>
                      </a:r>
                      <a:endParaRPr lang="en-US" dirty="0"/>
                    </a:p>
                  </a:txBody>
                  <a:tcPr/>
                </a:tc>
              </a:tr>
            </a:tbl>
          </a:graphicData>
        </a:graphic>
      </p:graphicFrame>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normAutofit lnSpcReduction="10000"/>
          </a:bodyPr>
          <a:lstStyle/>
          <a:p>
            <a:pPr>
              <a:buNone/>
            </a:pPr>
            <a:r>
              <a:rPr lang="fr-CA" dirty="0" smtClean="0"/>
              <a:t>Exercice 14, page 14 (</a:t>
            </a:r>
            <a:r>
              <a:rPr lang="fr-CA" i="1" dirty="0" smtClean="0"/>
              <a:t>Principes mathématiques 11)</a:t>
            </a:r>
            <a:endParaRPr lang="en-US" dirty="0" smtClean="0"/>
          </a:p>
          <a:p>
            <a:pPr>
              <a:buNone/>
            </a:pPr>
            <a:endParaRPr lang="fr-FR" dirty="0" smtClean="0"/>
          </a:p>
          <a:p>
            <a:pPr>
              <a:buNone/>
            </a:pPr>
            <a:r>
              <a:rPr lang="fr-FR" dirty="0" smtClean="0"/>
              <a:t>Nicolas a formulé une conjecture à propos des médianes d’un triangle. Il a utilisé des triangles de tailles et de types différents pour collecter des éléments de justification. Ceux-ci ont toujours appuyé sa conjecture. Que pouvait-elle être ? Fournis d’autres éléments de justification à l’appui de la conjecture.</a:t>
            </a:r>
            <a:endParaRPr lang="en-US" dirty="0" smtClean="0"/>
          </a:p>
          <a:p>
            <a:pPr>
              <a:buNone/>
            </a:pPr>
            <a:endParaRPr lang="en-US" dirty="0"/>
          </a:p>
        </p:txBody>
      </p:sp>
      <p:sp>
        <p:nvSpPr>
          <p:cNvPr id="8" name="Subtitle 2"/>
          <p:cNvSpPr>
            <a:spLocks noGrp="1"/>
          </p:cNvSpPr>
          <p:nvPr>
            <p:ph type="subTitle" idx="1"/>
          </p:nvPr>
        </p:nvSpPr>
        <p:spPr>
          <a:xfrm>
            <a:off x="556592" y="332656"/>
            <a:ext cx="5904334" cy="297160"/>
          </a:xfrm>
        </p:spPr>
        <p:txBody>
          <a:bodyPr>
            <a:noAutofit/>
          </a:bodyPr>
          <a:lstStyle/>
          <a:p>
            <a:r>
              <a:rPr lang="fr-CA" sz="3200" dirty="0" smtClean="0">
                <a:solidFill>
                  <a:schemeClr val="tx1"/>
                </a:solidFill>
              </a:rPr>
              <a:t>À ton tour</a:t>
            </a:r>
            <a:endParaRPr lang="en-US" sz="3200" dirty="0">
              <a:solidFill>
                <a:schemeClr val="tx1"/>
              </a:solidFill>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quarter" idx="10"/>
          </p:nvPr>
        </p:nvPicPr>
        <p:blipFill>
          <a:blip r:embed="rId3" cstate="print"/>
          <a:srcRect/>
          <a:stretch>
            <a:fillRect/>
          </a:stretch>
        </p:blipFill>
        <p:spPr bwMode="auto">
          <a:xfrm>
            <a:off x="557213" y="3231943"/>
            <a:ext cx="8047037" cy="1186277"/>
          </a:xfrm>
          <a:prstGeom prst="rect">
            <a:avLst/>
          </a:prstGeom>
          <a:noFill/>
          <a:ln w="9525">
            <a:noFill/>
            <a:miter lim="800000"/>
            <a:headEnd/>
            <a:tailEnd/>
          </a:ln>
        </p:spPr>
      </p:pic>
      <p:sp>
        <p:nvSpPr>
          <p:cNvPr id="7" name="Content Placeholder 3"/>
          <p:cNvSpPr txBox="1">
            <a:spLocks/>
          </p:cNvSpPr>
          <p:nvPr/>
        </p:nvSpPr>
        <p:spPr>
          <a:xfrm>
            <a:off x="556592" y="1556792"/>
            <a:ext cx="8047856" cy="4536504"/>
          </a:xfrm>
          <a:prstGeom prst="rect">
            <a:avLst/>
          </a:prstGeom>
        </p:spPr>
        <p:txBody>
          <a:bodyPr vert="horz" lIns="0" tIns="0" rIns="0" bIns="0" rtlCol="0">
            <a:normAutofit/>
          </a:bodyPr>
          <a:lstStyle/>
          <a:p>
            <a:pPr marL="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fr-CA" sz="3200" b="0" i="0" u="none" strike="noStrike" kern="1200" cap="none" spc="0" normalizeH="0" baseline="0" noProof="0" dirty="0" smtClean="0">
                <a:ln>
                  <a:noFill/>
                </a:ln>
                <a:solidFill>
                  <a:schemeClr val="tx1"/>
                </a:solidFill>
                <a:effectLst/>
                <a:uLnTx/>
                <a:uFillTx/>
                <a:latin typeface="+mn-lt"/>
                <a:ea typeface="+mn-ea"/>
                <a:cs typeface="+mn-cs"/>
              </a:rPr>
              <a:t>Exercice 14, page 14 (</a:t>
            </a:r>
            <a:r>
              <a:rPr kumimoji="0" lang="fr-CA" sz="3200" b="0" i="1" u="none" strike="noStrike" kern="1200" cap="none" spc="0" normalizeH="0" baseline="0" noProof="0" dirty="0" smtClean="0">
                <a:ln>
                  <a:noFill/>
                </a:ln>
                <a:solidFill>
                  <a:schemeClr val="tx1"/>
                </a:solidFill>
                <a:effectLst/>
                <a:uLnTx/>
                <a:uFillTx/>
                <a:latin typeface="+mn-lt"/>
                <a:ea typeface="+mn-ea"/>
                <a:cs typeface="+mn-cs"/>
              </a:rPr>
              <a:t>Principes mathématiques 11)</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Subtitle 2"/>
          <p:cNvSpPr txBox="1">
            <a:spLocks/>
          </p:cNvSpPr>
          <p:nvPr/>
        </p:nvSpPr>
        <p:spPr>
          <a:xfrm>
            <a:off x="556592" y="332656"/>
            <a:ext cx="5904334" cy="297160"/>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all" spc="0" normalizeH="0" baseline="0" noProof="0" dirty="0" smtClean="0">
                <a:ln>
                  <a:noFill/>
                </a:ln>
                <a:solidFill>
                  <a:schemeClr val="tx1"/>
                </a:solidFill>
                <a:effectLst>
                  <a:outerShdw blurRad="38100" dist="38100" dir="2700000" algn="tl" rotWithShape="0">
                    <a:prstClr val="black">
                      <a:alpha val="55000"/>
                    </a:prstClr>
                  </a:outerShdw>
                </a:effectLst>
                <a:uLnTx/>
                <a:uFillTx/>
                <a:latin typeface="+mn-lt"/>
                <a:ea typeface="+mn-ea"/>
                <a:cs typeface="+mn-cs"/>
              </a:rPr>
              <a:t>À ton tour</a:t>
            </a:r>
            <a:endParaRPr kumimoji="0" lang="en-US" sz="3200" b="0" i="0" u="none" strike="noStrike" kern="1200" cap="all" spc="0" normalizeH="0" baseline="0" noProof="0" dirty="0">
              <a:ln>
                <a:noFill/>
              </a:ln>
              <a:solidFill>
                <a:schemeClr val="tx1"/>
              </a:solidFill>
              <a:effectLst>
                <a:outerShdw blurRad="38100" dist="38100" dir="2700000" algn="tl" rotWithShape="0">
                  <a:prstClr val="black">
                    <a:alpha val="55000"/>
                  </a:prstClr>
                </a:outerShdw>
              </a:effectLst>
              <a:uLnTx/>
              <a:uFillTx/>
              <a:latin typeface="+mn-lt"/>
              <a:ea typeface="+mn-ea"/>
              <a:cs typeface="+mn-cs"/>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endParaRPr lang="en-US" sz="2000" dirty="0">
              <a:solidFill>
                <a:schemeClr val="tx1"/>
              </a:solidFill>
            </a:endParaRPr>
          </a:p>
        </p:txBody>
      </p:sp>
      <p:sp>
        <p:nvSpPr>
          <p:cNvPr id="3" name="Subtitle 2"/>
          <p:cNvSpPr>
            <a:spLocks noGrp="1"/>
          </p:cNvSpPr>
          <p:nvPr>
            <p:ph type="subTitle" idx="1"/>
          </p:nvPr>
        </p:nvSpPr>
        <p:spPr>
          <a:xfrm>
            <a:off x="539552" y="116632"/>
            <a:ext cx="5904334" cy="629816"/>
          </a:xfrm>
        </p:spPr>
        <p:txBody>
          <a:bodyPr>
            <a:normAutofit/>
          </a:bodyPr>
          <a:lstStyle/>
          <a:p>
            <a:r>
              <a:rPr lang="fr-CA" sz="3200" dirty="0" smtClean="0">
                <a:solidFill>
                  <a:schemeClr val="tx1"/>
                </a:solidFill>
              </a:rPr>
              <a:t>À ton tour</a:t>
            </a:r>
            <a:endParaRPr lang="en-US" sz="3200" dirty="0">
              <a:solidFill>
                <a:schemeClr val="tx1"/>
              </a:solidFill>
            </a:endParaRPr>
          </a:p>
        </p:txBody>
      </p:sp>
      <p:graphicFrame>
        <p:nvGraphicFramePr>
          <p:cNvPr id="5" name="Content Placeholder 4"/>
          <p:cNvGraphicFramePr>
            <a:graphicFrameLocks noGrp="1"/>
          </p:cNvGraphicFramePr>
          <p:nvPr>
            <p:ph sz="quarter" idx="10"/>
          </p:nvPr>
        </p:nvGraphicFramePr>
        <p:xfrm>
          <a:off x="539552" y="2132856"/>
          <a:ext cx="8047038" cy="2108200"/>
        </p:xfrm>
        <a:graphic>
          <a:graphicData uri="http://schemas.openxmlformats.org/drawingml/2006/table">
            <a:tbl>
              <a:tblPr firstRow="1" bandRow="1">
                <a:tableStyleId>{5C22544A-7EE6-4342-B048-85BDC9FD1C3A}</a:tableStyleId>
              </a:tblPr>
              <a:tblGrid>
                <a:gridCol w="2682346"/>
                <a:gridCol w="2682346"/>
                <a:gridCol w="2682346"/>
              </a:tblGrid>
              <a:tr h="370840">
                <a:tc>
                  <a:txBody>
                    <a:bodyPr/>
                    <a:lstStyle/>
                    <a:p>
                      <a:pPr algn="ctr"/>
                      <a:r>
                        <a:rPr lang="fr-CA" dirty="0" smtClean="0"/>
                        <a:t>Indicateur de rendement</a:t>
                      </a:r>
                      <a:endParaRPr lang="en-US" dirty="0"/>
                    </a:p>
                  </a:txBody>
                  <a:tcPr/>
                </a:tc>
                <a:tc>
                  <a:txBody>
                    <a:bodyPr/>
                    <a:lstStyle/>
                    <a:p>
                      <a:pPr algn="ctr"/>
                      <a:r>
                        <a:rPr lang="fr-CA" dirty="0" smtClean="0"/>
                        <a:t>Norme acceptable</a:t>
                      </a:r>
                      <a:endParaRPr lang="en-US" dirty="0"/>
                    </a:p>
                  </a:txBody>
                  <a:tcPr/>
                </a:tc>
                <a:tc>
                  <a:txBody>
                    <a:bodyPr/>
                    <a:lstStyle/>
                    <a:p>
                      <a:pPr algn="ctr"/>
                      <a:r>
                        <a:rPr lang="fr-CA" dirty="0" smtClean="0"/>
                        <a:t>Norme d’excellence</a:t>
                      </a:r>
                      <a:endParaRPr lang="en-US" dirty="0"/>
                    </a:p>
                  </a:txBody>
                  <a:tcPr/>
                </a:tc>
              </a:tr>
              <a:tr h="370840">
                <a:tc>
                  <a:txBody>
                    <a:bodyPr/>
                    <a:lstStyle/>
                    <a:p>
                      <a:r>
                        <a:rPr lang="fr-CA" sz="1800" kern="1200" dirty="0" smtClean="0">
                          <a:solidFill>
                            <a:schemeClr val="dk1"/>
                          </a:solidFill>
                          <a:latin typeface="+mn-lt"/>
                          <a:ea typeface="+mn-ea"/>
                          <a:cs typeface="+mn-cs"/>
                        </a:rPr>
                        <a:t>1.1</a:t>
                      </a:r>
                      <a:r>
                        <a:rPr lang="fr-CA" sz="1800" kern="1200" baseline="0" dirty="0" smtClean="0">
                          <a:solidFill>
                            <a:schemeClr val="dk1"/>
                          </a:solidFill>
                          <a:latin typeface="+mn-lt"/>
                          <a:ea typeface="+mn-ea"/>
                          <a:cs typeface="+mn-cs"/>
                        </a:rPr>
                        <a:t> </a:t>
                      </a:r>
                      <a:r>
                        <a:rPr lang="fr-CA" sz="1800" kern="1200" dirty="0" smtClean="0">
                          <a:solidFill>
                            <a:schemeClr val="dk1"/>
                          </a:solidFill>
                          <a:latin typeface="+mn-lt"/>
                          <a:ea typeface="+mn-ea"/>
                          <a:cs typeface="+mn-cs"/>
                        </a:rPr>
                        <a:t>Formuler des conjectures en observant des régularités et en identifiant des propriétés et justifier le raisonnement.</a:t>
                      </a:r>
                      <a:endParaRPr lang="en-US" dirty="0"/>
                    </a:p>
                  </a:txBody>
                  <a:tcPr/>
                </a:tc>
                <a:tc>
                  <a:txBody>
                    <a:bodyPr/>
                    <a:lstStyle/>
                    <a:p>
                      <a:pPr marL="342900" marR="0" lvl="0" indent="-342900">
                        <a:lnSpc>
                          <a:spcPct val="115000"/>
                        </a:lnSpc>
                        <a:spcBef>
                          <a:spcPts val="300"/>
                        </a:spcBef>
                        <a:spcAft>
                          <a:spcPts val="300"/>
                        </a:spcAft>
                        <a:buFont typeface="Wingdings"/>
                        <a:buChar char=""/>
                      </a:pPr>
                      <a:r>
                        <a:rPr lang="fr-CA" sz="1800" dirty="0">
                          <a:solidFill>
                            <a:srgbClr val="000000"/>
                          </a:solidFill>
                          <a:latin typeface="+mj-lt"/>
                          <a:ea typeface="Calibri"/>
                        </a:rPr>
                        <a:t>Formuler une conjecture et fournir une justification partielle.</a:t>
                      </a:r>
                      <a:endParaRPr lang="en-US" sz="1800" dirty="0">
                        <a:latin typeface="+mj-lt"/>
                        <a:ea typeface="Calibri"/>
                      </a:endParaRPr>
                    </a:p>
                  </a:txBody>
                  <a:tcPr marL="68580" marR="68580" marT="0" marB="0"/>
                </a:tc>
                <a:tc>
                  <a:txBody>
                    <a:bodyPr/>
                    <a:lstStyle/>
                    <a:p>
                      <a:pPr marL="342900" marR="0" lvl="0" indent="-342900">
                        <a:lnSpc>
                          <a:spcPct val="115000"/>
                        </a:lnSpc>
                        <a:spcBef>
                          <a:spcPts val="300"/>
                        </a:spcBef>
                        <a:spcAft>
                          <a:spcPts val="300"/>
                        </a:spcAft>
                        <a:buFont typeface="Wingdings"/>
                        <a:buChar char=""/>
                      </a:pPr>
                      <a:r>
                        <a:rPr lang="fr-CA" sz="1800" dirty="0">
                          <a:solidFill>
                            <a:srgbClr val="000000"/>
                          </a:solidFill>
                          <a:latin typeface="+mn-lt"/>
                          <a:ea typeface="Calibri"/>
                        </a:rPr>
                        <a:t>Formuler une conjecture et fournir une justification complète.</a:t>
                      </a:r>
                      <a:endParaRPr lang="en-US" sz="1800" dirty="0">
                        <a:latin typeface="+mn-lt"/>
                        <a:ea typeface="Calibri"/>
                      </a:endParaRPr>
                    </a:p>
                  </a:txBody>
                  <a:tcPr marL="68580" marR="68580" marT="0" marB="0"/>
                </a:tc>
              </a:tr>
            </a:tbl>
          </a:graphicData>
        </a:graphic>
      </p:graphicFrame>
      <p:sp>
        <p:nvSpPr>
          <p:cNvPr id="8" name="Content Placeholder 3"/>
          <p:cNvSpPr txBox="1">
            <a:spLocks/>
          </p:cNvSpPr>
          <p:nvPr/>
        </p:nvSpPr>
        <p:spPr>
          <a:xfrm>
            <a:off x="556592" y="1556792"/>
            <a:ext cx="8047856" cy="4536504"/>
          </a:xfrm>
          <a:prstGeom prst="rect">
            <a:avLst/>
          </a:prstGeom>
        </p:spPr>
        <p:txBody>
          <a:bodyPr vert="horz" lIns="0" tIns="0" rIns="0" bIns="0" rtlCol="0">
            <a:normAutofit/>
          </a:bodyPr>
          <a:lstStyle/>
          <a:p>
            <a:pPr lvl="0" indent="-342900"/>
            <a:r>
              <a:rPr kumimoji="0" lang="fr-CA" sz="2400" b="0" i="0" u="none" strike="noStrike" kern="1200" cap="none" spc="0" normalizeH="0" baseline="0" noProof="0" dirty="0" smtClean="0">
                <a:ln>
                  <a:noFill/>
                </a:ln>
                <a:solidFill>
                  <a:schemeClr val="tx1"/>
                </a:solidFill>
                <a:effectLst/>
                <a:uLnTx/>
                <a:uFillTx/>
                <a:latin typeface="+mn-lt"/>
                <a:ea typeface="+mn-ea"/>
                <a:cs typeface="+mn-cs"/>
              </a:rPr>
              <a:t>Exercice 14, page 14 </a:t>
            </a:r>
            <a:r>
              <a:rPr lang="fr-CA" sz="2400" dirty="0" smtClean="0"/>
              <a:t>(</a:t>
            </a:r>
            <a:r>
              <a:rPr lang="fr-CA" sz="2400" i="1" dirty="0" smtClean="0"/>
              <a:t>Principes mathématiques 11)</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56592" y="1085851"/>
            <a:ext cx="7704460" cy="4638674"/>
          </a:xfrm>
        </p:spPr>
        <p:txBody>
          <a:bodyPr>
            <a:normAutofit/>
          </a:bodyPr>
          <a:lstStyle/>
          <a:p>
            <a:endParaRPr lang="fr-CA" dirty="0" smtClean="0"/>
          </a:p>
          <a:p>
            <a:pPr>
              <a:lnSpc>
                <a:spcPct val="80000"/>
              </a:lnSpc>
              <a:buNone/>
            </a:pPr>
            <a:r>
              <a:rPr lang="en-US" altLang="zh-CN" dirty="0" smtClean="0">
                <a:ea typeface="宋体" pitchFamily="2" charset="-122"/>
              </a:rPr>
              <a:t>Oscar NgoieKadila</a:t>
            </a:r>
          </a:p>
          <a:p>
            <a:pPr>
              <a:lnSpc>
                <a:spcPct val="80000"/>
              </a:lnSpc>
              <a:buNone/>
            </a:pPr>
            <a:r>
              <a:rPr lang="en-US" altLang="zh-CN" dirty="0" smtClean="0">
                <a:ea typeface="宋体" pitchFamily="2" charset="-122"/>
              </a:rPr>
              <a:t>	</a:t>
            </a:r>
            <a:r>
              <a:rPr lang="en-US" altLang="zh-CN" dirty="0" err="1" smtClean="0">
                <a:ea typeface="宋体" pitchFamily="2" charset="-122"/>
              </a:rPr>
              <a:t>Administrateur</a:t>
            </a:r>
            <a:r>
              <a:rPr lang="en-US" altLang="zh-CN" dirty="0" smtClean="0">
                <a:ea typeface="宋体" pitchFamily="2" charset="-122"/>
              </a:rPr>
              <a:t>, </a:t>
            </a:r>
            <a:r>
              <a:rPr lang="en-US" altLang="zh-CN" dirty="0" err="1" smtClean="0">
                <a:ea typeface="宋体" pitchFamily="2" charset="-122"/>
              </a:rPr>
              <a:t>Mathématiques</a:t>
            </a:r>
            <a:endParaRPr lang="en-US" altLang="zh-CN" dirty="0" smtClean="0">
              <a:ea typeface="宋体" pitchFamily="2" charset="-122"/>
            </a:endParaRPr>
          </a:p>
          <a:p>
            <a:pPr>
              <a:lnSpc>
                <a:spcPct val="80000"/>
              </a:lnSpc>
              <a:buNone/>
            </a:pPr>
            <a:r>
              <a:rPr lang="en-US" altLang="zh-CN" dirty="0" smtClean="0">
                <a:ea typeface="宋体" pitchFamily="2" charset="-122"/>
              </a:rPr>
              <a:t>	Direction de </a:t>
            </a:r>
            <a:r>
              <a:rPr lang="en-US" altLang="zh-CN" dirty="0" err="1" smtClean="0">
                <a:ea typeface="宋体" pitchFamily="2" charset="-122"/>
              </a:rPr>
              <a:t>l’éducation</a:t>
            </a:r>
            <a:r>
              <a:rPr lang="en-US" altLang="zh-CN" dirty="0" smtClean="0">
                <a:ea typeface="宋体" pitchFamily="2" charset="-122"/>
              </a:rPr>
              <a:t> </a:t>
            </a:r>
            <a:r>
              <a:rPr lang="en-US" altLang="zh-CN" dirty="0" err="1" smtClean="0">
                <a:ea typeface="宋体" pitchFamily="2" charset="-122"/>
              </a:rPr>
              <a:t>française</a:t>
            </a:r>
            <a:endParaRPr lang="en-US" altLang="zh-CN" dirty="0" smtClean="0">
              <a:ea typeface="宋体" pitchFamily="2" charset="-122"/>
            </a:endParaRPr>
          </a:p>
          <a:p>
            <a:pPr>
              <a:lnSpc>
                <a:spcPct val="80000"/>
              </a:lnSpc>
              <a:buNone/>
            </a:pPr>
            <a:r>
              <a:rPr lang="fr-CA" altLang="zh-CN" dirty="0" smtClean="0">
                <a:ea typeface="宋体" pitchFamily="2" charset="-122"/>
              </a:rPr>
              <a:t>	French and International Education Services </a:t>
            </a:r>
            <a:r>
              <a:rPr lang="fr-CA" altLang="zh-CN" dirty="0" err="1" smtClean="0">
                <a:ea typeface="宋体" pitchFamily="2" charset="-122"/>
              </a:rPr>
              <a:t>Sector</a:t>
            </a:r>
            <a:endParaRPr lang="en-US" altLang="zh-CN" dirty="0" smtClean="0">
              <a:ea typeface="宋体" pitchFamily="2" charset="-122"/>
            </a:endParaRPr>
          </a:p>
          <a:p>
            <a:pPr>
              <a:lnSpc>
                <a:spcPct val="80000"/>
              </a:lnSpc>
              <a:buNone/>
            </a:pPr>
            <a:r>
              <a:rPr lang="en-US" altLang="zh-CN" dirty="0" smtClean="0">
                <a:ea typeface="宋体" pitchFamily="2" charset="-122"/>
              </a:rPr>
              <a:t>	</a:t>
            </a:r>
            <a:r>
              <a:rPr lang="en-US" altLang="zh-CN" dirty="0" err="1" smtClean="0">
                <a:ea typeface="宋体" pitchFamily="2" charset="-122"/>
              </a:rPr>
              <a:t>Téléphone</a:t>
            </a:r>
            <a:r>
              <a:rPr lang="en-US" altLang="zh-CN" dirty="0" smtClean="0">
                <a:ea typeface="宋体" pitchFamily="2" charset="-122"/>
              </a:rPr>
              <a:t>: 780-643-1798</a:t>
            </a:r>
          </a:p>
          <a:p>
            <a:pPr>
              <a:lnSpc>
                <a:spcPct val="80000"/>
              </a:lnSpc>
              <a:buNone/>
            </a:pPr>
            <a:r>
              <a:rPr lang="en-US" altLang="zh-CN" dirty="0" smtClean="0">
                <a:ea typeface="宋体" pitchFamily="2" charset="-122"/>
              </a:rPr>
              <a:t>	Oscar.NgoieKadila@gov.ab.ca</a:t>
            </a:r>
          </a:p>
          <a:p>
            <a:pPr>
              <a:lnSpc>
                <a:spcPct val="80000"/>
              </a:lnSpc>
              <a:buNone/>
            </a:pPr>
            <a:endParaRPr lang="fr-CA" dirty="0" smtClean="0">
              <a:ea typeface="宋体" pitchFamily="2" charset="-122"/>
            </a:endParaRPr>
          </a:p>
          <a:p>
            <a:pPr>
              <a:lnSpc>
                <a:spcPct val="80000"/>
              </a:lnSpc>
              <a:buNone/>
            </a:pPr>
            <a:r>
              <a:rPr lang="en-US" altLang="zh-CN" dirty="0" smtClean="0">
                <a:ea typeface="宋体" pitchFamily="2" charset="-122"/>
              </a:rPr>
              <a:t>Danielle </a:t>
            </a:r>
            <a:r>
              <a:rPr lang="en-US" altLang="zh-CN" dirty="0" err="1" smtClean="0">
                <a:ea typeface="宋体" pitchFamily="2" charset="-122"/>
              </a:rPr>
              <a:t>Lamoureux</a:t>
            </a:r>
            <a:endParaRPr lang="en-US" altLang="zh-CN" dirty="0" smtClean="0">
              <a:ea typeface="宋体" pitchFamily="2" charset="-122"/>
            </a:endParaRPr>
          </a:p>
          <a:p>
            <a:pPr>
              <a:lnSpc>
                <a:spcPct val="80000"/>
              </a:lnSpc>
              <a:buNone/>
            </a:pPr>
            <a:r>
              <a:rPr lang="en-US" altLang="zh-CN" dirty="0" smtClean="0">
                <a:ea typeface="宋体" pitchFamily="2" charset="-122"/>
              </a:rPr>
              <a:t>	</a:t>
            </a:r>
            <a:r>
              <a:rPr lang="en-US" altLang="zh-CN" dirty="0" err="1" smtClean="0">
                <a:ea typeface="宋体" pitchFamily="2" charset="-122"/>
              </a:rPr>
              <a:t>Administratrice</a:t>
            </a:r>
            <a:r>
              <a:rPr lang="en-US" altLang="zh-CN" dirty="0" smtClean="0">
                <a:ea typeface="宋体" pitchFamily="2" charset="-122"/>
              </a:rPr>
              <a:t>, </a:t>
            </a:r>
            <a:r>
              <a:rPr lang="en-US" altLang="zh-CN" dirty="0" err="1" smtClean="0">
                <a:ea typeface="宋体" pitchFamily="2" charset="-122"/>
              </a:rPr>
              <a:t>Mathématiques</a:t>
            </a:r>
            <a:endParaRPr lang="en-US" altLang="zh-CN" dirty="0" smtClean="0">
              <a:ea typeface="宋体" pitchFamily="2" charset="-122"/>
            </a:endParaRPr>
          </a:p>
          <a:p>
            <a:pPr>
              <a:lnSpc>
                <a:spcPct val="80000"/>
              </a:lnSpc>
              <a:buNone/>
            </a:pPr>
            <a:r>
              <a:rPr lang="en-US" altLang="zh-CN" dirty="0" smtClean="0">
                <a:ea typeface="宋体" pitchFamily="2" charset="-122"/>
              </a:rPr>
              <a:t>	Direction de </a:t>
            </a:r>
            <a:r>
              <a:rPr lang="en-US" altLang="zh-CN" dirty="0" err="1" smtClean="0">
                <a:ea typeface="宋体" pitchFamily="2" charset="-122"/>
              </a:rPr>
              <a:t>l’éducation</a:t>
            </a:r>
            <a:r>
              <a:rPr lang="en-US" altLang="zh-CN" dirty="0" smtClean="0">
                <a:ea typeface="宋体" pitchFamily="2" charset="-122"/>
              </a:rPr>
              <a:t> </a:t>
            </a:r>
            <a:r>
              <a:rPr lang="en-US" altLang="zh-CN" dirty="0" err="1" smtClean="0">
                <a:ea typeface="宋体" pitchFamily="2" charset="-122"/>
              </a:rPr>
              <a:t>française</a:t>
            </a:r>
            <a:endParaRPr lang="en-US" altLang="zh-CN" dirty="0" smtClean="0">
              <a:ea typeface="宋体" pitchFamily="2" charset="-122"/>
            </a:endParaRPr>
          </a:p>
          <a:p>
            <a:pPr>
              <a:lnSpc>
                <a:spcPct val="80000"/>
              </a:lnSpc>
              <a:buNone/>
            </a:pPr>
            <a:r>
              <a:rPr lang="fr-CA" altLang="zh-CN" dirty="0" smtClean="0">
                <a:ea typeface="宋体" pitchFamily="2" charset="-122"/>
              </a:rPr>
              <a:t>	French and International </a:t>
            </a:r>
            <a:r>
              <a:rPr lang="fr-CA" altLang="zh-CN" dirty="0" err="1" smtClean="0">
                <a:ea typeface="宋体" pitchFamily="2" charset="-122"/>
              </a:rPr>
              <a:t>Education</a:t>
            </a:r>
            <a:r>
              <a:rPr lang="fr-CA" altLang="zh-CN" dirty="0" smtClean="0">
                <a:ea typeface="宋体" pitchFamily="2" charset="-122"/>
              </a:rPr>
              <a:t> Services </a:t>
            </a:r>
            <a:r>
              <a:rPr lang="fr-CA" altLang="zh-CN" dirty="0" err="1" smtClean="0">
                <a:ea typeface="宋体" pitchFamily="2" charset="-122"/>
              </a:rPr>
              <a:t>Sector</a:t>
            </a:r>
            <a:endParaRPr lang="en-US" altLang="zh-CN" dirty="0" smtClean="0">
              <a:ea typeface="宋体" pitchFamily="2" charset="-122"/>
            </a:endParaRPr>
          </a:p>
          <a:p>
            <a:pPr>
              <a:lnSpc>
                <a:spcPct val="80000"/>
              </a:lnSpc>
              <a:buNone/>
            </a:pPr>
            <a:r>
              <a:rPr lang="en-US" altLang="zh-CN" dirty="0" smtClean="0">
                <a:ea typeface="宋体" pitchFamily="2" charset="-122"/>
              </a:rPr>
              <a:t>	</a:t>
            </a:r>
            <a:r>
              <a:rPr lang="en-US" altLang="zh-CN" dirty="0" err="1" smtClean="0">
                <a:ea typeface="宋体" pitchFamily="2" charset="-122"/>
              </a:rPr>
              <a:t>Téléphone</a:t>
            </a:r>
            <a:r>
              <a:rPr lang="en-US" altLang="zh-CN" dirty="0" smtClean="0">
                <a:ea typeface="宋体" pitchFamily="2" charset="-122"/>
              </a:rPr>
              <a:t>: 780-643-1797</a:t>
            </a:r>
          </a:p>
          <a:p>
            <a:pPr>
              <a:lnSpc>
                <a:spcPct val="80000"/>
              </a:lnSpc>
              <a:buNone/>
            </a:pPr>
            <a:r>
              <a:rPr lang="en-US" altLang="zh-CN" dirty="0" smtClean="0">
                <a:ea typeface="宋体" pitchFamily="2" charset="-122"/>
              </a:rPr>
              <a:t>	Danielle.Lamoureux@gov.ab.ca</a:t>
            </a:r>
          </a:p>
          <a:p>
            <a:pPr>
              <a:lnSpc>
                <a:spcPct val="80000"/>
              </a:lnSpc>
              <a:buNone/>
            </a:pPr>
            <a:endParaRPr lang="en-US" dirty="0" smtClean="0"/>
          </a:p>
          <a:p>
            <a:pPr>
              <a:lnSpc>
                <a:spcPct val="80000"/>
              </a:lnSpc>
              <a:buNone/>
            </a:pPr>
            <a:endParaRPr lang="en-US"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1476" y="0"/>
            <a:ext cx="6534150" cy="933449"/>
          </a:xfrm>
        </p:spPr>
        <p:txBody>
          <a:bodyPr>
            <a:normAutofit fontScale="92500" lnSpcReduction="10000"/>
          </a:bodyPr>
          <a:lstStyle/>
          <a:p>
            <a:pPr>
              <a:defRPr/>
            </a:pPr>
            <a:r>
              <a:rPr lang="fr-CA" sz="2400" dirty="0" smtClean="0">
                <a:solidFill>
                  <a:srgbClr val="000000"/>
                </a:solidFill>
                <a:latin typeface="Arial"/>
              </a:rPr>
              <a:t>Les verbes employés dans les résultats d’apprentissage en mathématiques et les attentes associées</a:t>
            </a:r>
          </a:p>
        </p:txBody>
      </p:sp>
      <p:pic>
        <p:nvPicPr>
          <p:cNvPr id="3074" name="Picture 2"/>
          <p:cNvPicPr>
            <a:picLocks noChangeAspect="1" noChangeArrowheads="1"/>
          </p:cNvPicPr>
          <p:nvPr/>
        </p:nvPicPr>
        <p:blipFill>
          <a:blip r:embed="rId3" cstate="print"/>
          <a:srcRect/>
          <a:stretch>
            <a:fillRect/>
          </a:stretch>
        </p:blipFill>
        <p:spPr bwMode="auto">
          <a:xfrm>
            <a:off x="395537" y="1340768"/>
            <a:ext cx="8208912" cy="482453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331640" y="509828"/>
            <a:ext cx="6408712" cy="544329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78710" y="0"/>
            <a:ext cx="8369753" cy="6845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 y="219075"/>
            <a:ext cx="9176375" cy="62342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0"/>
            <a:ext cx="9144000" cy="6793570"/>
          </a:xfrm>
          <a:prstGeom prst="rect">
            <a:avLst/>
          </a:prstGeom>
          <a:noFill/>
          <a:ln w="9525">
            <a:noFill/>
            <a:miter lim="800000"/>
            <a:headEnd/>
            <a:tailEnd/>
          </a:ln>
        </p:spPr>
      </p:pic>
      <p:pic>
        <p:nvPicPr>
          <p:cNvPr id="1026" name="Picture 2" descr="C:\Users\diane.stobbe\AppData\Local\Microsoft\Windows\Temporary Internet Files\Content.Outlook\OPWR9TMA\prise d'écran - NRICH (2).png"/>
          <p:cNvPicPr>
            <a:picLocks noChangeAspect="1" noChangeArrowheads="1"/>
          </p:cNvPicPr>
          <p:nvPr/>
        </p:nvPicPr>
        <p:blipFill>
          <a:blip r:embed="rId4" cstate="print"/>
          <a:srcRect/>
          <a:stretch>
            <a:fillRect/>
          </a:stretch>
        </p:blipFill>
        <p:spPr bwMode="auto">
          <a:xfrm>
            <a:off x="176962" y="0"/>
            <a:ext cx="8790076"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1656</Words>
  <Application>Microsoft Office PowerPoint</Application>
  <PresentationFormat>On-screen Show (4:3)</PresentationFormat>
  <Paragraphs>338</Paragraphs>
  <Slides>44</Slides>
  <Notes>31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                                                      Dessin tiré de la ressource : Principes des mathématiques 11, page 164</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Company>Government of Alberta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Alberta Eduction - Advanced Education</dc:creator>
  <cp:lastModifiedBy>Alberta Education</cp:lastModifiedBy>
  <cp:revision>35</cp:revision>
  <dcterms:created xsi:type="dcterms:W3CDTF">2012-01-30T20:08:07Z</dcterms:created>
  <dcterms:modified xsi:type="dcterms:W3CDTF">2012-05-16T21:45:51Z</dcterms:modified>
</cp:coreProperties>
</file>