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6" r:id="rId2"/>
    <p:sldId id="303" r:id="rId3"/>
    <p:sldId id="304" r:id="rId4"/>
    <p:sldId id="287" r:id="rId5"/>
    <p:sldId id="275" r:id="rId6"/>
    <p:sldId id="297" r:id="rId7"/>
    <p:sldId id="288" r:id="rId8"/>
    <p:sldId id="257" r:id="rId9"/>
    <p:sldId id="279" r:id="rId10"/>
    <p:sldId id="308" r:id="rId11"/>
    <p:sldId id="289" r:id="rId12"/>
    <p:sldId id="258" r:id="rId13"/>
    <p:sldId id="259" r:id="rId14"/>
    <p:sldId id="261" r:id="rId15"/>
    <p:sldId id="262" r:id="rId16"/>
    <p:sldId id="263" r:id="rId17"/>
    <p:sldId id="264" r:id="rId18"/>
    <p:sldId id="265" r:id="rId19"/>
    <p:sldId id="260" r:id="rId20"/>
    <p:sldId id="276" r:id="rId21"/>
    <p:sldId id="280" r:id="rId22"/>
    <p:sldId id="281" r:id="rId23"/>
    <p:sldId id="282" r:id="rId24"/>
    <p:sldId id="283" r:id="rId25"/>
    <p:sldId id="284" r:id="rId26"/>
    <p:sldId id="292" r:id="rId27"/>
    <p:sldId id="293" r:id="rId28"/>
    <p:sldId id="294" r:id="rId29"/>
    <p:sldId id="307" r:id="rId30"/>
    <p:sldId id="290" r:id="rId31"/>
    <p:sldId id="296" r:id="rId32"/>
    <p:sldId id="291" r:id="rId33"/>
    <p:sldId id="300" r:id="rId34"/>
    <p:sldId id="301" r:id="rId35"/>
    <p:sldId id="302" r:id="rId36"/>
    <p:sldId id="274" r:id="rId37"/>
    <p:sldId id="277" r:id="rId38"/>
    <p:sldId id="278" r:id="rId39"/>
    <p:sldId id="267" r:id="rId40"/>
    <p:sldId id="268" r:id="rId41"/>
    <p:sldId id="271" r:id="rId42"/>
    <p:sldId id="272" r:id="rId43"/>
    <p:sldId id="270" r:id="rId44"/>
    <p:sldId id="305" r:id="rId45"/>
    <p:sldId id="306" r:id="rId46"/>
    <p:sldId id="285" r:id="rId47"/>
    <p:sldId id="286" r:id="rId48"/>
    <p:sldId id="299" r:id="rId49"/>
  </p:sldIdLst>
  <p:sldSz cx="9144000" cy="6858000" type="screen4x3"/>
  <p:notesSz cx="7010400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215" autoAdjust="0"/>
  </p:normalViewPr>
  <p:slideViewPr>
    <p:cSldViewPr>
      <p:cViewPr>
        <p:scale>
          <a:sx n="68" d="100"/>
          <a:sy n="68" d="100"/>
        </p:scale>
        <p:origin x="-121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DE9D2-5EBF-420F-B997-2673153CF9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E01830D-A6A0-4EA0-9D6E-88411D168304}">
      <dgm:prSet phldrT="[Texte]"/>
      <dgm:spPr/>
      <dgm:t>
        <a:bodyPr/>
        <a:lstStyle/>
        <a:p>
          <a:r>
            <a:rPr lang="fr-CA" dirty="0" smtClean="0"/>
            <a:t>Les radicaux</a:t>
          </a:r>
          <a:endParaRPr lang="fr-CA" dirty="0"/>
        </a:p>
      </dgm:t>
    </dgm:pt>
    <dgm:pt modelId="{AE18F742-A059-420B-8FC5-4AF27F0699E7}" type="parTrans" cxnId="{929DBCF5-2ECC-4765-8EC5-1F161113481E}">
      <dgm:prSet/>
      <dgm:spPr/>
      <dgm:t>
        <a:bodyPr/>
        <a:lstStyle/>
        <a:p>
          <a:endParaRPr lang="fr-CA"/>
        </a:p>
      </dgm:t>
    </dgm:pt>
    <dgm:pt modelId="{EE4D5613-3B83-4761-9C79-CC476FD2AC7D}" type="sibTrans" cxnId="{929DBCF5-2ECC-4765-8EC5-1F161113481E}">
      <dgm:prSet/>
      <dgm:spPr/>
      <dgm:t>
        <a:bodyPr/>
        <a:lstStyle/>
        <a:p>
          <a:endParaRPr lang="fr-CA"/>
        </a:p>
      </dgm:t>
    </dgm:pt>
    <dgm:pt modelId="{88F88FFC-5660-41BF-91D5-3CD7B082D9C7}">
      <dgm:prSet phldrT="[Texte]"/>
      <dgm:spPr/>
      <dgm:t>
        <a:bodyPr/>
        <a:lstStyle/>
        <a:p>
          <a:r>
            <a:rPr lang="fr-CA" dirty="0" smtClean="0"/>
            <a:t>Radicaux sous forme composée/entière/simplifiée</a:t>
          </a:r>
          <a:endParaRPr lang="fr-CA" dirty="0"/>
        </a:p>
      </dgm:t>
    </dgm:pt>
    <dgm:pt modelId="{D953A77E-3048-42EE-B5FB-DA466B3EAEBE}" type="parTrans" cxnId="{A7F3B7A4-697A-43AA-AD7B-1D39C92CE26B}">
      <dgm:prSet/>
      <dgm:spPr/>
      <dgm:t>
        <a:bodyPr/>
        <a:lstStyle/>
        <a:p>
          <a:endParaRPr lang="fr-CA"/>
        </a:p>
      </dgm:t>
    </dgm:pt>
    <dgm:pt modelId="{DC002A70-3F90-4BDB-A2A1-08DD50588DD1}" type="sibTrans" cxnId="{A7F3B7A4-697A-43AA-AD7B-1D39C92CE26B}">
      <dgm:prSet/>
      <dgm:spPr/>
      <dgm:t>
        <a:bodyPr/>
        <a:lstStyle/>
        <a:p>
          <a:endParaRPr lang="fr-CA"/>
        </a:p>
      </dgm:t>
    </dgm:pt>
    <dgm:pt modelId="{C898A867-D411-43C0-9C26-0A8058F6F5A9}">
      <dgm:prSet phldrT="[Texte]"/>
      <dgm:spPr/>
      <dgm:t>
        <a:bodyPr/>
        <a:lstStyle/>
        <a:p>
          <a:r>
            <a:rPr lang="fr-CA" dirty="0" smtClean="0"/>
            <a:t>Ordonner/comparer les radicaux</a:t>
          </a:r>
          <a:endParaRPr lang="fr-CA" dirty="0"/>
        </a:p>
      </dgm:t>
    </dgm:pt>
    <dgm:pt modelId="{9F88E76D-CF8B-456F-A3A6-BD79F4247C33}" type="parTrans" cxnId="{ACF6773F-18FF-48F3-8A3B-6DF5D6F7717A}">
      <dgm:prSet/>
      <dgm:spPr/>
      <dgm:t>
        <a:bodyPr/>
        <a:lstStyle/>
        <a:p>
          <a:endParaRPr lang="fr-CA"/>
        </a:p>
      </dgm:t>
    </dgm:pt>
    <dgm:pt modelId="{67E4CBBC-C4A4-4AF0-8012-3016B36A270B}" type="sibTrans" cxnId="{ACF6773F-18FF-48F3-8A3B-6DF5D6F7717A}">
      <dgm:prSet/>
      <dgm:spPr/>
      <dgm:t>
        <a:bodyPr/>
        <a:lstStyle/>
        <a:p>
          <a:endParaRPr lang="fr-CA"/>
        </a:p>
      </dgm:t>
    </dgm:pt>
    <dgm:pt modelId="{485167D4-E504-4481-83B6-86DBDA219010}">
      <dgm:prSet phldrT="[Texte]"/>
      <dgm:spPr/>
      <dgm:t>
        <a:bodyPr/>
        <a:lstStyle/>
        <a:p>
          <a:r>
            <a:rPr lang="fr-CA" dirty="0" smtClean="0"/>
            <a:t>Les rationnelles</a:t>
          </a:r>
          <a:endParaRPr lang="fr-CA" dirty="0"/>
        </a:p>
      </dgm:t>
    </dgm:pt>
    <dgm:pt modelId="{9690C4A7-EE33-4FEA-8878-8AA204563336}" type="parTrans" cxnId="{D588A436-A383-4BFD-8F5E-5376320AEC3C}">
      <dgm:prSet/>
      <dgm:spPr/>
      <dgm:t>
        <a:bodyPr/>
        <a:lstStyle/>
        <a:p>
          <a:endParaRPr lang="fr-CA"/>
        </a:p>
      </dgm:t>
    </dgm:pt>
    <dgm:pt modelId="{CA71CB14-96B8-4D3F-8DF5-438A6CBF4220}" type="sibTrans" cxnId="{D588A436-A383-4BFD-8F5E-5376320AEC3C}">
      <dgm:prSet/>
      <dgm:spPr/>
      <dgm:t>
        <a:bodyPr/>
        <a:lstStyle/>
        <a:p>
          <a:endParaRPr lang="fr-CA"/>
        </a:p>
      </dgm:t>
    </dgm:pt>
    <dgm:pt modelId="{B2AB1985-2E50-48D9-9CD3-E6FFD868A0CF}">
      <dgm:prSet phldrT="[Texte]"/>
      <dgm:spPr/>
      <dgm:t>
        <a:bodyPr/>
        <a:lstStyle/>
        <a:p>
          <a:r>
            <a:rPr lang="fr-CA" dirty="0" smtClean="0"/>
            <a:t>Expressions rationnelles équivalentes</a:t>
          </a:r>
          <a:endParaRPr lang="fr-CA" dirty="0"/>
        </a:p>
      </dgm:t>
    </dgm:pt>
    <dgm:pt modelId="{4B017D5D-6FD2-4AAA-ABCB-2561B3C2C753}" type="parTrans" cxnId="{7564207D-DFFA-43BC-9D6B-3CA03D29B481}">
      <dgm:prSet/>
      <dgm:spPr/>
      <dgm:t>
        <a:bodyPr/>
        <a:lstStyle/>
        <a:p>
          <a:endParaRPr lang="fr-CA"/>
        </a:p>
      </dgm:t>
    </dgm:pt>
    <dgm:pt modelId="{463E29FC-DB1F-4C22-9FE7-AF7139474D28}" type="sibTrans" cxnId="{7564207D-DFFA-43BC-9D6B-3CA03D29B481}">
      <dgm:prSet/>
      <dgm:spPr/>
      <dgm:t>
        <a:bodyPr/>
        <a:lstStyle/>
        <a:p>
          <a:endParaRPr lang="fr-CA"/>
        </a:p>
      </dgm:t>
    </dgm:pt>
    <dgm:pt modelId="{7E1B0E76-ACCC-4615-92BD-85BF3B5C3B8C}">
      <dgm:prSet phldrT="[Texte]"/>
      <dgm:spPr/>
      <dgm:t>
        <a:bodyPr/>
        <a:lstStyle/>
        <a:p>
          <a:r>
            <a:rPr lang="fr-CA" dirty="0" smtClean="0"/>
            <a:t>Additionner, soustraire, multiplier et diviser des expressions</a:t>
          </a:r>
          <a:endParaRPr lang="fr-CA" dirty="0"/>
        </a:p>
      </dgm:t>
    </dgm:pt>
    <dgm:pt modelId="{B0FB6421-937D-44DC-9160-3446F83BAD8F}" type="parTrans" cxnId="{35A10EFD-2599-4BE1-8AF8-50B012A0F801}">
      <dgm:prSet/>
      <dgm:spPr/>
      <dgm:t>
        <a:bodyPr/>
        <a:lstStyle/>
        <a:p>
          <a:endParaRPr lang="fr-CA"/>
        </a:p>
      </dgm:t>
    </dgm:pt>
    <dgm:pt modelId="{9A6D4ABE-B9B6-4AA4-98CF-ED4E2C2109A1}" type="sibTrans" cxnId="{35A10EFD-2599-4BE1-8AF8-50B012A0F801}">
      <dgm:prSet/>
      <dgm:spPr/>
      <dgm:t>
        <a:bodyPr/>
        <a:lstStyle/>
        <a:p>
          <a:endParaRPr lang="fr-CA"/>
        </a:p>
      </dgm:t>
    </dgm:pt>
    <dgm:pt modelId="{02812A1B-5A48-4985-A4EB-525CD559300E}">
      <dgm:prSet phldrT="[Texte]"/>
      <dgm:spPr/>
      <dgm:t>
        <a:bodyPr/>
        <a:lstStyle/>
        <a:p>
          <a:r>
            <a:rPr lang="fr-CA" dirty="0" smtClean="0"/>
            <a:t>Les valeurs absolues</a:t>
          </a:r>
          <a:endParaRPr lang="fr-CA" dirty="0"/>
        </a:p>
      </dgm:t>
    </dgm:pt>
    <dgm:pt modelId="{3866455A-ADF3-4FEF-8098-9371A992C14B}" type="parTrans" cxnId="{3AF91076-215D-426D-847B-C1F40A6E0A0A}">
      <dgm:prSet/>
      <dgm:spPr/>
      <dgm:t>
        <a:bodyPr/>
        <a:lstStyle/>
        <a:p>
          <a:endParaRPr lang="fr-CA"/>
        </a:p>
      </dgm:t>
    </dgm:pt>
    <dgm:pt modelId="{A843B221-8434-46C9-BEEA-4B0207A48BDB}" type="sibTrans" cxnId="{3AF91076-215D-426D-847B-C1F40A6E0A0A}">
      <dgm:prSet/>
      <dgm:spPr/>
      <dgm:t>
        <a:bodyPr/>
        <a:lstStyle/>
        <a:p>
          <a:endParaRPr lang="fr-CA"/>
        </a:p>
      </dgm:t>
    </dgm:pt>
    <dgm:pt modelId="{41645012-59DF-4EEE-AC7A-198384F7734E}">
      <dgm:prSet phldrT="[Texte]"/>
      <dgm:spPr/>
      <dgm:t>
        <a:bodyPr/>
        <a:lstStyle/>
        <a:p>
          <a:r>
            <a:rPr lang="fr-CA" dirty="0" smtClean="0"/>
            <a:t>Ordonner et comparer</a:t>
          </a:r>
          <a:endParaRPr lang="fr-CA" dirty="0"/>
        </a:p>
      </dgm:t>
    </dgm:pt>
    <dgm:pt modelId="{0C76E5A4-D51D-4324-A4DA-3BB647FB56BB}" type="parTrans" cxnId="{C7B94202-2357-4947-8A71-96889BB8A52F}">
      <dgm:prSet/>
      <dgm:spPr/>
      <dgm:t>
        <a:bodyPr/>
        <a:lstStyle/>
        <a:p>
          <a:endParaRPr lang="fr-CA"/>
        </a:p>
      </dgm:t>
    </dgm:pt>
    <dgm:pt modelId="{FE667857-8581-4193-B6F5-2D822CF733B2}" type="sibTrans" cxnId="{C7B94202-2357-4947-8A71-96889BB8A52F}">
      <dgm:prSet/>
      <dgm:spPr/>
      <dgm:t>
        <a:bodyPr/>
        <a:lstStyle/>
        <a:p>
          <a:endParaRPr lang="fr-CA"/>
        </a:p>
      </dgm:t>
    </dgm:pt>
    <dgm:pt modelId="{C43A60AE-0350-4BB1-8898-3D4152A7016D}">
      <dgm:prSet phldrT="[Texte]"/>
      <dgm:spPr/>
      <dgm:t>
        <a:bodyPr/>
        <a:lstStyle/>
        <a:p>
          <a:r>
            <a:rPr lang="fr-CA" dirty="0" smtClean="0"/>
            <a:t>(Fonctions valeurs absolues)</a:t>
          </a:r>
          <a:endParaRPr lang="fr-CA" dirty="0"/>
        </a:p>
      </dgm:t>
    </dgm:pt>
    <dgm:pt modelId="{36B64D62-63C3-4321-832E-8887B55A3AF4}" type="parTrans" cxnId="{39E28572-267B-4338-A41A-DDAD065032F4}">
      <dgm:prSet/>
      <dgm:spPr/>
      <dgm:t>
        <a:bodyPr/>
        <a:lstStyle/>
        <a:p>
          <a:endParaRPr lang="fr-CA"/>
        </a:p>
      </dgm:t>
    </dgm:pt>
    <dgm:pt modelId="{C00E09F7-280B-486C-8F53-C56A4CA82F31}" type="sibTrans" cxnId="{39E28572-267B-4338-A41A-DDAD065032F4}">
      <dgm:prSet/>
      <dgm:spPr/>
      <dgm:t>
        <a:bodyPr/>
        <a:lstStyle/>
        <a:p>
          <a:endParaRPr lang="fr-CA"/>
        </a:p>
      </dgm:t>
    </dgm:pt>
    <dgm:pt modelId="{7884FD04-673E-4C93-A975-66170D63D43B}">
      <dgm:prSet phldrT="[Texte]"/>
      <dgm:spPr/>
      <dgm:t>
        <a:bodyPr/>
        <a:lstStyle/>
        <a:p>
          <a:r>
            <a:rPr lang="fr-CA" dirty="0" smtClean="0"/>
            <a:t>Additionner, soustraire, multiplier et diviser des expressions</a:t>
          </a:r>
          <a:endParaRPr lang="fr-CA" dirty="0"/>
        </a:p>
      </dgm:t>
    </dgm:pt>
    <dgm:pt modelId="{382AD24F-090A-42DA-8609-21604631A832}" type="parTrans" cxnId="{6169E679-6A93-417F-A909-577D63791F35}">
      <dgm:prSet/>
      <dgm:spPr/>
      <dgm:t>
        <a:bodyPr/>
        <a:lstStyle/>
        <a:p>
          <a:endParaRPr lang="fr-CA"/>
        </a:p>
      </dgm:t>
    </dgm:pt>
    <dgm:pt modelId="{DF651449-D1A7-4387-8F87-46C1226C63A0}" type="sibTrans" cxnId="{6169E679-6A93-417F-A909-577D63791F35}">
      <dgm:prSet/>
      <dgm:spPr/>
      <dgm:t>
        <a:bodyPr/>
        <a:lstStyle/>
        <a:p>
          <a:endParaRPr lang="fr-CA"/>
        </a:p>
      </dgm:t>
    </dgm:pt>
    <dgm:pt modelId="{5921FEBA-8899-40F7-87ED-64CD12CA5D3D}">
      <dgm:prSet phldrT="[Texte]"/>
      <dgm:spPr/>
      <dgm:t>
        <a:bodyPr/>
        <a:lstStyle/>
        <a:p>
          <a:r>
            <a:rPr lang="fr-CA" dirty="0" smtClean="0"/>
            <a:t>Rationaliser le dénominateur</a:t>
          </a:r>
          <a:endParaRPr lang="fr-CA" dirty="0"/>
        </a:p>
      </dgm:t>
    </dgm:pt>
    <dgm:pt modelId="{775C1DD6-94C4-4C82-A77D-EBF760D54E4B}" type="parTrans" cxnId="{E16E6B4F-177B-4D4E-97A7-AF181E590833}">
      <dgm:prSet/>
      <dgm:spPr/>
      <dgm:t>
        <a:bodyPr/>
        <a:lstStyle/>
        <a:p>
          <a:endParaRPr lang="fr-CA"/>
        </a:p>
      </dgm:t>
    </dgm:pt>
    <dgm:pt modelId="{BF8AE24E-5EDB-4229-9FA8-ADF7D65FC374}" type="sibTrans" cxnId="{E16E6B4F-177B-4D4E-97A7-AF181E590833}">
      <dgm:prSet/>
      <dgm:spPr/>
      <dgm:t>
        <a:bodyPr/>
        <a:lstStyle/>
        <a:p>
          <a:endParaRPr lang="fr-CA"/>
        </a:p>
      </dgm:t>
    </dgm:pt>
    <dgm:pt modelId="{DE76ACC0-2C8F-4A75-8127-2E6ECC30F54B}">
      <dgm:prSet phldrT="[Texte]"/>
      <dgm:spPr/>
      <dgm:t>
        <a:bodyPr/>
        <a:lstStyle/>
        <a:p>
          <a:r>
            <a:rPr lang="fr-CA" dirty="0" smtClean="0"/>
            <a:t>Équations et les racines étrangères</a:t>
          </a:r>
          <a:endParaRPr lang="fr-CA" dirty="0"/>
        </a:p>
      </dgm:t>
    </dgm:pt>
    <dgm:pt modelId="{6A5EEB02-C21A-49F1-B943-4C6A78E3D111}" type="parTrans" cxnId="{1C6D1377-6EAF-4FFB-BC1A-CDBBF84B8992}">
      <dgm:prSet/>
      <dgm:spPr/>
      <dgm:t>
        <a:bodyPr/>
        <a:lstStyle/>
        <a:p>
          <a:endParaRPr lang="fr-CA"/>
        </a:p>
      </dgm:t>
    </dgm:pt>
    <dgm:pt modelId="{DE47B28B-2664-4997-88C5-75561242C1E4}" type="sibTrans" cxnId="{1C6D1377-6EAF-4FFB-BC1A-CDBBF84B8992}">
      <dgm:prSet/>
      <dgm:spPr/>
      <dgm:t>
        <a:bodyPr/>
        <a:lstStyle/>
        <a:p>
          <a:endParaRPr lang="fr-CA"/>
        </a:p>
      </dgm:t>
    </dgm:pt>
    <dgm:pt modelId="{754B95CC-FDE7-440E-BDDF-382030053FF5}">
      <dgm:prSet phldrT="[Texte]"/>
      <dgm:spPr/>
      <dgm:t>
        <a:bodyPr/>
        <a:lstStyle/>
        <a:p>
          <a:r>
            <a:rPr lang="fr-CA" dirty="0" smtClean="0"/>
            <a:t>Simplification </a:t>
          </a:r>
          <a:endParaRPr lang="fr-CA" dirty="0"/>
        </a:p>
      </dgm:t>
    </dgm:pt>
    <dgm:pt modelId="{4785A813-2B70-4BE6-956C-E6F1CDFDE156}" type="parTrans" cxnId="{ADA4126B-F0FA-47D5-897D-3326F8CE2B9E}">
      <dgm:prSet/>
      <dgm:spPr/>
      <dgm:t>
        <a:bodyPr/>
        <a:lstStyle/>
        <a:p>
          <a:endParaRPr lang="fr-CA"/>
        </a:p>
      </dgm:t>
    </dgm:pt>
    <dgm:pt modelId="{07ED72EF-634E-408C-98DB-F7DC21F2A762}" type="sibTrans" cxnId="{ADA4126B-F0FA-47D5-897D-3326F8CE2B9E}">
      <dgm:prSet/>
      <dgm:spPr/>
      <dgm:t>
        <a:bodyPr/>
        <a:lstStyle/>
        <a:p>
          <a:endParaRPr lang="fr-CA"/>
        </a:p>
      </dgm:t>
    </dgm:pt>
    <dgm:pt modelId="{4743F422-166F-4B62-82F6-A143E59015A4}">
      <dgm:prSet phldrT="[Texte]"/>
      <dgm:spPr/>
      <dgm:t>
        <a:bodyPr/>
        <a:lstStyle/>
        <a:p>
          <a:r>
            <a:rPr lang="fr-CA" dirty="0" smtClean="0"/>
            <a:t>Valeurs non permises</a:t>
          </a:r>
          <a:endParaRPr lang="fr-CA" dirty="0"/>
        </a:p>
      </dgm:t>
    </dgm:pt>
    <dgm:pt modelId="{F9901F5A-6049-4581-824B-02F340B86BD2}" type="parTrans" cxnId="{1569AAB8-46C8-41C5-97E6-B9CB7B9903E1}">
      <dgm:prSet/>
      <dgm:spPr/>
      <dgm:t>
        <a:bodyPr/>
        <a:lstStyle/>
        <a:p>
          <a:endParaRPr lang="fr-CA"/>
        </a:p>
      </dgm:t>
    </dgm:pt>
    <dgm:pt modelId="{EF48A8F4-6A05-43EB-9682-B1387F50D03C}" type="sibTrans" cxnId="{1569AAB8-46C8-41C5-97E6-B9CB7B9903E1}">
      <dgm:prSet/>
      <dgm:spPr/>
      <dgm:t>
        <a:bodyPr/>
        <a:lstStyle/>
        <a:p>
          <a:endParaRPr lang="fr-CA"/>
        </a:p>
      </dgm:t>
    </dgm:pt>
    <dgm:pt modelId="{15AE266D-869E-4523-A204-B78D19DB971E}">
      <dgm:prSet phldrT="[Texte]"/>
      <dgm:spPr/>
      <dgm:t>
        <a:bodyPr/>
        <a:lstStyle/>
        <a:p>
          <a:r>
            <a:rPr lang="fr-CA" dirty="0" smtClean="0"/>
            <a:t>Résolution d’équations et les racines étrangères </a:t>
          </a:r>
          <a:endParaRPr lang="fr-CA" dirty="0"/>
        </a:p>
      </dgm:t>
    </dgm:pt>
    <dgm:pt modelId="{90067B59-3D04-47A6-B0C6-6CBEBE933A8D}" type="parTrans" cxnId="{EF5253A7-42D2-478D-9E42-60405EED4276}">
      <dgm:prSet/>
      <dgm:spPr/>
      <dgm:t>
        <a:bodyPr/>
        <a:lstStyle/>
        <a:p>
          <a:endParaRPr lang="fr-CA"/>
        </a:p>
      </dgm:t>
    </dgm:pt>
    <dgm:pt modelId="{EBA1B877-47D0-425E-9B3C-B60927892827}" type="sibTrans" cxnId="{EF5253A7-42D2-478D-9E42-60405EED4276}">
      <dgm:prSet/>
      <dgm:spPr/>
      <dgm:t>
        <a:bodyPr/>
        <a:lstStyle/>
        <a:p>
          <a:endParaRPr lang="fr-CA"/>
        </a:p>
      </dgm:t>
    </dgm:pt>
    <dgm:pt modelId="{4C2DAAA2-0B40-42B5-93DA-AA2192D5D47C}">
      <dgm:prSet phldrT="[Texte]"/>
      <dgm:spPr/>
      <dgm:t>
        <a:bodyPr/>
        <a:lstStyle/>
        <a:p>
          <a:r>
            <a:rPr lang="fr-CA" dirty="0" smtClean="0"/>
            <a:t>Évaluer des expressions </a:t>
          </a:r>
          <a:endParaRPr lang="fr-CA" dirty="0"/>
        </a:p>
      </dgm:t>
    </dgm:pt>
    <dgm:pt modelId="{A4CF2E83-6C59-4C08-94F4-C0B4BEB6920E}" type="parTrans" cxnId="{87F66A2D-85D5-494F-BCB2-8F41E9783192}">
      <dgm:prSet/>
      <dgm:spPr/>
      <dgm:t>
        <a:bodyPr/>
        <a:lstStyle/>
        <a:p>
          <a:endParaRPr lang="fr-CA"/>
        </a:p>
      </dgm:t>
    </dgm:pt>
    <dgm:pt modelId="{4C293F40-199A-4FE6-83B0-E903D062488A}" type="sibTrans" cxnId="{87F66A2D-85D5-494F-BCB2-8F41E9783192}">
      <dgm:prSet/>
      <dgm:spPr/>
      <dgm:t>
        <a:bodyPr/>
        <a:lstStyle/>
        <a:p>
          <a:endParaRPr lang="fr-CA"/>
        </a:p>
      </dgm:t>
    </dgm:pt>
    <dgm:pt modelId="{BC7BD76C-A901-4DBD-94B8-98C262C1ED29}">
      <dgm:prSet phldrT="[Texte]"/>
      <dgm:spPr/>
      <dgm:t>
        <a:bodyPr/>
        <a:lstStyle/>
        <a:p>
          <a:r>
            <a:rPr lang="fr-CA" dirty="0" smtClean="0"/>
            <a:t>Résolution d’équation valeur absolue</a:t>
          </a:r>
          <a:endParaRPr lang="fr-CA" dirty="0"/>
        </a:p>
      </dgm:t>
    </dgm:pt>
    <dgm:pt modelId="{2E7A3E04-28CA-4EE1-83D2-4AE193C20747}" type="parTrans" cxnId="{C9F30BEC-D9A8-41F2-ACAC-9B1FDE87B162}">
      <dgm:prSet/>
      <dgm:spPr/>
      <dgm:t>
        <a:bodyPr/>
        <a:lstStyle/>
        <a:p>
          <a:endParaRPr lang="fr-CA"/>
        </a:p>
      </dgm:t>
    </dgm:pt>
    <dgm:pt modelId="{8CAD049D-3778-4A5B-BB8B-A01E7D4D448F}" type="sibTrans" cxnId="{C9F30BEC-D9A8-41F2-ACAC-9B1FDE87B162}">
      <dgm:prSet/>
      <dgm:spPr/>
      <dgm:t>
        <a:bodyPr/>
        <a:lstStyle/>
        <a:p>
          <a:endParaRPr lang="fr-CA"/>
        </a:p>
      </dgm:t>
    </dgm:pt>
    <dgm:pt modelId="{65E4F78C-294D-46F7-A7D6-BD9A919E9010}" type="pres">
      <dgm:prSet presAssocID="{50BDE9D2-5EBF-420F-B997-2673153CF9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4E78EAE3-C727-409D-82BF-423A328F5E07}" type="pres">
      <dgm:prSet presAssocID="{4E01830D-A6A0-4EA0-9D6E-88411D168304}" presName="linNode" presStyleCnt="0"/>
      <dgm:spPr/>
    </dgm:pt>
    <dgm:pt modelId="{0049B602-C245-44D5-89CF-28D116FD68FD}" type="pres">
      <dgm:prSet presAssocID="{4E01830D-A6A0-4EA0-9D6E-88411D16830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19739BC-B1C9-4FED-B6D9-E8CEDB02C975}" type="pres">
      <dgm:prSet presAssocID="{4E01830D-A6A0-4EA0-9D6E-88411D168304}" presName="descendantText" presStyleLbl="alignAccFollow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CFE84C2-0965-49CE-8AF8-8576B19A25F6}" type="pres">
      <dgm:prSet presAssocID="{EE4D5613-3B83-4761-9C79-CC476FD2AC7D}" presName="sp" presStyleCnt="0"/>
      <dgm:spPr/>
    </dgm:pt>
    <dgm:pt modelId="{7BF1E072-5E5F-46F6-B36F-50F3BD057C78}" type="pres">
      <dgm:prSet presAssocID="{485167D4-E504-4481-83B6-86DBDA219010}" presName="linNode" presStyleCnt="0"/>
      <dgm:spPr/>
    </dgm:pt>
    <dgm:pt modelId="{40393DEB-887A-42C9-9038-1981D27A167F}" type="pres">
      <dgm:prSet presAssocID="{485167D4-E504-4481-83B6-86DBDA21901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473DAFC-8E8B-49EA-893B-9A1B82B50DED}" type="pres">
      <dgm:prSet presAssocID="{485167D4-E504-4481-83B6-86DBDA21901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A170759-0B31-4AF2-86C5-6C2BC5743C20}" type="pres">
      <dgm:prSet presAssocID="{CA71CB14-96B8-4D3F-8DF5-438A6CBF4220}" presName="sp" presStyleCnt="0"/>
      <dgm:spPr/>
    </dgm:pt>
    <dgm:pt modelId="{366263C7-8AE4-4DF4-9CD0-1D698EC838AE}" type="pres">
      <dgm:prSet presAssocID="{02812A1B-5A48-4985-A4EB-525CD559300E}" presName="linNode" presStyleCnt="0"/>
      <dgm:spPr/>
    </dgm:pt>
    <dgm:pt modelId="{DD75087B-6583-482D-B346-E3D4D2633E21}" type="pres">
      <dgm:prSet presAssocID="{02812A1B-5A48-4985-A4EB-525CD559300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493231D-7E44-4992-ABBE-D1E97E34B157}" type="pres">
      <dgm:prSet presAssocID="{02812A1B-5A48-4985-A4EB-525CD55930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2708DA81-BE69-4AD9-90D0-27A851EF5BF7}" type="presOf" srcId="{4C2DAAA2-0B40-42B5-93DA-AA2192D5D47C}" destId="{9493231D-7E44-4992-ABBE-D1E97E34B157}" srcOrd="0" destOrd="1" presId="urn:microsoft.com/office/officeart/2005/8/layout/vList5"/>
    <dgm:cxn modelId="{6D6756B8-6D1C-44DA-9758-7DAE4DCB1F8E}" type="presOf" srcId="{7884FD04-673E-4C93-A975-66170D63D43B}" destId="{C19739BC-B1C9-4FED-B6D9-E8CEDB02C975}" srcOrd="0" destOrd="2" presId="urn:microsoft.com/office/officeart/2005/8/layout/vList5"/>
    <dgm:cxn modelId="{1569AAB8-46C8-41C5-97E6-B9CB7B9903E1}" srcId="{485167D4-E504-4481-83B6-86DBDA219010}" destId="{4743F422-166F-4B62-82F6-A143E59015A4}" srcOrd="1" destOrd="0" parTransId="{F9901F5A-6049-4581-824B-02F340B86BD2}" sibTransId="{EF48A8F4-6A05-43EB-9682-B1387F50D03C}"/>
    <dgm:cxn modelId="{35A10EFD-2599-4BE1-8AF8-50B012A0F801}" srcId="{485167D4-E504-4481-83B6-86DBDA219010}" destId="{7E1B0E76-ACCC-4615-92BD-85BF3B5C3B8C}" srcOrd="3" destOrd="0" parTransId="{B0FB6421-937D-44DC-9160-3446F83BAD8F}" sibTransId="{9A6D4ABE-B9B6-4AA4-98CF-ED4E2C2109A1}"/>
    <dgm:cxn modelId="{929DBCF5-2ECC-4765-8EC5-1F161113481E}" srcId="{50BDE9D2-5EBF-420F-B997-2673153CF9DB}" destId="{4E01830D-A6A0-4EA0-9D6E-88411D168304}" srcOrd="0" destOrd="0" parTransId="{AE18F742-A059-420B-8FC5-4AF27F0699E7}" sibTransId="{EE4D5613-3B83-4761-9C79-CC476FD2AC7D}"/>
    <dgm:cxn modelId="{C2375D95-2DFD-4FF6-8836-76B8F5355CC7}" type="presOf" srcId="{4E01830D-A6A0-4EA0-9D6E-88411D168304}" destId="{0049B602-C245-44D5-89CF-28D116FD68FD}" srcOrd="0" destOrd="0" presId="urn:microsoft.com/office/officeart/2005/8/layout/vList5"/>
    <dgm:cxn modelId="{43AC2B0D-8E01-420B-8F79-885737D1F7E3}" type="presOf" srcId="{7E1B0E76-ACCC-4615-92BD-85BF3B5C3B8C}" destId="{9473DAFC-8E8B-49EA-893B-9A1B82B50DED}" srcOrd="0" destOrd="3" presId="urn:microsoft.com/office/officeart/2005/8/layout/vList5"/>
    <dgm:cxn modelId="{6B2AB5F3-6C43-4B7A-9CD4-DC73C5314359}" type="presOf" srcId="{15AE266D-869E-4523-A204-B78D19DB971E}" destId="{9473DAFC-8E8B-49EA-893B-9A1B82B50DED}" srcOrd="0" destOrd="4" presId="urn:microsoft.com/office/officeart/2005/8/layout/vList5"/>
    <dgm:cxn modelId="{3582A06F-3454-4143-B2A2-1B4CEAFA09DA}" type="presOf" srcId="{485167D4-E504-4481-83B6-86DBDA219010}" destId="{40393DEB-887A-42C9-9038-1981D27A167F}" srcOrd="0" destOrd="0" presId="urn:microsoft.com/office/officeart/2005/8/layout/vList5"/>
    <dgm:cxn modelId="{3AF91076-215D-426D-847B-C1F40A6E0A0A}" srcId="{50BDE9D2-5EBF-420F-B997-2673153CF9DB}" destId="{02812A1B-5A48-4985-A4EB-525CD559300E}" srcOrd="2" destOrd="0" parTransId="{3866455A-ADF3-4FEF-8098-9371A992C14B}" sibTransId="{A843B221-8434-46C9-BEEA-4B0207A48BDB}"/>
    <dgm:cxn modelId="{39E28572-267B-4338-A41A-DDAD065032F4}" srcId="{02812A1B-5A48-4985-A4EB-525CD559300E}" destId="{C43A60AE-0350-4BB1-8898-3D4152A7016D}" srcOrd="2" destOrd="0" parTransId="{36B64D62-63C3-4321-832E-8887B55A3AF4}" sibTransId="{C00E09F7-280B-486C-8F53-C56A4CA82F31}"/>
    <dgm:cxn modelId="{EF5253A7-42D2-478D-9E42-60405EED4276}" srcId="{485167D4-E504-4481-83B6-86DBDA219010}" destId="{15AE266D-869E-4523-A204-B78D19DB971E}" srcOrd="4" destOrd="0" parTransId="{90067B59-3D04-47A6-B0C6-6CBEBE933A8D}" sibTransId="{EBA1B877-47D0-425E-9B3C-B60927892827}"/>
    <dgm:cxn modelId="{E16E6B4F-177B-4D4E-97A7-AF181E590833}" srcId="{4E01830D-A6A0-4EA0-9D6E-88411D168304}" destId="{5921FEBA-8899-40F7-87ED-64CD12CA5D3D}" srcOrd="3" destOrd="0" parTransId="{775C1DD6-94C4-4C82-A77D-EBF760D54E4B}" sibTransId="{BF8AE24E-5EDB-4229-9FA8-ADF7D65FC374}"/>
    <dgm:cxn modelId="{C7B94202-2357-4947-8A71-96889BB8A52F}" srcId="{02812A1B-5A48-4985-A4EB-525CD559300E}" destId="{41645012-59DF-4EEE-AC7A-198384F7734E}" srcOrd="0" destOrd="0" parTransId="{0C76E5A4-D51D-4324-A4DA-3BB647FB56BB}" sibTransId="{FE667857-8581-4193-B6F5-2D822CF733B2}"/>
    <dgm:cxn modelId="{FB085CA2-43CE-45A5-A32C-FA1847B67E54}" type="presOf" srcId="{754B95CC-FDE7-440E-BDDF-382030053FF5}" destId="{9473DAFC-8E8B-49EA-893B-9A1B82B50DED}" srcOrd="0" destOrd="2" presId="urn:microsoft.com/office/officeart/2005/8/layout/vList5"/>
    <dgm:cxn modelId="{8D244D05-90CA-45A6-BED0-F8E315B54DBA}" type="presOf" srcId="{4743F422-166F-4B62-82F6-A143E59015A4}" destId="{9473DAFC-8E8B-49EA-893B-9A1B82B50DED}" srcOrd="0" destOrd="1" presId="urn:microsoft.com/office/officeart/2005/8/layout/vList5"/>
    <dgm:cxn modelId="{458C5269-6E26-4811-AC22-500024F51DD3}" type="presOf" srcId="{B2AB1985-2E50-48D9-9CD3-E6FFD868A0CF}" destId="{9473DAFC-8E8B-49EA-893B-9A1B82B50DED}" srcOrd="0" destOrd="0" presId="urn:microsoft.com/office/officeart/2005/8/layout/vList5"/>
    <dgm:cxn modelId="{C9F30BEC-D9A8-41F2-ACAC-9B1FDE87B162}" srcId="{02812A1B-5A48-4985-A4EB-525CD559300E}" destId="{BC7BD76C-A901-4DBD-94B8-98C262C1ED29}" srcOrd="3" destOrd="0" parTransId="{2E7A3E04-28CA-4EE1-83D2-4AE193C20747}" sibTransId="{8CAD049D-3778-4A5B-BB8B-A01E7D4D448F}"/>
    <dgm:cxn modelId="{87F66A2D-85D5-494F-BCB2-8F41E9783192}" srcId="{02812A1B-5A48-4985-A4EB-525CD559300E}" destId="{4C2DAAA2-0B40-42B5-93DA-AA2192D5D47C}" srcOrd="1" destOrd="0" parTransId="{A4CF2E83-6C59-4C08-94F4-C0B4BEB6920E}" sibTransId="{4C293F40-199A-4FE6-83B0-E903D062488A}"/>
    <dgm:cxn modelId="{18C6247E-7CA8-42A7-9670-C9577D2FF9A2}" type="presOf" srcId="{50BDE9D2-5EBF-420F-B997-2673153CF9DB}" destId="{65E4F78C-294D-46F7-A7D6-BD9A919E9010}" srcOrd="0" destOrd="0" presId="urn:microsoft.com/office/officeart/2005/8/layout/vList5"/>
    <dgm:cxn modelId="{1C44473A-7B60-4235-91D6-3C2356669AB3}" type="presOf" srcId="{DE76ACC0-2C8F-4A75-8127-2E6ECC30F54B}" destId="{C19739BC-B1C9-4FED-B6D9-E8CEDB02C975}" srcOrd="0" destOrd="4" presId="urn:microsoft.com/office/officeart/2005/8/layout/vList5"/>
    <dgm:cxn modelId="{6B61474C-4599-41F0-9843-0BDE716ED978}" type="presOf" srcId="{C898A867-D411-43C0-9C26-0A8058F6F5A9}" destId="{C19739BC-B1C9-4FED-B6D9-E8CEDB02C975}" srcOrd="0" destOrd="1" presId="urn:microsoft.com/office/officeart/2005/8/layout/vList5"/>
    <dgm:cxn modelId="{F834A969-F2BD-4AC7-87F5-7AD2ECF464B4}" type="presOf" srcId="{5921FEBA-8899-40F7-87ED-64CD12CA5D3D}" destId="{C19739BC-B1C9-4FED-B6D9-E8CEDB02C975}" srcOrd="0" destOrd="3" presId="urn:microsoft.com/office/officeart/2005/8/layout/vList5"/>
    <dgm:cxn modelId="{ADA4126B-F0FA-47D5-897D-3326F8CE2B9E}" srcId="{485167D4-E504-4481-83B6-86DBDA219010}" destId="{754B95CC-FDE7-440E-BDDF-382030053FF5}" srcOrd="2" destOrd="0" parTransId="{4785A813-2B70-4BE6-956C-E6F1CDFDE156}" sibTransId="{07ED72EF-634E-408C-98DB-F7DC21F2A762}"/>
    <dgm:cxn modelId="{1C6D1377-6EAF-4FFB-BC1A-CDBBF84B8992}" srcId="{4E01830D-A6A0-4EA0-9D6E-88411D168304}" destId="{DE76ACC0-2C8F-4A75-8127-2E6ECC30F54B}" srcOrd="4" destOrd="0" parTransId="{6A5EEB02-C21A-49F1-B943-4C6A78E3D111}" sibTransId="{DE47B28B-2664-4997-88C5-75561242C1E4}"/>
    <dgm:cxn modelId="{6169E679-6A93-417F-A909-577D63791F35}" srcId="{4E01830D-A6A0-4EA0-9D6E-88411D168304}" destId="{7884FD04-673E-4C93-A975-66170D63D43B}" srcOrd="2" destOrd="0" parTransId="{382AD24F-090A-42DA-8609-21604631A832}" sibTransId="{DF651449-D1A7-4387-8F87-46C1226C63A0}"/>
    <dgm:cxn modelId="{0427A585-C5C9-43E2-ABD0-8C0665C210EF}" type="presOf" srcId="{02812A1B-5A48-4985-A4EB-525CD559300E}" destId="{DD75087B-6583-482D-B346-E3D4D2633E21}" srcOrd="0" destOrd="0" presId="urn:microsoft.com/office/officeart/2005/8/layout/vList5"/>
    <dgm:cxn modelId="{D588A436-A383-4BFD-8F5E-5376320AEC3C}" srcId="{50BDE9D2-5EBF-420F-B997-2673153CF9DB}" destId="{485167D4-E504-4481-83B6-86DBDA219010}" srcOrd="1" destOrd="0" parTransId="{9690C4A7-EE33-4FEA-8878-8AA204563336}" sibTransId="{CA71CB14-96B8-4D3F-8DF5-438A6CBF4220}"/>
    <dgm:cxn modelId="{A7F3B7A4-697A-43AA-AD7B-1D39C92CE26B}" srcId="{4E01830D-A6A0-4EA0-9D6E-88411D168304}" destId="{88F88FFC-5660-41BF-91D5-3CD7B082D9C7}" srcOrd="0" destOrd="0" parTransId="{D953A77E-3048-42EE-B5FB-DA466B3EAEBE}" sibTransId="{DC002A70-3F90-4BDB-A2A1-08DD50588DD1}"/>
    <dgm:cxn modelId="{ACF6773F-18FF-48F3-8A3B-6DF5D6F7717A}" srcId="{4E01830D-A6A0-4EA0-9D6E-88411D168304}" destId="{C898A867-D411-43C0-9C26-0A8058F6F5A9}" srcOrd="1" destOrd="0" parTransId="{9F88E76D-CF8B-456F-A3A6-BD79F4247C33}" sibTransId="{67E4CBBC-C4A4-4AF0-8012-3016B36A270B}"/>
    <dgm:cxn modelId="{67D27D0B-ADBD-40E2-B1FD-6708AE8FA2BA}" type="presOf" srcId="{88F88FFC-5660-41BF-91D5-3CD7B082D9C7}" destId="{C19739BC-B1C9-4FED-B6D9-E8CEDB02C975}" srcOrd="0" destOrd="0" presId="urn:microsoft.com/office/officeart/2005/8/layout/vList5"/>
    <dgm:cxn modelId="{E1CA40C7-E6E9-416B-BFEA-313900405F30}" type="presOf" srcId="{BC7BD76C-A901-4DBD-94B8-98C262C1ED29}" destId="{9493231D-7E44-4992-ABBE-D1E97E34B157}" srcOrd="0" destOrd="3" presId="urn:microsoft.com/office/officeart/2005/8/layout/vList5"/>
    <dgm:cxn modelId="{CB06D1E8-D5FC-414E-A6D5-95B04EE2EB7D}" type="presOf" srcId="{41645012-59DF-4EEE-AC7A-198384F7734E}" destId="{9493231D-7E44-4992-ABBE-D1E97E34B157}" srcOrd="0" destOrd="0" presId="urn:microsoft.com/office/officeart/2005/8/layout/vList5"/>
    <dgm:cxn modelId="{7564207D-DFFA-43BC-9D6B-3CA03D29B481}" srcId="{485167D4-E504-4481-83B6-86DBDA219010}" destId="{B2AB1985-2E50-48D9-9CD3-E6FFD868A0CF}" srcOrd="0" destOrd="0" parTransId="{4B017D5D-6FD2-4AAA-ABCB-2561B3C2C753}" sibTransId="{463E29FC-DB1F-4C22-9FE7-AF7139474D28}"/>
    <dgm:cxn modelId="{3BCF09B7-2889-4007-B72E-01D97AD0D524}" type="presOf" srcId="{C43A60AE-0350-4BB1-8898-3D4152A7016D}" destId="{9493231D-7E44-4992-ABBE-D1E97E34B157}" srcOrd="0" destOrd="2" presId="urn:microsoft.com/office/officeart/2005/8/layout/vList5"/>
    <dgm:cxn modelId="{F24F33A9-0A3B-4FD3-B4BA-D2310CF1EE11}" type="presParOf" srcId="{65E4F78C-294D-46F7-A7D6-BD9A919E9010}" destId="{4E78EAE3-C727-409D-82BF-423A328F5E07}" srcOrd="0" destOrd="0" presId="urn:microsoft.com/office/officeart/2005/8/layout/vList5"/>
    <dgm:cxn modelId="{84D32C77-EBD8-4EC1-AA3B-D0FABE1A2E28}" type="presParOf" srcId="{4E78EAE3-C727-409D-82BF-423A328F5E07}" destId="{0049B602-C245-44D5-89CF-28D116FD68FD}" srcOrd="0" destOrd="0" presId="urn:microsoft.com/office/officeart/2005/8/layout/vList5"/>
    <dgm:cxn modelId="{3E908D40-1595-4338-9EFB-46F976599BA0}" type="presParOf" srcId="{4E78EAE3-C727-409D-82BF-423A328F5E07}" destId="{C19739BC-B1C9-4FED-B6D9-E8CEDB02C975}" srcOrd="1" destOrd="0" presId="urn:microsoft.com/office/officeart/2005/8/layout/vList5"/>
    <dgm:cxn modelId="{7F9ADBFF-9E9A-4E55-8569-FB219C10E174}" type="presParOf" srcId="{65E4F78C-294D-46F7-A7D6-BD9A919E9010}" destId="{1CFE84C2-0965-49CE-8AF8-8576B19A25F6}" srcOrd="1" destOrd="0" presId="urn:microsoft.com/office/officeart/2005/8/layout/vList5"/>
    <dgm:cxn modelId="{7532B07E-EB75-4EF4-B8B9-EBCD19561BF7}" type="presParOf" srcId="{65E4F78C-294D-46F7-A7D6-BD9A919E9010}" destId="{7BF1E072-5E5F-46F6-B36F-50F3BD057C78}" srcOrd="2" destOrd="0" presId="urn:microsoft.com/office/officeart/2005/8/layout/vList5"/>
    <dgm:cxn modelId="{590474D3-E4E3-428A-BA7B-4A6EE6402AB6}" type="presParOf" srcId="{7BF1E072-5E5F-46F6-B36F-50F3BD057C78}" destId="{40393DEB-887A-42C9-9038-1981D27A167F}" srcOrd="0" destOrd="0" presId="urn:microsoft.com/office/officeart/2005/8/layout/vList5"/>
    <dgm:cxn modelId="{A53C2AE9-DCF4-46A2-99B5-4F6A0DB9501B}" type="presParOf" srcId="{7BF1E072-5E5F-46F6-B36F-50F3BD057C78}" destId="{9473DAFC-8E8B-49EA-893B-9A1B82B50DED}" srcOrd="1" destOrd="0" presId="urn:microsoft.com/office/officeart/2005/8/layout/vList5"/>
    <dgm:cxn modelId="{DD204073-66D5-4D7F-B43F-068ACA78DD72}" type="presParOf" srcId="{65E4F78C-294D-46F7-A7D6-BD9A919E9010}" destId="{5A170759-0B31-4AF2-86C5-6C2BC5743C20}" srcOrd="3" destOrd="0" presId="urn:microsoft.com/office/officeart/2005/8/layout/vList5"/>
    <dgm:cxn modelId="{2FA33D76-9956-4993-944A-83894C774622}" type="presParOf" srcId="{65E4F78C-294D-46F7-A7D6-BD9A919E9010}" destId="{366263C7-8AE4-4DF4-9CD0-1D698EC838AE}" srcOrd="4" destOrd="0" presId="urn:microsoft.com/office/officeart/2005/8/layout/vList5"/>
    <dgm:cxn modelId="{0EBDEAFF-4703-4938-8444-1F6C19428407}" type="presParOf" srcId="{366263C7-8AE4-4DF4-9CD0-1D698EC838AE}" destId="{DD75087B-6583-482D-B346-E3D4D2633E21}" srcOrd="0" destOrd="0" presId="urn:microsoft.com/office/officeart/2005/8/layout/vList5"/>
    <dgm:cxn modelId="{50C8012E-4088-4D64-BEE0-4AEAABDA2340}" type="presParOf" srcId="{366263C7-8AE4-4DF4-9CD0-1D698EC838AE}" destId="{9493231D-7E44-4992-ABBE-D1E97E34B1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F1C2F-A050-44D0-95CD-EDAAAD76A59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8735DBF-40C1-4FCF-8289-A1830A0C5623}">
      <dgm:prSet phldrT="[Texte]"/>
      <dgm:spPr/>
      <dgm:t>
        <a:bodyPr/>
        <a:lstStyle/>
        <a:p>
          <a:r>
            <a:rPr lang="fr-CA" dirty="0" smtClean="0"/>
            <a:t>Équations contenant des radicaux</a:t>
          </a:r>
          <a:endParaRPr lang="fr-CA" dirty="0"/>
        </a:p>
      </dgm:t>
    </dgm:pt>
    <dgm:pt modelId="{6D870CFF-94FF-41F4-AF7B-D2DE3171F96C}" type="parTrans" cxnId="{53DF9499-3EBB-4BFA-BCBF-DC6F279EB480}">
      <dgm:prSet/>
      <dgm:spPr/>
      <dgm:t>
        <a:bodyPr/>
        <a:lstStyle/>
        <a:p>
          <a:endParaRPr lang="fr-CA"/>
        </a:p>
      </dgm:t>
    </dgm:pt>
    <dgm:pt modelId="{1741B69B-6CA4-43B6-BB3F-EC1FB23E0598}" type="sibTrans" cxnId="{53DF9499-3EBB-4BFA-BCBF-DC6F279EB480}">
      <dgm:prSet/>
      <dgm:spPr/>
      <dgm:t>
        <a:bodyPr/>
        <a:lstStyle/>
        <a:p>
          <a:endParaRPr lang="fr-CA"/>
        </a:p>
      </dgm:t>
    </dgm:pt>
    <dgm:pt modelId="{9383D762-A563-42BE-898F-5898C5E21F47}">
      <dgm:prSet phldrT="[Texte]"/>
      <dgm:spPr/>
      <dgm:t>
        <a:bodyPr/>
        <a:lstStyle/>
        <a:p>
          <a:r>
            <a:rPr lang="fr-CA" dirty="0" smtClean="0"/>
            <a:t>Définition</a:t>
          </a:r>
          <a:endParaRPr lang="fr-CA" dirty="0"/>
        </a:p>
      </dgm:t>
    </dgm:pt>
    <dgm:pt modelId="{451E4392-90DD-4C28-A96B-8D45AB85260B}" type="parTrans" cxnId="{11DEE74F-F450-4C28-BEAA-EE00B48A1067}">
      <dgm:prSet/>
      <dgm:spPr/>
      <dgm:t>
        <a:bodyPr/>
        <a:lstStyle/>
        <a:p>
          <a:endParaRPr lang="fr-CA"/>
        </a:p>
      </dgm:t>
    </dgm:pt>
    <dgm:pt modelId="{E9D888D0-7CFD-4BE6-83F7-14254CE91690}" type="sibTrans" cxnId="{11DEE74F-F450-4C28-BEAA-EE00B48A1067}">
      <dgm:prSet/>
      <dgm:spPr/>
      <dgm:t>
        <a:bodyPr/>
        <a:lstStyle/>
        <a:p>
          <a:endParaRPr lang="fr-CA"/>
        </a:p>
      </dgm:t>
    </dgm:pt>
    <dgm:pt modelId="{47105C12-F385-46A5-9135-6A5351C3BA60}">
      <dgm:prSet phldrT="[Texte]"/>
      <dgm:spPr/>
      <dgm:t>
        <a:bodyPr/>
        <a:lstStyle/>
        <a:p>
          <a:r>
            <a:rPr lang="fr-CA" dirty="0" smtClean="0"/>
            <a:t>Exemple</a:t>
          </a:r>
          <a:endParaRPr lang="fr-CA" dirty="0"/>
        </a:p>
      </dgm:t>
    </dgm:pt>
    <dgm:pt modelId="{D4526704-F51A-4E31-92D2-4F9B0B812A6A}" type="parTrans" cxnId="{2202811D-50BC-4DEA-A056-A516A0C8521C}">
      <dgm:prSet/>
      <dgm:spPr/>
      <dgm:t>
        <a:bodyPr/>
        <a:lstStyle/>
        <a:p>
          <a:endParaRPr lang="fr-CA"/>
        </a:p>
      </dgm:t>
    </dgm:pt>
    <dgm:pt modelId="{C409E442-C72A-4829-B96B-E2DA92A73716}" type="sibTrans" cxnId="{2202811D-50BC-4DEA-A056-A516A0C8521C}">
      <dgm:prSet/>
      <dgm:spPr/>
      <dgm:t>
        <a:bodyPr/>
        <a:lstStyle/>
        <a:p>
          <a:endParaRPr lang="fr-CA"/>
        </a:p>
      </dgm:t>
    </dgm:pt>
    <dgm:pt modelId="{C0EE6D3B-7631-45DF-BD8A-A001AC7B7EC8}">
      <dgm:prSet phldrT="[Texte]"/>
      <dgm:spPr/>
      <dgm:t>
        <a:bodyPr/>
        <a:lstStyle/>
        <a:p>
          <a:r>
            <a:rPr lang="fr-CA" dirty="0" smtClean="0"/>
            <a:t>Représentation graphique</a:t>
          </a:r>
          <a:endParaRPr lang="fr-CA" dirty="0"/>
        </a:p>
      </dgm:t>
    </dgm:pt>
    <dgm:pt modelId="{596A0CC8-6D80-44DD-8B9F-52A1414904AB}" type="parTrans" cxnId="{871D5BCE-8136-44C3-977A-FD562919AFC8}">
      <dgm:prSet/>
      <dgm:spPr/>
      <dgm:t>
        <a:bodyPr/>
        <a:lstStyle/>
        <a:p>
          <a:endParaRPr lang="fr-CA"/>
        </a:p>
      </dgm:t>
    </dgm:pt>
    <dgm:pt modelId="{7EE8DCE7-9D28-401C-8971-200E548EC5CE}" type="sibTrans" cxnId="{871D5BCE-8136-44C3-977A-FD562919AFC8}">
      <dgm:prSet/>
      <dgm:spPr/>
      <dgm:t>
        <a:bodyPr/>
        <a:lstStyle/>
        <a:p>
          <a:endParaRPr lang="fr-CA"/>
        </a:p>
      </dgm:t>
    </dgm:pt>
    <dgm:pt modelId="{52844089-CBE2-41D3-8181-9ED6404AEA7B}">
      <dgm:prSet phldrT="[Texte]"/>
      <dgm:spPr/>
      <dgm:t>
        <a:bodyPr/>
        <a:lstStyle/>
        <a:p>
          <a:pPr algn="ctr"/>
          <a:r>
            <a:rPr lang="fr-CA" dirty="0" smtClean="0"/>
            <a:t>Procédure pour résoudre</a:t>
          </a:r>
          <a:endParaRPr lang="fr-CA" dirty="0"/>
        </a:p>
      </dgm:t>
    </dgm:pt>
    <dgm:pt modelId="{9CEC190C-FAB1-4642-B3D8-1C8C447F2A16}" type="parTrans" cxnId="{00D7DF88-BC90-4987-B36D-202DCB0EC556}">
      <dgm:prSet/>
      <dgm:spPr/>
      <dgm:t>
        <a:bodyPr/>
        <a:lstStyle/>
        <a:p>
          <a:endParaRPr lang="fr-CA"/>
        </a:p>
      </dgm:t>
    </dgm:pt>
    <dgm:pt modelId="{59AE3D81-4BA1-4DE7-B07D-98FE4F867F87}" type="sibTrans" cxnId="{00D7DF88-BC90-4987-B36D-202DCB0EC556}">
      <dgm:prSet/>
      <dgm:spPr/>
      <dgm:t>
        <a:bodyPr/>
        <a:lstStyle/>
        <a:p>
          <a:endParaRPr lang="fr-CA"/>
        </a:p>
      </dgm:t>
    </dgm:pt>
    <dgm:pt modelId="{E354A495-2E68-4C07-8985-EC4C0845CFAD}">
      <dgm:prSet/>
      <dgm:spPr/>
      <dgm:t>
        <a:bodyPr/>
        <a:lstStyle/>
        <a:p>
          <a:r>
            <a:rPr lang="fr-CA" dirty="0" smtClean="0"/>
            <a:t>Application réelle</a:t>
          </a:r>
          <a:endParaRPr lang="fr-CA" dirty="0"/>
        </a:p>
      </dgm:t>
    </dgm:pt>
    <dgm:pt modelId="{6547267A-1FDF-43EE-AE12-17BC67356CBD}" type="parTrans" cxnId="{AA0B1656-4C79-4950-A817-EB3DE10E0539}">
      <dgm:prSet/>
      <dgm:spPr/>
      <dgm:t>
        <a:bodyPr/>
        <a:lstStyle/>
        <a:p>
          <a:endParaRPr lang="fr-CA"/>
        </a:p>
      </dgm:t>
    </dgm:pt>
    <dgm:pt modelId="{2BB7C909-990C-41B7-AC5D-5BF2D95E22FC}" type="sibTrans" cxnId="{AA0B1656-4C79-4950-A817-EB3DE10E0539}">
      <dgm:prSet/>
      <dgm:spPr/>
      <dgm:t>
        <a:bodyPr/>
        <a:lstStyle/>
        <a:p>
          <a:endParaRPr lang="fr-CA"/>
        </a:p>
      </dgm:t>
    </dgm:pt>
    <dgm:pt modelId="{AEE10372-53A1-4266-B0E9-FE1ABBA53011}">
      <dgm:prSet/>
      <dgm:spPr/>
      <dgm:t>
        <a:bodyPr/>
        <a:lstStyle/>
        <a:p>
          <a:r>
            <a:rPr lang="fr-CA" dirty="0" smtClean="0"/>
            <a:t>Racines étrangères</a:t>
          </a:r>
          <a:endParaRPr lang="fr-CA" dirty="0"/>
        </a:p>
      </dgm:t>
    </dgm:pt>
    <dgm:pt modelId="{0495E464-1D9B-48D9-8528-F4E4F3879341}" type="parTrans" cxnId="{428CBB99-3D14-4ED1-8F13-BB83144BE7CA}">
      <dgm:prSet/>
      <dgm:spPr/>
      <dgm:t>
        <a:bodyPr/>
        <a:lstStyle/>
        <a:p>
          <a:endParaRPr lang="fr-CA"/>
        </a:p>
      </dgm:t>
    </dgm:pt>
    <dgm:pt modelId="{E917F3B9-A279-4B4C-9821-D2880D67A7D6}" type="sibTrans" cxnId="{428CBB99-3D14-4ED1-8F13-BB83144BE7CA}">
      <dgm:prSet/>
      <dgm:spPr/>
      <dgm:t>
        <a:bodyPr/>
        <a:lstStyle/>
        <a:p>
          <a:endParaRPr lang="fr-CA"/>
        </a:p>
      </dgm:t>
    </dgm:pt>
    <dgm:pt modelId="{EC9FD892-7C35-4B27-ACF5-D0DBB1A91FAD}">
      <dgm:prSet/>
      <dgm:spPr/>
      <dgm:t>
        <a:bodyPr/>
        <a:lstStyle/>
        <a:p>
          <a:r>
            <a:rPr lang="fr-CA" dirty="0" smtClean="0"/>
            <a:t>Restrictions sur les valeurs des variables</a:t>
          </a:r>
          <a:endParaRPr lang="fr-CA" dirty="0"/>
        </a:p>
      </dgm:t>
    </dgm:pt>
    <dgm:pt modelId="{7CC5C6D6-A0BA-41DC-A8FD-CC7D19EF08E5}" type="parTrans" cxnId="{67AFE259-7D4E-49F3-9775-E6C18430FBD5}">
      <dgm:prSet/>
      <dgm:spPr/>
      <dgm:t>
        <a:bodyPr/>
        <a:lstStyle/>
        <a:p>
          <a:endParaRPr lang="fr-CA"/>
        </a:p>
      </dgm:t>
    </dgm:pt>
    <dgm:pt modelId="{58BAB54A-3369-4674-8D75-E7FA03F4681A}" type="sibTrans" cxnId="{67AFE259-7D4E-49F3-9775-E6C18430FBD5}">
      <dgm:prSet/>
      <dgm:spPr/>
      <dgm:t>
        <a:bodyPr/>
        <a:lstStyle/>
        <a:p>
          <a:endParaRPr lang="fr-CA"/>
        </a:p>
      </dgm:t>
    </dgm:pt>
    <dgm:pt modelId="{9437BE5B-2073-49AB-BAC6-50D05EFA8214}" type="pres">
      <dgm:prSet presAssocID="{7BBF1C2F-A050-44D0-95CD-EDAAAD76A5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AD95F586-2B33-43EE-8D5D-0142BC0460C6}" type="pres">
      <dgm:prSet presAssocID="{18735DBF-40C1-4FCF-8289-A1830A0C5623}" presName="centerShape" presStyleLbl="node0" presStyleIdx="0" presStyleCnt="1"/>
      <dgm:spPr/>
      <dgm:t>
        <a:bodyPr/>
        <a:lstStyle/>
        <a:p>
          <a:endParaRPr lang="fr-CA"/>
        </a:p>
      </dgm:t>
    </dgm:pt>
    <dgm:pt modelId="{8D552A06-4E92-4B85-B012-86A856AF1477}" type="pres">
      <dgm:prSet presAssocID="{451E4392-90DD-4C28-A96B-8D45AB85260B}" presName="parTrans" presStyleLbl="sibTrans2D1" presStyleIdx="0" presStyleCnt="7"/>
      <dgm:spPr/>
      <dgm:t>
        <a:bodyPr/>
        <a:lstStyle/>
        <a:p>
          <a:endParaRPr lang="fr-CA"/>
        </a:p>
      </dgm:t>
    </dgm:pt>
    <dgm:pt modelId="{AC7301B2-1ED4-4EED-8423-232D1B9342D6}" type="pres">
      <dgm:prSet presAssocID="{451E4392-90DD-4C28-A96B-8D45AB85260B}" presName="connectorText" presStyleLbl="sibTrans2D1" presStyleIdx="0" presStyleCnt="7"/>
      <dgm:spPr/>
      <dgm:t>
        <a:bodyPr/>
        <a:lstStyle/>
        <a:p>
          <a:endParaRPr lang="fr-CA"/>
        </a:p>
      </dgm:t>
    </dgm:pt>
    <dgm:pt modelId="{79FCAAA0-532A-4F6F-B7AB-DE1D3B230EE2}" type="pres">
      <dgm:prSet presAssocID="{9383D762-A563-42BE-898F-5898C5E21F47}" presName="node" presStyleLbl="node1" presStyleIdx="0" presStyleCnt="7" custRadScaleRad="103271" custRadScaleInc="262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0423B80-7A6E-409E-A756-64E6F72BEF16}" type="pres">
      <dgm:prSet presAssocID="{D4526704-F51A-4E31-92D2-4F9B0B812A6A}" presName="parTrans" presStyleLbl="sibTrans2D1" presStyleIdx="1" presStyleCnt="7"/>
      <dgm:spPr/>
      <dgm:t>
        <a:bodyPr/>
        <a:lstStyle/>
        <a:p>
          <a:endParaRPr lang="fr-CA"/>
        </a:p>
      </dgm:t>
    </dgm:pt>
    <dgm:pt modelId="{68CAFD92-B350-412B-90CF-61E45B5D9067}" type="pres">
      <dgm:prSet presAssocID="{D4526704-F51A-4E31-92D2-4F9B0B812A6A}" presName="connectorText" presStyleLbl="sibTrans2D1" presStyleIdx="1" presStyleCnt="7"/>
      <dgm:spPr/>
      <dgm:t>
        <a:bodyPr/>
        <a:lstStyle/>
        <a:p>
          <a:endParaRPr lang="fr-CA"/>
        </a:p>
      </dgm:t>
    </dgm:pt>
    <dgm:pt modelId="{BF1CD4A6-E61F-4EB6-A926-DCF6BA5029C7}" type="pres">
      <dgm:prSet presAssocID="{47105C12-F385-46A5-9135-6A5351C3BA6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17D80D4-5F9B-4C78-84C2-6CB04F3E2D10}" type="pres">
      <dgm:prSet presAssocID="{6547267A-1FDF-43EE-AE12-17BC67356CBD}" presName="parTrans" presStyleLbl="sibTrans2D1" presStyleIdx="2" presStyleCnt="7"/>
      <dgm:spPr/>
      <dgm:t>
        <a:bodyPr/>
        <a:lstStyle/>
        <a:p>
          <a:endParaRPr lang="fr-CA"/>
        </a:p>
      </dgm:t>
    </dgm:pt>
    <dgm:pt modelId="{EFDC1902-73E8-420C-8D88-BA6DFA089350}" type="pres">
      <dgm:prSet presAssocID="{6547267A-1FDF-43EE-AE12-17BC67356CBD}" presName="connectorText" presStyleLbl="sibTrans2D1" presStyleIdx="2" presStyleCnt="7"/>
      <dgm:spPr/>
      <dgm:t>
        <a:bodyPr/>
        <a:lstStyle/>
        <a:p>
          <a:endParaRPr lang="fr-CA"/>
        </a:p>
      </dgm:t>
    </dgm:pt>
    <dgm:pt modelId="{B95522BC-212A-478B-AB3F-7308478A228B}" type="pres">
      <dgm:prSet presAssocID="{E354A495-2E68-4C07-8985-EC4C0845CFA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C7AD4A0-7531-479C-B8E8-7627958D6EDD}" type="pres">
      <dgm:prSet presAssocID="{596A0CC8-6D80-44DD-8B9F-52A1414904AB}" presName="parTrans" presStyleLbl="sibTrans2D1" presStyleIdx="3" presStyleCnt="7"/>
      <dgm:spPr/>
      <dgm:t>
        <a:bodyPr/>
        <a:lstStyle/>
        <a:p>
          <a:endParaRPr lang="fr-CA"/>
        </a:p>
      </dgm:t>
    </dgm:pt>
    <dgm:pt modelId="{38B8D984-6DDF-4EF2-8CC9-2778A6291989}" type="pres">
      <dgm:prSet presAssocID="{596A0CC8-6D80-44DD-8B9F-52A1414904AB}" presName="connectorText" presStyleLbl="sibTrans2D1" presStyleIdx="3" presStyleCnt="7"/>
      <dgm:spPr/>
      <dgm:t>
        <a:bodyPr/>
        <a:lstStyle/>
        <a:p>
          <a:endParaRPr lang="fr-CA"/>
        </a:p>
      </dgm:t>
    </dgm:pt>
    <dgm:pt modelId="{7219CFA1-A4DD-4D28-8768-3966CB41CF0F}" type="pres">
      <dgm:prSet presAssocID="{C0EE6D3B-7631-45DF-BD8A-A001AC7B7EC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B06ED5A-225B-470A-9904-ACAA89EB6E94}" type="pres">
      <dgm:prSet presAssocID="{0495E464-1D9B-48D9-8528-F4E4F3879341}" presName="parTrans" presStyleLbl="sibTrans2D1" presStyleIdx="4" presStyleCnt="7"/>
      <dgm:spPr/>
      <dgm:t>
        <a:bodyPr/>
        <a:lstStyle/>
        <a:p>
          <a:endParaRPr lang="fr-CA"/>
        </a:p>
      </dgm:t>
    </dgm:pt>
    <dgm:pt modelId="{3AD514AC-49D1-4165-8014-38577A3F33FF}" type="pres">
      <dgm:prSet presAssocID="{0495E464-1D9B-48D9-8528-F4E4F3879341}" presName="connectorText" presStyleLbl="sibTrans2D1" presStyleIdx="4" presStyleCnt="7"/>
      <dgm:spPr/>
      <dgm:t>
        <a:bodyPr/>
        <a:lstStyle/>
        <a:p>
          <a:endParaRPr lang="fr-CA"/>
        </a:p>
      </dgm:t>
    </dgm:pt>
    <dgm:pt modelId="{D6B2E672-BDFD-42CA-85DD-61B8841AE384}" type="pres">
      <dgm:prSet presAssocID="{AEE10372-53A1-4266-B0E9-FE1ABBA5301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3851CCE-EF1E-4823-BF70-244695C219A6}" type="pres">
      <dgm:prSet presAssocID="{7CC5C6D6-A0BA-41DC-A8FD-CC7D19EF08E5}" presName="parTrans" presStyleLbl="sibTrans2D1" presStyleIdx="5" presStyleCnt="7"/>
      <dgm:spPr/>
      <dgm:t>
        <a:bodyPr/>
        <a:lstStyle/>
        <a:p>
          <a:endParaRPr lang="fr-CA"/>
        </a:p>
      </dgm:t>
    </dgm:pt>
    <dgm:pt modelId="{EA094967-150A-441E-A7C3-E9DB9E965C49}" type="pres">
      <dgm:prSet presAssocID="{7CC5C6D6-A0BA-41DC-A8FD-CC7D19EF08E5}" presName="connectorText" presStyleLbl="sibTrans2D1" presStyleIdx="5" presStyleCnt="7"/>
      <dgm:spPr/>
      <dgm:t>
        <a:bodyPr/>
        <a:lstStyle/>
        <a:p>
          <a:endParaRPr lang="fr-CA"/>
        </a:p>
      </dgm:t>
    </dgm:pt>
    <dgm:pt modelId="{66085740-1AA6-484D-9223-B7283915D4B0}" type="pres">
      <dgm:prSet presAssocID="{EC9FD892-7C35-4B27-ACF5-D0DBB1A91FA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25CD360-2F69-47F5-8D15-D25C7B343D99}" type="pres">
      <dgm:prSet presAssocID="{9CEC190C-FAB1-4642-B3D8-1C8C447F2A16}" presName="parTrans" presStyleLbl="sibTrans2D1" presStyleIdx="6" presStyleCnt="7"/>
      <dgm:spPr/>
      <dgm:t>
        <a:bodyPr/>
        <a:lstStyle/>
        <a:p>
          <a:endParaRPr lang="fr-CA"/>
        </a:p>
      </dgm:t>
    </dgm:pt>
    <dgm:pt modelId="{FF7E5790-F205-4638-BC7C-6DC1C6F27830}" type="pres">
      <dgm:prSet presAssocID="{9CEC190C-FAB1-4642-B3D8-1C8C447F2A16}" presName="connectorText" presStyleLbl="sibTrans2D1" presStyleIdx="6" presStyleCnt="7"/>
      <dgm:spPr/>
      <dgm:t>
        <a:bodyPr/>
        <a:lstStyle/>
        <a:p>
          <a:endParaRPr lang="fr-CA"/>
        </a:p>
      </dgm:t>
    </dgm:pt>
    <dgm:pt modelId="{8E43FE5A-6747-4ED8-BFBE-287B4B959670}" type="pres">
      <dgm:prSet presAssocID="{52844089-CBE2-41D3-8181-9ED6404AEA7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53DF9499-3EBB-4BFA-BCBF-DC6F279EB480}" srcId="{7BBF1C2F-A050-44D0-95CD-EDAAAD76A59A}" destId="{18735DBF-40C1-4FCF-8289-A1830A0C5623}" srcOrd="0" destOrd="0" parTransId="{6D870CFF-94FF-41F4-AF7B-D2DE3171F96C}" sibTransId="{1741B69B-6CA4-43B6-BB3F-EC1FB23E0598}"/>
    <dgm:cxn modelId="{6E17CBA2-BC25-4979-901A-B346DF13A30F}" type="presOf" srcId="{47105C12-F385-46A5-9135-6A5351C3BA60}" destId="{BF1CD4A6-E61F-4EB6-A926-DCF6BA5029C7}" srcOrd="0" destOrd="0" presId="urn:microsoft.com/office/officeart/2005/8/layout/radial5"/>
    <dgm:cxn modelId="{00D7DF88-BC90-4987-B36D-202DCB0EC556}" srcId="{18735DBF-40C1-4FCF-8289-A1830A0C5623}" destId="{52844089-CBE2-41D3-8181-9ED6404AEA7B}" srcOrd="6" destOrd="0" parTransId="{9CEC190C-FAB1-4642-B3D8-1C8C447F2A16}" sibTransId="{59AE3D81-4BA1-4DE7-B07D-98FE4F867F87}"/>
    <dgm:cxn modelId="{B8E0E99B-7ABA-46B8-8267-5487F1D3DCE2}" type="presOf" srcId="{6547267A-1FDF-43EE-AE12-17BC67356CBD}" destId="{EFDC1902-73E8-420C-8D88-BA6DFA089350}" srcOrd="1" destOrd="0" presId="urn:microsoft.com/office/officeart/2005/8/layout/radial5"/>
    <dgm:cxn modelId="{93BC9D01-E5B3-442B-8150-785E7FE0D0BF}" type="presOf" srcId="{7CC5C6D6-A0BA-41DC-A8FD-CC7D19EF08E5}" destId="{83851CCE-EF1E-4823-BF70-244695C219A6}" srcOrd="0" destOrd="0" presId="urn:microsoft.com/office/officeart/2005/8/layout/radial5"/>
    <dgm:cxn modelId="{934F47C1-5E1D-42F2-8B65-C20226A0ED59}" type="presOf" srcId="{7BBF1C2F-A050-44D0-95CD-EDAAAD76A59A}" destId="{9437BE5B-2073-49AB-BAC6-50D05EFA8214}" srcOrd="0" destOrd="0" presId="urn:microsoft.com/office/officeart/2005/8/layout/radial5"/>
    <dgm:cxn modelId="{2F5AE866-8E79-438D-B51F-23C1EF6C08A3}" type="presOf" srcId="{9CEC190C-FAB1-4642-B3D8-1C8C447F2A16}" destId="{E25CD360-2F69-47F5-8D15-D25C7B343D99}" srcOrd="0" destOrd="0" presId="urn:microsoft.com/office/officeart/2005/8/layout/radial5"/>
    <dgm:cxn modelId="{ACF5DF5B-D23E-4511-B270-F17E31659AF4}" type="presOf" srcId="{52844089-CBE2-41D3-8181-9ED6404AEA7B}" destId="{8E43FE5A-6747-4ED8-BFBE-287B4B959670}" srcOrd="0" destOrd="0" presId="urn:microsoft.com/office/officeart/2005/8/layout/radial5"/>
    <dgm:cxn modelId="{428CBB99-3D14-4ED1-8F13-BB83144BE7CA}" srcId="{18735DBF-40C1-4FCF-8289-A1830A0C5623}" destId="{AEE10372-53A1-4266-B0E9-FE1ABBA53011}" srcOrd="4" destOrd="0" parTransId="{0495E464-1D9B-48D9-8528-F4E4F3879341}" sibTransId="{E917F3B9-A279-4B4C-9821-D2880D67A7D6}"/>
    <dgm:cxn modelId="{A8C04550-F106-4FA2-BF55-83DAC934D55C}" type="presOf" srcId="{D4526704-F51A-4E31-92D2-4F9B0B812A6A}" destId="{80423B80-7A6E-409E-A756-64E6F72BEF16}" srcOrd="0" destOrd="0" presId="urn:microsoft.com/office/officeart/2005/8/layout/radial5"/>
    <dgm:cxn modelId="{11DEE74F-F450-4C28-BEAA-EE00B48A1067}" srcId="{18735DBF-40C1-4FCF-8289-A1830A0C5623}" destId="{9383D762-A563-42BE-898F-5898C5E21F47}" srcOrd="0" destOrd="0" parTransId="{451E4392-90DD-4C28-A96B-8D45AB85260B}" sibTransId="{E9D888D0-7CFD-4BE6-83F7-14254CE91690}"/>
    <dgm:cxn modelId="{73870AFF-84EF-4B9A-B4EA-C1A7550FB7DC}" type="presOf" srcId="{6547267A-1FDF-43EE-AE12-17BC67356CBD}" destId="{D17D80D4-5F9B-4C78-84C2-6CB04F3E2D10}" srcOrd="0" destOrd="0" presId="urn:microsoft.com/office/officeart/2005/8/layout/radial5"/>
    <dgm:cxn modelId="{6DB76139-BC1E-4735-8019-8A6F8BC25661}" type="presOf" srcId="{451E4392-90DD-4C28-A96B-8D45AB85260B}" destId="{8D552A06-4E92-4B85-B012-86A856AF1477}" srcOrd="0" destOrd="0" presId="urn:microsoft.com/office/officeart/2005/8/layout/radial5"/>
    <dgm:cxn modelId="{734BC852-168E-4BDC-A719-8F72F4F3270C}" type="presOf" srcId="{596A0CC8-6D80-44DD-8B9F-52A1414904AB}" destId="{38B8D984-6DDF-4EF2-8CC9-2778A6291989}" srcOrd="1" destOrd="0" presId="urn:microsoft.com/office/officeart/2005/8/layout/radial5"/>
    <dgm:cxn modelId="{2202811D-50BC-4DEA-A056-A516A0C8521C}" srcId="{18735DBF-40C1-4FCF-8289-A1830A0C5623}" destId="{47105C12-F385-46A5-9135-6A5351C3BA60}" srcOrd="1" destOrd="0" parTransId="{D4526704-F51A-4E31-92D2-4F9B0B812A6A}" sibTransId="{C409E442-C72A-4829-B96B-E2DA92A73716}"/>
    <dgm:cxn modelId="{6B05B0A0-4B2D-4A24-BB69-E975D7BC2093}" type="presOf" srcId="{D4526704-F51A-4E31-92D2-4F9B0B812A6A}" destId="{68CAFD92-B350-412B-90CF-61E45B5D9067}" srcOrd="1" destOrd="0" presId="urn:microsoft.com/office/officeart/2005/8/layout/radial5"/>
    <dgm:cxn modelId="{7769742B-6BE1-40BD-97C0-1647D9B72EC6}" type="presOf" srcId="{0495E464-1D9B-48D9-8528-F4E4F3879341}" destId="{6B06ED5A-225B-470A-9904-ACAA89EB6E94}" srcOrd="0" destOrd="0" presId="urn:microsoft.com/office/officeart/2005/8/layout/radial5"/>
    <dgm:cxn modelId="{871D5BCE-8136-44C3-977A-FD562919AFC8}" srcId="{18735DBF-40C1-4FCF-8289-A1830A0C5623}" destId="{C0EE6D3B-7631-45DF-BD8A-A001AC7B7EC8}" srcOrd="3" destOrd="0" parTransId="{596A0CC8-6D80-44DD-8B9F-52A1414904AB}" sibTransId="{7EE8DCE7-9D28-401C-8971-200E548EC5CE}"/>
    <dgm:cxn modelId="{832850EF-8D80-4009-8074-2A76E206CF85}" type="presOf" srcId="{18735DBF-40C1-4FCF-8289-A1830A0C5623}" destId="{AD95F586-2B33-43EE-8D5D-0142BC0460C6}" srcOrd="0" destOrd="0" presId="urn:microsoft.com/office/officeart/2005/8/layout/radial5"/>
    <dgm:cxn modelId="{5F34D19F-352C-4BF1-84DA-8F387C0AF183}" type="presOf" srcId="{0495E464-1D9B-48D9-8528-F4E4F3879341}" destId="{3AD514AC-49D1-4165-8014-38577A3F33FF}" srcOrd="1" destOrd="0" presId="urn:microsoft.com/office/officeart/2005/8/layout/radial5"/>
    <dgm:cxn modelId="{67AFE259-7D4E-49F3-9775-E6C18430FBD5}" srcId="{18735DBF-40C1-4FCF-8289-A1830A0C5623}" destId="{EC9FD892-7C35-4B27-ACF5-D0DBB1A91FAD}" srcOrd="5" destOrd="0" parTransId="{7CC5C6D6-A0BA-41DC-A8FD-CC7D19EF08E5}" sibTransId="{58BAB54A-3369-4674-8D75-E7FA03F4681A}"/>
    <dgm:cxn modelId="{98576386-39AF-4F6C-B530-57FC31E60F7F}" type="presOf" srcId="{9CEC190C-FAB1-4642-B3D8-1C8C447F2A16}" destId="{FF7E5790-F205-4638-BC7C-6DC1C6F27830}" srcOrd="1" destOrd="0" presId="urn:microsoft.com/office/officeart/2005/8/layout/radial5"/>
    <dgm:cxn modelId="{83CD64F8-4BA4-4675-A9A2-A51C13AF3104}" type="presOf" srcId="{596A0CC8-6D80-44DD-8B9F-52A1414904AB}" destId="{7C7AD4A0-7531-479C-B8E8-7627958D6EDD}" srcOrd="0" destOrd="0" presId="urn:microsoft.com/office/officeart/2005/8/layout/radial5"/>
    <dgm:cxn modelId="{A6C61E2B-71BD-4F99-9073-527895ED1A85}" type="presOf" srcId="{7CC5C6D6-A0BA-41DC-A8FD-CC7D19EF08E5}" destId="{EA094967-150A-441E-A7C3-E9DB9E965C49}" srcOrd="1" destOrd="0" presId="urn:microsoft.com/office/officeart/2005/8/layout/radial5"/>
    <dgm:cxn modelId="{75745B11-7902-4E3D-8157-3190FB9CF1AC}" type="presOf" srcId="{E354A495-2E68-4C07-8985-EC4C0845CFAD}" destId="{B95522BC-212A-478B-AB3F-7308478A228B}" srcOrd="0" destOrd="0" presId="urn:microsoft.com/office/officeart/2005/8/layout/radial5"/>
    <dgm:cxn modelId="{D594382F-D636-4E44-9307-3CCBC1A276AB}" type="presOf" srcId="{9383D762-A563-42BE-898F-5898C5E21F47}" destId="{79FCAAA0-532A-4F6F-B7AB-DE1D3B230EE2}" srcOrd="0" destOrd="0" presId="urn:microsoft.com/office/officeart/2005/8/layout/radial5"/>
    <dgm:cxn modelId="{7DD47FCB-D188-45DB-89B6-A6FAE5CBA1EF}" type="presOf" srcId="{451E4392-90DD-4C28-A96B-8D45AB85260B}" destId="{AC7301B2-1ED4-4EED-8423-232D1B9342D6}" srcOrd="1" destOrd="0" presId="urn:microsoft.com/office/officeart/2005/8/layout/radial5"/>
    <dgm:cxn modelId="{47CA3C45-AF79-46A4-9E18-BD3BB482702C}" type="presOf" srcId="{EC9FD892-7C35-4B27-ACF5-D0DBB1A91FAD}" destId="{66085740-1AA6-484D-9223-B7283915D4B0}" srcOrd="0" destOrd="0" presId="urn:microsoft.com/office/officeart/2005/8/layout/radial5"/>
    <dgm:cxn modelId="{CA7F9749-127A-41DA-878C-55BBF99B9DB6}" type="presOf" srcId="{C0EE6D3B-7631-45DF-BD8A-A001AC7B7EC8}" destId="{7219CFA1-A4DD-4D28-8768-3966CB41CF0F}" srcOrd="0" destOrd="0" presId="urn:microsoft.com/office/officeart/2005/8/layout/radial5"/>
    <dgm:cxn modelId="{AA0B1656-4C79-4950-A817-EB3DE10E0539}" srcId="{18735DBF-40C1-4FCF-8289-A1830A0C5623}" destId="{E354A495-2E68-4C07-8985-EC4C0845CFAD}" srcOrd="2" destOrd="0" parTransId="{6547267A-1FDF-43EE-AE12-17BC67356CBD}" sibTransId="{2BB7C909-990C-41B7-AC5D-5BF2D95E22FC}"/>
    <dgm:cxn modelId="{D403C1C1-BD0E-4EEB-B356-BF838F723E75}" type="presOf" srcId="{AEE10372-53A1-4266-B0E9-FE1ABBA53011}" destId="{D6B2E672-BDFD-42CA-85DD-61B8841AE384}" srcOrd="0" destOrd="0" presId="urn:microsoft.com/office/officeart/2005/8/layout/radial5"/>
    <dgm:cxn modelId="{EB3ECDD6-EDE7-431D-87B7-56197AD379EF}" type="presParOf" srcId="{9437BE5B-2073-49AB-BAC6-50D05EFA8214}" destId="{AD95F586-2B33-43EE-8D5D-0142BC0460C6}" srcOrd="0" destOrd="0" presId="urn:microsoft.com/office/officeart/2005/8/layout/radial5"/>
    <dgm:cxn modelId="{0338318E-DC25-443B-A6EA-1E217AC29D62}" type="presParOf" srcId="{9437BE5B-2073-49AB-BAC6-50D05EFA8214}" destId="{8D552A06-4E92-4B85-B012-86A856AF1477}" srcOrd="1" destOrd="0" presId="urn:microsoft.com/office/officeart/2005/8/layout/radial5"/>
    <dgm:cxn modelId="{0DB2FF59-F01E-48ED-A38F-5B30FE8EF818}" type="presParOf" srcId="{8D552A06-4E92-4B85-B012-86A856AF1477}" destId="{AC7301B2-1ED4-4EED-8423-232D1B9342D6}" srcOrd="0" destOrd="0" presId="urn:microsoft.com/office/officeart/2005/8/layout/radial5"/>
    <dgm:cxn modelId="{1FFB7370-FCE9-40BC-9B0C-4CD91BD11852}" type="presParOf" srcId="{9437BE5B-2073-49AB-BAC6-50D05EFA8214}" destId="{79FCAAA0-532A-4F6F-B7AB-DE1D3B230EE2}" srcOrd="2" destOrd="0" presId="urn:microsoft.com/office/officeart/2005/8/layout/radial5"/>
    <dgm:cxn modelId="{710BEC94-577F-437D-A859-C14FB000E666}" type="presParOf" srcId="{9437BE5B-2073-49AB-BAC6-50D05EFA8214}" destId="{80423B80-7A6E-409E-A756-64E6F72BEF16}" srcOrd="3" destOrd="0" presId="urn:microsoft.com/office/officeart/2005/8/layout/radial5"/>
    <dgm:cxn modelId="{9DA6642D-CD96-4D58-B4C2-01F02902CAF4}" type="presParOf" srcId="{80423B80-7A6E-409E-A756-64E6F72BEF16}" destId="{68CAFD92-B350-412B-90CF-61E45B5D9067}" srcOrd="0" destOrd="0" presId="urn:microsoft.com/office/officeart/2005/8/layout/radial5"/>
    <dgm:cxn modelId="{39208E3B-5708-4CE7-8E34-2A499A7426C3}" type="presParOf" srcId="{9437BE5B-2073-49AB-BAC6-50D05EFA8214}" destId="{BF1CD4A6-E61F-4EB6-A926-DCF6BA5029C7}" srcOrd="4" destOrd="0" presId="urn:microsoft.com/office/officeart/2005/8/layout/radial5"/>
    <dgm:cxn modelId="{64886F7C-43F1-4B40-B957-2FC67AA6698C}" type="presParOf" srcId="{9437BE5B-2073-49AB-BAC6-50D05EFA8214}" destId="{D17D80D4-5F9B-4C78-84C2-6CB04F3E2D10}" srcOrd="5" destOrd="0" presId="urn:microsoft.com/office/officeart/2005/8/layout/radial5"/>
    <dgm:cxn modelId="{8AD5EF40-D776-4A33-92C5-034EF54735B9}" type="presParOf" srcId="{D17D80D4-5F9B-4C78-84C2-6CB04F3E2D10}" destId="{EFDC1902-73E8-420C-8D88-BA6DFA089350}" srcOrd="0" destOrd="0" presId="urn:microsoft.com/office/officeart/2005/8/layout/radial5"/>
    <dgm:cxn modelId="{BFF2902A-FF65-4D53-95C7-E80EA394682D}" type="presParOf" srcId="{9437BE5B-2073-49AB-BAC6-50D05EFA8214}" destId="{B95522BC-212A-478B-AB3F-7308478A228B}" srcOrd="6" destOrd="0" presId="urn:microsoft.com/office/officeart/2005/8/layout/radial5"/>
    <dgm:cxn modelId="{27B527E5-C069-43B5-9ED5-62F7918EB9AC}" type="presParOf" srcId="{9437BE5B-2073-49AB-BAC6-50D05EFA8214}" destId="{7C7AD4A0-7531-479C-B8E8-7627958D6EDD}" srcOrd="7" destOrd="0" presId="urn:microsoft.com/office/officeart/2005/8/layout/radial5"/>
    <dgm:cxn modelId="{5A8E87EF-0FDC-4257-8881-E04A1C18C851}" type="presParOf" srcId="{7C7AD4A0-7531-479C-B8E8-7627958D6EDD}" destId="{38B8D984-6DDF-4EF2-8CC9-2778A6291989}" srcOrd="0" destOrd="0" presId="urn:microsoft.com/office/officeart/2005/8/layout/radial5"/>
    <dgm:cxn modelId="{6DD3FBF9-4F56-435D-8963-F3B11DD69F3C}" type="presParOf" srcId="{9437BE5B-2073-49AB-BAC6-50D05EFA8214}" destId="{7219CFA1-A4DD-4D28-8768-3966CB41CF0F}" srcOrd="8" destOrd="0" presId="urn:microsoft.com/office/officeart/2005/8/layout/radial5"/>
    <dgm:cxn modelId="{4B0D3B64-89F2-446D-886F-16CE0395DFE9}" type="presParOf" srcId="{9437BE5B-2073-49AB-BAC6-50D05EFA8214}" destId="{6B06ED5A-225B-470A-9904-ACAA89EB6E94}" srcOrd="9" destOrd="0" presId="urn:microsoft.com/office/officeart/2005/8/layout/radial5"/>
    <dgm:cxn modelId="{D3D97721-0640-4466-8511-741BC3BB0E9B}" type="presParOf" srcId="{6B06ED5A-225B-470A-9904-ACAA89EB6E94}" destId="{3AD514AC-49D1-4165-8014-38577A3F33FF}" srcOrd="0" destOrd="0" presId="urn:microsoft.com/office/officeart/2005/8/layout/radial5"/>
    <dgm:cxn modelId="{67EED018-BA91-4AE0-8C81-521CFAE377A0}" type="presParOf" srcId="{9437BE5B-2073-49AB-BAC6-50D05EFA8214}" destId="{D6B2E672-BDFD-42CA-85DD-61B8841AE384}" srcOrd="10" destOrd="0" presId="urn:microsoft.com/office/officeart/2005/8/layout/radial5"/>
    <dgm:cxn modelId="{32FBD1B8-5890-4D42-9A8E-A7B1D76BD34E}" type="presParOf" srcId="{9437BE5B-2073-49AB-BAC6-50D05EFA8214}" destId="{83851CCE-EF1E-4823-BF70-244695C219A6}" srcOrd="11" destOrd="0" presId="urn:microsoft.com/office/officeart/2005/8/layout/radial5"/>
    <dgm:cxn modelId="{FAED28F2-0694-4058-8747-AF37A862DCA6}" type="presParOf" srcId="{83851CCE-EF1E-4823-BF70-244695C219A6}" destId="{EA094967-150A-441E-A7C3-E9DB9E965C49}" srcOrd="0" destOrd="0" presId="urn:microsoft.com/office/officeart/2005/8/layout/radial5"/>
    <dgm:cxn modelId="{C78168AE-F4FB-4707-8067-94D1086AB261}" type="presParOf" srcId="{9437BE5B-2073-49AB-BAC6-50D05EFA8214}" destId="{66085740-1AA6-484D-9223-B7283915D4B0}" srcOrd="12" destOrd="0" presId="urn:microsoft.com/office/officeart/2005/8/layout/radial5"/>
    <dgm:cxn modelId="{C3502B79-80D1-4E86-B327-F28093BDD47B}" type="presParOf" srcId="{9437BE5B-2073-49AB-BAC6-50D05EFA8214}" destId="{E25CD360-2F69-47F5-8D15-D25C7B343D99}" srcOrd="13" destOrd="0" presId="urn:microsoft.com/office/officeart/2005/8/layout/radial5"/>
    <dgm:cxn modelId="{5170B9F7-664A-4805-A0B0-820345FF2C2A}" type="presParOf" srcId="{E25CD360-2F69-47F5-8D15-D25C7B343D99}" destId="{FF7E5790-F205-4638-BC7C-6DC1C6F27830}" srcOrd="0" destOrd="0" presId="urn:microsoft.com/office/officeart/2005/8/layout/radial5"/>
    <dgm:cxn modelId="{0AA965D0-7B6F-41B8-A226-709001412919}" type="presParOf" srcId="{9437BE5B-2073-49AB-BAC6-50D05EFA8214}" destId="{8E43FE5A-6747-4ED8-BFBE-287B4B95967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F944B-CAAE-4FF7-9D9E-ED1DF6BFC47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6ADFC54-3889-4DE4-ABB9-DA8E7109B028}">
      <dgm:prSet phldrT="[Texte]" custT="1"/>
      <dgm:spPr/>
      <dgm:t>
        <a:bodyPr/>
        <a:lstStyle/>
        <a:p>
          <a:r>
            <a:rPr lang="fr-CA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Concret</a:t>
          </a:r>
          <a:r>
            <a:rPr lang="fr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CA" sz="1400" dirty="0" err="1" smtClean="0"/>
            <a:t>manipulatifs</a:t>
          </a:r>
          <a:r>
            <a:rPr lang="fr-CA" sz="1400" dirty="0" smtClean="0"/>
            <a:t>, problèmes écrits</a:t>
          </a:r>
          <a:endParaRPr lang="fr-CA" sz="1400" dirty="0"/>
        </a:p>
      </dgm:t>
    </dgm:pt>
    <dgm:pt modelId="{E395F238-49E1-4797-B605-36B09433C3EF}" type="parTrans" cxnId="{3CBA3A6C-9A9A-4EB3-82F7-EA864C87B369}">
      <dgm:prSet/>
      <dgm:spPr/>
      <dgm:t>
        <a:bodyPr/>
        <a:lstStyle/>
        <a:p>
          <a:endParaRPr lang="fr-CA"/>
        </a:p>
      </dgm:t>
    </dgm:pt>
    <dgm:pt modelId="{C5E07D19-9AF9-4FBD-ACDC-9C4682DBE180}" type="sibTrans" cxnId="{3CBA3A6C-9A9A-4EB3-82F7-EA864C87B369}">
      <dgm:prSet/>
      <dgm:spPr/>
      <dgm:t>
        <a:bodyPr/>
        <a:lstStyle/>
        <a:p>
          <a:endParaRPr lang="fr-CA"/>
        </a:p>
      </dgm:t>
    </dgm:pt>
    <dgm:pt modelId="{609E4DB9-33F0-4F61-B1A1-6D4111BD5370}">
      <dgm:prSet phldrT="[Texte]" custT="1"/>
      <dgm:spPr/>
      <dgm:t>
        <a:bodyPr/>
        <a:lstStyle/>
        <a:p>
          <a:r>
            <a:rPr lang="fr-CA" sz="25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Iconique</a:t>
          </a:r>
        </a:p>
        <a:p>
          <a:r>
            <a:rPr lang="fr-CA" sz="1400" dirty="0" smtClean="0"/>
            <a:t>images, dessins, graphiques, tableaux</a:t>
          </a:r>
          <a:endParaRPr lang="fr-CA" sz="1400" dirty="0"/>
        </a:p>
      </dgm:t>
    </dgm:pt>
    <dgm:pt modelId="{16059362-BF16-4861-A518-AC7B08201152}" type="parTrans" cxnId="{687F95B8-34E0-4246-8453-C9E8E52DD1F2}">
      <dgm:prSet/>
      <dgm:spPr/>
      <dgm:t>
        <a:bodyPr/>
        <a:lstStyle/>
        <a:p>
          <a:endParaRPr lang="fr-CA"/>
        </a:p>
      </dgm:t>
    </dgm:pt>
    <dgm:pt modelId="{8A4D9ECB-E0F0-4770-A01C-3A198E788108}" type="sibTrans" cxnId="{687F95B8-34E0-4246-8453-C9E8E52DD1F2}">
      <dgm:prSet/>
      <dgm:spPr/>
      <dgm:t>
        <a:bodyPr/>
        <a:lstStyle/>
        <a:p>
          <a:endParaRPr lang="fr-CA"/>
        </a:p>
      </dgm:t>
    </dgm:pt>
    <dgm:pt modelId="{06275DD2-3A52-4123-81E6-11EBBEDACB7F}">
      <dgm:prSet phldrT="[Texte]" custT="1"/>
      <dgm:spPr/>
      <dgm:t>
        <a:bodyPr/>
        <a:lstStyle/>
        <a:p>
          <a:r>
            <a:rPr lang="fr-CA" sz="23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Symbolique</a:t>
          </a:r>
          <a:endParaRPr lang="fr-CA" sz="23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r-CA" sz="1400" b="0" u="none" dirty="0" smtClean="0">
              <a:effectLst/>
            </a:rPr>
            <a:t>opérations</a:t>
          </a:r>
          <a:r>
            <a:rPr lang="fr-CA" sz="1400" b="0" u="none" dirty="0" smtClean="0">
              <a:effectLst/>
            </a:rPr>
            <a:t>, parenthèses, variables, équations, chiffres</a:t>
          </a:r>
          <a:endParaRPr lang="fr-CA" sz="1400" b="0" u="none" dirty="0">
            <a:effectLst/>
          </a:endParaRPr>
        </a:p>
      </dgm:t>
    </dgm:pt>
    <dgm:pt modelId="{F39CDFAF-FA34-4A22-889C-A155A3EF6269}" type="parTrans" cxnId="{99A5C2D1-AD50-4556-81F7-DB7E6A52C776}">
      <dgm:prSet/>
      <dgm:spPr/>
      <dgm:t>
        <a:bodyPr/>
        <a:lstStyle/>
        <a:p>
          <a:endParaRPr lang="fr-CA"/>
        </a:p>
      </dgm:t>
    </dgm:pt>
    <dgm:pt modelId="{9B8AF921-4157-4786-B895-CA9538AFE230}" type="sibTrans" cxnId="{99A5C2D1-AD50-4556-81F7-DB7E6A52C776}">
      <dgm:prSet/>
      <dgm:spPr/>
      <dgm:t>
        <a:bodyPr/>
        <a:lstStyle/>
        <a:p>
          <a:endParaRPr lang="fr-CA"/>
        </a:p>
      </dgm:t>
    </dgm:pt>
    <dgm:pt modelId="{A0E7DAA4-F752-4C80-8651-B091E491B77D}">
      <dgm:prSet phldrT="[Texte]" custT="1"/>
      <dgm:spPr/>
      <dgm:t>
        <a:bodyPr/>
        <a:lstStyle/>
        <a:p>
          <a:r>
            <a:rPr lang="fr-CA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Verbal</a:t>
          </a:r>
        </a:p>
        <a:p>
          <a:r>
            <a:rPr lang="fr-CA" sz="1400" dirty="0" smtClean="0"/>
            <a:t>questionnement, explications communication (oral/écrit), journal de maths, entrevues</a:t>
          </a:r>
          <a:endParaRPr lang="fr-CA" sz="1400" dirty="0"/>
        </a:p>
      </dgm:t>
    </dgm:pt>
    <dgm:pt modelId="{C218B2B9-BFB8-485F-9999-10D3593B9641}" type="parTrans" cxnId="{C8A4B8E8-B124-46AE-83D7-510B8D57346D}">
      <dgm:prSet/>
      <dgm:spPr/>
      <dgm:t>
        <a:bodyPr/>
        <a:lstStyle/>
        <a:p>
          <a:endParaRPr lang="fr-CA"/>
        </a:p>
      </dgm:t>
    </dgm:pt>
    <dgm:pt modelId="{D437D419-529A-4233-A4A0-490B189CDFA0}" type="sibTrans" cxnId="{C8A4B8E8-B124-46AE-83D7-510B8D57346D}">
      <dgm:prSet/>
      <dgm:spPr/>
      <dgm:t>
        <a:bodyPr/>
        <a:lstStyle/>
        <a:p>
          <a:endParaRPr lang="fr-CA"/>
        </a:p>
      </dgm:t>
    </dgm:pt>
    <dgm:pt modelId="{E7AAB290-BABC-403C-9CBD-B9056E69B196}" type="pres">
      <dgm:prSet presAssocID="{D05F944B-CAAE-4FF7-9D9E-ED1DF6BFC4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C8B5A22-2212-4812-9C9F-8C913A3AFB95}" type="pres">
      <dgm:prSet presAssocID="{96ADFC54-3889-4DE4-ABB9-DA8E7109B028}" presName="dummy" presStyleCnt="0"/>
      <dgm:spPr/>
    </dgm:pt>
    <dgm:pt modelId="{73F8B8C3-0055-4942-A9FE-0C613D7313BE}" type="pres">
      <dgm:prSet presAssocID="{96ADFC54-3889-4DE4-ABB9-DA8E7109B028}" presName="node" presStyleLbl="revTx" presStyleIdx="0" presStyleCnt="4" custRadScaleRad="99635" custRadScaleInc="479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A315808-2C88-46F8-B1D3-E6C8759354F2}" type="pres">
      <dgm:prSet presAssocID="{C5E07D19-9AF9-4FBD-ACDC-9C4682DBE180}" presName="sibTrans" presStyleLbl="node1" presStyleIdx="0" presStyleCnt="4"/>
      <dgm:spPr/>
      <dgm:t>
        <a:bodyPr/>
        <a:lstStyle/>
        <a:p>
          <a:endParaRPr lang="fr-CA"/>
        </a:p>
      </dgm:t>
    </dgm:pt>
    <dgm:pt modelId="{5A9ACFFA-186C-433F-A49C-5F14B4D86129}" type="pres">
      <dgm:prSet presAssocID="{609E4DB9-33F0-4F61-B1A1-6D4111BD5370}" presName="dummy" presStyleCnt="0"/>
      <dgm:spPr/>
    </dgm:pt>
    <dgm:pt modelId="{8037DE0F-47EA-4EB7-96A1-BC5837D7C63C}" type="pres">
      <dgm:prSet presAssocID="{609E4DB9-33F0-4F61-B1A1-6D4111BD5370}" presName="node" presStyleLbl="revTx" presStyleIdx="1" presStyleCnt="4" custRadScaleRad="101151" custRadScaleInc="-1196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EDE7EF6-9572-4E30-886D-217C2303FFDB}" type="pres">
      <dgm:prSet presAssocID="{8A4D9ECB-E0F0-4770-A01C-3A198E788108}" presName="sibTrans" presStyleLbl="node1" presStyleIdx="1" presStyleCnt="4"/>
      <dgm:spPr/>
      <dgm:t>
        <a:bodyPr/>
        <a:lstStyle/>
        <a:p>
          <a:endParaRPr lang="fr-CA"/>
        </a:p>
      </dgm:t>
    </dgm:pt>
    <dgm:pt modelId="{A43CCBDF-A85A-461E-8394-E89A09C0DA88}" type="pres">
      <dgm:prSet presAssocID="{06275DD2-3A52-4123-81E6-11EBBEDACB7F}" presName="dummy" presStyleCnt="0"/>
      <dgm:spPr/>
    </dgm:pt>
    <dgm:pt modelId="{09F6789A-9330-4B22-A0F3-961C0689BE7A}" type="pres">
      <dgm:prSet presAssocID="{06275DD2-3A52-4123-81E6-11EBBEDACB7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CB4066D-CD4A-44D8-B8E5-3F5603942B60}" type="pres">
      <dgm:prSet presAssocID="{9B8AF921-4157-4786-B895-CA9538AFE230}" presName="sibTrans" presStyleLbl="node1" presStyleIdx="2" presStyleCnt="4" custLinFactNeighborX="2520" custLinFactNeighborY="-664"/>
      <dgm:spPr/>
      <dgm:t>
        <a:bodyPr/>
        <a:lstStyle/>
        <a:p>
          <a:endParaRPr lang="fr-CA"/>
        </a:p>
      </dgm:t>
    </dgm:pt>
    <dgm:pt modelId="{5D235DB3-C0CE-41F2-95A9-497770465A34}" type="pres">
      <dgm:prSet presAssocID="{A0E7DAA4-F752-4C80-8651-B091E491B77D}" presName="dummy" presStyleCnt="0"/>
      <dgm:spPr/>
    </dgm:pt>
    <dgm:pt modelId="{D3EC7464-1C7B-4566-BF6A-15E0DE6855E8}" type="pres">
      <dgm:prSet presAssocID="{A0E7DAA4-F752-4C80-8651-B091E491B77D}" presName="node" presStyleLbl="revTx" presStyleIdx="3" presStyleCnt="4" custRadScaleRad="101209" custRadScaleInc="-760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7148F65-9924-4654-9FD3-446601905641}" type="pres">
      <dgm:prSet presAssocID="{D437D419-529A-4233-A4A0-490B189CDFA0}" presName="sibTrans" presStyleLbl="node1" presStyleIdx="3" presStyleCnt="4" custLinFactNeighborX="3069" custLinFactNeighborY="244"/>
      <dgm:spPr/>
      <dgm:t>
        <a:bodyPr/>
        <a:lstStyle/>
        <a:p>
          <a:endParaRPr lang="fr-CA"/>
        </a:p>
      </dgm:t>
    </dgm:pt>
  </dgm:ptLst>
  <dgm:cxnLst>
    <dgm:cxn modelId="{C0853C32-A234-49FE-A6BB-42C3B226F917}" type="presOf" srcId="{C5E07D19-9AF9-4FBD-ACDC-9C4682DBE180}" destId="{AA315808-2C88-46F8-B1D3-E6C8759354F2}" srcOrd="0" destOrd="0" presId="urn:microsoft.com/office/officeart/2005/8/layout/cycle1"/>
    <dgm:cxn modelId="{95DC72C7-F0E8-47ED-8ABF-DC694F9B9D88}" type="presOf" srcId="{8A4D9ECB-E0F0-4770-A01C-3A198E788108}" destId="{3EDE7EF6-9572-4E30-886D-217C2303FFDB}" srcOrd="0" destOrd="0" presId="urn:microsoft.com/office/officeart/2005/8/layout/cycle1"/>
    <dgm:cxn modelId="{80C8F755-555B-4F64-B41C-5C0EC5C6B640}" type="presOf" srcId="{D437D419-529A-4233-A4A0-490B189CDFA0}" destId="{67148F65-9924-4654-9FD3-446601905641}" srcOrd="0" destOrd="0" presId="urn:microsoft.com/office/officeart/2005/8/layout/cycle1"/>
    <dgm:cxn modelId="{13026210-17C6-45DF-9C45-3FD50EEF796A}" type="presOf" srcId="{9B8AF921-4157-4786-B895-CA9538AFE230}" destId="{5CB4066D-CD4A-44D8-B8E5-3F5603942B60}" srcOrd="0" destOrd="0" presId="urn:microsoft.com/office/officeart/2005/8/layout/cycle1"/>
    <dgm:cxn modelId="{D1F0504C-B39E-46DB-A5A6-7B8AFB4BF101}" type="presOf" srcId="{96ADFC54-3889-4DE4-ABB9-DA8E7109B028}" destId="{73F8B8C3-0055-4942-A9FE-0C613D7313BE}" srcOrd="0" destOrd="0" presId="urn:microsoft.com/office/officeart/2005/8/layout/cycle1"/>
    <dgm:cxn modelId="{0E2150D0-F8EF-4D2A-94C4-8D6689A33ED6}" type="presOf" srcId="{A0E7DAA4-F752-4C80-8651-B091E491B77D}" destId="{D3EC7464-1C7B-4566-BF6A-15E0DE6855E8}" srcOrd="0" destOrd="0" presId="urn:microsoft.com/office/officeart/2005/8/layout/cycle1"/>
    <dgm:cxn modelId="{D9E9915C-9CFB-4F87-BC1F-3D426882B42C}" type="presOf" srcId="{D05F944B-CAAE-4FF7-9D9E-ED1DF6BFC47C}" destId="{E7AAB290-BABC-403C-9CBD-B9056E69B196}" srcOrd="0" destOrd="0" presId="urn:microsoft.com/office/officeart/2005/8/layout/cycle1"/>
    <dgm:cxn modelId="{99A5C2D1-AD50-4556-81F7-DB7E6A52C776}" srcId="{D05F944B-CAAE-4FF7-9D9E-ED1DF6BFC47C}" destId="{06275DD2-3A52-4123-81E6-11EBBEDACB7F}" srcOrd="2" destOrd="0" parTransId="{F39CDFAF-FA34-4A22-889C-A155A3EF6269}" sibTransId="{9B8AF921-4157-4786-B895-CA9538AFE230}"/>
    <dgm:cxn modelId="{88DE5C47-46A7-470A-BB2B-01528C0B08C5}" type="presOf" srcId="{06275DD2-3A52-4123-81E6-11EBBEDACB7F}" destId="{09F6789A-9330-4B22-A0F3-961C0689BE7A}" srcOrd="0" destOrd="0" presId="urn:microsoft.com/office/officeart/2005/8/layout/cycle1"/>
    <dgm:cxn modelId="{687F95B8-34E0-4246-8453-C9E8E52DD1F2}" srcId="{D05F944B-CAAE-4FF7-9D9E-ED1DF6BFC47C}" destId="{609E4DB9-33F0-4F61-B1A1-6D4111BD5370}" srcOrd="1" destOrd="0" parTransId="{16059362-BF16-4861-A518-AC7B08201152}" sibTransId="{8A4D9ECB-E0F0-4770-A01C-3A198E788108}"/>
    <dgm:cxn modelId="{C8A4B8E8-B124-46AE-83D7-510B8D57346D}" srcId="{D05F944B-CAAE-4FF7-9D9E-ED1DF6BFC47C}" destId="{A0E7DAA4-F752-4C80-8651-B091E491B77D}" srcOrd="3" destOrd="0" parTransId="{C218B2B9-BFB8-485F-9999-10D3593B9641}" sibTransId="{D437D419-529A-4233-A4A0-490B189CDFA0}"/>
    <dgm:cxn modelId="{04B588B3-F77F-4CA8-9952-ECA9865D5880}" type="presOf" srcId="{609E4DB9-33F0-4F61-B1A1-6D4111BD5370}" destId="{8037DE0F-47EA-4EB7-96A1-BC5837D7C63C}" srcOrd="0" destOrd="0" presId="urn:microsoft.com/office/officeart/2005/8/layout/cycle1"/>
    <dgm:cxn modelId="{3CBA3A6C-9A9A-4EB3-82F7-EA864C87B369}" srcId="{D05F944B-CAAE-4FF7-9D9E-ED1DF6BFC47C}" destId="{96ADFC54-3889-4DE4-ABB9-DA8E7109B028}" srcOrd="0" destOrd="0" parTransId="{E395F238-49E1-4797-B605-36B09433C3EF}" sibTransId="{C5E07D19-9AF9-4FBD-ACDC-9C4682DBE180}"/>
    <dgm:cxn modelId="{E4F3380B-05D6-4C31-B9E3-656FC131C25F}" type="presParOf" srcId="{E7AAB290-BABC-403C-9CBD-B9056E69B196}" destId="{2C8B5A22-2212-4812-9C9F-8C913A3AFB95}" srcOrd="0" destOrd="0" presId="urn:microsoft.com/office/officeart/2005/8/layout/cycle1"/>
    <dgm:cxn modelId="{1774B151-DE11-4919-84FE-3ABD63102824}" type="presParOf" srcId="{E7AAB290-BABC-403C-9CBD-B9056E69B196}" destId="{73F8B8C3-0055-4942-A9FE-0C613D7313BE}" srcOrd="1" destOrd="0" presId="urn:microsoft.com/office/officeart/2005/8/layout/cycle1"/>
    <dgm:cxn modelId="{8CCA7F06-CAF0-46C8-A371-0BAA813FA10A}" type="presParOf" srcId="{E7AAB290-BABC-403C-9CBD-B9056E69B196}" destId="{AA315808-2C88-46F8-B1D3-E6C8759354F2}" srcOrd="2" destOrd="0" presId="urn:microsoft.com/office/officeart/2005/8/layout/cycle1"/>
    <dgm:cxn modelId="{BC43D456-9B66-407F-A2F7-A6AC3874B65F}" type="presParOf" srcId="{E7AAB290-BABC-403C-9CBD-B9056E69B196}" destId="{5A9ACFFA-186C-433F-A49C-5F14B4D86129}" srcOrd="3" destOrd="0" presId="urn:microsoft.com/office/officeart/2005/8/layout/cycle1"/>
    <dgm:cxn modelId="{D90D4474-E21D-483F-9C8E-18B333B0F785}" type="presParOf" srcId="{E7AAB290-BABC-403C-9CBD-B9056E69B196}" destId="{8037DE0F-47EA-4EB7-96A1-BC5837D7C63C}" srcOrd="4" destOrd="0" presId="urn:microsoft.com/office/officeart/2005/8/layout/cycle1"/>
    <dgm:cxn modelId="{A2DFB9F1-AD3D-4495-9B0F-2E075671A1F0}" type="presParOf" srcId="{E7AAB290-BABC-403C-9CBD-B9056E69B196}" destId="{3EDE7EF6-9572-4E30-886D-217C2303FFDB}" srcOrd="5" destOrd="0" presId="urn:microsoft.com/office/officeart/2005/8/layout/cycle1"/>
    <dgm:cxn modelId="{BC462570-C300-4E6E-B482-4B45D4BB7917}" type="presParOf" srcId="{E7AAB290-BABC-403C-9CBD-B9056E69B196}" destId="{A43CCBDF-A85A-461E-8394-E89A09C0DA88}" srcOrd="6" destOrd="0" presId="urn:microsoft.com/office/officeart/2005/8/layout/cycle1"/>
    <dgm:cxn modelId="{0F7E98B6-C6FA-45A0-AD49-5349DCCB9E60}" type="presParOf" srcId="{E7AAB290-BABC-403C-9CBD-B9056E69B196}" destId="{09F6789A-9330-4B22-A0F3-961C0689BE7A}" srcOrd="7" destOrd="0" presId="urn:microsoft.com/office/officeart/2005/8/layout/cycle1"/>
    <dgm:cxn modelId="{35FB23F2-55A1-4D6F-999F-921BBD68F197}" type="presParOf" srcId="{E7AAB290-BABC-403C-9CBD-B9056E69B196}" destId="{5CB4066D-CD4A-44D8-B8E5-3F5603942B60}" srcOrd="8" destOrd="0" presId="urn:microsoft.com/office/officeart/2005/8/layout/cycle1"/>
    <dgm:cxn modelId="{6991424A-8AEC-42DB-8CF6-5821236E7292}" type="presParOf" srcId="{E7AAB290-BABC-403C-9CBD-B9056E69B196}" destId="{5D235DB3-C0CE-41F2-95A9-497770465A34}" srcOrd="9" destOrd="0" presId="urn:microsoft.com/office/officeart/2005/8/layout/cycle1"/>
    <dgm:cxn modelId="{EA484E76-DEBD-46CB-BFAC-B4C361666F42}" type="presParOf" srcId="{E7AAB290-BABC-403C-9CBD-B9056E69B196}" destId="{D3EC7464-1C7B-4566-BF6A-15E0DE6855E8}" srcOrd="10" destOrd="0" presId="urn:microsoft.com/office/officeart/2005/8/layout/cycle1"/>
    <dgm:cxn modelId="{00EBF51B-3435-401A-B95C-5CB440845FCC}" type="presParOf" srcId="{E7AAB290-BABC-403C-9CBD-B9056E69B196}" destId="{67148F65-9924-4654-9FD3-44660190564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739BC-B1C9-4FED-B6D9-E8CEDB02C975}">
      <dsp:nvSpPr>
        <dsp:cNvPr id="0" name=""/>
        <dsp:cNvSpPr/>
      </dsp:nvSpPr>
      <dsp:spPr>
        <a:xfrm rot="5400000">
          <a:off x="4190758" y="-1483446"/>
          <a:ext cx="1247892" cy="4531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Radicaux sous forme composée/entière/simplifiée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Ordonner/comparer les radicaux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Additionner, soustraire, multiplier et diviser des expressions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Rationaliser le dénominateur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Équations et les racines étrangères</a:t>
          </a:r>
          <a:endParaRPr lang="fr-CA" sz="1400" kern="1200" dirty="0"/>
        </a:p>
      </dsp:txBody>
      <dsp:txXfrm rot="-5400000">
        <a:off x="2548962" y="219267"/>
        <a:ext cx="4470569" cy="1126058"/>
      </dsp:txXfrm>
    </dsp:sp>
    <dsp:sp modelId="{0049B602-C245-44D5-89CF-28D116FD68FD}">
      <dsp:nvSpPr>
        <dsp:cNvPr id="0" name=""/>
        <dsp:cNvSpPr/>
      </dsp:nvSpPr>
      <dsp:spPr>
        <a:xfrm>
          <a:off x="0" y="2363"/>
          <a:ext cx="2548961" cy="1559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500" kern="1200" dirty="0" smtClean="0"/>
            <a:t>Les radicaux</a:t>
          </a:r>
          <a:endParaRPr lang="fr-CA" sz="3500" kern="1200" dirty="0"/>
        </a:p>
      </dsp:txBody>
      <dsp:txXfrm>
        <a:off x="76146" y="78509"/>
        <a:ext cx="2396669" cy="1407574"/>
      </dsp:txXfrm>
    </dsp:sp>
    <dsp:sp modelId="{9473DAFC-8E8B-49EA-893B-9A1B82B50DED}">
      <dsp:nvSpPr>
        <dsp:cNvPr id="0" name=""/>
        <dsp:cNvSpPr/>
      </dsp:nvSpPr>
      <dsp:spPr>
        <a:xfrm rot="5400000">
          <a:off x="4190758" y="154412"/>
          <a:ext cx="1247892" cy="4531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Expressions rationnelles équivalentes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Valeurs non permises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Simplification 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Additionner, soustraire, multiplier et diviser des expressions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Résolution d’équations et les racines étrangères </a:t>
          </a:r>
          <a:endParaRPr lang="fr-CA" sz="1400" kern="1200" dirty="0"/>
        </a:p>
      </dsp:txBody>
      <dsp:txXfrm rot="-5400000">
        <a:off x="2548962" y="1857126"/>
        <a:ext cx="4470569" cy="1126058"/>
      </dsp:txXfrm>
    </dsp:sp>
    <dsp:sp modelId="{40393DEB-887A-42C9-9038-1981D27A167F}">
      <dsp:nvSpPr>
        <dsp:cNvPr id="0" name=""/>
        <dsp:cNvSpPr/>
      </dsp:nvSpPr>
      <dsp:spPr>
        <a:xfrm>
          <a:off x="0" y="1640222"/>
          <a:ext cx="2548961" cy="1559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500" kern="1200" dirty="0" smtClean="0"/>
            <a:t>Les rationnelles</a:t>
          </a:r>
          <a:endParaRPr lang="fr-CA" sz="3500" kern="1200" dirty="0"/>
        </a:p>
      </dsp:txBody>
      <dsp:txXfrm>
        <a:off x="76146" y="1716368"/>
        <a:ext cx="2396669" cy="1407574"/>
      </dsp:txXfrm>
    </dsp:sp>
    <dsp:sp modelId="{9493231D-7E44-4992-ABBE-D1E97E34B157}">
      <dsp:nvSpPr>
        <dsp:cNvPr id="0" name=""/>
        <dsp:cNvSpPr/>
      </dsp:nvSpPr>
      <dsp:spPr>
        <a:xfrm rot="5400000">
          <a:off x="4190758" y="1792272"/>
          <a:ext cx="1247892" cy="4531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Ordonner et comparer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Évaluer des expressions 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(Fonctions valeurs absolues)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400" kern="1200" dirty="0" smtClean="0"/>
            <a:t>Résolution d’équation valeur absolue</a:t>
          </a:r>
          <a:endParaRPr lang="fr-CA" sz="1400" kern="1200" dirty="0"/>
        </a:p>
      </dsp:txBody>
      <dsp:txXfrm rot="-5400000">
        <a:off x="2548962" y="3494986"/>
        <a:ext cx="4470569" cy="1126058"/>
      </dsp:txXfrm>
    </dsp:sp>
    <dsp:sp modelId="{DD75087B-6583-482D-B346-E3D4D2633E21}">
      <dsp:nvSpPr>
        <dsp:cNvPr id="0" name=""/>
        <dsp:cNvSpPr/>
      </dsp:nvSpPr>
      <dsp:spPr>
        <a:xfrm>
          <a:off x="0" y="3278082"/>
          <a:ext cx="2548961" cy="1559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500" kern="1200" dirty="0" smtClean="0"/>
            <a:t>Les valeurs absolues</a:t>
          </a:r>
          <a:endParaRPr lang="fr-CA" sz="3500" kern="1200" dirty="0"/>
        </a:p>
      </dsp:txBody>
      <dsp:txXfrm>
        <a:off x="76146" y="3354228"/>
        <a:ext cx="2396669" cy="1407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5F586-2B33-43EE-8D5D-0142BC0460C6}">
      <dsp:nvSpPr>
        <dsp:cNvPr id="0" name=""/>
        <dsp:cNvSpPr/>
      </dsp:nvSpPr>
      <dsp:spPr>
        <a:xfrm>
          <a:off x="3217839" y="2025718"/>
          <a:ext cx="1557208" cy="1557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/>
            <a:t>Équations contenant des radicaux</a:t>
          </a:r>
          <a:endParaRPr lang="fr-CA" sz="2100" kern="1200" dirty="0"/>
        </a:p>
      </dsp:txBody>
      <dsp:txXfrm>
        <a:off x="3445887" y="2253766"/>
        <a:ext cx="1101112" cy="1101112"/>
      </dsp:txXfrm>
    </dsp:sp>
    <dsp:sp modelId="{8D552A06-4E92-4B85-B012-86A856AF1477}">
      <dsp:nvSpPr>
        <dsp:cNvPr id="0" name=""/>
        <dsp:cNvSpPr/>
      </dsp:nvSpPr>
      <dsp:spPr>
        <a:xfrm rot="16241830">
          <a:off x="3844139" y="1458245"/>
          <a:ext cx="330924" cy="529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kern="1200"/>
        </a:p>
      </dsp:txBody>
      <dsp:txXfrm>
        <a:off x="3893174" y="1613770"/>
        <a:ext cx="231647" cy="317670"/>
      </dsp:txXfrm>
    </dsp:sp>
    <dsp:sp modelId="{79FCAAA0-532A-4F6F-B7AB-DE1D3B230EE2}">
      <dsp:nvSpPr>
        <dsp:cNvPr id="0" name=""/>
        <dsp:cNvSpPr/>
      </dsp:nvSpPr>
      <dsp:spPr>
        <a:xfrm>
          <a:off x="3321297" y="0"/>
          <a:ext cx="1401487" cy="140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Définition</a:t>
          </a:r>
          <a:endParaRPr lang="fr-CA" sz="1200" kern="1200" dirty="0"/>
        </a:p>
      </dsp:txBody>
      <dsp:txXfrm>
        <a:off x="3526540" y="205243"/>
        <a:ext cx="991001" cy="991001"/>
      </dsp:txXfrm>
    </dsp:sp>
    <dsp:sp modelId="{80423B80-7A6E-409E-A756-64E6F72BEF16}">
      <dsp:nvSpPr>
        <dsp:cNvPr id="0" name=""/>
        <dsp:cNvSpPr/>
      </dsp:nvSpPr>
      <dsp:spPr>
        <a:xfrm rot="19285714">
          <a:off x="4676143" y="1866222"/>
          <a:ext cx="329369" cy="529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kern="1200"/>
        </a:p>
      </dsp:txBody>
      <dsp:txXfrm>
        <a:off x="4686922" y="2002916"/>
        <a:ext cx="230558" cy="317670"/>
      </dsp:txXfrm>
    </dsp:sp>
    <dsp:sp modelId="{BF1CD4A6-E61F-4EB6-A926-DCF6BA5029C7}">
      <dsp:nvSpPr>
        <dsp:cNvPr id="0" name=""/>
        <dsp:cNvSpPr/>
      </dsp:nvSpPr>
      <dsp:spPr>
        <a:xfrm>
          <a:off x="4938171" y="793751"/>
          <a:ext cx="1401487" cy="140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Exemple</a:t>
          </a:r>
          <a:endParaRPr lang="fr-CA" sz="1200" kern="1200" dirty="0"/>
        </a:p>
      </dsp:txBody>
      <dsp:txXfrm>
        <a:off x="5143414" y="998994"/>
        <a:ext cx="991001" cy="991001"/>
      </dsp:txXfrm>
    </dsp:sp>
    <dsp:sp modelId="{D17D80D4-5F9B-4C78-84C2-6CB04F3E2D10}">
      <dsp:nvSpPr>
        <dsp:cNvPr id="0" name=""/>
        <dsp:cNvSpPr/>
      </dsp:nvSpPr>
      <dsp:spPr>
        <a:xfrm rot="771429">
          <a:off x="4884689" y="2779921"/>
          <a:ext cx="329369" cy="529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kern="1200"/>
        </a:p>
      </dsp:txBody>
      <dsp:txXfrm>
        <a:off x="4885928" y="2874817"/>
        <a:ext cx="230558" cy="317670"/>
      </dsp:txXfrm>
    </dsp:sp>
    <dsp:sp modelId="{B95522BC-212A-478B-AB3F-7308478A228B}">
      <dsp:nvSpPr>
        <dsp:cNvPr id="0" name=""/>
        <dsp:cNvSpPr/>
      </dsp:nvSpPr>
      <dsp:spPr>
        <a:xfrm>
          <a:off x="5343828" y="2571050"/>
          <a:ext cx="1401487" cy="140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Application réelle</a:t>
          </a:r>
          <a:endParaRPr lang="fr-CA" sz="1200" kern="1200" dirty="0"/>
        </a:p>
      </dsp:txBody>
      <dsp:txXfrm>
        <a:off x="5549071" y="2776293"/>
        <a:ext cx="991001" cy="991001"/>
      </dsp:txXfrm>
    </dsp:sp>
    <dsp:sp modelId="{7C7AD4A0-7531-479C-B8E8-7627958D6EDD}">
      <dsp:nvSpPr>
        <dsp:cNvPr id="0" name=""/>
        <dsp:cNvSpPr/>
      </dsp:nvSpPr>
      <dsp:spPr>
        <a:xfrm rot="3857143">
          <a:off x="4300357" y="3512650"/>
          <a:ext cx="329369" cy="529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kern="1200"/>
        </a:p>
      </dsp:txBody>
      <dsp:txXfrm>
        <a:off x="4328326" y="3574027"/>
        <a:ext cx="230558" cy="317670"/>
      </dsp:txXfrm>
    </dsp:sp>
    <dsp:sp modelId="{7219CFA1-A4DD-4D28-8768-3966CB41CF0F}">
      <dsp:nvSpPr>
        <dsp:cNvPr id="0" name=""/>
        <dsp:cNvSpPr/>
      </dsp:nvSpPr>
      <dsp:spPr>
        <a:xfrm>
          <a:off x="4207202" y="3996333"/>
          <a:ext cx="1401487" cy="140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Représentation graphique</a:t>
          </a:r>
          <a:endParaRPr lang="fr-CA" sz="1200" kern="1200" dirty="0"/>
        </a:p>
      </dsp:txBody>
      <dsp:txXfrm>
        <a:off x="4412445" y="4201576"/>
        <a:ext cx="991001" cy="991001"/>
      </dsp:txXfrm>
    </dsp:sp>
    <dsp:sp modelId="{6B06ED5A-225B-470A-9904-ACAA89EB6E94}">
      <dsp:nvSpPr>
        <dsp:cNvPr id="0" name=""/>
        <dsp:cNvSpPr/>
      </dsp:nvSpPr>
      <dsp:spPr>
        <a:xfrm rot="6942857">
          <a:off x="3363161" y="3512650"/>
          <a:ext cx="329369" cy="529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kern="1200"/>
        </a:p>
      </dsp:txBody>
      <dsp:txXfrm rot="10800000">
        <a:off x="3434003" y="3574027"/>
        <a:ext cx="230558" cy="317670"/>
      </dsp:txXfrm>
    </dsp:sp>
    <dsp:sp modelId="{D6B2E672-BDFD-42CA-85DD-61B8841AE384}">
      <dsp:nvSpPr>
        <dsp:cNvPr id="0" name=""/>
        <dsp:cNvSpPr/>
      </dsp:nvSpPr>
      <dsp:spPr>
        <a:xfrm>
          <a:off x="2384197" y="3996333"/>
          <a:ext cx="1401487" cy="140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Racines étrangères</a:t>
          </a:r>
          <a:endParaRPr lang="fr-CA" sz="1200" kern="1200" dirty="0"/>
        </a:p>
      </dsp:txBody>
      <dsp:txXfrm>
        <a:off x="2589440" y="4201576"/>
        <a:ext cx="991001" cy="991001"/>
      </dsp:txXfrm>
    </dsp:sp>
    <dsp:sp modelId="{83851CCE-EF1E-4823-BF70-244695C219A6}">
      <dsp:nvSpPr>
        <dsp:cNvPr id="0" name=""/>
        <dsp:cNvSpPr/>
      </dsp:nvSpPr>
      <dsp:spPr>
        <a:xfrm rot="10028571">
          <a:off x="2778829" y="2779921"/>
          <a:ext cx="329369" cy="529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kern="1200"/>
        </a:p>
      </dsp:txBody>
      <dsp:txXfrm rot="10800000">
        <a:off x="2876401" y="2874817"/>
        <a:ext cx="230558" cy="317670"/>
      </dsp:txXfrm>
    </dsp:sp>
    <dsp:sp modelId="{66085740-1AA6-484D-9223-B7283915D4B0}">
      <dsp:nvSpPr>
        <dsp:cNvPr id="0" name=""/>
        <dsp:cNvSpPr/>
      </dsp:nvSpPr>
      <dsp:spPr>
        <a:xfrm>
          <a:off x="1247572" y="2571050"/>
          <a:ext cx="1401487" cy="140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Restrictions sur les valeurs des variables</a:t>
          </a:r>
          <a:endParaRPr lang="fr-CA" sz="1200" kern="1200" dirty="0"/>
        </a:p>
      </dsp:txBody>
      <dsp:txXfrm>
        <a:off x="1452815" y="2776293"/>
        <a:ext cx="991001" cy="991001"/>
      </dsp:txXfrm>
    </dsp:sp>
    <dsp:sp modelId="{E25CD360-2F69-47F5-8D15-D25C7B343D99}">
      <dsp:nvSpPr>
        <dsp:cNvPr id="0" name=""/>
        <dsp:cNvSpPr/>
      </dsp:nvSpPr>
      <dsp:spPr>
        <a:xfrm rot="13114286">
          <a:off x="2987375" y="1866222"/>
          <a:ext cx="329369" cy="529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kern="1200"/>
        </a:p>
      </dsp:txBody>
      <dsp:txXfrm rot="10800000">
        <a:off x="3075407" y="2002916"/>
        <a:ext cx="230558" cy="317670"/>
      </dsp:txXfrm>
    </dsp:sp>
    <dsp:sp modelId="{8E43FE5A-6747-4ED8-BFBE-287B4B959670}">
      <dsp:nvSpPr>
        <dsp:cNvPr id="0" name=""/>
        <dsp:cNvSpPr/>
      </dsp:nvSpPr>
      <dsp:spPr>
        <a:xfrm>
          <a:off x="1653229" y="793751"/>
          <a:ext cx="1401487" cy="140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Procédure pour résoudre</a:t>
          </a:r>
          <a:endParaRPr lang="fr-CA" sz="1200" kern="1200" dirty="0"/>
        </a:p>
      </dsp:txBody>
      <dsp:txXfrm>
        <a:off x="1858472" y="998994"/>
        <a:ext cx="991001" cy="991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8B8C3-0055-4942-A9FE-0C613D7313BE}">
      <dsp:nvSpPr>
        <dsp:cNvPr id="0" name=""/>
        <dsp:cNvSpPr/>
      </dsp:nvSpPr>
      <dsp:spPr>
        <a:xfrm>
          <a:off x="3960442" y="144009"/>
          <a:ext cx="1637443" cy="163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Concret</a:t>
          </a:r>
          <a:r>
            <a:rPr lang="fr-C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CA" sz="1400" kern="1200" dirty="0" err="1" smtClean="0"/>
            <a:t>manipulatifs</a:t>
          </a:r>
          <a:r>
            <a:rPr lang="fr-CA" sz="1400" kern="1200" dirty="0" smtClean="0"/>
            <a:t>, problèmes écrits</a:t>
          </a:r>
          <a:endParaRPr lang="fr-CA" sz="1400" kern="1200" dirty="0"/>
        </a:p>
      </dsp:txBody>
      <dsp:txXfrm>
        <a:off x="3960442" y="144009"/>
        <a:ext cx="1637443" cy="1637443"/>
      </dsp:txXfrm>
    </dsp:sp>
    <dsp:sp modelId="{AA315808-2C88-46F8-B1D3-E6C8759354F2}">
      <dsp:nvSpPr>
        <dsp:cNvPr id="0" name=""/>
        <dsp:cNvSpPr/>
      </dsp:nvSpPr>
      <dsp:spPr>
        <a:xfrm>
          <a:off x="1058397" y="57786"/>
          <a:ext cx="4622472" cy="4622472"/>
        </a:xfrm>
        <a:prstGeom prst="circularArrow">
          <a:avLst>
            <a:gd name="adj1" fmla="val 6908"/>
            <a:gd name="adj2" fmla="val 465791"/>
            <a:gd name="adj3" fmla="val 309170"/>
            <a:gd name="adj4" fmla="val 20556262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7DE0F-47EA-4EB7-96A1-BC5837D7C63C}">
      <dsp:nvSpPr>
        <dsp:cNvPr id="0" name=""/>
        <dsp:cNvSpPr/>
      </dsp:nvSpPr>
      <dsp:spPr>
        <a:xfrm>
          <a:off x="4032450" y="2808317"/>
          <a:ext cx="1637443" cy="163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Iconique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images, dessins, graphiques, tableaux</a:t>
          </a:r>
          <a:endParaRPr lang="fr-CA" sz="1400" kern="1200" dirty="0"/>
        </a:p>
      </dsp:txBody>
      <dsp:txXfrm>
        <a:off x="4032450" y="2808317"/>
        <a:ext cx="1637443" cy="1637443"/>
      </dsp:txXfrm>
    </dsp:sp>
    <dsp:sp modelId="{3EDE7EF6-9572-4E30-886D-217C2303FFDB}">
      <dsp:nvSpPr>
        <dsp:cNvPr id="0" name=""/>
        <dsp:cNvSpPr/>
      </dsp:nvSpPr>
      <dsp:spPr>
        <a:xfrm>
          <a:off x="1085022" y="12234"/>
          <a:ext cx="4622472" cy="4622472"/>
        </a:xfrm>
        <a:prstGeom prst="circularArrow">
          <a:avLst>
            <a:gd name="adj1" fmla="val 6908"/>
            <a:gd name="adj2" fmla="val 465791"/>
            <a:gd name="adj3" fmla="val 6013674"/>
            <a:gd name="adj4" fmla="val 4266761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6789A-9330-4B22-A0F3-961C0689BE7A}">
      <dsp:nvSpPr>
        <dsp:cNvPr id="0" name=""/>
        <dsp:cNvSpPr/>
      </dsp:nvSpPr>
      <dsp:spPr>
        <a:xfrm>
          <a:off x="1151786" y="2883118"/>
          <a:ext cx="1637443" cy="163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3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Symbolique</a:t>
          </a:r>
          <a:endParaRPr lang="fr-CA" sz="23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0" u="none" kern="1200" dirty="0" smtClean="0">
              <a:effectLst/>
            </a:rPr>
            <a:t>opérations</a:t>
          </a:r>
          <a:r>
            <a:rPr lang="fr-CA" sz="1400" b="0" u="none" kern="1200" dirty="0" smtClean="0">
              <a:effectLst/>
            </a:rPr>
            <a:t>, parenthèses, variables, équations, chiffres</a:t>
          </a:r>
          <a:endParaRPr lang="fr-CA" sz="1400" b="0" u="none" kern="1200" dirty="0">
            <a:effectLst/>
          </a:endParaRPr>
        </a:p>
      </dsp:txBody>
      <dsp:txXfrm>
        <a:off x="1151786" y="2883118"/>
        <a:ext cx="1637443" cy="1637443"/>
      </dsp:txXfrm>
    </dsp:sp>
    <dsp:sp modelId="{5CB4066D-CD4A-44D8-B8E5-3F5603942B60}">
      <dsp:nvSpPr>
        <dsp:cNvPr id="0" name=""/>
        <dsp:cNvSpPr/>
      </dsp:nvSpPr>
      <dsp:spPr>
        <a:xfrm>
          <a:off x="1152119" y="-71989"/>
          <a:ext cx="4622472" cy="4622472"/>
        </a:xfrm>
        <a:prstGeom prst="circularArrow">
          <a:avLst>
            <a:gd name="adj1" fmla="val 6908"/>
            <a:gd name="adj2" fmla="val 465791"/>
            <a:gd name="adj3" fmla="val 11197710"/>
            <a:gd name="adj4" fmla="val 9709219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C7464-1C7B-4566-BF6A-15E0DE6855E8}">
      <dsp:nvSpPr>
        <dsp:cNvPr id="0" name=""/>
        <dsp:cNvSpPr/>
      </dsp:nvSpPr>
      <dsp:spPr>
        <a:xfrm>
          <a:off x="1080122" y="144016"/>
          <a:ext cx="1637443" cy="163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Verbal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questionnement, explications communication (oral/écrit), journal de maths, entrevues</a:t>
          </a:r>
          <a:endParaRPr lang="fr-CA" sz="1400" kern="1200" dirty="0"/>
        </a:p>
      </dsp:txBody>
      <dsp:txXfrm>
        <a:off x="1080122" y="144016"/>
        <a:ext cx="1637443" cy="1637443"/>
      </dsp:txXfrm>
    </dsp:sp>
    <dsp:sp modelId="{67148F65-9924-4654-9FD3-446601905641}">
      <dsp:nvSpPr>
        <dsp:cNvPr id="0" name=""/>
        <dsp:cNvSpPr/>
      </dsp:nvSpPr>
      <dsp:spPr>
        <a:xfrm>
          <a:off x="1141842" y="3295"/>
          <a:ext cx="4622472" cy="4622472"/>
        </a:xfrm>
        <a:prstGeom prst="circularArrow">
          <a:avLst>
            <a:gd name="adj1" fmla="val 6908"/>
            <a:gd name="adj2" fmla="val 465791"/>
            <a:gd name="adj3" fmla="val 16891578"/>
            <a:gd name="adj4" fmla="val 15145114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A0B3-DF03-427E-B270-7AD0A18EC9F3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6FA48-6049-45C5-ABA7-7EBBAAE483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589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6FA48-6049-45C5-ABA7-7EBBAAE483B2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450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6FA48-6049-45C5-ABA7-7EBBAAE483B2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84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CA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B49904-077B-4481-8F42-1C629A8EBE9B}" type="datetimeFigureOut">
              <a:rPr lang="fr-CA" smtClean="0"/>
              <a:t>2011-10-04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ADA537-64C3-46A9-A8C2-9E3F796B9F03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lorelearning.com/index.cf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HTIlsTW77Y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Algèbre et Nombre </a:t>
            </a:r>
            <a:br>
              <a:rPr lang="fr-CA" dirty="0" smtClean="0"/>
            </a:br>
            <a:r>
              <a:rPr lang="fr-CA" dirty="0" smtClean="0"/>
              <a:t>Mathématiques 20-1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Chantal </a:t>
            </a:r>
            <a:r>
              <a:rPr lang="fr-CA" dirty="0" err="1" smtClean="0"/>
              <a:t>Goudreau</a:t>
            </a:r>
            <a:endParaRPr lang="fr-CA" dirty="0" smtClean="0"/>
          </a:p>
          <a:p>
            <a:r>
              <a:rPr lang="fr-CA" dirty="0" smtClean="0"/>
              <a:t>Le mardi 4 octobre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 rot="20634383">
            <a:off x="742770" y="1350029"/>
            <a:ext cx="8081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600" b="1" dirty="0"/>
              <a:t>BIENVENUE</a:t>
            </a:r>
            <a:r>
              <a:rPr lang="fr-CA" sz="9600" b="1" dirty="0" smtClean="0"/>
              <a:t>!!!</a:t>
            </a:r>
            <a:endParaRPr lang="fr-CA" sz="9600" dirty="0"/>
          </a:p>
        </p:txBody>
      </p:sp>
    </p:spTree>
    <p:extLst>
      <p:ext uri="{BB962C8B-B14F-4D97-AF65-F5344CB8AC3E}">
        <p14:creationId xmlns:p14="http://schemas.microsoft.com/office/powerpoint/2010/main" val="37302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Quelques ressources d’appui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 err="1" smtClean="0"/>
              <a:t>Absolute</a:t>
            </a:r>
            <a:r>
              <a:rPr lang="fr-CA" sz="2400" dirty="0" smtClean="0"/>
              <a:t> Value Publications		      </a:t>
            </a:r>
            <a:r>
              <a:rPr lang="fr-CA" sz="2400" dirty="0" err="1" smtClean="0"/>
              <a:t>McGraw</a:t>
            </a:r>
            <a:r>
              <a:rPr lang="fr-CA" sz="2400" dirty="0" smtClean="0"/>
              <a:t>-Hill </a:t>
            </a:r>
            <a:r>
              <a:rPr lang="fr-CA" sz="2400" dirty="0" err="1" smtClean="0"/>
              <a:t>Ryerson</a:t>
            </a:r>
            <a:r>
              <a:rPr lang="fr-CA" sz="2400" dirty="0" smtClean="0"/>
              <a:t>						</a:t>
            </a:r>
            <a:r>
              <a:rPr lang="fr-CA" sz="2400" dirty="0" err="1" smtClean="0"/>
              <a:t>Student</a:t>
            </a:r>
            <a:r>
              <a:rPr lang="fr-CA" sz="2400" dirty="0" smtClean="0"/>
              <a:t> </a:t>
            </a:r>
            <a:r>
              <a:rPr lang="fr-CA" sz="2400" dirty="0" err="1" smtClean="0"/>
              <a:t>Workbook</a:t>
            </a:r>
            <a:endParaRPr lang="fr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1393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06" y="2708920"/>
            <a:ext cx="3677394" cy="367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5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Une ressource d’appui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LES </a:t>
            </a:r>
            <a:r>
              <a:rPr lang="fr-CA" dirty="0" smtClean="0"/>
              <a:t>GIZMOS</a:t>
            </a:r>
            <a:endParaRPr lang="fr-CA" dirty="0" smtClean="0">
              <a:hlinkClick r:id="rId2"/>
            </a:endParaRPr>
          </a:p>
          <a:p>
            <a:pPr marL="0" indent="0">
              <a:buNone/>
            </a:pPr>
            <a:r>
              <a:rPr lang="fr-CA" dirty="0" smtClean="0">
                <a:hlinkClick r:id="rId2"/>
              </a:rPr>
              <a:t>http</a:t>
            </a:r>
            <a:r>
              <a:rPr lang="fr-CA" dirty="0">
                <a:hlinkClick r:id="rId2"/>
              </a:rPr>
              <a:t>://</a:t>
            </a:r>
            <a:r>
              <a:rPr lang="fr-CA" dirty="0" smtClean="0">
                <a:hlinkClick r:id="rId2"/>
              </a:rPr>
              <a:t>www.explorelearning.com/index.cfm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Essai gratuit</a:t>
            </a:r>
          </a:p>
          <a:p>
            <a:pPr marL="0" indent="0">
              <a:buNone/>
            </a:pPr>
            <a:r>
              <a:rPr lang="fr-CA" dirty="0" smtClean="0"/>
              <a:t>Faire une demande</a:t>
            </a:r>
          </a:p>
          <a:p>
            <a:pPr marL="0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24743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L’utilisation des GIZMOS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2602632" cy="452596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RAS: </a:t>
            </a:r>
          </a:p>
          <a:p>
            <a:pPr marL="0" indent="0">
              <a:buNone/>
            </a:pPr>
            <a:r>
              <a:rPr lang="fr-CA" sz="2400" dirty="0" smtClean="0"/>
              <a:t>Démontrer une compréhension de la valeur absolue de nombres réels.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28450"/>
            <a:ext cx="5695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7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L’utilisation des GIZMOS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530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RAS:</a:t>
            </a:r>
          </a:p>
          <a:p>
            <a:pPr marL="0" indent="0">
              <a:buNone/>
            </a:pPr>
            <a:r>
              <a:rPr lang="fr-CA" sz="2400" dirty="0"/>
              <a:t>Résoudre des problèmes comportant des équations contenant des radicaux (limité aux racines carrées).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40387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L’utilisation des GIZMOS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2962672" cy="4525963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RAS:</a:t>
            </a:r>
          </a:p>
          <a:p>
            <a:pPr marL="0" indent="0">
              <a:buNone/>
            </a:pPr>
            <a:r>
              <a:rPr lang="fr-CA" sz="3200" dirty="0"/>
              <a:t>Résoudre des problèmes comportant des équations contenant des radicaux (limité aux racines carrées).</a:t>
            </a:r>
          </a:p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L’utilisation des </a:t>
            </a:r>
            <a:r>
              <a:rPr lang="fr-CA" dirty="0" smtClean="0"/>
              <a:t>GIZMOS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7"/>
            <a:ext cx="7334147" cy="488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L’utilisation des </a:t>
            </a:r>
            <a:r>
              <a:rPr lang="fr-CA" dirty="0" smtClean="0"/>
              <a:t>GIZMOS</a:t>
            </a:r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6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L’utilisation des </a:t>
            </a:r>
            <a:r>
              <a:rPr lang="fr-CA" dirty="0" smtClean="0"/>
              <a:t>GIZMOS</a:t>
            </a:r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2208"/>
            <a:ext cx="73448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L’utilisation des </a:t>
            </a:r>
            <a:r>
              <a:rPr lang="fr-CA" dirty="0" smtClean="0"/>
              <a:t>GIZMOS</a:t>
            </a:r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4606"/>
            <a:ext cx="71287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4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7632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L’utilisation des GIZMO</a:t>
            </a:r>
            <a:r>
              <a:rPr lang="fr-CA" dirty="0"/>
              <a:t>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245861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dirty="0" smtClean="0"/>
              <a:t>RAS: </a:t>
            </a:r>
          </a:p>
          <a:p>
            <a:pPr marL="0" indent="0">
              <a:buNone/>
            </a:pPr>
            <a:r>
              <a:rPr lang="fr-CA" sz="3100" dirty="0" smtClean="0"/>
              <a:t>Résoudre </a:t>
            </a:r>
            <a:r>
              <a:rPr lang="fr-CA" sz="3100" dirty="0"/>
              <a:t>des problèmes comportant des équations rationnelles (limité aux numérateurs et aux dénominateurs qui sont des monômes, des binômes et des trinômes).</a:t>
            </a:r>
          </a:p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89" y="1908553"/>
            <a:ext cx="60486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9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BIENVENUE!!!!!!!! </a:t>
            </a:r>
            <a:endParaRPr lang="fr-CA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>
          <a:xfrm>
            <a:off x="395536" y="1772816"/>
            <a:ext cx="3024336" cy="4343400"/>
          </a:xfrm>
        </p:spPr>
        <p:txBody>
          <a:bodyPr/>
          <a:lstStyle/>
          <a:p>
            <a:r>
              <a:rPr lang="fr-CA" dirty="0" smtClean="0"/>
              <a:t>CHANTAL GOUDREAU</a:t>
            </a:r>
          </a:p>
          <a:p>
            <a:r>
              <a:rPr lang="fr-CA" dirty="0" smtClean="0"/>
              <a:t>ENSEIGNANTE</a:t>
            </a:r>
          </a:p>
          <a:p>
            <a:r>
              <a:rPr lang="fr-CA" dirty="0" smtClean="0"/>
              <a:t>ÉCOLE MAURICE-LAVALLÉE</a:t>
            </a:r>
          </a:p>
          <a:p>
            <a:r>
              <a:rPr lang="fr-CA" dirty="0" smtClean="0"/>
              <a:t>EDMONTON, AB</a:t>
            </a:r>
          </a:p>
          <a:p>
            <a:r>
              <a:rPr lang="fr-CA" dirty="0" smtClean="0"/>
              <a:t>cgoudreau@centrenord.ab.ca</a:t>
            </a:r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4522656" cy="3312368"/>
          </a:xfrm>
        </p:spPr>
      </p:pic>
    </p:spTree>
    <p:extLst>
      <p:ext uri="{BB962C8B-B14F-4D97-AF65-F5344CB8AC3E}">
        <p14:creationId xmlns:p14="http://schemas.microsoft.com/office/powerpoint/2010/main" val="3219792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L’utilisation des GIZMOS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170584" cy="452596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Le concept des racines carrées</a:t>
            </a:r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22" y="1844824"/>
            <a:ext cx="64807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35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L’utilisation des GIZMOS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954560" cy="452596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Simplifier les radicaux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8479"/>
            <a:ext cx="62646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6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L’utilisation des GIZMOS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68752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1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L’utilisation des GIZMOS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4232"/>
            <a:ext cx="6768752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1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L’utilisation des GIZMOS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127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9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L’utilisation des GIZMOS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707904" y="1600200"/>
                <a:ext cx="4978896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Les expressions </a:t>
                </a:r>
                <a:r>
                  <a:rPr lang="en-US" dirty="0" err="1" smtClean="0"/>
                  <a:t>suivantes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sont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équivalentes</a:t>
                </a:r>
                <a:r>
                  <a:rPr lang="en-US" dirty="0" smtClean="0"/>
                  <a:t> 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50</m:t>
                        </m:r>
                      </m:e>
                    </m:rad>
                    <m:r>
                      <a:rPr lang="fr-CA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/>
                  <a:t>Laquel </a:t>
                </a:r>
                <a:r>
                  <a:rPr lang="en-US" dirty="0" err="1" smtClean="0"/>
                  <a:t>serait</a:t>
                </a:r>
                <a:r>
                  <a:rPr lang="en-US" dirty="0" smtClean="0"/>
                  <a:t> le </a:t>
                </a:r>
                <a:r>
                  <a:rPr lang="en-US" dirty="0" err="1" smtClean="0"/>
                  <a:t>meilleur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choix</a:t>
                </a:r>
                <a:r>
                  <a:rPr lang="en-US" dirty="0" smtClean="0"/>
                  <a:t> pour simplifier </a:t>
                </a:r>
                <a:r>
                  <a:rPr lang="en-US" dirty="0" err="1" smtClean="0"/>
                  <a:t>cette</a:t>
                </a:r>
                <a:r>
                  <a:rPr lang="en-US" dirty="0" smtClean="0"/>
                  <a:t> expression?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49+1</m:t>
                        </m:r>
                      </m:e>
                    </m:rad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en-US" dirty="0" smtClean="0"/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25∙2</m:t>
                        </m:r>
                      </m:e>
                    </m:rad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en-US" dirty="0" smtClean="0"/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10∙5</m:t>
                        </m:r>
                      </m:e>
                    </m:rad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en-US" dirty="0" smtClean="0"/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i="1">
                                <a:latin typeface="Cambria Math"/>
                              </a:rPr>
                              <m:t>100</m:t>
                            </m:r>
                          </m:num>
                          <m:den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707904" y="1600200"/>
                <a:ext cx="4978896" cy="4525963"/>
              </a:xfrm>
              <a:blipFill rotWithShape="1">
                <a:blip r:embed="rId2"/>
                <a:stretch>
                  <a:fillRect l="-2570" t="-229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662401"/>
            <a:ext cx="2520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CA" dirty="0" smtClean="0"/>
              <a:t>Simplifier les radicaux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64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calculatrice graphique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Logiciel TI-</a:t>
            </a:r>
            <a:r>
              <a:rPr lang="fr-CA" dirty="0" err="1" smtClean="0"/>
              <a:t>SmartView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132856"/>
            <a:ext cx="1548172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4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Étude du vocabulaire et des mots clés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Faire un glossaire avec les élèves</a:t>
            </a:r>
          </a:p>
          <a:p>
            <a:r>
              <a:rPr lang="fr-CA" dirty="0"/>
              <a:t>R</a:t>
            </a:r>
            <a:r>
              <a:rPr lang="fr-CA" dirty="0" smtClean="0"/>
              <a:t>appel du vocabulaire du Math10C</a:t>
            </a:r>
          </a:p>
          <a:p>
            <a:r>
              <a:rPr lang="fr-CA" dirty="0" smtClean="0"/>
              <a:t>Cartes éclair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1806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Décorer la classe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CA" dirty="0" smtClean="0"/>
              <a:t>Demander aux élèves de faire un affiche avec un exemple d’un concept, pour illustrer le vocabulaire: </a:t>
            </a:r>
          </a:p>
          <a:p>
            <a:pPr marL="0" indent="0">
              <a:buNone/>
            </a:pPr>
            <a:r>
              <a:rPr lang="fr-CA" dirty="0" smtClean="0"/>
              <a:t>Par exemple, 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/>
              <a:t>Radical</a:t>
            </a:r>
          </a:p>
          <a:p>
            <a:pPr>
              <a:buFont typeface="Arial" pitchFamily="34" charset="0"/>
              <a:buChar char="•"/>
            </a:pPr>
            <a:r>
              <a:rPr lang="fr-CA" dirty="0" err="1" smtClean="0"/>
              <a:t>Radicande</a:t>
            </a:r>
            <a:endParaRPr lang="fr-CA" dirty="0"/>
          </a:p>
          <a:p>
            <a:pPr>
              <a:buFont typeface="Arial" pitchFamily="34" charset="0"/>
              <a:buChar char="•"/>
            </a:pPr>
            <a:r>
              <a:rPr lang="fr-CA" dirty="0" smtClean="0"/>
              <a:t>Indice</a:t>
            </a:r>
            <a:endParaRPr lang="fr-CA" dirty="0"/>
          </a:p>
          <a:p>
            <a:pPr>
              <a:buFont typeface="Arial" pitchFamily="34" charset="0"/>
              <a:buChar char="•"/>
            </a:pPr>
            <a:r>
              <a:rPr lang="fr-CA" dirty="0" smtClean="0"/>
              <a:t>Radical sous forme composée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/>
              <a:t>Radical sous forme entière</a:t>
            </a:r>
          </a:p>
          <a:p>
            <a:pPr>
              <a:buFont typeface="Arial" pitchFamily="34" charset="0"/>
              <a:buChar char="•"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Par exemple, </a:t>
            </a:r>
          </a:p>
          <a:p>
            <a:pPr marL="0" indent="0">
              <a:buNone/>
            </a:pPr>
            <a:r>
              <a:rPr lang="fr-CA" dirty="0" smtClean="0"/>
              <a:t>afficher dans la classe une liste ou des schémas des carrés parfaits de 1 à 225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303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9632" y="1412776"/>
                <a:ext cx="6655560" cy="2761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fr-CA" sz="13800" i="1">
                              <a:latin typeface="Cambria Math"/>
                            </a:rPr>
                          </m:ctrlPr>
                        </m:radPr>
                        <m:deg/>
                        <m:e/>
                      </m:rad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412776"/>
                <a:ext cx="6655560" cy="27615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/>
          <p:cNvCxnSpPr/>
          <p:nvPr/>
        </p:nvCxnSpPr>
        <p:spPr>
          <a:xfrm>
            <a:off x="1403648" y="908720"/>
            <a:ext cx="15121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6699110" y="1057414"/>
            <a:ext cx="1362972" cy="1223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93461" y="4869160"/>
                <a:ext cx="2802498" cy="780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i="1"/>
                        <m:t>4</m:t>
                      </m:r>
                      <m:rad>
                        <m:radPr>
                          <m:degHide m:val="on"/>
                          <m:ctrlPr>
                            <a:rPr lang="fr-CA" sz="4000" i="1"/>
                          </m:ctrlPr>
                        </m:radPr>
                        <m:deg/>
                        <m:e>
                          <m:r>
                            <a:rPr lang="fr-CA" sz="4000" i="1"/>
                            <m:t>3</m:t>
                          </m:r>
                        </m:e>
                      </m:rad>
                      <m:r>
                        <a:rPr lang="fr-CA" sz="4000" i="1"/>
                        <m:t>=</m:t>
                      </m:r>
                      <m:rad>
                        <m:radPr>
                          <m:degHide m:val="on"/>
                          <m:ctrlPr>
                            <a:rPr lang="fr-CA" sz="4000" i="1"/>
                          </m:ctrlPr>
                        </m:radPr>
                        <m:deg/>
                        <m:e>
                          <m:r>
                            <a:rPr lang="fr-CA" sz="4000" i="1"/>
                            <m:t>48</m:t>
                          </m:r>
                        </m:e>
                      </m:rad>
                    </m:oMath>
                  </m:oMathPara>
                </a14:m>
                <a:endParaRPr lang="fr-CA" sz="4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1" y="4869160"/>
                <a:ext cx="2802498" cy="7804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220072" y="4862367"/>
                <a:ext cx="3455882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fr-CA" sz="4000" i="1"/>
                          </m:ctrlPr>
                        </m:radPr>
                        <m:deg>
                          <m:r>
                            <a:rPr lang="fr-CA" sz="4000" i="1"/>
                            <m:t>3</m:t>
                          </m:r>
                        </m:deg>
                        <m:e>
                          <m:r>
                            <a:rPr lang="fr-CA" sz="4000" i="1"/>
                            <m:t>144</m:t>
                          </m:r>
                        </m:e>
                      </m:rad>
                      <m:r>
                        <a:rPr lang="fr-CA" sz="4000" i="1"/>
                        <m:t>=2</m:t>
                      </m:r>
                      <m:rad>
                        <m:radPr>
                          <m:ctrlPr>
                            <a:rPr lang="fr-CA" sz="4000" i="1"/>
                          </m:ctrlPr>
                        </m:radPr>
                        <m:deg>
                          <m:r>
                            <a:rPr lang="fr-CA" sz="4000" i="1"/>
                            <m:t>3</m:t>
                          </m:r>
                        </m:deg>
                        <m:e>
                          <m:r>
                            <a:rPr lang="fr-CA" sz="4000" i="1"/>
                            <m:t>18</m:t>
                          </m:r>
                        </m:e>
                      </m:rad>
                    </m:oMath>
                  </m:oMathPara>
                </a14:m>
                <a:endParaRPr lang="fr-CA" sz="4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862367"/>
                <a:ext cx="3455882" cy="78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 flipV="1">
            <a:off x="2051720" y="5636839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669548" y="5672269"/>
            <a:ext cx="1008396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0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ET VOUS?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995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Montrez les différentes méthodes de résolution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0842" cy="449580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Contexte: Les radicaux </a:t>
            </a:r>
          </a:p>
          <a:p>
            <a:pPr marL="0" indent="0">
              <a:buNone/>
            </a:pPr>
            <a:r>
              <a:rPr lang="fr-CA" dirty="0" smtClean="0"/>
              <a:t>Question: Écris chaque radical sous sa forme simplifiée. 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4470187" y="2930733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39552" y="2924943"/>
                <a:ext cx="3600400" cy="268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 smtClean="0"/>
                  <a:t>Méthode 1: </a:t>
                </a:r>
              </a:p>
              <a:p>
                <a:r>
                  <a:rPr lang="fr-CA" b="1" dirty="0" smtClean="0"/>
                  <a:t>PGFC carré parfait</a:t>
                </a:r>
              </a:p>
              <a:p>
                <a:endParaRPr lang="fr-CA" dirty="0" smtClean="0"/>
              </a:p>
              <a:p>
                <a:endParaRPr lang="fr-CA" dirty="0" smtClean="0"/>
              </a:p>
              <a:p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200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100∙2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100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=10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24943"/>
                <a:ext cx="3600400" cy="2683235"/>
              </a:xfrm>
              <a:prstGeom prst="rect">
                <a:avLst/>
              </a:prstGeom>
              <a:blipFill rotWithShape="1">
                <a:blip r:embed="rId2"/>
                <a:stretch>
                  <a:fillRect l="-1525" t="-11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107066" y="2930733"/>
                <a:ext cx="3816424" cy="310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 smtClean="0"/>
                  <a:t>Méthode 2: </a:t>
                </a:r>
              </a:p>
              <a:p>
                <a:r>
                  <a:rPr lang="fr-CA" b="1" dirty="0" smtClean="0"/>
                  <a:t>arbre de facteurs premiers</a:t>
                </a:r>
              </a:p>
              <a:p>
                <a:endParaRPr lang="fr-CA" b="1" dirty="0" smtClean="0"/>
              </a:p>
              <a:p>
                <a:endParaRPr lang="fr-C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200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2∙2∙2∙5∙5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i="1">
                              <a:latin typeface="Cambria Math"/>
                            </a:rPr>
                            <m:t>∙2∙</m:t>
                          </m:r>
                          <m:sSup>
                            <m:sSup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=2∙5∙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=10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066" y="2930733"/>
                <a:ext cx="3816424" cy="3103991"/>
              </a:xfrm>
              <a:prstGeom prst="rect">
                <a:avLst/>
              </a:prstGeom>
              <a:blipFill rotWithShape="1">
                <a:blip r:embed="rId3"/>
                <a:stretch>
                  <a:fillRect l="-1438" t="-98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231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Montrez les différentes méthodes de résolution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CA" dirty="0" smtClean="0"/>
                  <a:t>Contexte: Les équations contenant des radicaux</a:t>
                </a:r>
              </a:p>
              <a:p>
                <a:pPr marL="0" indent="0">
                  <a:buNone/>
                </a:pPr>
                <a:r>
                  <a:rPr lang="fr-CA" dirty="0" smtClean="0"/>
                  <a:t>Question: Résous </a:t>
                </a:r>
                <a:r>
                  <a:rPr lang="fr-CA" dirty="0"/>
                  <a:t>l’équation suivante :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𝑛</m:t>
                    </m:r>
                    <m:r>
                      <a:rPr lang="fr-CA" sz="24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CA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sz="2400" i="1">
                            <a:latin typeface="Cambria Math"/>
                          </a:rPr>
                          <m:t>5−</m:t>
                        </m:r>
                        <m:r>
                          <a:rPr lang="fr-CA" sz="2400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fr-CA" sz="2400" i="1">
                        <a:latin typeface="Cambria Math"/>
                      </a:rPr>
                      <m:t>=−7</m:t>
                    </m:r>
                  </m:oMath>
                </a14:m>
                <a:r>
                  <a:rPr lang="fr-CA" sz="2400" dirty="0" smtClean="0"/>
                  <a:t>.</a:t>
                </a:r>
                <a:endParaRPr lang="fr-CA" sz="2400" dirty="0"/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495800"/>
              </a:xfrm>
              <a:blipFill rotWithShape="1">
                <a:blip r:embed="rId2"/>
                <a:stretch>
                  <a:fillRect l="-1573" t="-135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3"/>
          <p:cNvCxnSpPr/>
          <p:nvPr/>
        </p:nvCxnSpPr>
        <p:spPr>
          <a:xfrm>
            <a:off x="2987824" y="2890841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79512" y="3068959"/>
                <a:ext cx="3096344" cy="203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 smtClean="0"/>
                  <a:t>Méthode 1: </a:t>
                </a:r>
              </a:p>
              <a:p>
                <a:endParaRPr lang="fr-CA" dirty="0" smtClean="0"/>
              </a:p>
              <a:p>
                <a:r>
                  <a:rPr lang="fr-CA" dirty="0" smtClean="0"/>
                  <a:t>Décomposer en facteurs</a:t>
                </a:r>
              </a:p>
              <a:p>
                <a:endParaRPr lang="fr-C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CA" i="1">
                          <a:latin typeface="Cambria Math"/>
                        </a:rPr>
                        <m:t>+15</m:t>
                      </m:r>
                      <m:r>
                        <a:rPr lang="fr-CA" i="1">
                          <a:latin typeface="Cambria Math"/>
                        </a:rPr>
                        <m:t>𝑛</m:t>
                      </m:r>
                      <m:r>
                        <a:rPr lang="fr-CA" i="1">
                          <a:latin typeface="Cambria Math"/>
                        </a:rPr>
                        <m:t>+44=0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fr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i="1">
                              <a:latin typeface="Cambria Math"/>
                            </a:rPr>
                            <m:t>𝑛</m:t>
                          </m:r>
                          <m:r>
                            <a:rPr lang="fr-CA" i="1">
                              <a:latin typeface="Cambria Math"/>
                            </a:rPr>
                            <m:t>+11</m:t>
                          </m:r>
                        </m:e>
                      </m:d>
                      <m:d>
                        <m:dPr>
                          <m:ctrlPr>
                            <a:rPr lang="fr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i="1">
                              <a:latin typeface="Cambria Math"/>
                            </a:rPr>
                            <m:t>𝑛</m:t>
                          </m:r>
                          <m:r>
                            <a:rPr lang="fr-CA" i="1"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fr-CA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CA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8959"/>
                <a:ext cx="3096344" cy="2037545"/>
              </a:xfrm>
              <a:prstGeom prst="rect">
                <a:avLst/>
              </a:prstGeom>
              <a:blipFill rotWithShape="1">
                <a:blip r:embed="rId3"/>
                <a:stretch>
                  <a:fillRect l="-1575" t="-149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131840" y="3068959"/>
                <a:ext cx="2664296" cy="2679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 smtClean="0"/>
                  <a:t>Méthode 2: </a:t>
                </a:r>
              </a:p>
              <a:p>
                <a:endParaRPr lang="fr-CA" dirty="0" smtClean="0"/>
              </a:p>
              <a:p>
                <a:r>
                  <a:rPr lang="fr-CA" dirty="0" smtClean="0"/>
                  <a:t>Utiliser la formule quadratique</a:t>
                </a:r>
              </a:p>
              <a:p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𝑥</m:t>
                      </m:r>
                      <m:r>
                        <a:rPr lang="fr-CA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−</m:t>
                          </m:r>
                          <m:r>
                            <a:rPr lang="fr-CA" i="1">
                              <a:latin typeface="Cambria Math"/>
                            </a:rPr>
                            <m:t>𝑏</m:t>
                          </m:r>
                          <m:r>
                            <a:rPr lang="fr-CA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CA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fr-CA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CA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CA">
                                  <a:latin typeface="Cambria Math"/>
                                </a:rPr>
                                <m:t>4</m:t>
                              </m:r>
                              <m:r>
                                <a:rPr lang="fr-CA" i="1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fr-CA">
                              <a:latin typeface="Cambria Math"/>
                            </a:rPr>
                            <m:t>2</m:t>
                          </m:r>
                          <m:r>
                            <a:rPr lang="fr-CA" i="1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CA" dirty="0"/>
              </a:p>
              <a:p>
                <a:endParaRPr lang="fr-CA" dirty="0" smtClean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68959"/>
                <a:ext cx="2664296" cy="2679901"/>
              </a:xfrm>
              <a:prstGeom prst="rect">
                <a:avLst/>
              </a:prstGeom>
              <a:blipFill rotWithShape="1">
                <a:blip r:embed="rId4"/>
                <a:stretch>
                  <a:fillRect l="-2059" t="-11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5940152" y="2890841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228184" y="3068959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Méthode 3: </a:t>
            </a:r>
          </a:p>
          <a:p>
            <a:endParaRPr lang="fr-CA" dirty="0" smtClean="0"/>
          </a:p>
          <a:p>
            <a:r>
              <a:rPr lang="fr-CA" dirty="0" smtClean="0"/>
              <a:t>Utiliser la calculatrice et trouver les zéros 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57" y="4462109"/>
            <a:ext cx="18859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2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Trouvez l’erreur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CA" dirty="0" smtClean="0"/>
                  <a:t>Demandez aux élèves de trouver l’erreur, expliquer l’erreur et de la corriger. </a:t>
                </a:r>
                <a:endParaRPr lang="fr-CA" dirty="0" smtClean="0"/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r>
                  <a:rPr lang="fr-CA" dirty="0" smtClean="0"/>
                  <a:t>Exemple 1:					</a:t>
                </a:r>
              </a:p>
              <a:p>
                <a:pPr marL="0" indent="0">
                  <a:buNone/>
                </a:pP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fr-CA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endParaRPr lang="fr-CA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  <a:blipFill rotWithShape="1">
                <a:blip r:embed="rId2"/>
                <a:stretch>
                  <a:fillRect l="-1645" t="-123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5432539" y="3087609"/>
                <a:ext cx="3312368" cy="284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900" dirty="0"/>
                  <a:t>Exemple 2: </a:t>
                </a:r>
              </a:p>
              <a:p>
                <a:r>
                  <a:rPr lang="fr-CA" sz="29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9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9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sz="29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fr-CA" sz="29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CA" sz="29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9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fr-CA" sz="29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fr-CA" sz="2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A" sz="2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29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fr-CA" sz="29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2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9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fr-CA" sz="2900" i="1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CA" sz="2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A" sz="2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9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fr-CA" sz="2900" i="1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CA" sz="2900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39" y="3087609"/>
                <a:ext cx="3312368" cy="2843022"/>
              </a:xfrm>
              <a:prstGeom prst="rect">
                <a:avLst/>
              </a:prstGeom>
              <a:blipFill rotWithShape="1">
                <a:blip r:embed="rId3"/>
                <a:stretch>
                  <a:fillRect l="-3860" t="-21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753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Tâche en parallèle</a:t>
            </a:r>
            <a:br>
              <a:rPr lang="fr-CA" sz="2400" dirty="0"/>
            </a:br>
            <a:r>
              <a:rPr lang="fr-CA" sz="2400" dirty="0"/>
              <a:t>Donnez le choix</a:t>
            </a:r>
            <a:br>
              <a:rPr lang="fr-CA" sz="2400" dirty="0"/>
            </a:br>
            <a:r>
              <a:rPr lang="fr-CA" sz="2400" dirty="0"/>
              <a:t>Contexte: Les radicaux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1916832"/>
                <a:ext cx="38862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CA" b="1" dirty="0"/>
                  <a:t>CHOIX A</a:t>
                </a:r>
                <a:r>
                  <a:rPr lang="fr-CA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fr-CA" dirty="0" smtClean="0"/>
                  <a:t>Écris le radical sous forme entière.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fr-CA" b="1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1916832"/>
                <a:ext cx="3886200" cy="4572000"/>
              </a:xfrm>
              <a:blipFill rotWithShape="1">
                <a:blip r:embed="rId2"/>
                <a:stretch>
                  <a:fillRect l="-3292" t="-1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Espace réservé du contenu 5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5004048" y="1844824"/>
                <a:ext cx="38862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CA" b="1" dirty="0"/>
                  <a:t>CHOIX B</a:t>
                </a:r>
                <a:r>
                  <a:rPr lang="fr-CA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fr-CA" dirty="0" smtClean="0"/>
                  <a:t>Écris le radical sous forme </a:t>
                </a:r>
                <a:r>
                  <a:rPr lang="fr-CA" dirty="0" smtClean="0"/>
                  <a:t>entière. </a:t>
                </a:r>
                <a:endParaRPr lang="fr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fr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CA" i="1">
                          <a:latin typeface="Cambria Math"/>
                        </a:rPr>
                        <m:t>(</m:t>
                      </m:r>
                      <m:rad>
                        <m:radPr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fr-CA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fr-CA" i="1">
                              <a:latin typeface="Cambria Math"/>
                            </a:rPr>
                            <m:t>4</m:t>
                          </m:r>
                          <m:r>
                            <a:rPr lang="fr-CA" i="1">
                              <a:latin typeface="Cambria Math"/>
                            </a:rPr>
                            <m:t>𝑘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fr-CA" b="1" dirty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5004048" y="1844824"/>
                <a:ext cx="3886200" cy="4572000"/>
              </a:xfrm>
              <a:blipFill rotWithShape="1">
                <a:blip r:embed="rId3"/>
                <a:stretch>
                  <a:fillRect l="-3454" t="-1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25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Tâche en parallèle</a:t>
            </a:r>
            <a:br>
              <a:rPr lang="fr-CA" sz="2400" dirty="0"/>
            </a:br>
            <a:r>
              <a:rPr lang="fr-CA" sz="2400" dirty="0"/>
              <a:t>Donnez le choix</a:t>
            </a:r>
            <a:br>
              <a:rPr lang="fr-CA" sz="2400" dirty="0"/>
            </a:br>
            <a:r>
              <a:rPr lang="fr-CA" sz="2400" dirty="0"/>
              <a:t>Contexte: </a:t>
            </a:r>
            <a:r>
              <a:rPr lang="fr-CA" sz="2400" dirty="0" smtClean="0"/>
              <a:t>Multiplier et diviser des expressions rationnelles</a:t>
            </a:r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844824"/>
                <a:ext cx="4102224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CA" b="1" dirty="0"/>
                  <a:t>CHOIX A</a:t>
                </a:r>
                <a:r>
                  <a:rPr lang="fr-CA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fr-CA" dirty="0" smtClean="0"/>
                  <a:t>Fais la multiplication des nombres rationnels suivants en montrant les étapes de résolution. </a:t>
                </a:r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A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4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fr-CA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CA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CA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CA" sz="24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fr-CA" sz="2400" i="1">
                                  <a:latin typeface="Cambria Math"/>
                                </a:rPr>
                                <m:t>𝑥𝑦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fr-CA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CA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CA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CA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CA" sz="2400" i="1">
                                  <a:latin typeface="Cambria Math"/>
                                </a:rPr>
                                <m:t>8</m:t>
                              </m:r>
                              <m:r>
                                <a:rPr lang="fr-CA" sz="24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2400" dirty="0"/>
              </a:p>
              <a:p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endParaRPr lang="fr-CA" b="1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844824"/>
                <a:ext cx="4102224" cy="4572000"/>
              </a:xfrm>
              <a:blipFill rotWithShape="1">
                <a:blip r:embed="rId2"/>
                <a:stretch>
                  <a:fillRect l="-3269" t="-1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860032" y="1772816"/>
                <a:ext cx="3886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CA" b="1" dirty="0" smtClean="0"/>
                  <a:t>CHOIX </a:t>
                </a:r>
                <a:r>
                  <a:rPr lang="fr-CA" b="1" dirty="0"/>
                  <a:t>B</a:t>
                </a:r>
                <a:r>
                  <a:rPr lang="fr-CA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fr-CA" dirty="0"/>
                  <a:t>Fais la multiplication des nombres rationnels suivants en montrant les étapes de </a:t>
                </a:r>
                <a:r>
                  <a:rPr lang="fr-CA" dirty="0" smtClean="0"/>
                  <a:t>résolution. </a:t>
                </a:r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400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fr-CA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2400" i="1">
                              <a:latin typeface="Cambria Math"/>
                            </a:rPr>
                            <m:t>−25</m:t>
                          </m:r>
                        </m:num>
                        <m:den>
                          <m:r>
                            <a:rPr lang="fr-CA" sz="24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fr-CA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2400" i="1">
                              <a:latin typeface="Cambria Math"/>
                            </a:rPr>
                            <m:t>−13</m:t>
                          </m:r>
                          <m:r>
                            <a:rPr lang="fr-CA" sz="2400" i="1">
                              <a:latin typeface="Cambria Math"/>
                            </a:rPr>
                            <m:t>𝑥</m:t>
                          </m:r>
                          <m:r>
                            <a:rPr lang="fr-CA" sz="2400" i="1">
                              <a:latin typeface="Cambria Math"/>
                            </a:rPr>
                            <m:t>+20</m:t>
                          </m:r>
                        </m:den>
                      </m:f>
                      <m:r>
                        <a:rPr lang="fr-CA" sz="2400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fr-CA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400" i="1">
                              <a:latin typeface="Cambria Math"/>
                            </a:rPr>
                            <m:t>𝑥</m:t>
                          </m:r>
                          <m:r>
                            <a:rPr lang="fr-CA" sz="2400" i="1"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a:rPr lang="fr-CA" sz="2400" i="1">
                              <a:latin typeface="Cambria Math"/>
                            </a:rPr>
                            <m:t>4</m:t>
                          </m:r>
                          <m:r>
                            <a:rPr lang="fr-CA" sz="2400" i="1">
                              <a:latin typeface="Cambria Math"/>
                            </a:rPr>
                            <m:t>𝑥</m:t>
                          </m:r>
                          <m:r>
                            <a:rPr lang="fr-CA" sz="2400" i="1">
                              <a:latin typeface="Cambria Math"/>
                            </a:rPr>
                            <m:t>+10</m:t>
                          </m:r>
                        </m:den>
                      </m:f>
                    </m:oMath>
                  </m:oMathPara>
                </a14:m>
                <a:endParaRPr lang="fr-CA" sz="2400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endParaRPr lang="fr-CA" b="1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860032" y="1772816"/>
                <a:ext cx="3886200" cy="4572000"/>
              </a:xfrm>
              <a:blipFill rotWithShape="1">
                <a:blip r:embed="rId3"/>
                <a:stretch>
                  <a:fillRect l="-3292" t="-1333" r="-266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357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Tâche en parallèle</a:t>
            </a:r>
            <a:br>
              <a:rPr lang="fr-CA" sz="2400" dirty="0"/>
            </a:br>
            <a:r>
              <a:rPr lang="fr-CA" sz="2400" dirty="0"/>
              <a:t>Donnez le choix</a:t>
            </a:r>
            <a:br>
              <a:rPr lang="fr-CA" sz="2400" dirty="0"/>
            </a:br>
            <a:r>
              <a:rPr lang="fr-CA" sz="2400" dirty="0"/>
              <a:t>Contexte: </a:t>
            </a:r>
            <a:r>
              <a:rPr lang="fr-CA" sz="2400" dirty="0" smtClean="0"/>
              <a:t>Les fonctions valeurs absolues</a:t>
            </a:r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CA" b="1" dirty="0"/>
                  <a:t>CHOIX A: </a:t>
                </a:r>
              </a:p>
              <a:p>
                <a:pPr marL="0" indent="0">
                  <a:buNone/>
                </a:pPr>
                <a:r>
                  <a:rPr lang="fr-CA" dirty="0" smtClean="0"/>
                  <a:t>Considère la fonction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3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  <m:r>
                          <a:rPr lang="fr-CA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 smtClean="0"/>
                  <a:t>Trouve les coordonnées à l’origine et donne le domaine et l’image. Esquisse le graphique de la fonction pour t’aider.  </a:t>
                </a: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92" t="-1333" r="-501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CA" b="1" dirty="0" smtClean="0"/>
                  <a:t>CHOIX B: </a:t>
                </a:r>
              </a:p>
              <a:p>
                <a:pPr marL="0" indent="0">
                  <a:buNone/>
                </a:pPr>
                <a:r>
                  <a:rPr lang="fr-CA" dirty="0" smtClean="0"/>
                  <a:t>Considère la fonction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CA" i="1">
                            <a:latin typeface="Cambria Math"/>
                          </a:rPr>
                          <m:t>−3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  <m:r>
                          <a:rPr lang="fr-CA" i="1">
                            <a:latin typeface="Cambria Math"/>
                          </a:rPr>
                          <m:t>−4</m:t>
                        </m:r>
                      </m:e>
                    </m:d>
                  </m:oMath>
                </a14:m>
                <a:endParaRPr lang="fr-CA" dirty="0" smtClean="0"/>
              </a:p>
              <a:p>
                <a:pPr marL="0" indent="0">
                  <a:buNone/>
                </a:pPr>
                <a:r>
                  <a:rPr lang="fr-CA" dirty="0" smtClean="0"/>
                  <a:t>Trouve les coordonnées à l’origine et donne le domaine et l’image. Esquisse le graphique de la fonction pour t’aider. </a:t>
                </a:r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3"/>
                <a:stretch>
                  <a:fillRect l="-3454" t="-1333" r="-518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89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Tâche en parallèle</a:t>
            </a:r>
            <a:br>
              <a:rPr lang="fr-CA" sz="2400" dirty="0"/>
            </a:br>
            <a:r>
              <a:rPr lang="fr-CA" sz="2400" dirty="0"/>
              <a:t>Donnez le choix</a:t>
            </a:r>
            <a:br>
              <a:rPr lang="fr-CA" sz="2400" dirty="0"/>
            </a:br>
            <a:r>
              <a:rPr lang="fr-CA" sz="2400" dirty="0"/>
              <a:t>Contexte: Les radicaux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/>
              <a:t>CHOIX A: </a:t>
            </a:r>
          </a:p>
          <a:p>
            <a:pPr marL="0" indent="0">
              <a:buNone/>
            </a:pPr>
            <a:r>
              <a:rPr lang="fr-CA" dirty="0" smtClean="0"/>
              <a:t>Quel </a:t>
            </a:r>
            <a:r>
              <a:rPr lang="fr-CA" dirty="0"/>
              <a:t>est le périmètre de ce triangle rectangle</a:t>
            </a:r>
            <a:r>
              <a:rPr lang="fr-CA" baseline="30000" dirty="0"/>
              <a:t> </a:t>
            </a:r>
            <a:r>
              <a:rPr lang="fr-CA" dirty="0"/>
              <a:t>? Donne une valeur exacte. 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/>
              <a:t>CHOIX B: </a:t>
            </a:r>
          </a:p>
          <a:p>
            <a:pPr marL="0" indent="0">
              <a:buNone/>
            </a:pPr>
            <a:r>
              <a:rPr lang="fr-CA" dirty="0" smtClean="0"/>
              <a:t>Simplifie l’expression</a:t>
            </a:r>
            <a:r>
              <a:rPr lang="fr-CA" dirty="0"/>
              <a:t> </a:t>
            </a:r>
            <a:r>
              <a:rPr lang="fr-CA" dirty="0" smtClean="0"/>
              <a:t>suivante.</a:t>
            </a:r>
          </a:p>
          <a:p>
            <a:pPr marL="0" indent="0">
              <a:buNone/>
            </a:pPr>
            <a:endParaRPr lang="fr-CA" dirty="0" smtClean="0"/>
          </a:p>
        </p:txBody>
      </p:sp>
      <p:pic>
        <p:nvPicPr>
          <p:cNvPr id="3074" name="Picture 2" descr="5-4#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01008"/>
            <a:ext cx="1333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5-4#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76972"/>
            <a:ext cx="24482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Tâche en parallèle</a:t>
            </a:r>
            <a:br>
              <a:rPr lang="fr-CA" sz="2400" dirty="0"/>
            </a:br>
            <a:r>
              <a:rPr lang="fr-CA" sz="2400" dirty="0"/>
              <a:t>Donnez le choix</a:t>
            </a:r>
            <a:br>
              <a:rPr lang="fr-CA" sz="2400" dirty="0"/>
            </a:br>
            <a:r>
              <a:rPr lang="fr-CA" sz="2400" dirty="0"/>
              <a:t>Contexte: Les radicaux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CA" b="1" dirty="0" smtClean="0"/>
                  <a:t>CHOIX A:</a:t>
                </a:r>
              </a:p>
              <a:p>
                <a:pPr marL="0" indent="0">
                  <a:buNone/>
                </a:pPr>
                <a:r>
                  <a:rPr lang="fr-CA" dirty="0"/>
                  <a:t>L’aire d’un rectangle est de 42 unités carrées et sa largeur est </a:t>
                </a:r>
                <a:r>
                  <a:rPr lang="fr-CA" dirty="0" smtClean="0"/>
                  <a:t>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fr-CA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A" dirty="0" smtClean="0"/>
                  <a:t>unités</a:t>
                </a:r>
                <a:r>
                  <a:rPr lang="fr-CA" dirty="0"/>
                  <a:t>. Quelle est la longueur exacte du rectangle sous forme simplifiée</a:t>
                </a:r>
                <a:r>
                  <a:rPr lang="fr-CA" baseline="30000" dirty="0"/>
                  <a:t> </a:t>
                </a:r>
                <a:r>
                  <a:rPr lang="fr-CA" dirty="0"/>
                  <a:t>?</a:t>
                </a:r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017" t="-1213" r="-452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/>
              <a:t>CHOIX B:</a:t>
            </a:r>
          </a:p>
          <a:p>
            <a:pPr marL="0" indent="0">
              <a:buNone/>
            </a:pPr>
            <a:r>
              <a:rPr lang="fr-CA" dirty="0" smtClean="0"/>
              <a:t>Ordonne, du plus petit au plus grand les nombres suivant.  Tu n’as pas le droit de calculatrice. 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098" name="Picture 2" descr="5-7#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52" y="4919989"/>
            <a:ext cx="474892" cy="3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5-7#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43" y="4635447"/>
            <a:ext cx="552061" cy="39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5-7#6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88" y="5032933"/>
            <a:ext cx="671773" cy="3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5-7#6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90" y="5399354"/>
            <a:ext cx="526153" cy="36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66819" y="5763614"/>
            <a:ext cx="60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783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 smtClean="0"/>
              <a:t>Tâche en parallèle</a:t>
            </a:r>
            <a:br>
              <a:rPr lang="fr-CA" sz="2400" dirty="0" smtClean="0"/>
            </a:br>
            <a:r>
              <a:rPr lang="fr-CA" sz="2400" dirty="0" smtClean="0"/>
              <a:t>Donnez le choix</a:t>
            </a:r>
            <a:br>
              <a:rPr lang="fr-CA" sz="2400" dirty="0" smtClean="0"/>
            </a:br>
            <a:r>
              <a:rPr lang="fr-CA" sz="2400" dirty="0" smtClean="0"/>
              <a:t>Contexte: Les radicaux</a:t>
            </a:r>
            <a:endParaRPr lang="fr-CA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CA" b="1" dirty="0" smtClean="0"/>
                  <a:t>CHOIX A:</a:t>
                </a:r>
              </a:p>
              <a:p>
                <a:pPr marL="0" indent="0">
                  <a:buNone/>
                </a:pPr>
                <a:r>
                  <a:rPr lang="fr-CA" dirty="0" smtClean="0"/>
                  <a:t>Justifie l’énoncé suivant en utilisant 3 </a:t>
                </a:r>
                <a:r>
                  <a:rPr lang="fr-CA" dirty="0" smtClean="0"/>
                  <a:t>exemples. </a:t>
                </a:r>
                <a:endParaRPr lang="fr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CA" i="1">
                          <a:latin typeface="Cambria Math"/>
                        </a:rPr>
                        <m:t>≠±</m:t>
                      </m:r>
                      <m:r>
                        <a:rPr lang="fr-CA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2821" t="-2133" r="-14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CA" b="1" dirty="0" smtClean="0"/>
                  <a:t>CHOIX B:</a:t>
                </a:r>
              </a:p>
              <a:p>
                <a:pPr marL="0" indent="0">
                  <a:buNone/>
                </a:pPr>
                <a:r>
                  <a:rPr lang="fr-CA" dirty="0" smtClean="0"/>
                  <a:t>Quelles sont les valeurs de la raison arithmétique et des termes manquants de cette suite arithmétique? </a:t>
                </a:r>
              </a:p>
              <a:p>
                <a:pPr marL="0" indent="0">
                  <a:buNone/>
                </a:pPr>
                <a:endParaRPr lang="fr-CA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27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,</m:t>
                      </m:r>
                      <m:borderBox>
                        <m:borderBoxPr>
                          <m:ctrlPr>
                            <a:rPr lang="fr-CA" i="1">
                              <a:latin typeface="Cambria Math"/>
                            </a:rPr>
                          </m:ctrlPr>
                        </m:borderBoxPr>
                        <m:e/>
                      </m:borderBox>
                      <m:r>
                        <a:rPr lang="fr-CA" i="1">
                          <a:latin typeface="Cambria Math"/>
                        </a:rPr>
                        <m:t>, </m:t>
                      </m:r>
                      <m:borderBox>
                        <m:borderBoxPr>
                          <m:ctrlPr>
                            <a:rPr lang="fr-CA" i="1">
                              <a:latin typeface="Cambria Math"/>
                            </a:rPr>
                          </m:ctrlPr>
                        </m:borderBoxPr>
                        <m:e/>
                      </m:borderBox>
                      <m:r>
                        <a:rPr lang="fr-CA" i="1">
                          <a:latin typeface="Cambria Math"/>
                        </a:rPr>
                        <m:t>, 9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r>
                  <a:rPr lang="fr-CA" dirty="0" smtClean="0"/>
                  <a:t>Explique ton travail a un collègue. </a:t>
                </a:r>
                <a:endParaRPr lang="fr-CA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3172" t="-2156" r="-4230" b="-67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3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 menu</a:t>
            </a:r>
            <a:br>
              <a:rPr lang="fr-CA" dirty="0" smtClean="0"/>
            </a:br>
            <a:r>
              <a:rPr lang="fr-CA" dirty="0" smtClean="0"/>
              <a:t>Donnez le choix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Repas principal : Tous les élèves font l’activité</a:t>
            </a:r>
          </a:p>
          <a:p>
            <a:r>
              <a:rPr lang="fr-CA" dirty="0" smtClean="0"/>
              <a:t>Plats d’accompagnement: Les élèves choisissent 2 plats de 4 plats (ou 2 plats de 3 plats)</a:t>
            </a:r>
          </a:p>
          <a:p>
            <a:r>
              <a:rPr lang="fr-CA" dirty="0" smtClean="0"/>
              <a:t>Dessert: Le dessert est optionnel</a:t>
            </a:r>
          </a:p>
          <a:p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Excellente activité de révision de fin de module ou à la fin d’un concept enseigné</a:t>
            </a:r>
          </a:p>
          <a:p>
            <a:r>
              <a:rPr lang="fr-CA" dirty="0" smtClean="0"/>
              <a:t>Activité qui implique tous les élèves (les faibles et les forts</a:t>
            </a:r>
            <a:r>
              <a:rPr lang="fr-CA" dirty="0" smtClean="0"/>
              <a:t>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29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/>
          </a:bodyPr>
          <a:lstStyle/>
          <a:p>
            <a:r>
              <a:rPr lang="fr-CA" dirty="0" smtClean="0"/>
              <a:t>se familiariser </a:t>
            </a:r>
            <a:r>
              <a:rPr lang="fr-CA" dirty="0"/>
              <a:t>avec le contenu </a:t>
            </a:r>
            <a:r>
              <a:rPr lang="fr-CA" dirty="0" smtClean="0"/>
              <a:t>du programme</a:t>
            </a:r>
          </a:p>
          <a:p>
            <a:r>
              <a:rPr lang="fr-CA" dirty="0" smtClean="0"/>
              <a:t>prendre connaissance des approches, des stratégies, d’activités, et du matériel d’appui</a:t>
            </a:r>
            <a:r>
              <a:rPr lang="fr-CA" dirty="0"/>
              <a:t> </a:t>
            </a:r>
            <a:r>
              <a:rPr lang="fr-CA" dirty="0" smtClean="0"/>
              <a:t>qui pourrait nous aider</a:t>
            </a:r>
          </a:p>
          <a:p>
            <a:r>
              <a:rPr lang="fr-CA" dirty="0"/>
              <a:t>p</a:t>
            </a:r>
            <a:r>
              <a:rPr lang="fr-CA" dirty="0" smtClean="0"/>
              <a:t>artager nos expériences et nos connaissances sur le sujet</a:t>
            </a:r>
          </a:p>
        </p:txBody>
      </p:sp>
    </p:spTree>
    <p:extLst>
      <p:ext uri="{BB962C8B-B14F-4D97-AF65-F5344CB8AC3E}">
        <p14:creationId xmlns:p14="http://schemas.microsoft.com/office/powerpoint/2010/main" val="2834826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 smtClean="0"/>
              <a:t>Le menu</a:t>
            </a:r>
            <a:br>
              <a:rPr lang="fr-CA" sz="2400" dirty="0" smtClean="0"/>
            </a:br>
            <a:r>
              <a:rPr lang="fr-CA" sz="2400" dirty="0" smtClean="0"/>
              <a:t>Contexte: Les expressions rationnelles</a:t>
            </a:r>
            <a:br>
              <a:rPr lang="fr-CA" sz="2400" dirty="0" smtClean="0"/>
            </a:br>
            <a:r>
              <a:rPr lang="fr-CA" sz="2400" dirty="0" smtClean="0"/>
              <a:t>LE REPAS PRINCIPAL</a:t>
            </a:r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2060848"/>
                <a:ext cx="8153400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CA" dirty="0" smtClean="0"/>
                  <a:t>Les expressions rationnelles qui suivent forment une suite arithmétique: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3−</m:t>
                          </m:r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fr-CA" i="1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>
                            <a:rPr lang="fr-CA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fr-CA" i="1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5</m:t>
                          </m:r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>
                            <a:rPr lang="fr-CA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fr-CA" i="1">
                              <a:latin typeface="Cambria Math"/>
                            </a:rPr>
                            <m:t>5</m:t>
                          </m:r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 smtClean="0"/>
                  <a:t>Sers-toi de raisons arithmétiques pour créer une équation rationnelle. Détermine la valeur de </a:t>
                </a:r>
                <a:r>
                  <a:rPr lang="fr-CA" i="1" dirty="0" smtClean="0"/>
                  <a:t>x</a:t>
                </a:r>
                <a:r>
                  <a:rPr lang="fr-CA" dirty="0" smtClean="0"/>
                  <a:t>. </a:t>
                </a: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2060848"/>
                <a:ext cx="8153400" cy="4495800"/>
              </a:xfrm>
              <a:blipFill rotWithShape="1">
                <a:blip r:embed="rId2"/>
                <a:stretch>
                  <a:fillRect l="-1570" t="-135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4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Le menu</a:t>
            </a:r>
            <a:br>
              <a:rPr lang="fr-CA" sz="2400" dirty="0"/>
            </a:br>
            <a:r>
              <a:rPr lang="fr-CA" sz="2400" dirty="0"/>
              <a:t>Contexte: Les expressions rationnelles</a:t>
            </a:r>
            <a:br>
              <a:rPr lang="fr-CA" sz="2400" dirty="0"/>
            </a:br>
            <a:r>
              <a:rPr lang="fr-CA" sz="2400" dirty="0" smtClean="0"/>
              <a:t>LES PLATS D’ACCOMPAGNEMENT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8598" y="1700808"/>
            <a:ext cx="228316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 smtClean="0"/>
              <a:t>Plat 1: </a:t>
            </a:r>
          </a:p>
          <a:p>
            <a:pPr marL="0" indent="0">
              <a:buNone/>
            </a:pPr>
            <a:r>
              <a:rPr lang="fr-CA" sz="1900" dirty="0" smtClean="0"/>
              <a:t>Écris </a:t>
            </a:r>
            <a:r>
              <a:rPr lang="fr-CA" sz="1900" dirty="0"/>
              <a:t>une équation pour représenter </a:t>
            </a:r>
            <a:r>
              <a:rPr lang="fr-CA" sz="1900" dirty="0" smtClean="0"/>
              <a:t>la situation suivante: </a:t>
            </a:r>
            <a:r>
              <a:rPr lang="fr-CA" sz="1900" dirty="0"/>
              <a:t>Il y a une différence de 50 ¢ entre le coût d’une collation et celui d’une boisson. Le coût total d’une boisson et de deux collations est de 5,00 </a:t>
            </a:r>
            <a:r>
              <a:rPr lang="fr-CA" sz="1900" dirty="0" smtClean="0"/>
              <a:t>$.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171168" y="3928012"/>
            <a:ext cx="894166" cy="766246"/>
            <a:chOff x="4325906" y="3933056"/>
            <a:chExt cx="894166" cy="766246"/>
          </a:xfrm>
        </p:grpSpPr>
        <p:cxnSp>
          <p:nvCxnSpPr>
            <p:cNvPr id="5" name="Connecteur droit 4"/>
            <p:cNvCxnSpPr/>
            <p:nvPr/>
          </p:nvCxnSpPr>
          <p:spPr>
            <a:xfrm flipH="1">
              <a:off x="4907708" y="4293096"/>
              <a:ext cx="288032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H="1">
              <a:off x="4932040" y="3933056"/>
              <a:ext cx="288032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H="1">
              <a:off x="4325906" y="4339262"/>
              <a:ext cx="288032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>
              <a:off x="4325906" y="3933056"/>
              <a:ext cx="288032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555776" y="1724256"/>
                <a:ext cx="1944216" cy="50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 smtClean="0"/>
                  <a:t>Plat 2:</a:t>
                </a:r>
              </a:p>
              <a:p>
                <a:r>
                  <a:rPr lang="fr-CA" dirty="0"/>
                  <a:t>Est-ce que la simplification suivante est exacte? Si non, trouve l’erreur et corrige-la.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CA" i="1">
                            <a:latin typeface="Cambria Math"/>
                          </a:rPr>
                          <m:t>−25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4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  <m:r>
                          <a:rPr lang="fr-CA" i="1">
                            <a:latin typeface="Cambria Math"/>
                          </a:rPr>
                          <m:t>+10</m:t>
                        </m:r>
                      </m:den>
                    </m:f>
                  </m:oMath>
                </a14:m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i="1">
                              <a:latin typeface="Cambria Math"/>
                            </a:rPr>
                            <m:t>−25</m:t>
                          </m:r>
                        </m:num>
                        <m:den>
                          <m:r>
                            <a:rPr lang="fr-CA" i="1">
                              <a:latin typeface="Cambria Math"/>
                            </a:rPr>
                            <m:t>4</m:t>
                          </m:r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>
                            <a:rPr lang="fr-CA" i="1">
                              <a:latin typeface="Cambria Math"/>
                            </a:rPr>
                            <m:t>+10</m:t>
                          </m:r>
                        </m:den>
                      </m:f>
                    </m:oMath>
                  </m:oMathPara>
                </a14:m>
                <a:endParaRPr lang="fr-CA" dirty="0"/>
              </a:p>
              <a:p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>
                            <a:rPr lang="fr-CA" i="1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fr-CA" i="1">
                              <a:latin typeface="Cambria Math"/>
                            </a:rPr>
                            <m:t>1+2</m:t>
                          </m:r>
                        </m:den>
                      </m:f>
                    </m:oMath>
                  </m:oMathPara>
                </a14:m>
                <a:endParaRPr lang="fr-CA" i="1" dirty="0"/>
              </a:p>
              <a:p>
                <a:endParaRPr lang="fr-CA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>
                            <a:rPr lang="fr-CA" i="1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fr-CA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CA" dirty="0"/>
              </a:p>
              <a:p>
                <a:endParaRPr lang="fr-CA" dirty="0" smtClean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724256"/>
                <a:ext cx="1944216" cy="5003742"/>
              </a:xfrm>
              <a:prstGeom prst="rect">
                <a:avLst/>
              </a:prstGeom>
              <a:blipFill rotWithShape="1">
                <a:blip r:embed="rId2"/>
                <a:stretch>
                  <a:fillRect l="-4702" t="-97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798752" y="1780651"/>
                <a:ext cx="1721978" cy="320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 smtClean="0"/>
                  <a:t>Plat 3: </a:t>
                </a:r>
              </a:p>
              <a:p>
                <a:r>
                  <a:rPr lang="fr-CA" dirty="0" smtClean="0"/>
                  <a:t>Simplifie l’expression suivante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>
                            <a:rPr lang="fr-CA" i="1">
                              <a:latin typeface="Cambria Math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i="1">
                              <a:latin typeface="Cambria Math"/>
                            </a:rPr>
                            <m:t>−9</m:t>
                          </m:r>
                        </m:den>
                      </m:f>
                      <m:r>
                        <a:rPr lang="fr-CA" i="1">
                          <a:latin typeface="Cambria Math"/>
                        </a:rPr>
                        <m:t>÷</m:t>
                      </m:r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>
                            <a:rPr lang="fr-CA" i="1">
                              <a:latin typeface="Cambria Math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fr-CA" dirty="0"/>
              </a:p>
              <a:p>
                <a:r>
                  <a:rPr lang="fr-CA" sz="2400" dirty="0"/>
                  <a:t> </a:t>
                </a:r>
              </a:p>
              <a:p>
                <a:r>
                  <a:rPr lang="fr-CA" sz="2400" dirty="0"/>
                  <a:t> </a:t>
                </a:r>
              </a:p>
              <a:p>
                <a:r>
                  <a:rPr lang="fr-CA" sz="2400" b="1" dirty="0" smtClean="0"/>
                  <a:t> 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52" y="1780651"/>
                <a:ext cx="1721978" cy="3202672"/>
              </a:xfrm>
              <a:prstGeom prst="rect">
                <a:avLst/>
              </a:prstGeom>
              <a:blipFill rotWithShape="1">
                <a:blip r:embed="rId3"/>
                <a:stretch>
                  <a:fillRect l="-5300" t="-152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7020272" y="1780651"/>
            <a:ext cx="17219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/>
              <a:t>Plat 4: </a:t>
            </a:r>
          </a:p>
          <a:p>
            <a:r>
              <a:rPr lang="fr-CA" dirty="0"/>
              <a:t>Un rectangle a une aire de </a:t>
            </a:r>
            <a:endParaRPr lang="fr-CA" dirty="0" smtClean="0"/>
          </a:p>
          <a:p>
            <a:r>
              <a:rPr lang="fr-CA" dirty="0" smtClean="0"/>
              <a:t>2</a:t>
            </a:r>
            <a:r>
              <a:rPr lang="fr-CA" i="1" dirty="0" smtClean="0"/>
              <a:t>x</a:t>
            </a:r>
            <a:r>
              <a:rPr lang="fr-CA" baseline="30000" dirty="0" smtClean="0"/>
              <a:t>2</a:t>
            </a:r>
            <a:r>
              <a:rPr lang="fr-CA" dirty="0" smtClean="0"/>
              <a:t> </a:t>
            </a:r>
            <a:r>
              <a:rPr lang="fr-CA" dirty="0"/>
              <a:t>– </a:t>
            </a:r>
            <a:r>
              <a:rPr lang="fr-CA" i="1" dirty="0"/>
              <a:t>x</a:t>
            </a:r>
            <a:r>
              <a:rPr lang="fr-CA" dirty="0"/>
              <a:t> – 1.</a:t>
            </a:r>
          </a:p>
          <a:p>
            <a:r>
              <a:rPr lang="fr-CA" dirty="0" smtClean="0"/>
              <a:t>Détermine </a:t>
            </a:r>
            <a:r>
              <a:rPr lang="fr-CA" dirty="0"/>
              <a:t>une expression qui représente</a:t>
            </a:r>
            <a:br>
              <a:rPr lang="fr-CA" dirty="0"/>
            </a:br>
            <a:r>
              <a:rPr lang="fr-CA" dirty="0"/>
              <a:t>la largeur du rectangle si sa longueur est</a:t>
            </a:r>
            <a:br>
              <a:rPr lang="fr-CA" dirty="0"/>
            </a:br>
            <a:r>
              <a:rPr lang="fr-CA" dirty="0"/>
              <a:t>de 2</a:t>
            </a:r>
            <a:r>
              <a:rPr lang="fr-CA" i="1" dirty="0"/>
              <a:t>x</a:t>
            </a:r>
            <a:r>
              <a:rPr lang="fr-CA" dirty="0"/>
              <a:t> + 1.</a:t>
            </a:r>
          </a:p>
          <a:p>
            <a:r>
              <a:rPr lang="fr-CA" sz="2400" dirty="0"/>
              <a:t> </a:t>
            </a:r>
          </a:p>
          <a:p>
            <a:r>
              <a:rPr lang="fr-CA" sz="2400" b="1" dirty="0" smtClean="0"/>
              <a:t>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73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Le menu</a:t>
            </a:r>
            <a:br>
              <a:rPr lang="fr-CA" sz="2400" dirty="0"/>
            </a:br>
            <a:r>
              <a:rPr lang="fr-CA" sz="2400" dirty="0"/>
              <a:t>Contexte: Les expressions rationnelles</a:t>
            </a:r>
            <a:br>
              <a:rPr lang="fr-CA" sz="2400" dirty="0"/>
            </a:br>
            <a:r>
              <a:rPr lang="fr-CA" sz="2400" dirty="0" smtClean="0"/>
              <a:t>LE DESSERT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63470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Choix A: </a:t>
            </a:r>
            <a:r>
              <a:rPr lang="fr-CA" dirty="0" smtClean="0"/>
              <a:t>Complète </a:t>
            </a:r>
            <a:r>
              <a:rPr lang="fr-CA" dirty="0"/>
              <a:t>chaque pyramide de façon que chaque nombre soit le produit des deux nombres en dessous de lui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b="1" dirty="0" smtClean="0"/>
              <a:t>Choix B: </a:t>
            </a:r>
            <a:r>
              <a:rPr lang="fr-CA" dirty="0" smtClean="0"/>
              <a:t>Complète </a:t>
            </a:r>
            <a:r>
              <a:rPr lang="fr-CA" dirty="0"/>
              <a:t>chaque pyramide de façon </a:t>
            </a:r>
            <a:r>
              <a:rPr lang="fr-CA" dirty="0" smtClean="0"/>
              <a:t>que chaque </a:t>
            </a:r>
            <a:r>
              <a:rPr lang="fr-CA" dirty="0"/>
              <a:t>valeur soit le produit des </a:t>
            </a:r>
            <a:r>
              <a:rPr lang="fr-CA" dirty="0" smtClean="0"/>
              <a:t>deux valeurs </a:t>
            </a:r>
            <a:r>
              <a:rPr lang="fr-CA" dirty="0"/>
              <a:t>en dessous d’elle.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Espace réservé du contenu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88295"/>
            <a:ext cx="2169854" cy="13097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87051"/>
            <a:ext cx="2165600" cy="12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CA" sz="4000" dirty="0" smtClean="0"/>
              <a:t>Faire un aide-mémoire/une carte-concepts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3600" dirty="0" smtClean="0"/>
              <a:t>Contexte: Équations radicaux</a:t>
            </a:r>
            <a:endParaRPr lang="fr-CA" sz="3600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078707746"/>
              </p:ext>
            </p:extLst>
          </p:nvPr>
        </p:nvGraphicFramePr>
        <p:xfrm>
          <a:off x="539552" y="1268760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524328" y="2258288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Important!</a:t>
            </a:r>
          </a:p>
          <a:p>
            <a:r>
              <a:rPr lang="fr-CA" dirty="0" smtClean="0"/>
              <a:t>Offrir un modèle mais laisser la liberté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551723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Important!</a:t>
            </a:r>
          </a:p>
          <a:p>
            <a:r>
              <a:rPr lang="fr-CA" dirty="0" smtClean="0"/>
              <a:t>Donner du temps de classe et du temps en groupe!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jeu!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Faire semblant</a:t>
            </a:r>
          </a:p>
          <a:p>
            <a:r>
              <a:rPr lang="fr-CA" dirty="0" smtClean="0"/>
              <a:t>Prise de </a:t>
            </a:r>
            <a:r>
              <a:rPr lang="fr-CA" dirty="0" smtClean="0"/>
              <a:t>décision et le cont</a:t>
            </a:r>
            <a:r>
              <a:rPr lang="fr-CA" dirty="0" smtClean="0"/>
              <a:t>rôle</a:t>
            </a:r>
            <a:endParaRPr lang="fr-CA" dirty="0" smtClean="0"/>
          </a:p>
          <a:p>
            <a:r>
              <a:rPr lang="fr-CA" dirty="0" smtClean="0"/>
              <a:t>Présence de la règle (compétence sociale)</a:t>
            </a:r>
          </a:p>
          <a:p>
            <a:r>
              <a:rPr lang="fr-CA" dirty="0" smtClean="0"/>
              <a:t>Futilité du jeu (permet l’exploration sans que les échecs nuisent trop à l’estime de soi)</a:t>
            </a:r>
            <a:endParaRPr lang="fr-CA" dirty="0"/>
          </a:p>
          <a:p>
            <a:r>
              <a:rPr lang="fr-CA" dirty="0" smtClean="0"/>
              <a:t>Prise de risque </a:t>
            </a:r>
          </a:p>
          <a:p>
            <a:r>
              <a:rPr lang="fr-CA" dirty="0" smtClean="0"/>
              <a:t>Moyen de communication </a:t>
            </a:r>
          </a:p>
          <a:p>
            <a:r>
              <a:rPr lang="fr-CA" dirty="0" smtClean="0"/>
              <a:t>Habiletés interpersonnelles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8524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jeu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Par exemple, </a:t>
            </a:r>
          </a:p>
          <a:p>
            <a:pPr marL="0" indent="0">
              <a:buNone/>
            </a:pPr>
            <a:r>
              <a:rPr lang="fr-CA" dirty="0" smtClean="0"/>
              <a:t>JEOPARDY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104456" cy="317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893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constructivisme </a:t>
            </a:r>
            <a:endParaRPr lang="fr-CA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02246073"/>
              </p:ext>
            </p:extLst>
          </p:nvPr>
        </p:nvGraphicFramePr>
        <p:xfrm>
          <a:off x="1259632" y="1700808"/>
          <a:ext cx="672040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>
            <a:off x="3995936" y="3284984"/>
            <a:ext cx="144016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995936" y="3284984"/>
            <a:ext cx="144016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constructivisme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Le rôle actif de l’élève</a:t>
            </a:r>
          </a:p>
          <a:p>
            <a:r>
              <a:rPr lang="fr-CA" dirty="0" smtClean="0"/>
              <a:t>Les représentations (chiffres, équations, schémas) sont construites par l’élève</a:t>
            </a:r>
          </a:p>
          <a:p>
            <a:r>
              <a:rPr lang="fr-CA" dirty="0" smtClean="0"/>
              <a:t>Un état de </a:t>
            </a:r>
            <a:r>
              <a:rPr lang="fr-CA" dirty="0" smtClean="0"/>
              <a:t>déséquilibre (passage d’un conflit cognitif)</a:t>
            </a:r>
            <a:endParaRPr lang="fr-CA" dirty="0" smtClean="0"/>
          </a:p>
          <a:p>
            <a:r>
              <a:rPr lang="fr-CA" dirty="0" smtClean="0"/>
              <a:t>L’importance </a:t>
            </a:r>
            <a:r>
              <a:rPr lang="fr-CA" dirty="0" smtClean="0"/>
              <a:t>de l’interaction sociale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04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Récapitulation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423848" cy="4752528"/>
          </a:xfrm>
        </p:spPr>
        <p:txBody>
          <a:bodyPr>
            <a:normAutofit fontScale="92500" lnSpcReduction="20000"/>
          </a:bodyPr>
          <a:lstStyle/>
          <a:p>
            <a:r>
              <a:rPr lang="fr-CA" sz="2600" dirty="0" smtClean="0"/>
              <a:t>Algèbre + Nombre = Radicaux, rationnelles, valeurs absolues</a:t>
            </a:r>
          </a:p>
          <a:p>
            <a:r>
              <a:rPr lang="fr-CA" sz="2600" dirty="0" smtClean="0"/>
              <a:t>Les </a:t>
            </a:r>
            <a:r>
              <a:rPr lang="fr-CA" sz="2600" dirty="0" err="1" smtClean="0"/>
              <a:t>gizmos</a:t>
            </a:r>
            <a:r>
              <a:rPr lang="fr-CA" sz="2600" dirty="0" smtClean="0"/>
              <a:t> ou l’adaptation de ceux-ci</a:t>
            </a:r>
          </a:p>
          <a:p>
            <a:r>
              <a:rPr lang="fr-CA" sz="2600" dirty="0" smtClean="0"/>
              <a:t>Afficher la calculatrice pour les élèves « TI-</a:t>
            </a:r>
            <a:r>
              <a:rPr lang="fr-CA" sz="2600" dirty="0" err="1" smtClean="0"/>
              <a:t>SmartView</a:t>
            </a:r>
            <a:r>
              <a:rPr lang="fr-CA" sz="2600" dirty="0" smtClean="0"/>
              <a:t> » lors des démonstrations</a:t>
            </a:r>
          </a:p>
          <a:p>
            <a:r>
              <a:rPr lang="fr-CA" sz="2600" dirty="0" smtClean="0"/>
              <a:t>Étude du vocabulaire et des mots clés + affiches dans la classe pour se rappeler</a:t>
            </a:r>
          </a:p>
          <a:p>
            <a:r>
              <a:rPr lang="fr-CA" sz="2600" dirty="0" smtClean="0"/>
              <a:t>Offrir et montrer les différentes méthodes de résolution</a:t>
            </a:r>
          </a:p>
          <a:p>
            <a:r>
              <a:rPr lang="fr-CA" sz="2600" dirty="0" smtClean="0"/>
              <a:t>Donner le choix (tâche en parallèle, le menu…)</a:t>
            </a:r>
          </a:p>
          <a:p>
            <a:r>
              <a:rPr lang="fr-CA" sz="2600" dirty="0" smtClean="0"/>
              <a:t>Créer des aide-mémoires, fiches synthèse ou cartes-concepts à la fin des chapitres</a:t>
            </a:r>
          </a:p>
          <a:p>
            <a:r>
              <a:rPr lang="fr-CA" sz="2600" dirty="0" smtClean="0"/>
              <a:t>Le jeu</a:t>
            </a:r>
          </a:p>
          <a:p>
            <a:r>
              <a:rPr lang="fr-CA" sz="2600" dirty="0" smtClean="0"/>
              <a:t>Verbal, concret, symbolique, iconique</a:t>
            </a:r>
            <a:endParaRPr lang="fr-CA" sz="2600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6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 menu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CA" dirty="0" smtClean="0"/>
              <a:t>RAG et RAS du nouveau programme (une courte comparaison avec le vieux programme)</a:t>
            </a:r>
          </a:p>
          <a:p>
            <a:pPr>
              <a:buFont typeface="Wingdings" pitchFamily="2" charset="2"/>
              <a:buChar char="ü"/>
            </a:pPr>
            <a:r>
              <a:rPr lang="fr-CA" dirty="0" smtClean="0"/>
              <a:t>Les grands concepts « Algèbre et Nombre »</a:t>
            </a:r>
          </a:p>
          <a:p>
            <a:pPr>
              <a:buFont typeface="Wingdings" pitchFamily="2" charset="2"/>
              <a:buChar char="ü"/>
            </a:pPr>
            <a:r>
              <a:rPr lang="fr-CA" dirty="0" smtClean="0"/>
              <a:t>Ressources: manuels supplémentaires, GIZMOS</a:t>
            </a:r>
            <a:endParaRPr lang="fr-CA" dirty="0" smtClean="0"/>
          </a:p>
          <a:p>
            <a:pPr>
              <a:buFont typeface="Wingdings" pitchFamily="2" charset="2"/>
              <a:buChar char="ü"/>
            </a:pPr>
            <a:r>
              <a:rPr lang="fr-CA" dirty="0" smtClean="0"/>
              <a:t>La différenciation: les questions en parallèles, les questions ouvertes, le choix</a:t>
            </a:r>
          </a:p>
          <a:p>
            <a:pPr>
              <a:buFont typeface="Wingdings" pitchFamily="2" charset="2"/>
              <a:buChar char="ü"/>
            </a:pPr>
            <a:r>
              <a:rPr lang="fr-CA" dirty="0" smtClean="0"/>
              <a:t>Le jeu</a:t>
            </a:r>
          </a:p>
          <a:p>
            <a:pPr>
              <a:buFont typeface="Wingdings" pitchFamily="2" charset="2"/>
              <a:buChar char="ü"/>
            </a:pPr>
            <a:r>
              <a:rPr lang="fr-CA" dirty="0" smtClean="0"/>
              <a:t>Le </a:t>
            </a:r>
            <a:r>
              <a:rPr lang="fr-CA" dirty="0" err="1" smtClean="0"/>
              <a:t>socio-constructivisme</a:t>
            </a:r>
            <a:endParaRPr lang="fr-CA" dirty="0" smtClean="0"/>
          </a:p>
          <a:p>
            <a:pPr>
              <a:buFont typeface="Wingdings" pitchFamily="2" charset="2"/>
              <a:buChar char="ü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8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Un vidéo pour nous faire réfléchir…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hlinkClick r:id="rId2"/>
              </a:rPr>
              <a:t>http://</a:t>
            </a:r>
            <a:r>
              <a:rPr lang="fr-CA" dirty="0" smtClean="0">
                <a:hlinkClick r:id="rId2"/>
              </a:rPr>
              <a:t>www.youtube.com/watch?v=HTIlsTW77Y8</a:t>
            </a: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57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vieux programme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b="1" dirty="0"/>
              <a:t>Troisième thème : Les autres équations et les fonctions non linéaires et polynomiales</a:t>
            </a:r>
          </a:p>
          <a:p>
            <a:pPr marL="0" indent="0">
              <a:buNone/>
            </a:pPr>
            <a:r>
              <a:rPr lang="fr-CA" sz="1400" dirty="0"/>
              <a:t>RAG: Représenter et analyser des situations comportant des expressions mathématiques, des équations et des inéquations.</a:t>
            </a:r>
          </a:p>
          <a:p>
            <a:pPr marL="0" indent="0">
              <a:buNone/>
            </a:pPr>
            <a:r>
              <a:rPr lang="fr-CA" sz="1400" dirty="0"/>
              <a:t>RAG: Examiner la nature de relations en mettant l’accent sur les fonctions.</a:t>
            </a:r>
          </a:p>
          <a:p>
            <a:pPr marL="0" indent="0">
              <a:buNone/>
            </a:pPr>
            <a:r>
              <a:rPr lang="fr-CA" sz="1400" dirty="0"/>
              <a:t>RAG: Représenter et analyser des fonctions quadratiques, polynomiales et rationnelles, en utilisant les outils technologiques appropriés.</a:t>
            </a:r>
          </a:p>
          <a:p>
            <a:r>
              <a:rPr lang="fr-CA" sz="1400" dirty="0"/>
              <a:t>Résoudre des équations non linéaires : par la factorisation et graphiquement.</a:t>
            </a:r>
          </a:p>
          <a:p>
            <a:r>
              <a:rPr lang="fr-CA" sz="1400" dirty="0"/>
              <a:t>Utiliser le théorème du reste pour évaluer des expressions polynomiales et le théorème de factorisation pour déterminer les facteurs de polynômes.</a:t>
            </a:r>
          </a:p>
          <a:p>
            <a:r>
              <a:rPr lang="fr-CA" sz="1400" dirty="0"/>
              <a:t>Effectuer des opérations sur des fonctions et des compositions de fonctions.</a:t>
            </a:r>
          </a:p>
          <a:p>
            <a:r>
              <a:rPr lang="fr-CA" sz="1400" dirty="0"/>
              <a:t>Déterminer la réciproque d’une fonction.</a:t>
            </a:r>
          </a:p>
          <a:p>
            <a:r>
              <a:rPr lang="fr-CA" sz="1400" dirty="0"/>
              <a:t>Décrire, tracer et analyser les fonctions polynomiales et rationnelles, en utilisant les outils technologiques.</a:t>
            </a:r>
          </a:p>
          <a:p>
            <a:r>
              <a:rPr lang="fr-CA" sz="1400" dirty="0"/>
              <a:t>Formuler et appliquer des stratégies pour résoudre :</a:t>
            </a:r>
          </a:p>
          <a:p>
            <a:pPr marL="594360" lvl="2" indent="0">
              <a:buNone/>
            </a:pPr>
            <a:r>
              <a:rPr lang="fr-CA" sz="1400" dirty="0"/>
              <a:t>• des équations valeur absolue,</a:t>
            </a:r>
          </a:p>
          <a:p>
            <a:pPr marL="594360" lvl="2" indent="0">
              <a:buNone/>
            </a:pPr>
            <a:r>
              <a:rPr lang="fr-CA" sz="1400" dirty="0"/>
              <a:t>• des équations contenant des radicaux,</a:t>
            </a:r>
          </a:p>
          <a:p>
            <a:pPr marL="594360" lvl="2" indent="0">
              <a:buNone/>
            </a:pPr>
            <a:r>
              <a:rPr lang="fr-CA" sz="1400" dirty="0"/>
              <a:t>• des équations rationnelles,</a:t>
            </a:r>
          </a:p>
          <a:p>
            <a:pPr marL="594360" lvl="2" indent="0">
              <a:buNone/>
            </a:pPr>
            <a:r>
              <a:rPr lang="fr-CA" sz="1400" dirty="0"/>
              <a:t>• des inégalités quadratiques,</a:t>
            </a:r>
          </a:p>
          <a:p>
            <a:pPr marL="594360" lvl="2" indent="0">
              <a:buNone/>
            </a:pPr>
            <a:r>
              <a:rPr lang="fr-CA" sz="1400" dirty="0"/>
              <a:t>• des inégalités polynomiales.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799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résultats d’apprentissages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589566"/>
            <a:ext cx="8280920" cy="4791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800" dirty="0" smtClean="0"/>
              <a:t>ALGÈBRE ET NOMBRE</a:t>
            </a:r>
          </a:p>
          <a:p>
            <a:pPr marL="0" indent="0">
              <a:buNone/>
            </a:pPr>
            <a:r>
              <a:rPr lang="fr-CA" sz="1800" dirty="0" smtClean="0"/>
              <a:t>RAG: </a:t>
            </a:r>
            <a:r>
              <a:rPr lang="fr-CA" sz="1800" dirty="0"/>
              <a:t>Développer le raisonnement algébrique et le sens du nombre.</a:t>
            </a:r>
            <a:endParaRPr lang="fr-CA" sz="1800" dirty="0" smtClean="0"/>
          </a:p>
          <a:p>
            <a:r>
              <a:rPr lang="fr-CA" sz="1800" dirty="0" smtClean="0"/>
              <a:t>Démontrer </a:t>
            </a:r>
            <a:r>
              <a:rPr lang="fr-CA" sz="1800" dirty="0"/>
              <a:t>une compréhension de la valeur </a:t>
            </a:r>
            <a:r>
              <a:rPr lang="fr-CA" sz="1800" dirty="0" smtClean="0"/>
              <a:t>absolue de </a:t>
            </a:r>
            <a:r>
              <a:rPr lang="fr-CA" sz="1800" dirty="0"/>
              <a:t>nombres réels</a:t>
            </a:r>
            <a:r>
              <a:rPr lang="fr-CA" sz="1800" dirty="0" smtClean="0"/>
              <a:t>.</a:t>
            </a:r>
          </a:p>
          <a:p>
            <a:r>
              <a:rPr lang="fr-CA" sz="1800" dirty="0"/>
              <a:t>Résoudre des problèmes comportant des </a:t>
            </a:r>
            <a:r>
              <a:rPr lang="fr-CA" sz="1800" dirty="0" smtClean="0"/>
              <a:t>opérations impliquant </a:t>
            </a:r>
            <a:r>
              <a:rPr lang="fr-CA" sz="1800" dirty="0"/>
              <a:t>des radicaux numériques et algébriques</a:t>
            </a:r>
            <a:r>
              <a:rPr lang="fr-CA" sz="1800" dirty="0" smtClean="0"/>
              <a:t>.</a:t>
            </a:r>
          </a:p>
          <a:p>
            <a:r>
              <a:rPr lang="fr-CA" sz="1800" dirty="0"/>
              <a:t>Résoudre des problèmes comportant des </a:t>
            </a:r>
            <a:r>
              <a:rPr lang="fr-CA" sz="1800" dirty="0" smtClean="0"/>
              <a:t>équations contenant </a:t>
            </a:r>
            <a:r>
              <a:rPr lang="fr-CA" sz="1800" dirty="0"/>
              <a:t>des radicaux (limité aux racines carrées</a:t>
            </a:r>
            <a:r>
              <a:rPr lang="fr-CA" sz="1800" dirty="0" smtClean="0"/>
              <a:t>).</a:t>
            </a:r>
          </a:p>
          <a:p>
            <a:r>
              <a:rPr lang="fr-CA" sz="1800" dirty="0"/>
              <a:t>Déterminer des formes équivalentes </a:t>
            </a:r>
            <a:r>
              <a:rPr lang="fr-CA" sz="1800" dirty="0" smtClean="0"/>
              <a:t>d’expressions rationnelles </a:t>
            </a:r>
            <a:r>
              <a:rPr lang="fr-CA" sz="1800" dirty="0"/>
              <a:t>(limité à des expressions où </a:t>
            </a:r>
            <a:r>
              <a:rPr lang="fr-CA" sz="1800" dirty="0" smtClean="0"/>
              <a:t>les numérateurs </a:t>
            </a:r>
            <a:r>
              <a:rPr lang="fr-CA" sz="1800" dirty="0"/>
              <a:t>et les dénominateurs sont des </a:t>
            </a:r>
            <a:r>
              <a:rPr lang="fr-CA" sz="1800" dirty="0" smtClean="0"/>
              <a:t>monômes, des </a:t>
            </a:r>
            <a:r>
              <a:rPr lang="fr-CA" sz="1800" dirty="0"/>
              <a:t>binômes ou des trinômes</a:t>
            </a:r>
            <a:r>
              <a:rPr lang="fr-CA" sz="1800" dirty="0" smtClean="0"/>
              <a:t>).</a:t>
            </a:r>
          </a:p>
          <a:p>
            <a:r>
              <a:rPr lang="fr-CA" sz="1800" dirty="0"/>
              <a:t>Effectuer des opérations sur des </a:t>
            </a:r>
            <a:r>
              <a:rPr lang="fr-CA" sz="1800" dirty="0" smtClean="0"/>
              <a:t>expressions rationnelles </a:t>
            </a:r>
            <a:r>
              <a:rPr lang="fr-CA" sz="1800" dirty="0"/>
              <a:t>(limité aux expressions où </a:t>
            </a:r>
            <a:r>
              <a:rPr lang="fr-CA" sz="1800" dirty="0" smtClean="0"/>
              <a:t>les numérateurs </a:t>
            </a:r>
            <a:r>
              <a:rPr lang="fr-CA" sz="1800" dirty="0"/>
              <a:t>et les dénominateurs sont des </a:t>
            </a:r>
            <a:r>
              <a:rPr lang="fr-CA" sz="1800" dirty="0" smtClean="0"/>
              <a:t>monômes, des </a:t>
            </a:r>
            <a:r>
              <a:rPr lang="fr-CA" sz="1800" dirty="0"/>
              <a:t>binômes ou des trinômes</a:t>
            </a:r>
            <a:r>
              <a:rPr lang="fr-CA" sz="1800" dirty="0" smtClean="0"/>
              <a:t>).</a:t>
            </a:r>
          </a:p>
          <a:p>
            <a:r>
              <a:rPr lang="fr-CA" sz="1800" dirty="0"/>
              <a:t>Résoudre des problèmes comportant des </a:t>
            </a:r>
            <a:r>
              <a:rPr lang="fr-CA" sz="1800" dirty="0" smtClean="0"/>
              <a:t>équations rationnelles </a:t>
            </a:r>
            <a:r>
              <a:rPr lang="fr-CA" sz="1800" dirty="0"/>
              <a:t>(limité aux numérateurs et </a:t>
            </a:r>
            <a:r>
              <a:rPr lang="fr-CA" sz="1800" dirty="0" smtClean="0"/>
              <a:t>aux dénominateurs </a:t>
            </a:r>
            <a:r>
              <a:rPr lang="fr-CA" sz="1800" dirty="0"/>
              <a:t>qui sont des monômes, des binômes </a:t>
            </a:r>
            <a:r>
              <a:rPr lang="fr-CA" sz="1800" dirty="0" smtClean="0"/>
              <a:t>et des </a:t>
            </a:r>
            <a:r>
              <a:rPr lang="fr-CA" sz="1800" dirty="0"/>
              <a:t>trinômes).</a:t>
            </a:r>
          </a:p>
        </p:txBody>
      </p:sp>
    </p:spTree>
    <p:extLst>
      <p:ext uri="{BB962C8B-B14F-4D97-AF65-F5344CB8AC3E}">
        <p14:creationId xmlns:p14="http://schemas.microsoft.com/office/powerpoint/2010/main" val="3337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grands concepts</a:t>
            </a:r>
            <a:br>
              <a:rPr lang="fr-CA" dirty="0" smtClean="0"/>
            </a:br>
            <a:r>
              <a:rPr lang="fr-CA" dirty="0" smtClean="0"/>
              <a:t>« Algèbre et Nombre 20-1»</a:t>
            </a:r>
            <a:endParaRPr lang="fr-CA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394398158"/>
              </p:ext>
            </p:extLst>
          </p:nvPr>
        </p:nvGraphicFramePr>
        <p:xfrm>
          <a:off x="1043608" y="1772816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49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778</TotalTime>
  <Words>1767</Words>
  <Application>Microsoft Office PowerPoint</Application>
  <PresentationFormat>Affichage à l'écran (4:3)</PresentationFormat>
  <Paragraphs>309</Paragraphs>
  <Slides>48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Médian</vt:lpstr>
      <vt:lpstr>Algèbre et Nombre  Mathématiques 20-1</vt:lpstr>
      <vt:lpstr>BIENVENUE!!!!!!!! </vt:lpstr>
      <vt:lpstr>ET VOUS?</vt:lpstr>
      <vt:lpstr>Objectifs</vt:lpstr>
      <vt:lpstr>Au menu</vt:lpstr>
      <vt:lpstr>Un vidéo pour nous faire réfléchir…</vt:lpstr>
      <vt:lpstr>Le vieux programme </vt:lpstr>
      <vt:lpstr>Les résultats d’apprentissages</vt:lpstr>
      <vt:lpstr>Les grands concepts « Algèbre et Nombre 20-1»</vt:lpstr>
      <vt:lpstr>Quelques ressources d’appui</vt:lpstr>
      <vt:lpstr>Une ressource d’appui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L’utilisation des GIZMOS</vt:lpstr>
      <vt:lpstr>La calculatrice graphique</vt:lpstr>
      <vt:lpstr>Étude du vocabulaire et des mots clés</vt:lpstr>
      <vt:lpstr>Décorer la classe</vt:lpstr>
      <vt:lpstr>Présentation PowerPoint</vt:lpstr>
      <vt:lpstr>Montrez les différentes méthodes de résolution</vt:lpstr>
      <vt:lpstr>Montrez les différentes méthodes de résolution</vt:lpstr>
      <vt:lpstr>Trouvez l’erreur</vt:lpstr>
      <vt:lpstr>Tâche en parallèle Donnez le choix Contexte: Les radicaux</vt:lpstr>
      <vt:lpstr>Tâche en parallèle Donnez le choix Contexte: Multiplier et diviser des expressions rationnelles</vt:lpstr>
      <vt:lpstr>Tâche en parallèle Donnez le choix Contexte: Les fonctions valeurs absolues</vt:lpstr>
      <vt:lpstr>Tâche en parallèle Donnez le choix Contexte: Les radicaux</vt:lpstr>
      <vt:lpstr>Tâche en parallèle Donnez le choix Contexte: Les radicaux</vt:lpstr>
      <vt:lpstr>Tâche en parallèle Donnez le choix Contexte: Les radicaux</vt:lpstr>
      <vt:lpstr>Le menu Donnez le choix</vt:lpstr>
      <vt:lpstr>Le menu Contexte: Les expressions rationnelles LE REPAS PRINCIPAL</vt:lpstr>
      <vt:lpstr>Le menu Contexte: Les expressions rationnelles LES PLATS D’ACCOMPAGNEMENT</vt:lpstr>
      <vt:lpstr>Le menu Contexte: Les expressions rationnelles LE DESSERT</vt:lpstr>
      <vt:lpstr>Faire un aide-mémoire/une carte-concepts Contexte: Équations radicaux</vt:lpstr>
      <vt:lpstr>Le jeu! </vt:lpstr>
      <vt:lpstr>Le jeu</vt:lpstr>
      <vt:lpstr>Le constructivisme </vt:lpstr>
      <vt:lpstr>Le constructivisme</vt:lpstr>
      <vt:lpstr>Récapitulation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Goudreau</dc:creator>
  <cp:lastModifiedBy>Chantal Goudreau</cp:lastModifiedBy>
  <cp:revision>61</cp:revision>
  <cp:lastPrinted>2011-10-04T20:28:22Z</cp:lastPrinted>
  <dcterms:created xsi:type="dcterms:W3CDTF">2011-10-01T14:24:02Z</dcterms:created>
  <dcterms:modified xsi:type="dcterms:W3CDTF">2011-10-04T21:23:02Z</dcterms:modified>
</cp:coreProperties>
</file>