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50"/>
  </p:notesMasterIdLst>
  <p:sldIdLst>
    <p:sldId id="256" r:id="rId2"/>
    <p:sldId id="302" r:id="rId3"/>
    <p:sldId id="306" r:id="rId4"/>
    <p:sldId id="260" r:id="rId5"/>
    <p:sldId id="262" r:id="rId6"/>
    <p:sldId id="261" r:id="rId7"/>
    <p:sldId id="259" r:id="rId8"/>
    <p:sldId id="257" r:id="rId9"/>
    <p:sldId id="276" r:id="rId10"/>
    <p:sldId id="300" r:id="rId11"/>
    <p:sldId id="294" r:id="rId12"/>
    <p:sldId id="277" r:id="rId13"/>
    <p:sldId id="296" r:id="rId14"/>
    <p:sldId id="263" r:id="rId15"/>
    <p:sldId id="264" r:id="rId16"/>
    <p:sldId id="271" r:id="rId17"/>
    <p:sldId id="272" r:id="rId18"/>
    <p:sldId id="273" r:id="rId19"/>
    <p:sldId id="274" r:id="rId20"/>
    <p:sldId id="295" r:id="rId21"/>
    <p:sldId id="292" r:id="rId22"/>
    <p:sldId id="267" r:id="rId23"/>
    <p:sldId id="266" r:id="rId24"/>
    <p:sldId id="278" r:id="rId25"/>
    <p:sldId id="275" r:id="rId26"/>
    <p:sldId id="268" r:id="rId27"/>
    <p:sldId id="269" r:id="rId28"/>
    <p:sldId id="307" r:id="rId29"/>
    <p:sldId id="301" r:id="rId30"/>
    <p:sldId id="265" r:id="rId31"/>
    <p:sldId id="293" r:id="rId32"/>
    <p:sldId id="297" r:id="rId33"/>
    <p:sldId id="279" r:id="rId34"/>
    <p:sldId id="280" r:id="rId35"/>
    <p:sldId id="283" r:id="rId36"/>
    <p:sldId id="284" r:id="rId37"/>
    <p:sldId id="291" r:id="rId38"/>
    <p:sldId id="287" r:id="rId39"/>
    <p:sldId id="290" r:id="rId40"/>
    <p:sldId id="299" r:id="rId41"/>
    <p:sldId id="303" r:id="rId42"/>
    <p:sldId id="286" r:id="rId43"/>
    <p:sldId id="305" r:id="rId44"/>
    <p:sldId id="298" r:id="rId45"/>
    <p:sldId id="288" r:id="rId46"/>
    <p:sldId id="304" r:id="rId47"/>
    <p:sldId id="308" r:id="rId48"/>
    <p:sldId id="309"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79339" autoAdjust="0"/>
  </p:normalViewPr>
  <p:slideViewPr>
    <p:cSldViewPr>
      <p:cViewPr>
        <p:scale>
          <a:sx n="60" d="100"/>
          <a:sy n="60" d="100"/>
        </p:scale>
        <p:origin x="-1362" y="-138"/>
      </p:cViewPr>
      <p:guideLst>
        <p:guide orient="horz" pos="2160"/>
        <p:guide pos="2880"/>
      </p:guideLst>
    </p:cSldViewPr>
  </p:slideViewPr>
  <p:outlineViewPr>
    <p:cViewPr>
      <p:scale>
        <a:sx n="33" d="100"/>
        <a:sy n="33" d="100"/>
      </p:scale>
      <p:origin x="0" y="84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F944B-CAAE-4FF7-9D9E-ED1DF6BFC47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CA"/>
        </a:p>
      </dgm:t>
    </dgm:pt>
    <dgm:pt modelId="{96ADFC54-3889-4DE4-ABB9-DA8E7109B028}">
      <dgm:prSet phldrT="[Texte]" custT="1"/>
      <dgm:spPr/>
      <dgm:t>
        <a:bodyPr/>
        <a:lstStyle/>
        <a:p>
          <a:r>
            <a:rPr lang="fr-CA" sz="2400" b="1" u="sng" dirty="0" smtClean="0">
              <a:effectLst>
                <a:outerShdw blurRad="38100" dist="38100" dir="2700000" algn="tl">
                  <a:srgbClr val="000000">
                    <a:alpha val="43137"/>
                  </a:srgbClr>
                </a:outerShdw>
              </a:effectLst>
            </a:rPr>
            <a:t>Concret</a:t>
          </a:r>
          <a:r>
            <a:rPr lang="fr-CA" sz="2400" b="1" dirty="0" smtClean="0">
              <a:effectLst>
                <a:outerShdw blurRad="38100" dist="38100" dir="2700000" algn="tl">
                  <a:srgbClr val="000000">
                    <a:alpha val="43137"/>
                  </a:srgbClr>
                </a:outerShdw>
              </a:effectLst>
            </a:rPr>
            <a:t> </a:t>
          </a:r>
          <a:r>
            <a:rPr lang="fr-CA" sz="1400" dirty="0" err="1" smtClean="0"/>
            <a:t>manipulatifs</a:t>
          </a:r>
          <a:r>
            <a:rPr lang="fr-CA" sz="1400" dirty="0" smtClean="0"/>
            <a:t>, problèmes écrits</a:t>
          </a:r>
          <a:endParaRPr lang="fr-CA" sz="1400" dirty="0"/>
        </a:p>
      </dgm:t>
    </dgm:pt>
    <dgm:pt modelId="{E395F238-49E1-4797-B605-36B09433C3EF}" type="parTrans" cxnId="{3CBA3A6C-9A9A-4EB3-82F7-EA864C87B369}">
      <dgm:prSet/>
      <dgm:spPr/>
      <dgm:t>
        <a:bodyPr/>
        <a:lstStyle/>
        <a:p>
          <a:endParaRPr lang="fr-CA"/>
        </a:p>
      </dgm:t>
    </dgm:pt>
    <dgm:pt modelId="{C5E07D19-9AF9-4FBD-ACDC-9C4682DBE180}" type="sibTrans" cxnId="{3CBA3A6C-9A9A-4EB3-82F7-EA864C87B369}">
      <dgm:prSet/>
      <dgm:spPr/>
      <dgm:t>
        <a:bodyPr/>
        <a:lstStyle/>
        <a:p>
          <a:endParaRPr lang="fr-CA"/>
        </a:p>
      </dgm:t>
    </dgm:pt>
    <dgm:pt modelId="{609E4DB9-33F0-4F61-B1A1-6D4111BD5370}">
      <dgm:prSet phldrT="[Texte]" custT="1"/>
      <dgm:spPr/>
      <dgm:t>
        <a:bodyPr/>
        <a:lstStyle/>
        <a:p>
          <a:r>
            <a:rPr lang="fr-CA" sz="2500" b="1" u="sng" dirty="0" smtClean="0">
              <a:effectLst>
                <a:outerShdw blurRad="38100" dist="38100" dir="2700000" algn="tl">
                  <a:srgbClr val="000000">
                    <a:alpha val="43137"/>
                  </a:srgbClr>
                </a:outerShdw>
              </a:effectLst>
            </a:rPr>
            <a:t>Iconique</a:t>
          </a:r>
        </a:p>
        <a:p>
          <a:r>
            <a:rPr lang="fr-CA" sz="1400" dirty="0" smtClean="0"/>
            <a:t>images, dessins, graphiques, tableaux</a:t>
          </a:r>
          <a:endParaRPr lang="fr-CA" sz="1400" dirty="0"/>
        </a:p>
      </dgm:t>
    </dgm:pt>
    <dgm:pt modelId="{16059362-BF16-4861-A518-AC7B08201152}" type="parTrans" cxnId="{687F95B8-34E0-4246-8453-C9E8E52DD1F2}">
      <dgm:prSet/>
      <dgm:spPr/>
      <dgm:t>
        <a:bodyPr/>
        <a:lstStyle/>
        <a:p>
          <a:endParaRPr lang="fr-CA"/>
        </a:p>
      </dgm:t>
    </dgm:pt>
    <dgm:pt modelId="{8A4D9ECB-E0F0-4770-A01C-3A198E788108}" type="sibTrans" cxnId="{687F95B8-34E0-4246-8453-C9E8E52DD1F2}">
      <dgm:prSet/>
      <dgm:spPr/>
      <dgm:t>
        <a:bodyPr/>
        <a:lstStyle/>
        <a:p>
          <a:endParaRPr lang="fr-CA"/>
        </a:p>
      </dgm:t>
    </dgm:pt>
    <dgm:pt modelId="{06275DD2-3A52-4123-81E6-11EBBEDACB7F}">
      <dgm:prSet phldrT="[Texte]" custT="1"/>
      <dgm:spPr/>
      <dgm:t>
        <a:bodyPr/>
        <a:lstStyle/>
        <a:p>
          <a:r>
            <a:rPr lang="fr-CA" sz="2300" b="1" u="sng" dirty="0" smtClean="0">
              <a:effectLst>
                <a:outerShdw blurRad="38100" dist="38100" dir="2700000" algn="tl">
                  <a:srgbClr val="000000">
                    <a:alpha val="43137"/>
                  </a:srgbClr>
                </a:outerShdw>
              </a:effectLst>
            </a:rPr>
            <a:t>Symbolique</a:t>
          </a:r>
        </a:p>
        <a:p>
          <a:r>
            <a:rPr lang="fr-CA" sz="1400" b="0" u="none" dirty="0" smtClean="0">
              <a:effectLst/>
            </a:rPr>
            <a:t>opérations, parenthèses, variables, équations, chiffres</a:t>
          </a:r>
          <a:endParaRPr lang="fr-CA" sz="1400" b="0" u="none" dirty="0">
            <a:effectLst/>
          </a:endParaRPr>
        </a:p>
      </dgm:t>
    </dgm:pt>
    <dgm:pt modelId="{F39CDFAF-FA34-4A22-889C-A155A3EF6269}" type="parTrans" cxnId="{99A5C2D1-AD50-4556-81F7-DB7E6A52C776}">
      <dgm:prSet/>
      <dgm:spPr/>
      <dgm:t>
        <a:bodyPr/>
        <a:lstStyle/>
        <a:p>
          <a:endParaRPr lang="fr-CA"/>
        </a:p>
      </dgm:t>
    </dgm:pt>
    <dgm:pt modelId="{9B8AF921-4157-4786-B895-CA9538AFE230}" type="sibTrans" cxnId="{99A5C2D1-AD50-4556-81F7-DB7E6A52C776}">
      <dgm:prSet/>
      <dgm:spPr/>
      <dgm:t>
        <a:bodyPr/>
        <a:lstStyle/>
        <a:p>
          <a:endParaRPr lang="fr-CA"/>
        </a:p>
      </dgm:t>
    </dgm:pt>
    <dgm:pt modelId="{A0E7DAA4-F752-4C80-8651-B091E491B77D}">
      <dgm:prSet phldrT="[Texte]" custT="1"/>
      <dgm:spPr/>
      <dgm:t>
        <a:bodyPr/>
        <a:lstStyle/>
        <a:p>
          <a:r>
            <a:rPr lang="fr-CA" sz="2400" b="1" u="sng" dirty="0" smtClean="0">
              <a:effectLst>
                <a:outerShdw blurRad="38100" dist="38100" dir="2700000" algn="tl">
                  <a:srgbClr val="000000">
                    <a:alpha val="43137"/>
                  </a:srgbClr>
                </a:outerShdw>
              </a:effectLst>
            </a:rPr>
            <a:t>Verbal</a:t>
          </a:r>
        </a:p>
        <a:p>
          <a:r>
            <a:rPr lang="fr-CA" sz="1400" dirty="0" smtClean="0"/>
            <a:t>questionnement, explications communication (oral/écrit), journal de maths, entrevues</a:t>
          </a:r>
          <a:endParaRPr lang="fr-CA" sz="1400" dirty="0"/>
        </a:p>
      </dgm:t>
    </dgm:pt>
    <dgm:pt modelId="{C218B2B9-BFB8-485F-9999-10D3593B9641}" type="parTrans" cxnId="{C8A4B8E8-B124-46AE-83D7-510B8D57346D}">
      <dgm:prSet/>
      <dgm:spPr/>
      <dgm:t>
        <a:bodyPr/>
        <a:lstStyle/>
        <a:p>
          <a:endParaRPr lang="fr-CA"/>
        </a:p>
      </dgm:t>
    </dgm:pt>
    <dgm:pt modelId="{D437D419-529A-4233-A4A0-490B189CDFA0}" type="sibTrans" cxnId="{C8A4B8E8-B124-46AE-83D7-510B8D57346D}">
      <dgm:prSet/>
      <dgm:spPr/>
      <dgm:t>
        <a:bodyPr/>
        <a:lstStyle/>
        <a:p>
          <a:endParaRPr lang="fr-CA"/>
        </a:p>
      </dgm:t>
    </dgm:pt>
    <dgm:pt modelId="{E7AAB290-BABC-403C-9CBD-B9056E69B196}" type="pres">
      <dgm:prSet presAssocID="{D05F944B-CAAE-4FF7-9D9E-ED1DF6BFC47C}" presName="cycle" presStyleCnt="0">
        <dgm:presLayoutVars>
          <dgm:dir/>
          <dgm:resizeHandles val="exact"/>
        </dgm:presLayoutVars>
      </dgm:prSet>
      <dgm:spPr/>
      <dgm:t>
        <a:bodyPr/>
        <a:lstStyle/>
        <a:p>
          <a:endParaRPr lang="fr-CA"/>
        </a:p>
      </dgm:t>
    </dgm:pt>
    <dgm:pt modelId="{2C8B5A22-2212-4812-9C9F-8C913A3AFB95}" type="pres">
      <dgm:prSet presAssocID="{96ADFC54-3889-4DE4-ABB9-DA8E7109B028}" presName="dummy" presStyleCnt="0"/>
      <dgm:spPr/>
    </dgm:pt>
    <dgm:pt modelId="{73F8B8C3-0055-4942-A9FE-0C613D7313BE}" type="pres">
      <dgm:prSet presAssocID="{96ADFC54-3889-4DE4-ABB9-DA8E7109B028}" presName="node" presStyleLbl="revTx" presStyleIdx="0" presStyleCnt="4" custRadScaleRad="99635" custRadScaleInc="4797">
        <dgm:presLayoutVars>
          <dgm:bulletEnabled val="1"/>
        </dgm:presLayoutVars>
      </dgm:prSet>
      <dgm:spPr/>
      <dgm:t>
        <a:bodyPr/>
        <a:lstStyle/>
        <a:p>
          <a:endParaRPr lang="fr-CA"/>
        </a:p>
      </dgm:t>
    </dgm:pt>
    <dgm:pt modelId="{AA315808-2C88-46F8-B1D3-E6C8759354F2}" type="pres">
      <dgm:prSet presAssocID="{C5E07D19-9AF9-4FBD-ACDC-9C4682DBE180}" presName="sibTrans" presStyleLbl="node1" presStyleIdx="0" presStyleCnt="4"/>
      <dgm:spPr/>
      <dgm:t>
        <a:bodyPr/>
        <a:lstStyle/>
        <a:p>
          <a:endParaRPr lang="fr-CA"/>
        </a:p>
      </dgm:t>
    </dgm:pt>
    <dgm:pt modelId="{5A9ACFFA-186C-433F-A49C-5F14B4D86129}" type="pres">
      <dgm:prSet presAssocID="{609E4DB9-33F0-4F61-B1A1-6D4111BD5370}" presName="dummy" presStyleCnt="0"/>
      <dgm:spPr/>
    </dgm:pt>
    <dgm:pt modelId="{8037DE0F-47EA-4EB7-96A1-BC5837D7C63C}" type="pres">
      <dgm:prSet presAssocID="{609E4DB9-33F0-4F61-B1A1-6D4111BD5370}" presName="node" presStyleLbl="revTx" presStyleIdx="1" presStyleCnt="4" custRadScaleRad="101151" custRadScaleInc="-11969">
        <dgm:presLayoutVars>
          <dgm:bulletEnabled val="1"/>
        </dgm:presLayoutVars>
      </dgm:prSet>
      <dgm:spPr/>
      <dgm:t>
        <a:bodyPr/>
        <a:lstStyle/>
        <a:p>
          <a:endParaRPr lang="fr-CA"/>
        </a:p>
      </dgm:t>
    </dgm:pt>
    <dgm:pt modelId="{3EDE7EF6-9572-4E30-886D-217C2303FFDB}" type="pres">
      <dgm:prSet presAssocID="{8A4D9ECB-E0F0-4770-A01C-3A198E788108}" presName="sibTrans" presStyleLbl="node1" presStyleIdx="1" presStyleCnt="4"/>
      <dgm:spPr/>
      <dgm:t>
        <a:bodyPr/>
        <a:lstStyle/>
        <a:p>
          <a:endParaRPr lang="fr-CA"/>
        </a:p>
      </dgm:t>
    </dgm:pt>
    <dgm:pt modelId="{A43CCBDF-A85A-461E-8394-E89A09C0DA88}" type="pres">
      <dgm:prSet presAssocID="{06275DD2-3A52-4123-81E6-11EBBEDACB7F}" presName="dummy" presStyleCnt="0"/>
      <dgm:spPr/>
    </dgm:pt>
    <dgm:pt modelId="{09F6789A-9330-4B22-A0F3-961C0689BE7A}" type="pres">
      <dgm:prSet presAssocID="{06275DD2-3A52-4123-81E6-11EBBEDACB7F}" presName="node" presStyleLbl="revTx" presStyleIdx="2" presStyleCnt="4">
        <dgm:presLayoutVars>
          <dgm:bulletEnabled val="1"/>
        </dgm:presLayoutVars>
      </dgm:prSet>
      <dgm:spPr/>
      <dgm:t>
        <a:bodyPr/>
        <a:lstStyle/>
        <a:p>
          <a:endParaRPr lang="fr-CA"/>
        </a:p>
      </dgm:t>
    </dgm:pt>
    <dgm:pt modelId="{5CB4066D-CD4A-44D8-B8E5-3F5603942B60}" type="pres">
      <dgm:prSet presAssocID="{9B8AF921-4157-4786-B895-CA9538AFE230}" presName="sibTrans" presStyleLbl="node1" presStyleIdx="2" presStyleCnt="4" custLinFactNeighborX="2520" custLinFactNeighborY="-664"/>
      <dgm:spPr/>
      <dgm:t>
        <a:bodyPr/>
        <a:lstStyle/>
        <a:p>
          <a:endParaRPr lang="fr-CA"/>
        </a:p>
      </dgm:t>
    </dgm:pt>
    <dgm:pt modelId="{5D235DB3-C0CE-41F2-95A9-497770465A34}" type="pres">
      <dgm:prSet presAssocID="{A0E7DAA4-F752-4C80-8651-B091E491B77D}" presName="dummy" presStyleCnt="0"/>
      <dgm:spPr/>
    </dgm:pt>
    <dgm:pt modelId="{D3EC7464-1C7B-4566-BF6A-15E0DE6855E8}" type="pres">
      <dgm:prSet presAssocID="{A0E7DAA4-F752-4C80-8651-B091E491B77D}" presName="node" presStyleLbl="revTx" presStyleIdx="3" presStyleCnt="4" custRadScaleRad="101209" custRadScaleInc="-7603">
        <dgm:presLayoutVars>
          <dgm:bulletEnabled val="1"/>
        </dgm:presLayoutVars>
      </dgm:prSet>
      <dgm:spPr/>
      <dgm:t>
        <a:bodyPr/>
        <a:lstStyle/>
        <a:p>
          <a:endParaRPr lang="fr-CA"/>
        </a:p>
      </dgm:t>
    </dgm:pt>
    <dgm:pt modelId="{67148F65-9924-4654-9FD3-446601905641}" type="pres">
      <dgm:prSet presAssocID="{D437D419-529A-4233-A4A0-490B189CDFA0}" presName="sibTrans" presStyleLbl="node1" presStyleIdx="3" presStyleCnt="4" custLinFactNeighborX="3069" custLinFactNeighborY="244"/>
      <dgm:spPr/>
      <dgm:t>
        <a:bodyPr/>
        <a:lstStyle/>
        <a:p>
          <a:endParaRPr lang="fr-CA"/>
        </a:p>
      </dgm:t>
    </dgm:pt>
  </dgm:ptLst>
  <dgm:cxnLst>
    <dgm:cxn modelId="{70A98C9F-923A-4F34-8505-4B9788164D4D}" type="presOf" srcId="{96ADFC54-3889-4DE4-ABB9-DA8E7109B028}" destId="{73F8B8C3-0055-4942-A9FE-0C613D7313BE}" srcOrd="0" destOrd="0" presId="urn:microsoft.com/office/officeart/2005/8/layout/cycle1"/>
    <dgm:cxn modelId="{5F31EC0B-3ABB-45D5-BD65-C7F881CDE918}" type="presOf" srcId="{D05F944B-CAAE-4FF7-9D9E-ED1DF6BFC47C}" destId="{E7AAB290-BABC-403C-9CBD-B9056E69B196}" srcOrd="0" destOrd="0" presId="urn:microsoft.com/office/officeart/2005/8/layout/cycle1"/>
    <dgm:cxn modelId="{95098A41-B30B-42F2-B720-5428A598C5D5}" type="presOf" srcId="{8A4D9ECB-E0F0-4770-A01C-3A198E788108}" destId="{3EDE7EF6-9572-4E30-886D-217C2303FFDB}" srcOrd="0" destOrd="0" presId="urn:microsoft.com/office/officeart/2005/8/layout/cycle1"/>
    <dgm:cxn modelId="{F83E383C-D085-450D-BE08-D4208D683986}" type="presOf" srcId="{C5E07D19-9AF9-4FBD-ACDC-9C4682DBE180}" destId="{AA315808-2C88-46F8-B1D3-E6C8759354F2}" srcOrd="0" destOrd="0" presId="urn:microsoft.com/office/officeart/2005/8/layout/cycle1"/>
    <dgm:cxn modelId="{F2884432-AD86-44F8-B34D-7584094062CF}" type="presOf" srcId="{9B8AF921-4157-4786-B895-CA9538AFE230}" destId="{5CB4066D-CD4A-44D8-B8E5-3F5603942B60}" srcOrd="0" destOrd="0" presId="urn:microsoft.com/office/officeart/2005/8/layout/cycle1"/>
    <dgm:cxn modelId="{AE42E745-B5CF-46D0-A532-C875487C979D}" type="presOf" srcId="{D437D419-529A-4233-A4A0-490B189CDFA0}" destId="{67148F65-9924-4654-9FD3-446601905641}" srcOrd="0" destOrd="0" presId="urn:microsoft.com/office/officeart/2005/8/layout/cycle1"/>
    <dgm:cxn modelId="{99A5C2D1-AD50-4556-81F7-DB7E6A52C776}" srcId="{D05F944B-CAAE-4FF7-9D9E-ED1DF6BFC47C}" destId="{06275DD2-3A52-4123-81E6-11EBBEDACB7F}" srcOrd="2" destOrd="0" parTransId="{F39CDFAF-FA34-4A22-889C-A155A3EF6269}" sibTransId="{9B8AF921-4157-4786-B895-CA9538AFE230}"/>
    <dgm:cxn modelId="{7DBCEAE8-0BCA-4900-B3D4-EC7EBB8A54F7}" type="presOf" srcId="{A0E7DAA4-F752-4C80-8651-B091E491B77D}" destId="{D3EC7464-1C7B-4566-BF6A-15E0DE6855E8}" srcOrd="0" destOrd="0" presId="urn:microsoft.com/office/officeart/2005/8/layout/cycle1"/>
    <dgm:cxn modelId="{D8CAAE63-CBB3-4078-B3AA-C2966BD1E782}" type="presOf" srcId="{609E4DB9-33F0-4F61-B1A1-6D4111BD5370}" destId="{8037DE0F-47EA-4EB7-96A1-BC5837D7C63C}" srcOrd="0" destOrd="0" presId="urn:microsoft.com/office/officeart/2005/8/layout/cycle1"/>
    <dgm:cxn modelId="{687F95B8-34E0-4246-8453-C9E8E52DD1F2}" srcId="{D05F944B-CAAE-4FF7-9D9E-ED1DF6BFC47C}" destId="{609E4DB9-33F0-4F61-B1A1-6D4111BD5370}" srcOrd="1" destOrd="0" parTransId="{16059362-BF16-4861-A518-AC7B08201152}" sibTransId="{8A4D9ECB-E0F0-4770-A01C-3A198E788108}"/>
    <dgm:cxn modelId="{C8A4B8E8-B124-46AE-83D7-510B8D57346D}" srcId="{D05F944B-CAAE-4FF7-9D9E-ED1DF6BFC47C}" destId="{A0E7DAA4-F752-4C80-8651-B091E491B77D}" srcOrd="3" destOrd="0" parTransId="{C218B2B9-BFB8-485F-9999-10D3593B9641}" sibTransId="{D437D419-529A-4233-A4A0-490B189CDFA0}"/>
    <dgm:cxn modelId="{C4B74EAC-EF80-4C78-8B71-3E884C567E8B}" type="presOf" srcId="{06275DD2-3A52-4123-81E6-11EBBEDACB7F}" destId="{09F6789A-9330-4B22-A0F3-961C0689BE7A}" srcOrd="0" destOrd="0" presId="urn:microsoft.com/office/officeart/2005/8/layout/cycle1"/>
    <dgm:cxn modelId="{3CBA3A6C-9A9A-4EB3-82F7-EA864C87B369}" srcId="{D05F944B-CAAE-4FF7-9D9E-ED1DF6BFC47C}" destId="{96ADFC54-3889-4DE4-ABB9-DA8E7109B028}" srcOrd="0" destOrd="0" parTransId="{E395F238-49E1-4797-B605-36B09433C3EF}" sibTransId="{C5E07D19-9AF9-4FBD-ACDC-9C4682DBE180}"/>
    <dgm:cxn modelId="{AD3E2F6C-B36F-4A3C-BFDF-FF926982995E}" type="presParOf" srcId="{E7AAB290-BABC-403C-9CBD-B9056E69B196}" destId="{2C8B5A22-2212-4812-9C9F-8C913A3AFB95}" srcOrd="0" destOrd="0" presId="urn:microsoft.com/office/officeart/2005/8/layout/cycle1"/>
    <dgm:cxn modelId="{BD330EFB-DD80-4CDE-B62C-A8366E3D577D}" type="presParOf" srcId="{E7AAB290-BABC-403C-9CBD-B9056E69B196}" destId="{73F8B8C3-0055-4942-A9FE-0C613D7313BE}" srcOrd="1" destOrd="0" presId="urn:microsoft.com/office/officeart/2005/8/layout/cycle1"/>
    <dgm:cxn modelId="{5CF2B843-BD64-45C1-B36B-7C8EFAE6CB15}" type="presParOf" srcId="{E7AAB290-BABC-403C-9CBD-B9056E69B196}" destId="{AA315808-2C88-46F8-B1D3-E6C8759354F2}" srcOrd="2" destOrd="0" presId="urn:microsoft.com/office/officeart/2005/8/layout/cycle1"/>
    <dgm:cxn modelId="{4C4B28B3-E4EC-4B9B-80AE-19BACA30CA98}" type="presParOf" srcId="{E7AAB290-BABC-403C-9CBD-B9056E69B196}" destId="{5A9ACFFA-186C-433F-A49C-5F14B4D86129}" srcOrd="3" destOrd="0" presId="urn:microsoft.com/office/officeart/2005/8/layout/cycle1"/>
    <dgm:cxn modelId="{C0819DCD-1BD7-455B-82FC-93B971B5880C}" type="presParOf" srcId="{E7AAB290-BABC-403C-9CBD-B9056E69B196}" destId="{8037DE0F-47EA-4EB7-96A1-BC5837D7C63C}" srcOrd="4" destOrd="0" presId="urn:microsoft.com/office/officeart/2005/8/layout/cycle1"/>
    <dgm:cxn modelId="{CCE7C01C-9D38-4C0C-B41F-8B730C92C8CC}" type="presParOf" srcId="{E7AAB290-BABC-403C-9CBD-B9056E69B196}" destId="{3EDE7EF6-9572-4E30-886D-217C2303FFDB}" srcOrd="5" destOrd="0" presId="urn:microsoft.com/office/officeart/2005/8/layout/cycle1"/>
    <dgm:cxn modelId="{5B9D65E8-C719-4A85-8C73-CEE5012ED4BB}" type="presParOf" srcId="{E7AAB290-BABC-403C-9CBD-B9056E69B196}" destId="{A43CCBDF-A85A-461E-8394-E89A09C0DA88}" srcOrd="6" destOrd="0" presId="urn:microsoft.com/office/officeart/2005/8/layout/cycle1"/>
    <dgm:cxn modelId="{34FC662B-0E6E-4314-9D18-2F394E36443C}" type="presParOf" srcId="{E7AAB290-BABC-403C-9CBD-B9056E69B196}" destId="{09F6789A-9330-4B22-A0F3-961C0689BE7A}" srcOrd="7" destOrd="0" presId="urn:microsoft.com/office/officeart/2005/8/layout/cycle1"/>
    <dgm:cxn modelId="{89106F7F-23CC-43B6-AF9C-077164269764}" type="presParOf" srcId="{E7AAB290-BABC-403C-9CBD-B9056E69B196}" destId="{5CB4066D-CD4A-44D8-B8E5-3F5603942B60}" srcOrd="8" destOrd="0" presId="urn:microsoft.com/office/officeart/2005/8/layout/cycle1"/>
    <dgm:cxn modelId="{1C7B121A-18A1-4639-93E8-38D480D22070}" type="presParOf" srcId="{E7AAB290-BABC-403C-9CBD-B9056E69B196}" destId="{5D235DB3-C0CE-41F2-95A9-497770465A34}" srcOrd="9" destOrd="0" presId="urn:microsoft.com/office/officeart/2005/8/layout/cycle1"/>
    <dgm:cxn modelId="{2DAC32EB-143F-42B0-BC22-3083CE7ABFAA}" type="presParOf" srcId="{E7AAB290-BABC-403C-9CBD-B9056E69B196}" destId="{D3EC7464-1C7B-4566-BF6A-15E0DE6855E8}" srcOrd="10" destOrd="0" presId="urn:microsoft.com/office/officeart/2005/8/layout/cycle1"/>
    <dgm:cxn modelId="{AB13F7D4-2E7D-4681-B24A-22B6FD96A119}" type="presParOf" srcId="{E7AAB290-BABC-403C-9CBD-B9056E69B196}" destId="{67148F65-9924-4654-9FD3-446601905641}"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8B8C3-0055-4942-A9FE-0C613D7313BE}">
      <dsp:nvSpPr>
        <dsp:cNvPr id="0" name=""/>
        <dsp:cNvSpPr/>
      </dsp:nvSpPr>
      <dsp:spPr>
        <a:xfrm>
          <a:off x="4168076" y="149161"/>
          <a:ext cx="1707881" cy="17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u="sng" kern="1200" dirty="0" smtClean="0">
              <a:effectLst>
                <a:outerShdw blurRad="38100" dist="38100" dir="2700000" algn="tl">
                  <a:srgbClr val="000000">
                    <a:alpha val="43137"/>
                  </a:srgbClr>
                </a:outerShdw>
              </a:effectLst>
            </a:rPr>
            <a:t>Concret</a:t>
          </a:r>
          <a:r>
            <a:rPr lang="fr-CA" sz="2400" b="1" kern="1200" dirty="0" smtClean="0">
              <a:effectLst>
                <a:outerShdw blurRad="38100" dist="38100" dir="2700000" algn="tl">
                  <a:srgbClr val="000000">
                    <a:alpha val="43137"/>
                  </a:srgbClr>
                </a:outerShdw>
              </a:effectLst>
            </a:rPr>
            <a:t> </a:t>
          </a:r>
          <a:r>
            <a:rPr lang="fr-CA" sz="1400" kern="1200" dirty="0" err="1" smtClean="0"/>
            <a:t>manipulatifs</a:t>
          </a:r>
          <a:r>
            <a:rPr lang="fr-CA" sz="1400" kern="1200" dirty="0" smtClean="0"/>
            <a:t>, problèmes écrits</a:t>
          </a:r>
          <a:endParaRPr lang="fr-CA" sz="1400" kern="1200" dirty="0"/>
        </a:p>
      </dsp:txBody>
      <dsp:txXfrm>
        <a:off x="4168076" y="149161"/>
        <a:ext cx="1707881" cy="1707881"/>
      </dsp:txXfrm>
    </dsp:sp>
    <dsp:sp modelId="{AA315808-2C88-46F8-B1D3-E6C8759354F2}">
      <dsp:nvSpPr>
        <dsp:cNvPr id="0" name=""/>
        <dsp:cNvSpPr/>
      </dsp:nvSpPr>
      <dsp:spPr>
        <a:xfrm>
          <a:off x="1136926" y="58408"/>
          <a:ext cx="4826284" cy="4826284"/>
        </a:xfrm>
        <a:prstGeom prst="circularArrow">
          <a:avLst>
            <a:gd name="adj1" fmla="val 6900"/>
            <a:gd name="adj2" fmla="val 465227"/>
            <a:gd name="adj3" fmla="val 311708"/>
            <a:gd name="adj4" fmla="val 20554647"/>
            <a:gd name="adj5" fmla="val 8051"/>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7DE0F-47EA-4EB7-96A1-BC5837D7C63C}">
      <dsp:nvSpPr>
        <dsp:cNvPr id="0" name=""/>
        <dsp:cNvSpPr/>
      </dsp:nvSpPr>
      <dsp:spPr>
        <a:xfrm>
          <a:off x="4243272" y="2931446"/>
          <a:ext cx="1707881" cy="17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CA" sz="2500" b="1" u="sng" kern="1200" dirty="0" smtClean="0">
              <a:effectLst>
                <a:outerShdw blurRad="38100" dist="38100" dir="2700000" algn="tl">
                  <a:srgbClr val="000000">
                    <a:alpha val="43137"/>
                  </a:srgbClr>
                </a:outerShdw>
              </a:effectLst>
            </a:rPr>
            <a:t>Iconique</a:t>
          </a:r>
        </a:p>
        <a:p>
          <a:pPr lvl="0" algn="ctr" defTabSz="1111250">
            <a:lnSpc>
              <a:spcPct val="90000"/>
            </a:lnSpc>
            <a:spcBef>
              <a:spcPct val="0"/>
            </a:spcBef>
            <a:spcAft>
              <a:spcPct val="35000"/>
            </a:spcAft>
          </a:pPr>
          <a:r>
            <a:rPr lang="fr-CA" sz="1400" kern="1200" dirty="0" smtClean="0"/>
            <a:t>images, dessins, graphiques, tableaux</a:t>
          </a:r>
          <a:endParaRPr lang="fr-CA" sz="1400" kern="1200" dirty="0"/>
        </a:p>
      </dsp:txBody>
      <dsp:txXfrm>
        <a:off x="4243272" y="2931446"/>
        <a:ext cx="1707881" cy="1707881"/>
      </dsp:txXfrm>
    </dsp:sp>
    <dsp:sp modelId="{3EDE7EF6-9572-4E30-886D-217C2303FFDB}">
      <dsp:nvSpPr>
        <dsp:cNvPr id="0" name=""/>
        <dsp:cNvSpPr/>
      </dsp:nvSpPr>
      <dsp:spPr>
        <a:xfrm>
          <a:off x="1164673" y="10956"/>
          <a:ext cx="4826284" cy="4826284"/>
        </a:xfrm>
        <a:prstGeom prst="circularArrow">
          <a:avLst>
            <a:gd name="adj1" fmla="val 6900"/>
            <a:gd name="adj2" fmla="val 465227"/>
            <a:gd name="adj3" fmla="val 6015956"/>
            <a:gd name="adj4" fmla="val 4264824"/>
            <a:gd name="adj5" fmla="val 8051"/>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F6789A-9330-4B22-A0F3-961C0689BE7A}">
      <dsp:nvSpPr>
        <dsp:cNvPr id="0" name=""/>
        <dsp:cNvSpPr/>
      </dsp:nvSpPr>
      <dsp:spPr>
        <a:xfrm>
          <a:off x="1235051" y="3009559"/>
          <a:ext cx="1707881" cy="17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CA" sz="2300" b="1" u="sng" kern="1200" dirty="0" smtClean="0">
              <a:effectLst>
                <a:outerShdw blurRad="38100" dist="38100" dir="2700000" algn="tl">
                  <a:srgbClr val="000000">
                    <a:alpha val="43137"/>
                  </a:srgbClr>
                </a:outerShdw>
              </a:effectLst>
            </a:rPr>
            <a:t>Symbolique</a:t>
          </a:r>
        </a:p>
        <a:p>
          <a:pPr lvl="0" algn="ctr" defTabSz="1022350">
            <a:lnSpc>
              <a:spcPct val="90000"/>
            </a:lnSpc>
            <a:spcBef>
              <a:spcPct val="0"/>
            </a:spcBef>
            <a:spcAft>
              <a:spcPct val="35000"/>
            </a:spcAft>
          </a:pPr>
          <a:r>
            <a:rPr lang="fr-CA" sz="1400" b="0" u="none" kern="1200" dirty="0" smtClean="0">
              <a:effectLst/>
            </a:rPr>
            <a:t>opérations, parenthèses, variables, équations, chiffres</a:t>
          </a:r>
          <a:endParaRPr lang="fr-CA" sz="1400" b="0" u="none" kern="1200" dirty="0">
            <a:effectLst/>
          </a:endParaRPr>
        </a:p>
      </dsp:txBody>
      <dsp:txXfrm>
        <a:off x="1235051" y="3009559"/>
        <a:ext cx="1707881" cy="1707881"/>
      </dsp:txXfrm>
    </dsp:sp>
    <dsp:sp modelId="{5CB4066D-CD4A-44D8-B8E5-3F5603942B60}">
      <dsp:nvSpPr>
        <dsp:cNvPr id="0" name=""/>
        <dsp:cNvSpPr/>
      </dsp:nvSpPr>
      <dsp:spPr>
        <a:xfrm>
          <a:off x="1234779" y="-76914"/>
          <a:ext cx="4826284" cy="4826284"/>
        </a:xfrm>
        <a:prstGeom prst="circularArrow">
          <a:avLst>
            <a:gd name="adj1" fmla="val 6900"/>
            <a:gd name="adj2" fmla="val 465227"/>
            <a:gd name="adj3" fmla="val 11200201"/>
            <a:gd name="adj4" fmla="val 9707535"/>
            <a:gd name="adj5" fmla="val 8051"/>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C7464-1C7B-4566-BF6A-15E0DE6855E8}">
      <dsp:nvSpPr>
        <dsp:cNvPr id="0" name=""/>
        <dsp:cNvSpPr/>
      </dsp:nvSpPr>
      <dsp:spPr>
        <a:xfrm>
          <a:off x="1160213" y="149168"/>
          <a:ext cx="1707881" cy="1707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u="sng" kern="1200" dirty="0" smtClean="0">
              <a:effectLst>
                <a:outerShdw blurRad="38100" dist="38100" dir="2700000" algn="tl">
                  <a:srgbClr val="000000">
                    <a:alpha val="43137"/>
                  </a:srgbClr>
                </a:outerShdw>
              </a:effectLst>
            </a:rPr>
            <a:t>Verbal</a:t>
          </a:r>
        </a:p>
        <a:p>
          <a:pPr lvl="0" algn="ctr" defTabSz="1066800">
            <a:lnSpc>
              <a:spcPct val="90000"/>
            </a:lnSpc>
            <a:spcBef>
              <a:spcPct val="0"/>
            </a:spcBef>
            <a:spcAft>
              <a:spcPct val="35000"/>
            </a:spcAft>
          </a:pPr>
          <a:r>
            <a:rPr lang="fr-CA" sz="1400" kern="1200" dirty="0" smtClean="0"/>
            <a:t>questionnement, explications communication (oral/écrit), journal de maths, entrevues</a:t>
          </a:r>
          <a:endParaRPr lang="fr-CA" sz="1400" kern="1200" dirty="0"/>
        </a:p>
      </dsp:txBody>
      <dsp:txXfrm>
        <a:off x="1160213" y="149168"/>
        <a:ext cx="1707881" cy="1707881"/>
      </dsp:txXfrm>
    </dsp:sp>
    <dsp:sp modelId="{67148F65-9924-4654-9FD3-446601905641}">
      <dsp:nvSpPr>
        <dsp:cNvPr id="0" name=""/>
        <dsp:cNvSpPr/>
      </dsp:nvSpPr>
      <dsp:spPr>
        <a:xfrm>
          <a:off x="1224123" y="1616"/>
          <a:ext cx="4826284" cy="4826284"/>
        </a:xfrm>
        <a:prstGeom prst="circularArrow">
          <a:avLst>
            <a:gd name="adj1" fmla="val 6900"/>
            <a:gd name="adj2" fmla="val 465227"/>
            <a:gd name="adj3" fmla="val 16893834"/>
            <a:gd name="adj4" fmla="val 15143153"/>
            <a:gd name="adj5" fmla="val 8051"/>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3D8FB-64DB-45A9-9BCE-B9E54886D6D9}" type="datetimeFigureOut">
              <a:rPr lang="fr-CA" smtClean="0"/>
              <a:t>2011-10-19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E0766-BBA1-428A-B6CA-9485A9BFC90E}" type="slidenum">
              <a:rPr lang="fr-CA" smtClean="0"/>
              <a:t>‹N°›</a:t>
            </a:fld>
            <a:endParaRPr lang="fr-CA"/>
          </a:p>
        </p:txBody>
      </p:sp>
    </p:spTree>
    <p:extLst>
      <p:ext uri="{BB962C8B-B14F-4D97-AF65-F5344CB8AC3E}">
        <p14:creationId xmlns:p14="http://schemas.microsoft.com/office/powerpoint/2010/main" val="50709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 Parfois les choses les plus banales et les plus</a:t>
            </a:r>
            <a:r>
              <a:rPr lang="fr-CA" baseline="0" dirty="0" smtClean="0"/>
              <a:t> difficiles peuvent être amusantes</a:t>
            </a:r>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5</a:t>
            </a:fld>
            <a:endParaRPr lang="fr-CA"/>
          </a:p>
        </p:txBody>
      </p:sp>
    </p:spTree>
    <p:extLst>
      <p:ext uri="{BB962C8B-B14F-4D97-AF65-F5344CB8AC3E}">
        <p14:creationId xmlns:p14="http://schemas.microsoft.com/office/powerpoint/2010/main" val="52637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dirty="0" smtClean="0"/>
              <a:t>déterminer les connaissances antérieures des élèves</a:t>
            </a:r>
          </a:p>
          <a:p>
            <a:r>
              <a:rPr lang="fr-CA" sz="1200" dirty="0" smtClean="0"/>
              <a:t>préciser ce que les élèves ont appris sur un sujet donné</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t>prendre des décisions sur le contenu des leçons à venir (évaluer notre propre enseignement</a:t>
            </a:r>
            <a:r>
              <a:rPr lang="fr-CA" sz="1200" dirty="0" smtClean="0"/>
              <a:t>) …c’est un point de repère pour la prochaine année, le prochain concept, le prochain module</a:t>
            </a:r>
          </a:p>
          <a:p>
            <a:endParaRPr lang="fr-CA" sz="1200" dirty="0" smtClean="0"/>
          </a:p>
          <a:p>
            <a:r>
              <a:rPr lang="fr-CA" sz="1200" dirty="0" smtClean="0"/>
              <a:t>Assurer que les objectifs ont été atteints (et que les élèves progresse dans le système)</a:t>
            </a:r>
          </a:p>
          <a:p>
            <a:r>
              <a:rPr lang="fr-CA" sz="1200" dirty="0" smtClean="0"/>
              <a:t>repérer les difficultés individuelles</a:t>
            </a:r>
          </a:p>
          <a:p>
            <a:r>
              <a:rPr lang="fr-CA" sz="1200" dirty="0" smtClean="0"/>
              <a:t>Communication avec parent, élève, </a:t>
            </a:r>
            <a:r>
              <a:rPr lang="fr-CA" sz="1200" dirty="0" err="1" smtClean="0"/>
              <a:t>admin</a:t>
            </a:r>
            <a:endParaRPr lang="fr-CA" sz="1200" dirty="0" smtClean="0"/>
          </a:p>
          <a:p>
            <a:r>
              <a:rPr lang="fr-CA" sz="1200" dirty="0" smtClean="0"/>
              <a:t>Point de repère pour la prochaine année, le prochain concept, le prochain module</a:t>
            </a:r>
          </a:p>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34</a:t>
            </a:fld>
            <a:endParaRPr lang="fr-CA"/>
          </a:p>
        </p:txBody>
      </p:sp>
    </p:spTree>
    <p:extLst>
      <p:ext uri="{BB962C8B-B14F-4D97-AF65-F5344CB8AC3E}">
        <p14:creationId xmlns:p14="http://schemas.microsoft.com/office/powerpoint/2010/main" val="280451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Tx/>
              <a:buChar char="•"/>
            </a:pPr>
            <a:r>
              <a:rPr lang="fr-CA" dirty="0" smtClean="0"/>
              <a:t>Au fur et à mesure du déroulement des situations d’apprentissage et d’évaluation,</a:t>
            </a:r>
          </a:p>
          <a:p>
            <a:endParaRPr lang="fr-CA" dirty="0" smtClean="0"/>
          </a:p>
          <a:p>
            <a:pPr>
              <a:buFontTx/>
              <a:buChar char="•"/>
            </a:pPr>
            <a:r>
              <a:rPr lang="fr-CA" dirty="0" smtClean="0"/>
              <a:t>En cours de cycle, à partir d’un ensemble de situations d’apprentissage et d’évaluation,</a:t>
            </a:r>
          </a:p>
          <a:p>
            <a:endParaRPr lang="fr-CA" dirty="0" smtClean="0"/>
          </a:p>
          <a:p>
            <a:pPr>
              <a:buFontTx/>
              <a:buChar char="•"/>
            </a:pPr>
            <a:r>
              <a:rPr lang="fr-CA" dirty="0" smtClean="0"/>
              <a:t>En fin de cycle, lors du bilan</a:t>
            </a:r>
          </a:p>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36</a:t>
            </a:fld>
            <a:endParaRPr lang="fr-CA"/>
          </a:p>
        </p:txBody>
      </p:sp>
    </p:spTree>
    <p:extLst>
      <p:ext uri="{BB962C8B-B14F-4D97-AF65-F5344CB8AC3E}">
        <p14:creationId xmlns:p14="http://schemas.microsoft.com/office/powerpoint/2010/main" val="44031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70000"/>
              </a:lnSpc>
              <a:spcBef>
                <a:spcPct val="40000"/>
              </a:spcBef>
            </a:pPr>
            <a:r>
              <a:rPr lang="fr-CA" dirty="0" smtClean="0"/>
              <a:t>L’élève compétent et notre jugement……..</a:t>
            </a:r>
          </a:p>
          <a:p>
            <a:pPr>
              <a:lnSpc>
                <a:spcPct val="170000"/>
              </a:lnSpc>
              <a:spcBef>
                <a:spcPct val="40000"/>
              </a:spcBef>
            </a:pPr>
            <a:r>
              <a:rPr lang="fr-CA" dirty="0" smtClean="0"/>
              <a:t>Actif dans son apprentissage</a:t>
            </a:r>
          </a:p>
          <a:p>
            <a:pPr>
              <a:lnSpc>
                <a:spcPct val="170000"/>
              </a:lnSpc>
              <a:spcBef>
                <a:spcPct val="40000"/>
              </a:spcBef>
            </a:pPr>
            <a:r>
              <a:rPr lang="fr-CA" dirty="0" smtClean="0"/>
              <a:t>Prend consciences des stratégies, s’aut0-évalue</a:t>
            </a:r>
          </a:p>
          <a:p>
            <a:pPr>
              <a:lnSpc>
                <a:spcPct val="170000"/>
              </a:lnSpc>
              <a:spcBef>
                <a:spcPct val="40000"/>
              </a:spcBef>
            </a:pPr>
            <a:r>
              <a:rPr lang="fr-CA" dirty="0" smtClean="0"/>
              <a:t>L’élève développe des </a:t>
            </a:r>
            <a:r>
              <a:rPr lang="fr-CA" u="sng" dirty="0" smtClean="0"/>
              <a:t>compétences</a:t>
            </a:r>
            <a:r>
              <a:rPr lang="fr-CA" dirty="0" smtClean="0"/>
              <a:t> par le biais des concepts.</a:t>
            </a:r>
          </a:p>
          <a:p>
            <a:pPr>
              <a:lnSpc>
                <a:spcPct val="170000"/>
              </a:lnSpc>
              <a:spcBef>
                <a:spcPct val="40000"/>
              </a:spcBef>
            </a:pPr>
            <a:r>
              <a:rPr lang="fr-CA" dirty="0" smtClean="0"/>
              <a:t>L’enseignant est un </a:t>
            </a:r>
            <a:r>
              <a:rPr lang="fr-CA" i="1" dirty="0" smtClean="0"/>
              <a:t>guide</a:t>
            </a:r>
            <a:r>
              <a:rPr lang="fr-CA" dirty="0" smtClean="0"/>
              <a:t> plutôt qu’un dispensateur de connaissances</a:t>
            </a:r>
          </a:p>
          <a:p>
            <a:pPr>
              <a:lnSpc>
                <a:spcPct val="170000"/>
              </a:lnSpc>
              <a:spcBef>
                <a:spcPct val="40000"/>
              </a:spcBef>
            </a:pPr>
            <a:r>
              <a:rPr lang="fr-CA" b="1" dirty="0" smtClean="0">
                <a:solidFill>
                  <a:srgbClr val="FF9900"/>
                </a:solidFill>
              </a:rPr>
              <a:t>L’élève compétent sait quoi faire, quand le faire et pourquoi le faire…</a:t>
            </a:r>
          </a:p>
          <a:p>
            <a:pPr>
              <a:lnSpc>
                <a:spcPct val="170000"/>
              </a:lnSpc>
              <a:spcBef>
                <a:spcPct val="40000"/>
              </a:spcBef>
            </a:pPr>
            <a:r>
              <a:rPr lang="fr-CA" b="1" dirty="0" smtClean="0"/>
              <a:t>Choisit, utilise et construit des connaissances :</a:t>
            </a:r>
          </a:p>
          <a:p>
            <a:pPr>
              <a:lnSpc>
                <a:spcPct val="170000"/>
              </a:lnSpc>
              <a:spcBef>
                <a:spcPct val="40000"/>
              </a:spcBef>
            </a:pPr>
            <a:r>
              <a:rPr lang="fr-CA" b="1" dirty="0" smtClean="0"/>
              <a:t>Est conscient de ses attitudes, de ses perceptions et du degré de sa motivation:</a:t>
            </a:r>
          </a:p>
          <a:p>
            <a:pPr>
              <a:lnSpc>
                <a:spcPct val="170000"/>
              </a:lnSpc>
              <a:spcBef>
                <a:spcPct val="40000"/>
              </a:spcBef>
            </a:pPr>
            <a:r>
              <a:rPr lang="fr-CA" b="1" dirty="0" smtClean="0"/>
              <a:t>Développe la conscience de sa façon d’apprendre et la capacité de s’autoréguler :</a:t>
            </a:r>
            <a:endParaRPr lang="fr-CA" dirty="0" smtClean="0"/>
          </a:p>
          <a:p>
            <a:pPr>
              <a:lnSpc>
                <a:spcPct val="170000"/>
              </a:lnSpc>
              <a:spcBef>
                <a:spcPct val="40000"/>
              </a:spcBef>
            </a:pPr>
            <a:r>
              <a:rPr lang="fr-CA" b="1" dirty="0" smtClean="0"/>
              <a:t>Utilise une démarche d’apprentissage appropriée:</a:t>
            </a:r>
          </a:p>
          <a:p>
            <a:endParaRPr lang="fr-CA" b="1" i="1" dirty="0" smtClean="0"/>
          </a:p>
          <a:p>
            <a:endParaRPr lang="fr-CA" b="1" i="1" dirty="0" smtClean="0"/>
          </a:p>
          <a:p>
            <a:endParaRPr lang="fr-CA" b="1" i="1" dirty="0" smtClean="0"/>
          </a:p>
          <a:p>
            <a:r>
              <a:rPr lang="fr-CA" b="1" i="1" dirty="0" smtClean="0"/>
              <a:t>cherchent constamment à comprendre le sens des mathématiques</a:t>
            </a:r>
          </a:p>
          <a:p>
            <a:r>
              <a:rPr lang="fr-CA" b="1" i="1" dirty="0" smtClean="0"/>
              <a:t>développent une pensée mathématique de plus en plus articulée et approfondie.</a:t>
            </a:r>
          </a:p>
          <a:p>
            <a:r>
              <a:rPr lang="fr-CA" b="1" i="1" dirty="0" smtClean="0"/>
              <a:t>établissent des liens entre les concepts et savent reconnaître les régularités dans tous les processus mathématiques.</a:t>
            </a:r>
          </a:p>
          <a:p>
            <a:r>
              <a:rPr lang="fr-CA" b="1" i="1" dirty="0" smtClean="0"/>
              <a:t>possèdent un sens du nombre et sont suffisamment efficaces dans leur démarche pour faire progresser leur réflexion à mesure qu’ils approchent d’une solution</a:t>
            </a:r>
          </a:p>
          <a:p>
            <a:r>
              <a:rPr lang="fr-CA" b="1" i="1" dirty="0" smtClean="0"/>
              <a:t>sont prêts à persévérer pour comprendre et résoudre des problèmes mathématiques.</a:t>
            </a:r>
          </a:p>
          <a:p>
            <a:r>
              <a:rPr lang="fr-CA" b="1" i="1" dirty="0" smtClean="0"/>
              <a:t>peuvent communiquer un raisonnement mathématique à d’autres ainsi que comprendre celui des autres.</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37</a:t>
            </a:fld>
            <a:endParaRPr lang="fr-CA"/>
          </a:p>
        </p:txBody>
      </p:sp>
    </p:spTree>
    <p:extLst>
      <p:ext uri="{BB962C8B-B14F-4D97-AF65-F5344CB8AC3E}">
        <p14:creationId xmlns:p14="http://schemas.microsoft.com/office/powerpoint/2010/main" val="363415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Comment inciter un élève à laisser des traces de sa démarche (pour pouvoir communiquer à l’élève ses réussites)</a:t>
            </a:r>
          </a:p>
          <a:p>
            <a:r>
              <a:rPr lang="fr-CA" dirty="0" smtClean="0"/>
              <a:t>La prise de parole d’un élève en plénière ou pendant des échanges entre élèves, l’</a:t>
            </a:r>
            <a:r>
              <a:rPr lang="fr-CA" dirty="0" err="1" smtClean="0"/>
              <a:t>oralisation</a:t>
            </a:r>
            <a:r>
              <a:rPr lang="fr-CA" dirty="0" smtClean="0"/>
              <a:t> de sa stratégie pendant une mise en commun, peuvent permettre pour certains élèves de compléter la prise d’informations nécessaire.</a:t>
            </a:r>
          </a:p>
          <a:p>
            <a:pPr marL="0" indent="0">
              <a:buFontTx/>
              <a:buNone/>
            </a:pPr>
            <a:endParaRPr lang="fr-CA" dirty="0" smtClean="0"/>
          </a:p>
          <a:p>
            <a:pPr marL="0" indent="0">
              <a:buFontTx/>
              <a:buNone/>
            </a:pPr>
            <a:endParaRPr lang="fr-CA" dirty="0" smtClean="0"/>
          </a:p>
          <a:p>
            <a:pPr marL="0" indent="0">
              <a:buFontTx/>
              <a:buNone/>
            </a:pPr>
            <a:r>
              <a:rPr lang="fr-CA" dirty="0" smtClean="0"/>
              <a:t>Venir</a:t>
            </a:r>
            <a:r>
              <a:rPr lang="fr-CA" baseline="0" dirty="0" smtClean="0"/>
              <a:t> au tableau, faire les problèmes au tableau</a:t>
            </a:r>
          </a:p>
          <a:p>
            <a:pPr marL="171450" indent="-171450">
              <a:buFontTx/>
              <a:buChar char="-"/>
            </a:pPr>
            <a:r>
              <a:rPr lang="fr-CA" baseline="0" dirty="0" smtClean="0"/>
              <a:t>Partage des stratégies</a:t>
            </a:r>
          </a:p>
          <a:p>
            <a:pPr marL="171450" indent="-171450">
              <a:buFontTx/>
              <a:buChar char="-"/>
            </a:pPr>
            <a:r>
              <a:rPr lang="fr-CA" baseline="0" dirty="0" smtClean="0"/>
              <a:t>En groupes, développement sur l’</a:t>
            </a:r>
            <a:r>
              <a:rPr lang="fr-CA" baseline="0" dirty="0" err="1" smtClean="0"/>
              <a:t>endo</a:t>
            </a:r>
            <a:r>
              <a:rPr lang="fr-CA" baseline="0" dirty="0" smtClean="0"/>
              <a:t> de la grosse feuille blanche et sur l’autre côté, mettre la réponse finale (faire la séparation entre la démarche et la réponse). Tous ensembles, montrer la réponse</a:t>
            </a:r>
          </a:p>
          <a:p>
            <a:pPr marL="171450" indent="-171450">
              <a:buFontTx/>
              <a:buChar char="-"/>
            </a:pPr>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38</a:t>
            </a:fld>
            <a:endParaRPr lang="fr-CA"/>
          </a:p>
        </p:txBody>
      </p:sp>
    </p:spTree>
    <p:extLst>
      <p:ext uri="{BB962C8B-B14F-4D97-AF65-F5344CB8AC3E}">
        <p14:creationId xmlns:p14="http://schemas.microsoft.com/office/powerpoint/2010/main" val="168219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questions ouvertes, </a:t>
            </a:r>
            <a:r>
              <a:rPr lang="fr-CA" dirty="0" err="1" smtClean="0"/>
              <a:t>entammées</a:t>
            </a:r>
            <a:r>
              <a:rPr lang="fr-CA" dirty="0" smtClean="0"/>
              <a:t> aussi par un stimulus, demandent aux élèves de répondre avec: </a:t>
            </a:r>
            <a:br>
              <a:rPr lang="fr-CA" dirty="0" smtClean="0"/>
            </a:br>
            <a:r>
              <a:rPr lang="fr-CA" dirty="0" smtClean="0"/>
              <a:t>- une courte réponse orale ou écrite </a:t>
            </a:r>
            <a:br>
              <a:rPr lang="fr-CA" dirty="0" smtClean="0"/>
            </a:br>
            <a:r>
              <a:rPr lang="fr-CA" dirty="0" smtClean="0"/>
              <a:t>- une solution mathématique </a:t>
            </a:r>
            <a:br>
              <a:rPr lang="fr-CA" dirty="0" smtClean="0"/>
            </a:br>
            <a:r>
              <a:rPr lang="fr-CA" dirty="0" smtClean="0"/>
              <a:t>- un dessin </a:t>
            </a:r>
            <a:br>
              <a:rPr lang="fr-CA" dirty="0" smtClean="0"/>
            </a:br>
            <a:r>
              <a:rPr lang="fr-CA" dirty="0" smtClean="0"/>
              <a:t>- un diagramme, charte ou graphique </a:t>
            </a:r>
          </a:p>
          <a:p>
            <a:r>
              <a:rPr lang="fr-CA" dirty="0" smtClean="0"/>
              <a:t>Un porte-folio documente l'apprentissage pendant un certain temps. </a:t>
            </a:r>
            <a:br>
              <a:rPr lang="fr-CA" dirty="0" smtClean="0"/>
            </a:br>
            <a:r>
              <a:rPr lang="fr-CA" dirty="0" smtClean="0"/>
              <a:t>Cette perspective à long terme reflète l'amélioration de l'élève en lui montrant l'importance de l'auto-évaluation, la correction et la </a:t>
            </a:r>
            <a:r>
              <a:rPr lang="fr-CA" dirty="0" err="1" smtClean="0"/>
              <a:t>revision</a:t>
            </a:r>
            <a:r>
              <a:rPr lang="fr-CA" dirty="0" smtClean="0"/>
              <a:t>. </a:t>
            </a:r>
          </a:p>
          <a:p>
            <a:r>
              <a:rPr lang="fr-CA" dirty="0" smtClean="0"/>
              <a:t>Le porte-folio de l'élève peut inclure:    - un </a:t>
            </a:r>
            <a:r>
              <a:rPr lang="fr-CA" dirty="0" err="1" smtClean="0"/>
              <a:t>joural</a:t>
            </a:r>
            <a:r>
              <a:rPr lang="fr-CA" dirty="0" smtClean="0"/>
              <a:t> personnel </a:t>
            </a:r>
            <a:br>
              <a:rPr lang="fr-CA" dirty="0" smtClean="0"/>
            </a:br>
            <a:r>
              <a:rPr lang="fr-CA" dirty="0" smtClean="0"/>
              <a:t>                                                       - des évaluations faites par ses paires </a:t>
            </a:r>
            <a:br>
              <a:rPr lang="fr-CA" dirty="0" smtClean="0"/>
            </a:br>
            <a:r>
              <a:rPr lang="fr-CA" dirty="0" smtClean="0"/>
              <a:t>                                                       - ses projets d'art, diagrammes, chartes, graphiques </a:t>
            </a:r>
            <a:br>
              <a:rPr lang="fr-CA" dirty="0" smtClean="0"/>
            </a:br>
            <a:r>
              <a:rPr lang="fr-CA" dirty="0" smtClean="0"/>
              <a:t>                                                       - un travail ou un rapport de groupe </a:t>
            </a:r>
            <a:br>
              <a:rPr lang="fr-CA" dirty="0" smtClean="0"/>
            </a:br>
            <a:r>
              <a:rPr lang="fr-CA" dirty="0" smtClean="0"/>
              <a:t>                                                       - ses notes personnelles </a:t>
            </a:r>
            <a:br>
              <a:rPr lang="fr-CA" dirty="0" smtClean="0"/>
            </a:br>
            <a:r>
              <a:rPr lang="fr-CA" dirty="0" smtClean="0"/>
              <a:t>                                                       - ses brouillons et ses copies finales   </a:t>
            </a:r>
          </a:p>
          <a:p>
            <a:r>
              <a:rPr lang="fr-CA" dirty="0" smtClean="0"/>
              <a:t>L'auto-évaluation exige que l'élève évalue sa participation, son processus et ses produits. </a:t>
            </a:r>
          </a:p>
          <a:p>
            <a:r>
              <a:rPr lang="fr-CA" dirty="0" smtClean="0"/>
              <a:t>Les élèves répondent oralement ou par écrit à des questions telles: </a:t>
            </a:r>
          </a:p>
          <a:p>
            <a:r>
              <a:rPr lang="fr-CA" dirty="0" smtClean="0"/>
              <a:t>- Quelle fut la partie la plus difficile du projet? </a:t>
            </a:r>
            <a:br>
              <a:rPr lang="fr-CA" dirty="0" smtClean="0"/>
            </a:br>
            <a:r>
              <a:rPr lang="fr-CA" dirty="0" smtClean="0"/>
              <a:t>- Quelle est la prochaine étape de ton projet? </a:t>
            </a:r>
            <a:br>
              <a:rPr lang="fr-CA" dirty="0" smtClean="0"/>
            </a:br>
            <a:r>
              <a:rPr lang="fr-CA" dirty="0" smtClean="0"/>
              <a:t>- Si tu pouvais recommencer, que ferais-tu différemment? </a:t>
            </a:r>
            <a:br>
              <a:rPr lang="fr-CA" dirty="0" smtClean="0"/>
            </a:br>
            <a:r>
              <a:rPr lang="fr-CA" dirty="0" smtClean="0"/>
              <a:t>- Qu'as-tu appris de ce projet?   </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39</a:t>
            </a:fld>
            <a:endParaRPr lang="fr-CA"/>
          </a:p>
        </p:txBody>
      </p:sp>
    </p:spTree>
    <p:extLst>
      <p:ext uri="{BB962C8B-B14F-4D97-AF65-F5344CB8AC3E}">
        <p14:creationId xmlns:p14="http://schemas.microsoft.com/office/powerpoint/2010/main" val="32475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Les capacités nécessaires à la résolution de problèmes</a:t>
            </a:r>
          </a:p>
          <a:p>
            <a:r>
              <a:rPr lang="fr-CA" dirty="0" smtClean="0"/>
              <a:t>Rechercher et organiser l’information ;</a:t>
            </a:r>
          </a:p>
          <a:p>
            <a:r>
              <a:rPr lang="fr-CA" dirty="0" smtClean="0"/>
              <a:t>Engager une démarche, raisonner, argumenter, démontrer ;</a:t>
            </a:r>
          </a:p>
          <a:p>
            <a:r>
              <a:rPr lang="fr-CA" dirty="0" smtClean="0"/>
              <a:t>Calculer, mesurer, appliquer des consignes ;</a:t>
            </a:r>
          </a:p>
          <a:p>
            <a:r>
              <a:rPr lang="fr-CA" dirty="0" smtClean="0"/>
              <a:t>Communiquer en utilisant un langage mathématique</a:t>
            </a:r>
          </a:p>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42</a:t>
            </a:fld>
            <a:endParaRPr lang="fr-CA"/>
          </a:p>
        </p:txBody>
      </p:sp>
    </p:spTree>
    <p:extLst>
      <p:ext uri="{BB962C8B-B14F-4D97-AF65-F5344CB8AC3E}">
        <p14:creationId xmlns:p14="http://schemas.microsoft.com/office/powerpoint/2010/main" val="159166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43</a:t>
            </a:fld>
            <a:endParaRPr lang="fr-CA"/>
          </a:p>
        </p:txBody>
      </p:sp>
    </p:spTree>
    <p:extLst>
      <p:ext uri="{BB962C8B-B14F-4D97-AF65-F5344CB8AC3E}">
        <p14:creationId xmlns:p14="http://schemas.microsoft.com/office/powerpoint/2010/main" val="40987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valeur de l’autoévaluation</a:t>
            </a:r>
          </a:p>
          <a:p>
            <a:r>
              <a:rPr lang="fr-CA" dirty="0" smtClean="0"/>
              <a:t>Engager les élèves dans une démarche d’auto-évaluation est une manière particulièrement efficace de les aider, non seulement à construire leur autonomie, mais aussi à renforcer leur motivation et leur implication. À la charnière entre formation et évaluation, l’auto-évaluation contribue à la construction par l’élève lui-même des critères qui permettent de savoir qu’un travail est réussi ou pas, qu’une aptitude</a:t>
            </a:r>
          </a:p>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45</a:t>
            </a:fld>
            <a:endParaRPr lang="fr-CA"/>
          </a:p>
        </p:txBody>
      </p:sp>
    </p:spTree>
    <p:extLst>
      <p:ext uri="{BB962C8B-B14F-4D97-AF65-F5344CB8AC3E}">
        <p14:creationId xmlns:p14="http://schemas.microsoft.com/office/powerpoint/2010/main" val="34627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7</a:t>
            </a:fld>
            <a:endParaRPr lang="fr-CA"/>
          </a:p>
        </p:txBody>
      </p:sp>
    </p:spTree>
    <p:extLst>
      <p:ext uri="{BB962C8B-B14F-4D97-AF65-F5344CB8AC3E}">
        <p14:creationId xmlns:p14="http://schemas.microsoft.com/office/powerpoint/2010/main" val="274705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CA" dirty="0" smtClean="0"/>
              <a:t>Prendre le temps de faire des</a:t>
            </a:r>
            <a:r>
              <a:rPr lang="fr-CA" baseline="0" dirty="0" smtClean="0"/>
              <a:t> affiches et les mettre dans la classe pendant le module</a:t>
            </a:r>
          </a:p>
          <a:p>
            <a:pPr marL="171450" indent="-171450">
              <a:buFontTx/>
              <a:buChar char="-"/>
            </a:pPr>
            <a:r>
              <a:rPr lang="fr-CA" baseline="0" dirty="0" smtClean="0"/>
              <a:t>Faire des glossaire, fiche synthèse, aide-mémoire…</a:t>
            </a:r>
          </a:p>
          <a:p>
            <a:pPr marL="171450" indent="-171450">
              <a:buFontTx/>
              <a:buChar char="-"/>
            </a:pPr>
            <a:r>
              <a:rPr lang="fr-CA" baseline="0" dirty="0" smtClean="0"/>
              <a:t>Définir les termes pour les élèves, laisser les élèves faire leurs propres glossaire</a:t>
            </a:r>
          </a:p>
          <a:p>
            <a:pPr marL="171450" indent="-171450">
              <a:buFontTx/>
              <a:buChar char="-"/>
            </a:pPr>
            <a:r>
              <a:rPr lang="fr-CA" baseline="0" dirty="0" smtClean="0"/>
              <a:t>Encourager la communication avec le bon vocabulaire </a:t>
            </a:r>
          </a:p>
          <a:p>
            <a:pPr marL="0" indent="0">
              <a:buFontTx/>
              <a:buNone/>
            </a:pPr>
            <a:r>
              <a:rPr lang="fr-CA" baseline="0" dirty="0" smtClean="0"/>
              <a:t>(corriger le bon </a:t>
            </a:r>
            <a:r>
              <a:rPr lang="fr-CA" baseline="0" dirty="0" err="1" smtClean="0"/>
              <a:t>vocab</a:t>
            </a:r>
            <a:r>
              <a:rPr lang="fr-CA" baseline="0" dirty="0" smtClean="0"/>
              <a:t>, afficher les mots….va inciter les élèves de parler davantage avec le bon langage mathématique)</a:t>
            </a:r>
          </a:p>
          <a:p>
            <a:pPr marL="171450" indent="-171450">
              <a:buFontTx/>
              <a:buChar char="-"/>
            </a:pPr>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13</a:t>
            </a:fld>
            <a:endParaRPr lang="fr-CA"/>
          </a:p>
        </p:txBody>
      </p:sp>
    </p:spTree>
    <p:extLst>
      <p:ext uri="{BB962C8B-B14F-4D97-AF65-F5344CB8AC3E}">
        <p14:creationId xmlns:p14="http://schemas.microsoft.com/office/powerpoint/2010/main" val="305526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15</a:t>
            </a:fld>
            <a:endParaRPr lang="fr-CA"/>
          </a:p>
        </p:txBody>
      </p:sp>
    </p:spTree>
    <p:extLst>
      <p:ext uri="{BB962C8B-B14F-4D97-AF65-F5344CB8AC3E}">
        <p14:creationId xmlns:p14="http://schemas.microsoft.com/office/powerpoint/2010/main" val="350113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i="1" dirty="0" smtClean="0"/>
              <a:t>Compréhension des concepts et procédures.</a:t>
            </a:r>
          </a:p>
          <a:p>
            <a:r>
              <a:rPr lang="fr-CA" b="1" i="1" dirty="0" smtClean="0"/>
              <a:t>Développement des habiletés et résolution de problèmes.</a:t>
            </a:r>
          </a:p>
          <a:p>
            <a:r>
              <a:rPr lang="fr-CA" b="1" i="1" dirty="0" smtClean="0"/>
              <a:t>Types de leçons.</a:t>
            </a:r>
            <a:r>
              <a:rPr lang="fr-CA" dirty="0" smtClean="0"/>
              <a:t> leçon fondée sur un problème, des mini-leçons, des jeux et du calcul mental.</a:t>
            </a:r>
            <a:endParaRPr lang="fr-CA" b="1" i="1" dirty="0" smtClean="0"/>
          </a:p>
          <a:p>
            <a:r>
              <a:rPr lang="fr-CA" b="1" i="1" dirty="0" smtClean="0"/>
              <a:t>Approches pédagogiques. </a:t>
            </a:r>
            <a:r>
              <a:rPr lang="fr-CA" dirty="0" smtClean="0"/>
              <a:t>L’apprentissage guidé, l’apprentissage partagé et l’apprentissage autonome</a:t>
            </a:r>
          </a:p>
          <a:p>
            <a:r>
              <a:rPr lang="fr-CA" b="1" i="1" dirty="0" err="1" smtClean="0"/>
              <a:t>Regroupements</a:t>
            </a:r>
            <a:r>
              <a:rPr lang="fr-CA" dirty="0" err="1" smtClean="0"/>
              <a:t>donner</a:t>
            </a:r>
            <a:r>
              <a:rPr lang="fr-CA" dirty="0" smtClean="0"/>
              <a:t> aux élèves le temps de partager leurs idées avec leurs camarades et de travailler indépendamment</a:t>
            </a:r>
          </a:p>
          <a:p>
            <a:r>
              <a:rPr lang="fr-CA" b="1" i="1" dirty="0" smtClean="0"/>
              <a:t>Stratégies d’</a:t>
            </a:r>
            <a:r>
              <a:rPr lang="fr-CA" b="1" i="1" dirty="0" err="1" smtClean="0"/>
              <a:t>évaluation</a:t>
            </a:r>
            <a:r>
              <a:rPr lang="fr-CA" dirty="0" err="1" smtClean="0"/>
              <a:t>Diverses</a:t>
            </a:r>
            <a:r>
              <a:rPr lang="fr-CA" dirty="0" smtClean="0"/>
              <a:t> stratégies d’évaluation devraient être employées pour que tous les élèves aient l’occasion de montrer ce qu’ils ont compris et ce qu’ils peuvent faire, de la manière qui leur convient le mieux.</a:t>
            </a:r>
          </a:p>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21</a:t>
            </a:fld>
            <a:endParaRPr lang="fr-CA"/>
          </a:p>
        </p:txBody>
      </p:sp>
    </p:spTree>
    <p:extLst>
      <p:ext uri="{BB962C8B-B14F-4D97-AF65-F5344CB8AC3E}">
        <p14:creationId xmlns:p14="http://schemas.microsoft.com/office/powerpoint/2010/main" val="174476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 Choisir des différents instruments autre que simplement</a:t>
            </a:r>
            <a:r>
              <a:rPr lang="fr-CA" baseline="0" dirty="0" smtClean="0"/>
              <a:t> les règles en classe (cm – pouce)</a:t>
            </a:r>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22</a:t>
            </a:fld>
            <a:endParaRPr lang="fr-CA"/>
          </a:p>
        </p:txBody>
      </p:sp>
    </p:spTree>
    <p:extLst>
      <p:ext uri="{BB962C8B-B14F-4D97-AF65-F5344CB8AC3E}">
        <p14:creationId xmlns:p14="http://schemas.microsoft.com/office/powerpoint/2010/main" val="267806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 Laisser les élèves</a:t>
            </a:r>
            <a:r>
              <a:rPr lang="fr-CA" baseline="0" dirty="0" smtClean="0"/>
              <a:t> toucher, découper, ouvrir, mesurer, sur des VRAIS OBJETS</a:t>
            </a:r>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23</a:t>
            </a:fld>
            <a:endParaRPr lang="fr-CA"/>
          </a:p>
        </p:txBody>
      </p:sp>
    </p:spTree>
    <p:extLst>
      <p:ext uri="{BB962C8B-B14F-4D97-AF65-F5344CB8AC3E}">
        <p14:creationId xmlns:p14="http://schemas.microsoft.com/office/powerpoint/2010/main" val="132829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Selon le </a:t>
            </a:r>
            <a:r>
              <a:rPr lang="fr-CA" i="1" dirty="0" smtClean="0"/>
              <a:t>National </a:t>
            </a:r>
            <a:r>
              <a:rPr lang="fr-CA" i="1" dirty="0" err="1" smtClean="0"/>
              <a:t>Coucil</a:t>
            </a:r>
            <a:r>
              <a:rPr lang="fr-CA" i="1" dirty="0" smtClean="0"/>
              <a:t> of </a:t>
            </a:r>
            <a:r>
              <a:rPr lang="fr-CA" i="1" dirty="0" err="1" smtClean="0"/>
              <a:t>Teachers</a:t>
            </a:r>
            <a:r>
              <a:rPr lang="fr-CA" i="1" dirty="0" smtClean="0"/>
              <a:t> of </a:t>
            </a:r>
            <a:r>
              <a:rPr lang="fr-CA" i="1" dirty="0" err="1" smtClean="0"/>
              <a:t>Mathematics</a:t>
            </a:r>
            <a:r>
              <a:rPr lang="fr-CA" dirty="0" smtClean="0"/>
              <a:t>, toutes les mathématiques devraient se faire dans un contexte de résolution de problèmes, avec du matériel concret, des calculatrices et des ordinateurs, des activités coopératives, des discussions, des réflexions écrites et orales et si possible, intégrées à d’autres disciplines</a:t>
            </a:r>
          </a:p>
          <a:p>
            <a:endParaRPr lang="fr-CA" dirty="0" smtClean="0"/>
          </a:p>
          <a:p>
            <a:endParaRPr lang="fr-CA" dirty="0" smtClean="0"/>
          </a:p>
          <a:p>
            <a:pPr marL="228600" indent="-228600">
              <a:buAutoNum type="arabicPeriod"/>
            </a:pPr>
            <a:r>
              <a:rPr lang="fr-CA" sz="1200" b="1" u="sng" kern="1200" dirty="0" smtClean="0">
                <a:solidFill>
                  <a:schemeClr val="tx1"/>
                </a:solidFill>
                <a:latin typeface="+mn-lt"/>
                <a:ea typeface="+mn-ea"/>
                <a:cs typeface="+mn-cs"/>
              </a:rPr>
              <a:t>L’intelligence logico-mathématique</a:t>
            </a:r>
          </a:p>
          <a:p>
            <a:pPr marL="228600" indent="-228600">
              <a:buAutoNum type="arabicPeriod"/>
            </a:pPr>
            <a:r>
              <a:rPr lang="fr-CA" sz="1200" b="1" u="sng" kern="1200" dirty="0" smtClean="0">
                <a:solidFill>
                  <a:schemeClr val="tx1"/>
                </a:solidFill>
                <a:latin typeface="+mn-lt"/>
                <a:ea typeface="+mn-ea"/>
                <a:cs typeface="+mn-cs"/>
              </a:rPr>
              <a:t>L’intelligence spatiale</a:t>
            </a:r>
          </a:p>
          <a:p>
            <a:pPr marL="0" indent="0">
              <a:buNone/>
            </a:pPr>
            <a:r>
              <a:rPr lang="fr-CA" sz="1200" b="1" u="sng" kern="1200" dirty="0" smtClean="0">
                <a:solidFill>
                  <a:schemeClr val="tx1"/>
                </a:solidFill>
                <a:latin typeface="+mn-lt"/>
                <a:ea typeface="+mn-ea"/>
                <a:cs typeface="+mn-cs"/>
              </a:rPr>
              <a:t>3. L’intelligence interpersonnelle</a:t>
            </a:r>
          </a:p>
          <a:p>
            <a:pPr marL="0" indent="0">
              <a:buNone/>
            </a:pPr>
            <a:r>
              <a:rPr lang="fr-CA" sz="1200" b="1" u="sng" kern="1200" dirty="0" smtClean="0">
                <a:solidFill>
                  <a:schemeClr val="tx1"/>
                </a:solidFill>
                <a:latin typeface="+mn-lt"/>
                <a:ea typeface="+mn-ea"/>
                <a:cs typeface="+mn-cs"/>
              </a:rPr>
              <a:t>4. L’intelligence corporelle-kinesthésique</a:t>
            </a:r>
          </a:p>
          <a:p>
            <a:pPr marL="0" indent="0">
              <a:buNone/>
            </a:pPr>
            <a:r>
              <a:rPr lang="fr-CA" sz="1200" b="1" u="sng" kern="1200" dirty="0" smtClean="0">
                <a:solidFill>
                  <a:schemeClr val="tx1"/>
                </a:solidFill>
                <a:latin typeface="+mn-lt"/>
                <a:ea typeface="+mn-ea"/>
                <a:cs typeface="+mn-cs"/>
              </a:rPr>
              <a:t>5. L’intelligence </a:t>
            </a:r>
            <a:r>
              <a:rPr lang="fr-CA" sz="1200" b="1" u="sng" kern="1200" dirty="0" err="1" smtClean="0">
                <a:solidFill>
                  <a:schemeClr val="tx1"/>
                </a:solidFill>
                <a:latin typeface="+mn-lt"/>
                <a:ea typeface="+mn-ea"/>
                <a:cs typeface="+mn-cs"/>
              </a:rPr>
              <a:t>verbo</a:t>
            </a:r>
            <a:r>
              <a:rPr lang="fr-CA" sz="1200" b="1" u="sng" kern="1200" dirty="0" smtClean="0">
                <a:solidFill>
                  <a:schemeClr val="tx1"/>
                </a:solidFill>
                <a:latin typeface="+mn-lt"/>
                <a:ea typeface="+mn-ea"/>
                <a:cs typeface="+mn-cs"/>
              </a:rPr>
              <a:t>-linguistique</a:t>
            </a:r>
          </a:p>
          <a:p>
            <a:pPr marL="0" indent="0">
              <a:buNone/>
            </a:pPr>
            <a:r>
              <a:rPr lang="fr-CA" sz="1200" b="1" u="sng" kern="1200" dirty="0" smtClean="0">
                <a:solidFill>
                  <a:schemeClr val="tx1"/>
                </a:solidFill>
                <a:latin typeface="+mn-lt"/>
                <a:ea typeface="+mn-ea"/>
                <a:cs typeface="+mn-cs"/>
              </a:rPr>
              <a:t>6. L’intelligence </a:t>
            </a:r>
            <a:r>
              <a:rPr lang="fr-CA" sz="1200" b="1" u="sng" kern="1200" dirty="0" err="1" smtClean="0">
                <a:solidFill>
                  <a:schemeClr val="tx1"/>
                </a:solidFill>
                <a:latin typeface="+mn-lt"/>
                <a:ea typeface="+mn-ea"/>
                <a:cs typeface="+mn-cs"/>
              </a:rPr>
              <a:t>intrapersonnelle</a:t>
            </a:r>
            <a:endParaRPr lang="fr-CA" sz="1200" b="1" u="sng" kern="1200" dirty="0" smtClean="0">
              <a:solidFill>
                <a:schemeClr val="tx1"/>
              </a:solidFill>
              <a:latin typeface="+mn-lt"/>
              <a:ea typeface="+mn-ea"/>
              <a:cs typeface="+mn-cs"/>
            </a:endParaRPr>
          </a:p>
          <a:p>
            <a:pPr marL="0" indent="0">
              <a:buNone/>
            </a:pPr>
            <a:r>
              <a:rPr lang="fr-CA" sz="1200" b="1" u="sng" kern="1200" dirty="0" smtClean="0">
                <a:solidFill>
                  <a:schemeClr val="tx1"/>
                </a:solidFill>
                <a:latin typeface="+mn-lt"/>
                <a:ea typeface="+mn-ea"/>
                <a:cs typeface="+mn-cs"/>
              </a:rPr>
              <a:t>7. L’intelligence musicale-rythmique</a:t>
            </a:r>
          </a:p>
          <a:p>
            <a:pPr marL="0" indent="0">
              <a:buNone/>
            </a:pPr>
            <a:r>
              <a:rPr lang="fr-CA" sz="1200" b="1" u="sng" kern="1200" dirty="0" smtClean="0">
                <a:solidFill>
                  <a:schemeClr val="tx1"/>
                </a:solidFill>
                <a:latin typeface="+mn-lt"/>
                <a:ea typeface="+mn-ea"/>
                <a:cs typeface="+mn-cs"/>
              </a:rPr>
              <a:t>8. L’intelligence naturaliste</a:t>
            </a:r>
          </a:p>
          <a:p>
            <a:pPr marL="0" indent="0">
              <a:buNone/>
            </a:pPr>
            <a:endParaRPr lang="fr-CA" sz="1200" b="1" u="sng" kern="1200" dirty="0" smtClean="0">
              <a:solidFill>
                <a:schemeClr val="tx1"/>
              </a:solidFill>
              <a:latin typeface="+mn-lt"/>
              <a:ea typeface="+mn-ea"/>
              <a:cs typeface="+mn-cs"/>
            </a:endParaRPr>
          </a:p>
          <a:p>
            <a:pPr marL="0" indent="0">
              <a:buNone/>
            </a:pPr>
            <a:endParaRPr lang="fr-CA" sz="1200" b="1" u="sng" kern="1200" dirty="0" smtClean="0">
              <a:solidFill>
                <a:schemeClr val="tx1"/>
              </a:solidFill>
              <a:latin typeface="+mn-lt"/>
              <a:ea typeface="+mn-ea"/>
              <a:cs typeface="+mn-cs"/>
            </a:endParaRPr>
          </a:p>
          <a:p>
            <a:pPr marL="0" indent="0">
              <a:buNone/>
            </a:pPr>
            <a:r>
              <a:rPr lang="fr-CA" sz="1200" b="1" u="sng" kern="1200" dirty="0" smtClean="0">
                <a:solidFill>
                  <a:schemeClr val="tx1"/>
                </a:solidFill>
                <a:latin typeface="+mn-lt"/>
                <a:ea typeface="+mn-ea"/>
                <a:cs typeface="+mn-cs"/>
              </a:rPr>
              <a:t>Styles</a:t>
            </a:r>
            <a:r>
              <a:rPr lang="fr-CA" sz="1200" b="1" u="sng" kern="1200" baseline="0" dirty="0" smtClean="0">
                <a:solidFill>
                  <a:schemeClr val="tx1"/>
                </a:solidFill>
                <a:latin typeface="+mn-lt"/>
                <a:ea typeface="+mn-ea"/>
                <a:cs typeface="+mn-cs"/>
              </a:rPr>
              <a:t> d’apprentissages:</a:t>
            </a:r>
          </a:p>
          <a:p>
            <a:pPr marL="0" indent="0">
              <a:buNone/>
            </a:pPr>
            <a:r>
              <a:rPr lang="fr-CA" sz="1200" b="1" kern="1200" dirty="0" smtClean="0">
                <a:solidFill>
                  <a:schemeClr val="tx1"/>
                </a:solidFill>
                <a:latin typeface="+mn-lt"/>
                <a:ea typeface="+mn-ea"/>
                <a:cs typeface="+mn-cs"/>
              </a:rPr>
              <a:t>Langage visuel, Langage auditif, Apprend individuellement, Apprend en groupe, Numérique auditif, Numérique visuel, </a:t>
            </a:r>
            <a:r>
              <a:rPr lang="fr-CA" sz="1200" b="1" kern="1200" dirty="0" err="1" smtClean="0">
                <a:solidFill>
                  <a:schemeClr val="tx1"/>
                </a:solidFill>
                <a:latin typeface="+mn-lt"/>
                <a:ea typeface="+mn-ea"/>
                <a:cs typeface="+mn-cs"/>
              </a:rPr>
              <a:t>Kinesthétique</a:t>
            </a:r>
            <a:r>
              <a:rPr lang="fr-CA" sz="1200" b="1" kern="1200" dirty="0" smtClean="0">
                <a:solidFill>
                  <a:schemeClr val="tx1"/>
                </a:solidFill>
                <a:latin typeface="+mn-lt"/>
                <a:ea typeface="+mn-ea"/>
                <a:cs typeface="+mn-cs"/>
              </a:rPr>
              <a:t> – Tactile, Expressif – oral, Expressif - écrit</a:t>
            </a:r>
            <a:endParaRPr lang="fr-CA" sz="1200" b="1" u="sng" kern="1200" dirty="0" smtClean="0">
              <a:solidFill>
                <a:schemeClr val="tx1"/>
              </a:solidFill>
              <a:latin typeface="+mn-lt"/>
              <a:ea typeface="+mn-ea"/>
              <a:cs typeface="+mn-cs"/>
            </a:endParaRPr>
          </a:p>
          <a:p>
            <a:pPr marL="0" indent="0">
              <a:buNone/>
            </a:pPr>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31</a:t>
            </a:fld>
            <a:endParaRPr lang="fr-CA"/>
          </a:p>
        </p:txBody>
      </p:sp>
    </p:spTree>
    <p:extLst>
      <p:ext uri="{BB962C8B-B14F-4D97-AF65-F5344CB8AC3E}">
        <p14:creationId xmlns:p14="http://schemas.microsoft.com/office/powerpoint/2010/main" val="75618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DFE0766-BBA1-428A-B6CA-9485A9BFC90E}" type="slidenum">
              <a:rPr lang="fr-CA" smtClean="0"/>
              <a:t>33</a:t>
            </a:fld>
            <a:endParaRPr lang="fr-CA"/>
          </a:p>
        </p:txBody>
      </p:sp>
    </p:spTree>
    <p:extLst>
      <p:ext uri="{BB962C8B-B14F-4D97-AF65-F5344CB8AC3E}">
        <p14:creationId xmlns:p14="http://schemas.microsoft.com/office/powerpoint/2010/main" val="31734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Modifiez le style des sous-titres du masque</a:t>
            </a:r>
            <a:endParaRPr kumimoji="0" lang="en-US"/>
          </a:p>
        </p:txBody>
      </p:sp>
      <p:sp>
        <p:nvSpPr>
          <p:cNvPr id="4" name="Espace réservé de la date 3"/>
          <p:cNvSpPr>
            <a:spLocks noGrp="1"/>
          </p:cNvSpPr>
          <p:nvPr>
            <p:ph type="dt" sz="half" idx="10"/>
          </p:nvPr>
        </p:nvSpPr>
        <p:spPr/>
        <p:txBody>
          <a:bodyPr/>
          <a:lstStyle/>
          <a:p>
            <a:fld id="{259BDB2F-D5E3-4779-86D0-517259E6A11D}" type="datetimeFigureOut">
              <a:rPr lang="fr-CA" smtClean="0"/>
              <a:t>2011-10-19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00CAA6-D7C9-4C19-9BE0-4A03027D6007}" type="slidenum">
              <a:rPr lang="fr-CA" smtClean="0"/>
              <a:t>‹N°›</a:t>
            </a:fld>
            <a:endParaRPr lang="fr-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59BDB2F-D5E3-4779-86D0-517259E6A11D}" type="datetimeFigureOut">
              <a:rPr lang="fr-CA" smtClean="0"/>
              <a:t>2011-10-19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00CAA6-D7C9-4C19-9BE0-4A03027D6007}"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59BDB2F-D5E3-4779-86D0-517259E6A11D}" type="datetimeFigureOut">
              <a:rPr lang="fr-CA" smtClean="0"/>
              <a:t>2011-10-19</a:t>
            </a:fld>
            <a:endParaRPr lang="fr-CA"/>
          </a:p>
        </p:txBody>
      </p:sp>
      <p:sp>
        <p:nvSpPr>
          <p:cNvPr id="5" name="Espace réservé du pied de page 4"/>
          <p:cNvSpPr>
            <a:spLocks noGrp="1"/>
          </p:cNvSpPr>
          <p:nvPr>
            <p:ph type="ftr" sz="quarter" idx="11"/>
          </p:nvPr>
        </p:nvSpPr>
        <p:spPr>
          <a:xfrm>
            <a:off x="2640597" y="6377459"/>
            <a:ext cx="3836404" cy="365125"/>
          </a:xfrm>
        </p:spPr>
        <p:txBody>
          <a:bodyPr/>
          <a:lstStyle/>
          <a:p>
            <a:endParaRPr lang="fr-CA"/>
          </a:p>
        </p:txBody>
      </p:sp>
      <p:sp>
        <p:nvSpPr>
          <p:cNvPr id="6" name="Espace réservé du numéro de diapositive 5"/>
          <p:cNvSpPr>
            <a:spLocks noGrp="1"/>
          </p:cNvSpPr>
          <p:nvPr>
            <p:ph type="sldNum" sz="quarter" idx="12"/>
          </p:nvPr>
        </p:nvSpPr>
        <p:spPr/>
        <p:txBody>
          <a:bodyPr/>
          <a:lstStyle/>
          <a:p>
            <a:fld id="{6B00CAA6-D7C9-4C19-9BE0-4A03027D6007}"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59BDB2F-D5E3-4779-86D0-517259E6A11D}" type="datetimeFigureOut">
              <a:rPr lang="fr-CA" smtClean="0"/>
              <a:t>2011-10-19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00CAA6-D7C9-4C19-9BE0-4A03027D6007}"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259BDB2F-D5E3-4779-86D0-517259E6A11D}" type="datetimeFigureOut">
              <a:rPr lang="fr-CA" smtClean="0"/>
              <a:t>2011-10-19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B00CAA6-D7C9-4C19-9BE0-4A03027D6007}"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59BDB2F-D5E3-4779-86D0-517259E6A11D}" type="datetimeFigureOut">
              <a:rPr lang="fr-CA" smtClean="0"/>
              <a:t>2011-10-19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B00CAA6-D7C9-4C19-9BE0-4A03027D6007}"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59BDB2F-D5E3-4779-86D0-517259E6A11D}" type="datetimeFigureOut">
              <a:rPr lang="fr-CA" smtClean="0"/>
              <a:t>2011-10-19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6B00CAA6-D7C9-4C19-9BE0-4A03027D6007}"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259BDB2F-D5E3-4779-86D0-517259E6A11D}" type="datetimeFigureOut">
              <a:rPr lang="fr-CA" smtClean="0"/>
              <a:t>2011-10-19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6B00CAA6-D7C9-4C19-9BE0-4A03027D6007}"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9BDB2F-D5E3-4779-86D0-517259E6A11D}" type="datetimeFigureOut">
              <a:rPr lang="fr-CA" smtClean="0"/>
              <a:t>2011-10-19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B00CAA6-D7C9-4C19-9BE0-4A03027D6007}"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259BDB2F-D5E3-4779-86D0-517259E6A11D}" type="datetimeFigureOut">
              <a:rPr lang="fr-CA" smtClean="0"/>
              <a:t>2011-10-19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B00CAA6-D7C9-4C19-9BE0-4A03027D6007}" type="slidenum">
              <a:rPr lang="fr-CA" smtClean="0"/>
              <a:t>‹N°›</a:t>
            </a:fld>
            <a:endParaRPr lang="fr-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259BDB2F-D5E3-4779-86D0-517259E6A11D}" type="datetimeFigureOut">
              <a:rPr lang="fr-CA" smtClean="0"/>
              <a:t>2011-10-19</a:t>
            </a:fld>
            <a:endParaRPr lang="fr-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CA"/>
          </a:p>
        </p:txBody>
      </p:sp>
      <p:sp>
        <p:nvSpPr>
          <p:cNvPr id="7" name="Espace réservé du numéro de diapositive 6"/>
          <p:cNvSpPr>
            <a:spLocks noGrp="1"/>
          </p:cNvSpPr>
          <p:nvPr>
            <p:ph type="sldNum" sz="quarter" idx="12"/>
          </p:nvPr>
        </p:nvSpPr>
        <p:spPr>
          <a:xfrm>
            <a:off x="8339328" y="1170432"/>
            <a:ext cx="733864" cy="201168"/>
          </a:xfrm>
        </p:spPr>
        <p:txBody>
          <a:bodyPr/>
          <a:lstStyle/>
          <a:p>
            <a:fld id="{6B00CAA6-D7C9-4C19-9BE0-4A03027D6007}"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9BDB2F-D5E3-4779-86D0-517259E6A11D}" type="datetimeFigureOut">
              <a:rPr lang="fr-CA" smtClean="0"/>
              <a:t>2011-10-19</a:t>
            </a:fld>
            <a:endParaRPr lang="fr-CA"/>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CA"/>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B00CAA6-D7C9-4C19-9BE0-4A03027D6007}"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aaamath.com/" TargetMode="External"/><Relationship Id="rId3" Type="http://schemas.openxmlformats.org/officeDocument/2006/relationships/hyperlink" Target="http://www.learnalberta.ca/" TargetMode="External"/><Relationship Id="rId7" Type="http://schemas.openxmlformats.org/officeDocument/2006/relationships/hyperlink" Target="http://www.coolmath.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nlvm.usu.edu/" TargetMode="External"/><Relationship Id="rId11" Type="http://schemas.openxmlformats.org/officeDocument/2006/relationships/hyperlink" Target="http://www.nrich.maths.org/" TargetMode="External"/><Relationship Id="rId5" Type="http://schemas.openxmlformats.org/officeDocument/2006/relationships/hyperlink" Target="http://www.math123xyz.com/" TargetMode="External"/><Relationship Id="rId10" Type="http://schemas.openxmlformats.org/officeDocument/2006/relationships/hyperlink" Target="http://www.mathopenref.com/" TargetMode="External"/><Relationship Id="rId4" Type="http://schemas.openxmlformats.org/officeDocument/2006/relationships/hyperlink" Target="http://www.khanacademy.com/" TargetMode="External"/><Relationship Id="rId9" Type="http://schemas.openxmlformats.org/officeDocument/2006/relationships/hyperlink" Target="http://www.purplemath.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r7IvegYtyD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Le mesure 20-2 et 20-3</a:t>
            </a:r>
            <a:endParaRPr lang="fr-CA" dirty="0"/>
          </a:p>
        </p:txBody>
      </p:sp>
      <p:sp>
        <p:nvSpPr>
          <p:cNvPr id="3" name="Sous-titre 2"/>
          <p:cNvSpPr>
            <a:spLocks noGrp="1"/>
          </p:cNvSpPr>
          <p:nvPr>
            <p:ph type="subTitle" idx="1"/>
          </p:nvPr>
        </p:nvSpPr>
        <p:spPr/>
        <p:txBody>
          <a:bodyPr>
            <a:normAutofit/>
          </a:bodyPr>
          <a:lstStyle/>
          <a:p>
            <a:r>
              <a:rPr lang="fr-CA" dirty="0" smtClean="0"/>
              <a:t>Chantal </a:t>
            </a:r>
            <a:r>
              <a:rPr lang="fr-CA" dirty="0" err="1" smtClean="0"/>
              <a:t>Goudreau</a:t>
            </a:r>
            <a:r>
              <a:rPr lang="fr-CA" dirty="0" smtClean="0"/>
              <a:t> </a:t>
            </a:r>
          </a:p>
          <a:p>
            <a:r>
              <a:rPr lang="fr-CA" dirty="0" smtClean="0"/>
              <a:t>Le mercredi 19 octobre</a:t>
            </a:r>
            <a:endParaRPr lang="fr-CA" dirty="0"/>
          </a:p>
        </p:txBody>
      </p:sp>
    </p:spTree>
    <p:extLst>
      <p:ext uri="{BB962C8B-B14F-4D97-AF65-F5344CB8AC3E}">
        <p14:creationId xmlns:p14="http://schemas.microsoft.com/office/powerpoint/2010/main" val="102614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nouveau programme</a:t>
            </a:r>
            <a:endParaRPr lang="fr-CA"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98773"/>
            <a:ext cx="7776864" cy="5112568"/>
          </a:xfrm>
          <a:prstGeom prst="rect">
            <a:avLst/>
          </a:prstGeom>
          <a:noFill/>
          <a:ln>
            <a:noFill/>
          </a:ln>
        </p:spPr>
      </p:pic>
    </p:spTree>
    <p:extLst>
      <p:ext uri="{BB962C8B-B14F-4D97-AF65-F5344CB8AC3E}">
        <p14:creationId xmlns:p14="http://schemas.microsoft.com/office/powerpoint/2010/main" val="91468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579296" cy="1252728"/>
          </a:xfrm>
        </p:spPr>
        <p:txBody>
          <a:bodyPr>
            <a:normAutofit fontScale="90000"/>
          </a:bodyPr>
          <a:lstStyle/>
          <a:p>
            <a:r>
              <a:rPr lang="fr-CA" dirty="0" smtClean="0"/>
              <a:t>Connaissances antérieures Math 20-2</a:t>
            </a:r>
            <a:endParaRPr lang="fr-CA" dirty="0"/>
          </a:p>
        </p:txBody>
      </p:sp>
      <p:sp>
        <p:nvSpPr>
          <p:cNvPr id="3" name="Espace réservé du contenu 2"/>
          <p:cNvSpPr>
            <a:spLocks noGrp="1"/>
          </p:cNvSpPr>
          <p:nvPr>
            <p:ph idx="1"/>
          </p:nvPr>
        </p:nvSpPr>
        <p:spPr/>
        <p:txBody>
          <a:bodyPr>
            <a:normAutofit lnSpcReduction="10000"/>
          </a:bodyPr>
          <a:lstStyle/>
          <a:p>
            <a:r>
              <a:rPr lang="fr-CA" dirty="0"/>
              <a:t>l</a:t>
            </a:r>
            <a:r>
              <a:rPr lang="fr-CA" dirty="0" smtClean="0"/>
              <a:t>a </a:t>
            </a:r>
            <a:r>
              <a:rPr lang="fr-CA" dirty="0" smtClean="0"/>
              <a:t>pente d’une droite</a:t>
            </a:r>
          </a:p>
          <a:p>
            <a:r>
              <a:rPr lang="fr-CA" dirty="0"/>
              <a:t>r</a:t>
            </a:r>
            <a:r>
              <a:rPr lang="fr-CA" dirty="0" smtClean="0"/>
              <a:t>apports </a:t>
            </a:r>
            <a:r>
              <a:rPr lang="fr-CA" dirty="0" smtClean="0"/>
              <a:t>sous forme de fraction, nombres décimaux et %</a:t>
            </a:r>
          </a:p>
          <a:p>
            <a:r>
              <a:rPr lang="fr-CA" dirty="0"/>
              <a:t>l</a:t>
            </a:r>
            <a:r>
              <a:rPr lang="fr-CA" dirty="0" smtClean="0"/>
              <a:t>’aire </a:t>
            </a:r>
            <a:r>
              <a:rPr lang="fr-CA" dirty="0" smtClean="0"/>
              <a:t>totale des objets 3D</a:t>
            </a:r>
          </a:p>
          <a:p>
            <a:r>
              <a:rPr lang="fr-CA" dirty="0"/>
              <a:t>v</a:t>
            </a:r>
            <a:r>
              <a:rPr lang="fr-CA" dirty="0" smtClean="0"/>
              <a:t>olume </a:t>
            </a:r>
            <a:r>
              <a:rPr lang="fr-CA" dirty="0" smtClean="0"/>
              <a:t>des objets 3D</a:t>
            </a:r>
          </a:p>
          <a:p>
            <a:r>
              <a:rPr lang="fr-CA" dirty="0"/>
              <a:t>c</a:t>
            </a:r>
            <a:r>
              <a:rPr lang="fr-CA" dirty="0" smtClean="0"/>
              <a:t>onversion </a:t>
            </a:r>
            <a:r>
              <a:rPr lang="fr-CA" dirty="0" smtClean="0"/>
              <a:t>unités</a:t>
            </a:r>
          </a:p>
          <a:p>
            <a:r>
              <a:rPr lang="fr-CA" dirty="0"/>
              <a:t>r</a:t>
            </a:r>
            <a:r>
              <a:rPr lang="fr-CA" dirty="0" smtClean="0"/>
              <a:t>ésoudre </a:t>
            </a:r>
            <a:r>
              <a:rPr lang="fr-CA" dirty="0" smtClean="0"/>
              <a:t>des équations</a:t>
            </a:r>
          </a:p>
          <a:p>
            <a:r>
              <a:rPr lang="fr-CA" dirty="0"/>
              <a:t>t</a:t>
            </a:r>
            <a:r>
              <a:rPr lang="fr-CA" dirty="0" smtClean="0"/>
              <a:t>héorème </a:t>
            </a:r>
            <a:r>
              <a:rPr lang="fr-CA" dirty="0" smtClean="0"/>
              <a:t>de Pythagore</a:t>
            </a:r>
          </a:p>
          <a:p>
            <a:r>
              <a:rPr lang="fr-CA" dirty="0"/>
              <a:t>é</a:t>
            </a:r>
            <a:r>
              <a:rPr lang="fr-CA" dirty="0" smtClean="0"/>
              <a:t>crire </a:t>
            </a:r>
            <a:r>
              <a:rPr lang="fr-CA" dirty="0" smtClean="0"/>
              <a:t>et évaluer les fonctions linéaires</a:t>
            </a:r>
          </a:p>
          <a:p>
            <a:r>
              <a:rPr lang="fr-CA" dirty="0"/>
              <a:t>f</a:t>
            </a:r>
            <a:r>
              <a:rPr lang="fr-CA" dirty="0" smtClean="0"/>
              <a:t>aire </a:t>
            </a:r>
            <a:r>
              <a:rPr lang="fr-CA" dirty="0" smtClean="0"/>
              <a:t>et interpréter des dessins à l’échelle</a:t>
            </a:r>
          </a:p>
          <a:p>
            <a:pPr marL="118872" indent="0">
              <a:buNone/>
            </a:pPr>
            <a:endParaRPr lang="fr-CA" dirty="0"/>
          </a:p>
        </p:txBody>
      </p:sp>
    </p:spTree>
    <p:extLst>
      <p:ext uri="{BB962C8B-B14F-4D97-AF65-F5344CB8AC3E}">
        <p14:creationId xmlns:p14="http://schemas.microsoft.com/office/powerpoint/2010/main" val="350414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579296" cy="1252728"/>
          </a:xfrm>
        </p:spPr>
        <p:txBody>
          <a:bodyPr>
            <a:normAutofit fontScale="90000"/>
          </a:bodyPr>
          <a:lstStyle/>
          <a:p>
            <a:r>
              <a:rPr lang="fr-CA" dirty="0" smtClean="0"/>
              <a:t>Connaissances antérieures Math 20-3 </a:t>
            </a:r>
            <a:endParaRPr lang="fr-CA" dirty="0"/>
          </a:p>
        </p:txBody>
      </p:sp>
      <p:sp>
        <p:nvSpPr>
          <p:cNvPr id="3" name="Espace réservé du contenu 2"/>
          <p:cNvSpPr>
            <a:spLocks noGrp="1"/>
          </p:cNvSpPr>
          <p:nvPr>
            <p:ph idx="1"/>
          </p:nvPr>
        </p:nvSpPr>
        <p:spPr/>
        <p:txBody>
          <a:bodyPr/>
          <a:lstStyle/>
          <a:p>
            <a:pPr marL="457200" indent="-457200"/>
            <a:r>
              <a:rPr lang="fr-CA" dirty="0" smtClean="0"/>
              <a:t>système SI, système impérial</a:t>
            </a:r>
          </a:p>
          <a:p>
            <a:pPr marL="457200" indent="-457200"/>
            <a:r>
              <a:rPr lang="fr-CA" dirty="0" smtClean="0"/>
              <a:t>aire, volume, capacité, masse, température</a:t>
            </a:r>
            <a:endParaRPr lang="fr-CA" dirty="0"/>
          </a:p>
          <a:p>
            <a:pPr marL="457200" indent="-457200"/>
            <a:r>
              <a:rPr lang="fr-CA" dirty="0" smtClean="0"/>
              <a:t>conversion (unités SI </a:t>
            </a:r>
            <a:r>
              <a:rPr lang="fr-CA" dirty="0" smtClean="0">
                <a:latin typeface="Calibri"/>
                <a:cs typeface="Calibri"/>
              </a:rPr>
              <a:t>→</a:t>
            </a:r>
            <a:r>
              <a:rPr lang="fr-CA" dirty="0" smtClean="0"/>
              <a:t> unités impériales)</a:t>
            </a:r>
          </a:p>
          <a:p>
            <a:pPr marL="457200" indent="-457200"/>
            <a:r>
              <a:rPr lang="fr-CA" dirty="0" smtClean="0"/>
              <a:t>aire des formes 2D </a:t>
            </a:r>
          </a:p>
          <a:p>
            <a:pPr marL="457200" indent="-457200"/>
            <a:r>
              <a:rPr lang="fr-CA" dirty="0" smtClean="0"/>
              <a:t>aire totale objets 3D composés</a:t>
            </a:r>
          </a:p>
          <a:p>
            <a:pPr marL="457200" indent="-457200"/>
            <a:r>
              <a:rPr lang="fr-CA" dirty="0" smtClean="0"/>
              <a:t>trigonométrie</a:t>
            </a:r>
          </a:p>
        </p:txBody>
      </p:sp>
    </p:spTree>
    <p:extLst>
      <p:ext uri="{BB962C8B-B14F-4D97-AF65-F5344CB8AC3E}">
        <p14:creationId xmlns:p14="http://schemas.microsoft.com/office/powerpoint/2010/main" val="348191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Vocabulaire important « Mesure »</a:t>
            </a:r>
            <a:endParaRPr lang="fr-CA" dirty="0"/>
          </a:p>
        </p:txBody>
      </p:sp>
      <p:sp>
        <p:nvSpPr>
          <p:cNvPr id="3" name="Espace réservé du texte 2"/>
          <p:cNvSpPr>
            <a:spLocks noGrp="1"/>
          </p:cNvSpPr>
          <p:nvPr>
            <p:ph type="body" idx="1"/>
          </p:nvPr>
        </p:nvSpPr>
        <p:spPr/>
        <p:txBody>
          <a:bodyPr>
            <a:normAutofit/>
          </a:bodyPr>
          <a:lstStyle/>
          <a:p>
            <a:r>
              <a:rPr lang="fr-CA" sz="3200" dirty="0" smtClean="0"/>
              <a:t>Maths 20-2</a:t>
            </a:r>
            <a:endParaRPr lang="fr-CA" sz="3200" dirty="0"/>
          </a:p>
        </p:txBody>
      </p:sp>
      <p:sp>
        <p:nvSpPr>
          <p:cNvPr id="4" name="Espace réservé du contenu 3"/>
          <p:cNvSpPr>
            <a:spLocks noGrp="1"/>
          </p:cNvSpPr>
          <p:nvPr>
            <p:ph sz="half" idx="2"/>
          </p:nvPr>
        </p:nvSpPr>
        <p:spPr/>
        <p:txBody>
          <a:bodyPr/>
          <a:lstStyle/>
          <a:p>
            <a:r>
              <a:rPr lang="fr-CA" sz="2800" dirty="0" smtClean="0"/>
              <a:t>Taux</a:t>
            </a:r>
          </a:p>
          <a:p>
            <a:r>
              <a:rPr lang="fr-CA" sz="2800" dirty="0" smtClean="0"/>
              <a:t>Taux unitaire</a:t>
            </a:r>
          </a:p>
          <a:p>
            <a:r>
              <a:rPr lang="fr-CA" sz="2800" dirty="0" smtClean="0"/>
              <a:t>Dessin à l’échelle</a:t>
            </a:r>
          </a:p>
          <a:p>
            <a:r>
              <a:rPr lang="fr-CA" sz="2800" dirty="0" smtClean="0"/>
              <a:t>Échelle</a:t>
            </a:r>
          </a:p>
          <a:p>
            <a:r>
              <a:rPr lang="fr-CA" sz="2800" dirty="0" smtClean="0"/>
              <a:t>Facteur d’échelle</a:t>
            </a:r>
          </a:p>
          <a:p>
            <a:r>
              <a:rPr lang="fr-CA" sz="2800" dirty="0" smtClean="0"/>
              <a:t>Objets semblables</a:t>
            </a:r>
          </a:p>
          <a:p>
            <a:pPr marL="118872" indent="0">
              <a:buNone/>
            </a:pPr>
            <a:endParaRPr lang="fr-CA" dirty="0"/>
          </a:p>
        </p:txBody>
      </p:sp>
      <p:sp>
        <p:nvSpPr>
          <p:cNvPr id="5" name="Espace réservé du texte 4"/>
          <p:cNvSpPr>
            <a:spLocks noGrp="1"/>
          </p:cNvSpPr>
          <p:nvPr>
            <p:ph type="body" sz="quarter" idx="3"/>
          </p:nvPr>
        </p:nvSpPr>
        <p:spPr/>
        <p:txBody>
          <a:bodyPr>
            <a:normAutofit/>
          </a:bodyPr>
          <a:lstStyle/>
          <a:p>
            <a:r>
              <a:rPr lang="fr-CA" sz="3200" dirty="0" smtClean="0"/>
              <a:t>Maths 20-3</a:t>
            </a:r>
            <a:endParaRPr lang="fr-CA" sz="3200" dirty="0"/>
          </a:p>
        </p:txBody>
      </p:sp>
      <p:sp>
        <p:nvSpPr>
          <p:cNvPr id="6" name="Espace réservé du contenu 5"/>
          <p:cNvSpPr>
            <a:spLocks noGrp="1"/>
          </p:cNvSpPr>
          <p:nvPr>
            <p:ph sz="quarter" idx="4"/>
          </p:nvPr>
        </p:nvSpPr>
        <p:spPr/>
        <p:txBody>
          <a:bodyPr/>
          <a:lstStyle/>
          <a:p>
            <a:r>
              <a:rPr lang="fr-CA" sz="2800" dirty="0" smtClean="0"/>
              <a:t>Aire</a:t>
            </a:r>
          </a:p>
          <a:p>
            <a:r>
              <a:rPr lang="fr-CA" sz="2800" dirty="0" smtClean="0"/>
              <a:t>Aire totale</a:t>
            </a:r>
          </a:p>
          <a:p>
            <a:r>
              <a:rPr lang="fr-CA" sz="2800" dirty="0" smtClean="0"/>
              <a:t>Référent</a:t>
            </a:r>
          </a:p>
          <a:p>
            <a:r>
              <a:rPr lang="fr-CA" sz="2800" dirty="0" smtClean="0"/>
              <a:t>Volume</a:t>
            </a:r>
          </a:p>
          <a:p>
            <a:r>
              <a:rPr lang="fr-CA" sz="2800" dirty="0" smtClean="0"/>
              <a:t>Capacité</a:t>
            </a:r>
          </a:p>
          <a:p>
            <a:r>
              <a:rPr lang="fr-CA" sz="2800" dirty="0" smtClean="0"/>
              <a:t>Unités SI</a:t>
            </a:r>
          </a:p>
          <a:p>
            <a:r>
              <a:rPr lang="fr-CA" sz="2800" dirty="0" smtClean="0"/>
              <a:t>Unités impériales</a:t>
            </a:r>
          </a:p>
          <a:p>
            <a:r>
              <a:rPr lang="fr-CA" sz="2800" dirty="0" smtClean="0"/>
              <a:t>Objets 3D</a:t>
            </a:r>
          </a:p>
          <a:p>
            <a:pPr marL="118872" indent="0">
              <a:buNone/>
            </a:pPr>
            <a:endParaRPr lang="fr-CA" dirty="0"/>
          </a:p>
        </p:txBody>
      </p:sp>
    </p:spTree>
    <p:extLst>
      <p:ext uri="{BB962C8B-B14F-4D97-AF65-F5344CB8AC3E}">
        <p14:creationId xmlns:p14="http://schemas.microsoft.com/office/powerpoint/2010/main" val="134111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Ressources autorisées</a:t>
            </a:r>
            <a:endParaRPr lang="fr-CA" dirty="0"/>
          </a:p>
        </p:txBody>
      </p:sp>
      <p:sp>
        <p:nvSpPr>
          <p:cNvPr id="4" name="Espace réservé du texte 3"/>
          <p:cNvSpPr>
            <a:spLocks noGrp="1"/>
          </p:cNvSpPr>
          <p:nvPr>
            <p:ph type="body" idx="1"/>
          </p:nvPr>
        </p:nvSpPr>
        <p:spPr/>
        <p:txBody>
          <a:bodyPr>
            <a:normAutofit/>
          </a:bodyPr>
          <a:lstStyle/>
          <a:p>
            <a:r>
              <a:rPr lang="fr-CA" sz="2800" dirty="0" smtClean="0"/>
              <a:t>Maths 20-2</a:t>
            </a:r>
            <a:endParaRPr lang="fr-CA" sz="2800" dirty="0"/>
          </a:p>
        </p:txBody>
      </p:sp>
      <p:sp>
        <p:nvSpPr>
          <p:cNvPr id="5" name="Espace réservé du contenu 4"/>
          <p:cNvSpPr>
            <a:spLocks noGrp="1"/>
          </p:cNvSpPr>
          <p:nvPr>
            <p:ph sz="half" idx="2"/>
          </p:nvPr>
        </p:nvSpPr>
        <p:spPr/>
        <p:txBody>
          <a:bodyPr/>
          <a:lstStyle/>
          <a:p>
            <a:r>
              <a:rPr lang="fr-CA" dirty="0"/>
              <a:t>Principes mathématiques 11</a:t>
            </a:r>
          </a:p>
          <a:p>
            <a:endParaRPr lang="fr-CA" dirty="0"/>
          </a:p>
        </p:txBody>
      </p:sp>
      <p:sp>
        <p:nvSpPr>
          <p:cNvPr id="6" name="Espace réservé du texte 5"/>
          <p:cNvSpPr>
            <a:spLocks noGrp="1"/>
          </p:cNvSpPr>
          <p:nvPr>
            <p:ph type="body" sz="quarter" idx="3"/>
          </p:nvPr>
        </p:nvSpPr>
        <p:spPr/>
        <p:txBody>
          <a:bodyPr>
            <a:normAutofit/>
          </a:bodyPr>
          <a:lstStyle/>
          <a:p>
            <a:r>
              <a:rPr lang="fr-CA" sz="2800" dirty="0" smtClean="0"/>
              <a:t>Maths 20-3</a:t>
            </a:r>
            <a:endParaRPr lang="fr-CA" sz="2800" dirty="0"/>
          </a:p>
        </p:txBody>
      </p:sp>
      <p:sp>
        <p:nvSpPr>
          <p:cNvPr id="7" name="Espace réservé du contenu 6"/>
          <p:cNvSpPr>
            <a:spLocks noGrp="1"/>
          </p:cNvSpPr>
          <p:nvPr>
            <p:ph sz="quarter" idx="4"/>
          </p:nvPr>
        </p:nvSpPr>
        <p:spPr/>
        <p:txBody>
          <a:bodyPr/>
          <a:lstStyle/>
          <a:p>
            <a:r>
              <a:rPr lang="fr-CA" dirty="0"/>
              <a:t>Les mathématiques au travail 11</a:t>
            </a:r>
          </a:p>
          <a:p>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763" y="3569750"/>
            <a:ext cx="2468343" cy="307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5" y="3573016"/>
            <a:ext cx="2381987" cy="307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71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Autres ressources</a:t>
            </a:r>
            <a:endParaRPr lang="fr-CA" dirty="0"/>
          </a:p>
        </p:txBody>
      </p:sp>
      <p:sp>
        <p:nvSpPr>
          <p:cNvPr id="3" name="Espace réservé du contenu 2"/>
          <p:cNvSpPr>
            <a:spLocks noGrp="1"/>
          </p:cNvSpPr>
          <p:nvPr>
            <p:ph idx="1"/>
          </p:nvPr>
        </p:nvSpPr>
        <p:spPr>
          <a:xfrm>
            <a:off x="251520" y="1775191"/>
            <a:ext cx="8892480" cy="4625609"/>
          </a:xfrm>
        </p:spPr>
        <p:txBody>
          <a:bodyPr/>
          <a:lstStyle/>
          <a:p>
            <a:r>
              <a:rPr lang="fr-CA" dirty="0" smtClean="0">
                <a:hlinkClick r:id="rId3"/>
              </a:rPr>
              <a:t>www.learnalberta.ca</a:t>
            </a:r>
            <a:r>
              <a:rPr lang="fr-CA" dirty="0" smtClean="0"/>
              <a:t>  (GIZMOS)***</a:t>
            </a:r>
          </a:p>
          <a:p>
            <a:r>
              <a:rPr lang="fr-CA" sz="2800" dirty="0" smtClean="0">
                <a:hlinkClick r:id="rId4"/>
              </a:rPr>
              <a:t>www.khanacademy.com</a:t>
            </a:r>
            <a:r>
              <a:rPr lang="fr-CA" sz="2800" dirty="0" smtClean="0"/>
              <a:t> (vidéos)</a:t>
            </a:r>
          </a:p>
          <a:p>
            <a:r>
              <a:rPr lang="fr-CA" sz="2800" dirty="0" smtClean="0">
                <a:hlinkClick r:id="rId5"/>
              </a:rPr>
              <a:t>www.math123xyz.com</a:t>
            </a:r>
            <a:r>
              <a:rPr lang="fr-CA" sz="2800" dirty="0" smtClean="0"/>
              <a:t> (vidéos, démos)</a:t>
            </a:r>
          </a:p>
          <a:p>
            <a:r>
              <a:rPr lang="fr-CA" sz="2800" dirty="0" smtClean="0">
                <a:hlinkClick r:id="rId6"/>
              </a:rPr>
              <a:t>www.nlvm.usu.edu</a:t>
            </a:r>
            <a:r>
              <a:rPr lang="fr-CA" sz="2800" dirty="0" smtClean="0"/>
              <a:t> (outils)</a:t>
            </a:r>
          </a:p>
          <a:p>
            <a:r>
              <a:rPr lang="fr-CA" sz="2800" dirty="0" smtClean="0">
                <a:hlinkClick r:id="rId7"/>
              </a:rPr>
              <a:t>www.coolmath.com</a:t>
            </a:r>
            <a:r>
              <a:rPr lang="fr-CA" sz="2800" dirty="0" smtClean="0"/>
              <a:t> (jeu, activités)</a:t>
            </a:r>
          </a:p>
          <a:p>
            <a:r>
              <a:rPr lang="fr-CA" sz="2800" dirty="0" smtClean="0">
                <a:hlinkClick r:id="rId8"/>
              </a:rPr>
              <a:t>www.aaamath.com</a:t>
            </a:r>
            <a:r>
              <a:rPr lang="fr-CA" sz="2800" dirty="0" smtClean="0"/>
              <a:t> (théorie, leçons)</a:t>
            </a:r>
          </a:p>
          <a:p>
            <a:r>
              <a:rPr lang="fr-CA" sz="2800" dirty="0" smtClean="0">
                <a:hlinkClick r:id="rId9"/>
              </a:rPr>
              <a:t>www.purplemath.com</a:t>
            </a:r>
            <a:r>
              <a:rPr lang="fr-CA" sz="2800" dirty="0" smtClean="0"/>
              <a:t> (théorie, leçons)</a:t>
            </a:r>
          </a:p>
          <a:p>
            <a:r>
              <a:rPr lang="fr-CA" sz="2800" dirty="0" smtClean="0">
                <a:hlinkClick r:id="rId10"/>
              </a:rPr>
              <a:t>www.mathopenref.com</a:t>
            </a:r>
            <a:r>
              <a:rPr lang="fr-CA" sz="2800" dirty="0" smtClean="0"/>
              <a:t> (théorie, leçons, animations)</a:t>
            </a:r>
          </a:p>
          <a:p>
            <a:r>
              <a:rPr lang="fr-CA" sz="2800" dirty="0" smtClean="0">
                <a:hlinkClick r:id="rId11"/>
              </a:rPr>
              <a:t>www.nrich.maths.org</a:t>
            </a:r>
            <a:r>
              <a:rPr lang="fr-CA" sz="2800" dirty="0" smtClean="0"/>
              <a:t> (leçons, activités)</a:t>
            </a:r>
          </a:p>
          <a:p>
            <a:pPr marL="118872" indent="0">
              <a:buNone/>
            </a:pPr>
            <a:endParaRPr lang="fr-CA" dirty="0" smtClean="0"/>
          </a:p>
          <a:p>
            <a:endParaRPr lang="fr-CA" dirty="0" smtClean="0"/>
          </a:p>
          <a:p>
            <a:endParaRPr lang="fr-CA" dirty="0" smtClean="0"/>
          </a:p>
          <a:p>
            <a:endParaRPr lang="fr-CA" dirty="0"/>
          </a:p>
        </p:txBody>
      </p:sp>
    </p:spTree>
    <p:extLst>
      <p:ext uri="{BB962C8B-B14F-4D97-AF65-F5344CB8AC3E}">
        <p14:creationId xmlns:p14="http://schemas.microsoft.com/office/powerpoint/2010/main" val="234126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GIZMOS</a:t>
            </a:r>
            <a:endParaRPr lang="fr-CA" dirty="0"/>
          </a:p>
        </p:txBody>
      </p:sp>
      <p:sp>
        <p:nvSpPr>
          <p:cNvPr id="3" name="Espace réservé du contenu 2"/>
          <p:cNvSpPr>
            <a:spLocks noGrp="1"/>
          </p:cNvSpPr>
          <p:nvPr>
            <p:ph idx="1"/>
          </p:nvPr>
        </p:nvSpPr>
        <p:spPr>
          <a:xfrm>
            <a:off x="251520" y="1775191"/>
            <a:ext cx="2664296" cy="4625609"/>
          </a:xfrm>
        </p:spPr>
        <p:txBody>
          <a:bodyPr>
            <a:normAutofit fontScale="85000" lnSpcReduction="20000"/>
          </a:bodyPr>
          <a:lstStyle/>
          <a:p>
            <a:pPr marL="0" indent="0">
              <a:buNone/>
            </a:pPr>
            <a:r>
              <a:rPr lang="fr-CA" dirty="0" smtClean="0"/>
              <a:t>Maths 20-3</a:t>
            </a:r>
          </a:p>
          <a:p>
            <a:pPr marL="0" indent="0">
              <a:buNone/>
            </a:pPr>
            <a:r>
              <a:rPr lang="fr-CA" dirty="0" smtClean="0"/>
              <a:t>1</a:t>
            </a:r>
            <a:r>
              <a:rPr lang="fr-CA" dirty="0"/>
              <a:t>. Résoudre des problèmes comportant des aires totales exprimées en unités de mesure du système international (SI) et du système impérial et vérifier les solutions.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6"/>
            <a:ext cx="6017716" cy="401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18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GIZMOS</a:t>
            </a:r>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88840"/>
            <a:ext cx="6327068" cy="421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2"/>
          <p:cNvSpPr>
            <a:spLocks noGrp="1"/>
          </p:cNvSpPr>
          <p:nvPr>
            <p:ph idx="1"/>
          </p:nvPr>
        </p:nvSpPr>
        <p:spPr>
          <a:xfrm>
            <a:off x="251520" y="1775191"/>
            <a:ext cx="2448272" cy="4625609"/>
          </a:xfrm>
        </p:spPr>
        <p:txBody>
          <a:bodyPr>
            <a:normAutofit fontScale="77500" lnSpcReduction="20000"/>
          </a:bodyPr>
          <a:lstStyle/>
          <a:p>
            <a:pPr marL="0" indent="0">
              <a:buNone/>
            </a:pPr>
            <a:r>
              <a:rPr lang="fr-CA" dirty="0" smtClean="0"/>
              <a:t>Maths 20-3</a:t>
            </a:r>
          </a:p>
          <a:p>
            <a:pPr marL="0" indent="0">
              <a:buNone/>
            </a:pPr>
            <a:r>
              <a:rPr lang="fr-CA" dirty="0" smtClean="0"/>
              <a:t>1</a:t>
            </a:r>
            <a:r>
              <a:rPr lang="fr-CA" dirty="0"/>
              <a:t>. Résoudre des problèmes comportant des aires totales exprimées en unités de mesure du système international (SI) et du système impérial et vérifier les solutions. </a:t>
            </a:r>
          </a:p>
        </p:txBody>
      </p:sp>
    </p:spTree>
    <p:extLst>
      <p:ext uri="{BB962C8B-B14F-4D97-AF65-F5344CB8AC3E}">
        <p14:creationId xmlns:p14="http://schemas.microsoft.com/office/powerpoint/2010/main" val="144644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GIZMOS</a:t>
            </a:r>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37308"/>
            <a:ext cx="637270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a:xfrm>
            <a:off x="251520" y="1775191"/>
            <a:ext cx="2448272" cy="4625609"/>
          </a:xfrm>
        </p:spPr>
        <p:txBody>
          <a:bodyPr>
            <a:normAutofit fontScale="77500" lnSpcReduction="20000"/>
          </a:bodyPr>
          <a:lstStyle/>
          <a:p>
            <a:pPr marL="0" indent="0">
              <a:buNone/>
            </a:pPr>
            <a:r>
              <a:rPr lang="fr-CA" dirty="0" smtClean="0"/>
              <a:t>Maths 20-3</a:t>
            </a:r>
          </a:p>
          <a:p>
            <a:pPr marL="0" indent="0">
              <a:buNone/>
            </a:pPr>
            <a:r>
              <a:rPr lang="fr-CA" dirty="0" smtClean="0"/>
              <a:t>1</a:t>
            </a:r>
            <a:r>
              <a:rPr lang="fr-CA" dirty="0"/>
              <a:t>. Résoudre des problèmes comportant des aires totales exprimées en unités de mesure du système international (SI) et du système impérial et vérifier les solutions. </a:t>
            </a:r>
          </a:p>
        </p:txBody>
      </p:sp>
    </p:spTree>
    <p:extLst>
      <p:ext uri="{BB962C8B-B14F-4D97-AF65-F5344CB8AC3E}">
        <p14:creationId xmlns:p14="http://schemas.microsoft.com/office/powerpoint/2010/main" val="275917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GIZMOS</a:t>
            </a:r>
            <a:endParaRPr lang="fr-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71092"/>
            <a:ext cx="6363072" cy="424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a:xfrm>
            <a:off x="251520" y="1775191"/>
            <a:ext cx="2448272" cy="4625609"/>
          </a:xfrm>
        </p:spPr>
        <p:txBody>
          <a:bodyPr>
            <a:normAutofit fontScale="77500" lnSpcReduction="20000"/>
          </a:bodyPr>
          <a:lstStyle/>
          <a:p>
            <a:pPr marL="0" indent="0">
              <a:buNone/>
            </a:pPr>
            <a:r>
              <a:rPr lang="fr-CA" dirty="0" smtClean="0"/>
              <a:t>Maths 20-3</a:t>
            </a:r>
          </a:p>
          <a:p>
            <a:pPr marL="0" indent="0">
              <a:buNone/>
            </a:pPr>
            <a:r>
              <a:rPr lang="fr-CA" dirty="0" smtClean="0"/>
              <a:t>1</a:t>
            </a:r>
            <a:r>
              <a:rPr lang="fr-CA" dirty="0"/>
              <a:t>. Résoudre des problèmes comportant des aires totales exprimées en unités de mesure du système international (SI) et du système impérial et vérifier les solutions. </a:t>
            </a:r>
          </a:p>
        </p:txBody>
      </p:sp>
    </p:spTree>
    <p:extLst>
      <p:ext uri="{BB962C8B-B14F-4D97-AF65-F5344CB8AC3E}">
        <p14:creationId xmlns:p14="http://schemas.microsoft.com/office/powerpoint/2010/main" val="318021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8000" dirty="0" smtClean="0"/>
              <a:t>BIENVENUE!!</a:t>
            </a:r>
            <a:endParaRPr lang="fr-CA" sz="8000" dirty="0"/>
          </a:p>
        </p:txBody>
      </p:sp>
      <p:sp>
        <p:nvSpPr>
          <p:cNvPr id="3" name="Espace réservé du texte 2"/>
          <p:cNvSpPr>
            <a:spLocks noGrp="1"/>
          </p:cNvSpPr>
          <p:nvPr>
            <p:ph type="body" idx="1"/>
          </p:nvPr>
        </p:nvSpPr>
        <p:spPr>
          <a:xfrm>
            <a:off x="691709" y="1700808"/>
            <a:ext cx="8022336" cy="685800"/>
          </a:xfrm>
        </p:spPr>
        <p:txBody>
          <a:bodyPr>
            <a:noAutofit/>
          </a:bodyPr>
          <a:lstStyle/>
          <a:p>
            <a:r>
              <a:rPr lang="fr-CA" sz="2800" b="1" dirty="0" smtClean="0"/>
              <a:t>MESURE</a:t>
            </a:r>
          </a:p>
          <a:p>
            <a:r>
              <a:rPr lang="fr-CA" sz="2800" b="1" dirty="0" smtClean="0"/>
              <a:t>MATHS 20-2 et 20-3</a:t>
            </a:r>
            <a:endParaRPr lang="fr-CA" sz="2800" b="1" dirty="0"/>
          </a:p>
        </p:txBody>
      </p:sp>
      <p:pic>
        <p:nvPicPr>
          <p:cNvPr id="4" name="Espace réservé du conten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147006"/>
            <a:ext cx="3456384" cy="2531436"/>
          </a:xfrm>
          <a:prstGeom prst="rect">
            <a:avLst/>
          </a:prstGeom>
        </p:spPr>
      </p:pic>
      <p:sp>
        <p:nvSpPr>
          <p:cNvPr id="5" name="ZoneTexte 4"/>
          <p:cNvSpPr txBox="1"/>
          <p:nvPr/>
        </p:nvSpPr>
        <p:spPr>
          <a:xfrm>
            <a:off x="683568" y="3147006"/>
            <a:ext cx="3672408" cy="2831544"/>
          </a:xfrm>
          <a:prstGeom prst="rect">
            <a:avLst/>
          </a:prstGeom>
          <a:noFill/>
        </p:spPr>
        <p:txBody>
          <a:bodyPr wrap="square" rtlCol="0">
            <a:spAutoFit/>
          </a:bodyPr>
          <a:lstStyle/>
          <a:p>
            <a:r>
              <a:rPr lang="fr-CA" sz="2000" b="1" dirty="0"/>
              <a:t>CHANTAL </a:t>
            </a:r>
            <a:r>
              <a:rPr lang="fr-CA" sz="2000" b="1" dirty="0" smtClean="0"/>
              <a:t>GOUDREAU</a:t>
            </a:r>
          </a:p>
          <a:p>
            <a:endParaRPr lang="fr-CA" sz="2000" b="1" dirty="0"/>
          </a:p>
          <a:p>
            <a:r>
              <a:rPr lang="fr-CA" sz="2000" b="1" dirty="0" smtClean="0"/>
              <a:t>ENSEIGNANTE</a:t>
            </a:r>
          </a:p>
          <a:p>
            <a:endParaRPr lang="fr-CA" sz="2000" b="1" dirty="0"/>
          </a:p>
          <a:p>
            <a:r>
              <a:rPr lang="fr-CA" sz="2000" b="1" dirty="0"/>
              <a:t>ÉCOLE MAURICE-LAVALLÉE</a:t>
            </a:r>
          </a:p>
          <a:p>
            <a:r>
              <a:rPr lang="fr-CA" sz="2000" b="1" dirty="0"/>
              <a:t>EDMONTON, </a:t>
            </a:r>
            <a:r>
              <a:rPr lang="fr-CA" sz="2000" b="1" dirty="0" smtClean="0"/>
              <a:t>AB</a:t>
            </a:r>
          </a:p>
          <a:p>
            <a:endParaRPr lang="fr-CA" sz="2000" b="1" dirty="0"/>
          </a:p>
          <a:p>
            <a:r>
              <a:rPr lang="fr-CA" sz="2000" b="1" dirty="0"/>
              <a:t>cgoudreau@centrenord.ab.ca</a:t>
            </a:r>
          </a:p>
          <a:p>
            <a:endParaRPr lang="fr-CA" dirty="0"/>
          </a:p>
        </p:txBody>
      </p:sp>
    </p:spTree>
    <p:extLst>
      <p:ext uri="{BB962C8B-B14F-4D97-AF65-F5344CB8AC3E}">
        <p14:creationId xmlns:p14="http://schemas.microsoft.com/office/powerpoint/2010/main" val="353979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stratégies</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La manipulation</a:t>
            </a:r>
          </a:p>
          <a:p>
            <a:r>
              <a:rPr lang="fr-CA" dirty="0" smtClean="0"/>
              <a:t>Les exemples vraisemblables et concrets</a:t>
            </a:r>
          </a:p>
          <a:p>
            <a:r>
              <a:rPr lang="fr-CA" dirty="0" smtClean="0"/>
              <a:t>Le jeu</a:t>
            </a:r>
          </a:p>
          <a:p>
            <a:r>
              <a:rPr lang="fr-CA" dirty="0" smtClean="0"/>
              <a:t>Être </a:t>
            </a:r>
            <a:r>
              <a:rPr lang="fr-CA" dirty="0" smtClean="0"/>
              <a:t>conscient(e) de notre </a:t>
            </a:r>
            <a:r>
              <a:rPr lang="fr-CA" dirty="0" smtClean="0"/>
              <a:t>approche</a:t>
            </a:r>
          </a:p>
          <a:p>
            <a:r>
              <a:rPr lang="fr-CA" dirty="0"/>
              <a:t>L’évaluation</a:t>
            </a:r>
          </a:p>
          <a:p>
            <a:endParaRPr lang="fr-CA" dirty="0" smtClean="0"/>
          </a:p>
          <a:p>
            <a:pPr marL="118872" indent="0">
              <a:buNone/>
            </a:pPr>
            <a:endParaRPr lang="fr-CA" dirty="0" smtClean="0"/>
          </a:p>
          <a:p>
            <a:pPr marL="118872" indent="0">
              <a:buNone/>
            </a:pPr>
            <a:endParaRPr lang="fr-CA" dirty="0"/>
          </a:p>
          <a:p>
            <a:pPr marL="118872" indent="0">
              <a:buNone/>
            </a:pPr>
            <a:endParaRPr lang="fr-CA" dirty="0"/>
          </a:p>
          <a:p>
            <a:pPr marL="118872" indent="0">
              <a:buNone/>
            </a:pPr>
            <a:r>
              <a:rPr lang="fr-CA" dirty="0" smtClean="0"/>
              <a:t>But: Atteindre une classe équilibrée</a:t>
            </a:r>
          </a:p>
          <a:p>
            <a:pPr marL="118872" indent="0">
              <a:buNone/>
            </a:pPr>
            <a:endParaRPr lang="fr-CA" dirty="0"/>
          </a:p>
        </p:txBody>
      </p:sp>
    </p:spTree>
    <p:extLst>
      <p:ext uri="{BB962C8B-B14F-4D97-AF65-F5344CB8AC3E}">
        <p14:creationId xmlns:p14="http://schemas.microsoft.com/office/powerpoint/2010/main" val="35838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Une classe équilibrée</a:t>
            </a:r>
            <a:endParaRPr lang="fr-CA" dirty="0"/>
          </a:p>
        </p:txBody>
      </p:sp>
      <p:sp>
        <p:nvSpPr>
          <p:cNvPr id="3" name="Espace réservé du contenu 2"/>
          <p:cNvSpPr>
            <a:spLocks noGrp="1"/>
          </p:cNvSpPr>
          <p:nvPr>
            <p:ph idx="1"/>
          </p:nvPr>
        </p:nvSpPr>
        <p:spPr>
          <a:xfrm>
            <a:off x="467544" y="1628800"/>
            <a:ext cx="8229600" cy="4625609"/>
          </a:xfrm>
        </p:spPr>
        <p:txBody>
          <a:bodyPr>
            <a:normAutofit/>
          </a:bodyPr>
          <a:lstStyle/>
          <a:p>
            <a:r>
              <a:rPr lang="fr-CA" sz="2400" dirty="0" smtClean="0"/>
              <a:t>Enseigner et faire comprendre les concepts et les méthodes </a:t>
            </a:r>
          </a:p>
          <a:p>
            <a:r>
              <a:rPr lang="fr-CA" sz="2400" dirty="0" smtClean="0"/>
              <a:t>Développer </a:t>
            </a:r>
            <a:r>
              <a:rPr lang="fr-CA" sz="2400" dirty="0" smtClean="0"/>
              <a:t>des </a:t>
            </a:r>
            <a:r>
              <a:rPr lang="fr-CA" sz="2400" dirty="0" smtClean="0"/>
              <a:t>habiletés de communication </a:t>
            </a:r>
          </a:p>
          <a:p>
            <a:r>
              <a:rPr lang="fr-CA" sz="2400" dirty="0" smtClean="0"/>
              <a:t>Amener les élèves à résoudre des problèmes </a:t>
            </a:r>
          </a:p>
          <a:p>
            <a:r>
              <a:rPr lang="fr-CA" sz="2400" dirty="0" smtClean="0"/>
              <a:t>Varier nos types </a:t>
            </a:r>
            <a:r>
              <a:rPr lang="fr-CA" sz="2400" dirty="0"/>
              <a:t>de </a:t>
            </a:r>
            <a:r>
              <a:rPr lang="fr-CA" sz="2400" dirty="0" smtClean="0"/>
              <a:t>leçons</a:t>
            </a:r>
            <a:endParaRPr lang="fr-CA" sz="2400" dirty="0"/>
          </a:p>
          <a:p>
            <a:r>
              <a:rPr lang="fr-CA" sz="2400" dirty="0" smtClean="0"/>
              <a:t>Prendre différentes </a:t>
            </a:r>
            <a:r>
              <a:rPr lang="fr-CA" sz="2400" dirty="0"/>
              <a:t>a</a:t>
            </a:r>
            <a:r>
              <a:rPr lang="fr-CA" sz="2400" dirty="0" smtClean="0"/>
              <a:t>pproches pédagogiques</a:t>
            </a:r>
          </a:p>
          <a:p>
            <a:r>
              <a:rPr lang="fr-CA" sz="2400" dirty="0" smtClean="0"/>
              <a:t>Permettre et encourager le regroupement</a:t>
            </a:r>
            <a:endParaRPr lang="fr-CA" sz="2400" dirty="0"/>
          </a:p>
          <a:p>
            <a:r>
              <a:rPr lang="fr-CA" sz="2400" dirty="0" smtClean="0"/>
              <a:t>Choisir différents genres d’évaluation</a:t>
            </a:r>
          </a:p>
          <a:p>
            <a:r>
              <a:rPr lang="fr-CA" sz="2400" dirty="0" smtClean="0"/>
              <a:t>S’amuser et avoir un bon climat pour l’apprentissage</a:t>
            </a:r>
          </a:p>
        </p:txBody>
      </p:sp>
    </p:spTree>
    <p:extLst>
      <p:ext uri="{BB962C8B-B14F-4D97-AF65-F5344CB8AC3E}">
        <p14:creationId xmlns:p14="http://schemas.microsoft.com/office/powerpoint/2010/main" val="268063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Les stratégies:</a:t>
            </a:r>
            <a:br>
              <a:rPr lang="fr-CA" dirty="0" smtClean="0"/>
            </a:br>
            <a:r>
              <a:rPr lang="fr-CA" dirty="0" smtClean="0"/>
              <a:t>La manipulation</a:t>
            </a:r>
            <a:endParaRPr lang="fr-CA" dirty="0"/>
          </a:p>
        </p:txBody>
      </p:sp>
      <p:sp>
        <p:nvSpPr>
          <p:cNvPr id="3" name="Espace réservé du contenu 2"/>
          <p:cNvSpPr>
            <a:spLocks noGrp="1"/>
          </p:cNvSpPr>
          <p:nvPr>
            <p:ph idx="1"/>
          </p:nvPr>
        </p:nvSpPr>
        <p:spPr/>
        <p:txBody>
          <a:bodyPr/>
          <a:lstStyle/>
          <a:p>
            <a:r>
              <a:rPr lang="fr-CA" dirty="0" smtClean="0"/>
              <a:t>Les règles, les rubans à mesurer, la ficelle, des ciseaux pour couper</a:t>
            </a:r>
          </a:p>
          <a:p>
            <a:r>
              <a:rPr lang="fr-CA" dirty="0" smtClean="0"/>
              <a:t>La notion de référent (le pied, le pouce, </a:t>
            </a:r>
            <a:r>
              <a:rPr lang="fr-CA" dirty="0" smtClean="0"/>
              <a:t>…)</a:t>
            </a:r>
            <a:endParaRPr lang="fr-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2457435" cy="292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081" y="3356992"/>
            <a:ext cx="3096344" cy="206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645024"/>
            <a:ext cx="2182612" cy="288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5665104"/>
            <a:ext cx="3816424"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13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a:t>La </a:t>
            </a:r>
            <a:r>
              <a:rPr lang="fr-CA" dirty="0" smtClean="0"/>
              <a:t>manipulation</a:t>
            </a:r>
            <a:endParaRPr lang="fr-CA" dirty="0"/>
          </a:p>
        </p:txBody>
      </p:sp>
      <p:sp>
        <p:nvSpPr>
          <p:cNvPr id="3" name="Espace réservé du contenu 2"/>
          <p:cNvSpPr>
            <a:spLocks noGrp="1"/>
          </p:cNvSpPr>
          <p:nvPr>
            <p:ph idx="1"/>
          </p:nvPr>
        </p:nvSpPr>
        <p:spPr>
          <a:xfrm>
            <a:off x="467544" y="1668645"/>
            <a:ext cx="8229600" cy="4625609"/>
          </a:xfrm>
        </p:spPr>
        <p:txBody>
          <a:bodyPr>
            <a:normAutofit/>
          </a:bodyPr>
          <a:lstStyle/>
          <a:p>
            <a:pPr marL="0" indent="0">
              <a:buNone/>
            </a:pPr>
            <a:r>
              <a:rPr lang="fr-CA" sz="2000" dirty="0" smtClean="0"/>
              <a:t>Contexte: Maths 20-3</a:t>
            </a:r>
          </a:p>
          <a:p>
            <a:pPr marL="0" indent="0">
              <a:buNone/>
            </a:pPr>
            <a:r>
              <a:rPr lang="fr-CA" sz="2000" dirty="0" smtClean="0"/>
              <a:t>1. Résoudre </a:t>
            </a:r>
            <a:r>
              <a:rPr lang="fr-CA" sz="2000" dirty="0"/>
              <a:t>des problèmes comportant des aires totales exprimées en unités de mesure du système international (SI) et du système impérial et vérifier les solutions</a:t>
            </a:r>
            <a:r>
              <a:rPr lang="fr-CA" sz="2000" dirty="0" smtClean="0"/>
              <a:t>.</a:t>
            </a:r>
          </a:p>
          <a:p>
            <a:pPr marL="0" indent="0">
              <a:buNone/>
            </a:pPr>
            <a:r>
              <a:rPr lang="fr-CA" sz="2000" dirty="0"/>
              <a:t>2. Résoudre des problèmes comportant des volumes et des capacités exprimés en unités SI et impériales.</a:t>
            </a:r>
            <a:r>
              <a:rPr lang="fr-CA" sz="2000" dirty="0" smtClean="0"/>
              <a:t> </a:t>
            </a:r>
            <a:endParaRPr lang="fr-CA" sz="2000" dirty="0"/>
          </a:p>
          <a:p>
            <a:pPr marL="0" indent="0">
              <a:buNone/>
            </a:pPr>
            <a:endParaRPr lang="fr-CA"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13237"/>
            <a:ext cx="22669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36" y="3981450"/>
            <a:ext cx="2609624" cy="252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822" y="3933056"/>
            <a:ext cx="223224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970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a:t>La manipulation</a:t>
            </a:r>
          </a:p>
        </p:txBody>
      </p:sp>
      <p:sp>
        <p:nvSpPr>
          <p:cNvPr id="3" name="Espace réservé du contenu 2"/>
          <p:cNvSpPr>
            <a:spLocks noGrp="1"/>
          </p:cNvSpPr>
          <p:nvPr>
            <p:ph idx="1"/>
          </p:nvPr>
        </p:nvSpPr>
        <p:spPr/>
        <p:txBody>
          <a:bodyPr/>
          <a:lstStyle/>
          <a:p>
            <a:r>
              <a:rPr lang="fr-CA" dirty="0" smtClean="0"/>
              <a:t>La construction des formes 3D (dessiner, découper, coller)</a:t>
            </a:r>
          </a:p>
          <a:p>
            <a:r>
              <a:rPr lang="fr-CA" dirty="0" smtClean="0"/>
              <a:t>Les blocs pour comprendre le volume  </a:t>
            </a:r>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148" y="3500569"/>
            <a:ext cx="4298814" cy="31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55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a:t>Les exemples vraisemblables</a:t>
            </a:r>
          </a:p>
        </p:txBody>
      </p:sp>
      <p:sp>
        <p:nvSpPr>
          <p:cNvPr id="3" name="Espace réservé du contenu 2"/>
          <p:cNvSpPr>
            <a:spLocks noGrp="1"/>
          </p:cNvSpPr>
          <p:nvPr>
            <p:ph idx="1"/>
          </p:nvPr>
        </p:nvSpPr>
        <p:spPr>
          <a:xfrm>
            <a:off x="467544" y="1700808"/>
            <a:ext cx="8229600" cy="4525963"/>
          </a:xfrm>
        </p:spPr>
        <p:txBody>
          <a:bodyPr/>
          <a:lstStyle/>
          <a:p>
            <a:pPr marL="0" indent="0">
              <a:buNone/>
            </a:pPr>
            <a:r>
              <a:rPr lang="fr-CA" sz="2600" b="1" dirty="0" smtClean="0"/>
              <a:t>Contexte: Maths 20-3 mesure SI  vs.  mesure impérial </a:t>
            </a:r>
          </a:p>
          <a:p>
            <a:pPr>
              <a:buFontTx/>
              <a:buChar char="-"/>
            </a:pPr>
            <a:r>
              <a:rPr lang="fr-CA" sz="2800" dirty="0"/>
              <a:t>l</a:t>
            </a:r>
            <a:r>
              <a:rPr lang="fr-CA" sz="2800" dirty="0" smtClean="0"/>
              <a:t>a taille des élèves (prendre la mesure en SI et impérial)</a:t>
            </a:r>
          </a:p>
          <a:p>
            <a:pPr>
              <a:buFontTx/>
              <a:buChar char="-"/>
            </a:pPr>
            <a:r>
              <a:rPr lang="fr-CA" sz="2800" dirty="0"/>
              <a:t>f</a:t>
            </a:r>
            <a:r>
              <a:rPr lang="fr-CA" sz="2800" dirty="0" smtClean="0"/>
              <a:t>aire une recette simple avec les élèves et leurs demander de convertir toutes les mesures des ingrédients</a:t>
            </a:r>
          </a:p>
          <a:p>
            <a:pPr>
              <a:buFontTx/>
              <a:buChar char="-"/>
            </a:pPr>
            <a:endParaRPr lang="fr-CA" sz="2800" dirty="0" smtClean="0"/>
          </a:p>
          <a:p>
            <a:pPr>
              <a:buFontTx/>
              <a:buChar char="-"/>
            </a:pPr>
            <a:endParaRPr lang="fr-CA"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437112"/>
            <a:ext cx="20193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1" y="4506804"/>
            <a:ext cx="2368706" cy="236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82517"/>
            <a:ext cx="3006080" cy="192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3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smtClean="0"/>
              <a:t>Les exemples vraisemblables</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 y="1656090"/>
            <a:ext cx="5328592" cy="50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493143" y="1656090"/>
            <a:ext cx="3635896" cy="5262979"/>
          </a:xfrm>
          <a:prstGeom prst="rect">
            <a:avLst/>
          </a:prstGeom>
          <a:noFill/>
        </p:spPr>
        <p:txBody>
          <a:bodyPr wrap="square" rtlCol="0">
            <a:spAutoFit/>
          </a:bodyPr>
          <a:lstStyle/>
          <a:p>
            <a:r>
              <a:rPr lang="fr-CA" b="1" dirty="0" smtClean="0"/>
              <a:t>Maths 20-2:</a:t>
            </a:r>
          </a:p>
          <a:p>
            <a:r>
              <a:rPr lang="fr-CA" dirty="0" smtClean="0"/>
              <a:t>Voici </a:t>
            </a:r>
            <a:r>
              <a:rPr lang="fr-CA" dirty="0"/>
              <a:t>le plan du rez-de-chaussée d’une maison.</a:t>
            </a:r>
            <a:br>
              <a:rPr lang="fr-CA" dirty="0"/>
            </a:br>
            <a:r>
              <a:rPr lang="fr-CA" dirty="0"/>
              <a:t> </a:t>
            </a:r>
            <a:br>
              <a:rPr lang="fr-CA" dirty="0"/>
            </a:br>
            <a:r>
              <a:rPr lang="fr-CA" dirty="0"/>
              <a:t> L’échelle est de 1/100 cela signifie que chaque centimètre représenté sur le dessin correspond à 100 centimètres dans la réalité. </a:t>
            </a:r>
            <a:endParaRPr lang="fr-CA" dirty="0" smtClean="0"/>
          </a:p>
          <a:p>
            <a:r>
              <a:rPr lang="fr-CA" dirty="0" smtClean="0"/>
              <a:t>100 </a:t>
            </a:r>
            <a:r>
              <a:rPr lang="fr-CA" dirty="0"/>
              <a:t>cm = 1 mètre  </a:t>
            </a:r>
            <a:endParaRPr lang="fr-CA" dirty="0" smtClean="0"/>
          </a:p>
          <a:p>
            <a:r>
              <a:rPr lang="fr-CA" dirty="0" smtClean="0"/>
              <a:t>Dans </a:t>
            </a:r>
            <a:r>
              <a:rPr lang="fr-CA" dirty="0"/>
              <a:t>ce cas connaître les dimensions réelles du séjour est simple. </a:t>
            </a:r>
            <a:br>
              <a:rPr lang="fr-CA" dirty="0"/>
            </a:br>
            <a:r>
              <a:rPr lang="fr-CA" dirty="0"/>
              <a:t> </a:t>
            </a:r>
            <a:br>
              <a:rPr lang="fr-CA" dirty="0"/>
            </a:br>
            <a:r>
              <a:rPr lang="fr-CA" dirty="0"/>
              <a:t> La largeur du séjour est de 5 cm sur le plan soit 500 cm dans la réalité, ce qui fait 5 m.(5 X 100 = 500)</a:t>
            </a:r>
          </a:p>
          <a:p>
            <a:r>
              <a:rPr lang="fr-CA" dirty="0"/>
              <a:t> La longueur de 5,5 centimètres, soit 550 cm, ou 5,5m.</a:t>
            </a:r>
          </a:p>
          <a:p>
            <a:endParaRPr lang="fr-CA" sz="1400" dirty="0"/>
          </a:p>
        </p:txBody>
      </p:sp>
    </p:spTree>
    <p:extLst>
      <p:ext uri="{BB962C8B-B14F-4D97-AF65-F5344CB8AC3E}">
        <p14:creationId xmlns:p14="http://schemas.microsoft.com/office/powerpoint/2010/main" val="378573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a:t>Les exemples vraisemblables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59435"/>
            <a:ext cx="476170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788024" y="1556792"/>
            <a:ext cx="4176464" cy="5632311"/>
          </a:xfrm>
          <a:prstGeom prst="rect">
            <a:avLst/>
          </a:prstGeom>
          <a:noFill/>
        </p:spPr>
        <p:txBody>
          <a:bodyPr wrap="square" rtlCol="0">
            <a:spAutoFit/>
          </a:bodyPr>
          <a:lstStyle/>
          <a:p>
            <a:r>
              <a:rPr lang="fr-CA" b="1" dirty="0" smtClean="0"/>
              <a:t>Maths 20-2: </a:t>
            </a:r>
          </a:p>
          <a:p>
            <a:r>
              <a:rPr lang="fr-CA" dirty="0" smtClean="0"/>
              <a:t>Cette </a:t>
            </a:r>
            <a:r>
              <a:rPr lang="fr-CA" dirty="0"/>
              <a:t>voiture est une reproduction à l’échelle 1/50 (un cinquantième) d’une vraie voiture. </a:t>
            </a:r>
            <a:br>
              <a:rPr lang="fr-CA" dirty="0"/>
            </a:br>
            <a:r>
              <a:rPr lang="fr-CA" dirty="0"/>
              <a:t> Chaque centimètre du modèle représente 50 centimètres de la taille réelle de la voiture.  Pour connaître ses vraies dimensions</a:t>
            </a:r>
            <a:r>
              <a:rPr lang="fr-CA" dirty="0" smtClean="0"/>
              <a:t>, il </a:t>
            </a:r>
            <a:r>
              <a:rPr lang="fr-CA" dirty="0"/>
              <a:t>suffit que je multiplie les dimensions qu’on me donne sur l’image, par 50.</a:t>
            </a:r>
            <a:br>
              <a:rPr lang="fr-CA" dirty="0"/>
            </a:br>
            <a:r>
              <a:rPr lang="fr-CA" dirty="0"/>
              <a:t>         </a:t>
            </a:r>
            <a:r>
              <a:rPr lang="fr-CA" dirty="0" smtClean="0"/>
              <a:t> </a:t>
            </a:r>
            <a:r>
              <a:rPr lang="fr-CA" dirty="0"/>
              <a:t> l : 3,6 X 50 = 180 cm</a:t>
            </a:r>
            <a:br>
              <a:rPr lang="fr-CA" dirty="0"/>
            </a:br>
            <a:r>
              <a:rPr lang="fr-CA" dirty="0"/>
              <a:t>           L : 9 X 50 = 450 cm</a:t>
            </a:r>
            <a:br>
              <a:rPr lang="fr-CA" dirty="0"/>
            </a:br>
            <a:r>
              <a:rPr lang="fr-CA" dirty="0"/>
              <a:t>          </a:t>
            </a:r>
            <a:r>
              <a:rPr lang="fr-CA" dirty="0" smtClean="0"/>
              <a:t> H</a:t>
            </a:r>
            <a:r>
              <a:rPr lang="fr-CA" dirty="0"/>
              <a:t> : 3 X 50 = 150 cm</a:t>
            </a:r>
          </a:p>
          <a:p>
            <a:r>
              <a:rPr lang="fr-CA" dirty="0" smtClean="0"/>
              <a:t>Je </a:t>
            </a:r>
            <a:r>
              <a:rPr lang="fr-CA" dirty="0"/>
              <a:t>convertis les centimètres en mètres, et j’obtiens la taille réelle de la voiture en mètres.</a:t>
            </a:r>
            <a:br>
              <a:rPr lang="fr-CA" dirty="0"/>
            </a:br>
            <a:r>
              <a:rPr lang="fr-CA" dirty="0"/>
              <a:t> </a:t>
            </a:r>
            <a:r>
              <a:rPr lang="fr-CA" dirty="0" smtClean="0"/>
              <a:t>l</a:t>
            </a:r>
            <a:r>
              <a:rPr lang="fr-CA" dirty="0"/>
              <a:t> : 3,6 X 50 = 180 cm 1,8 mètres</a:t>
            </a:r>
            <a:br>
              <a:rPr lang="fr-CA" dirty="0"/>
            </a:br>
            <a:r>
              <a:rPr lang="fr-CA" dirty="0"/>
              <a:t> L : 9 X 50 = 450 cm 4,5 mètres</a:t>
            </a:r>
            <a:br>
              <a:rPr lang="fr-CA" dirty="0"/>
            </a:br>
            <a:r>
              <a:rPr lang="fr-CA" dirty="0"/>
              <a:t> H : 3 X 50 = 150 cm 1,5 mètres</a:t>
            </a:r>
          </a:p>
          <a:p>
            <a:endParaRPr lang="fr-CA" dirty="0"/>
          </a:p>
        </p:txBody>
      </p:sp>
    </p:spTree>
    <p:extLst>
      <p:ext uri="{BB962C8B-B14F-4D97-AF65-F5344CB8AC3E}">
        <p14:creationId xmlns:p14="http://schemas.microsoft.com/office/powerpoint/2010/main" val="290833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a:t>Les exemples vraisemblables</a:t>
            </a:r>
          </a:p>
        </p:txBody>
      </p:sp>
      <p:sp>
        <p:nvSpPr>
          <p:cNvPr id="3" name="Espace réservé du contenu 2"/>
          <p:cNvSpPr>
            <a:spLocks noGrp="1"/>
          </p:cNvSpPr>
          <p:nvPr>
            <p:ph idx="1"/>
          </p:nvPr>
        </p:nvSpPr>
        <p:spPr>
          <a:xfrm>
            <a:off x="457200" y="1775191"/>
            <a:ext cx="3466728" cy="4625609"/>
          </a:xfrm>
        </p:spPr>
        <p:txBody>
          <a:bodyPr/>
          <a:lstStyle/>
          <a:p>
            <a:pPr marL="118872" indent="0">
              <a:buNone/>
            </a:pPr>
            <a:r>
              <a:rPr lang="fr-CA" b="1" dirty="0" smtClean="0"/>
              <a:t>Maths </a:t>
            </a:r>
            <a:r>
              <a:rPr lang="fr-CA" b="1" dirty="0" smtClean="0"/>
              <a:t>20-2: </a:t>
            </a:r>
            <a:endParaRPr lang="fr-CA" b="1" dirty="0" smtClean="0"/>
          </a:p>
          <a:p>
            <a:pPr marL="118872" indent="0">
              <a:buNone/>
            </a:pPr>
            <a:endParaRPr lang="fr-CA" dirty="0" smtClean="0"/>
          </a:p>
          <a:p>
            <a:r>
              <a:rPr lang="fr-CA" dirty="0" smtClean="0"/>
              <a:t>Commode à 3 tiroirs</a:t>
            </a:r>
          </a:p>
          <a:p>
            <a:pPr marL="118872" indent="0">
              <a:buNone/>
            </a:pPr>
            <a:endParaRPr lang="fr-CA" dirty="0" smtClean="0"/>
          </a:p>
          <a:p>
            <a:r>
              <a:rPr lang="fr-CA" dirty="0" smtClean="0"/>
              <a:t>Instructions d’assemblage</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514" y="2022497"/>
            <a:ext cx="3384349" cy="59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740235"/>
            <a:ext cx="4109442" cy="410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538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Les stratégies: </a:t>
            </a:r>
            <a:br>
              <a:rPr lang="fr-CA" dirty="0" smtClean="0"/>
            </a:br>
            <a:r>
              <a:rPr lang="fr-CA" dirty="0"/>
              <a:t>Les exemples vraisemblables</a:t>
            </a:r>
          </a:p>
        </p:txBody>
      </p:sp>
      <p:sp>
        <p:nvSpPr>
          <p:cNvPr id="3" name="Espace réservé du contenu 2"/>
          <p:cNvSpPr>
            <a:spLocks noGrp="1"/>
          </p:cNvSpPr>
          <p:nvPr>
            <p:ph idx="1"/>
          </p:nvPr>
        </p:nvSpPr>
        <p:spPr>
          <a:xfrm>
            <a:off x="4211960" y="1772816"/>
            <a:ext cx="4618856" cy="4625609"/>
          </a:xfrm>
        </p:spPr>
        <p:txBody>
          <a:bodyPr>
            <a:normAutofit fontScale="85000" lnSpcReduction="10000"/>
          </a:bodyPr>
          <a:lstStyle/>
          <a:p>
            <a:pPr marL="118872" indent="0">
              <a:buNone/>
            </a:pPr>
            <a:r>
              <a:rPr lang="fr-CA" b="1" dirty="0" smtClean="0"/>
              <a:t>Maths 20-3: </a:t>
            </a:r>
          </a:p>
          <a:p>
            <a:pPr marL="118872" indent="0">
              <a:buNone/>
            </a:pPr>
            <a:endParaRPr lang="fr-CA" dirty="0" smtClean="0"/>
          </a:p>
          <a:p>
            <a:pPr marL="118872" indent="0">
              <a:buNone/>
            </a:pPr>
            <a:r>
              <a:rPr lang="fr-CA" dirty="0" smtClean="0"/>
              <a:t>Examine le cube de </a:t>
            </a:r>
            <a:r>
              <a:rPr lang="fr-CA" dirty="0" err="1" smtClean="0"/>
              <a:t>Rubik</a:t>
            </a:r>
            <a:r>
              <a:rPr lang="fr-CA" dirty="0" smtClean="0"/>
              <a:t> ci-contre, formé de 27 cubes individuels semblables au vrai cube de </a:t>
            </a:r>
            <a:r>
              <a:rPr lang="fr-CA" dirty="0" err="1" smtClean="0"/>
              <a:t>Rubik</a:t>
            </a:r>
            <a:r>
              <a:rPr lang="fr-CA" dirty="0" smtClean="0"/>
              <a:t> lui-même. </a:t>
            </a:r>
          </a:p>
          <a:p>
            <a:pPr marL="118872" indent="0">
              <a:buNone/>
            </a:pPr>
            <a:r>
              <a:rPr lang="fr-CA" dirty="0" smtClean="0"/>
              <a:t>En utilisant le cube </a:t>
            </a:r>
            <a:r>
              <a:rPr lang="fr-CA" dirty="0" err="1" smtClean="0"/>
              <a:t>Rubik</a:t>
            </a:r>
            <a:r>
              <a:rPr lang="fr-CA" dirty="0" smtClean="0"/>
              <a:t> fourni, discute avec un partenaire de la relation qui existe entre l’aire totale et le volume totale de deux objets semblables. </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80" y="4217060"/>
            <a:ext cx="3439523" cy="236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99" y="1844824"/>
            <a:ext cx="217628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91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ET  VOUS?</a:t>
            </a:r>
            <a:endParaRPr lang="fr-CA" dirty="0"/>
          </a:p>
        </p:txBody>
      </p:sp>
    </p:spTree>
    <p:extLst>
      <p:ext uri="{BB962C8B-B14F-4D97-AF65-F5344CB8AC3E}">
        <p14:creationId xmlns:p14="http://schemas.microsoft.com/office/powerpoint/2010/main" val="143960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smtClean="0"/>
              <a:t>Le jeu!</a:t>
            </a:r>
            <a:endParaRPr lang="fr-CA" dirty="0"/>
          </a:p>
        </p:txBody>
      </p:sp>
      <p:sp>
        <p:nvSpPr>
          <p:cNvPr id="3" name="Espace réservé du contenu 2"/>
          <p:cNvSpPr>
            <a:spLocks noGrp="1"/>
          </p:cNvSpPr>
          <p:nvPr>
            <p:ph idx="1"/>
          </p:nvPr>
        </p:nvSpPr>
        <p:spPr/>
        <p:txBody>
          <a:bodyPr/>
          <a:lstStyle/>
          <a:p>
            <a:r>
              <a:rPr lang="fr-CA" dirty="0" smtClean="0"/>
              <a:t>Bingo</a:t>
            </a:r>
          </a:p>
          <a:p>
            <a:r>
              <a:rPr lang="fr-CA" dirty="0" err="1" smtClean="0"/>
              <a:t>Jeopardy</a:t>
            </a:r>
            <a:endParaRPr lang="fr-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4104456" cy="317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132856"/>
            <a:ext cx="3456384" cy="260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35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Les stratégies:</a:t>
            </a:r>
            <a:br>
              <a:rPr lang="fr-CA" dirty="0"/>
            </a:br>
            <a:r>
              <a:rPr lang="fr-CA" dirty="0"/>
              <a:t>Ê</a:t>
            </a:r>
            <a:r>
              <a:rPr lang="fr-CA" dirty="0" smtClean="0"/>
              <a:t>tre conscient de notre approche</a:t>
            </a:r>
            <a:endParaRPr lang="fr-CA" dirty="0"/>
          </a:p>
        </p:txBody>
      </p:sp>
      <p:sp>
        <p:nvSpPr>
          <p:cNvPr id="3" name="Espace réservé du contenu 2"/>
          <p:cNvSpPr>
            <a:spLocks noGrp="1"/>
          </p:cNvSpPr>
          <p:nvPr>
            <p:ph idx="1"/>
          </p:nvPr>
        </p:nvSpPr>
        <p:spPr>
          <a:xfrm>
            <a:off x="251520" y="1700808"/>
            <a:ext cx="8496944" cy="4824536"/>
          </a:xfrm>
        </p:spPr>
        <p:txBody>
          <a:bodyPr>
            <a:normAutofit lnSpcReduction="10000"/>
          </a:bodyPr>
          <a:lstStyle/>
          <a:p>
            <a:pPr marL="118872" indent="0">
              <a:buNone/>
            </a:pPr>
            <a:r>
              <a:rPr lang="fr-CA" dirty="0" smtClean="0"/>
              <a:t>L’approche </a:t>
            </a:r>
            <a:r>
              <a:rPr lang="fr-CA" dirty="0"/>
              <a:t>constructiviste</a:t>
            </a:r>
          </a:p>
          <a:p>
            <a:r>
              <a:rPr lang="fr-CA" dirty="0" smtClean="0"/>
              <a:t>l’élève </a:t>
            </a:r>
            <a:r>
              <a:rPr lang="fr-CA" dirty="0" smtClean="0"/>
              <a:t>prend un rôle actif et structurant</a:t>
            </a:r>
          </a:p>
          <a:p>
            <a:r>
              <a:rPr lang="fr-CA" dirty="0"/>
              <a:t>l</a:t>
            </a:r>
            <a:r>
              <a:rPr lang="fr-CA" dirty="0" smtClean="0"/>
              <a:t>’élève est </a:t>
            </a:r>
            <a:r>
              <a:rPr lang="fr-CA" dirty="0"/>
              <a:t>au </a:t>
            </a:r>
            <a:r>
              <a:rPr lang="fr-CA" dirty="0" smtClean="0"/>
              <a:t>cœur </a:t>
            </a:r>
            <a:r>
              <a:rPr lang="fr-CA" dirty="0"/>
              <a:t>du processus </a:t>
            </a:r>
            <a:r>
              <a:rPr lang="fr-CA" dirty="0" smtClean="0"/>
              <a:t>d’apprentissage</a:t>
            </a:r>
          </a:p>
          <a:p>
            <a:r>
              <a:rPr lang="fr-CA" dirty="0"/>
              <a:t>l</a:t>
            </a:r>
            <a:r>
              <a:rPr lang="fr-CA" dirty="0" smtClean="0"/>
              <a:t>a motivation</a:t>
            </a:r>
            <a:r>
              <a:rPr lang="fr-CA" dirty="0"/>
              <a:t>, l’effort et l’estime de </a:t>
            </a:r>
            <a:r>
              <a:rPr lang="fr-CA" dirty="0" smtClean="0"/>
              <a:t>soi </a:t>
            </a:r>
            <a:r>
              <a:rPr lang="fr-CA" dirty="0"/>
              <a:t>jouent un rôle </a:t>
            </a:r>
            <a:r>
              <a:rPr lang="fr-CA" dirty="0" smtClean="0"/>
              <a:t>primordial</a:t>
            </a:r>
          </a:p>
          <a:p>
            <a:r>
              <a:rPr lang="fr-CA" dirty="0" smtClean="0"/>
              <a:t>le </a:t>
            </a:r>
            <a:r>
              <a:rPr lang="fr-CA" dirty="0"/>
              <a:t>travail en groupe </a:t>
            </a:r>
            <a:r>
              <a:rPr lang="fr-CA" dirty="0" smtClean="0"/>
              <a:t>est essentiel</a:t>
            </a:r>
          </a:p>
          <a:p>
            <a:r>
              <a:rPr lang="fr-CA" dirty="0"/>
              <a:t>l</a:t>
            </a:r>
            <a:r>
              <a:rPr lang="fr-CA" dirty="0" smtClean="0"/>
              <a:t>e guide doit reconnaître les différents </a:t>
            </a:r>
            <a:r>
              <a:rPr lang="fr-CA" dirty="0"/>
              <a:t>styles d’apprentissage, </a:t>
            </a:r>
            <a:r>
              <a:rPr lang="fr-CA" dirty="0" smtClean="0"/>
              <a:t>les différences </a:t>
            </a:r>
            <a:r>
              <a:rPr lang="fr-CA" dirty="0"/>
              <a:t>culturelles et </a:t>
            </a:r>
            <a:r>
              <a:rPr lang="fr-CA" dirty="0" smtClean="0"/>
              <a:t>les </a:t>
            </a:r>
            <a:r>
              <a:rPr lang="fr-CA" dirty="0"/>
              <a:t>multiples formes </a:t>
            </a:r>
            <a:r>
              <a:rPr lang="fr-CA" dirty="0" smtClean="0"/>
              <a:t>d’intelligence</a:t>
            </a:r>
          </a:p>
        </p:txBody>
      </p:sp>
    </p:spTree>
    <p:extLst>
      <p:ext uri="{BB962C8B-B14F-4D97-AF65-F5344CB8AC3E}">
        <p14:creationId xmlns:p14="http://schemas.microsoft.com/office/powerpoint/2010/main" val="254774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L’approche constructiviste</a:t>
            </a:r>
            <a:endParaRPr lang="fr-CA" dirty="0"/>
          </a:p>
        </p:txBody>
      </p:sp>
      <p:graphicFrame>
        <p:nvGraphicFramePr>
          <p:cNvPr id="5" name="Diagramme 4"/>
          <p:cNvGraphicFramePr/>
          <p:nvPr>
            <p:extLst>
              <p:ext uri="{D42A27DB-BD31-4B8C-83A1-F6EECF244321}">
                <p14:modId xmlns:p14="http://schemas.microsoft.com/office/powerpoint/2010/main" val="1770209661"/>
              </p:ext>
            </p:extLst>
          </p:nvPr>
        </p:nvGraphicFramePr>
        <p:xfrm>
          <a:off x="899592" y="1700808"/>
          <a:ext cx="70804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238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L’évaluation</a:t>
            </a:r>
            <a:endParaRPr lang="fr-CA" dirty="0"/>
          </a:p>
        </p:txBody>
      </p:sp>
      <p:sp>
        <p:nvSpPr>
          <p:cNvPr id="3" name="Espace réservé du contenu 2"/>
          <p:cNvSpPr>
            <a:spLocks noGrp="1"/>
          </p:cNvSpPr>
          <p:nvPr>
            <p:ph idx="1"/>
          </p:nvPr>
        </p:nvSpPr>
        <p:spPr>
          <a:xfrm>
            <a:off x="457200" y="1600200"/>
            <a:ext cx="8229600" cy="4925144"/>
          </a:xfrm>
        </p:spPr>
        <p:txBody>
          <a:bodyPr/>
          <a:lstStyle/>
          <a:p>
            <a:r>
              <a:rPr lang="fr-CA" dirty="0" smtClean="0"/>
              <a:t>Comment évaluer nos élèves, niveaux 20-2 et 20-3?</a:t>
            </a:r>
          </a:p>
          <a:p>
            <a:r>
              <a:rPr lang="fr-CA" dirty="0"/>
              <a:t>Quand faut-il évaluer ? </a:t>
            </a:r>
            <a:endParaRPr lang="fr-CA" dirty="0" smtClean="0"/>
          </a:p>
          <a:p>
            <a:r>
              <a:rPr lang="fr-CA" dirty="0" smtClean="0"/>
              <a:t>Quel est le </a:t>
            </a:r>
            <a:r>
              <a:rPr lang="fr-CA" dirty="0"/>
              <a:t>contenu </a:t>
            </a:r>
            <a:r>
              <a:rPr lang="fr-CA" dirty="0" smtClean="0"/>
              <a:t>des évaluations</a:t>
            </a:r>
            <a:r>
              <a:rPr lang="fr-CA" dirty="0"/>
              <a:t> ? </a:t>
            </a:r>
            <a:endParaRPr lang="fr-CA" dirty="0" smtClean="0"/>
          </a:p>
          <a:p>
            <a:r>
              <a:rPr lang="fr-CA" dirty="0" smtClean="0"/>
              <a:t>Qu’est ce qu’on fait suite à une évaluation?</a:t>
            </a:r>
            <a:endParaRPr lang="fr-CA" dirty="0"/>
          </a:p>
        </p:txBody>
      </p:sp>
    </p:spTree>
    <p:extLst>
      <p:ext uri="{BB962C8B-B14F-4D97-AF65-F5344CB8AC3E}">
        <p14:creationId xmlns:p14="http://schemas.microsoft.com/office/powerpoint/2010/main" val="279576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lstStyle/>
          <a:p>
            <a:r>
              <a:rPr lang="fr-CA" dirty="0" smtClean="0"/>
              <a:t>Objectifs de l’évaluation</a:t>
            </a:r>
            <a:endParaRPr lang="fr-CA" dirty="0"/>
          </a:p>
        </p:txBody>
      </p:sp>
      <p:sp>
        <p:nvSpPr>
          <p:cNvPr id="3" name="Espace réservé du contenu 2"/>
          <p:cNvSpPr>
            <a:spLocks noGrp="1"/>
          </p:cNvSpPr>
          <p:nvPr>
            <p:ph idx="1"/>
          </p:nvPr>
        </p:nvSpPr>
        <p:spPr>
          <a:xfrm>
            <a:off x="323528" y="1700808"/>
            <a:ext cx="6131024" cy="4896544"/>
          </a:xfrm>
        </p:spPr>
        <p:txBody>
          <a:bodyPr>
            <a:normAutofit/>
          </a:bodyPr>
          <a:lstStyle/>
          <a:p>
            <a:r>
              <a:rPr lang="fr-CA" sz="2400" dirty="0" smtClean="0"/>
              <a:t>déterminer </a:t>
            </a:r>
            <a:r>
              <a:rPr lang="fr-CA" sz="2400" dirty="0"/>
              <a:t>les connaissances antérieures des </a:t>
            </a:r>
            <a:r>
              <a:rPr lang="fr-CA" sz="2400" dirty="0" smtClean="0"/>
              <a:t>élèves</a:t>
            </a:r>
            <a:endParaRPr lang="fr-CA" sz="2400" dirty="0"/>
          </a:p>
          <a:p>
            <a:r>
              <a:rPr lang="fr-CA" sz="2400" dirty="0" smtClean="0"/>
              <a:t>préciser </a:t>
            </a:r>
            <a:r>
              <a:rPr lang="fr-CA" sz="2400" dirty="0"/>
              <a:t>ce que les élèves ont appris sur un sujet </a:t>
            </a:r>
            <a:r>
              <a:rPr lang="fr-CA" sz="2400" dirty="0" smtClean="0"/>
              <a:t>donné</a:t>
            </a:r>
            <a:endParaRPr lang="fr-CA" sz="2400" dirty="0"/>
          </a:p>
          <a:p>
            <a:r>
              <a:rPr lang="fr-CA" sz="2400" dirty="0" smtClean="0"/>
              <a:t>prendre </a:t>
            </a:r>
            <a:r>
              <a:rPr lang="fr-CA" sz="2400" dirty="0"/>
              <a:t>des décisions sur le contenu des leçons à </a:t>
            </a:r>
            <a:r>
              <a:rPr lang="fr-CA" sz="2400" dirty="0" smtClean="0"/>
              <a:t>venir </a:t>
            </a:r>
            <a:endParaRPr lang="fr-CA" sz="2400" dirty="0"/>
          </a:p>
          <a:p>
            <a:r>
              <a:rPr lang="fr-CA" sz="2400" dirty="0" smtClean="0"/>
              <a:t>a</a:t>
            </a:r>
            <a:r>
              <a:rPr lang="fr-CA" sz="2400" dirty="0" smtClean="0"/>
              <a:t>ssurer </a:t>
            </a:r>
            <a:r>
              <a:rPr lang="fr-CA" sz="2400" dirty="0" smtClean="0"/>
              <a:t>que les objectifs ont été atteints</a:t>
            </a:r>
            <a:endParaRPr lang="fr-CA" sz="2400" dirty="0"/>
          </a:p>
          <a:p>
            <a:r>
              <a:rPr lang="fr-CA" sz="2400" dirty="0" smtClean="0"/>
              <a:t>repérer </a:t>
            </a:r>
            <a:r>
              <a:rPr lang="fr-CA" sz="2400" dirty="0"/>
              <a:t>les difficultés </a:t>
            </a:r>
            <a:r>
              <a:rPr lang="fr-CA" sz="2400" dirty="0" smtClean="0"/>
              <a:t>individuelles</a:t>
            </a:r>
            <a:endParaRPr lang="fr-CA" sz="2400" dirty="0"/>
          </a:p>
          <a:p>
            <a:r>
              <a:rPr lang="fr-CA" sz="2400" dirty="0"/>
              <a:t>c</a:t>
            </a:r>
            <a:r>
              <a:rPr lang="fr-CA" sz="2400" dirty="0" smtClean="0"/>
              <a:t>ommunication </a:t>
            </a:r>
            <a:r>
              <a:rPr lang="fr-CA" sz="2400" dirty="0" smtClean="0"/>
              <a:t>avec parent, élève, </a:t>
            </a:r>
            <a:r>
              <a:rPr lang="fr-CA" sz="2400" dirty="0" err="1" smtClean="0"/>
              <a:t>admin</a:t>
            </a:r>
            <a:endParaRPr lang="fr-CA" sz="2400" dirty="0" smtClean="0"/>
          </a:p>
          <a:p>
            <a:pPr marL="118872" indent="0">
              <a:buNone/>
            </a:pPr>
            <a:endParaRPr lang="fr-CA"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032" y="2852936"/>
            <a:ext cx="2600786" cy="25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01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Quoi évaluer?</a:t>
            </a:r>
            <a:endParaRPr lang="fr-CA" dirty="0"/>
          </a:p>
        </p:txBody>
      </p:sp>
      <p:sp>
        <p:nvSpPr>
          <p:cNvPr id="3" name="Espace réservé du contenu 2"/>
          <p:cNvSpPr>
            <a:spLocks noGrp="1"/>
          </p:cNvSpPr>
          <p:nvPr>
            <p:ph idx="1"/>
          </p:nvPr>
        </p:nvSpPr>
        <p:spPr/>
        <p:txBody>
          <a:bodyPr/>
          <a:lstStyle/>
          <a:p>
            <a:r>
              <a:rPr lang="fr-CA" dirty="0"/>
              <a:t>r</a:t>
            </a:r>
            <a:r>
              <a:rPr lang="fr-CA" dirty="0" smtClean="0"/>
              <a:t>ésolution  d’une </a:t>
            </a:r>
            <a:r>
              <a:rPr lang="fr-CA" dirty="0" smtClean="0"/>
              <a:t>situation-problème</a:t>
            </a:r>
          </a:p>
          <a:p>
            <a:r>
              <a:rPr lang="fr-CA" dirty="0" smtClean="0"/>
              <a:t>raisonnement </a:t>
            </a:r>
            <a:r>
              <a:rPr lang="fr-CA" dirty="0" smtClean="0"/>
              <a:t>mathématique</a:t>
            </a:r>
          </a:p>
          <a:p>
            <a:r>
              <a:rPr lang="fr-CA" dirty="0" smtClean="0"/>
              <a:t>c</a:t>
            </a:r>
            <a:r>
              <a:rPr lang="fr-CA" dirty="0" smtClean="0"/>
              <a:t>ommunication </a:t>
            </a:r>
            <a:r>
              <a:rPr lang="fr-CA" dirty="0"/>
              <a:t>à l’aide du langage mathématique</a:t>
            </a:r>
          </a:p>
          <a:p>
            <a:r>
              <a:rPr lang="fr-CA" dirty="0"/>
              <a:t>l</a:t>
            </a:r>
            <a:r>
              <a:rPr lang="fr-CA" dirty="0" smtClean="0"/>
              <a:t>es habiletés, les procédures, les méthodes</a:t>
            </a:r>
            <a:endParaRPr lang="fr-CA" dirty="0"/>
          </a:p>
        </p:txBody>
      </p:sp>
    </p:spTree>
    <p:extLst>
      <p:ext uri="{BB962C8B-B14F-4D97-AF65-F5344CB8AC3E}">
        <p14:creationId xmlns:p14="http://schemas.microsoft.com/office/powerpoint/2010/main" val="2727425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Quand évaluer?</a:t>
            </a:r>
            <a:endParaRPr lang="fr-CA" dirty="0"/>
          </a:p>
        </p:txBody>
      </p:sp>
      <p:sp>
        <p:nvSpPr>
          <p:cNvPr id="3" name="Espace réservé du contenu 2"/>
          <p:cNvSpPr>
            <a:spLocks noGrp="1"/>
          </p:cNvSpPr>
          <p:nvPr>
            <p:ph idx="1"/>
          </p:nvPr>
        </p:nvSpPr>
        <p:spPr>
          <a:xfrm>
            <a:off x="457200" y="1775191"/>
            <a:ext cx="6491064" cy="4625609"/>
          </a:xfrm>
        </p:spPr>
        <p:txBody>
          <a:bodyPr>
            <a:normAutofit/>
          </a:bodyPr>
          <a:lstStyle/>
          <a:p>
            <a:r>
              <a:rPr lang="fr-CA" dirty="0"/>
              <a:t>l</a:t>
            </a:r>
            <a:r>
              <a:rPr lang="fr-CA" dirty="0" smtClean="0"/>
              <a:t>ors </a:t>
            </a:r>
            <a:r>
              <a:rPr lang="fr-CA" dirty="0" smtClean="0"/>
              <a:t>du développement d’une leçon ou d’une activité</a:t>
            </a:r>
          </a:p>
          <a:p>
            <a:pPr marL="118872" indent="0">
              <a:buNone/>
            </a:pPr>
            <a:endParaRPr lang="fr-CA" dirty="0"/>
          </a:p>
          <a:p>
            <a:r>
              <a:rPr lang="fr-CA" dirty="0"/>
              <a:t>t</a:t>
            </a:r>
            <a:r>
              <a:rPr lang="fr-CA" dirty="0" smtClean="0"/>
              <a:t>out </a:t>
            </a:r>
            <a:r>
              <a:rPr lang="fr-CA" dirty="0" smtClean="0"/>
              <a:t>au long du semestre, à </a:t>
            </a:r>
            <a:r>
              <a:rPr lang="fr-CA" dirty="0"/>
              <a:t>partir d’un ensemble de situations d’apprentissage et </a:t>
            </a:r>
            <a:r>
              <a:rPr lang="fr-CA" dirty="0" smtClean="0"/>
              <a:t>d’évaluation</a:t>
            </a:r>
            <a:endParaRPr lang="fr-CA" dirty="0"/>
          </a:p>
          <a:p>
            <a:endParaRPr lang="fr-CA" dirty="0"/>
          </a:p>
          <a:p>
            <a:r>
              <a:rPr lang="fr-CA" dirty="0" smtClean="0"/>
              <a:t>à la </a:t>
            </a:r>
            <a:r>
              <a:rPr lang="fr-CA" dirty="0" smtClean="0"/>
              <a:t>fin du semestre, lors de l’examen final</a:t>
            </a:r>
            <a:endParaRPr lang="fr-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540" y="2204864"/>
            <a:ext cx="1832992" cy="183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653" y="4941168"/>
            <a:ext cx="1572766" cy="15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577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L’élève compétent en maths</a:t>
            </a:r>
            <a:endParaRPr lang="fr-CA" dirty="0"/>
          </a:p>
        </p:txBody>
      </p:sp>
      <p:sp>
        <p:nvSpPr>
          <p:cNvPr id="3" name="Espace réservé du contenu 2"/>
          <p:cNvSpPr>
            <a:spLocks noGrp="1"/>
          </p:cNvSpPr>
          <p:nvPr>
            <p:ph idx="1"/>
          </p:nvPr>
        </p:nvSpPr>
        <p:spPr>
          <a:xfrm>
            <a:off x="137214" y="1772816"/>
            <a:ext cx="6840760" cy="4822161"/>
          </a:xfrm>
        </p:spPr>
        <p:txBody>
          <a:bodyPr>
            <a:normAutofit fontScale="70000" lnSpcReduction="20000"/>
          </a:bodyPr>
          <a:lstStyle/>
          <a:p>
            <a:r>
              <a:rPr lang="fr-CA" dirty="0"/>
              <a:t>c</a:t>
            </a:r>
            <a:r>
              <a:rPr lang="fr-CA" dirty="0" smtClean="0"/>
              <a:t>herche </a:t>
            </a:r>
            <a:r>
              <a:rPr lang="fr-CA" dirty="0" smtClean="0"/>
              <a:t>à </a:t>
            </a:r>
            <a:r>
              <a:rPr lang="fr-CA" dirty="0"/>
              <a:t>comprendre le sens des </a:t>
            </a:r>
            <a:r>
              <a:rPr lang="fr-CA" dirty="0" smtClean="0"/>
              <a:t>mathématiques</a:t>
            </a:r>
          </a:p>
          <a:p>
            <a:pPr marL="118872" indent="0">
              <a:buNone/>
            </a:pPr>
            <a:endParaRPr lang="fr-CA" dirty="0" smtClean="0"/>
          </a:p>
          <a:p>
            <a:r>
              <a:rPr lang="fr-CA" dirty="0" smtClean="0"/>
              <a:t>développe une </a:t>
            </a:r>
            <a:r>
              <a:rPr lang="fr-CA" dirty="0"/>
              <a:t>pensée mathématique de plus en plus articulée et </a:t>
            </a:r>
            <a:r>
              <a:rPr lang="fr-CA" dirty="0" smtClean="0"/>
              <a:t>approfondie</a:t>
            </a:r>
          </a:p>
          <a:p>
            <a:pPr marL="118872" indent="0">
              <a:buNone/>
            </a:pPr>
            <a:endParaRPr lang="fr-CA" dirty="0" smtClean="0"/>
          </a:p>
          <a:p>
            <a:r>
              <a:rPr lang="fr-CA" dirty="0" smtClean="0"/>
              <a:t>établis </a:t>
            </a:r>
            <a:r>
              <a:rPr lang="fr-CA" dirty="0"/>
              <a:t>des liens entre les concepts </a:t>
            </a:r>
            <a:endParaRPr lang="fr-CA" dirty="0" smtClean="0"/>
          </a:p>
          <a:p>
            <a:pPr marL="118872" indent="0">
              <a:buNone/>
            </a:pPr>
            <a:endParaRPr lang="fr-CA" dirty="0" smtClean="0"/>
          </a:p>
          <a:p>
            <a:r>
              <a:rPr lang="fr-CA" dirty="0" smtClean="0"/>
              <a:t>possèdent </a:t>
            </a:r>
            <a:r>
              <a:rPr lang="fr-CA" dirty="0"/>
              <a:t>un sens du nombre </a:t>
            </a:r>
            <a:endParaRPr lang="fr-CA" dirty="0" smtClean="0"/>
          </a:p>
          <a:p>
            <a:pPr marL="118872" indent="0">
              <a:buNone/>
            </a:pPr>
            <a:endParaRPr lang="fr-CA" dirty="0" smtClean="0"/>
          </a:p>
          <a:p>
            <a:r>
              <a:rPr lang="fr-CA" dirty="0" smtClean="0"/>
              <a:t>est prêt </a:t>
            </a:r>
            <a:r>
              <a:rPr lang="fr-CA" dirty="0"/>
              <a:t>à persévérer pour comprendre et résoudre des problèmes </a:t>
            </a:r>
            <a:r>
              <a:rPr lang="fr-CA" dirty="0" smtClean="0"/>
              <a:t>mathématiques</a:t>
            </a:r>
          </a:p>
          <a:p>
            <a:pPr marL="118872" indent="0">
              <a:buNone/>
            </a:pPr>
            <a:endParaRPr lang="fr-CA" dirty="0" smtClean="0"/>
          </a:p>
          <a:p>
            <a:r>
              <a:rPr lang="fr-CA" dirty="0" smtClean="0"/>
              <a:t>peut </a:t>
            </a:r>
            <a:r>
              <a:rPr lang="fr-CA" dirty="0"/>
              <a:t>communiquer un raisonnement mathématique à d’autres ainsi que </a:t>
            </a:r>
            <a:r>
              <a:rPr lang="fr-CA" dirty="0" smtClean="0"/>
              <a:t>comprendre celui </a:t>
            </a:r>
            <a:r>
              <a:rPr lang="fr-CA" dirty="0"/>
              <a:t>des autres.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348880"/>
            <a:ext cx="21240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907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Stratégies d’évaluation </a:t>
            </a:r>
            <a:endParaRPr lang="fr-CA" dirty="0"/>
          </a:p>
        </p:txBody>
      </p:sp>
      <p:sp>
        <p:nvSpPr>
          <p:cNvPr id="3" name="Espace réservé du contenu 2"/>
          <p:cNvSpPr>
            <a:spLocks noGrp="1"/>
          </p:cNvSpPr>
          <p:nvPr>
            <p:ph idx="1"/>
          </p:nvPr>
        </p:nvSpPr>
        <p:spPr>
          <a:xfrm>
            <a:off x="251520" y="1700808"/>
            <a:ext cx="8651304" cy="5157192"/>
          </a:xfrm>
        </p:spPr>
        <p:txBody>
          <a:bodyPr>
            <a:normAutofit fontScale="92500" lnSpcReduction="20000"/>
          </a:bodyPr>
          <a:lstStyle/>
          <a:p>
            <a:pPr marL="118872" indent="0">
              <a:buNone/>
            </a:pPr>
            <a:r>
              <a:rPr lang="fr-CA" b="1" dirty="0" smtClean="0"/>
              <a:t>Comment </a:t>
            </a:r>
            <a:r>
              <a:rPr lang="fr-CA" b="1" dirty="0"/>
              <a:t>inciter un élève à </a:t>
            </a:r>
            <a:r>
              <a:rPr lang="fr-CA" b="1" dirty="0" smtClean="0"/>
              <a:t>laisser des traces de sa démarche ?</a:t>
            </a:r>
          </a:p>
          <a:p>
            <a:r>
              <a:rPr lang="fr-CA" dirty="0"/>
              <a:t>l</a:t>
            </a:r>
            <a:r>
              <a:rPr lang="fr-CA" dirty="0" smtClean="0"/>
              <a:t>a </a:t>
            </a:r>
            <a:r>
              <a:rPr lang="fr-CA" dirty="0"/>
              <a:t>prise de parole d’un élève en </a:t>
            </a:r>
            <a:r>
              <a:rPr lang="fr-CA" dirty="0" smtClean="0"/>
              <a:t>discussion de classe </a:t>
            </a:r>
            <a:r>
              <a:rPr lang="fr-CA" dirty="0"/>
              <a:t>ou pendant des échanges entre </a:t>
            </a:r>
            <a:r>
              <a:rPr lang="fr-CA" dirty="0" smtClean="0"/>
              <a:t>élèves</a:t>
            </a:r>
          </a:p>
          <a:p>
            <a:r>
              <a:rPr lang="fr-CA" dirty="0" smtClean="0"/>
              <a:t>l’</a:t>
            </a:r>
            <a:r>
              <a:rPr lang="fr-CA" dirty="0" err="1" smtClean="0"/>
              <a:t>oralisation</a:t>
            </a:r>
            <a:r>
              <a:rPr lang="fr-CA" dirty="0" smtClean="0"/>
              <a:t> </a:t>
            </a:r>
            <a:r>
              <a:rPr lang="fr-CA" dirty="0"/>
              <a:t>de </a:t>
            </a:r>
            <a:r>
              <a:rPr lang="fr-CA" dirty="0" smtClean="0"/>
              <a:t>sa stratégie </a:t>
            </a:r>
            <a:r>
              <a:rPr lang="fr-CA" dirty="0"/>
              <a:t>pendant une mise en </a:t>
            </a:r>
            <a:r>
              <a:rPr lang="fr-CA" dirty="0" smtClean="0"/>
              <a:t>commun</a:t>
            </a:r>
          </a:p>
          <a:p>
            <a:r>
              <a:rPr lang="fr-CA" dirty="0"/>
              <a:t>p</a:t>
            </a:r>
            <a:r>
              <a:rPr lang="fr-CA" dirty="0" smtClean="0"/>
              <a:t>ermettre à l’élève de prendre son temps</a:t>
            </a:r>
          </a:p>
          <a:p>
            <a:r>
              <a:rPr lang="fr-CA" dirty="0"/>
              <a:t>l</a:t>
            </a:r>
            <a:r>
              <a:rPr lang="fr-CA" dirty="0" smtClean="0"/>
              <a:t>ui donner de </a:t>
            </a:r>
            <a:r>
              <a:rPr lang="fr-CA" dirty="0" smtClean="0"/>
              <a:t>l’espace </a:t>
            </a:r>
          </a:p>
          <a:p>
            <a:r>
              <a:rPr lang="fr-CA" dirty="0" smtClean="0"/>
              <a:t>valoriser </a:t>
            </a:r>
            <a:r>
              <a:rPr lang="fr-CA" dirty="0"/>
              <a:t>aussi bien le processus que le produit final</a:t>
            </a:r>
          </a:p>
          <a:p>
            <a:r>
              <a:rPr lang="fr-CA" dirty="0"/>
              <a:t>évaluer les expériences, les projets de recherches, les rapports, les textes, l’interprétation des problèmes complexes, la pratique de résolution de problèmes</a:t>
            </a:r>
          </a:p>
          <a:p>
            <a:endParaRPr lang="fr-CA" dirty="0"/>
          </a:p>
        </p:txBody>
      </p:sp>
    </p:spTree>
    <p:extLst>
      <p:ext uri="{BB962C8B-B14F-4D97-AF65-F5344CB8AC3E}">
        <p14:creationId xmlns:p14="http://schemas.microsoft.com/office/powerpoint/2010/main" val="2154620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a:t>
            </a:r>
            <a:r>
              <a:rPr lang="fr-CA" dirty="0" smtClean="0"/>
              <a:t>tratégies d’évaluation</a:t>
            </a:r>
            <a:endParaRPr lang="fr-CA" dirty="0"/>
          </a:p>
        </p:txBody>
      </p:sp>
      <p:sp>
        <p:nvSpPr>
          <p:cNvPr id="3" name="Espace réservé du contenu 2"/>
          <p:cNvSpPr>
            <a:spLocks noGrp="1"/>
          </p:cNvSpPr>
          <p:nvPr>
            <p:ph idx="1"/>
          </p:nvPr>
        </p:nvSpPr>
        <p:spPr/>
        <p:txBody>
          <a:bodyPr>
            <a:normAutofit/>
          </a:bodyPr>
          <a:lstStyle/>
          <a:p>
            <a:r>
              <a:rPr lang="fr-CA" dirty="0"/>
              <a:t>l</a:t>
            </a:r>
            <a:r>
              <a:rPr lang="fr-CA" dirty="0" smtClean="0"/>
              <a:t>es </a:t>
            </a:r>
            <a:r>
              <a:rPr lang="fr-CA" dirty="0"/>
              <a:t>questions </a:t>
            </a:r>
            <a:r>
              <a:rPr lang="fr-CA" dirty="0" smtClean="0"/>
              <a:t>ouvertes</a:t>
            </a:r>
          </a:p>
          <a:p>
            <a:r>
              <a:rPr lang="fr-CA" dirty="0"/>
              <a:t>l</a:t>
            </a:r>
            <a:r>
              <a:rPr lang="fr-CA" dirty="0" smtClean="0"/>
              <a:t>a résolution de problème</a:t>
            </a:r>
            <a:r>
              <a:rPr lang="fr-CA" dirty="0"/>
              <a:t>s</a:t>
            </a:r>
            <a:endParaRPr lang="fr-CA" dirty="0" smtClean="0"/>
          </a:p>
          <a:p>
            <a:r>
              <a:rPr lang="fr-CA" dirty="0"/>
              <a:t>o</a:t>
            </a:r>
            <a:r>
              <a:rPr lang="fr-CA" dirty="0" smtClean="0"/>
              <a:t>ffrir à l’élève le choix</a:t>
            </a:r>
            <a:endParaRPr lang="fr-CA" dirty="0"/>
          </a:p>
          <a:p>
            <a:r>
              <a:rPr lang="fr-CA" dirty="0" smtClean="0"/>
              <a:t>l’auto-évaluation </a:t>
            </a:r>
          </a:p>
          <a:p>
            <a:r>
              <a:rPr lang="fr-CA" dirty="0"/>
              <a:t>l</a:t>
            </a:r>
            <a:r>
              <a:rPr lang="fr-CA" dirty="0" smtClean="0"/>
              <a:t>a communication</a:t>
            </a:r>
          </a:p>
          <a:p>
            <a:r>
              <a:rPr lang="fr-CA" dirty="0"/>
              <a:t>un </a:t>
            </a:r>
            <a:r>
              <a:rPr lang="fr-CA" dirty="0" smtClean="0"/>
              <a:t>porte-folio/journal</a:t>
            </a:r>
          </a:p>
          <a:p>
            <a:r>
              <a:rPr lang="fr-CA" dirty="0"/>
              <a:t>l</a:t>
            </a:r>
            <a:r>
              <a:rPr lang="fr-CA" dirty="0" smtClean="0"/>
              <a:t>’observation</a:t>
            </a:r>
            <a:endParaRPr lang="fr-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312" y="4149080"/>
            <a:ext cx="3185977" cy="26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60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Objectifs</a:t>
            </a:r>
            <a:endParaRPr lang="fr-CA" dirty="0"/>
          </a:p>
        </p:txBody>
      </p:sp>
      <p:sp>
        <p:nvSpPr>
          <p:cNvPr id="3" name="Espace réservé du contenu 2"/>
          <p:cNvSpPr>
            <a:spLocks noGrp="1"/>
          </p:cNvSpPr>
          <p:nvPr>
            <p:ph idx="1"/>
          </p:nvPr>
        </p:nvSpPr>
        <p:spPr>
          <a:xfrm>
            <a:off x="246016" y="1700808"/>
            <a:ext cx="8748464" cy="4606137"/>
          </a:xfrm>
        </p:spPr>
        <p:txBody>
          <a:bodyPr/>
          <a:lstStyle/>
          <a:p>
            <a:r>
              <a:rPr lang="fr-CA" dirty="0" smtClean="0"/>
              <a:t>se familiariser avec le contenu du programme</a:t>
            </a:r>
          </a:p>
          <a:p>
            <a:r>
              <a:rPr lang="fr-CA" dirty="0" smtClean="0"/>
              <a:t>prendre connaissance des approches, des stratégies, d’activités, et du matériel d’appui qui pourrait nous aider</a:t>
            </a:r>
          </a:p>
          <a:p>
            <a:r>
              <a:rPr lang="fr-CA" dirty="0" smtClean="0"/>
              <a:t>partager nos expériences et nos connaissances sur le sujet</a:t>
            </a:r>
          </a:p>
          <a:p>
            <a:pPr marL="0" indent="0">
              <a:buNone/>
            </a:pPr>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410022"/>
            <a:ext cx="2191401" cy="243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37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questions ouvertes</a:t>
            </a:r>
            <a:endParaRPr lang="fr-CA" dirty="0"/>
          </a:p>
        </p:txBody>
      </p:sp>
      <p:sp>
        <p:nvSpPr>
          <p:cNvPr id="3" name="Espace réservé du contenu 2"/>
          <p:cNvSpPr>
            <a:spLocks noGrp="1"/>
          </p:cNvSpPr>
          <p:nvPr>
            <p:ph idx="1"/>
          </p:nvPr>
        </p:nvSpPr>
        <p:spPr/>
        <p:txBody>
          <a:bodyPr>
            <a:normAutofit lnSpcReduction="10000"/>
          </a:bodyPr>
          <a:lstStyle/>
          <a:p>
            <a:r>
              <a:rPr lang="fr-CA" sz="2800" dirty="0" smtClean="0"/>
              <a:t>Il ne faut pas proposer une démarche particulière</a:t>
            </a:r>
          </a:p>
          <a:p>
            <a:r>
              <a:rPr lang="fr-CA" sz="2800" dirty="0" smtClean="0"/>
              <a:t>Il existe </a:t>
            </a:r>
            <a:r>
              <a:rPr lang="fr-CA" sz="2800" dirty="0"/>
              <a:t>p</a:t>
            </a:r>
            <a:r>
              <a:rPr lang="fr-CA" sz="2800" dirty="0" smtClean="0"/>
              <a:t>lusieurs approches ou stratégies possibles</a:t>
            </a:r>
          </a:p>
          <a:p>
            <a:r>
              <a:rPr lang="fr-CA" sz="2800" dirty="0" smtClean="0"/>
              <a:t>But: favorise l’initiative et la prise de décision de l’élève</a:t>
            </a:r>
          </a:p>
          <a:p>
            <a:pPr marL="118872" indent="0">
              <a:buNone/>
            </a:pPr>
            <a:endParaRPr lang="fr-CA" dirty="0" smtClean="0"/>
          </a:p>
          <a:p>
            <a:endParaRPr lang="fr-CA" dirty="0"/>
          </a:p>
          <a:p>
            <a:pPr marL="118872" indent="0">
              <a:buNone/>
            </a:pPr>
            <a:r>
              <a:rPr lang="fr-CA" sz="2800" dirty="0"/>
              <a:t>Exemple : </a:t>
            </a:r>
            <a:r>
              <a:rPr lang="fr-CA" sz="2800" dirty="0" smtClean="0"/>
              <a:t>Contexte Maths 20-2; les facteurs d’échelle</a:t>
            </a:r>
          </a:p>
          <a:p>
            <a:pPr marL="118872" indent="0">
              <a:buNone/>
            </a:pPr>
            <a:endParaRPr lang="fr-CA" dirty="0" smtClean="0"/>
          </a:p>
          <a:p>
            <a:pPr marL="118872" indent="0">
              <a:buNone/>
            </a:pPr>
            <a:r>
              <a:rPr lang="fr-CA" dirty="0" smtClean="0"/>
              <a:t>Construis </a:t>
            </a:r>
            <a:r>
              <a:rPr lang="fr-CA" dirty="0"/>
              <a:t>deux carrés de telle sorte que l’aire du deuxième soit le double de l’aire de l’autre.</a:t>
            </a:r>
          </a:p>
        </p:txBody>
      </p:sp>
    </p:spTree>
    <p:extLst>
      <p:ext uri="{BB962C8B-B14F-4D97-AF65-F5344CB8AC3E}">
        <p14:creationId xmlns:p14="http://schemas.microsoft.com/office/powerpoint/2010/main" val="3744474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questions ouvertes</a:t>
            </a:r>
            <a:endParaRPr lang="fr-CA" dirty="0"/>
          </a:p>
        </p:txBody>
      </p:sp>
      <p:sp>
        <p:nvSpPr>
          <p:cNvPr id="3" name="Espace réservé du contenu 2"/>
          <p:cNvSpPr>
            <a:spLocks noGrp="1"/>
          </p:cNvSpPr>
          <p:nvPr>
            <p:ph idx="1"/>
          </p:nvPr>
        </p:nvSpPr>
        <p:spPr/>
        <p:txBody>
          <a:bodyPr/>
          <a:lstStyle/>
          <a:p>
            <a:pPr marL="118872" indent="0">
              <a:buNone/>
            </a:pPr>
            <a:r>
              <a:rPr lang="fr-CA" dirty="0" smtClean="0"/>
              <a:t>Exemple : Contexte Maths 20-3, le volume</a:t>
            </a:r>
          </a:p>
          <a:p>
            <a:pPr marL="118872" indent="0">
              <a:buNone/>
            </a:pPr>
            <a:endParaRPr lang="fr-CA" dirty="0"/>
          </a:p>
          <a:p>
            <a:pPr marL="118872" indent="0">
              <a:buNone/>
            </a:pPr>
            <a:r>
              <a:rPr lang="fr-CA" dirty="0" smtClean="0"/>
              <a:t>Choisis un volume pour un cylindre.</a:t>
            </a:r>
          </a:p>
          <a:p>
            <a:pPr marL="118872" indent="0">
              <a:buNone/>
            </a:pPr>
            <a:r>
              <a:rPr lang="fr-CA" dirty="0" smtClean="0"/>
              <a:t>Crée un cylindre étant plus gros mais ayant le même volume.</a:t>
            </a:r>
          </a:p>
          <a:p>
            <a:pPr marL="118872" indent="0">
              <a:buNone/>
            </a:pPr>
            <a:r>
              <a:rPr lang="fr-CA" dirty="0" smtClean="0"/>
              <a:t>Qu’est ce que tu remarques des autres dimensions des </a:t>
            </a:r>
            <a:r>
              <a:rPr lang="fr-CA" dirty="0" smtClean="0"/>
              <a:t> deux cylindres</a:t>
            </a:r>
            <a:r>
              <a:rPr lang="fr-CA" dirty="0" smtClean="0"/>
              <a:t>?</a:t>
            </a:r>
          </a:p>
          <a:p>
            <a:pPr marL="118872" indent="0">
              <a:buNone/>
            </a:pPr>
            <a:r>
              <a:rPr lang="fr-CA" dirty="0" smtClean="0"/>
              <a:t>Comment aurais-tu pu faire cette </a:t>
            </a:r>
            <a:r>
              <a:rPr lang="fr-CA" dirty="0" smtClean="0"/>
              <a:t>prédiction?</a:t>
            </a:r>
            <a:endParaRPr lang="fr-CA" dirty="0"/>
          </a:p>
        </p:txBody>
      </p:sp>
    </p:spTree>
    <p:extLst>
      <p:ext uri="{BB962C8B-B14F-4D97-AF65-F5344CB8AC3E}">
        <p14:creationId xmlns:p14="http://schemas.microsoft.com/office/powerpoint/2010/main" val="4049984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résolution de problèmes</a:t>
            </a:r>
            <a:endParaRPr lang="fr-CA" dirty="0"/>
          </a:p>
        </p:txBody>
      </p:sp>
      <p:sp>
        <p:nvSpPr>
          <p:cNvPr id="3" name="Espace réservé du contenu 2"/>
          <p:cNvSpPr>
            <a:spLocks noGrp="1"/>
          </p:cNvSpPr>
          <p:nvPr>
            <p:ph idx="1"/>
          </p:nvPr>
        </p:nvSpPr>
        <p:spPr/>
        <p:txBody>
          <a:bodyPr>
            <a:normAutofit/>
          </a:bodyPr>
          <a:lstStyle/>
          <a:p>
            <a:r>
              <a:rPr lang="fr-CA" dirty="0"/>
              <a:t>r</a:t>
            </a:r>
            <a:r>
              <a:rPr lang="fr-CA" dirty="0" smtClean="0"/>
              <a:t>echercher </a:t>
            </a:r>
            <a:r>
              <a:rPr lang="fr-CA" dirty="0"/>
              <a:t>et organiser l’information </a:t>
            </a:r>
          </a:p>
          <a:p>
            <a:r>
              <a:rPr lang="fr-CA" dirty="0"/>
              <a:t>e</a:t>
            </a:r>
            <a:r>
              <a:rPr lang="fr-CA" dirty="0" smtClean="0"/>
              <a:t>ngager </a:t>
            </a:r>
            <a:r>
              <a:rPr lang="fr-CA" dirty="0"/>
              <a:t>une démarche, </a:t>
            </a:r>
            <a:r>
              <a:rPr lang="fr-CA" dirty="0" smtClean="0"/>
              <a:t>raisonner, argumenter</a:t>
            </a:r>
            <a:r>
              <a:rPr lang="fr-CA" dirty="0"/>
              <a:t>, démontrer </a:t>
            </a:r>
          </a:p>
          <a:p>
            <a:r>
              <a:rPr lang="fr-CA" dirty="0"/>
              <a:t>c</a:t>
            </a:r>
            <a:r>
              <a:rPr lang="fr-CA" dirty="0" smtClean="0"/>
              <a:t>alculer</a:t>
            </a:r>
            <a:r>
              <a:rPr lang="fr-CA" dirty="0"/>
              <a:t>, mesurer, appliquer des consignes </a:t>
            </a:r>
          </a:p>
          <a:p>
            <a:r>
              <a:rPr lang="fr-CA" dirty="0"/>
              <a:t>c</a:t>
            </a:r>
            <a:r>
              <a:rPr lang="fr-CA" dirty="0" smtClean="0"/>
              <a:t>ommuniquer </a:t>
            </a:r>
            <a:r>
              <a:rPr lang="fr-CA" dirty="0" smtClean="0"/>
              <a:t>en utilisant un langage mathématique</a:t>
            </a:r>
          </a:p>
          <a:p>
            <a:r>
              <a:rPr lang="fr-CA" dirty="0"/>
              <a:t>l</a:t>
            </a:r>
            <a:r>
              <a:rPr lang="fr-CA" dirty="0" smtClean="0"/>
              <a:t>a </a:t>
            </a:r>
            <a:r>
              <a:rPr lang="fr-CA" dirty="0" smtClean="0"/>
              <a:t>responsabilisation</a:t>
            </a:r>
            <a:endParaRPr lang="fr-CA" dirty="0"/>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997" l="9249" r="98844"/>
                    </a14:imgEffect>
                  </a14:imgLayer>
                </a14:imgProps>
              </a:ext>
              <a:ext uri="{28A0092B-C50C-407E-A947-70E740481C1C}">
                <a14:useLocalDpi xmlns:a14="http://schemas.microsoft.com/office/drawing/2010/main" val="0"/>
              </a:ext>
            </a:extLst>
          </a:blip>
          <a:srcRect/>
          <a:stretch>
            <a:fillRect/>
          </a:stretch>
        </p:blipFill>
        <p:spPr bwMode="auto">
          <a:xfrm>
            <a:off x="7206010" y="3685323"/>
            <a:ext cx="1835696" cy="317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07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résolution de problèmes</a:t>
            </a:r>
            <a:endParaRPr lang="fr-CA" dirty="0"/>
          </a:p>
        </p:txBody>
      </p:sp>
      <p:sp>
        <p:nvSpPr>
          <p:cNvPr id="3" name="Espace réservé du contenu 2"/>
          <p:cNvSpPr>
            <a:spLocks noGrp="1"/>
          </p:cNvSpPr>
          <p:nvPr>
            <p:ph idx="1"/>
          </p:nvPr>
        </p:nvSpPr>
        <p:spPr>
          <a:xfrm>
            <a:off x="323528" y="1772816"/>
            <a:ext cx="8229600" cy="4625609"/>
          </a:xfrm>
        </p:spPr>
        <p:txBody>
          <a:bodyPr/>
          <a:lstStyle/>
          <a:p>
            <a:r>
              <a:rPr lang="fr-CA" dirty="0" smtClean="0"/>
              <a:t>Accepter les stratégies suivantes:</a:t>
            </a:r>
          </a:p>
          <a:p>
            <a:pPr marL="118872" indent="0">
              <a:buNone/>
            </a:pPr>
            <a:r>
              <a:rPr lang="fr-CA" dirty="0"/>
              <a:t>	 </a:t>
            </a:r>
            <a:r>
              <a:rPr lang="fr-CA" dirty="0" smtClean="0">
                <a:latin typeface="Calibri"/>
                <a:cs typeface="Calibri"/>
              </a:rPr>
              <a:t>→</a:t>
            </a:r>
            <a:r>
              <a:rPr lang="fr-CA" dirty="0" smtClean="0"/>
              <a:t>essais-erreurs</a:t>
            </a:r>
          </a:p>
          <a:p>
            <a:pPr marL="118872" indent="0">
              <a:buNone/>
            </a:pPr>
            <a:r>
              <a:rPr lang="fr-CA" dirty="0"/>
              <a:t>	</a:t>
            </a:r>
            <a:r>
              <a:rPr lang="fr-CA" dirty="0">
                <a:latin typeface="Calibri"/>
                <a:cs typeface="Calibri"/>
              </a:rPr>
              <a:t> → </a:t>
            </a:r>
            <a:r>
              <a:rPr lang="fr-CA" dirty="0" smtClean="0"/>
              <a:t>dessin ou croquis</a:t>
            </a:r>
          </a:p>
          <a:p>
            <a:pPr marL="118872" indent="0">
              <a:buNone/>
            </a:pPr>
            <a:r>
              <a:rPr lang="fr-CA" dirty="0"/>
              <a:t>	</a:t>
            </a:r>
            <a:r>
              <a:rPr lang="fr-CA" dirty="0">
                <a:latin typeface="Calibri"/>
                <a:cs typeface="Calibri"/>
              </a:rPr>
              <a:t> → </a:t>
            </a:r>
            <a:r>
              <a:rPr lang="fr-CA" dirty="0" smtClean="0"/>
              <a:t>pensée logique</a:t>
            </a:r>
          </a:p>
          <a:p>
            <a:pPr marL="118872" indent="0">
              <a:buNone/>
            </a:pPr>
            <a:r>
              <a:rPr lang="fr-CA" dirty="0"/>
              <a:t>	</a:t>
            </a:r>
            <a:r>
              <a:rPr lang="fr-CA" dirty="0">
                <a:latin typeface="Calibri"/>
                <a:cs typeface="Calibri"/>
              </a:rPr>
              <a:t> → </a:t>
            </a:r>
            <a:r>
              <a:rPr lang="fr-CA" dirty="0" smtClean="0"/>
              <a:t>modèle</a:t>
            </a:r>
          </a:p>
          <a:p>
            <a:pPr marL="118872" indent="0">
              <a:buNone/>
            </a:pPr>
            <a:r>
              <a:rPr lang="fr-CA" dirty="0"/>
              <a:t>	</a:t>
            </a:r>
            <a:r>
              <a:rPr lang="fr-CA" dirty="0">
                <a:latin typeface="Calibri"/>
                <a:cs typeface="Calibri"/>
              </a:rPr>
              <a:t> → </a:t>
            </a:r>
            <a:r>
              <a:rPr lang="fr-CA" dirty="0" smtClean="0"/>
              <a:t>à reculons</a:t>
            </a:r>
          </a:p>
          <a:p>
            <a:pPr marL="118872" indent="0">
              <a:buNone/>
            </a:pPr>
            <a:r>
              <a:rPr lang="fr-CA" dirty="0"/>
              <a:t>	</a:t>
            </a:r>
            <a:r>
              <a:rPr lang="fr-CA" dirty="0">
                <a:latin typeface="Calibri"/>
                <a:cs typeface="Calibri"/>
              </a:rPr>
              <a:t> → </a:t>
            </a:r>
            <a:r>
              <a:rPr lang="fr-CA" dirty="0" smtClean="0"/>
              <a:t>élimination</a:t>
            </a:r>
          </a:p>
          <a:p>
            <a:pPr marL="118872" indent="0">
              <a:buNone/>
            </a:pPr>
            <a:r>
              <a:rPr lang="fr-CA" dirty="0"/>
              <a:t>	</a:t>
            </a:r>
            <a:r>
              <a:rPr lang="fr-CA" dirty="0">
                <a:latin typeface="Calibri"/>
                <a:cs typeface="Calibri"/>
              </a:rPr>
              <a:t> → </a:t>
            </a:r>
            <a:r>
              <a:rPr lang="fr-CA" dirty="0" smtClean="0"/>
              <a:t>liste</a:t>
            </a:r>
            <a:endParaRPr lang="fr-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878610"/>
            <a:ext cx="2105136" cy="139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917" y="3494370"/>
            <a:ext cx="2170197" cy="144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709638"/>
            <a:ext cx="2000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277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choix</a:t>
            </a:r>
            <a:endParaRPr lang="fr-CA" dirty="0"/>
          </a:p>
        </p:txBody>
      </p:sp>
      <p:sp>
        <p:nvSpPr>
          <p:cNvPr id="3" name="Espace réservé du contenu 2"/>
          <p:cNvSpPr>
            <a:spLocks noGrp="1"/>
          </p:cNvSpPr>
          <p:nvPr>
            <p:ph idx="1"/>
          </p:nvPr>
        </p:nvSpPr>
        <p:spPr>
          <a:xfrm>
            <a:off x="457200" y="1775191"/>
            <a:ext cx="8075240" cy="4625609"/>
          </a:xfrm>
        </p:spPr>
        <p:txBody>
          <a:bodyPr/>
          <a:lstStyle/>
          <a:p>
            <a:r>
              <a:rPr lang="fr-CA" dirty="0"/>
              <a:t>l</a:t>
            </a:r>
            <a:r>
              <a:rPr lang="fr-CA" dirty="0" smtClean="0"/>
              <a:t>’élève a le sentiment de contrôle</a:t>
            </a:r>
          </a:p>
          <a:p>
            <a:r>
              <a:rPr lang="fr-CA" dirty="0"/>
              <a:t>t</a:t>
            </a:r>
            <a:r>
              <a:rPr lang="fr-CA" dirty="0" smtClean="0"/>
              <a:t>u peux impliquer </a:t>
            </a:r>
            <a:r>
              <a:rPr lang="fr-CA" dirty="0" smtClean="0"/>
              <a:t>tous </a:t>
            </a:r>
            <a:r>
              <a:rPr lang="fr-CA" dirty="0" smtClean="0"/>
              <a:t>les élèves </a:t>
            </a:r>
            <a:r>
              <a:rPr lang="fr-CA" dirty="0" smtClean="0"/>
              <a:t>de </a:t>
            </a:r>
            <a:r>
              <a:rPr lang="fr-CA" dirty="0" smtClean="0"/>
              <a:t>la classe</a:t>
            </a:r>
          </a:p>
          <a:p>
            <a:pPr marL="118872" indent="0">
              <a:buNone/>
            </a:pPr>
            <a:endParaRPr lang="fr-CA" dirty="0" smtClean="0"/>
          </a:p>
          <a:p>
            <a:pPr marL="118872" indent="0">
              <a:buNone/>
            </a:pPr>
            <a:r>
              <a:rPr lang="fr-CA" dirty="0" smtClean="0"/>
              <a:t>Exemple : Contexte Maths 20-3 ; le taux</a:t>
            </a:r>
          </a:p>
          <a:p>
            <a:pPr marL="118872" indent="0">
              <a:buNone/>
            </a:pPr>
            <a:endParaRPr lang="fr-CA" dirty="0"/>
          </a:p>
          <a:p>
            <a:pPr marL="118872" indent="0">
              <a:buNone/>
            </a:pPr>
            <a:endParaRPr lang="fr-CA" dirty="0"/>
          </a:p>
        </p:txBody>
      </p:sp>
      <p:sp>
        <p:nvSpPr>
          <p:cNvPr id="4" name="Rectangle 3"/>
          <p:cNvSpPr/>
          <p:nvPr/>
        </p:nvSpPr>
        <p:spPr>
          <a:xfrm>
            <a:off x="5292080" y="4077072"/>
            <a:ext cx="3240360" cy="2462213"/>
          </a:xfrm>
          <a:prstGeom prst="rect">
            <a:avLst/>
          </a:prstGeom>
        </p:spPr>
        <p:txBody>
          <a:bodyPr wrap="square">
            <a:spAutoFit/>
          </a:bodyPr>
          <a:lstStyle/>
          <a:p>
            <a:r>
              <a:rPr lang="fr-CA" sz="2200" b="1" dirty="0"/>
              <a:t>CHOIX </a:t>
            </a:r>
            <a:r>
              <a:rPr lang="fr-CA" sz="2200" b="1" dirty="0" smtClean="0"/>
              <a:t>B: </a:t>
            </a:r>
            <a:endParaRPr lang="fr-CA" sz="2200" b="1" dirty="0"/>
          </a:p>
          <a:p>
            <a:r>
              <a:rPr lang="fr-CA" sz="2200" dirty="0" smtClean="0"/>
              <a:t>Julie arrive a 62 mots par minute. Bob peut taper 315 mots en 5 minutes. Qui est le plus rapide? Explique comment tu le sais. </a:t>
            </a:r>
            <a:endParaRPr lang="fr-CA" sz="2200" dirty="0"/>
          </a:p>
        </p:txBody>
      </p:sp>
      <p:sp>
        <p:nvSpPr>
          <p:cNvPr id="5" name="Rectangle 4"/>
          <p:cNvSpPr/>
          <p:nvPr/>
        </p:nvSpPr>
        <p:spPr>
          <a:xfrm>
            <a:off x="683568" y="4012609"/>
            <a:ext cx="3888432" cy="2800767"/>
          </a:xfrm>
          <a:prstGeom prst="rect">
            <a:avLst/>
          </a:prstGeom>
        </p:spPr>
        <p:txBody>
          <a:bodyPr wrap="square">
            <a:spAutoFit/>
          </a:bodyPr>
          <a:lstStyle/>
          <a:p>
            <a:r>
              <a:rPr lang="fr-CA" sz="2200" b="1" dirty="0"/>
              <a:t>CHOIX A</a:t>
            </a:r>
            <a:r>
              <a:rPr lang="fr-CA" sz="2200" b="1" dirty="0" smtClean="0"/>
              <a:t>: </a:t>
            </a:r>
          </a:p>
          <a:p>
            <a:r>
              <a:rPr lang="fr-CA" sz="2200" dirty="0" smtClean="0"/>
              <a:t>Lundi, une équipe de travail a revêtu d’asphalte 10 km de route en 8h. Mardi, l’équipe a revêtu 15 km en 10h. Trace un graphique pour comparer les taux des revêtement quotidiens de l’équipe. </a:t>
            </a:r>
            <a:endParaRPr lang="fr-CA" sz="2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4055" y="314530"/>
            <a:ext cx="1759945" cy="194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805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L’autoévaluation </a:t>
            </a:r>
            <a:endParaRPr lang="fr-CA" dirty="0"/>
          </a:p>
        </p:txBody>
      </p:sp>
      <p:sp>
        <p:nvSpPr>
          <p:cNvPr id="3" name="Espace réservé du contenu 2"/>
          <p:cNvSpPr>
            <a:spLocks noGrp="1"/>
          </p:cNvSpPr>
          <p:nvPr>
            <p:ph idx="1"/>
          </p:nvPr>
        </p:nvSpPr>
        <p:spPr>
          <a:xfrm>
            <a:off x="3707904" y="1775191"/>
            <a:ext cx="5184576" cy="4750153"/>
          </a:xfrm>
        </p:spPr>
        <p:txBody>
          <a:bodyPr>
            <a:normAutofit/>
          </a:bodyPr>
          <a:lstStyle/>
          <a:p>
            <a:r>
              <a:rPr lang="fr-CA" dirty="0"/>
              <a:t>l</a:t>
            </a:r>
            <a:r>
              <a:rPr lang="fr-CA" dirty="0" smtClean="0"/>
              <a:t>es </a:t>
            </a:r>
            <a:r>
              <a:rPr lang="fr-CA" dirty="0" smtClean="0"/>
              <a:t>élèves apprennent l’autonomie </a:t>
            </a:r>
          </a:p>
          <a:p>
            <a:r>
              <a:rPr lang="fr-CA" dirty="0" smtClean="0"/>
              <a:t>l</a:t>
            </a:r>
            <a:r>
              <a:rPr lang="fr-CA" dirty="0" smtClean="0"/>
              <a:t>’élève </a:t>
            </a:r>
            <a:r>
              <a:rPr lang="fr-CA" dirty="0" smtClean="0"/>
              <a:t>prend conscience lui-même de son savoir </a:t>
            </a:r>
            <a:r>
              <a:rPr lang="fr-CA" dirty="0" smtClean="0"/>
              <a:t>et si un </a:t>
            </a:r>
            <a:r>
              <a:rPr lang="fr-CA" dirty="0" smtClean="0"/>
              <a:t>travail a été réussi ou pas ou bien qu’une aptitude a été maitrisé</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31" y="2348880"/>
            <a:ext cx="3219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252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communication</a:t>
            </a:r>
            <a:endParaRPr lang="fr-CA" dirty="0"/>
          </a:p>
        </p:txBody>
      </p:sp>
      <p:sp>
        <p:nvSpPr>
          <p:cNvPr id="3" name="Espace réservé du contenu 2"/>
          <p:cNvSpPr>
            <a:spLocks noGrp="1"/>
          </p:cNvSpPr>
          <p:nvPr>
            <p:ph idx="1"/>
          </p:nvPr>
        </p:nvSpPr>
        <p:spPr>
          <a:xfrm>
            <a:off x="457200" y="1775191"/>
            <a:ext cx="5554960" cy="4625609"/>
          </a:xfrm>
        </p:spPr>
        <p:txBody>
          <a:bodyPr/>
          <a:lstStyle/>
          <a:p>
            <a:r>
              <a:rPr lang="fr-CA" dirty="0"/>
              <a:t>r</a:t>
            </a:r>
            <a:r>
              <a:rPr lang="fr-CA" dirty="0" smtClean="0"/>
              <a:t>éflexion</a:t>
            </a:r>
            <a:r>
              <a:rPr lang="fr-CA" dirty="0" smtClean="0"/>
              <a:t>, jumelage, échange (mise en commun d’idées et de stratégies)</a:t>
            </a:r>
          </a:p>
          <a:p>
            <a:r>
              <a:rPr lang="fr-CA" dirty="0"/>
              <a:t>m</a:t>
            </a:r>
            <a:r>
              <a:rPr lang="fr-CA" dirty="0" smtClean="0"/>
              <a:t>ontre </a:t>
            </a:r>
            <a:r>
              <a:rPr lang="fr-CA" dirty="0" smtClean="0"/>
              <a:t>et raconte (représentation et explication)</a:t>
            </a:r>
          </a:p>
          <a:p>
            <a:r>
              <a:rPr lang="fr-CA" dirty="0"/>
              <a:t>c</a:t>
            </a:r>
            <a:r>
              <a:rPr lang="fr-CA" dirty="0" smtClean="0"/>
              <a:t>haise </a:t>
            </a:r>
            <a:r>
              <a:rPr lang="fr-CA" dirty="0" smtClean="0"/>
              <a:t>de mathématicien (formuler un problème pour la classe)</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708920"/>
            <a:ext cx="2968935" cy="395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286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Récapitulation</a:t>
            </a:r>
            <a:endParaRPr lang="fr-CA" dirty="0"/>
          </a:p>
        </p:txBody>
      </p:sp>
      <p:sp>
        <p:nvSpPr>
          <p:cNvPr id="3" name="Espace réservé du contenu 2"/>
          <p:cNvSpPr>
            <a:spLocks noGrp="1"/>
          </p:cNvSpPr>
          <p:nvPr>
            <p:ph sz="quarter" idx="1"/>
          </p:nvPr>
        </p:nvSpPr>
        <p:spPr>
          <a:xfrm>
            <a:off x="251520" y="1700808"/>
            <a:ext cx="8423848" cy="4752528"/>
          </a:xfrm>
        </p:spPr>
        <p:txBody>
          <a:bodyPr>
            <a:normAutofit lnSpcReduction="10000"/>
          </a:bodyPr>
          <a:lstStyle/>
          <a:p>
            <a:r>
              <a:rPr lang="fr-CA" dirty="0" smtClean="0"/>
              <a:t>Mesure = taux, échelle, aire, volume</a:t>
            </a:r>
          </a:p>
          <a:p>
            <a:r>
              <a:rPr lang="fr-CA" dirty="0" smtClean="0"/>
              <a:t>Les ressources  </a:t>
            </a:r>
          </a:p>
          <a:p>
            <a:r>
              <a:rPr lang="fr-CA" dirty="0" smtClean="0"/>
              <a:t>Ne pas oublier le vocabulaire</a:t>
            </a:r>
          </a:p>
          <a:p>
            <a:r>
              <a:rPr lang="fr-CA" dirty="0" smtClean="0"/>
              <a:t>Manipulation, exemples concrets, le jeu, l’approche</a:t>
            </a:r>
          </a:p>
          <a:p>
            <a:r>
              <a:rPr lang="fr-CA" dirty="0" smtClean="0"/>
              <a:t>L’évaluation (pourquoi? quoi? quand?)</a:t>
            </a:r>
          </a:p>
          <a:p>
            <a:r>
              <a:rPr lang="fr-CA" dirty="0" smtClean="0"/>
              <a:t>Stratégies d’évaluation (questions ouvertes, résolution de problèmes, le choix, auto-évaluation, communication, journal, communication) </a:t>
            </a:r>
          </a:p>
          <a:p>
            <a:endParaRPr lang="fr-CA" dirty="0" smtClean="0"/>
          </a:p>
          <a:p>
            <a:endParaRPr lang="fr-CA" dirty="0" smtClean="0"/>
          </a:p>
          <a:p>
            <a:endParaRPr lang="fr-CA" dirty="0" smtClean="0"/>
          </a:p>
          <a:p>
            <a:endParaRPr lang="fr-CA" dirty="0" smtClean="0"/>
          </a:p>
          <a:p>
            <a:endParaRPr lang="fr-CA" dirty="0"/>
          </a:p>
        </p:txBody>
      </p:sp>
    </p:spTree>
    <p:extLst>
      <p:ext uri="{BB962C8B-B14F-4D97-AF65-F5344CB8AC3E}">
        <p14:creationId xmlns:p14="http://schemas.microsoft.com/office/powerpoint/2010/main" val="1501542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184648"/>
            <a:ext cx="8077200" cy="1673352"/>
          </a:xfrm>
        </p:spPr>
        <p:txBody>
          <a:bodyPr/>
          <a:lstStyle/>
          <a:p>
            <a:r>
              <a:rPr lang="fr-CA" dirty="0" smtClean="0"/>
              <a:t/>
            </a:r>
            <a:br>
              <a:rPr lang="fr-CA" dirty="0" smtClean="0"/>
            </a:br>
            <a:r>
              <a:rPr lang="fr-CA" dirty="0" smtClean="0"/>
              <a:t>À la prochaine….</a:t>
            </a:r>
            <a:endParaRPr lang="fr-CA" dirty="0"/>
          </a:p>
        </p:txBody>
      </p:sp>
      <p:sp>
        <p:nvSpPr>
          <p:cNvPr id="3" name="Sous-titre 2"/>
          <p:cNvSpPr>
            <a:spLocks noGrp="1"/>
          </p:cNvSpPr>
          <p:nvPr>
            <p:ph type="subTitle" idx="1"/>
          </p:nvPr>
        </p:nvSpPr>
        <p:spPr>
          <a:xfrm>
            <a:off x="685800" y="1828800"/>
            <a:ext cx="8458200" cy="2536304"/>
          </a:xfrm>
        </p:spPr>
        <p:txBody>
          <a:bodyPr>
            <a:normAutofit/>
          </a:bodyPr>
          <a:lstStyle/>
          <a:p>
            <a:r>
              <a:rPr lang="fr-CA" sz="12000" dirty="0" smtClean="0"/>
              <a:t>MERCI! </a:t>
            </a:r>
            <a:endParaRPr lang="fr-CA" sz="12000"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23" b="93103" l="9275" r="95072"/>
                    </a14:imgEffect>
                  </a14:imgLayer>
                </a14:imgProps>
              </a:ext>
              <a:ext uri="{28A0092B-C50C-407E-A947-70E740481C1C}">
                <a14:useLocalDpi xmlns:a14="http://schemas.microsoft.com/office/drawing/2010/main" val="0"/>
              </a:ext>
            </a:extLst>
          </a:blip>
          <a:srcRect/>
          <a:stretch>
            <a:fillRect/>
          </a:stretch>
        </p:blipFill>
        <p:spPr bwMode="auto">
          <a:xfrm>
            <a:off x="5857875" y="1484784"/>
            <a:ext cx="32861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73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Un vidéo pour nous faire réfléchir…</a:t>
            </a:r>
            <a:endParaRPr lang="fr-CA" dirty="0"/>
          </a:p>
        </p:txBody>
      </p:sp>
      <p:sp>
        <p:nvSpPr>
          <p:cNvPr id="3" name="Espace réservé du contenu 2"/>
          <p:cNvSpPr>
            <a:spLocks noGrp="1"/>
          </p:cNvSpPr>
          <p:nvPr>
            <p:ph idx="1"/>
          </p:nvPr>
        </p:nvSpPr>
        <p:spPr>
          <a:xfrm>
            <a:off x="457200" y="1775191"/>
            <a:ext cx="8507288" cy="4625609"/>
          </a:xfrm>
        </p:spPr>
        <p:txBody>
          <a:bodyPr/>
          <a:lstStyle/>
          <a:p>
            <a:pPr marL="0" indent="0">
              <a:buNone/>
            </a:pPr>
            <a:r>
              <a:rPr lang="fr-CA" dirty="0" smtClean="0">
                <a:hlinkClick r:id="rId3"/>
              </a:rPr>
              <a:t>http</a:t>
            </a:r>
            <a:r>
              <a:rPr lang="fr-CA" dirty="0">
                <a:hlinkClick r:id="rId3"/>
              </a:rPr>
              <a:t>://</a:t>
            </a:r>
            <a:r>
              <a:rPr lang="fr-CA" dirty="0" smtClean="0">
                <a:hlinkClick r:id="rId3"/>
              </a:rPr>
              <a:t>www.youtube.com/watch?v=r7IvegYtyDw</a:t>
            </a:r>
            <a:endParaRPr lang="fr-CA" dirty="0" smtClean="0"/>
          </a:p>
          <a:p>
            <a:pPr marL="0" indent="0">
              <a:buNone/>
            </a:pPr>
            <a:endParaRPr lang="fr-CA" dirty="0" smtClean="0"/>
          </a:p>
          <a:p>
            <a:pPr marL="0" indent="0">
              <a:buNone/>
            </a:pPr>
            <a:endParaRPr lang="fr-CA"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149967"/>
            <a:ext cx="5672078" cy="317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15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Au menu</a:t>
            </a:r>
            <a:endParaRPr lang="fr-CA" dirty="0"/>
          </a:p>
        </p:txBody>
      </p:sp>
      <p:sp>
        <p:nvSpPr>
          <p:cNvPr id="3" name="Espace réservé du contenu 2"/>
          <p:cNvSpPr>
            <a:spLocks noGrp="1"/>
          </p:cNvSpPr>
          <p:nvPr>
            <p:ph idx="1"/>
          </p:nvPr>
        </p:nvSpPr>
        <p:spPr/>
        <p:txBody>
          <a:bodyPr/>
          <a:lstStyle/>
          <a:p>
            <a:r>
              <a:rPr lang="fr-CA" dirty="0" smtClean="0"/>
              <a:t>Les résultats d’apprentissages (programme)</a:t>
            </a:r>
          </a:p>
          <a:p>
            <a:r>
              <a:rPr lang="fr-CA" dirty="0" smtClean="0"/>
              <a:t>Les ressources  autorisées et autres</a:t>
            </a:r>
          </a:p>
          <a:p>
            <a:r>
              <a:rPr lang="fr-CA" dirty="0" smtClean="0"/>
              <a:t>Les grands concepts en </a:t>
            </a:r>
            <a:r>
              <a:rPr lang="fr-CA" b="1" dirty="0" smtClean="0"/>
              <a:t>Mesure</a:t>
            </a:r>
          </a:p>
          <a:p>
            <a:r>
              <a:rPr lang="fr-CA" dirty="0" smtClean="0"/>
              <a:t>Les connaissances antérieures des élèves</a:t>
            </a:r>
          </a:p>
          <a:p>
            <a:r>
              <a:rPr lang="fr-CA" dirty="0" smtClean="0"/>
              <a:t>Vocabulaire en </a:t>
            </a:r>
            <a:r>
              <a:rPr lang="fr-CA" b="1" dirty="0" smtClean="0"/>
              <a:t>Mesure</a:t>
            </a:r>
          </a:p>
          <a:p>
            <a:r>
              <a:rPr lang="fr-CA" dirty="0" smtClean="0"/>
              <a:t>Stratégies</a:t>
            </a:r>
          </a:p>
          <a:p>
            <a:r>
              <a:rPr lang="fr-CA" dirty="0" smtClean="0"/>
              <a:t>Évaluation</a:t>
            </a:r>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070" y="4509120"/>
            <a:ext cx="1858871" cy="20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60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Le vieux programme</a:t>
            </a:r>
            <a:r>
              <a:rPr lang="fr-CA" sz="3100" dirty="0" smtClean="0"/>
              <a:t/>
            </a:r>
            <a:br>
              <a:rPr lang="fr-CA" sz="3100" dirty="0" smtClean="0"/>
            </a:br>
            <a:r>
              <a:rPr lang="fr-CA" sz="3100" b="1" dirty="0" smtClean="0"/>
              <a:t>Sixième thème : La mesure et la conception</a:t>
            </a:r>
            <a:endParaRPr lang="fr-CA" dirty="0"/>
          </a:p>
        </p:txBody>
      </p:sp>
      <p:sp>
        <p:nvSpPr>
          <p:cNvPr id="3" name="Espace réservé du texte 2"/>
          <p:cNvSpPr>
            <a:spLocks noGrp="1"/>
          </p:cNvSpPr>
          <p:nvPr>
            <p:ph type="body" idx="1"/>
          </p:nvPr>
        </p:nvSpPr>
        <p:spPr>
          <a:xfrm>
            <a:off x="490646" y="1988840"/>
            <a:ext cx="4040188" cy="553304"/>
          </a:xfrm>
        </p:spPr>
        <p:txBody>
          <a:bodyPr>
            <a:normAutofit fontScale="40000" lnSpcReduction="20000"/>
          </a:bodyPr>
          <a:lstStyle/>
          <a:p>
            <a:r>
              <a:rPr lang="fr-CA" dirty="0" smtClean="0"/>
              <a:t/>
            </a:r>
            <a:br>
              <a:rPr lang="fr-CA" dirty="0" smtClean="0"/>
            </a:br>
            <a:r>
              <a:rPr lang="fr-CA" sz="6000" dirty="0" err="1" smtClean="0"/>
              <a:t>RAGs</a:t>
            </a:r>
            <a:endParaRPr lang="fr-CA" dirty="0"/>
          </a:p>
        </p:txBody>
      </p:sp>
      <p:sp>
        <p:nvSpPr>
          <p:cNvPr id="4" name="Espace réservé du contenu 3"/>
          <p:cNvSpPr>
            <a:spLocks noGrp="1"/>
          </p:cNvSpPr>
          <p:nvPr>
            <p:ph sz="half" idx="2"/>
          </p:nvPr>
        </p:nvSpPr>
        <p:spPr>
          <a:xfrm>
            <a:off x="243780" y="2708920"/>
            <a:ext cx="4040188" cy="3951288"/>
          </a:xfrm>
        </p:spPr>
        <p:txBody>
          <a:bodyPr>
            <a:normAutofit/>
          </a:bodyPr>
          <a:lstStyle/>
          <a:p>
            <a:r>
              <a:rPr lang="fr-CA" sz="2200" dirty="0" smtClean="0"/>
              <a:t>Démontrer une compréhension des échelles et de leurs interrelations avec les dimensions de figures et d’objets semblables</a:t>
            </a:r>
          </a:p>
          <a:p>
            <a:r>
              <a:rPr lang="fr-CA" sz="2200" dirty="0" smtClean="0"/>
              <a:t>Utiliser des instruments de mesure pour faire des estimations et effectuer des calculs pour résoudre des problèmes.</a:t>
            </a:r>
          </a:p>
          <a:p>
            <a:endParaRPr lang="fr-CA" dirty="0"/>
          </a:p>
        </p:txBody>
      </p:sp>
      <p:sp>
        <p:nvSpPr>
          <p:cNvPr id="5" name="Espace réservé du texte 4"/>
          <p:cNvSpPr>
            <a:spLocks noGrp="1"/>
          </p:cNvSpPr>
          <p:nvPr>
            <p:ph type="body" sz="quarter" idx="3"/>
          </p:nvPr>
        </p:nvSpPr>
        <p:spPr>
          <a:xfrm>
            <a:off x="4788024" y="1910826"/>
            <a:ext cx="4041775" cy="715355"/>
          </a:xfrm>
        </p:spPr>
        <p:txBody>
          <a:bodyPr/>
          <a:lstStyle/>
          <a:p>
            <a:r>
              <a:rPr lang="fr-CA" dirty="0" smtClean="0"/>
              <a:t>RAS</a:t>
            </a:r>
            <a:endParaRPr lang="fr-CA" dirty="0"/>
          </a:p>
        </p:txBody>
      </p:sp>
      <p:sp>
        <p:nvSpPr>
          <p:cNvPr id="6" name="Espace réservé du contenu 5"/>
          <p:cNvSpPr>
            <a:spLocks noGrp="1"/>
          </p:cNvSpPr>
          <p:nvPr>
            <p:ph sz="quarter" idx="4"/>
          </p:nvPr>
        </p:nvSpPr>
        <p:spPr>
          <a:xfrm>
            <a:off x="4644008" y="2492896"/>
            <a:ext cx="4319463" cy="4176463"/>
          </a:xfrm>
        </p:spPr>
        <p:txBody>
          <a:bodyPr>
            <a:noAutofit/>
          </a:bodyPr>
          <a:lstStyle/>
          <a:p>
            <a:r>
              <a:rPr lang="fr-CA" sz="1800" dirty="0" smtClean="0"/>
              <a:t>Agrandir ou réduire un objet dimensionné selon une échelle donnée.</a:t>
            </a:r>
          </a:p>
          <a:p>
            <a:r>
              <a:rPr lang="fr-CA" sz="1800" dirty="0" smtClean="0"/>
              <a:t>Calculer les valeurs maximale et minimale de longueurs, d’aires et de volumes, en utilisant les tolérances qu’offrent les instruments de mesure</a:t>
            </a:r>
          </a:p>
          <a:p>
            <a:r>
              <a:rPr lang="fr-CA" sz="1800" dirty="0" smtClean="0"/>
              <a:t>Résoudre, en se servant de formules ou des principes de base, des problèmes comportant des pourcentages d’erreur quand les variables d’entrée sont exprimées avec des pourcentages d’erreur.</a:t>
            </a:r>
          </a:p>
          <a:p>
            <a:r>
              <a:rPr lang="fr-CA" sz="1800" dirty="0" smtClean="0"/>
              <a:t>Concevoir un instrument de mesure ou un processus de mesure approprié pour résoudre un problème.</a:t>
            </a:r>
          </a:p>
        </p:txBody>
      </p:sp>
      <p:sp>
        <p:nvSpPr>
          <p:cNvPr id="8" name="ZoneTexte 7"/>
          <p:cNvSpPr txBox="1"/>
          <p:nvPr/>
        </p:nvSpPr>
        <p:spPr>
          <a:xfrm>
            <a:off x="467544" y="1660158"/>
            <a:ext cx="3816424" cy="461665"/>
          </a:xfrm>
          <a:prstGeom prst="rect">
            <a:avLst/>
          </a:prstGeom>
          <a:noFill/>
        </p:spPr>
        <p:txBody>
          <a:bodyPr wrap="square" rtlCol="0">
            <a:spAutoFit/>
          </a:bodyPr>
          <a:lstStyle/>
          <a:p>
            <a:r>
              <a:rPr lang="fr-CA" sz="2400" b="1" dirty="0"/>
              <a:t>Maths 20 </a:t>
            </a:r>
            <a:r>
              <a:rPr lang="fr-CA" sz="2400" b="1" dirty="0" smtClean="0"/>
              <a:t>Appliquées</a:t>
            </a:r>
            <a:endParaRPr lang="fr-CA" sz="2400" b="1" dirty="0"/>
          </a:p>
        </p:txBody>
      </p:sp>
    </p:spTree>
    <p:extLst>
      <p:ext uri="{BB962C8B-B14F-4D97-AF65-F5344CB8AC3E}">
        <p14:creationId xmlns:p14="http://schemas.microsoft.com/office/powerpoint/2010/main" val="109518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Les résultats d’apprentissages</a:t>
            </a:r>
            <a:endParaRPr lang="fr-CA" dirty="0"/>
          </a:p>
        </p:txBody>
      </p:sp>
      <p:sp>
        <p:nvSpPr>
          <p:cNvPr id="3" name="Espace réservé du texte 2"/>
          <p:cNvSpPr>
            <a:spLocks noGrp="1"/>
          </p:cNvSpPr>
          <p:nvPr>
            <p:ph type="body" idx="1"/>
          </p:nvPr>
        </p:nvSpPr>
        <p:spPr/>
        <p:txBody>
          <a:bodyPr/>
          <a:lstStyle/>
          <a:p>
            <a:r>
              <a:rPr lang="fr-CA" dirty="0" smtClean="0"/>
              <a:t>La mesure 20-2</a:t>
            </a:r>
            <a:endParaRPr lang="fr-CA" dirty="0"/>
          </a:p>
        </p:txBody>
      </p:sp>
      <p:sp>
        <p:nvSpPr>
          <p:cNvPr id="4" name="Espace réservé du contenu 3"/>
          <p:cNvSpPr>
            <a:spLocks noGrp="1"/>
          </p:cNvSpPr>
          <p:nvPr>
            <p:ph sz="half" idx="2"/>
          </p:nvPr>
        </p:nvSpPr>
        <p:spPr>
          <a:xfrm>
            <a:off x="457200" y="2174874"/>
            <a:ext cx="4040188" cy="4422478"/>
          </a:xfrm>
        </p:spPr>
        <p:txBody>
          <a:bodyPr>
            <a:normAutofit fontScale="85000" lnSpcReduction="20000"/>
          </a:bodyPr>
          <a:lstStyle/>
          <a:p>
            <a:pPr marL="0" indent="0">
              <a:buNone/>
            </a:pPr>
            <a:r>
              <a:rPr lang="fr-CA" b="1" dirty="0" smtClean="0"/>
              <a:t>RAG: </a:t>
            </a:r>
            <a:r>
              <a:rPr lang="fr-CA" dirty="0"/>
              <a:t>Développer le sens spatial et le raisonnement proportionnel. 	</a:t>
            </a:r>
          </a:p>
          <a:p>
            <a:pPr marL="0" indent="0">
              <a:buNone/>
            </a:pPr>
            <a:endParaRPr lang="fr-CA" dirty="0" smtClean="0"/>
          </a:p>
          <a:p>
            <a:pPr marL="0" indent="0">
              <a:buNone/>
            </a:pPr>
            <a:r>
              <a:rPr lang="fr-CA" dirty="0" smtClean="0"/>
              <a:t>RAS</a:t>
            </a:r>
          </a:p>
          <a:p>
            <a:pPr marL="0" indent="0">
              <a:buNone/>
            </a:pPr>
            <a:r>
              <a:rPr lang="fr-CA" i="1" dirty="0" smtClean="0"/>
              <a:t>L’élève </a:t>
            </a:r>
            <a:r>
              <a:rPr lang="fr-CA" i="1" dirty="0"/>
              <a:t>devra : </a:t>
            </a:r>
            <a:r>
              <a:rPr lang="fr-CA" dirty="0"/>
              <a:t>		</a:t>
            </a:r>
            <a:endParaRPr lang="fr-CA" dirty="0" smtClean="0"/>
          </a:p>
          <a:p>
            <a:pPr marL="0" indent="0">
              <a:buNone/>
            </a:pPr>
            <a:r>
              <a:rPr lang="fr-CA" dirty="0" smtClean="0"/>
              <a:t>1</a:t>
            </a:r>
            <a:r>
              <a:rPr lang="fr-CA" dirty="0"/>
              <a:t>. Résoudre des problèmes comportant l’application de taux. </a:t>
            </a:r>
          </a:p>
          <a:p>
            <a:pPr marL="0" indent="0">
              <a:buNone/>
            </a:pPr>
            <a:r>
              <a:rPr lang="fr-CA" dirty="0" smtClean="0"/>
              <a:t>2</a:t>
            </a:r>
            <a:r>
              <a:rPr lang="fr-CA" dirty="0"/>
              <a:t>. Résoudre des problèmes comportant des schémas à l’échelle à l’aide du raisonnement proportionnel. </a:t>
            </a:r>
            <a:endParaRPr lang="fr-CA" dirty="0" smtClean="0"/>
          </a:p>
          <a:p>
            <a:pPr marL="0" indent="0">
              <a:buNone/>
            </a:pPr>
            <a:r>
              <a:rPr lang="fr-CA" dirty="0" smtClean="0"/>
              <a:t>3</a:t>
            </a:r>
            <a:r>
              <a:rPr lang="fr-CA" dirty="0"/>
              <a:t>. Démontrer une compréhension des relations entre l’échelle, l’aire, l’aire totale et le volume de figures à deux dimensions et de solides à trois dimensions semblables. 	</a:t>
            </a:r>
          </a:p>
          <a:p>
            <a:pPr marL="0" indent="0">
              <a:buNone/>
            </a:pPr>
            <a:endParaRPr lang="fr-CA" dirty="0"/>
          </a:p>
        </p:txBody>
      </p:sp>
      <p:sp>
        <p:nvSpPr>
          <p:cNvPr id="5" name="Espace réservé du texte 4"/>
          <p:cNvSpPr>
            <a:spLocks noGrp="1"/>
          </p:cNvSpPr>
          <p:nvPr>
            <p:ph type="body" sz="quarter" idx="3"/>
          </p:nvPr>
        </p:nvSpPr>
        <p:spPr/>
        <p:txBody>
          <a:bodyPr/>
          <a:lstStyle/>
          <a:p>
            <a:r>
              <a:rPr lang="fr-CA" dirty="0" smtClean="0"/>
              <a:t>La mesure 20-3</a:t>
            </a:r>
            <a:endParaRPr lang="fr-CA" dirty="0"/>
          </a:p>
        </p:txBody>
      </p:sp>
      <p:sp>
        <p:nvSpPr>
          <p:cNvPr id="6" name="Espace réservé du contenu 5"/>
          <p:cNvSpPr>
            <a:spLocks noGrp="1"/>
          </p:cNvSpPr>
          <p:nvPr>
            <p:ph sz="quarter" idx="4"/>
          </p:nvPr>
        </p:nvSpPr>
        <p:spPr>
          <a:xfrm>
            <a:off x="4645025" y="2174874"/>
            <a:ext cx="4175447" cy="4494486"/>
          </a:xfrm>
        </p:spPr>
        <p:txBody>
          <a:bodyPr>
            <a:normAutofit fontScale="85000" lnSpcReduction="20000"/>
          </a:bodyPr>
          <a:lstStyle/>
          <a:p>
            <a:pPr marL="0" indent="0">
              <a:buNone/>
            </a:pPr>
            <a:r>
              <a:rPr lang="fr-CA" b="1" dirty="0" smtClean="0"/>
              <a:t>RAG: </a:t>
            </a:r>
            <a:r>
              <a:rPr lang="fr-CA" dirty="0"/>
              <a:t>Développer le sens spatial à l’aide de la mesure directe et indirecte. </a:t>
            </a:r>
            <a:endParaRPr lang="fr-CA" dirty="0" smtClean="0"/>
          </a:p>
          <a:p>
            <a:pPr marL="0" indent="0">
              <a:buNone/>
            </a:pPr>
            <a:r>
              <a:rPr lang="fr-CA" dirty="0"/>
              <a:t>	</a:t>
            </a:r>
          </a:p>
          <a:p>
            <a:pPr marL="0" indent="0">
              <a:buNone/>
            </a:pPr>
            <a:r>
              <a:rPr lang="fr-CA" dirty="0" smtClean="0"/>
              <a:t>RAS</a:t>
            </a:r>
          </a:p>
          <a:p>
            <a:pPr marL="0" indent="0">
              <a:buNone/>
            </a:pPr>
            <a:r>
              <a:rPr lang="fr-CA" i="1" dirty="0"/>
              <a:t>L’élève devra : </a:t>
            </a:r>
            <a:r>
              <a:rPr lang="fr-CA" dirty="0"/>
              <a:t>	</a:t>
            </a:r>
          </a:p>
          <a:p>
            <a:pPr marL="0" indent="0">
              <a:buNone/>
            </a:pPr>
            <a:r>
              <a:rPr lang="fr-CA" dirty="0" smtClean="0"/>
              <a:t>1. Résoudre </a:t>
            </a:r>
            <a:r>
              <a:rPr lang="fr-CA" dirty="0"/>
              <a:t>des problèmes comportant des aires totales exprimées en unités de mesure du système international (SI) et du système impérial et vérifier les solutions. </a:t>
            </a:r>
            <a:endParaRPr lang="fr-CA" dirty="0" smtClean="0"/>
          </a:p>
          <a:p>
            <a:pPr marL="0" indent="0">
              <a:buNone/>
            </a:pPr>
            <a:r>
              <a:rPr lang="fr-CA" dirty="0" smtClean="0"/>
              <a:t>2</a:t>
            </a:r>
            <a:r>
              <a:rPr lang="fr-CA" dirty="0"/>
              <a:t>. Résoudre des problèmes comportant des volumes et des capacités exprimés en unités SI et impériales. 	</a:t>
            </a:r>
          </a:p>
          <a:p>
            <a:pPr marL="0" indent="0">
              <a:buNone/>
            </a:pPr>
            <a:endParaRPr lang="fr-CA" dirty="0"/>
          </a:p>
        </p:txBody>
      </p:sp>
    </p:spTree>
    <p:extLst>
      <p:ext uri="{BB962C8B-B14F-4D97-AF65-F5344CB8AC3E}">
        <p14:creationId xmlns:p14="http://schemas.microsoft.com/office/powerpoint/2010/main" val="360875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Grands concepts Mesure </a:t>
            </a:r>
            <a:endParaRPr lang="fr-CA" dirty="0"/>
          </a:p>
        </p:txBody>
      </p:sp>
      <p:sp>
        <p:nvSpPr>
          <p:cNvPr id="3" name="Espace réservé du texte 2"/>
          <p:cNvSpPr>
            <a:spLocks noGrp="1"/>
          </p:cNvSpPr>
          <p:nvPr>
            <p:ph type="body" idx="1"/>
          </p:nvPr>
        </p:nvSpPr>
        <p:spPr/>
        <p:txBody>
          <a:bodyPr>
            <a:normAutofit/>
          </a:bodyPr>
          <a:lstStyle/>
          <a:p>
            <a:r>
              <a:rPr lang="fr-CA" sz="3200" dirty="0" smtClean="0"/>
              <a:t>MATHS 20-2</a:t>
            </a:r>
            <a:endParaRPr lang="fr-CA" sz="3200" dirty="0"/>
          </a:p>
        </p:txBody>
      </p:sp>
      <p:sp>
        <p:nvSpPr>
          <p:cNvPr id="4" name="Espace réservé du contenu 3"/>
          <p:cNvSpPr>
            <a:spLocks noGrp="1"/>
          </p:cNvSpPr>
          <p:nvPr>
            <p:ph sz="half" idx="2"/>
          </p:nvPr>
        </p:nvSpPr>
        <p:spPr>
          <a:xfrm>
            <a:off x="457200" y="2449512"/>
            <a:ext cx="3970784" cy="4219848"/>
          </a:xfrm>
        </p:spPr>
        <p:txBody>
          <a:bodyPr>
            <a:normAutofit lnSpcReduction="10000"/>
          </a:bodyPr>
          <a:lstStyle/>
          <a:p>
            <a:r>
              <a:rPr lang="fr-CA" sz="2800" dirty="0" smtClean="0"/>
              <a:t>Le taux (comprendre, comparer, interpréter et résoudre des problèmes)</a:t>
            </a:r>
          </a:p>
          <a:p>
            <a:r>
              <a:rPr lang="fr-CA" sz="2800" dirty="0" smtClean="0"/>
              <a:t>Dessins à l’échelle</a:t>
            </a:r>
          </a:p>
          <a:p>
            <a:r>
              <a:rPr lang="fr-CA" sz="2800" dirty="0" smtClean="0"/>
              <a:t>Facteurs d’échelle (objets à 2D et 3D)</a:t>
            </a:r>
          </a:p>
          <a:p>
            <a:r>
              <a:rPr lang="fr-CA" sz="2800" dirty="0" smtClean="0"/>
              <a:t>Objets </a:t>
            </a:r>
            <a:r>
              <a:rPr lang="fr-CA" sz="2800" dirty="0" smtClean="0"/>
              <a:t>semblables</a:t>
            </a:r>
          </a:p>
          <a:p>
            <a:r>
              <a:rPr lang="fr-CA" sz="2800" dirty="0" smtClean="0"/>
              <a:t>Problèmes aire totale et volume</a:t>
            </a:r>
            <a:endParaRPr lang="fr-CA" sz="2800" dirty="0"/>
          </a:p>
        </p:txBody>
      </p:sp>
      <p:sp>
        <p:nvSpPr>
          <p:cNvPr id="5" name="Espace réservé du texte 4"/>
          <p:cNvSpPr>
            <a:spLocks noGrp="1"/>
          </p:cNvSpPr>
          <p:nvPr>
            <p:ph type="body" sz="quarter" idx="3"/>
          </p:nvPr>
        </p:nvSpPr>
        <p:spPr/>
        <p:txBody>
          <a:bodyPr>
            <a:normAutofit/>
          </a:bodyPr>
          <a:lstStyle/>
          <a:p>
            <a:r>
              <a:rPr lang="fr-CA" sz="3200" dirty="0" smtClean="0"/>
              <a:t>Maths 20-3</a:t>
            </a:r>
            <a:endParaRPr lang="fr-CA" sz="3200" dirty="0"/>
          </a:p>
        </p:txBody>
      </p:sp>
      <p:sp>
        <p:nvSpPr>
          <p:cNvPr id="6" name="Espace réservé du contenu 5"/>
          <p:cNvSpPr>
            <a:spLocks noGrp="1"/>
          </p:cNvSpPr>
          <p:nvPr>
            <p:ph sz="quarter" idx="4"/>
          </p:nvPr>
        </p:nvSpPr>
        <p:spPr/>
        <p:txBody>
          <a:bodyPr>
            <a:normAutofit/>
          </a:bodyPr>
          <a:lstStyle/>
          <a:p>
            <a:r>
              <a:rPr lang="fr-CA" sz="2600" dirty="0" smtClean="0"/>
              <a:t>Aire totale des prismes</a:t>
            </a:r>
          </a:p>
          <a:p>
            <a:r>
              <a:rPr lang="fr-CA" sz="2600" dirty="0" smtClean="0"/>
              <a:t>Aire totale des pyramides, des cylindres, des sphères et des cônes</a:t>
            </a:r>
          </a:p>
          <a:p>
            <a:r>
              <a:rPr lang="fr-CA" sz="2600" dirty="0" smtClean="0"/>
              <a:t>Volume et capacité des prismes et des cylindres</a:t>
            </a:r>
          </a:p>
          <a:p>
            <a:r>
              <a:rPr lang="fr-CA" sz="2600" dirty="0" smtClean="0"/>
              <a:t>Volume et capacité des sphères, des cônes et des pyramides </a:t>
            </a:r>
            <a:endParaRPr lang="fr-CA" sz="2600" dirty="0"/>
          </a:p>
        </p:txBody>
      </p:sp>
    </p:spTree>
    <p:extLst>
      <p:ext uri="{BB962C8B-B14F-4D97-AF65-F5344CB8AC3E}">
        <p14:creationId xmlns:p14="http://schemas.microsoft.com/office/powerpoint/2010/main" val="2836188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836</TotalTime>
  <Words>2460</Words>
  <Application>Microsoft Office PowerPoint</Application>
  <PresentationFormat>Affichage à l'écran (4:3)</PresentationFormat>
  <Paragraphs>412</Paragraphs>
  <Slides>48</Slides>
  <Notes>17</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Module</vt:lpstr>
      <vt:lpstr>Le mesure 20-2 et 20-3</vt:lpstr>
      <vt:lpstr>BIENVENUE!!</vt:lpstr>
      <vt:lpstr>ET  VOUS?</vt:lpstr>
      <vt:lpstr>Objectifs</vt:lpstr>
      <vt:lpstr>Un vidéo pour nous faire réfléchir…</vt:lpstr>
      <vt:lpstr>Au menu</vt:lpstr>
      <vt:lpstr>Le vieux programme Sixième thème : La mesure et la conception</vt:lpstr>
      <vt:lpstr>Les résultats d’apprentissages</vt:lpstr>
      <vt:lpstr>Grands concepts Mesure </vt:lpstr>
      <vt:lpstr>Le nouveau programme</vt:lpstr>
      <vt:lpstr>Connaissances antérieures Math 20-2</vt:lpstr>
      <vt:lpstr>Connaissances antérieures Math 20-3 </vt:lpstr>
      <vt:lpstr>Vocabulaire important « Mesure »</vt:lpstr>
      <vt:lpstr>Ressources autorisées</vt:lpstr>
      <vt:lpstr>Autres ressources</vt:lpstr>
      <vt:lpstr>GIZMOS</vt:lpstr>
      <vt:lpstr>GIZMOS</vt:lpstr>
      <vt:lpstr>GIZMOS</vt:lpstr>
      <vt:lpstr>GIZMOS</vt:lpstr>
      <vt:lpstr>Les stratégies</vt:lpstr>
      <vt:lpstr>Une classe équilibrée</vt:lpstr>
      <vt:lpstr>Les stratégies: La manipulation</vt:lpstr>
      <vt:lpstr>Les stratégies: La manipulation</vt:lpstr>
      <vt:lpstr>Les stratégies: La manipulation</vt:lpstr>
      <vt:lpstr>Les stratégies: Les exemples vraisemblables</vt:lpstr>
      <vt:lpstr>Les stratégies: Les exemples vraisemblables</vt:lpstr>
      <vt:lpstr>Les stratégies: Les exemples vraisemblables</vt:lpstr>
      <vt:lpstr>Les stratégies: Les exemples vraisemblables</vt:lpstr>
      <vt:lpstr>Les stratégies:  Les exemples vraisemblables</vt:lpstr>
      <vt:lpstr>Les stratégies: Le jeu!</vt:lpstr>
      <vt:lpstr>Les stratégies: Être conscient de notre approche</vt:lpstr>
      <vt:lpstr>L’approche constructiviste</vt:lpstr>
      <vt:lpstr>L’évaluation</vt:lpstr>
      <vt:lpstr>Objectifs de l’évaluation</vt:lpstr>
      <vt:lpstr>Quoi évaluer?</vt:lpstr>
      <vt:lpstr>Quand évaluer?</vt:lpstr>
      <vt:lpstr>L’élève compétent en maths</vt:lpstr>
      <vt:lpstr>Stratégies d’évaluation </vt:lpstr>
      <vt:lpstr>Stratégies d’évaluation</vt:lpstr>
      <vt:lpstr>Les questions ouvertes</vt:lpstr>
      <vt:lpstr>Les questions ouvertes</vt:lpstr>
      <vt:lpstr>La résolution de problèmes</vt:lpstr>
      <vt:lpstr>La résolution de problèmes</vt:lpstr>
      <vt:lpstr>Le choix</vt:lpstr>
      <vt:lpstr>L’autoévaluation </vt:lpstr>
      <vt:lpstr>La communication</vt:lpstr>
      <vt:lpstr>Récapitulation</vt:lpstr>
      <vt:lpstr> À la prochaine….</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mesure 20-2 et 20-3</dc:title>
  <dc:creator>Chantal Goudreau</dc:creator>
  <cp:lastModifiedBy>Chantal Goudreau</cp:lastModifiedBy>
  <cp:revision>72</cp:revision>
  <dcterms:created xsi:type="dcterms:W3CDTF">2011-10-05T15:33:36Z</dcterms:created>
  <dcterms:modified xsi:type="dcterms:W3CDTF">2011-10-19T21:37:08Z</dcterms:modified>
</cp:coreProperties>
</file>