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handoutMasterIdLst>
    <p:handoutMasterId r:id="rId52"/>
  </p:handoutMasterIdLst>
  <p:sldIdLst>
    <p:sldId id="256" r:id="rId2"/>
    <p:sldId id="259" r:id="rId3"/>
    <p:sldId id="260" r:id="rId4"/>
    <p:sldId id="257" r:id="rId5"/>
    <p:sldId id="265" r:id="rId6"/>
    <p:sldId id="270" r:id="rId7"/>
    <p:sldId id="271" r:id="rId8"/>
    <p:sldId id="264" r:id="rId9"/>
    <p:sldId id="266" r:id="rId10"/>
    <p:sldId id="268" r:id="rId11"/>
    <p:sldId id="269" r:id="rId12"/>
    <p:sldId id="281" r:id="rId13"/>
    <p:sldId id="272" r:id="rId14"/>
    <p:sldId id="308" r:id="rId15"/>
    <p:sldId id="273" r:id="rId16"/>
    <p:sldId id="263" r:id="rId17"/>
    <p:sldId id="284" r:id="rId18"/>
    <p:sldId id="285" r:id="rId19"/>
    <p:sldId id="258" r:id="rId20"/>
    <p:sldId id="275" r:id="rId21"/>
    <p:sldId id="287" r:id="rId22"/>
    <p:sldId id="274" r:id="rId23"/>
    <p:sldId id="276" r:id="rId24"/>
    <p:sldId id="277" r:id="rId25"/>
    <p:sldId id="282" r:id="rId26"/>
    <p:sldId id="286" r:id="rId27"/>
    <p:sldId id="278" r:id="rId28"/>
    <p:sldId id="279" r:id="rId29"/>
    <p:sldId id="290" r:id="rId30"/>
    <p:sldId id="302" r:id="rId31"/>
    <p:sldId id="291" r:id="rId32"/>
    <p:sldId id="292" r:id="rId33"/>
    <p:sldId id="296" r:id="rId34"/>
    <p:sldId id="301" r:id="rId35"/>
    <p:sldId id="303" r:id="rId36"/>
    <p:sldId id="300" r:id="rId37"/>
    <p:sldId id="295" r:id="rId38"/>
    <p:sldId id="297" r:id="rId39"/>
    <p:sldId id="293" r:id="rId40"/>
    <p:sldId id="294" r:id="rId41"/>
    <p:sldId id="304" r:id="rId42"/>
    <p:sldId id="299" r:id="rId43"/>
    <p:sldId id="310" r:id="rId44"/>
    <p:sldId id="309" r:id="rId45"/>
    <p:sldId id="283" r:id="rId46"/>
    <p:sldId id="305" r:id="rId47"/>
    <p:sldId id="288" r:id="rId48"/>
    <p:sldId id="289" r:id="rId49"/>
    <p:sldId id="306" r:id="rId50"/>
    <p:sldId id="307" r:id="rId51"/>
  </p:sldIdLst>
  <p:sldSz cx="9144000" cy="6858000" type="screen4x3"/>
  <p:notesSz cx="68580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80" autoAdjust="0"/>
    <p:restoredTop sz="94660"/>
  </p:normalViewPr>
  <p:slideViewPr>
    <p:cSldViewPr>
      <p:cViewPr>
        <p:scale>
          <a:sx n="73" d="100"/>
          <a:sy n="73" d="100"/>
        </p:scale>
        <p:origin x="-91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46.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6BCE119-616C-4B33-91D0-9ACF7F4EAB36}" type="datetimeFigureOut">
              <a:rPr lang="fr-CA" smtClean="0"/>
              <a:t>2011-11-03</a:t>
            </a:fld>
            <a:endParaRPr lang="fr-CA"/>
          </a:p>
        </p:txBody>
      </p:sp>
      <p:sp>
        <p:nvSpPr>
          <p:cNvPr id="4" name="Espace réservé du pied de page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1595630-2F54-4F9F-B3C5-0F1C0FD5B548}" type="slidenum">
              <a:rPr lang="fr-CA" smtClean="0"/>
              <a:t>‹N°›</a:t>
            </a:fld>
            <a:endParaRPr lang="fr-CA"/>
          </a:p>
        </p:txBody>
      </p:sp>
    </p:spTree>
    <p:extLst>
      <p:ext uri="{BB962C8B-B14F-4D97-AF65-F5344CB8AC3E}">
        <p14:creationId xmlns:p14="http://schemas.microsoft.com/office/powerpoint/2010/main" val="23379848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298BD1E-1804-4750-AB17-E999084BDFC8}" type="datetimeFigureOut">
              <a:rPr lang="fr-CA" smtClean="0"/>
              <a:t>2011-11-03</a:t>
            </a:fld>
            <a:endParaRPr lang="fr-CA"/>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fr-CA"/>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61D682E9-01E1-4876-B15D-EC53252A316C}" type="slidenum">
              <a:rPr lang="fr-CA" smtClean="0"/>
              <a:t>‹N°›</a:t>
            </a:fld>
            <a:endParaRPr lang="fr-CA"/>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298BD1E-1804-4750-AB17-E999084BDFC8}" type="datetimeFigureOut">
              <a:rPr lang="fr-CA" smtClean="0"/>
              <a:t>2011-11-03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1D682E9-01E1-4876-B15D-EC53252A316C}"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298BD1E-1804-4750-AB17-E999084BDFC8}" type="datetimeFigureOut">
              <a:rPr lang="fr-CA" smtClean="0"/>
              <a:t>2011-11-03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6096000" y="6356350"/>
            <a:ext cx="762000" cy="365125"/>
          </a:xfrm>
        </p:spPr>
        <p:txBody>
          <a:bodyPr/>
          <a:lstStyle/>
          <a:p>
            <a:fld id="{61D682E9-01E1-4876-B15D-EC53252A316C}" type="slidenum">
              <a:rPr lang="fr-CA" smtClean="0"/>
              <a:t>‹N°›</a:t>
            </a:fld>
            <a:endParaRPr lang="fr-CA"/>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298BD1E-1804-4750-AB17-E999084BDFC8}" type="datetimeFigureOut">
              <a:rPr lang="fr-CA" smtClean="0"/>
              <a:t>2011-11-03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1D682E9-01E1-4876-B15D-EC53252A316C}"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298BD1E-1804-4750-AB17-E999084BDFC8}" type="datetimeFigureOut">
              <a:rPr lang="fr-CA" smtClean="0"/>
              <a:t>2011-11-03</a:t>
            </a:fld>
            <a:endParaRPr lang="fr-CA"/>
          </a:p>
        </p:txBody>
      </p:sp>
      <p:sp>
        <p:nvSpPr>
          <p:cNvPr id="5" name="Footer Placeholder 4"/>
          <p:cNvSpPr>
            <a:spLocks noGrp="1"/>
          </p:cNvSpPr>
          <p:nvPr>
            <p:ph type="ftr" sz="quarter" idx="11"/>
          </p:nvPr>
        </p:nvSpPr>
        <p:spPr>
          <a:xfrm>
            <a:off x="5791200" y="6356350"/>
            <a:ext cx="2895600" cy="365125"/>
          </a:xfrm>
        </p:spPr>
        <p:txBody>
          <a:bodyPr/>
          <a:lstStyle/>
          <a:p>
            <a:endParaRPr lang="fr-CA"/>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61D682E9-01E1-4876-B15D-EC53252A316C}" type="slidenum">
              <a:rPr lang="fr-CA" smtClean="0"/>
              <a:t>‹N°›</a:t>
            </a:fld>
            <a:endParaRPr lang="fr-CA"/>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0298BD1E-1804-4750-AB17-E999084BDFC8}" type="datetimeFigureOut">
              <a:rPr lang="fr-CA" smtClean="0"/>
              <a:t>2011-11-03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1D682E9-01E1-4876-B15D-EC53252A316C}"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0298BD1E-1804-4750-AB17-E999084BDFC8}" type="datetimeFigureOut">
              <a:rPr lang="fr-CA" smtClean="0"/>
              <a:t>2011-11-03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1D682E9-01E1-4876-B15D-EC53252A316C}"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298BD1E-1804-4750-AB17-E999084BDFC8}" type="datetimeFigureOut">
              <a:rPr lang="fr-CA" smtClean="0"/>
              <a:t>2011-11-03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61D682E9-01E1-4876-B15D-EC53252A316C}"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8BD1E-1804-4750-AB17-E999084BDFC8}" type="datetimeFigureOut">
              <a:rPr lang="fr-CA" smtClean="0"/>
              <a:t>2011-11-03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61D682E9-01E1-4876-B15D-EC53252A316C}"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298BD1E-1804-4750-AB17-E999084BDFC8}" type="datetimeFigureOut">
              <a:rPr lang="fr-CA" smtClean="0"/>
              <a:t>2011-11-03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1D682E9-01E1-4876-B15D-EC53252A316C}" type="slidenum">
              <a:rPr lang="fr-CA" smtClean="0"/>
              <a:t>‹N°›</a:t>
            </a:fld>
            <a:endParaRPr lang="fr-CA"/>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0298BD1E-1804-4750-AB17-E999084BDFC8}" type="datetimeFigureOut">
              <a:rPr lang="fr-CA" smtClean="0"/>
              <a:t>2011-11-03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1D682E9-01E1-4876-B15D-EC53252A316C}" type="slidenum">
              <a:rPr lang="fr-CA" smtClean="0"/>
              <a:t>‹N°›</a:t>
            </a:fld>
            <a:endParaRPr lang="fr-CA"/>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fr-FR" smtClean="0"/>
              <a:t>Modifiez le style du titre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298BD1E-1804-4750-AB17-E999084BDFC8}" type="datetimeFigureOut">
              <a:rPr lang="fr-CA" smtClean="0"/>
              <a:t>2011-11-03</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1D682E9-01E1-4876-B15D-EC53252A316C}" type="slidenum">
              <a:rPr lang="fr-CA" smtClean="0"/>
              <a:t>‹N°›</a:t>
            </a:fld>
            <a:endParaRPr lang="fr-CA"/>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earnalberta.c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ojects.cbe.ab.ca/Aberhart/jkotow/interactives/cosine_law.html" TargetMode="External"/><Relationship Id="rId7" Type="http://schemas.openxmlformats.org/officeDocument/2006/relationships/hyperlink" Target="http://www.mathwarehouse.com/trigonometry/law-of-cosines-formula-examples.php" TargetMode="External"/><Relationship Id="rId2" Type="http://schemas.openxmlformats.org/officeDocument/2006/relationships/hyperlink" Target="http://members.shaw.ca/jreed/math20-2/program2.htm" TargetMode="External"/><Relationship Id="rId1" Type="http://schemas.openxmlformats.org/officeDocument/2006/relationships/slideLayout" Target="../slideLayouts/slideLayout2.xml"/><Relationship Id="rId6" Type="http://schemas.openxmlformats.org/officeDocument/2006/relationships/hyperlink" Target="http://www.mathopenref.com/lawofsines.html" TargetMode="External"/><Relationship Id="rId5" Type="http://schemas.openxmlformats.org/officeDocument/2006/relationships/hyperlink" Target="http://www.ies.co.jp/math/java/trig/seigen/seigen.html" TargetMode="External"/><Relationship Id="rId4" Type="http://schemas.openxmlformats.org/officeDocument/2006/relationships/hyperlink" Target="http://projects.cbe.ab.ca/Aberhart/jkotow/interactives/sine_law.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rmoredpenguin.com/wordsearch/" TargetMode="External"/><Relationship Id="rId2" Type="http://schemas.openxmlformats.org/officeDocument/2006/relationships/hyperlink" Target="http://www.crosswordpuzzlegames.com/cgi-crosswordpuzzlegames/creat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ketchup.google.com/" TargetMode="External"/><Relationship Id="rId7" Type="http://schemas.openxmlformats.org/officeDocument/2006/relationships/hyperlink" Target="http://nrich.maths.org/public/leg.php?code=114" TargetMode="External"/><Relationship Id="rId2" Type="http://schemas.openxmlformats.org/officeDocument/2006/relationships/hyperlink" Target="http://www.mathsnet.net/geometry/solid/index.html" TargetMode="External"/><Relationship Id="rId1" Type="http://schemas.openxmlformats.org/officeDocument/2006/relationships/slideLayout" Target="../slideLayouts/slideLayout2.xml"/><Relationship Id="rId6" Type="http://schemas.openxmlformats.org/officeDocument/2006/relationships/hyperlink" Target="http://illuminations.nctm.org/activitydetail.aspx?id=125" TargetMode="External"/><Relationship Id="rId5" Type="http://schemas.openxmlformats.org/officeDocument/2006/relationships/hyperlink" Target="http://www.bbc.co.uk/schools/ks3bitesize/maths/shape_space/3d_shapes/revise4.shtml" TargetMode="External"/><Relationship Id="rId4" Type="http://schemas.openxmlformats.org/officeDocument/2006/relationships/hyperlink" Target="http://www.primaryresources.co.uk/maths/mathsE3.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7.jpeg"/><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52.wmf"/><Relationship Id="rId3" Type="http://schemas.openxmlformats.org/officeDocument/2006/relationships/oleObject" Target="../embeddings/oleObject2.bin"/><Relationship Id="rId7" Type="http://schemas.openxmlformats.org/officeDocument/2006/relationships/image" Target="../media/image49.wmf"/><Relationship Id="rId12" Type="http://schemas.openxmlformats.org/officeDocument/2006/relationships/oleObject" Target="../embeddings/oleObject7.bin"/><Relationship Id="rId17"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51.wmf"/><Relationship Id="rId5" Type="http://schemas.openxmlformats.org/officeDocument/2006/relationships/oleObject" Target="../embeddings/oleObject3.bin"/><Relationship Id="rId15" Type="http://schemas.openxmlformats.org/officeDocument/2006/relationships/image" Target="../media/image53.wmf"/><Relationship Id="rId10" Type="http://schemas.openxmlformats.org/officeDocument/2006/relationships/oleObject" Target="../embeddings/oleObject6.bin"/><Relationship Id="rId4" Type="http://schemas.openxmlformats.org/officeDocument/2006/relationships/image" Target="../media/image48.wmf"/><Relationship Id="rId9" Type="http://schemas.openxmlformats.org/officeDocument/2006/relationships/image" Target="../media/image50.wmf"/><Relationship Id="rId1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7.jpeg"/><Relationship Id="rId4" Type="http://schemas.openxmlformats.org/officeDocument/2006/relationships/image" Target="../media/image46.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purplemath.com/" TargetMode="External"/><Relationship Id="rId3" Type="http://schemas.openxmlformats.org/officeDocument/2006/relationships/hyperlink" Target="http://www.khanacademy.com/" TargetMode="External"/><Relationship Id="rId7" Type="http://schemas.openxmlformats.org/officeDocument/2006/relationships/hyperlink" Target="http://www.aaamath.com/" TargetMode="External"/><Relationship Id="rId2" Type="http://schemas.openxmlformats.org/officeDocument/2006/relationships/hyperlink" Target="http://www.learnalberta.ca/" TargetMode="External"/><Relationship Id="rId1" Type="http://schemas.openxmlformats.org/officeDocument/2006/relationships/slideLayout" Target="../slideLayouts/slideLayout2.xml"/><Relationship Id="rId6" Type="http://schemas.openxmlformats.org/officeDocument/2006/relationships/hyperlink" Target="http://www.coolmath.com/" TargetMode="External"/><Relationship Id="rId5" Type="http://schemas.openxmlformats.org/officeDocument/2006/relationships/hyperlink" Target="http://www.nlvm.usu.edu/" TargetMode="External"/><Relationship Id="rId10" Type="http://schemas.openxmlformats.org/officeDocument/2006/relationships/hyperlink" Target="http://www.nrich.maths.org/" TargetMode="External"/><Relationship Id="rId4" Type="http://schemas.openxmlformats.org/officeDocument/2006/relationships/hyperlink" Target="http://www.math123xyz.com/" TargetMode="External"/><Relationship Id="rId9" Type="http://schemas.openxmlformats.org/officeDocument/2006/relationships/hyperlink" Target="http://www.mathopenref.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ies.co.jp/math/java/trig/seigen/seigen.html" TargetMode="External"/><Relationship Id="rId3" Type="http://schemas.openxmlformats.org/officeDocument/2006/relationships/hyperlink" Target="http://projects.cbe.ab.ca/Aberhart/jkotow/interactives/CAST.html" TargetMode="External"/><Relationship Id="rId7" Type="http://schemas.openxmlformats.org/officeDocument/2006/relationships/hyperlink" Target="http://projects.cbe.ab.ca/Aberhart/jkotow/interactives/sine_law.html" TargetMode="External"/><Relationship Id="rId2" Type="http://schemas.openxmlformats.org/officeDocument/2006/relationships/hyperlink" Target="http://projects.cbe.ab.ca/Aberhart/jkotow/interactives/angles_in_standard_position.html" TargetMode="External"/><Relationship Id="rId1" Type="http://schemas.openxmlformats.org/officeDocument/2006/relationships/slideLayout" Target="../slideLayouts/slideLayout2.xml"/><Relationship Id="rId6" Type="http://schemas.openxmlformats.org/officeDocument/2006/relationships/hyperlink" Target="http://www.ronblond.com/MathGlossary/Division04/TrigCircle/" TargetMode="External"/><Relationship Id="rId11" Type="http://schemas.openxmlformats.org/officeDocument/2006/relationships/hyperlink" Target="http://www.mathwarehouse.com/trigonometry/law-of-cosines-formula-examples.php" TargetMode="External"/><Relationship Id="rId5" Type="http://schemas.openxmlformats.org/officeDocument/2006/relationships/hyperlink" Target="http://staff.argyll.epsb.ca/jreed/math30p/trigonometry/angles.htm" TargetMode="External"/><Relationship Id="rId10" Type="http://schemas.openxmlformats.org/officeDocument/2006/relationships/hyperlink" Target="http://projects.cbe.ab.ca/Aberhart/jkotow/interactives/cosine_law.html" TargetMode="External"/><Relationship Id="rId4" Type="http://schemas.openxmlformats.org/officeDocument/2006/relationships/hyperlink" Target="http://www.wgss.ca/ebalzarini/applets/angle_in_standard_position.html" TargetMode="External"/><Relationship Id="rId9" Type="http://schemas.openxmlformats.org/officeDocument/2006/relationships/hyperlink" Target="http://www.mathopenref.com/lawofsine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m4AxkxWbOoM&amp;feature=relmfu" TargetMode="External"/><Relationship Id="rId2" Type="http://schemas.openxmlformats.org/officeDocument/2006/relationships/hyperlink" Target="http://www.youtube.com/watch?v=7CHkp_gKeL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680" y="3111103"/>
            <a:ext cx="8686800" cy="1470025"/>
          </a:xfrm>
        </p:spPr>
        <p:txBody>
          <a:bodyPr>
            <a:normAutofit fontScale="90000"/>
          </a:bodyPr>
          <a:lstStyle/>
          <a:p>
            <a:r>
              <a:rPr lang="fr-CA" dirty="0" smtClean="0"/>
              <a:t>Trigonométrie 20-1</a:t>
            </a:r>
            <a:br>
              <a:rPr lang="fr-CA" dirty="0" smtClean="0"/>
            </a:br>
            <a:r>
              <a:rPr lang="fr-CA" dirty="0" smtClean="0"/>
              <a:t>Géométrie 20-2 et 20-3</a:t>
            </a:r>
            <a:endParaRPr lang="fr-CA" dirty="0"/>
          </a:p>
        </p:txBody>
      </p:sp>
      <p:sp>
        <p:nvSpPr>
          <p:cNvPr id="3" name="Sous-titre 2"/>
          <p:cNvSpPr>
            <a:spLocks noGrp="1"/>
          </p:cNvSpPr>
          <p:nvPr>
            <p:ph type="subTitle" idx="1"/>
          </p:nvPr>
        </p:nvSpPr>
        <p:spPr/>
        <p:txBody>
          <a:bodyPr>
            <a:normAutofit fontScale="77500" lnSpcReduction="20000"/>
          </a:bodyPr>
          <a:lstStyle/>
          <a:p>
            <a:r>
              <a:rPr lang="fr-CA" dirty="0" smtClean="0"/>
              <a:t>Chantal </a:t>
            </a:r>
            <a:r>
              <a:rPr lang="fr-CA" dirty="0" err="1" smtClean="0"/>
              <a:t>Goudreau</a:t>
            </a:r>
            <a:endParaRPr lang="fr-CA" dirty="0" smtClean="0"/>
          </a:p>
          <a:p>
            <a:r>
              <a:rPr lang="fr-CA" dirty="0" smtClean="0"/>
              <a:t>Le jeudi 3 novembre 2011</a:t>
            </a:r>
            <a:endParaRPr lang="fr-CA" dirty="0"/>
          </a:p>
        </p:txBody>
      </p:sp>
    </p:spTree>
    <p:extLst>
      <p:ext uri="{BB962C8B-B14F-4D97-AF65-F5344CB8AC3E}">
        <p14:creationId xmlns:p14="http://schemas.microsoft.com/office/powerpoint/2010/main" val="2308333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   	GIZMOS</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008" y="2302439"/>
            <a:ext cx="6088335" cy="407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23528" y="1700808"/>
            <a:ext cx="4104456" cy="369332"/>
          </a:xfrm>
          <a:prstGeom prst="rect">
            <a:avLst/>
          </a:prstGeom>
          <a:noFill/>
        </p:spPr>
        <p:txBody>
          <a:bodyPr wrap="square" rtlCol="0">
            <a:spAutoFit/>
          </a:bodyPr>
          <a:lstStyle/>
          <a:p>
            <a:r>
              <a:rPr lang="fr-CA" dirty="0" smtClean="0">
                <a:hlinkClick r:id="rId3"/>
              </a:rPr>
              <a:t>Voir le site web www.learnalberta.ca</a:t>
            </a:r>
            <a:endParaRPr lang="fr-CA" dirty="0"/>
          </a:p>
        </p:txBody>
      </p:sp>
    </p:spTree>
    <p:extLst>
      <p:ext uri="{BB962C8B-B14F-4D97-AF65-F5344CB8AC3E}">
        <p14:creationId xmlns:p14="http://schemas.microsoft.com/office/powerpoint/2010/main" val="191691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	AFFICHES  </a:t>
            </a:r>
            <a:endParaRPr lang="fr-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916832"/>
            <a:ext cx="696277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125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457200" y="1600200"/>
                <a:ext cx="8229600" cy="4925144"/>
              </a:xfrm>
            </p:spPr>
            <p:txBody>
              <a:bodyPr>
                <a:normAutofit fontScale="92500" lnSpcReduction="20000"/>
              </a:bodyPr>
              <a:lstStyle/>
              <a:p>
                <a:r>
                  <a:rPr lang="fr-CA" sz="2600" b="1" dirty="0" smtClean="0"/>
                  <a:t>Les questions ouvertes, les tâches en parallèles, le </a:t>
                </a:r>
                <a:r>
                  <a:rPr lang="fr-CA" sz="2600" b="1" dirty="0" smtClean="0"/>
                  <a:t>choix</a:t>
                </a:r>
              </a:p>
              <a:p>
                <a:pPr marL="0" indent="0">
                  <a:buNone/>
                </a:pPr>
                <a:endParaRPr lang="fr-CA" sz="2600" b="1" dirty="0" smtClean="0"/>
              </a:p>
              <a:p>
                <a:pPr marL="0" lvl="1" indent="0">
                  <a:buClr>
                    <a:schemeClr val="accent1"/>
                  </a:buClr>
                  <a:buSzPct val="75000"/>
                  <a:buNone/>
                </a:pPr>
                <a:r>
                  <a:rPr lang="fr-CA" b="1" dirty="0" smtClean="0"/>
                  <a:t>Par exemple, </a:t>
                </a:r>
                <a:r>
                  <a:rPr lang="fr-CA" dirty="0" smtClean="0"/>
                  <a:t>L</a:t>
                </a:r>
                <a:r>
                  <a:rPr lang="fr-CA" dirty="0" smtClean="0"/>
                  <a:t>e </a:t>
                </a:r>
                <a:r>
                  <a:rPr lang="fr-CA" dirty="0"/>
                  <a:t>cosinus d’un angle est très grand. Quel pourrait être le cosinus et quel pourrait être l’angle? Et qu’arrive-t-il si la tangente est aussi grande</a:t>
                </a:r>
                <a:r>
                  <a:rPr lang="fr-CA" dirty="0" smtClean="0"/>
                  <a:t>?</a:t>
                </a:r>
              </a:p>
              <a:p>
                <a:pPr marL="0" lvl="1" indent="0">
                  <a:buClr>
                    <a:schemeClr val="accent1"/>
                  </a:buClr>
                  <a:buSzPct val="75000"/>
                  <a:buNone/>
                </a:pPr>
                <a:endParaRPr lang="fr-CA" dirty="0" smtClean="0"/>
              </a:p>
              <a:p>
                <a:pPr marL="0" lvl="1" indent="0">
                  <a:buClr>
                    <a:schemeClr val="accent1"/>
                  </a:buClr>
                  <a:buSzPct val="75000"/>
                  <a:buNone/>
                </a:pPr>
                <a:r>
                  <a:rPr lang="fr-CA" b="1" dirty="0" err="1"/>
                  <a:t>P</a:t>
                </a:r>
                <a:r>
                  <a:rPr lang="fr-CA" b="1" dirty="0" smtClean="0"/>
                  <a:t>ar exemple, </a:t>
                </a:r>
                <a14:m>
                  <m:oMath xmlns:m="http://schemas.openxmlformats.org/officeDocument/2006/math">
                    <m:func>
                      <m:funcPr>
                        <m:ctrlPr>
                          <a:rPr lang="fr-CA" i="1">
                            <a:latin typeface="Cambria Math"/>
                          </a:rPr>
                        </m:ctrlPr>
                      </m:funcPr>
                      <m:fName>
                        <m:r>
                          <m:rPr>
                            <m:sty m:val="p"/>
                          </m:rPr>
                          <a:rPr lang="fr-CA">
                            <a:latin typeface="Cambria Math"/>
                          </a:rPr>
                          <m:t>sin</m:t>
                        </m:r>
                      </m:fName>
                      <m:e>
                        <m:r>
                          <a:rPr lang="fr-CA" i="1">
                            <a:latin typeface="Cambria Math"/>
                          </a:rPr>
                          <m:t>𝐴</m:t>
                        </m:r>
                        <m:r>
                          <a:rPr lang="fr-CA" i="1">
                            <a:latin typeface="Cambria Math"/>
                          </a:rPr>
                          <m:t>&gt;</m:t>
                        </m:r>
                        <m:func>
                          <m:funcPr>
                            <m:ctrlPr>
                              <a:rPr lang="fr-CA" i="1">
                                <a:latin typeface="Cambria Math"/>
                              </a:rPr>
                            </m:ctrlPr>
                          </m:funcPr>
                          <m:fName>
                            <m:r>
                              <m:rPr>
                                <m:sty m:val="p"/>
                              </m:rPr>
                              <a:rPr lang="fr-CA">
                                <a:latin typeface="Cambria Math"/>
                              </a:rPr>
                              <m:t>sin</m:t>
                            </m:r>
                          </m:fName>
                          <m:e>
                            <m:r>
                              <a:rPr lang="fr-CA" i="1">
                                <a:latin typeface="Cambria Math"/>
                              </a:rPr>
                              <m:t>𝐵</m:t>
                            </m:r>
                          </m:e>
                        </m:func>
                      </m:e>
                    </m:func>
                  </m:oMath>
                </a14:m>
                <a:r>
                  <a:rPr lang="fr-CA" dirty="0" smtClean="0"/>
                  <a:t>.</a:t>
                </a:r>
                <a:r>
                  <a:rPr lang="fr-CA" dirty="0"/>
                  <a:t> Comment est-ce que le cos </a:t>
                </a:r>
                <a:r>
                  <a:rPr lang="fr-CA" i="1" dirty="0"/>
                  <a:t>A </a:t>
                </a:r>
                <a:r>
                  <a:rPr lang="fr-CA" dirty="0"/>
                  <a:t>et le </a:t>
                </a:r>
                <a:r>
                  <a:rPr lang="fr-CA" dirty="0" smtClean="0"/>
                  <a:t>cos </a:t>
                </a:r>
                <a:r>
                  <a:rPr lang="fr-CA" i="1" dirty="0" smtClean="0"/>
                  <a:t>B</a:t>
                </a:r>
                <a:r>
                  <a:rPr lang="fr-CA" dirty="0" smtClean="0"/>
                  <a:t> se </a:t>
                </a:r>
                <a:r>
                  <a:rPr lang="fr-CA" dirty="0"/>
                  <a:t>compare? </a:t>
                </a:r>
                <a:r>
                  <a:rPr lang="fr-CA" dirty="0" smtClean="0"/>
                  <a:t>Aussi, quelle sera la différence </a:t>
                </a:r>
                <a:r>
                  <a:rPr lang="fr-CA" dirty="0"/>
                  <a:t>entre tan </a:t>
                </a:r>
                <a:r>
                  <a:rPr lang="fr-CA" i="1" dirty="0"/>
                  <a:t>A</a:t>
                </a:r>
                <a:r>
                  <a:rPr lang="fr-CA" dirty="0"/>
                  <a:t> et tan </a:t>
                </a:r>
                <a:r>
                  <a:rPr lang="fr-CA" i="1" dirty="0"/>
                  <a:t>B</a:t>
                </a:r>
                <a:r>
                  <a:rPr lang="fr-CA" dirty="0"/>
                  <a:t>. Explique. </a:t>
                </a:r>
              </a:p>
              <a:p>
                <a:pPr marL="342900" lvl="1" indent="-342900">
                  <a:buClr>
                    <a:schemeClr val="accent1"/>
                  </a:buClr>
                  <a:buSzPct val="75000"/>
                  <a:buFont typeface="Wingdings" pitchFamily="2" charset="2"/>
                  <a:buChar char=""/>
                </a:pPr>
                <a:endParaRPr lang="fr-CA" dirty="0"/>
              </a:p>
              <a:p>
                <a:endParaRPr lang="fr-CA" dirty="0" smtClean="0"/>
              </a:p>
              <a:p>
                <a:endParaRPr lang="fr-CA" dirty="0"/>
              </a:p>
              <a:p>
                <a:r>
                  <a:rPr lang="fr-CA" dirty="0" smtClean="0"/>
                  <a:t>Comment créer des questions ouvertes:</a:t>
                </a:r>
              </a:p>
              <a:p>
                <a:pPr lvl="1"/>
                <a:r>
                  <a:rPr lang="fr-CA" dirty="0" smtClean="0"/>
                  <a:t>Commencer avec la réponse</a:t>
                </a:r>
              </a:p>
              <a:p>
                <a:pPr lvl="1"/>
                <a:r>
                  <a:rPr lang="fr-CA" dirty="0" smtClean="0"/>
                  <a:t>Demander aux élèves de créer la question</a:t>
                </a:r>
              </a:p>
              <a:p>
                <a:pPr lvl="1"/>
                <a:r>
                  <a:rPr lang="fr-CA" dirty="0" smtClean="0"/>
                  <a:t>Laisser les élèves choisir les </a:t>
                </a:r>
                <a:r>
                  <a:rPr lang="fr-CA" dirty="0" smtClean="0"/>
                  <a:t>nombres à utiliser</a:t>
                </a:r>
                <a:endParaRPr lang="fr-CA" dirty="0" smtClean="0"/>
              </a:p>
              <a:p>
                <a:pPr lvl="1"/>
                <a:r>
                  <a:rPr lang="fr-CA" dirty="0" smtClean="0"/>
                  <a:t>Demander aux élèves de trouves les similarités et les différences</a:t>
                </a:r>
              </a:p>
              <a:p>
                <a:endParaRPr lang="fr-CA" dirty="0"/>
              </a:p>
              <a:p>
                <a:endParaRPr lang="fr-CA"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2"/>
                <a:stretch>
                  <a:fillRect l="-667" t="-2354" r="-1185"/>
                </a:stretch>
              </a:blipFill>
            </p:spPr>
            <p:txBody>
              <a:bodyPr/>
              <a:lstStyle/>
              <a:p>
                <a:r>
                  <a:rPr lang="fr-CA">
                    <a:noFill/>
                  </a:rPr>
                  <a:t> </a:t>
                </a:r>
              </a:p>
            </p:txBody>
          </p:sp>
        </mc:Fallback>
      </mc:AlternateContent>
    </p:spTree>
    <p:extLst>
      <p:ext uri="{BB962C8B-B14F-4D97-AF65-F5344CB8AC3E}">
        <p14:creationId xmlns:p14="http://schemas.microsoft.com/office/powerpoint/2010/main" val="1983796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p:sp>
        <p:nvSpPr>
          <p:cNvPr id="3" name="Espace réservé du contenu 2"/>
          <p:cNvSpPr>
            <a:spLocks noGrp="1"/>
          </p:cNvSpPr>
          <p:nvPr>
            <p:ph idx="1"/>
          </p:nvPr>
        </p:nvSpPr>
        <p:spPr/>
        <p:txBody>
          <a:bodyPr>
            <a:normAutofit fontScale="92500" lnSpcReduction="10000"/>
          </a:bodyPr>
          <a:lstStyle/>
          <a:p>
            <a:r>
              <a:rPr lang="fr-CA" b="1" dirty="0" smtClean="0"/>
              <a:t>Rendre l’abstrait concret</a:t>
            </a:r>
          </a:p>
          <a:p>
            <a:r>
              <a:rPr lang="fr-CA" dirty="0" smtClean="0"/>
              <a:t>Concepts: </a:t>
            </a:r>
            <a:r>
              <a:rPr lang="fr-CA" dirty="0" smtClean="0"/>
              <a:t>les angles position standard/référence</a:t>
            </a:r>
            <a:endParaRPr lang="fr-CA" dirty="0" smtClean="0"/>
          </a:p>
          <a:p>
            <a:endParaRPr lang="fr-CA" dirty="0"/>
          </a:p>
          <a:p>
            <a:r>
              <a:rPr lang="fr-CA" dirty="0" smtClean="0"/>
              <a:t>Faire de l’espace dans la classe, tasser les pupitres sur les murs</a:t>
            </a:r>
          </a:p>
          <a:p>
            <a:r>
              <a:rPr lang="fr-CA" dirty="0" smtClean="0"/>
              <a:t>Avec du ruban gommé, créer les axes </a:t>
            </a:r>
            <a:r>
              <a:rPr lang="fr-CA" i="1" dirty="0" smtClean="0"/>
              <a:t>x</a:t>
            </a:r>
            <a:r>
              <a:rPr lang="fr-CA" dirty="0" smtClean="0"/>
              <a:t> et</a:t>
            </a:r>
            <a:r>
              <a:rPr lang="fr-CA" i="1" dirty="0" smtClean="0"/>
              <a:t> y </a:t>
            </a:r>
            <a:r>
              <a:rPr lang="fr-CA" dirty="0" smtClean="0"/>
              <a:t>sur le plancher et utiliser les carreaux (comme un géant plan cartésien/papier quadrillé)</a:t>
            </a:r>
          </a:p>
          <a:p>
            <a:r>
              <a:rPr lang="fr-CA" dirty="0" smtClean="0"/>
              <a:t>Laisser les élèves « être » les points ou le côté terminal</a:t>
            </a:r>
          </a:p>
          <a:p>
            <a:pPr marL="0" indent="0">
              <a:buNone/>
            </a:pPr>
            <a:endParaRPr lang="fr-CA" dirty="0" smtClean="0"/>
          </a:p>
          <a:p>
            <a:pPr marL="0" indent="0">
              <a:buNone/>
            </a:pPr>
            <a:r>
              <a:rPr lang="fr-CA" b="1" dirty="0" smtClean="0"/>
              <a:t>Par exemple</a:t>
            </a:r>
            <a:r>
              <a:rPr lang="fr-CA" dirty="0" smtClean="0"/>
              <a:t>, détermine l’angle en position standard que tu obtiens lorsque tu fais subir une réflexion à un angle de 40° par rapport à l’axe </a:t>
            </a:r>
            <a:r>
              <a:rPr lang="fr-CA" i="1" dirty="0" smtClean="0"/>
              <a:t>x</a:t>
            </a:r>
            <a:r>
              <a:rPr lang="fr-CA" dirty="0" smtClean="0"/>
              <a:t>, l’axe </a:t>
            </a:r>
            <a:r>
              <a:rPr lang="fr-CA" i="1" dirty="0" smtClean="0"/>
              <a:t>y </a:t>
            </a:r>
            <a:r>
              <a:rPr lang="fr-CA" dirty="0" smtClean="0"/>
              <a:t>et à l’axe des </a:t>
            </a:r>
            <a:r>
              <a:rPr lang="fr-CA" i="1" dirty="0" smtClean="0"/>
              <a:t>y</a:t>
            </a:r>
            <a:r>
              <a:rPr lang="fr-CA" dirty="0" smtClean="0"/>
              <a:t> puis l’axe des </a:t>
            </a:r>
            <a:r>
              <a:rPr lang="fr-CA" i="1" dirty="0" smtClean="0"/>
              <a:t>x</a:t>
            </a:r>
            <a:r>
              <a:rPr lang="fr-CA" dirty="0" smtClean="0"/>
              <a:t>. </a:t>
            </a:r>
            <a:endParaRPr lang="fr-CA" dirty="0"/>
          </a:p>
        </p:txBody>
      </p:sp>
    </p:spTree>
    <p:extLst>
      <p:ext uri="{BB962C8B-B14F-4D97-AF65-F5344CB8AC3E}">
        <p14:creationId xmlns:p14="http://schemas.microsoft.com/office/powerpoint/2010/main" val="304641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p:sp>
        <p:nvSpPr>
          <p:cNvPr id="3" name="Espace réservé du contenu 2"/>
          <p:cNvSpPr>
            <a:spLocks noGrp="1"/>
          </p:cNvSpPr>
          <p:nvPr>
            <p:ph idx="1"/>
          </p:nvPr>
        </p:nvSpPr>
        <p:spPr>
          <a:xfrm>
            <a:off x="35496" y="2464296"/>
            <a:ext cx="2304256" cy="2764904"/>
          </a:xfrm>
        </p:spPr>
        <p:txBody>
          <a:bodyPr>
            <a:normAutofit/>
          </a:bodyPr>
          <a:lstStyle/>
          <a:p>
            <a:r>
              <a:rPr lang="fr-CA" b="1" dirty="0"/>
              <a:t>Rendre l’abstrait concret</a:t>
            </a:r>
          </a:p>
          <a:p>
            <a:r>
              <a:rPr lang="fr-CA" dirty="0"/>
              <a:t>Concepts: </a:t>
            </a:r>
            <a:r>
              <a:rPr lang="fr-CA" dirty="0" smtClean="0"/>
              <a:t>les </a:t>
            </a:r>
            <a:r>
              <a:rPr lang="fr-CA" dirty="0"/>
              <a:t>triangles rectangles en </a:t>
            </a:r>
            <a:r>
              <a:rPr lang="fr-CA" dirty="0" smtClean="0"/>
              <a:t>particuliers</a:t>
            </a:r>
            <a:endParaRPr lang="fr-CA" dirty="0"/>
          </a:p>
          <a:p>
            <a:endParaRPr lang="fr-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516791"/>
            <a:ext cx="1969115" cy="528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140361"/>
            <a:ext cx="4796244" cy="193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5003156"/>
            <a:ext cx="4318276" cy="17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58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p:sp>
        <p:nvSpPr>
          <p:cNvPr id="3" name="Espace réservé du contenu 2"/>
          <p:cNvSpPr>
            <a:spLocks noGrp="1"/>
          </p:cNvSpPr>
          <p:nvPr>
            <p:ph idx="1"/>
          </p:nvPr>
        </p:nvSpPr>
        <p:spPr>
          <a:xfrm>
            <a:off x="457200" y="1600200"/>
            <a:ext cx="5482952" cy="4525963"/>
          </a:xfrm>
        </p:spPr>
        <p:txBody>
          <a:bodyPr>
            <a:normAutofit/>
          </a:bodyPr>
          <a:lstStyle/>
          <a:p>
            <a:r>
              <a:rPr lang="fr-CA" dirty="0" smtClean="0"/>
              <a:t>Incitez les élèves à imaginer leur propre truc mnémotechnique pour se rappeler les rapports trigonométriques positifs selon le quadrant</a:t>
            </a:r>
          </a:p>
          <a:p>
            <a:pPr marL="0" indent="0">
              <a:buNone/>
            </a:pPr>
            <a:endParaRPr lang="fr-CA" dirty="0"/>
          </a:p>
          <a:p>
            <a:pPr marL="0" indent="0">
              <a:buNone/>
            </a:pPr>
            <a:r>
              <a:rPr lang="fr-CA" dirty="0" smtClean="0"/>
              <a:t>« </a:t>
            </a:r>
            <a:r>
              <a:rPr lang="fr-CA" b="1" dirty="0" smtClean="0"/>
              <a:t>T</a:t>
            </a:r>
            <a:r>
              <a:rPr lang="fr-CA" dirty="0" smtClean="0"/>
              <a:t>a  </a:t>
            </a:r>
            <a:r>
              <a:rPr lang="fr-CA" b="1" dirty="0" smtClean="0"/>
              <a:t>S</a:t>
            </a:r>
            <a:r>
              <a:rPr lang="fr-CA" dirty="0" smtClean="0"/>
              <a:t>œur   </a:t>
            </a:r>
            <a:r>
              <a:rPr lang="fr-CA" b="1" dirty="0" smtClean="0"/>
              <a:t>T</a:t>
            </a:r>
            <a:r>
              <a:rPr lang="fr-CA" dirty="0" smtClean="0"/>
              <a:t>e    </a:t>
            </a:r>
            <a:r>
              <a:rPr lang="fr-CA" b="1" dirty="0" smtClean="0"/>
              <a:t>C</a:t>
            </a:r>
            <a:r>
              <a:rPr lang="fr-CA" dirty="0" smtClean="0"/>
              <a:t>omprend </a:t>
            </a:r>
            <a:r>
              <a:rPr lang="fr-CA" dirty="0" smtClean="0"/>
              <a:t>»</a:t>
            </a:r>
          </a:p>
          <a:p>
            <a:pPr marL="0" indent="0">
              <a:buNone/>
            </a:pPr>
            <a:r>
              <a:rPr lang="fr-CA" dirty="0" smtClean="0"/>
              <a:t>«  </a:t>
            </a:r>
            <a:r>
              <a:rPr lang="fr-CA" dirty="0"/>
              <a:t>M</a:t>
            </a:r>
            <a:r>
              <a:rPr lang="fr-CA" dirty="0" smtClean="0"/>
              <a:t>ets du </a:t>
            </a:r>
            <a:r>
              <a:rPr lang="fr-CA" b="1" dirty="0" smtClean="0"/>
              <a:t>T</a:t>
            </a:r>
            <a:r>
              <a:rPr lang="fr-CA" dirty="0" smtClean="0"/>
              <a:t>hé et du </a:t>
            </a:r>
            <a:r>
              <a:rPr lang="fr-CA" b="1" dirty="0" smtClean="0"/>
              <a:t>S</a:t>
            </a:r>
            <a:r>
              <a:rPr lang="fr-CA" dirty="0" smtClean="0"/>
              <a:t>ucre dans une </a:t>
            </a:r>
            <a:r>
              <a:rPr lang="fr-CA" b="1" dirty="0" err="1" smtClean="0"/>
              <a:t>TA</a:t>
            </a:r>
            <a:r>
              <a:rPr lang="fr-CA" dirty="0" err="1" smtClean="0"/>
              <a:t>sse</a:t>
            </a:r>
            <a:r>
              <a:rPr lang="fr-CA" dirty="0" smtClean="0"/>
              <a:t> </a:t>
            </a:r>
            <a:r>
              <a:rPr lang="fr-CA" b="1" dirty="0" smtClean="0"/>
              <a:t>C</a:t>
            </a:r>
            <a:r>
              <a:rPr lang="fr-CA" dirty="0" smtClean="0"/>
              <a:t>haude »</a:t>
            </a:r>
            <a:endParaRPr lang="fr-CA" dirty="0" smtClean="0"/>
          </a:p>
          <a:p>
            <a:pPr marL="0" indent="0">
              <a:buNone/>
            </a:pPr>
            <a:r>
              <a:rPr lang="fr-CA" dirty="0" smtClean="0"/>
              <a:t>«  </a:t>
            </a:r>
            <a:r>
              <a:rPr lang="fr-CA" b="1" dirty="0" smtClean="0"/>
              <a:t>C A S T</a:t>
            </a:r>
            <a:r>
              <a:rPr lang="fr-CA" dirty="0" smtClean="0"/>
              <a:t> »</a:t>
            </a:r>
          </a:p>
          <a:p>
            <a:pPr marL="0" indent="0">
              <a:buNone/>
            </a:pPr>
            <a:r>
              <a:rPr lang="fr-CA" dirty="0" smtClean="0"/>
              <a:t>«  </a:t>
            </a:r>
            <a:r>
              <a:rPr lang="fr-CA" b="1" dirty="0" err="1" smtClean="0"/>
              <a:t>A</a:t>
            </a:r>
            <a:r>
              <a:rPr lang="fr-CA" dirty="0" err="1" smtClean="0"/>
              <a:t>dd</a:t>
            </a:r>
            <a:r>
              <a:rPr lang="fr-CA" dirty="0" smtClean="0"/>
              <a:t> </a:t>
            </a:r>
            <a:r>
              <a:rPr lang="fr-CA" b="1" dirty="0" err="1" smtClean="0"/>
              <a:t>S</a:t>
            </a:r>
            <a:r>
              <a:rPr lang="fr-CA" dirty="0" err="1" smtClean="0"/>
              <a:t>ugar</a:t>
            </a:r>
            <a:r>
              <a:rPr lang="fr-CA" dirty="0" smtClean="0"/>
              <a:t> </a:t>
            </a:r>
            <a:r>
              <a:rPr lang="fr-CA" b="1" dirty="0" smtClean="0"/>
              <a:t>T</a:t>
            </a:r>
            <a:r>
              <a:rPr lang="fr-CA" dirty="0" smtClean="0"/>
              <a:t>o </a:t>
            </a:r>
            <a:r>
              <a:rPr lang="fr-CA" b="1" dirty="0" smtClean="0"/>
              <a:t>C</a:t>
            </a:r>
            <a:r>
              <a:rPr lang="fr-CA" dirty="0" smtClean="0"/>
              <a:t>offee » </a:t>
            </a:r>
          </a:p>
          <a:p>
            <a:pPr marL="0" indent="0">
              <a:buNone/>
            </a:pPr>
            <a:endParaRPr lang="fr-CA"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008839"/>
            <a:ext cx="31432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57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 	TRUC</a:t>
            </a:r>
            <a:r>
              <a:rPr lang="fr-CA" dirty="0" smtClean="0"/>
              <a:t>!!!</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5337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ZoneTexte 2"/>
              <p:cNvSpPr txBox="1"/>
              <p:nvPr/>
            </p:nvSpPr>
            <p:spPr>
              <a:xfrm>
                <a:off x="4770191" y="2953875"/>
                <a:ext cx="1410258" cy="674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fr-CA" i="1" smtClean="0">
                              <a:latin typeface="Cambria Math"/>
                            </a:rPr>
                          </m:ctrlPr>
                        </m:funcPr>
                        <m:fName>
                          <m:r>
                            <m:rPr>
                              <m:sty m:val="p"/>
                            </m:rPr>
                            <a:rPr lang="fr-CA" i="0" smtClean="0">
                              <a:latin typeface="Cambria Math"/>
                            </a:rPr>
                            <m:t>sin</m:t>
                          </m:r>
                        </m:fName>
                        <m:e>
                          <m:r>
                            <a:rPr lang="fr-CA" b="0" i="1" smtClean="0">
                              <a:latin typeface="Cambria Math"/>
                            </a:rPr>
                            <m:t>30</m:t>
                          </m:r>
                        </m:e>
                      </m:func>
                      <m:r>
                        <a:rPr lang="fr-CA" b="0" i="1" smtClean="0">
                          <a:latin typeface="Cambria Math"/>
                        </a:rPr>
                        <m:t>=</m:t>
                      </m:r>
                      <m:f>
                        <m:fPr>
                          <m:ctrlPr>
                            <a:rPr lang="fr-CA" b="0" i="1" smtClean="0">
                              <a:latin typeface="Cambria Math"/>
                            </a:rPr>
                          </m:ctrlPr>
                        </m:fPr>
                        <m:num>
                          <m:rad>
                            <m:radPr>
                              <m:degHide m:val="on"/>
                              <m:ctrlPr>
                                <a:rPr lang="fr-CA" b="0" i="1" smtClean="0">
                                  <a:latin typeface="Cambria Math"/>
                                </a:rPr>
                              </m:ctrlPr>
                            </m:radPr>
                            <m:deg/>
                            <m:e>
                              <m:r>
                                <a:rPr lang="fr-CA" b="0" i="1" smtClean="0">
                                  <a:latin typeface="Cambria Math"/>
                                </a:rPr>
                                <m:t>1</m:t>
                              </m:r>
                            </m:e>
                          </m:rad>
                        </m:num>
                        <m:den>
                          <m:r>
                            <a:rPr lang="fr-CA" b="0" i="1" smtClean="0">
                              <a:latin typeface="Cambria Math"/>
                            </a:rPr>
                            <m:t>2</m:t>
                          </m:r>
                        </m:den>
                      </m:f>
                    </m:oMath>
                  </m:oMathPara>
                </a14:m>
                <a:endParaRPr lang="fr-CA" dirty="0"/>
              </a:p>
            </p:txBody>
          </p:sp>
        </mc:Choice>
        <mc:Fallback>
          <p:sp>
            <p:nvSpPr>
              <p:cNvPr id="3" name="ZoneTexte 2"/>
              <p:cNvSpPr txBox="1">
                <a:spLocks noRot="1" noChangeAspect="1" noMove="1" noResize="1" noEditPoints="1" noAdjustHandles="1" noChangeArrowheads="1" noChangeShapeType="1" noTextEdit="1"/>
              </p:cNvSpPr>
              <p:nvPr/>
            </p:nvSpPr>
            <p:spPr>
              <a:xfrm>
                <a:off x="4770191" y="2953875"/>
                <a:ext cx="1410258" cy="674159"/>
              </a:xfrm>
              <a:prstGeom prst="rect">
                <a:avLst/>
              </a:prstGeom>
              <a:blipFill rotWithShape="1">
                <a:blip r:embed="rId3"/>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a:xfrm>
                <a:off x="6988811" y="3291404"/>
                <a:ext cx="1440714" cy="673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fr-CA" i="1" smtClean="0">
                              <a:latin typeface="Cambria Math"/>
                            </a:rPr>
                          </m:ctrlPr>
                        </m:funcPr>
                        <m:fName>
                          <m:r>
                            <m:rPr>
                              <m:sty m:val="p"/>
                            </m:rPr>
                            <a:rPr lang="fr-CA" i="0" smtClean="0">
                              <a:latin typeface="Cambria Math"/>
                            </a:rPr>
                            <m:t>cos</m:t>
                          </m:r>
                        </m:fName>
                        <m:e>
                          <m:r>
                            <a:rPr lang="fr-CA" b="0" i="1" smtClean="0">
                              <a:latin typeface="Cambria Math"/>
                            </a:rPr>
                            <m:t>30=</m:t>
                          </m:r>
                          <m:f>
                            <m:fPr>
                              <m:ctrlPr>
                                <a:rPr lang="fr-CA" b="0" i="1" smtClean="0">
                                  <a:latin typeface="Cambria Math"/>
                                </a:rPr>
                              </m:ctrlPr>
                            </m:fPr>
                            <m:num>
                              <m:rad>
                                <m:radPr>
                                  <m:degHide m:val="on"/>
                                  <m:ctrlPr>
                                    <a:rPr lang="fr-CA" b="0" i="1" smtClean="0">
                                      <a:latin typeface="Cambria Math"/>
                                    </a:rPr>
                                  </m:ctrlPr>
                                </m:radPr>
                                <m:deg/>
                                <m:e>
                                  <m:r>
                                    <a:rPr lang="fr-CA" b="0" i="1" smtClean="0">
                                      <a:latin typeface="Cambria Math"/>
                                    </a:rPr>
                                    <m:t>3</m:t>
                                  </m:r>
                                </m:e>
                              </m:rad>
                            </m:num>
                            <m:den>
                              <m:r>
                                <a:rPr lang="fr-CA" b="0" i="1" smtClean="0">
                                  <a:latin typeface="Cambria Math"/>
                                </a:rPr>
                                <m:t>2</m:t>
                              </m:r>
                            </m:den>
                          </m:f>
                        </m:e>
                      </m:func>
                    </m:oMath>
                  </m:oMathPara>
                </a14:m>
                <a:endParaRPr lang="fr-CA" dirty="0"/>
              </a:p>
            </p:txBody>
          </p:sp>
        </mc:Choice>
        <mc:Fallback xmlns="">
          <p:sp>
            <p:nvSpPr>
              <p:cNvPr id="4" name="ZoneTexte 3"/>
              <p:cNvSpPr txBox="1">
                <a:spLocks noRot="1" noChangeAspect="1" noMove="1" noResize="1" noEditPoints="1" noAdjustHandles="1" noChangeArrowheads="1" noChangeShapeType="1" noTextEdit="1"/>
              </p:cNvSpPr>
              <p:nvPr/>
            </p:nvSpPr>
            <p:spPr>
              <a:xfrm>
                <a:off x="6988811" y="3291404"/>
                <a:ext cx="1440714" cy="673261"/>
              </a:xfrm>
              <a:prstGeom prst="rect">
                <a:avLst/>
              </a:prstGeom>
              <a:blipFill rotWithShape="1">
                <a:blip r:embed="rId4"/>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4615599" y="4509120"/>
                <a:ext cx="1550489" cy="533031"/>
              </a:xfrm>
              <a:prstGeom prst="rect">
                <a:avLst/>
              </a:prstGeom>
              <a:noFill/>
            </p:spPr>
            <p:txBody>
              <a:bodyPr wrap="none" rtlCol="0">
                <a:spAutoFit/>
              </a:bodyPr>
              <a:lstStyle/>
              <a:p>
                <a14:m>
                  <m:oMath xmlns:m="http://schemas.openxmlformats.org/officeDocument/2006/math">
                    <m:func>
                      <m:funcPr>
                        <m:ctrlPr>
                          <a:rPr lang="fr-CA" i="1" smtClean="0">
                            <a:latin typeface="Cambria Math"/>
                          </a:rPr>
                        </m:ctrlPr>
                      </m:funcPr>
                      <m:fName>
                        <m:r>
                          <m:rPr>
                            <m:sty m:val="p"/>
                          </m:rPr>
                          <a:rPr lang="fr-CA" i="0" smtClean="0">
                            <a:latin typeface="Cambria Math"/>
                          </a:rPr>
                          <m:t>sin</m:t>
                        </m:r>
                      </m:fName>
                      <m:e>
                        <m:r>
                          <a:rPr lang="fr-CA" b="0" i="1" smtClean="0">
                            <a:latin typeface="Cambria Math"/>
                          </a:rPr>
                          <m:t>90=</m:t>
                        </m:r>
                        <m:f>
                          <m:fPr>
                            <m:ctrlPr>
                              <a:rPr lang="fr-CA" b="0" i="1" smtClean="0">
                                <a:latin typeface="Cambria Math"/>
                              </a:rPr>
                            </m:ctrlPr>
                          </m:fPr>
                          <m:num>
                            <m:rad>
                              <m:radPr>
                                <m:degHide m:val="on"/>
                                <m:ctrlPr>
                                  <a:rPr lang="fr-CA" b="0" i="1" smtClean="0">
                                    <a:latin typeface="Cambria Math"/>
                                  </a:rPr>
                                </m:ctrlPr>
                              </m:radPr>
                              <m:deg/>
                              <m:e>
                                <m:r>
                                  <a:rPr lang="fr-CA" b="0" i="1" smtClean="0">
                                    <a:latin typeface="Cambria Math"/>
                                  </a:rPr>
                                  <m:t>4</m:t>
                                </m:r>
                              </m:e>
                            </m:rad>
                          </m:num>
                          <m:den>
                            <m:r>
                              <a:rPr lang="fr-CA" b="0" i="1" smtClean="0">
                                <a:latin typeface="Cambria Math"/>
                              </a:rPr>
                              <m:t>2</m:t>
                            </m:r>
                          </m:den>
                        </m:f>
                      </m:e>
                    </m:func>
                  </m:oMath>
                </a14:m>
                <a:r>
                  <a:rPr lang="fr-CA" dirty="0" smtClean="0"/>
                  <a:t>=1</a:t>
                </a:r>
                <a:endParaRPr lang="fr-CA" dirty="0"/>
              </a:p>
            </p:txBody>
          </p:sp>
        </mc:Choice>
        <mc:Fallback xmlns="">
          <p:sp>
            <p:nvSpPr>
              <p:cNvPr id="5" name="ZoneTexte 4"/>
              <p:cNvSpPr txBox="1">
                <a:spLocks noRot="1" noChangeAspect="1" noMove="1" noResize="1" noEditPoints="1" noAdjustHandles="1" noChangeArrowheads="1" noChangeShapeType="1" noTextEdit="1"/>
              </p:cNvSpPr>
              <p:nvPr/>
            </p:nvSpPr>
            <p:spPr>
              <a:xfrm>
                <a:off x="4615599" y="4509120"/>
                <a:ext cx="1550489" cy="533031"/>
              </a:xfrm>
              <a:prstGeom prst="rect">
                <a:avLst/>
              </a:prstGeom>
              <a:blipFill rotWithShape="1">
                <a:blip r:embed="rId5"/>
                <a:stretch>
                  <a:fillRect r="-2756" b="-6897"/>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5838848" y="5589240"/>
                <a:ext cx="1870320" cy="673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fr-CA" i="1" smtClean="0">
                              <a:latin typeface="Cambria Math"/>
                            </a:rPr>
                          </m:ctrlPr>
                        </m:funcPr>
                        <m:fName>
                          <m:r>
                            <m:rPr>
                              <m:sty m:val="p"/>
                            </m:rPr>
                            <a:rPr lang="fr-CA" i="0" smtClean="0">
                              <a:latin typeface="Cambria Math"/>
                            </a:rPr>
                            <m:t>cos</m:t>
                          </m:r>
                        </m:fName>
                        <m:e>
                          <m:r>
                            <a:rPr lang="fr-CA" b="0" i="1" smtClean="0">
                              <a:latin typeface="Cambria Math"/>
                            </a:rPr>
                            <m:t>90=</m:t>
                          </m:r>
                          <m:f>
                            <m:fPr>
                              <m:ctrlPr>
                                <a:rPr lang="fr-CA" b="0" i="1" smtClean="0">
                                  <a:latin typeface="Cambria Math"/>
                                </a:rPr>
                              </m:ctrlPr>
                            </m:fPr>
                            <m:num>
                              <m:rad>
                                <m:radPr>
                                  <m:degHide m:val="on"/>
                                  <m:ctrlPr>
                                    <a:rPr lang="fr-CA" b="0" i="1" smtClean="0">
                                      <a:latin typeface="Cambria Math"/>
                                    </a:rPr>
                                  </m:ctrlPr>
                                </m:radPr>
                                <m:deg/>
                                <m:e>
                                  <m:r>
                                    <a:rPr lang="fr-CA" b="0" i="1" smtClean="0">
                                      <a:latin typeface="Cambria Math"/>
                                    </a:rPr>
                                    <m:t>0</m:t>
                                  </m:r>
                                </m:e>
                              </m:rad>
                            </m:num>
                            <m:den>
                              <m:r>
                                <a:rPr lang="fr-CA" b="0" i="1" smtClean="0">
                                  <a:latin typeface="Cambria Math"/>
                                </a:rPr>
                                <m:t>2</m:t>
                              </m:r>
                            </m:den>
                          </m:f>
                          <m:r>
                            <a:rPr lang="fr-CA" b="0" i="1" smtClean="0">
                              <a:latin typeface="Cambria Math"/>
                            </a:rPr>
                            <m:t>=0</m:t>
                          </m:r>
                        </m:e>
                      </m:func>
                    </m:oMath>
                  </m:oMathPara>
                </a14:m>
                <a:endParaRPr lang="fr-CA" dirty="0"/>
              </a:p>
            </p:txBody>
          </p:sp>
        </mc:Choice>
        <mc:Fallback xmlns="">
          <p:sp>
            <p:nvSpPr>
              <p:cNvPr id="6" name="ZoneTexte 5"/>
              <p:cNvSpPr txBox="1">
                <a:spLocks noRot="1" noChangeAspect="1" noMove="1" noResize="1" noEditPoints="1" noAdjustHandles="1" noChangeArrowheads="1" noChangeShapeType="1" noTextEdit="1"/>
              </p:cNvSpPr>
              <p:nvPr/>
            </p:nvSpPr>
            <p:spPr>
              <a:xfrm>
                <a:off x="5838848" y="5589240"/>
                <a:ext cx="1870320" cy="673261"/>
              </a:xfrm>
              <a:prstGeom prst="rect">
                <a:avLst/>
              </a:prstGeom>
              <a:blipFill rotWithShape="1">
                <a:blip r:embed="rId6"/>
                <a:stretch>
                  <a:fillRect/>
                </a:stretch>
              </a:blipFill>
            </p:spPr>
            <p:txBody>
              <a:bodyPr/>
              <a:lstStyle/>
              <a:p>
                <a:r>
                  <a:rPr lang="fr-CA">
                    <a:noFill/>
                  </a:rPr>
                  <a:t> </a:t>
                </a:r>
              </a:p>
            </p:txBody>
          </p:sp>
        </mc:Fallback>
      </mc:AlternateContent>
      <p:sp>
        <p:nvSpPr>
          <p:cNvPr id="7" name="ZoneTexte 6"/>
          <p:cNvSpPr txBox="1"/>
          <p:nvPr/>
        </p:nvSpPr>
        <p:spPr>
          <a:xfrm>
            <a:off x="4615599" y="1636316"/>
            <a:ext cx="3456938" cy="923330"/>
          </a:xfrm>
          <a:prstGeom prst="rect">
            <a:avLst/>
          </a:prstGeom>
          <a:noFill/>
        </p:spPr>
        <p:txBody>
          <a:bodyPr wrap="square" rtlCol="0">
            <a:spAutoFit/>
          </a:bodyPr>
          <a:lstStyle/>
          <a:p>
            <a:r>
              <a:rPr lang="fr-CA" b="1" dirty="0" smtClean="0"/>
              <a:t>POUR SE RAPPELER DES VALEURS EXACTES DE SIN ET COS</a:t>
            </a:r>
            <a:endParaRPr lang="fr-CA" b="1" dirty="0"/>
          </a:p>
        </p:txBody>
      </p:sp>
    </p:spTree>
    <p:extLst>
      <p:ext uri="{BB962C8B-B14F-4D97-AF65-F5344CB8AC3E}">
        <p14:creationId xmlns:p14="http://schemas.microsoft.com/office/powerpoint/2010/main" val="1543186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p:sp>
        <p:nvSpPr>
          <p:cNvPr id="3" name="Espace réservé du contenu 2"/>
          <p:cNvSpPr>
            <a:spLocks noGrp="1"/>
          </p:cNvSpPr>
          <p:nvPr>
            <p:ph idx="1"/>
          </p:nvPr>
        </p:nvSpPr>
        <p:spPr/>
        <p:txBody>
          <a:bodyPr/>
          <a:lstStyle/>
          <a:p>
            <a:r>
              <a:rPr lang="fr-CA" sz="3200" b="1" dirty="0" smtClean="0"/>
              <a:t>Laissez les élèves jouer!!!!  </a:t>
            </a:r>
          </a:p>
          <a:p>
            <a:pPr marL="0" indent="0">
              <a:buNone/>
            </a:pPr>
            <a:r>
              <a:rPr lang="fr-CA" sz="3200" b="1" dirty="0"/>
              <a:t>	</a:t>
            </a:r>
            <a:r>
              <a:rPr lang="fr-CA" sz="3200" b="1" dirty="0" smtClean="0"/>
              <a:t>comme révision des concepts préalables, 	comme révision du module….</a:t>
            </a:r>
            <a:endParaRPr lang="fr-CA" dirty="0"/>
          </a:p>
          <a:p>
            <a:r>
              <a:rPr lang="fr-CA" dirty="0" err="1" smtClean="0"/>
              <a:t>Jeopardy</a:t>
            </a:r>
            <a:r>
              <a:rPr lang="fr-CA" dirty="0" smtClean="0"/>
              <a:t>, « Qui veut être millionnaire », Hollywood Squares, Bingo</a:t>
            </a:r>
          </a:p>
          <a:p>
            <a:pPr marL="0" indent="0">
              <a:buNone/>
            </a:pPr>
            <a:endParaRPr lang="fr-CA" dirty="0"/>
          </a:p>
          <a:p>
            <a:endParaRPr lang="fr-CA" dirty="0" smtClean="0"/>
          </a:p>
          <a:p>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91620"/>
            <a:ext cx="2537032" cy="195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342586"/>
            <a:ext cx="2292846" cy="221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133932"/>
            <a:ext cx="3094856" cy="252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72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….PAUSE….</a:t>
            </a:r>
            <a:endParaRPr lang="fr-CA" dirty="0"/>
          </a:p>
        </p:txBody>
      </p:sp>
      <p:sp>
        <p:nvSpPr>
          <p:cNvPr id="4" name="Espace réservé du texte 3"/>
          <p:cNvSpPr>
            <a:spLocks noGrp="1"/>
          </p:cNvSpPr>
          <p:nvPr>
            <p:ph type="body" idx="1"/>
          </p:nvPr>
        </p:nvSpPr>
        <p:spPr/>
        <p:txBody>
          <a:bodyPr/>
          <a:lstStyle/>
          <a:p>
            <a:r>
              <a:rPr lang="fr-CA" dirty="0" smtClean="0"/>
              <a:t>QUESTIONS, COMMENTAIRES, </a:t>
            </a:r>
            <a:r>
              <a:rPr lang="fr-CA" dirty="0" smtClean="0"/>
              <a:t>IDÉES</a:t>
            </a:r>
            <a:r>
              <a:rPr lang="fr-CA" dirty="0" smtClean="0"/>
              <a:t> </a:t>
            </a:r>
            <a:r>
              <a:rPr lang="fr-CA" dirty="0" smtClean="0"/>
              <a:t>À PARTAGER????</a:t>
            </a:r>
            <a:endParaRPr lang="fr-CA" dirty="0"/>
          </a:p>
        </p:txBody>
      </p:sp>
    </p:spTree>
    <p:extLst>
      <p:ext uri="{BB962C8B-B14F-4D97-AF65-F5344CB8AC3E}">
        <p14:creationId xmlns:p14="http://schemas.microsoft.com/office/powerpoint/2010/main" val="2017547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Géométrie</a:t>
            </a:r>
            <a:endParaRPr lang="fr-CA" dirty="0"/>
          </a:p>
        </p:txBody>
      </p:sp>
      <p:sp>
        <p:nvSpPr>
          <p:cNvPr id="3" name="Espace réservé du texte 2"/>
          <p:cNvSpPr>
            <a:spLocks noGrp="1"/>
          </p:cNvSpPr>
          <p:nvPr>
            <p:ph type="body" idx="1"/>
          </p:nvPr>
        </p:nvSpPr>
        <p:spPr>
          <a:xfrm>
            <a:off x="251520" y="1556792"/>
            <a:ext cx="4040188" cy="639762"/>
          </a:xfrm>
        </p:spPr>
        <p:txBody>
          <a:bodyPr/>
          <a:lstStyle/>
          <a:p>
            <a:r>
              <a:rPr lang="fr-CA" dirty="0" smtClean="0"/>
              <a:t>MATHS 20-2</a:t>
            </a:r>
            <a:endParaRPr lang="fr-CA" dirty="0"/>
          </a:p>
        </p:txBody>
      </p:sp>
      <p:sp>
        <p:nvSpPr>
          <p:cNvPr id="4" name="Espace réservé du contenu 3"/>
          <p:cNvSpPr>
            <a:spLocks noGrp="1"/>
          </p:cNvSpPr>
          <p:nvPr>
            <p:ph sz="half" idx="2"/>
          </p:nvPr>
        </p:nvSpPr>
        <p:spPr>
          <a:xfrm>
            <a:off x="323528" y="2204864"/>
            <a:ext cx="4040188" cy="4422477"/>
          </a:xfrm>
        </p:spPr>
        <p:txBody>
          <a:bodyPr>
            <a:normAutofit fontScale="85000" lnSpcReduction="10000"/>
          </a:bodyPr>
          <a:lstStyle/>
          <a:p>
            <a:pPr marL="0" indent="0">
              <a:buNone/>
            </a:pPr>
            <a:r>
              <a:rPr lang="fr-CA" dirty="0" smtClean="0"/>
              <a:t>RAG: </a:t>
            </a:r>
            <a:r>
              <a:rPr lang="fr-CA" dirty="0"/>
              <a:t>Développer le sens spatial. 	</a:t>
            </a:r>
          </a:p>
          <a:p>
            <a:pPr marL="0" indent="0">
              <a:buNone/>
            </a:pPr>
            <a:r>
              <a:rPr lang="fr-CA" dirty="0" smtClean="0"/>
              <a:t>RAS: </a:t>
            </a:r>
            <a:r>
              <a:rPr lang="fr-CA" i="1" dirty="0"/>
              <a:t>L’élève devra : </a:t>
            </a:r>
            <a:r>
              <a:rPr lang="fr-CA" dirty="0"/>
              <a:t>	</a:t>
            </a:r>
          </a:p>
          <a:p>
            <a:pPr marL="457200" indent="-457200">
              <a:buAutoNum type="arabicPeriod"/>
            </a:pPr>
            <a:r>
              <a:rPr lang="fr-CA" dirty="0" smtClean="0"/>
              <a:t>Élaborer </a:t>
            </a:r>
            <a:r>
              <a:rPr lang="fr-CA" dirty="0"/>
              <a:t>des preuves comportant les propriétés des angles et des triangles. </a:t>
            </a:r>
            <a:endParaRPr lang="fr-CA" dirty="0" smtClean="0"/>
          </a:p>
          <a:p>
            <a:pPr marL="457200" indent="-457200">
              <a:buFont typeface="Wingdings" pitchFamily="2" charset="2"/>
              <a:buAutoNum type="arabicPeriod"/>
            </a:pPr>
            <a:r>
              <a:rPr lang="fr-CA" dirty="0"/>
              <a:t>Résoudre des problèmes comportant des propriétés des angles et des triangles. 	</a:t>
            </a:r>
          </a:p>
          <a:p>
            <a:pPr marL="457200" indent="-457200">
              <a:buFont typeface="Wingdings" pitchFamily="2" charset="2"/>
              <a:buAutoNum type="arabicPeriod"/>
            </a:pPr>
            <a:r>
              <a:rPr lang="fr-CA" dirty="0"/>
              <a:t>Résoudre des problèmes comportant la loi du cosinus et la loi des sinus, </a:t>
            </a:r>
            <a:r>
              <a:rPr lang="fr-CA" dirty="0">
                <a:solidFill>
                  <a:schemeClr val="accent2"/>
                </a:solidFill>
              </a:rPr>
              <a:t>excluant le </a:t>
            </a:r>
            <a:r>
              <a:rPr lang="fr-CA" dirty="0" smtClean="0">
                <a:solidFill>
                  <a:schemeClr val="accent2"/>
                </a:solidFill>
              </a:rPr>
              <a:t>                        </a:t>
            </a:r>
          </a:p>
          <a:p>
            <a:pPr marL="457200" indent="-457200">
              <a:buFont typeface="Wingdings" pitchFamily="2" charset="2"/>
              <a:buAutoNum type="arabicPeriod"/>
            </a:pPr>
            <a:r>
              <a:rPr lang="fr-CA" dirty="0">
                <a:solidFill>
                  <a:schemeClr val="accent2"/>
                </a:solidFill>
              </a:rPr>
              <a:t> </a:t>
            </a:r>
            <a:r>
              <a:rPr lang="fr-CA" dirty="0" smtClean="0">
                <a:solidFill>
                  <a:schemeClr val="accent2"/>
                </a:solidFill>
              </a:rPr>
              <a:t>        cas </a:t>
            </a:r>
            <a:r>
              <a:rPr lang="fr-CA" dirty="0">
                <a:solidFill>
                  <a:schemeClr val="accent2"/>
                </a:solidFill>
              </a:rPr>
              <a:t>ambigu. 	</a:t>
            </a:r>
          </a:p>
          <a:p>
            <a:pPr marL="0" indent="0">
              <a:buNone/>
            </a:pPr>
            <a:r>
              <a:rPr lang="fr-CA" dirty="0"/>
              <a:t>	</a:t>
            </a:r>
          </a:p>
          <a:p>
            <a:pPr marL="0" indent="0">
              <a:buNone/>
            </a:pPr>
            <a:endParaRPr lang="fr-CA" dirty="0" smtClean="0"/>
          </a:p>
        </p:txBody>
      </p:sp>
      <p:sp>
        <p:nvSpPr>
          <p:cNvPr id="5" name="Espace réservé du texte 4"/>
          <p:cNvSpPr>
            <a:spLocks noGrp="1"/>
          </p:cNvSpPr>
          <p:nvPr>
            <p:ph type="body" sz="quarter" idx="3"/>
          </p:nvPr>
        </p:nvSpPr>
        <p:spPr/>
        <p:txBody>
          <a:bodyPr/>
          <a:lstStyle/>
          <a:p>
            <a:r>
              <a:rPr lang="fr-CA" dirty="0" smtClean="0"/>
              <a:t>MATHS 20-3</a:t>
            </a:r>
            <a:endParaRPr lang="fr-CA" dirty="0"/>
          </a:p>
        </p:txBody>
      </p:sp>
      <p:sp>
        <p:nvSpPr>
          <p:cNvPr id="6" name="Espace réservé du contenu 5"/>
          <p:cNvSpPr>
            <a:spLocks noGrp="1"/>
          </p:cNvSpPr>
          <p:nvPr>
            <p:ph sz="quarter" idx="4"/>
          </p:nvPr>
        </p:nvSpPr>
        <p:spPr>
          <a:xfrm>
            <a:off x="4645025" y="2174874"/>
            <a:ext cx="4247455" cy="4566493"/>
          </a:xfrm>
        </p:spPr>
        <p:txBody>
          <a:bodyPr>
            <a:normAutofit fontScale="92500"/>
          </a:bodyPr>
          <a:lstStyle/>
          <a:p>
            <a:pPr marL="0" indent="0">
              <a:buNone/>
            </a:pPr>
            <a:r>
              <a:rPr lang="fr-CA" dirty="0" smtClean="0"/>
              <a:t>RAG: </a:t>
            </a:r>
            <a:r>
              <a:rPr lang="fr-CA" dirty="0"/>
              <a:t>Développer le sens spatial. </a:t>
            </a:r>
          </a:p>
          <a:p>
            <a:pPr marL="0" indent="0">
              <a:buNone/>
            </a:pPr>
            <a:r>
              <a:rPr lang="fr-CA" dirty="0" smtClean="0"/>
              <a:t>RAS: </a:t>
            </a:r>
            <a:r>
              <a:rPr lang="fr-CA" i="1" dirty="0"/>
              <a:t>L’élève devra : </a:t>
            </a:r>
            <a:r>
              <a:rPr lang="fr-CA" dirty="0"/>
              <a:t>	</a:t>
            </a:r>
          </a:p>
          <a:p>
            <a:pPr marL="457200" indent="-457200">
              <a:buAutoNum type="arabicPeriod"/>
            </a:pPr>
            <a:r>
              <a:rPr lang="fr-CA" sz="2100" dirty="0" smtClean="0"/>
              <a:t>Résoudre </a:t>
            </a:r>
            <a:r>
              <a:rPr lang="fr-CA" sz="2100" dirty="0"/>
              <a:t>des problèmes comportant deux et trois triangles rectangles.	</a:t>
            </a:r>
            <a:endParaRPr lang="fr-CA" sz="2100" dirty="0" smtClean="0"/>
          </a:p>
          <a:p>
            <a:pPr marL="457200" indent="-457200">
              <a:buFont typeface="Wingdings" pitchFamily="2" charset="2"/>
              <a:buAutoNum type="arabicPeriod"/>
            </a:pPr>
            <a:r>
              <a:rPr lang="fr-CA" sz="2100" dirty="0"/>
              <a:t>Résoudre des problèmes d’échelle. </a:t>
            </a:r>
          </a:p>
          <a:p>
            <a:pPr marL="457200" indent="-457200">
              <a:buFont typeface="Wingdings" pitchFamily="2" charset="2"/>
              <a:buAutoNum type="arabicPeriod"/>
            </a:pPr>
            <a:r>
              <a:rPr lang="fr-CA" sz="2100" dirty="0"/>
              <a:t>Modéliser et dessiner des objets à trois dimensions et leurs vues. </a:t>
            </a:r>
          </a:p>
          <a:p>
            <a:pPr marL="457200" indent="-457200">
              <a:buFont typeface="Wingdings" pitchFamily="2" charset="2"/>
              <a:buAutoNum type="arabicPeriod"/>
            </a:pPr>
            <a:r>
              <a:rPr lang="fr-CA" sz="2100" dirty="0"/>
              <a:t>Dessiner et décrire des vues éclatées, des </a:t>
            </a:r>
            <a:r>
              <a:rPr lang="fr-CA" sz="2100" dirty="0" smtClean="0"/>
              <a:t>composantes </a:t>
            </a:r>
          </a:p>
          <a:p>
            <a:pPr marL="0" indent="0">
              <a:buNone/>
            </a:pPr>
            <a:r>
              <a:rPr lang="fr-CA" sz="2100" dirty="0" smtClean="0"/>
              <a:t>        et </a:t>
            </a:r>
            <a:r>
              <a:rPr lang="fr-CA" sz="2100" dirty="0"/>
              <a:t>des </a:t>
            </a:r>
            <a:r>
              <a:rPr lang="fr-CA" sz="2100" dirty="0" smtClean="0"/>
              <a:t>schémas </a:t>
            </a:r>
            <a:r>
              <a:rPr lang="fr-CA" sz="2100" dirty="0"/>
              <a:t>à </a:t>
            </a:r>
            <a:r>
              <a:rPr lang="fr-CA" sz="2100" dirty="0" smtClean="0"/>
              <a:t>l’échelle</a:t>
            </a:r>
          </a:p>
          <a:p>
            <a:pPr marL="0" indent="0">
              <a:buNone/>
            </a:pPr>
            <a:r>
              <a:rPr lang="fr-CA" sz="2100" dirty="0"/>
              <a:t> </a:t>
            </a:r>
            <a:r>
              <a:rPr lang="fr-CA" sz="2100" dirty="0" smtClean="0"/>
              <a:t>       </a:t>
            </a:r>
            <a:r>
              <a:rPr lang="fr-CA" sz="2100" dirty="0"/>
              <a:t>d’objets simples à trois </a:t>
            </a:r>
            <a:r>
              <a:rPr lang="fr-CA" sz="2100" dirty="0" smtClean="0"/>
              <a:t>                      </a:t>
            </a:r>
          </a:p>
          <a:p>
            <a:pPr marL="0" indent="0">
              <a:buNone/>
            </a:pPr>
            <a:r>
              <a:rPr lang="fr-CA" sz="2100" dirty="0"/>
              <a:t> </a:t>
            </a:r>
            <a:r>
              <a:rPr lang="fr-CA" sz="2100" dirty="0" smtClean="0"/>
              <a:t>       dimensions</a:t>
            </a:r>
            <a:r>
              <a:rPr lang="fr-CA" sz="2100" dirty="0"/>
              <a:t>. </a:t>
            </a:r>
            <a:r>
              <a:rPr lang="fr-CA" dirty="0"/>
              <a:t>	</a:t>
            </a:r>
          </a:p>
          <a:p>
            <a:pPr marL="0" indent="0">
              <a:buNone/>
            </a:pPr>
            <a:endParaRPr lang="fr-CA" dirty="0"/>
          </a:p>
          <a:p>
            <a:pPr marL="0" indent="0">
              <a:buNone/>
            </a:pPr>
            <a:endParaRPr lang="fr-CA"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82" y="5561845"/>
            <a:ext cx="1003734" cy="125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315" y="5377787"/>
            <a:ext cx="1100189" cy="142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11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OBJECTIFS</a:t>
            </a:r>
            <a:endParaRPr lang="fr-CA" dirty="0"/>
          </a:p>
        </p:txBody>
      </p:sp>
      <p:sp>
        <p:nvSpPr>
          <p:cNvPr id="3" name="Espace réservé du contenu 2"/>
          <p:cNvSpPr>
            <a:spLocks noGrp="1"/>
          </p:cNvSpPr>
          <p:nvPr>
            <p:ph idx="1"/>
          </p:nvPr>
        </p:nvSpPr>
        <p:spPr>
          <a:xfrm>
            <a:off x="467544" y="1700808"/>
            <a:ext cx="8229600" cy="4525963"/>
          </a:xfrm>
        </p:spPr>
        <p:txBody>
          <a:bodyPr>
            <a:normAutofit/>
          </a:bodyPr>
          <a:lstStyle/>
          <a:p>
            <a:r>
              <a:rPr lang="fr-CA" sz="3600" dirty="0" smtClean="0"/>
              <a:t>Se familiariser avec le contenu du nouveau programme</a:t>
            </a:r>
          </a:p>
          <a:p>
            <a:pPr marL="0" indent="0">
              <a:buNone/>
            </a:pPr>
            <a:endParaRPr lang="fr-CA" sz="3600" dirty="0" smtClean="0"/>
          </a:p>
          <a:p>
            <a:r>
              <a:rPr lang="fr-CA" sz="3600" dirty="0" smtClean="0"/>
              <a:t>Partager et découvrir des nouvelles stratégies, approches, activités, ressources qui pourrait nous aider à enseigner le programme</a:t>
            </a:r>
          </a:p>
        </p:txBody>
      </p:sp>
    </p:spTree>
    <p:extLst>
      <p:ext uri="{BB962C8B-B14F-4D97-AF65-F5344CB8AC3E}">
        <p14:creationId xmlns:p14="http://schemas.microsoft.com/office/powerpoint/2010/main" val="1755661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20-2</a:t>
            </a:r>
            <a:endParaRPr lang="fr-CA" dirty="0"/>
          </a:p>
        </p:txBody>
      </p:sp>
      <p:sp>
        <p:nvSpPr>
          <p:cNvPr id="4" name="Espace réservé du texte 3"/>
          <p:cNvSpPr>
            <a:spLocks noGrp="1"/>
          </p:cNvSpPr>
          <p:nvPr>
            <p:ph type="body" idx="1"/>
          </p:nvPr>
        </p:nvSpPr>
        <p:spPr/>
        <p:txBody>
          <a:bodyPr/>
          <a:lstStyle/>
          <a:p>
            <a:r>
              <a:rPr lang="fr-CA" dirty="0" smtClean="0"/>
              <a:t>VOCABULAIRE</a:t>
            </a:r>
            <a:endParaRPr lang="fr-CA" dirty="0"/>
          </a:p>
        </p:txBody>
      </p:sp>
      <p:sp>
        <p:nvSpPr>
          <p:cNvPr id="3" name="Espace réservé du contenu 2"/>
          <p:cNvSpPr>
            <a:spLocks noGrp="1"/>
          </p:cNvSpPr>
          <p:nvPr>
            <p:ph sz="half" idx="2"/>
          </p:nvPr>
        </p:nvSpPr>
        <p:spPr>
          <a:xfrm>
            <a:off x="457200" y="2174874"/>
            <a:ext cx="4040188" cy="4350469"/>
          </a:xfrm>
        </p:spPr>
        <p:txBody>
          <a:bodyPr>
            <a:normAutofit fontScale="92500" lnSpcReduction="10000"/>
          </a:bodyPr>
          <a:lstStyle/>
          <a:p>
            <a:r>
              <a:rPr lang="fr-CA" dirty="0" smtClean="0"/>
              <a:t>sécante</a:t>
            </a:r>
          </a:p>
          <a:p>
            <a:r>
              <a:rPr lang="fr-CA" dirty="0"/>
              <a:t>a</a:t>
            </a:r>
            <a:r>
              <a:rPr lang="fr-CA" dirty="0" smtClean="0"/>
              <a:t>ngles intérieurs</a:t>
            </a:r>
          </a:p>
          <a:p>
            <a:r>
              <a:rPr lang="fr-CA" dirty="0"/>
              <a:t>a</a:t>
            </a:r>
            <a:r>
              <a:rPr lang="fr-CA" dirty="0" smtClean="0"/>
              <a:t>ngles extérieurs</a:t>
            </a:r>
          </a:p>
          <a:p>
            <a:r>
              <a:rPr lang="fr-CA" dirty="0"/>
              <a:t>p</a:t>
            </a:r>
            <a:r>
              <a:rPr lang="fr-CA" dirty="0" smtClean="0"/>
              <a:t>olygone convexe</a:t>
            </a:r>
          </a:p>
          <a:p>
            <a:r>
              <a:rPr lang="fr-CA" dirty="0"/>
              <a:t>p</a:t>
            </a:r>
            <a:r>
              <a:rPr lang="fr-CA" dirty="0" smtClean="0"/>
              <a:t>olygone concave</a:t>
            </a:r>
          </a:p>
          <a:p>
            <a:r>
              <a:rPr lang="fr-CA" dirty="0"/>
              <a:t>b</a:t>
            </a:r>
            <a:r>
              <a:rPr lang="fr-CA" dirty="0" smtClean="0"/>
              <a:t>issectrice d’angle</a:t>
            </a:r>
          </a:p>
          <a:p>
            <a:r>
              <a:rPr lang="fr-CA" dirty="0"/>
              <a:t>c</a:t>
            </a:r>
            <a:r>
              <a:rPr lang="fr-CA" dirty="0" smtClean="0"/>
              <a:t>ongruence</a:t>
            </a:r>
          </a:p>
          <a:p>
            <a:r>
              <a:rPr lang="fr-CA" dirty="0" smtClean="0"/>
              <a:t>CCC, CAC, ACA</a:t>
            </a:r>
          </a:p>
          <a:p>
            <a:r>
              <a:rPr lang="fr-CA" dirty="0"/>
              <a:t>t</a:t>
            </a:r>
            <a:r>
              <a:rPr lang="fr-CA" dirty="0" smtClean="0"/>
              <a:t>riangle acutangle</a:t>
            </a:r>
          </a:p>
          <a:p>
            <a:r>
              <a:rPr lang="fr-CA" dirty="0"/>
              <a:t>l</a:t>
            </a:r>
            <a:r>
              <a:rPr lang="fr-CA" dirty="0" smtClean="0"/>
              <a:t>oi des sinus</a:t>
            </a:r>
          </a:p>
          <a:p>
            <a:r>
              <a:rPr lang="fr-CA" dirty="0"/>
              <a:t>l</a:t>
            </a:r>
            <a:r>
              <a:rPr lang="fr-CA" dirty="0" smtClean="0"/>
              <a:t>oi du cosinus</a:t>
            </a:r>
          </a:p>
          <a:p>
            <a:endParaRPr lang="fr-CA" dirty="0"/>
          </a:p>
        </p:txBody>
      </p:sp>
      <p:sp>
        <p:nvSpPr>
          <p:cNvPr id="5" name="Espace réservé du texte 4"/>
          <p:cNvSpPr>
            <a:spLocks noGrp="1"/>
          </p:cNvSpPr>
          <p:nvPr>
            <p:ph type="body" sz="quarter" idx="3"/>
          </p:nvPr>
        </p:nvSpPr>
        <p:spPr/>
        <p:txBody>
          <a:bodyPr/>
          <a:lstStyle/>
          <a:p>
            <a:r>
              <a:rPr lang="fr-CA" dirty="0" smtClean="0"/>
              <a:t>CONCEPTS CLÉS</a:t>
            </a:r>
            <a:endParaRPr lang="fr-CA" dirty="0"/>
          </a:p>
        </p:txBody>
      </p:sp>
      <p:sp>
        <p:nvSpPr>
          <p:cNvPr id="6" name="Espace réservé du contenu 5"/>
          <p:cNvSpPr>
            <a:spLocks noGrp="1"/>
          </p:cNvSpPr>
          <p:nvPr>
            <p:ph sz="quarter" idx="4"/>
          </p:nvPr>
        </p:nvSpPr>
        <p:spPr>
          <a:xfrm>
            <a:off x="4645025" y="2174874"/>
            <a:ext cx="4041775" cy="4494485"/>
          </a:xfrm>
        </p:spPr>
        <p:txBody>
          <a:bodyPr>
            <a:normAutofit/>
          </a:bodyPr>
          <a:lstStyle/>
          <a:p>
            <a:r>
              <a:rPr lang="fr-CA" dirty="0" smtClean="0"/>
              <a:t>Résolution de problèmes avec des angles et des triangles</a:t>
            </a:r>
          </a:p>
          <a:p>
            <a:r>
              <a:rPr lang="fr-CA" dirty="0" smtClean="0"/>
              <a:t>Résolution de problèmes avec plusieurs triangles rectangles</a:t>
            </a:r>
          </a:p>
          <a:p>
            <a:r>
              <a:rPr lang="fr-CA" dirty="0" smtClean="0"/>
              <a:t>Résolution de problèmes impliquant la loi des sinus et la loi du cosinus</a:t>
            </a:r>
          </a:p>
        </p:txBody>
      </p:sp>
    </p:spTree>
    <p:extLst>
      <p:ext uri="{BB962C8B-B14F-4D97-AF65-F5344CB8AC3E}">
        <p14:creationId xmlns:p14="http://schemas.microsoft.com/office/powerpoint/2010/main" val="332978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20-2</a:t>
            </a:r>
            <a:endParaRPr lang="fr-CA" dirty="0"/>
          </a:p>
        </p:txBody>
      </p:sp>
      <p:sp>
        <p:nvSpPr>
          <p:cNvPr id="3" name="Espace réservé du contenu 2"/>
          <p:cNvSpPr>
            <a:spLocks noGrp="1"/>
          </p:cNvSpPr>
          <p:nvPr>
            <p:ph idx="1"/>
          </p:nvPr>
        </p:nvSpPr>
        <p:spPr>
          <a:xfrm>
            <a:off x="457200" y="1600200"/>
            <a:ext cx="8686800" cy="4525963"/>
          </a:xfrm>
        </p:spPr>
        <p:txBody>
          <a:bodyPr/>
          <a:lstStyle/>
          <a:p>
            <a:pPr marL="0" indent="0">
              <a:buNone/>
            </a:pPr>
            <a:r>
              <a:rPr lang="fr-CA" sz="3600" b="1" u="sng" dirty="0" smtClean="0"/>
              <a:t>Les connaissances antérieures</a:t>
            </a:r>
          </a:p>
          <a:p>
            <a:pPr lvl="1"/>
            <a:r>
              <a:rPr lang="fr-CA" sz="2800" dirty="0" smtClean="0"/>
              <a:t>Retour sur les rapports sin/cos/tan</a:t>
            </a:r>
          </a:p>
          <a:p>
            <a:pPr lvl="1"/>
            <a:r>
              <a:rPr lang="fr-CA" sz="2800" dirty="0" smtClean="0"/>
              <a:t>Pratique du théorème de Pythagore </a:t>
            </a:r>
          </a:p>
          <a:p>
            <a:pPr lvl="1"/>
            <a:r>
              <a:rPr lang="fr-CA" sz="2800" dirty="0" smtClean="0"/>
              <a:t>Propriétés d’un triangle (par ex, somme des angles intérieurs =180°)</a:t>
            </a:r>
          </a:p>
          <a:p>
            <a:pPr lvl="1"/>
            <a:r>
              <a:rPr lang="fr-CA" sz="2800" dirty="0" smtClean="0"/>
              <a:t>Propriétés des lignes/droites (par ex, une ligne droite =180°)</a:t>
            </a:r>
            <a:endParaRPr lang="fr-CA" sz="2800" dirty="0"/>
          </a:p>
        </p:txBody>
      </p:sp>
    </p:spTree>
    <p:extLst>
      <p:ext uri="{BB962C8B-B14F-4D97-AF65-F5344CB8AC3E}">
        <p14:creationId xmlns:p14="http://schemas.microsoft.com/office/powerpoint/2010/main" val="4067333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Mathématiques 20-2  </a:t>
            </a:r>
            <a:r>
              <a:rPr lang="fr-CA" dirty="0" smtClean="0"/>
              <a:t>ANIMATIONS OU VIDÉOS</a:t>
            </a:r>
            <a:endParaRPr lang="fr-CA" dirty="0"/>
          </a:p>
        </p:txBody>
      </p:sp>
      <p:sp>
        <p:nvSpPr>
          <p:cNvPr id="3" name="Espace réservé du contenu 2"/>
          <p:cNvSpPr>
            <a:spLocks noGrp="1"/>
          </p:cNvSpPr>
          <p:nvPr>
            <p:ph idx="1"/>
          </p:nvPr>
        </p:nvSpPr>
        <p:spPr/>
        <p:txBody>
          <a:bodyPr/>
          <a:lstStyle/>
          <a:p>
            <a:r>
              <a:rPr lang="fr-CA" dirty="0">
                <a:hlinkClick r:id="rId2"/>
              </a:rPr>
              <a:t>http://</a:t>
            </a:r>
            <a:r>
              <a:rPr lang="fr-CA" dirty="0" smtClean="0">
                <a:hlinkClick r:id="rId2"/>
              </a:rPr>
              <a:t>members.shaw.ca/jreed/math20-2/program2.htm</a:t>
            </a:r>
            <a:endParaRPr lang="fr-CA" dirty="0" smtClean="0"/>
          </a:p>
          <a:p>
            <a:r>
              <a:rPr lang="fr-CA" dirty="0">
                <a:hlinkClick r:id="rId3"/>
              </a:rPr>
              <a:t>http://</a:t>
            </a:r>
            <a:r>
              <a:rPr lang="fr-CA" dirty="0" smtClean="0">
                <a:hlinkClick r:id="rId3"/>
              </a:rPr>
              <a:t>projects.cbe.ab.ca/Aberhart/jkotow/interactives/cosine_law.html</a:t>
            </a:r>
            <a:endParaRPr lang="fr-CA" dirty="0" smtClean="0"/>
          </a:p>
          <a:p>
            <a:r>
              <a:rPr lang="fr-CA" dirty="0">
                <a:hlinkClick r:id="rId4"/>
              </a:rPr>
              <a:t>http://</a:t>
            </a:r>
            <a:r>
              <a:rPr lang="fr-CA" dirty="0" smtClean="0">
                <a:hlinkClick r:id="rId4"/>
              </a:rPr>
              <a:t>projects.cbe.ab.ca/Aberhart/jkotow/interactives/sine_law.html</a:t>
            </a:r>
            <a:endParaRPr lang="fr-CA" dirty="0" smtClean="0"/>
          </a:p>
          <a:p>
            <a:r>
              <a:rPr lang="fr-CA" dirty="0" smtClean="0">
                <a:hlinkClick r:id="rId5"/>
              </a:rPr>
              <a:t>http</a:t>
            </a:r>
            <a:r>
              <a:rPr lang="fr-CA" dirty="0">
                <a:hlinkClick r:id="rId5"/>
              </a:rPr>
              <a:t>://</a:t>
            </a:r>
            <a:r>
              <a:rPr lang="fr-CA" dirty="0" smtClean="0">
                <a:hlinkClick r:id="rId5"/>
              </a:rPr>
              <a:t>www.ies.co.jp/math/java/trig/seigen/seigen.html</a:t>
            </a:r>
            <a:endParaRPr lang="fr-CA" dirty="0" smtClean="0"/>
          </a:p>
          <a:p>
            <a:r>
              <a:rPr lang="fr-CA" dirty="0">
                <a:hlinkClick r:id="rId6"/>
              </a:rPr>
              <a:t>http://</a:t>
            </a:r>
            <a:r>
              <a:rPr lang="fr-CA" dirty="0" smtClean="0">
                <a:hlinkClick r:id="rId6"/>
              </a:rPr>
              <a:t>www.mathopenref.com/lawofsines.html</a:t>
            </a:r>
            <a:endParaRPr lang="fr-CA" dirty="0" smtClean="0"/>
          </a:p>
          <a:p>
            <a:r>
              <a:rPr lang="fr-CA" dirty="0">
                <a:hlinkClick r:id="rId7"/>
              </a:rPr>
              <a:t>http://</a:t>
            </a:r>
            <a:r>
              <a:rPr lang="fr-CA" dirty="0" smtClean="0">
                <a:hlinkClick r:id="rId7"/>
              </a:rPr>
              <a:t>www.mathwarehouse.com/trigonometry/law-of-cosines-formula-examples.php</a:t>
            </a:r>
            <a:endParaRPr lang="fr-CA" dirty="0" smtClean="0"/>
          </a:p>
          <a:p>
            <a:pPr marL="0" indent="0">
              <a:buNone/>
            </a:pPr>
            <a:endParaRPr lang="fr-CA" dirty="0" smtClean="0"/>
          </a:p>
          <a:p>
            <a:pPr marL="0" indent="0">
              <a:buNone/>
            </a:pPr>
            <a:endParaRPr lang="fr-CA" dirty="0" smtClean="0"/>
          </a:p>
          <a:p>
            <a:pPr marL="0" indent="0">
              <a:buNone/>
            </a:pPr>
            <a:endParaRPr lang="fr-CA" dirty="0"/>
          </a:p>
          <a:p>
            <a:endParaRPr lang="fr-CA" dirty="0"/>
          </a:p>
        </p:txBody>
      </p:sp>
    </p:spTree>
    <p:extLst>
      <p:ext uri="{BB962C8B-B14F-4D97-AF65-F5344CB8AC3E}">
        <p14:creationId xmlns:p14="http://schemas.microsoft.com/office/powerpoint/2010/main" val="575030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Mathématiques 20-2</a:t>
            </a:r>
          </a:p>
        </p:txBody>
      </p:sp>
      <p:sp>
        <p:nvSpPr>
          <p:cNvPr id="3" name="Espace réservé du contenu 2"/>
          <p:cNvSpPr>
            <a:spLocks noGrp="1"/>
          </p:cNvSpPr>
          <p:nvPr>
            <p:ph idx="1"/>
          </p:nvPr>
        </p:nvSpPr>
        <p:spPr/>
        <p:txBody>
          <a:bodyPr/>
          <a:lstStyle/>
          <a:p>
            <a:r>
              <a:rPr lang="fr-CA" dirty="0" smtClean="0"/>
              <a:t>Rendre le vocabulaire intéressant et plaisant</a:t>
            </a:r>
          </a:p>
          <a:p>
            <a:pPr marL="0" indent="0">
              <a:buNone/>
            </a:pPr>
            <a:r>
              <a:rPr lang="fr-CA" dirty="0"/>
              <a:t>	</a:t>
            </a:r>
            <a:r>
              <a:rPr lang="fr-CA" dirty="0" smtClean="0"/>
              <a:t>MOTS CROISÉS ou MOTS CACHÉS</a:t>
            </a:r>
          </a:p>
          <a:p>
            <a:pPr marL="0" indent="0">
              <a:buNone/>
            </a:pP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3326"/>
            <a:ext cx="42100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133607"/>
            <a:ext cx="2787953" cy="456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956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Mathématiques 20-2</a:t>
            </a:r>
          </a:p>
        </p:txBody>
      </p:sp>
      <p:sp>
        <p:nvSpPr>
          <p:cNvPr id="3" name="Espace réservé du contenu 2"/>
          <p:cNvSpPr>
            <a:spLocks noGrp="1"/>
          </p:cNvSpPr>
          <p:nvPr>
            <p:ph idx="1"/>
          </p:nvPr>
        </p:nvSpPr>
        <p:spPr/>
        <p:txBody>
          <a:bodyPr/>
          <a:lstStyle/>
          <a:p>
            <a:r>
              <a:rPr lang="fr-CA" dirty="0" smtClean="0"/>
              <a:t>Rendre le vocabulaire </a:t>
            </a:r>
            <a:r>
              <a:rPr lang="fr-CA" u="sng" dirty="0" smtClean="0"/>
              <a:t>intéressant</a:t>
            </a:r>
          </a:p>
          <a:p>
            <a:pPr marL="0" indent="0">
              <a:buNone/>
            </a:pPr>
            <a:r>
              <a:rPr lang="fr-CA" dirty="0" smtClean="0"/>
              <a:t>MOTS CROISÉS </a:t>
            </a:r>
          </a:p>
          <a:p>
            <a:pPr marL="0" indent="0">
              <a:buNone/>
            </a:pPr>
            <a:r>
              <a:rPr lang="fr-CA" dirty="0">
                <a:hlinkClick r:id="rId2"/>
              </a:rPr>
              <a:t>http://</a:t>
            </a:r>
            <a:r>
              <a:rPr lang="fr-CA" dirty="0" smtClean="0">
                <a:hlinkClick r:id="rId2"/>
              </a:rPr>
              <a:t>www.crosswordpuzzlegames.com/cgi-crosswordpuzzlegames/create</a:t>
            </a:r>
            <a:endParaRPr lang="fr-CA" dirty="0" smtClean="0"/>
          </a:p>
          <a:p>
            <a:pPr marL="0" indent="0">
              <a:buNone/>
            </a:pPr>
            <a:endParaRPr lang="fr-CA" dirty="0"/>
          </a:p>
          <a:p>
            <a:pPr marL="0" indent="0">
              <a:buNone/>
            </a:pPr>
            <a:endParaRPr lang="fr-CA" dirty="0" smtClean="0"/>
          </a:p>
          <a:p>
            <a:pPr marL="0" indent="0">
              <a:buNone/>
            </a:pPr>
            <a:r>
              <a:rPr lang="fr-CA" dirty="0" smtClean="0"/>
              <a:t>MOTS CACHÉS</a:t>
            </a:r>
          </a:p>
          <a:p>
            <a:pPr marL="0" indent="0">
              <a:buNone/>
            </a:pPr>
            <a:r>
              <a:rPr lang="fr-CA" dirty="0">
                <a:hlinkClick r:id="rId3"/>
              </a:rPr>
              <a:t>http://www.armoredpenguin.com/wordsearch</a:t>
            </a:r>
            <a:r>
              <a:rPr lang="fr-CA" dirty="0" smtClean="0">
                <a:hlinkClick r:id="rId3"/>
              </a:rPr>
              <a:t>/</a:t>
            </a:r>
            <a:endParaRPr lang="fr-CA" dirty="0" smtClean="0"/>
          </a:p>
          <a:p>
            <a:pPr marL="0" indent="0">
              <a:buNone/>
            </a:pPr>
            <a:endParaRPr lang="fr-CA" dirty="0" smtClean="0"/>
          </a:p>
          <a:p>
            <a:pPr marL="0" indent="0">
              <a:buNone/>
            </a:pPr>
            <a:endParaRPr lang="fr-CA" dirty="0"/>
          </a:p>
        </p:txBody>
      </p:sp>
    </p:spTree>
    <p:extLst>
      <p:ext uri="{BB962C8B-B14F-4D97-AF65-F5344CB8AC3E}">
        <p14:creationId xmlns:p14="http://schemas.microsoft.com/office/powerpoint/2010/main" val="807733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20-2</a:t>
            </a:r>
            <a:endParaRPr lang="fr-CA" dirty="0"/>
          </a:p>
        </p:txBody>
      </p:sp>
      <p:sp>
        <p:nvSpPr>
          <p:cNvPr id="3" name="Espace réservé du contenu 2"/>
          <p:cNvSpPr>
            <a:spLocks noGrp="1"/>
          </p:cNvSpPr>
          <p:nvPr>
            <p:ph idx="1"/>
          </p:nvPr>
        </p:nvSpPr>
        <p:spPr/>
        <p:txBody>
          <a:bodyPr/>
          <a:lstStyle/>
          <a:p>
            <a:r>
              <a:rPr lang="fr-CA" b="1" u="sng" dirty="0" smtClean="0"/>
              <a:t>Les questions ouvertes et les tâches en parallèles</a:t>
            </a:r>
          </a:p>
          <a:p>
            <a:endParaRPr lang="fr-CA" dirty="0"/>
          </a:p>
          <a:p>
            <a:pPr lvl="0"/>
            <a:r>
              <a:rPr lang="fr-CA" dirty="0" smtClean="0"/>
              <a:t>Quelles seraient les mesures des angles de ces droites, si elles sont presque mais pas exactement parallèle? Explique à ton partenaire comment tu le sais.</a:t>
            </a:r>
          </a:p>
          <a:p>
            <a:pPr lvl="0"/>
            <a:endParaRPr lang="fr-CA" dirty="0"/>
          </a:p>
          <a:p>
            <a:pPr lvl="0"/>
            <a:endParaRPr lang="fr-CA" dirty="0" smtClean="0"/>
          </a:p>
          <a:p>
            <a:pPr lvl="0"/>
            <a:endParaRPr lang="fr-CA" dirty="0" smtClean="0"/>
          </a:p>
          <a:p>
            <a:pPr lvl="0"/>
            <a:r>
              <a:rPr lang="fr-CA" dirty="0" smtClean="0"/>
              <a:t>Deux </a:t>
            </a:r>
            <a:r>
              <a:rPr lang="fr-CA" dirty="0"/>
              <a:t>droites sont perpendiculaires. Ils se croisent au point (4, -1). Quel sont les deux droites? </a:t>
            </a:r>
          </a:p>
          <a:p>
            <a:endParaRPr lang="fr-CA" dirty="0"/>
          </a:p>
        </p:txBody>
      </p:sp>
      <p:cxnSp>
        <p:nvCxnSpPr>
          <p:cNvPr id="9" name="Connecteur droit avec flèche 8"/>
          <p:cNvCxnSpPr/>
          <p:nvPr/>
        </p:nvCxnSpPr>
        <p:spPr>
          <a:xfrm>
            <a:off x="2051720" y="3933056"/>
            <a:ext cx="446449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2123728" y="4293096"/>
            <a:ext cx="4320480"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779912" y="3645024"/>
            <a:ext cx="1872208" cy="1008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547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20-2	ASTUCES</a:t>
            </a:r>
            <a:endParaRPr lang="fr-CA" dirty="0"/>
          </a:p>
        </p:txBody>
      </p:sp>
      <p:sp>
        <p:nvSpPr>
          <p:cNvPr id="3" name="Espace réservé du contenu 2"/>
          <p:cNvSpPr>
            <a:spLocks noGrp="1"/>
          </p:cNvSpPr>
          <p:nvPr>
            <p:ph idx="1"/>
          </p:nvPr>
        </p:nvSpPr>
        <p:spPr/>
        <p:txBody>
          <a:bodyPr/>
          <a:lstStyle/>
          <a:p>
            <a:r>
              <a:rPr lang="fr-CA" sz="2800" dirty="0" smtClean="0"/>
              <a:t>Mettre l’emphase sur les preuves…les élèves ont beaucoup de difficulté avec la logique, les preuves, le raisonnement…</a:t>
            </a:r>
          </a:p>
          <a:p>
            <a:pPr lvl="1"/>
            <a:r>
              <a:rPr lang="fr-CA" sz="2800" dirty="0" smtClean="0"/>
              <a:t>par exemple, prouver la congruence des triangles</a:t>
            </a:r>
          </a:p>
          <a:p>
            <a:r>
              <a:rPr lang="fr-CA" sz="2800" dirty="0" smtClean="0"/>
              <a:t>Beaucoup de visuel!</a:t>
            </a:r>
          </a:p>
          <a:p>
            <a:r>
              <a:rPr lang="fr-CA" sz="2800" dirty="0" err="1" smtClean="0"/>
              <a:t>Smartboard</a:t>
            </a:r>
            <a:r>
              <a:rPr lang="fr-CA" sz="2800" dirty="0" smtClean="0"/>
              <a:t> est l’idéal</a:t>
            </a:r>
          </a:p>
          <a:p>
            <a:r>
              <a:rPr lang="fr-CA" sz="2800" dirty="0" smtClean="0"/>
              <a:t>Application de la loi des sinus et de la loi du cosinus est assez bien maitrisé</a:t>
            </a:r>
          </a:p>
          <a:p>
            <a:endParaRPr lang="fr-CA" dirty="0"/>
          </a:p>
        </p:txBody>
      </p:sp>
    </p:spTree>
    <p:extLst>
      <p:ext uri="{BB962C8B-B14F-4D97-AF65-F5344CB8AC3E}">
        <p14:creationId xmlns:p14="http://schemas.microsoft.com/office/powerpoint/2010/main" val="321276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4" name="Espace réservé du texte 3"/>
          <p:cNvSpPr>
            <a:spLocks noGrp="1"/>
          </p:cNvSpPr>
          <p:nvPr>
            <p:ph type="body" idx="1"/>
          </p:nvPr>
        </p:nvSpPr>
        <p:spPr/>
        <p:txBody>
          <a:bodyPr/>
          <a:lstStyle/>
          <a:p>
            <a:r>
              <a:rPr lang="fr-CA" dirty="0" smtClean="0"/>
              <a:t>VOCABULAIRE</a:t>
            </a:r>
            <a:endParaRPr lang="fr-CA" dirty="0"/>
          </a:p>
        </p:txBody>
      </p:sp>
      <p:sp>
        <p:nvSpPr>
          <p:cNvPr id="3" name="Espace réservé du contenu 2"/>
          <p:cNvSpPr>
            <a:spLocks noGrp="1"/>
          </p:cNvSpPr>
          <p:nvPr>
            <p:ph sz="half" idx="2"/>
          </p:nvPr>
        </p:nvSpPr>
        <p:spPr>
          <a:xfrm>
            <a:off x="457200" y="2246883"/>
            <a:ext cx="4040188" cy="4350469"/>
          </a:xfrm>
        </p:spPr>
        <p:txBody>
          <a:bodyPr>
            <a:normAutofit fontScale="92500"/>
          </a:bodyPr>
          <a:lstStyle/>
          <a:p>
            <a:r>
              <a:rPr lang="fr-CA" dirty="0" smtClean="0"/>
              <a:t>Triangle rectangle</a:t>
            </a:r>
          </a:p>
          <a:p>
            <a:r>
              <a:rPr lang="fr-CA" dirty="0" smtClean="0"/>
              <a:t>Angle d’élévation</a:t>
            </a:r>
          </a:p>
          <a:p>
            <a:r>
              <a:rPr lang="fr-CA" dirty="0" smtClean="0"/>
              <a:t>Angle de dépression</a:t>
            </a:r>
          </a:p>
          <a:p>
            <a:r>
              <a:rPr lang="fr-CA" dirty="0" smtClean="0"/>
              <a:t>Rapport trigonométrique</a:t>
            </a:r>
          </a:p>
          <a:p>
            <a:r>
              <a:rPr lang="fr-CA" dirty="0" smtClean="0"/>
              <a:t>Raisonnement proportionnel</a:t>
            </a:r>
          </a:p>
          <a:p>
            <a:r>
              <a:rPr lang="fr-CA" dirty="0" smtClean="0"/>
              <a:t>Vues en plan</a:t>
            </a:r>
          </a:p>
          <a:p>
            <a:r>
              <a:rPr lang="fr-CA" dirty="0" smtClean="0"/>
              <a:t>Vues de face</a:t>
            </a:r>
          </a:p>
          <a:p>
            <a:r>
              <a:rPr lang="fr-CA" dirty="0" smtClean="0"/>
              <a:t>Vues latérales</a:t>
            </a:r>
          </a:p>
          <a:p>
            <a:r>
              <a:rPr lang="fr-CA" dirty="0" smtClean="0"/>
              <a:t>Point de fuite </a:t>
            </a:r>
          </a:p>
          <a:p>
            <a:r>
              <a:rPr lang="fr-CA" dirty="0" smtClean="0"/>
              <a:t>Vue éclatée</a:t>
            </a:r>
          </a:p>
          <a:p>
            <a:endParaRPr lang="fr-CA" dirty="0" smtClean="0"/>
          </a:p>
          <a:p>
            <a:endParaRPr lang="fr-CA" dirty="0"/>
          </a:p>
        </p:txBody>
      </p:sp>
      <p:sp>
        <p:nvSpPr>
          <p:cNvPr id="5" name="Espace réservé du texte 4"/>
          <p:cNvSpPr>
            <a:spLocks noGrp="1"/>
          </p:cNvSpPr>
          <p:nvPr>
            <p:ph type="body" sz="quarter" idx="3"/>
          </p:nvPr>
        </p:nvSpPr>
        <p:spPr/>
        <p:txBody>
          <a:bodyPr/>
          <a:lstStyle/>
          <a:p>
            <a:r>
              <a:rPr lang="fr-CA" dirty="0" smtClean="0"/>
              <a:t>CONCEPTS CLÉS</a:t>
            </a:r>
            <a:endParaRPr lang="fr-CA" dirty="0"/>
          </a:p>
        </p:txBody>
      </p:sp>
      <p:sp>
        <p:nvSpPr>
          <p:cNvPr id="6" name="Espace réservé du contenu 5"/>
          <p:cNvSpPr>
            <a:spLocks noGrp="1"/>
          </p:cNvSpPr>
          <p:nvPr>
            <p:ph sz="quarter" idx="4"/>
          </p:nvPr>
        </p:nvSpPr>
        <p:spPr>
          <a:xfrm>
            <a:off x="4645025" y="2174874"/>
            <a:ext cx="4041775" cy="4494485"/>
          </a:xfrm>
        </p:spPr>
        <p:txBody>
          <a:bodyPr>
            <a:normAutofit/>
          </a:bodyPr>
          <a:lstStyle/>
          <a:p>
            <a:r>
              <a:rPr lang="fr-CA" dirty="0" smtClean="0"/>
              <a:t>Résoudre des problèmes ayant 2 et 3 triangles rectangles</a:t>
            </a:r>
          </a:p>
          <a:p>
            <a:r>
              <a:rPr lang="fr-CA" dirty="0" smtClean="0"/>
              <a:t>Résoudre des problèmes impliquant l’échelle et le facteur </a:t>
            </a:r>
            <a:r>
              <a:rPr lang="fr-CA" dirty="0" smtClean="0"/>
              <a:t>d’échelle</a:t>
            </a:r>
          </a:p>
          <a:p>
            <a:r>
              <a:rPr lang="fr-CA" dirty="0" smtClean="0"/>
              <a:t>Préparer les élèves à faire des dessins! </a:t>
            </a:r>
            <a:endParaRPr lang="fr-CA" dirty="0" smtClean="0"/>
          </a:p>
          <a:p>
            <a:endParaRPr lang="fr-CA" dirty="0" smtClean="0"/>
          </a:p>
        </p:txBody>
      </p:sp>
    </p:spTree>
    <p:extLst>
      <p:ext uri="{BB962C8B-B14F-4D97-AF65-F5344CB8AC3E}">
        <p14:creationId xmlns:p14="http://schemas.microsoft.com/office/powerpoint/2010/main" val="2130592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Mathématiques </a:t>
            </a:r>
            <a:r>
              <a:rPr lang="fr-CA" dirty="0" smtClean="0"/>
              <a:t>20-3</a:t>
            </a:r>
            <a:endParaRPr lang="fr-CA" dirty="0"/>
          </a:p>
        </p:txBody>
      </p:sp>
      <p:sp>
        <p:nvSpPr>
          <p:cNvPr id="3" name="Espace réservé du contenu 2"/>
          <p:cNvSpPr>
            <a:spLocks noGrp="1"/>
          </p:cNvSpPr>
          <p:nvPr>
            <p:ph idx="1"/>
          </p:nvPr>
        </p:nvSpPr>
        <p:spPr>
          <a:xfrm>
            <a:off x="457200" y="1711349"/>
            <a:ext cx="8229600" cy="4525963"/>
          </a:xfrm>
        </p:spPr>
        <p:txBody>
          <a:bodyPr>
            <a:normAutofit fontScale="92500" lnSpcReduction="20000"/>
          </a:bodyPr>
          <a:lstStyle/>
          <a:p>
            <a:pPr marL="0" indent="0">
              <a:buNone/>
            </a:pPr>
            <a:r>
              <a:rPr lang="fr-CA" sz="3500" b="1" u="sng" dirty="0" smtClean="0"/>
              <a:t>Les connaissances antérieures</a:t>
            </a:r>
            <a:endParaRPr lang="fr-CA" sz="3500" dirty="0" smtClean="0"/>
          </a:p>
          <a:p>
            <a:r>
              <a:rPr lang="fr-CA" dirty="0" smtClean="0"/>
              <a:t>identifier </a:t>
            </a:r>
            <a:r>
              <a:rPr lang="fr-CA" dirty="0" smtClean="0"/>
              <a:t>les côtés opposés, adjacents, hypoténuse d’un triangle</a:t>
            </a:r>
          </a:p>
          <a:p>
            <a:r>
              <a:rPr lang="fr-CA" dirty="0" smtClean="0"/>
              <a:t>rapports trigonométriques sin/cos/tan</a:t>
            </a:r>
          </a:p>
          <a:p>
            <a:r>
              <a:rPr lang="fr-CA" dirty="0" smtClean="0"/>
              <a:t>somme des angles dans un triangle </a:t>
            </a:r>
          </a:p>
          <a:p>
            <a:r>
              <a:rPr lang="fr-CA" dirty="0" smtClean="0"/>
              <a:t>mesure des angles (de dépression et inclinaison)</a:t>
            </a:r>
          </a:p>
          <a:p>
            <a:r>
              <a:rPr lang="fr-CA" dirty="0"/>
              <a:t>c</a:t>
            </a:r>
            <a:r>
              <a:rPr lang="fr-CA" dirty="0" smtClean="0"/>
              <a:t>alculer la pente</a:t>
            </a:r>
          </a:p>
          <a:p>
            <a:r>
              <a:rPr lang="fr-CA" dirty="0" smtClean="0"/>
              <a:t>raisonnement proportionnel</a:t>
            </a:r>
          </a:p>
          <a:p>
            <a:r>
              <a:rPr lang="fr-CA" dirty="0" smtClean="0"/>
              <a:t>facteur d’échelle et l’échelle</a:t>
            </a:r>
          </a:p>
          <a:p>
            <a:r>
              <a:rPr lang="fr-CA" dirty="0" smtClean="0"/>
              <a:t>agrandissement et réduction</a:t>
            </a:r>
          </a:p>
          <a:p>
            <a:r>
              <a:rPr lang="fr-CA" dirty="0" smtClean="0"/>
              <a:t>Combien de triangles dans la </a:t>
            </a:r>
          </a:p>
          <a:p>
            <a:pPr marL="0" indent="0">
              <a:buNone/>
            </a:pPr>
            <a:r>
              <a:rPr lang="fr-CA" dirty="0" smtClean="0"/>
              <a:t>     figure? 		</a:t>
            </a:r>
          </a:p>
          <a:p>
            <a:pPr marL="0" indent="0">
              <a:buNone/>
            </a:pPr>
            <a:r>
              <a:rPr lang="fr-CA" dirty="0"/>
              <a:t>	</a:t>
            </a:r>
            <a:r>
              <a:rPr lang="fr-CA" dirty="0" smtClean="0"/>
              <a:t>	</a:t>
            </a:r>
          </a:p>
          <a:p>
            <a:pPr marL="0" indent="0">
              <a:buNone/>
            </a:pPr>
            <a:r>
              <a:rPr lang="fr-CA" dirty="0"/>
              <a:t>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973467"/>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a:off x="1979712" y="5394864"/>
            <a:ext cx="36724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372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	ANIMATIONS</a:t>
            </a:r>
            <a:endParaRPr lang="fr-CA" dirty="0"/>
          </a:p>
        </p:txBody>
      </p:sp>
      <p:sp>
        <p:nvSpPr>
          <p:cNvPr id="3" name="Espace réservé du contenu 2"/>
          <p:cNvSpPr>
            <a:spLocks noGrp="1"/>
          </p:cNvSpPr>
          <p:nvPr>
            <p:ph idx="1"/>
          </p:nvPr>
        </p:nvSpPr>
        <p:spPr/>
        <p:txBody>
          <a:bodyPr/>
          <a:lstStyle/>
          <a:p>
            <a:r>
              <a:rPr lang="fr-CA" dirty="0">
                <a:hlinkClick r:id="rId2"/>
              </a:rPr>
              <a:t>http://</a:t>
            </a:r>
            <a:r>
              <a:rPr lang="fr-CA" dirty="0" smtClean="0">
                <a:hlinkClick r:id="rId2"/>
              </a:rPr>
              <a:t>www.mathsnet.net/geometry/solid/index.html</a:t>
            </a:r>
            <a:r>
              <a:rPr lang="fr-CA" dirty="0" smtClean="0"/>
              <a:t> (questions sur les vues et les figures 3D)</a:t>
            </a:r>
          </a:p>
          <a:p>
            <a:r>
              <a:rPr lang="fr-CA" dirty="0" smtClean="0"/>
              <a:t> </a:t>
            </a:r>
            <a:r>
              <a:rPr lang="fr-CA" dirty="0" smtClean="0"/>
              <a:t>Google </a:t>
            </a:r>
            <a:r>
              <a:rPr lang="fr-CA" dirty="0" err="1" smtClean="0"/>
              <a:t>Sketchup</a:t>
            </a:r>
            <a:r>
              <a:rPr lang="fr-CA" dirty="0" smtClean="0"/>
              <a:t> </a:t>
            </a:r>
            <a:r>
              <a:rPr lang="fr-CA" dirty="0" smtClean="0">
                <a:hlinkClick r:id="rId3"/>
              </a:rPr>
              <a:t>http</a:t>
            </a:r>
            <a:r>
              <a:rPr lang="fr-CA" dirty="0">
                <a:hlinkClick r:id="rId3"/>
              </a:rPr>
              <a:t>://sketchup.google.com</a:t>
            </a:r>
            <a:r>
              <a:rPr lang="fr-CA" dirty="0" smtClean="0">
                <a:hlinkClick r:id="rId3"/>
              </a:rPr>
              <a:t>/</a:t>
            </a:r>
            <a:endParaRPr lang="fr-CA" dirty="0" smtClean="0"/>
          </a:p>
          <a:p>
            <a:r>
              <a:rPr lang="fr-CA" dirty="0">
                <a:hlinkClick r:id="rId4"/>
              </a:rPr>
              <a:t>http://</a:t>
            </a:r>
            <a:r>
              <a:rPr lang="fr-CA" dirty="0" smtClean="0">
                <a:hlinkClick r:id="rId4"/>
              </a:rPr>
              <a:t>www.primaryresources.co.uk/maths/mathsE3.htm</a:t>
            </a:r>
            <a:endParaRPr lang="fr-CA" dirty="0"/>
          </a:p>
          <a:p>
            <a:r>
              <a:rPr lang="fr-CA" dirty="0" smtClean="0">
                <a:hlinkClick r:id="rId5"/>
              </a:rPr>
              <a:t>http</a:t>
            </a:r>
            <a:r>
              <a:rPr lang="fr-CA" dirty="0">
                <a:hlinkClick r:id="rId5"/>
              </a:rPr>
              <a:t>://</a:t>
            </a:r>
            <a:r>
              <a:rPr lang="fr-CA" dirty="0" smtClean="0">
                <a:hlinkClick r:id="rId5"/>
              </a:rPr>
              <a:t>www.bbc.co.uk/schools/ks3bitesize/maths/shape_space/3d_shapes/revise4.shtml</a:t>
            </a:r>
            <a:endParaRPr lang="fr-CA" dirty="0"/>
          </a:p>
          <a:p>
            <a:r>
              <a:rPr lang="fr-CA" dirty="0" smtClean="0">
                <a:hlinkClick r:id="rId6"/>
              </a:rPr>
              <a:t>http</a:t>
            </a:r>
            <a:r>
              <a:rPr lang="fr-CA" dirty="0">
                <a:hlinkClick r:id="rId6"/>
              </a:rPr>
              <a:t>://</a:t>
            </a:r>
            <a:r>
              <a:rPr lang="fr-CA" dirty="0" smtClean="0">
                <a:hlinkClick r:id="rId6"/>
              </a:rPr>
              <a:t>illuminations.nctm.org/activitydetail.aspx?id=125</a:t>
            </a:r>
            <a:endParaRPr lang="fr-CA" dirty="0" smtClean="0"/>
          </a:p>
          <a:p>
            <a:pPr marL="0" indent="0">
              <a:buNone/>
            </a:pPr>
            <a:r>
              <a:rPr lang="fr-CA" dirty="0"/>
              <a:t> </a:t>
            </a:r>
            <a:r>
              <a:rPr lang="fr-CA" dirty="0" smtClean="0"/>
              <a:t>     </a:t>
            </a:r>
            <a:r>
              <a:rPr lang="fr-CA" dirty="0" smtClean="0"/>
              <a:t>(très bon outils pour écran/</a:t>
            </a:r>
            <a:r>
              <a:rPr lang="fr-CA" dirty="0" err="1" smtClean="0"/>
              <a:t>smartboard</a:t>
            </a:r>
            <a:r>
              <a:rPr lang="fr-CA" dirty="0" smtClean="0"/>
              <a:t>)</a:t>
            </a:r>
          </a:p>
          <a:p>
            <a:r>
              <a:rPr lang="fr-CA" dirty="0" smtClean="0">
                <a:hlinkClick r:id="rId7"/>
              </a:rPr>
              <a:t>http</a:t>
            </a:r>
            <a:r>
              <a:rPr lang="fr-CA" dirty="0">
                <a:hlinkClick r:id="rId7"/>
              </a:rPr>
              <a:t>://</a:t>
            </a:r>
            <a:r>
              <a:rPr lang="fr-CA" dirty="0" smtClean="0">
                <a:hlinkClick r:id="rId7"/>
              </a:rPr>
              <a:t>nrich.maths.org/public/leg.php?code=114</a:t>
            </a:r>
            <a:endParaRPr lang="fr-CA" dirty="0" smtClean="0"/>
          </a:p>
          <a:p>
            <a:endParaRPr lang="fr-CA" dirty="0" smtClean="0"/>
          </a:p>
          <a:p>
            <a:endParaRPr lang="fr-CA" dirty="0" smtClean="0"/>
          </a:p>
          <a:p>
            <a:pPr marL="0" indent="0">
              <a:buNone/>
            </a:pPr>
            <a:endParaRPr lang="fr-CA" dirty="0"/>
          </a:p>
        </p:txBody>
      </p:sp>
    </p:spTree>
    <p:extLst>
      <p:ext uri="{BB962C8B-B14F-4D97-AF65-F5344CB8AC3E}">
        <p14:creationId xmlns:p14="http://schemas.microsoft.com/office/powerpoint/2010/main" val="2906871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AU MENU</a:t>
            </a:r>
            <a:endParaRPr lang="fr-CA" dirty="0"/>
          </a:p>
        </p:txBody>
      </p:sp>
      <p:sp>
        <p:nvSpPr>
          <p:cNvPr id="3" name="Espace réservé du contenu 2"/>
          <p:cNvSpPr>
            <a:spLocks noGrp="1"/>
          </p:cNvSpPr>
          <p:nvPr>
            <p:ph idx="1"/>
          </p:nvPr>
        </p:nvSpPr>
        <p:spPr/>
        <p:txBody>
          <a:bodyPr>
            <a:normAutofit fontScale="77500" lnSpcReduction="20000"/>
          </a:bodyPr>
          <a:lstStyle/>
          <a:p>
            <a:r>
              <a:rPr lang="fr-CA" dirty="0" smtClean="0"/>
              <a:t>Mathématiques 20-1	</a:t>
            </a:r>
          </a:p>
          <a:p>
            <a:pPr lvl="1"/>
            <a:r>
              <a:rPr lang="fr-CA" dirty="0" smtClean="0"/>
              <a:t>Vocabulaire et concepts clés</a:t>
            </a:r>
          </a:p>
          <a:p>
            <a:pPr lvl="1"/>
            <a:r>
              <a:rPr lang="fr-CA" dirty="0" smtClean="0"/>
              <a:t>Connaissances antérieures</a:t>
            </a:r>
          </a:p>
          <a:p>
            <a:pPr lvl="1"/>
            <a:r>
              <a:rPr lang="fr-CA" dirty="0" smtClean="0"/>
              <a:t>Animations, vidéos, ressources</a:t>
            </a:r>
          </a:p>
          <a:p>
            <a:pPr lvl="1"/>
            <a:r>
              <a:rPr lang="fr-CA" dirty="0" smtClean="0"/>
              <a:t>Stratégies, approches, activités, trucs…</a:t>
            </a:r>
          </a:p>
          <a:p>
            <a:pPr marL="457200" lvl="1" indent="0">
              <a:buNone/>
            </a:pPr>
            <a:endParaRPr lang="fr-CA" dirty="0"/>
          </a:p>
          <a:p>
            <a:r>
              <a:rPr lang="fr-CA" dirty="0"/>
              <a:t>Mathématiques </a:t>
            </a:r>
            <a:r>
              <a:rPr lang="fr-CA" dirty="0" smtClean="0"/>
              <a:t>20-2</a:t>
            </a:r>
            <a:r>
              <a:rPr lang="fr-CA" dirty="0"/>
              <a:t>	</a:t>
            </a:r>
          </a:p>
          <a:p>
            <a:pPr lvl="1"/>
            <a:r>
              <a:rPr lang="fr-CA" dirty="0"/>
              <a:t>Vocabulaire et concepts clés</a:t>
            </a:r>
          </a:p>
          <a:p>
            <a:pPr lvl="1"/>
            <a:r>
              <a:rPr lang="fr-CA" dirty="0"/>
              <a:t>Connaissances antérieures</a:t>
            </a:r>
          </a:p>
          <a:p>
            <a:pPr lvl="1"/>
            <a:r>
              <a:rPr lang="fr-CA" dirty="0"/>
              <a:t>Animations, vidéos, ressources</a:t>
            </a:r>
          </a:p>
          <a:p>
            <a:pPr lvl="1"/>
            <a:r>
              <a:rPr lang="fr-CA" dirty="0"/>
              <a:t>Stratégies, approches, activités, trucs</a:t>
            </a:r>
            <a:r>
              <a:rPr lang="fr-CA" dirty="0" smtClean="0"/>
              <a:t>…</a:t>
            </a:r>
          </a:p>
          <a:p>
            <a:pPr lvl="1"/>
            <a:endParaRPr lang="fr-CA" dirty="0"/>
          </a:p>
          <a:p>
            <a:r>
              <a:rPr lang="fr-CA" dirty="0"/>
              <a:t>Mathématiques </a:t>
            </a:r>
            <a:r>
              <a:rPr lang="fr-CA" dirty="0" smtClean="0"/>
              <a:t>20-3</a:t>
            </a:r>
            <a:r>
              <a:rPr lang="fr-CA" dirty="0"/>
              <a:t>	</a:t>
            </a:r>
          </a:p>
          <a:p>
            <a:pPr lvl="1"/>
            <a:r>
              <a:rPr lang="fr-CA" dirty="0"/>
              <a:t>Vocabulaire et concepts clés</a:t>
            </a:r>
          </a:p>
          <a:p>
            <a:pPr lvl="1"/>
            <a:r>
              <a:rPr lang="fr-CA" dirty="0"/>
              <a:t>Connaissances antérieures</a:t>
            </a:r>
          </a:p>
          <a:p>
            <a:pPr lvl="1"/>
            <a:r>
              <a:rPr lang="fr-CA" dirty="0"/>
              <a:t>Animations, vidéos, ressources</a:t>
            </a:r>
          </a:p>
          <a:p>
            <a:pPr lvl="1"/>
            <a:r>
              <a:rPr lang="fr-CA" dirty="0"/>
              <a:t>Stratégies, approches, activités, trucs…</a:t>
            </a:r>
          </a:p>
          <a:p>
            <a:pPr lvl="1"/>
            <a:endParaRPr lang="fr-CA" dirty="0"/>
          </a:p>
          <a:p>
            <a:pPr lvl="1"/>
            <a:endParaRPr lang="fr-CA" dirty="0"/>
          </a:p>
          <a:p>
            <a:pPr lvl="1"/>
            <a:endParaRPr lang="fr-CA" dirty="0"/>
          </a:p>
          <a:p>
            <a:pPr lvl="1"/>
            <a:endParaRPr lang="fr-CA" dirty="0"/>
          </a:p>
          <a:p>
            <a:pPr marL="457200" lvl="1" indent="0">
              <a:buNone/>
            </a:pPr>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marL="457200" lvl="1" indent="0">
              <a:buNone/>
            </a:pPr>
            <a:endParaRPr lang="fr-CA" dirty="0"/>
          </a:p>
          <a:p>
            <a:pPr lvl="1"/>
            <a:endParaRPr lang="fr-CA" dirty="0"/>
          </a:p>
          <a:p>
            <a:pPr marL="457200" lvl="1" indent="0">
              <a:buNone/>
            </a:pPr>
            <a:endParaRPr lang="fr-CA" dirty="0" smtClean="0"/>
          </a:p>
          <a:p>
            <a:pPr lvl="1"/>
            <a:endParaRPr lang="fr-CA" dirty="0"/>
          </a:p>
        </p:txBody>
      </p:sp>
    </p:spTree>
    <p:extLst>
      <p:ext uri="{BB962C8B-B14F-4D97-AF65-F5344CB8AC3E}">
        <p14:creationId xmlns:p14="http://schemas.microsoft.com/office/powerpoint/2010/main" val="1044402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r>
                  <a:rPr lang="fr-CA" dirty="0" smtClean="0"/>
                  <a:t>Résoudre des problèmes ayant 2 ou 3 triangles rectangles</a:t>
                </a:r>
              </a:p>
              <a:p>
                <a:pPr marL="0" lvl="0" indent="0">
                  <a:buNone/>
                </a:pPr>
                <a:r>
                  <a:rPr lang="fr-CA" sz="2000" dirty="0" smtClean="0"/>
                  <a:t>Par </a:t>
                </a:r>
                <a:r>
                  <a:rPr lang="fr-CA" sz="2000" dirty="0" smtClean="0"/>
                  <a:t>exemple, </a:t>
                </a:r>
                <a:r>
                  <a:rPr lang="fr-CA" sz="2000" dirty="0" smtClean="0"/>
                  <a:t>Un </a:t>
                </a:r>
                <a:r>
                  <a:rPr lang="fr-CA" sz="2000" dirty="0"/>
                  <a:t>touriste observe du haut du phare du Golfe deux bateaux. Il est à une hauteur de 75 mètres. Les angles d’inclinaison des deux bateaux sont respectivement de </a:t>
                </a:r>
                <a14:m>
                  <m:oMath xmlns:m="http://schemas.openxmlformats.org/officeDocument/2006/math">
                    <m:r>
                      <a:rPr lang="fr-CA" sz="2000" i="1">
                        <a:latin typeface="Cambria Math"/>
                      </a:rPr>
                      <m:t>18°</m:t>
                    </m:r>
                  </m:oMath>
                </a14:m>
                <a:r>
                  <a:rPr lang="fr-CA" sz="2000" dirty="0"/>
                  <a:t> et de </a:t>
                </a:r>
                <a14:m>
                  <m:oMath xmlns:m="http://schemas.openxmlformats.org/officeDocument/2006/math">
                    <m:r>
                      <a:rPr lang="fr-CA" sz="2000" i="1">
                        <a:latin typeface="Cambria Math"/>
                      </a:rPr>
                      <m:t>35°</m:t>
                    </m:r>
                  </m:oMath>
                </a14:m>
                <a:r>
                  <a:rPr lang="fr-CA" sz="2000" dirty="0"/>
                  <a:t>.</a:t>
                </a:r>
                <a:r>
                  <a:rPr lang="fr-CA" sz="2000" dirty="0" smtClean="0"/>
                  <a:t> Quelle </a:t>
                </a:r>
                <a:r>
                  <a:rPr lang="fr-CA" sz="2000" dirty="0"/>
                  <a:t>distance sépare ces deux bateaux</a:t>
                </a:r>
                <a:r>
                  <a:rPr lang="fr-CA" sz="2000" dirty="0" smtClean="0"/>
                  <a:t>?</a:t>
                </a:r>
              </a:p>
              <a:p>
                <a:pPr marL="0" lvl="0" indent="0">
                  <a:buNone/>
                </a:pPr>
                <a:endParaRPr lang="fr-CA" dirty="0"/>
              </a:p>
              <a:p>
                <a:pPr marL="0" lvl="0" indent="0">
                  <a:buNone/>
                </a:pPr>
                <a:endParaRPr lang="fr-CA" dirty="0" smtClean="0"/>
              </a:p>
              <a:p>
                <a:pPr marL="0" lvl="0" indent="0">
                  <a:buNone/>
                </a:pPr>
                <a:endParaRPr lang="fr-CA" dirty="0"/>
              </a:p>
              <a:p>
                <a:pPr marL="0" lvl="0" indent="0">
                  <a:buNone/>
                </a:pPr>
                <a:r>
                  <a:rPr lang="fr-CA" dirty="0" smtClean="0"/>
                  <a:t>OU…</a:t>
                </a:r>
                <a:endParaRPr lang="fr-CA" dirty="0"/>
              </a:p>
              <a:p>
                <a:endParaRPr lang="fr-CA"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1111" t="-943" r="-370"/>
                </a:stretch>
              </a:blipFill>
            </p:spPr>
            <p:txBody>
              <a:bodyPr/>
              <a:lstStyle/>
              <a:p>
                <a:r>
                  <a:rPr lang="fr-CA">
                    <a:noFill/>
                  </a:rPr>
                  <a:t> </a:t>
                </a:r>
              </a:p>
            </p:txBody>
          </p:sp>
        </mc:Fallback>
      </mc:AlternateContent>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536070"/>
            <a:ext cx="2274911" cy="13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73" y="5434545"/>
            <a:ext cx="1229748" cy="13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68" y="5285510"/>
            <a:ext cx="2855497" cy="152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p:nvPr/>
        </p:nvPicPr>
        <p:blipFill>
          <a:blip r:embed="rId6">
            <a:extLst>
              <a:ext uri="{28A0092B-C50C-407E-A947-70E740481C1C}">
                <a14:useLocalDpi xmlns:a14="http://schemas.microsoft.com/office/drawing/2010/main" val="0"/>
              </a:ext>
            </a:extLst>
          </a:blip>
          <a:stretch>
            <a:fillRect/>
          </a:stretch>
        </p:blipFill>
        <p:spPr>
          <a:xfrm>
            <a:off x="2463101" y="2996952"/>
            <a:ext cx="5233061" cy="1584176"/>
          </a:xfrm>
          <a:prstGeom prst="rect">
            <a:avLst/>
          </a:prstGeom>
        </p:spPr>
      </p:pic>
    </p:spTree>
    <p:extLst>
      <p:ext uri="{BB962C8B-B14F-4D97-AF65-F5344CB8AC3E}">
        <p14:creationId xmlns:p14="http://schemas.microsoft.com/office/powerpoint/2010/main" val="2880709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 	MANIPULATIFS</a:t>
            </a:r>
            <a:endParaRPr lang="fr-CA" dirty="0"/>
          </a:p>
        </p:txBody>
      </p:sp>
      <p:sp>
        <p:nvSpPr>
          <p:cNvPr id="3" name="Espace réservé du contenu 2"/>
          <p:cNvSpPr>
            <a:spLocks noGrp="1"/>
          </p:cNvSpPr>
          <p:nvPr>
            <p:ph idx="1"/>
          </p:nvPr>
        </p:nvSpPr>
        <p:spPr/>
        <p:txBody>
          <a:bodyPr/>
          <a:lstStyle/>
          <a:p>
            <a:r>
              <a:rPr lang="fr-CA" dirty="0" smtClean="0"/>
              <a:t>Modéliser et dessiner des objets en 3D</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37198"/>
            <a:ext cx="1584176" cy="233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737" y="4941168"/>
            <a:ext cx="14001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671" y="5057939"/>
            <a:ext cx="23336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616" y="2708920"/>
            <a:ext cx="1266055" cy="111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39" y="2204864"/>
            <a:ext cx="2233453" cy="23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395819"/>
            <a:ext cx="2741746" cy="17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477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251520" y="1772816"/>
            <a:ext cx="3672408" cy="4525963"/>
          </a:xfrm>
        </p:spPr>
        <p:txBody>
          <a:bodyPr>
            <a:normAutofit/>
          </a:bodyPr>
          <a:lstStyle/>
          <a:p>
            <a:r>
              <a:rPr lang="fr-CA" dirty="0"/>
              <a:t>Modéliser et dessiner des objets à trois dimensions et leurs vues. </a:t>
            </a:r>
          </a:p>
          <a:p>
            <a:r>
              <a:rPr lang="fr-CA" dirty="0"/>
              <a:t>Dessiner et décrire des vues éclatées, des composantes </a:t>
            </a:r>
            <a:r>
              <a:rPr lang="fr-CA" dirty="0" smtClean="0"/>
              <a:t>et </a:t>
            </a:r>
            <a:r>
              <a:rPr lang="fr-CA" dirty="0"/>
              <a:t>des </a:t>
            </a:r>
            <a:r>
              <a:rPr lang="fr-CA" dirty="0" smtClean="0"/>
              <a:t>schémas à l’échelle d’objets </a:t>
            </a:r>
            <a:r>
              <a:rPr lang="fr-CA" dirty="0"/>
              <a:t>simples à trois                      </a:t>
            </a:r>
            <a:r>
              <a:rPr lang="fr-CA" dirty="0" smtClean="0"/>
              <a:t>dimensions</a:t>
            </a:r>
            <a:r>
              <a:rPr lang="fr-CA" dirty="0"/>
              <a:t>. 	</a:t>
            </a:r>
          </a:p>
          <a:p>
            <a:pPr marL="0" indent="0">
              <a:buNone/>
            </a:pPr>
            <a:endParaRPr lang="fr-CA" dirty="0"/>
          </a:p>
          <a:p>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45720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933056"/>
            <a:ext cx="46196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918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26715"/>
            <a:ext cx="1892994" cy="190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698" y="2338804"/>
            <a:ext cx="1892142" cy="189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338804"/>
            <a:ext cx="1903439" cy="189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507831"/>
            <a:ext cx="1955477" cy="196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698" y="4509120"/>
            <a:ext cx="1949709" cy="196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4507831"/>
            <a:ext cx="1972689" cy="197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660232" y="2326715"/>
            <a:ext cx="2304256" cy="1169551"/>
          </a:xfrm>
          <a:prstGeom prst="rect">
            <a:avLst/>
          </a:prstGeom>
          <a:noFill/>
        </p:spPr>
        <p:txBody>
          <a:bodyPr wrap="square" rtlCol="0">
            <a:spAutoFit/>
          </a:bodyPr>
          <a:lstStyle/>
          <a:p>
            <a:r>
              <a:rPr lang="fr-CA" sz="1400" dirty="0" smtClean="0"/>
              <a:t>Cube de 6 pouces</a:t>
            </a:r>
          </a:p>
          <a:p>
            <a:r>
              <a:rPr lang="fr-CA" sz="1400" dirty="0" smtClean="0"/>
              <a:t>Échelle: 1 carreau=1 pouce</a:t>
            </a:r>
          </a:p>
          <a:p>
            <a:r>
              <a:rPr lang="en-US" sz="1400" dirty="0" err="1" smtClean="0"/>
              <a:t>Mesure</a:t>
            </a:r>
            <a:r>
              <a:rPr lang="en-US" sz="1400" dirty="0" smtClean="0"/>
              <a:t> de la </a:t>
            </a:r>
            <a:r>
              <a:rPr lang="en-US" sz="1400" dirty="0" err="1" smtClean="0"/>
              <a:t>profondeur</a:t>
            </a:r>
            <a:r>
              <a:rPr lang="en-US" sz="1400" dirty="0" smtClean="0"/>
              <a:t> = 6 </a:t>
            </a:r>
            <a:r>
              <a:rPr lang="en-US" sz="1400" dirty="0"/>
              <a:t>x ¼" = 1½" </a:t>
            </a:r>
            <a:r>
              <a:rPr lang="en-US" sz="1400" dirty="0" smtClean="0"/>
              <a:t>pour </a:t>
            </a:r>
            <a:r>
              <a:rPr lang="en-US" sz="1400" dirty="0" err="1" smtClean="0"/>
              <a:t>profondeur</a:t>
            </a:r>
            <a:r>
              <a:rPr lang="en-US" sz="1400" dirty="0" smtClean="0"/>
              <a:t>.</a:t>
            </a:r>
            <a:endParaRPr lang="fr-CA" sz="1400" dirty="0"/>
          </a:p>
        </p:txBody>
      </p:sp>
      <p:sp>
        <p:nvSpPr>
          <p:cNvPr id="4" name="ZoneTexte 3"/>
          <p:cNvSpPr txBox="1"/>
          <p:nvPr/>
        </p:nvSpPr>
        <p:spPr>
          <a:xfrm>
            <a:off x="6660232" y="4639466"/>
            <a:ext cx="2160240" cy="2031325"/>
          </a:xfrm>
          <a:prstGeom prst="rect">
            <a:avLst/>
          </a:prstGeom>
          <a:noFill/>
        </p:spPr>
        <p:txBody>
          <a:bodyPr wrap="square" rtlCol="0">
            <a:spAutoFit/>
          </a:bodyPr>
          <a:lstStyle/>
          <a:p>
            <a:r>
              <a:rPr lang="fr-CA" sz="1400" dirty="0"/>
              <a:t>Cube de 6 pouces</a:t>
            </a:r>
          </a:p>
          <a:p>
            <a:r>
              <a:rPr lang="fr-CA" sz="1400" dirty="0"/>
              <a:t>Échelle: 1 carreau=1 pouce</a:t>
            </a:r>
          </a:p>
          <a:p>
            <a:r>
              <a:rPr lang="en-US" sz="1400" dirty="0" smtClean="0"/>
              <a:t>Note</a:t>
            </a:r>
            <a:r>
              <a:rPr lang="en-US" sz="1400" dirty="0"/>
              <a:t>: </a:t>
            </a:r>
            <a:r>
              <a:rPr lang="en-US" sz="1400" dirty="0" smtClean="0"/>
              <a:t>assume </a:t>
            </a:r>
            <a:r>
              <a:rPr lang="en-US" sz="1400" dirty="0" err="1" smtClean="0"/>
              <a:t>que</a:t>
            </a:r>
            <a:r>
              <a:rPr lang="en-US" sz="1400" dirty="0" smtClean="0"/>
              <a:t> le </a:t>
            </a:r>
            <a:r>
              <a:rPr lang="en-US" sz="1400" dirty="0" err="1" smtClean="0"/>
              <a:t>papier</a:t>
            </a:r>
            <a:r>
              <a:rPr lang="en-US" sz="1400" dirty="0" smtClean="0"/>
              <a:t> </a:t>
            </a:r>
            <a:r>
              <a:rPr lang="en-US" sz="1400" dirty="0" err="1" smtClean="0"/>
              <a:t>quadrillée</a:t>
            </a:r>
            <a:r>
              <a:rPr lang="en-US" sz="1400" dirty="0" smtClean="0"/>
              <a:t> </a:t>
            </a:r>
            <a:r>
              <a:rPr lang="en-US" sz="1400" dirty="0" err="1" smtClean="0"/>
              <a:t>est</a:t>
            </a:r>
            <a:r>
              <a:rPr lang="en-US" sz="1400" dirty="0" smtClean="0"/>
              <a:t> </a:t>
            </a:r>
            <a:r>
              <a:rPr lang="en-US" sz="1400" dirty="0" err="1" smtClean="0"/>
              <a:t>d’une</a:t>
            </a:r>
            <a:r>
              <a:rPr lang="en-US" sz="1400" dirty="0" smtClean="0"/>
              <a:t> grandeur de  ½ </a:t>
            </a:r>
            <a:r>
              <a:rPr lang="en-US" sz="1400" dirty="0" err="1" smtClean="0"/>
              <a:t>pouce</a:t>
            </a:r>
            <a:r>
              <a:rPr lang="en-US" sz="1400" dirty="0" smtClean="0"/>
              <a:t> </a:t>
            </a:r>
          </a:p>
          <a:p>
            <a:r>
              <a:rPr lang="en-US" sz="1400" dirty="0" smtClean="0"/>
              <a:t>Note</a:t>
            </a:r>
            <a:r>
              <a:rPr lang="en-US" sz="1400" dirty="0"/>
              <a:t>: </a:t>
            </a:r>
            <a:r>
              <a:rPr lang="en-US" sz="1400" dirty="0" err="1" smtClean="0"/>
              <a:t>Profondeur</a:t>
            </a:r>
            <a:r>
              <a:rPr lang="en-US" sz="1400" dirty="0" smtClean="0"/>
              <a:t> </a:t>
            </a:r>
            <a:r>
              <a:rPr lang="en-US" sz="1400" dirty="0" err="1" smtClean="0"/>
              <a:t>actuelle</a:t>
            </a:r>
            <a:r>
              <a:rPr lang="en-US" sz="1400" dirty="0" smtClean="0"/>
              <a:t> du </a:t>
            </a:r>
            <a:r>
              <a:rPr lang="en-US" sz="1400" dirty="0" err="1" smtClean="0"/>
              <a:t>dessin</a:t>
            </a:r>
            <a:r>
              <a:rPr lang="en-US" sz="1400" dirty="0" smtClean="0"/>
              <a:t> 6</a:t>
            </a:r>
            <a:r>
              <a:rPr lang="en-US" sz="1400" dirty="0"/>
              <a:t>" ÷ 2 = 3</a:t>
            </a:r>
            <a:r>
              <a:rPr lang="en-US" sz="1400" dirty="0" smtClean="0"/>
              <a:t>"</a:t>
            </a:r>
            <a:endParaRPr lang="fr-CA" sz="1400" dirty="0"/>
          </a:p>
        </p:txBody>
      </p:sp>
      <p:sp>
        <p:nvSpPr>
          <p:cNvPr id="5" name="ZoneTexte 4"/>
          <p:cNvSpPr txBox="1"/>
          <p:nvPr/>
        </p:nvSpPr>
        <p:spPr>
          <a:xfrm>
            <a:off x="467544" y="1988840"/>
            <a:ext cx="1512168" cy="369332"/>
          </a:xfrm>
          <a:prstGeom prst="rect">
            <a:avLst/>
          </a:prstGeom>
          <a:noFill/>
        </p:spPr>
        <p:txBody>
          <a:bodyPr wrap="square" rtlCol="0">
            <a:spAutoFit/>
          </a:bodyPr>
          <a:lstStyle/>
          <a:p>
            <a:r>
              <a:rPr lang="fr-CA" dirty="0" smtClean="0"/>
              <a:t>Étape 1</a:t>
            </a:r>
            <a:endParaRPr lang="fr-CA" dirty="0"/>
          </a:p>
        </p:txBody>
      </p:sp>
      <p:sp>
        <p:nvSpPr>
          <p:cNvPr id="6" name="ZoneTexte 5"/>
          <p:cNvSpPr txBox="1"/>
          <p:nvPr/>
        </p:nvSpPr>
        <p:spPr>
          <a:xfrm>
            <a:off x="2665730" y="1957383"/>
            <a:ext cx="2266310" cy="369332"/>
          </a:xfrm>
          <a:prstGeom prst="rect">
            <a:avLst/>
          </a:prstGeom>
          <a:noFill/>
        </p:spPr>
        <p:txBody>
          <a:bodyPr wrap="square" rtlCol="0">
            <a:spAutoFit/>
          </a:bodyPr>
          <a:lstStyle/>
          <a:p>
            <a:r>
              <a:rPr lang="fr-CA" dirty="0" smtClean="0"/>
              <a:t>Étape 2</a:t>
            </a:r>
            <a:endParaRPr lang="fr-CA" dirty="0"/>
          </a:p>
        </p:txBody>
      </p:sp>
      <p:sp>
        <p:nvSpPr>
          <p:cNvPr id="7" name="ZoneTexte 6"/>
          <p:cNvSpPr txBox="1"/>
          <p:nvPr/>
        </p:nvSpPr>
        <p:spPr>
          <a:xfrm>
            <a:off x="4644008" y="1988840"/>
            <a:ext cx="1440160" cy="369332"/>
          </a:xfrm>
          <a:prstGeom prst="rect">
            <a:avLst/>
          </a:prstGeom>
          <a:noFill/>
        </p:spPr>
        <p:txBody>
          <a:bodyPr wrap="square" rtlCol="0">
            <a:spAutoFit/>
          </a:bodyPr>
          <a:lstStyle/>
          <a:p>
            <a:r>
              <a:rPr lang="fr-CA" dirty="0" smtClean="0"/>
              <a:t>Étape 3</a:t>
            </a:r>
            <a:endParaRPr lang="fr-CA" dirty="0"/>
          </a:p>
        </p:txBody>
      </p:sp>
    </p:spTree>
    <p:extLst>
      <p:ext uri="{BB962C8B-B14F-4D97-AF65-F5344CB8AC3E}">
        <p14:creationId xmlns:p14="http://schemas.microsoft.com/office/powerpoint/2010/main" val="1931273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467544" y="1706289"/>
            <a:ext cx="8229600" cy="4525963"/>
          </a:xfrm>
        </p:spPr>
        <p:txBody>
          <a:bodyPr/>
          <a:lstStyle/>
          <a:p>
            <a:r>
              <a:rPr lang="fr-CA" dirty="0" smtClean="0"/>
              <a:t>Devine l’objet représenté en vue éclatée.</a:t>
            </a:r>
            <a:endParaRPr lang="fr-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96" y="2996952"/>
            <a:ext cx="4594688" cy="376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678" y="3176972"/>
            <a:ext cx="4504322" cy="340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3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p:txBody>
          <a:bodyPr/>
          <a:lstStyle/>
          <a:p>
            <a:r>
              <a:rPr lang="fr-CA" dirty="0" smtClean="0"/>
              <a:t>Devine l’objet représenté en vue éclatée.</a:t>
            </a:r>
            <a:endParaRPr lang="fr-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32856"/>
            <a:ext cx="4298057" cy="471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939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457200" y="1600200"/>
            <a:ext cx="3322712" cy="4525963"/>
          </a:xfrm>
        </p:spPr>
        <p:txBody>
          <a:bodyPr/>
          <a:lstStyle/>
          <a:p>
            <a:r>
              <a:rPr lang="fr-CA" dirty="0"/>
              <a:t>Dessiner et décrire des vues éclatées, des composantes </a:t>
            </a:r>
            <a:r>
              <a:rPr lang="fr-CA" dirty="0" smtClean="0"/>
              <a:t>et </a:t>
            </a:r>
            <a:r>
              <a:rPr lang="fr-CA" dirty="0"/>
              <a:t>des schémas à </a:t>
            </a:r>
            <a:r>
              <a:rPr lang="fr-CA" dirty="0" smtClean="0"/>
              <a:t>l’échelle d’objets </a:t>
            </a:r>
            <a:r>
              <a:rPr lang="fr-CA" dirty="0"/>
              <a:t>simples à trois                     </a:t>
            </a:r>
            <a:r>
              <a:rPr lang="fr-CA" dirty="0" smtClean="0"/>
              <a:t>dimensions</a:t>
            </a:r>
            <a:r>
              <a:rPr lang="fr-CA"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556792"/>
            <a:ext cx="50482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437112"/>
            <a:ext cx="33432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33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457200" y="1600200"/>
            <a:ext cx="3682752" cy="4525963"/>
          </a:xfrm>
        </p:spPr>
        <p:txBody>
          <a:bodyPr/>
          <a:lstStyle/>
          <a:p>
            <a:r>
              <a:rPr lang="fr-CA" dirty="0"/>
              <a:t>Dessiner et décrire des vues éclatées, des composantes et des schémas à l’échelle d’objets simples à trois                     dimensions.</a:t>
            </a:r>
          </a:p>
          <a:p>
            <a:endParaRPr lang="fr-CA" dirty="0"/>
          </a:p>
        </p:txBody>
      </p:sp>
      <p:pic>
        <p:nvPicPr>
          <p:cNvPr id="4" name="Picture 3" descr="C:\My Documents\My Documents\Graphic Communication\PowerPoint Graphics Drawings\Exploded Flatpack De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919538" cy="456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413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p:txBody>
          <a:bodyPr/>
          <a:lstStyle/>
          <a:p>
            <a:r>
              <a:rPr lang="fr-CA" dirty="0" smtClean="0"/>
              <a:t>Voici un objet en vue éclatée</a:t>
            </a:r>
          </a:p>
          <a:p>
            <a:pPr marL="0" indent="0">
              <a:buNone/>
            </a:pPr>
            <a:r>
              <a:rPr lang="fr-CA" dirty="0"/>
              <a:t>	</a:t>
            </a:r>
            <a:endParaRPr lang="fr-CA" dirty="0" smtClean="0"/>
          </a:p>
          <a:p>
            <a:pPr marL="0" indent="0">
              <a:buNone/>
            </a:pPr>
            <a:r>
              <a:rPr lang="fr-CA" dirty="0" smtClean="0"/>
              <a:t>a) Quel est cet objet?</a:t>
            </a:r>
          </a:p>
          <a:p>
            <a:pPr marL="0" indent="0">
              <a:buNone/>
            </a:pPr>
            <a:r>
              <a:rPr lang="fr-CA" dirty="0" smtClean="0"/>
              <a:t>b) Fais un dessin de </a:t>
            </a:r>
          </a:p>
          <a:p>
            <a:pPr marL="0" indent="0">
              <a:buNone/>
            </a:pPr>
            <a:r>
              <a:rPr lang="fr-CA" dirty="0" smtClean="0"/>
              <a:t>l’objet en vue </a:t>
            </a:r>
          </a:p>
          <a:p>
            <a:pPr marL="0" indent="0">
              <a:buNone/>
            </a:pPr>
            <a:r>
              <a:rPr lang="fr-CA" dirty="0"/>
              <a:t>c</a:t>
            </a:r>
            <a:r>
              <a:rPr lang="fr-CA" dirty="0" smtClean="0"/>
              <a:t>onstruite.</a:t>
            </a:r>
          </a:p>
          <a:p>
            <a:pPr marL="0" indent="0">
              <a:buNone/>
            </a:pPr>
            <a:r>
              <a:rPr lang="fr-CA" dirty="0" smtClean="0"/>
              <a:t>c) Suggère une échelle</a:t>
            </a:r>
          </a:p>
          <a:p>
            <a:pPr marL="0" indent="0">
              <a:buNone/>
            </a:pPr>
            <a:r>
              <a:rPr lang="fr-CA" dirty="0"/>
              <a:t>a</a:t>
            </a:r>
            <a:r>
              <a:rPr lang="fr-CA" dirty="0" smtClean="0"/>
              <a:t>ppropriée pour le </a:t>
            </a:r>
          </a:p>
          <a:p>
            <a:pPr marL="0" indent="0">
              <a:buNone/>
            </a:pPr>
            <a:r>
              <a:rPr lang="fr-CA" dirty="0"/>
              <a:t>d</a:t>
            </a:r>
            <a:r>
              <a:rPr lang="fr-CA" dirty="0" smtClean="0"/>
              <a:t>iagramme. </a:t>
            </a:r>
            <a:endParaRPr lang="fr-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553419"/>
            <a:ext cx="47529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447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457200" y="1600200"/>
            <a:ext cx="2818656" cy="4525963"/>
          </a:xfrm>
        </p:spPr>
        <p:txBody>
          <a:bodyPr/>
          <a:lstStyle/>
          <a:p>
            <a:r>
              <a:rPr lang="fr-CA" sz="1800" dirty="0"/>
              <a:t>Dessiner et décrire des vues éclatées, des composantes et des schémas à l’échelle d’objets simples à trois                     dimensions.</a:t>
            </a:r>
          </a:p>
          <a:p>
            <a:endParaRPr lang="fr-CA" dirty="0"/>
          </a:p>
        </p:txBody>
      </p:sp>
      <p:graphicFrame>
        <p:nvGraphicFramePr>
          <p:cNvPr id="4" name="Objet 3"/>
          <p:cNvGraphicFramePr>
            <a:graphicFrameLocks noChangeAspect="1"/>
          </p:cNvGraphicFramePr>
          <p:nvPr>
            <p:extLst>
              <p:ext uri="{D42A27DB-BD31-4B8C-83A1-F6EECF244321}">
                <p14:modId xmlns:p14="http://schemas.microsoft.com/office/powerpoint/2010/main" val="100371863"/>
              </p:ext>
            </p:extLst>
          </p:nvPr>
        </p:nvGraphicFramePr>
        <p:xfrm>
          <a:off x="5004048" y="1685919"/>
          <a:ext cx="3881437" cy="4930775"/>
        </p:xfrm>
        <a:graphic>
          <a:graphicData uri="http://schemas.openxmlformats.org/presentationml/2006/ole">
            <mc:AlternateContent xmlns:mc="http://schemas.openxmlformats.org/markup-compatibility/2006">
              <mc:Choice xmlns:v="urn:schemas-microsoft-com:vml" Requires="v">
                <p:oleObj spid="_x0000_s4125" name="Autosketch Drawing" r:id="rId3" imgW="4643555" imgH="5896675" progId="AutoSketch.Drawing.6">
                  <p:embed/>
                </p:oleObj>
              </mc:Choice>
              <mc:Fallback>
                <p:oleObj name="Autosketch Drawing" r:id="rId3" imgW="4643555" imgH="5896675" progId="AutoSketch.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685919"/>
                        <a:ext cx="3881437"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3" descr="C:\My Documents\My Documents\Graphic Communication\PowerPoint Graphics Drawings\trincket box jpeg.jpg"/>
          <p:cNvPicPr>
            <a:picLocks noChangeAspect="1" noChangeArrowheads="1"/>
          </p:cNvPicPr>
          <p:nvPr/>
        </p:nvPicPr>
        <p:blipFill>
          <a:blip r:embed="rId5">
            <a:extLst>
              <a:ext uri="{28A0092B-C50C-407E-A947-70E740481C1C}">
                <a14:useLocalDpi xmlns:a14="http://schemas.microsoft.com/office/drawing/2010/main" val="0"/>
              </a:ext>
            </a:extLst>
          </a:blip>
          <a:srcRect l="11250" t="11250" r="11250" b="6250"/>
          <a:stretch>
            <a:fillRect/>
          </a:stretch>
        </p:blipFill>
        <p:spPr bwMode="auto">
          <a:xfrm>
            <a:off x="971600" y="3645024"/>
            <a:ext cx="373380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9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Trigonométrie: 20 pures versus 20-1</a:t>
            </a:r>
            <a:endParaRPr lang="fr-CA" dirty="0"/>
          </a:p>
        </p:txBody>
      </p:sp>
      <p:sp>
        <p:nvSpPr>
          <p:cNvPr id="6" name="Espace réservé du texte 5"/>
          <p:cNvSpPr>
            <a:spLocks noGrp="1"/>
          </p:cNvSpPr>
          <p:nvPr>
            <p:ph type="body" idx="1"/>
          </p:nvPr>
        </p:nvSpPr>
        <p:spPr/>
        <p:txBody>
          <a:bodyPr/>
          <a:lstStyle/>
          <a:p>
            <a:r>
              <a:rPr lang="fr-CA" dirty="0" smtClean="0"/>
              <a:t>MATHS 20-1</a:t>
            </a:r>
            <a:endParaRPr lang="fr-CA" dirty="0"/>
          </a:p>
        </p:txBody>
      </p:sp>
      <p:sp>
        <p:nvSpPr>
          <p:cNvPr id="9" name="Espace réservé du contenu 8"/>
          <p:cNvSpPr>
            <a:spLocks noGrp="1"/>
          </p:cNvSpPr>
          <p:nvPr>
            <p:ph sz="half" idx="2"/>
          </p:nvPr>
        </p:nvSpPr>
        <p:spPr>
          <a:xfrm>
            <a:off x="457200" y="2174874"/>
            <a:ext cx="4040188" cy="4350469"/>
          </a:xfrm>
        </p:spPr>
        <p:txBody>
          <a:bodyPr>
            <a:normAutofit fontScale="70000" lnSpcReduction="20000"/>
          </a:bodyPr>
          <a:lstStyle/>
          <a:p>
            <a:pPr marL="0" indent="0">
              <a:buNone/>
            </a:pPr>
            <a:r>
              <a:rPr lang="fr-CA" dirty="0" smtClean="0"/>
              <a:t>RAG: </a:t>
            </a:r>
            <a:r>
              <a:rPr lang="fr-CA" dirty="0"/>
              <a:t>Développer </a:t>
            </a:r>
            <a:r>
              <a:rPr lang="fr-CA" dirty="0" smtClean="0"/>
              <a:t>le raisonnement </a:t>
            </a:r>
            <a:r>
              <a:rPr lang="fr-CA" dirty="0"/>
              <a:t>trigonométrique. </a:t>
            </a:r>
            <a:endParaRPr lang="fr-CA" dirty="0" smtClean="0"/>
          </a:p>
          <a:p>
            <a:pPr marL="0" indent="0">
              <a:buNone/>
            </a:pPr>
            <a:endParaRPr lang="fr-CA" dirty="0" smtClean="0"/>
          </a:p>
          <a:p>
            <a:pPr marL="0" indent="0">
              <a:buNone/>
            </a:pPr>
            <a:r>
              <a:rPr lang="fr-CA" sz="2600" dirty="0" smtClean="0"/>
              <a:t>RAS: </a:t>
            </a:r>
            <a:r>
              <a:rPr lang="fr-CA" sz="2600" i="1" dirty="0"/>
              <a:t>L’élève devra : </a:t>
            </a:r>
            <a:r>
              <a:rPr lang="fr-CA" sz="2600" dirty="0"/>
              <a:t>	</a:t>
            </a:r>
          </a:p>
          <a:p>
            <a:pPr marL="457200" indent="-457200">
              <a:buAutoNum type="arabicPeriod"/>
            </a:pPr>
            <a:r>
              <a:rPr lang="fr-CA" sz="2600" dirty="0" smtClean="0"/>
              <a:t>Démontrer </a:t>
            </a:r>
            <a:r>
              <a:rPr lang="fr-CA" sz="2600" dirty="0"/>
              <a:t>une compréhension des angles en position standard 	</a:t>
            </a:r>
            <a:endParaRPr lang="fr-CA" sz="2600" dirty="0" smtClean="0"/>
          </a:p>
          <a:p>
            <a:pPr marL="457200" indent="-457200">
              <a:buFont typeface="Wingdings" pitchFamily="2" charset="2"/>
              <a:buAutoNum type="arabicPeriod"/>
            </a:pPr>
            <a:r>
              <a:rPr lang="fr-CA" sz="2600" dirty="0" smtClean="0"/>
              <a:t>Résoudre </a:t>
            </a:r>
            <a:r>
              <a:rPr lang="fr-CA" sz="2600" dirty="0"/>
              <a:t>des problèmes comportant les rapports trigonométriques de base (sinus, cosinus et tangente) pour des angles de 0° à 360° en position standard. </a:t>
            </a:r>
          </a:p>
          <a:p>
            <a:pPr marL="457200" indent="-457200">
              <a:buFont typeface="Wingdings" pitchFamily="2" charset="2"/>
              <a:buAutoNum type="arabicPeriod"/>
            </a:pPr>
            <a:r>
              <a:rPr lang="fr-CA" sz="2600" dirty="0" smtClean="0"/>
              <a:t>Résoudre </a:t>
            </a:r>
            <a:r>
              <a:rPr lang="fr-CA" sz="2600" dirty="0"/>
              <a:t>des problèmes à l’aide de la loi du cosinus et la loi des sinus, y compris le cas ambigu. </a:t>
            </a:r>
          </a:p>
          <a:p>
            <a:pPr marL="0" indent="0">
              <a:buNone/>
            </a:pPr>
            <a:r>
              <a:rPr lang="fr-CA" dirty="0"/>
              <a:t>	</a:t>
            </a:r>
          </a:p>
          <a:p>
            <a:pPr marL="0" indent="0">
              <a:buNone/>
            </a:pPr>
            <a:endParaRPr lang="fr-CA" dirty="0"/>
          </a:p>
        </p:txBody>
      </p:sp>
      <p:sp>
        <p:nvSpPr>
          <p:cNvPr id="8" name="Espace réservé du texte 7"/>
          <p:cNvSpPr>
            <a:spLocks noGrp="1"/>
          </p:cNvSpPr>
          <p:nvPr>
            <p:ph type="body" sz="quarter" idx="3"/>
          </p:nvPr>
        </p:nvSpPr>
        <p:spPr/>
        <p:txBody>
          <a:bodyPr/>
          <a:lstStyle/>
          <a:p>
            <a:r>
              <a:rPr lang="fr-CA" dirty="0" smtClean="0"/>
              <a:t> MATHS 20 PURES</a:t>
            </a:r>
            <a:endParaRPr lang="fr-CA" dirty="0"/>
          </a:p>
        </p:txBody>
      </p:sp>
      <p:sp>
        <p:nvSpPr>
          <p:cNvPr id="10" name="Espace réservé du contenu 9"/>
          <p:cNvSpPr>
            <a:spLocks noGrp="1"/>
          </p:cNvSpPr>
          <p:nvPr>
            <p:ph sz="quarter" idx="4"/>
          </p:nvPr>
        </p:nvSpPr>
        <p:spPr/>
        <p:txBody>
          <a:bodyPr/>
          <a:lstStyle/>
          <a:p>
            <a:pPr marL="0" indent="0">
              <a:buNone/>
            </a:pPr>
            <a:r>
              <a:rPr lang="fr-CA" dirty="0" smtClean="0"/>
              <a:t>		?</a:t>
            </a:r>
            <a:endParaRPr lang="fr-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085184"/>
            <a:ext cx="13335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071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Mathématiques 20-3</a:t>
            </a:r>
            <a:endParaRPr lang="fr-CA" dirty="0"/>
          </a:p>
        </p:txBody>
      </p:sp>
      <p:graphicFrame>
        <p:nvGraphicFramePr>
          <p:cNvPr id="4" name="Objet 3"/>
          <p:cNvGraphicFramePr>
            <a:graphicFrameLocks noChangeAspect="1"/>
          </p:cNvGraphicFramePr>
          <p:nvPr>
            <p:extLst>
              <p:ext uri="{D42A27DB-BD31-4B8C-83A1-F6EECF244321}">
                <p14:modId xmlns:p14="http://schemas.microsoft.com/office/powerpoint/2010/main" val="541366692"/>
              </p:ext>
            </p:extLst>
          </p:nvPr>
        </p:nvGraphicFramePr>
        <p:xfrm>
          <a:off x="7020272" y="1480716"/>
          <a:ext cx="1998166" cy="2122910"/>
        </p:xfrm>
        <a:graphic>
          <a:graphicData uri="http://schemas.openxmlformats.org/presentationml/2006/ole">
            <mc:AlternateContent xmlns:mc="http://schemas.openxmlformats.org/markup-compatibility/2006">
              <mc:Choice xmlns:v="urn:schemas-microsoft-com:vml" Requires="v">
                <p:oleObj spid="_x0000_s5324" name="Autosketch Drawing" r:id="rId3" imgW="4312027" imgH="4580630" progId="AutoSketch.Drawing.6">
                  <p:embed/>
                </p:oleObj>
              </mc:Choice>
              <mc:Fallback>
                <p:oleObj name="Autosketch Drawing" r:id="rId3" imgW="4312027" imgH="4580630" progId="AutoSketch.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480716"/>
                        <a:ext cx="1998166" cy="2122910"/>
                      </a:xfrm>
                      <a:prstGeom prst="rect">
                        <a:avLst/>
                      </a:prstGeom>
                      <a:noFill/>
                      <a:ln>
                        <a:noFill/>
                      </a:ln>
                      <a:effectLst/>
                    </p:spPr>
                  </p:pic>
                </p:oleObj>
              </mc:Fallback>
            </mc:AlternateContent>
          </a:graphicData>
        </a:graphic>
      </p:graphicFrame>
      <p:grpSp>
        <p:nvGrpSpPr>
          <p:cNvPr id="5" name="Groupe 4"/>
          <p:cNvGrpSpPr/>
          <p:nvPr/>
        </p:nvGrpSpPr>
        <p:grpSpPr>
          <a:xfrm>
            <a:off x="300038" y="1185863"/>
            <a:ext cx="5943600" cy="5672137"/>
            <a:chOff x="2133600" y="1185863"/>
            <a:chExt cx="5943600" cy="5672137"/>
          </a:xfrm>
        </p:grpSpPr>
        <p:graphicFrame>
          <p:nvGraphicFramePr>
            <p:cNvPr id="6" name="Object 3"/>
            <p:cNvGraphicFramePr>
              <a:graphicFrameLocks noChangeAspect="1"/>
            </p:cNvGraphicFramePr>
            <p:nvPr>
              <p:extLst>
                <p:ext uri="{D42A27DB-BD31-4B8C-83A1-F6EECF244321}">
                  <p14:modId xmlns:p14="http://schemas.microsoft.com/office/powerpoint/2010/main" val="1711075356"/>
                </p:ext>
              </p:extLst>
            </p:nvPr>
          </p:nvGraphicFramePr>
          <p:xfrm>
            <a:off x="3630613" y="2913063"/>
            <a:ext cx="2797175" cy="2971800"/>
          </p:xfrm>
          <a:graphic>
            <a:graphicData uri="http://schemas.openxmlformats.org/presentationml/2006/ole">
              <mc:AlternateContent xmlns:mc="http://schemas.openxmlformats.org/markup-compatibility/2006">
                <mc:Choice xmlns:v="urn:schemas-microsoft-com:vml" Requires="v">
                  <p:oleObj spid="_x0000_s5325" name="Autosketch Drawing" r:id="rId5" imgW="4311360" imgH="4580280" progId="AutoSketch.Drawing.6">
                    <p:embed/>
                  </p:oleObj>
                </mc:Choice>
                <mc:Fallback>
                  <p:oleObj name="Autosketch Drawing" r:id="rId5" imgW="4311360" imgH="4580280" progId="AutoSketch.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613" y="2913063"/>
                          <a:ext cx="2797175"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Group 27"/>
            <p:cNvGrpSpPr>
              <a:grpSpLocks/>
            </p:cNvGrpSpPr>
            <p:nvPr/>
          </p:nvGrpSpPr>
          <p:grpSpPr bwMode="auto">
            <a:xfrm>
              <a:off x="2133600" y="5046663"/>
              <a:ext cx="2286000" cy="1700212"/>
              <a:chOff x="1344" y="3179"/>
              <a:chExt cx="1440" cy="1071"/>
            </a:xfrm>
          </p:grpSpPr>
          <p:graphicFrame>
            <p:nvGraphicFramePr>
              <p:cNvPr id="30" name="Object 5"/>
              <p:cNvGraphicFramePr>
                <a:graphicFrameLocks noChangeAspect="1"/>
              </p:cNvGraphicFramePr>
              <p:nvPr/>
            </p:nvGraphicFramePr>
            <p:xfrm>
              <a:off x="1344" y="3179"/>
              <a:ext cx="576" cy="1071"/>
            </p:xfrm>
            <a:graphic>
              <a:graphicData uri="http://schemas.openxmlformats.org/presentationml/2006/ole">
                <mc:AlternateContent xmlns:mc="http://schemas.openxmlformats.org/markup-compatibility/2006">
                  <mc:Choice xmlns:v="urn:schemas-microsoft-com:vml" Requires="v">
                    <p:oleObj spid="_x0000_s5326" name="Autosketch Drawing" r:id="rId6" imgW="1486800" imgH="2766240" progId="AutoSketch.Drawing.6">
                      <p:embed/>
                    </p:oleObj>
                  </mc:Choice>
                  <mc:Fallback>
                    <p:oleObj name="Autosketch Drawing" r:id="rId6" imgW="1486800" imgH="2766240" progId="AutoSketch.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3179"/>
                            <a:ext cx="576" cy="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Line 6"/>
              <p:cNvSpPr>
                <a:spLocks noChangeShapeType="1"/>
              </p:cNvSpPr>
              <p:nvPr/>
            </p:nvSpPr>
            <p:spPr bwMode="auto">
              <a:xfrm flipH="1">
                <a:off x="1920" y="3687"/>
                <a:ext cx="864" cy="499"/>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2" name="Line 7"/>
              <p:cNvSpPr>
                <a:spLocks noChangeShapeType="1"/>
              </p:cNvSpPr>
              <p:nvPr/>
            </p:nvSpPr>
            <p:spPr bwMode="auto">
              <a:xfrm flipH="1">
                <a:off x="1440" y="3371"/>
                <a:ext cx="864" cy="499"/>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8" name="Group 26"/>
            <p:cNvGrpSpPr>
              <a:grpSpLocks/>
            </p:cNvGrpSpPr>
            <p:nvPr/>
          </p:nvGrpSpPr>
          <p:grpSpPr bwMode="auto">
            <a:xfrm>
              <a:off x="4191000" y="4665663"/>
              <a:ext cx="2133600" cy="2192337"/>
              <a:chOff x="2640" y="2939"/>
              <a:chExt cx="1344" cy="1381"/>
            </a:xfrm>
          </p:grpSpPr>
          <p:graphicFrame>
            <p:nvGraphicFramePr>
              <p:cNvPr id="25" name="Object 4"/>
              <p:cNvGraphicFramePr>
                <a:graphicFrameLocks noChangeAspect="1"/>
              </p:cNvGraphicFramePr>
              <p:nvPr/>
            </p:nvGraphicFramePr>
            <p:xfrm>
              <a:off x="2640" y="3467"/>
              <a:ext cx="1344" cy="853"/>
            </p:xfrm>
            <a:graphic>
              <a:graphicData uri="http://schemas.openxmlformats.org/presentationml/2006/ole">
                <mc:AlternateContent xmlns:mc="http://schemas.openxmlformats.org/markup-compatibility/2006">
                  <mc:Choice xmlns:v="urn:schemas-microsoft-com:vml" Requires="v">
                    <p:oleObj spid="_x0000_s5327" name="Autosketch Drawing" r:id="rId8" imgW="3304440" imgH="2098440" progId="AutoSketch.Drawing.6">
                      <p:embed/>
                    </p:oleObj>
                  </mc:Choice>
                  <mc:Fallback>
                    <p:oleObj name="Autosketch Drawing" r:id="rId8" imgW="3304440" imgH="2098440" progId="AutoSketch.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3467"/>
                            <a:ext cx="1344" cy="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Line 8"/>
              <p:cNvSpPr>
                <a:spLocks noChangeShapeType="1"/>
              </p:cNvSpPr>
              <p:nvPr/>
            </p:nvSpPr>
            <p:spPr bwMode="auto">
              <a:xfrm>
                <a:off x="2928" y="3659"/>
                <a:ext cx="0" cy="528"/>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7" name="Line 9"/>
              <p:cNvSpPr>
                <a:spLocks noChangeShapeType="1"/>
              </p:cNvSpPr>
              <p:nvPr/>
            </p:nvSpPr>
            <p:spPr bwMode="auto">
              <a:xfrm>
                <a:off x="2688" y="3515"/>
                <a:ext cx="0" cy="528"/>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8" name="Line 10"/>
              <p:cNvSpPr>
                <a:spLocks noChangeShapeType="1"/>
              </p:cNvSpPr>
              <p:nvPr/>
            </p:nvSpPr>
            <p:spPr bwMode="auto">
              <a:xfrm>
                <a:off x="3696" y="2939"/>
                <a:ext cx="0" cy="528"/>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9" name="Line 11"/>
              <p:cNvSpPr>
                <a:spLocks noChangeShapeType="1"/>
              </p:cNvSpPr>
              <p:nvPr/>
            </p:nvSpPr>
            <p:spPr bwMode="auto">
              <a:xfrm>
                <a:off x="3936" y="3083"/>
                <a:ext cx="0" cy="528"/>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9" name="Group 28"/>
            <p:cNvGrpSpPr>
              <a:grpSpLocks/>
            </p:cNvGrpSpPr>
            <p:nvPr/>
          </p:nvGrpSpPr>
          <p:grpSpPr bwMode="auto">
            <a:xfrm>
              <a:off x="5638800" y="2151063"/>
              <a:ext cx="2438400" cy="2546350"/>
              <a:chOff x="3552" y="1355"/>
              <a:chExt cx="1536" cy="1604"/>
            </a:xfrm>
          </p:grpSpPr>
          <p:graphicFrame>
            <p:nvGraphicFramePr>
              <p:cNvPr id="22" name="Object 12"/>
              <p:cNvGraphicFramePr>
                <a:graphicFrameLocks noChangeAspect="1"/>
              </p:cNvGraphicFramePr>
              <p:nvPr/>
            </p:nvGraphicFramePr>
            <p:xfrm>
              <a:off x="4512" y="1355"/>
              <a:ext cx="576" cy="1073"/>
            </p:xfrm>
            <a:graphic>
              <a:graphicData uri="http://schemas.openxmlformats.org/presentationml/2006/ole">
                <mc:AlternateContent xmlns:mc="http://schemas.openxmlformats.org/markup-compatibility/2006">
                  <mc:Choice xmlns:v="urn:schemas-microsoft-com:vml" Requires="v">
                    <p:oleObj spid="_x0000_s5328" name="Autosketch Drawing" r:id="rId10" imgW="1486800" imgH="2766240" progId="AutoSketch.Drawing.6">
                      <p:embed/>
                    </p:oleObj>
                  </mc:Choice>
                  <mc:Fallback>
                    <p:oleObj name="Autosketch Drawing" r:id="rId10" imgW="1486800" imgH="2766240" progId="AutoSketch.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2" y="1355"/>
                            <a:ext cx="576" cy="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13"/>
              <p:cNvSpPr>
                <a:spLocks noChangeShapeType="1"/>
              </p:cNvSpPr>
              <p:nvPr/>
            </p:nvSpPr>
            <p:spPr bwMode="auto">
              <a:xfrm flipV="1">
                <a:off x="4032" y="2405"/>
                <a:ext cx="960" cy="554"/>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4" name="Line 14"/>
              <p:cNvSpPr>
                <a:spLocks noChangeShapeType="1"/>
              </p:cNvSpPr>
              <p:nvPr/>
            </p:nvSpPr>
            <p:spPr bwMode="auto">
              <a:xfrm flipV="1">
                <a:off x="3552" y="2123"/>
                <a:ext cx="960" cy="554"/>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0" name="Group 29"/>
            <p:cNvGrpSpPr>
              <a:grpSpLocks/>
            </p:cNvGrpSpPr>
            <p:nvPr/>
          </p:nvGrpSpPr>
          <p:grpSpPr bwMode="auto">
            <a:xfrm>
              <a:off x="3657600" y="1635125"/>
              <a:ext cx="2743200" cy="2790825"/>
              <a:chOff x="2304" y="1030"/>
              <a:chExt cx="1728" cy="1758"/>
            </a:xfrm>
          </p:grpSpPr>
          <p:graphicFrame>
            <p:nvGraphicFramePr>
              <p:cNvPr id="17" name="Object 15"/>
              <p:cNvGraphicFramePr>
                <a:graphicFrameLocks noChangeAspect="1"/>
              </p:cNvGraphicFramePr>
              <p:nvPr/>
            </p:nvGraphicFramePr>
            <p:xfrm>
              <a:off x="2304" y="1030"/>
              <a:ext cx="1728" cy="1075"/>
            </p:xfrm>
            <a:graphic>
              <a:graphicData uri="http://schemas.openxmlformats.org/presentationml/2006/ole">
                <mc:AlternateContent xmlns:mc="http://schemas.openxmlformats.org/markup-compatibility/2006">
                  <mc:Choice xmlns:v="urn:schemas-microsoft-com:vml" Requires="v">
                    <p:oleObj spid="_x0000_s5329" name="Autosketch Drawing" r:id="rId12" imgW="4295880" imgH="2670840" progId="AutoSketch.Drawing.6">
                      <p:embed/>
                    </p:oleObj>
                  </mc:Choice>
                  <mc:Fallback>
                    <p:oleObj name="Autosketch Drawing" r:id="rId12" imgW="4295880" imgH="2670840" progId="AutoSketch.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4" y="1030"/>
                            <a:ext cx="1728" cy="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Line 16"/>
              <p:cNvSpPr>
                <a:spLocks noChangeShapeType="1"/>
              </p:cNvSpPr>
              <p:nvPr/>
            </p:nvSpPr>
            <p:spPr bwMode="auto">
              <a:xfrm flipV="1">
                <a:off x="2858" y="2116"/>
                <a:ext cx="0" cy="672"/>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9" name="Line 17"/>
              <p:cNvSpPr>
                <a:spLocks noChangeShapeType="1"/>
              </p:cNvSpPr>
              <p:nvPr/>
            </p:nvSpPr>
            <p:spPr bwMode="auto">
              <a:xfrm flipV="1">
                <a:off x="3487" y="1179"/>
                <a:ext cx="0" cy="672"/>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0" name="Line 18"/>
              <p:cNvSpPr>
                <a:spLocks noChangeShapeType="1"/>
              </p:cNvSpPr>
              <p:nvPr/>
            </p:nvSpPr>
            <p:spPr bwMode="auto">
              <a:xfrm flipV="1">
                <a:off x="3994" y="1464"/>
                <a:ext cx="0" cy="672"/>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1" name="Line 19"/>
              <p:cNvSpPr>
                <a:spLocks noChangeShapeType="1"/>
              </p:cNvSpPr>
              <p:nvPr/>
            </p:nvSpPr>
            <p:spPr bwMode="auto">
              <a:xfrm flipV="1">
                <a:off x="2346" y="1826"/>
                <a:ext cx="0" cy="672"/>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1" name="Group 30"/>
            <p:cNvGrpSpPr>
              <a:grpSpLocks/>
            </p:cNvGrpSpPr>
            <p:nvPr/>
          </p:nvGrpSpPr>
          <p:grpSpPr bwMode="auto">
            <a:xfrm>
              <a:off x="4695825" y="1185863"/>
              <a:ext cx="666750" cy="2676525"/>
              <a:chOff x="2958" y="747"/>
              <a:chExt cx="420" cy="1686"/>
            </a:xfrm>
          </p:grpSpPr>
          <p:graphicFrame>
            <p:nvGraphicFramePr>
              <p:cNvPr id="12" name="Object 20"/>
              <p:cNvGraphicFramePr>
                <a:graphicFrameLocks noChangeAspect="1"/>
              </p:cNvGraphicFramePr>
              <p:nvPr/>
            </p:nvGraphicFramePr>
            <p:xfrm>
              <a:off x="2958" y="747"/>
              <a:ext cx="420" cy="363"/>
            </p:xfrm>
            <a:graphic>
              <a:graphicData uri="http://schemas.openxmlformats.org/presentationml/2006/ole">
                <mc:AlternateContent xmlns:mc="http://schemas.openxmlformats.org/markup-compatibility/2006">
                  <mc:Choice xmlns:v="urn:schemas-microsoft-com:vml" Requires="v">
                    <p:oleObj spid="_x0000_s5330" name="Autosketch Drawing" r:id="rId14" imgW="991080" imgH="858240" progId="AutoSketch.Drawing.6">
                      <p:embed/>
                    </p:oleObj>
                  </mc:Choice>
                  <mc:Fallback>
                    <p:oleObj name="Autosketch Drawing" r:id="rId14" imgW="991080" imgH="858240" progId="AutoSketch.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8" y="747"/>
                            <a:ext cx="420"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ine 21"/>
              <p:cNvSpPr>
                <a:spLocks noChangeShapeType="1"/>
              </p:cNvSpPr>
              <p:nvPr/>
            </p:nvSpPr>
            <p:spPr bwMode="auto">
              <a:xfrm flipV="1">
                <a:off x="3100" y="1122"/>
                <a:ext cx="0" cy="1311"/>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4" name="Line 22"/>
              <p:cNvSpPr>
                <a:spLocks noChangeShapeType="1"/>
              </p:cNvSpPr>
              <p:nvPr/>
            </p:nvSpPr>
            <p:spPr bwMode="auto">
              <a:xfrm flipV="1">
                <a:off x="2973" y="1040"/>
                <a:ext cx="0" cy="1311"/>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5" name="Line 23"/>
              <p:cNvSpPr>
                <a:spLocks noChangeShapeType="1"/>
              </p:cNvSpPr>
              <p:nvPr/>
            </p:nvSpPr>
            <p:spPr bwMode="auto">
              <a:xfrm flipV="1">
                <a:off x="3237" y="959"/>
                <a:ext cx="0" cy="1311"/>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6" name="Line 24"/>
              <p:cNvSpPr>
                <a:spLocks noChangeShapeType="1"/>
              </p:cNvSpPr>
              <p:nvPr/>
            </p:nvSpPr>
            <p:spPr bwMode="auto">
              <a:xfrm flipV="1">
                <a:off x="3355" y="988"/>
                <a:ext cx="0" cy="1311"/>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graphicFrame>
        <p:nvGraphicFramePr>
          <p:cNvPr id="33" name="Objet 32"/>
          <p:cNvGraphicFramePr>
            <a:graphicFrameLocks noChangeAspect="1"/>
          </p:cNvGraphicFramePr>
          <p:nvPr>
            <p:extLst>
              <p:ext uri="{D42A27DB-BD31-4B8C-83A1-F6EECF244321}">
                <p14:modId xmlns:p14="http://schemas.microsoft.com/office/powerpoint/2010/main" val="3907670755"/>
              </p:ext>
            </p:extLst>
          </p:nvPr>
        </p:nvGraphicFramePr>
        <p:xfrm>
          <a:off x="6444208" y="3572082"/>
          <a:ext cx="2520280" cy="3201632"/>
        </p:xfrm>
        <a:graphic>
          <a:graphicData uri="http://schemas.openxmlformats.org/presentationml/2006/ole">
            <mc:AlternateContent xmlns:mc="http://schemas.openxmlformats.org/markup-compatibility/2006">
              <mc:Choice xmlns:v="urn:schemas-microsoft-com:vml" Requires="v">
                <p:oleObj spid="_x0000_s5331" name="Autosketch Drawing" r:id="rId16" imgW="4643555" imgH="5896675" progId="AutoSketch.Drawing.6">
                  <p:embed/>
                </p:oleObj>
              </mc:Choice>
              <mc:Fallback>
                <p:oleObj name="Autosketch Drawing" r:id="rId16" imgW="4643555" imgH="5896675" progId="AutoSketch.Drawing.6">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44208" y="3572082"/>
                        <a:ext cx="2520280" cy="3201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84839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Mathématiques 20-3</a:t>
            </a:r>
          </a:p>
        </p:txBody>
      </p:sp>
      <p:graphicFrame>
        <p:nvGraphicFramePr>
          <p:cNvPr id="4" name="Objet 3"/>
          <p:cNvGraphicFramePr>
            <a:graphicFrameLocks noChangeAspect="1"/>
          </p:cNvGraphicFramePr>
          <p:nvPr>
            <p:extLst>
              <p:ext uri="{D42A27DB-BD31-4B8C-83A1-F6EECF244321}">
                <p14:modId xmlns:p14="http://schemas.microsoft.com/office/powerpoint/2010/main" val="2128980297"/>
              </p:ext>
            </p:extLst>
          </p:nvPr>
        </p:nvGraphicFramePr>
        <p:xfrm>
          <a:off x="4694338" y="1340768"/>
          <a:ext cx="4449662" cy="5652617"/>
        </p:xfrm>
        <a:graphic>
          <a:graphicData uri="http://schemas.openxmlformats.org/presentationml/2006/ole">
            <mc:AlternateContent xmlns:mc="http://schemas.openxmlformats.org/markup-compatibility/2006">
              <mc:Choice xmlns:v="urn:schemas-microsoft-com:vml" Requires="v">
                <p:oleObj spid="_x0000_s6161" name="Autosketch Drawing" r:id="rId3" imgW="4643555" imgH="5896675" progId="AutoSketch.Drawing.6">
                  <p:embed/>
                </p:oleObj>
              </mc:Choice>
              <mc:Fallback>
                <p:oleObj name="Autosketch Drawing" r:id="rId3" imgW="4643555" imgH="5896675" progId="AutoSketch.Drawing.6">
                  <p:embed/>
                  <p:pic>
                    <p:nvPicPr>
                      <p:cNvPr id="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338" y="1340768"/>
                        <a:ext cx="4449662" cy="5652617"/>
                      </a:xfrm>
                      <a:prstGeom prst="rect">
                        <a:avLst/>
                      </a:prstGeom>
                      <a:noFill/>
                      <a:ln>
                        <a:noFill/>
                      </a:ln>
                      <a:effectLst/>
                    </p:spPr>
                  </p:pic>
                </p:oleObj>
              </mc:Fallback>
            </mc:AlternateContent>
          </a:graphicData>
        </a:graphic>
      </p:graphicFrame>
      <p:pic>
        <p:nvPicPr>
          <p:cNvPr id="5" name="Picture 3" descr="C:\My Documents\My Documents\Graphic Communication\PowerPoint Graphics Drawings\trincket box jpeg.jpg"/>
          <p:cNvPicPr>
            <a:picLocks noChangeAspect="1" noChangeArrowheads="1"/>
          </p:cNvPicPr>
          <p:nvPr/>
        </p:nvPicPr>
        <p:blipFill>
          <a:blip r:embed="rId5">
            <a:extLst>
              <a:ext uri="{28A0092B-C50C-407E-A947-70E740481C1C}">
                <a14:useLocalDpi xmlns:a14="http://schemas.microsoft.com/office/drawing/2010/main" val="0"/>
              </a:ext>
            </a:extLst>
          </a:blip>
          <a:srcRect l="11250" t="11250" r="11250" b="6250"/>
          <a:stretch>
            <a:fillRect/>
          </a:stretch>
        </p:blipFill>
        <p:spPr bwMode="auto">
          <a:xfrm>
            <a:off x="467544" y="2492896"/>
            <a:ext cx="396803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7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457200" y="1600200"/>
            <a:ext cx="8363272" cy="5069160"/>
          </a:xfrm>
        </p:spPr>
        <p:txBody>
          <a:bodyPr>
            <a:normAutofit fontScale="85000" lnSpcReduction="10000"/>
          </a:bodyPr>
          <a:lstStyle/>
          <a:p>
            <a:r>
              <a:rPr lang="fr-CA" b="1" dirty="0" smtClean="0"/>
              <a:t>Projet de recherche! </a:t>
            </a:r>
            <a:r>
              <a:rPr lang="fr-CA" b="1" dirty="0" smtClean="0"/>
              <a:t>Choisir un objet réelle à dessiner et modéliser</a:t>
            </a:r>
          </a:p>
          <a:p>
            <a:pPr marL="0" indent="0">
              <a:buNone/>
            </a:pPr>
            <a:endParaRPr lang="fr-CA" dirty="0" smtClean="0"/>
          </a:p>
          <a:p>
            <a:pPr lvl="1"/>
            <a:r>
              <a:rPr lang="fr-CA" sz="2400" dirty="0" smtClean="0"/>
              <a:t>Avant </a:t>
            </a:r>
            <a:r>
              <a:rPr lang="fr-CA" sz="2400" dirty="0" smtClean="0"/>
              <a:t>de commencer leurs </a:t>
            </a:r>
            <a:r>
              <a:rPr lang="fr-CA" sz="2400" dirty="0" smtClean="0"/>
              <a:t>dessins à l’échelle et dessins à vue éclatée, </a:t>
            </a:r>
            <a:r>
              <a:rPr lang="fr-CA" sz="2400" dirty="0" smtClean="0"/>
              <a:t>les élèves devraient </a:t>
            </a:r>
            <a:r>
              <a:rPr lang="fr-CA" sz="2400" dirty="0" smtClean="0"/>
              <a:t>déterminer le </a:t>
            </a:r>
            <a:r>
              <a:rPr lang="fr-CA" sz="2400" dirty="0" smtClean="0"/>
              <a:t>montant d’argent ou un budget pour le projet pour ensuite estimer le coût totale du matériel requis pour construire leur création. </a:t>
            </a:r>
            <a:endParaRPr lang="fr-CA" sz="2400" dirty="0" smtClean="0"/>
          </a:p>
          <a:p>
            <a:pPr marL="0" indent="0">
              <a:buNone/>
            </a:pPr>
            <a:endParaRPr lang="fr-CA" dirty="0" smtClean="0"/>
          </a:p>
          <a:p>
            <a:pPr lvl="1"/>
            <a:r>
              <a:rPr lang="fr-CA" sz="2400" dirty="0" smtClean="0"/>
              <a:t>Il faudrait peut être envisager un voyage au magasin pour faire une liste des prix actuels ou bien simplement donner aux élèves une liste de prix. </a:t>
            </a:r>
            <a:endParaRPr lang="fr-CA" sz="2400" dirty="0" smtClean="0"/>
          </a:p>
          <a:p>
            <a:pPr marL="457200" lvl="1" indent="0">
              <a:buNone/>
            </a:pPr>
            <a:endParaRPr lang="fr-CA" sz="2400" dirty="0" smtClean="0"/>
          </a:p>
          <a:p>
            <a:pPr lvl="1"/>
            <a:r>
              <a:rPr lang="fr-CA" sz="2400" dirty="0" smtClean="0"/>
              <a:t>Les élèves peuvent choisir : nichoirs pour oiseaux, niches pour chiens, vêtements, </a:t>
            </a:r>
            <a:r>
              <a:rPr lang="fr-CA" sz="2400" dirty="0" smtClean="0"/>
              <a:t>terrasse en bois, pupitres, étagère</a:t>
            </a:r>
            <a:endParaRPr lang="fr-CA" sz="2400" dirty="0" smtClean="0"/>
          </a:p>
          <a:p>
            <a:pPr marL="0" indent="0">
              <a:buNone/>
            </a:pPr>
            <a:endParaRPr lang="fr-CA" dirty="0" smtClean="0"/>
          </a:p>
          <a:p>
            <a:pPr marL="0" indent="0">
              <a:buNone/>
            </a:pPr>
            <a:endParaRPr lang="fr-CA" dirty="0" smtClean="0"/>
          </a:p>
          <a:p>
            <a:pPr marL="0" indent="0">
              <a:buNone/>
            </a:pPr>
            <a:r>
              <a:rPr lang="fr-CA" dirty="0" smtClean="0"/>
              <a:t> </a:t>
            </a:r>
          </a:p>
          <a:p>
            <a:endParaRPr lang="fr-CA" dirty="0"/>
          </a:p>
        </p:txBody>
      </p:sp>
    </p:spTree>
    <p:extLst>
      <p:ext uri="{BB962C8B-B14F-4D97-AF65-F5344CB8AC3E}">
        <p14:creationId xmlns:p14="http://schemas.microsoft.com/office/powerpoint/2010/main" val="3799522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6187"/>
            <a:ext cx="26289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484784"/>
            <a:ext cx="3400678" cy="267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104" y="3988783"/>
            <a:ext cx="3254968" cy="26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612" y="4725144"/>
            <a:ext cx="2785492" cy="187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4965" y="1484784"/>
            <a:ext cx="2504517" cy="213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09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CA" b="1" dirty="0"/>
              <a:t>Projet en 3 parties: </a:t>
            </a:r>
          </a:p>
          <a:p>
            <a:pPr marL="0" indent="0">
              <a:buNone/>
            </a:pPr>
            <a:r>
              <a:rPr lang="fr-CA" b="1" dirty="0"/>
              <a:t>PARTIE A: </a:t>
            </a:r>
            <a:r>
              <a:rPr lang="fr-CA" dirty="0"/>
              <a:t>un dessin étiqueté et à l’échelle de l’objet ainsi qu’un dessin en 3D de l’objet</a:t>
            </a:r>
          </a:p>
          <a:p>
            <a:pPr marL="0" indent="0">
              <a:buNone/>
            </a:pPr>
            <a:r>
              <a:rPr lang="fr-CA" b="1" dirty="0"/>
              <a:t>PARTIE B: </a:t>
            </a:r>
            <a:r>
              <a:rPr lang="fr-CA" dirty="0"/>
              <a:t>un dessin en vue éclatée de l’objet qui démontre l’assemblement des morceaux; dessiner chaque partie ou chaque morceaux à l’échelle</a:t>
            </a:r>
          </a:p>
          <a:p>
            <a:pPr marL="0" indent="0">
              <a:buNone/>
            </a:pPr>
            <a:r>
              <a:rPr lang="fr-CA" b="1" dirty="0"/>
              <a:t>PARTIE C: </a:t>
            </a:r>
            <a:r>
              <a:rPr lang="fr-CA" dirty="0"/>
              <a:t>faire la liste des matériaux requis pour le projet, faire la liste des prix actuels pour les matériaux (faire la recherche dans les magasins), faire le calcul du matériel gaspillé ou non utilisé et le coût, inclure une photo réelle de l’objet, inclure une estimation des coûts pour les accessoires (colle, clous, marteaux, etc.)</a:t>
            </a:r>
          </a:p>
          <a:p>
            <a:pPr marL="0" indent="0">
              <a:buNone/>
            </a:pPr>
            <a:r>
              <a:rPr lang="fr-CA" dirty="0"/>
              <a:t>À noter: Encourager la créativité! La propreté, l’organisation et la précision des diagrammes et dessins est très importante. </a:t>
            </a:r>
          </a:p>
          <a:p>
            <a:endParaRPr lang="fr-CA" dirty="0"/>
          </a:p>
        </p:txBody>
      </p:sp>
    </p:spTree>
    <p:extLst>
      <p:ext uri="{BB962C8B-B14F-4D97-AF65-F5344CB8AC3E}">
        <p14:creationId xmlns:p14="http://schemas.microsoft.com/office/powerpoint/2010/main" val="1565210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457200" y="1600200"/>
            <a:ext cx="8229600" cy="5257800"/>
          </a:xfrm>
        </p:spPr>
        <p:txBody>
          <a:bodyPr>
            <a:normAutofit/>
          </a:bodyPr>
          <a:lstStyle/>
          <a:p>
            <a:r>
              <a:rPr lang="fr-CA" sz="3000" b="1" dirty="0" smtClean="0"/>
              <a:t>Questions ouvertes, tâches en </a:t>
            </a:r>
            <a:r>
              <a:rPr lang="fr-CA" sz="3000" b="1" dirty="0" smtClean="0"/>
              <a:t>parallèles</a:t>
            </a:r>
          </a:p>
          <a:p>
            <a:endParaRPr lang="fr-CA" sz="3000" b="1" dirty="0"/>
          </a:p>
          <a:p>
            <a:pPr marL="0" indent="0">
              <a:buNone/>
            </a:pPr>
            <a:r>
              <a:rPr lang="fr-CA" sz="1800" b="1" dirty="0" smtClean="0"/>
              <a:t>Par exemple, </a:t>
            </a:r>
            <a:r>
              <a:rPr lang="fr-CA" sz="1800" dirty="0" smtClean="0"/>
              <a:t>Choisis </a:t>
            </a:r>
            <a:r>
              <a:rPr lang="fr-CA" sz="1800" dirty="0"/>
              <a:t>une échelle appropriée et dessine les parties de la boite en utilisant du papier </a:t>
            </a:r>
            <a:r>
              <a:rPr lang="fr-CA" sz="1800" dirty="0" smtClean="0"/>
              <a:t>quadrillé: </a:t>
            </a:r>
            <a:endParaRPr lang="fr-CA" sz="1800" dirty="0"/>
          </a:p>
          <a:p>
            <a:pPr marL="0" indent="0" algn="ctr">
              <a:buNone/>
            </a:pPr>
            <a:r>
              <a:rPr lang="fr-CA" sz="1800" dirty="0"/>
              <a:t>	</a:t>
            </a:r>
            <a:r>
              <a:rPr lang="fr-CA" sz="1800" b="1" dirty="0"/>
              <a:t>36 po en hauteur, 24 po en largeur et 18 po en </a:t>
            </a:r>
            <a:r>
              <a:rPr lang="fr-CA" sz="1800" b="1" dirty="0" smtClean="0"/>
              <a:t>profondeur</a:t>
            </a:r>
          </a:p>
          <a:p>
            <a:pPr marL="0" indent="0" algn="ctr">
              <a:buNone/>
            </a:pPr>
            <a:endParaRPr lang="fr-CA" sz="1800" b="1" dirty="0" smtClean="0"/>
          </a:p>
          <a:p>
            <a:pPr marL="0" indent="0" algn="ctr">
              <a:buNone/>
            </a:pPr>
            <a:endParaRPr lang="fr-CA" sz="1800" b="1" dirty="0"/>
          </a:p>
          <a:p>
            <a:pPr marL="0" indent="0" algn="ctr">
              <a:buNone/>
            </a:pPr>
            <a:endParaRPr lang="fr-CA" sz="1800" b="1" dirty="0" smtClean="0"/>
          </a:p>
          <a:p>
            <a:pPr marL="0" indent="0" algn="ctr">
              <a:buNone/>
            </a:pPr>
            <a:r>
              <a:rPr lang="fr-CA" sz="1800" b="1" dirty="0" smtClean="0"/>
              <a:t>Par exemple, </a:t>
            </a:r>
            <a:r>
              <a:rPr lang="fr-CA" sz="1800" dirty="0"/>
              <a:t>d</a:t>
            </a:r>
            <a:r>
              <a:rPr lang="fr-CA" sz="1800" dirty="0" smtClean="0"/>
              <a:t>essine un triangle </a:t>
            </a:r>
            <a:r>
              <a:rPr lang="fr-CA" sz="1800" dirty="0"/>
              <a:t>rectangle ayant une hypoténuse de 8 cm et un angle de 40°. Trouve les longueurs manquantes et les mesures des angles.</a:t>
            </a:r>
          </a:p>
          <a:p>
            <a:pPr marL="0" indent="0">
              <a:buNone/>
            </a:pPr>
            <a:endParaRPr lang="fr-CA" dirty="0"/>
          </a:p>
        </p:txBody>
      </p:sp>
    </p:spTree>
    <p:extLst>
      <p:ext uri="{BB962C8B-B14F-4D97-AF65-F5344CB8AC3E}">
        <p14:creationId xmlns:p14="http://schemas.microsoft.com/office/powerpoint/2010/main" val="1238048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20-3</a:t>
            </a:r>
            <a:endParaRPr lang="fr-CA" dirty="0"/>
          </a:p>
        </p:txBody>
      </p:sp>
      <p:sp>
        <p:nvSpPr>
          <p:cNvPr id="3" name="Espace réservé du contenu 2"/>
          <p:cNvSpPr>
            <a:spLocks noGrp="1"/>
          </p:cNvSpPr>
          <p:nvPr>
            <p:ph idx="1"/>
          </p:nvPr>
        </p:nvSpPr>
        <p:spPr>
          <a:xfrm>
            <a:off x="457200" y="1600200"/>
            <a:ext cx="8291264" cy="4525963"/>
          </a:xfrm>
        </p:spPr>
        <p:txBody>
          <a:bodyPr>
            <a:normAutofit fontScale="85000" lnSpcReduction="10000"/>
          </a:bodyPr>
          <a:lstStyle/>
          <a:p>
            <a:r>
              <a:rPr lang="fr-CA" sz="3000" b="1" dirty="0"/>
              <a:t>Questions ouvertes, tâches en </a:t>
            </a:r>
            <a:r>
              <a:rPr lang="fr-CA" sz="3000" b="1" dirty="0" smtClean="0"/>
              <a:t>parallèles</a:t>
            </a:r>
          </a:p>
          <a:p>
            <a:pPr marL="0" indent="0">
              <a:buNone/>
            </a:pPr>
            <a:endParaRPr lang="fr-CA" b="1" dirty="0" smtClean="0"/>
          </a:p>
          <a:p>
            <a:pPr marL="0" indent="0">
              <a:buNone/>
            </a:pPr>
            <a:r>
              <a:rPr lang="fr-CA" sz="1800" b="1" dirty="0" smtClean="0"/>
              <a:t>Par exemple, </a:t>
            </a:r>
            <a:r>
              <a:rPr lang="fr-CA" sz="1800" dirty="0" smtClean="0"/>
              <a:t>Dessine </a:t>
            </a:r>
            <a:r>
              <a:rPr lang="fr-CA" sz="1800" dirty="0"/>
              <a:t>un triangle rectangle. Étiquette les dimensions </a:t>
            </a:r>
            <a:r>
              <a:rPr lang="fr-CA" sz="1800" dirty="0" smtClean="0"/>
              <a:t>de des </a:t>
            </a:r>
            <a:r>
              <a:rPr lang="fr-CA" sz="1800" dirty="0"/>
              <a:t>deux côtés de ton triangle. Trouve la longueur du côté inconnu et trouve les mesures des </a:t>
            </a:r>
            <a:r>
              <a:rPr lang="fr-CA" sz="1800" dirty="0" smtClean="0"/>
              <a:t>angles.</a:t>
            </a:r>
          </a:p>
          <a:p>
            <a:pPr marL="0" indent="0">
              <a:buNone/>
            </a:pPr>
            <a:endParaRPr lang="fr-CA" sz="1800" dirty="0" smtClean="0"/>
          </a:p>
          <a:p>
            <a:pPr marL="0" indent="0">
              <a:buNone/>
            </a:pPr>
            <a:r>
              <a:rPr lang="fr-CA" sz="1800" b="1" dirty="0" smtClean="0"/>
              <a:t>Par exemple, </a:t>
            </a:r>
            <a:r>
              <a:rPr lang="fr-CA" sz="1800" dirty="0" smtClean="0"/>
              <a:t>Calcule </a:t>
            </a:r>
            <a:r>
              <a:rPr lang="fr-CA" sz="1800" dirty="0"/>
              <a:t>l’aire d’un des triangles </a:t>
            </a:r>
            <a:r>
              <a:rPr lang="fr-CA" sz="1800" dirty="0" smtClean="0"/>
              <a:t>ci-contre. </a:t>
            </a:r>
          </a:p>
          <a:p>
            <a:pPr marL="0" indent="0">
              <a:buNone/>
            </a:pPr>
            <a:r>
              <a:rPr lang="fr-CA" sz="1800" dirty="0"/>
              <a:t/>
            </a:r>
            <a:br>
              <a:rPr lang="fr-CA" sz="1800" dirty="0"/>
            </a:br>
            <a:endParaRPr lang="fr-CA" sz="1800" dirty="0" smtClean="0"/>
          </a:p>
          <a:p>
            <a:pPr marL="0" indent="0">
              <a:buNone/>
            </a:pPr>
            <a:endParaRPr lang="fr-CA" sz="1800" dirty="0" smtClean="0"/>
          </a:p>
          <a:p>
            <a:pPr marL="0" indent="0">
              <a:buNone/>
            </a:pPr>
            <a:endParaRPr lang="fr-CA" sz="1800" dirty="0" smtClean="0"/>
          </a:p>
          <a:p>
            <a:pPr marL="0" indent="0">
              <a:buNone/>
            </a:pPr>
            <a:endParaRPr lang="fr-CA" sz="1800" dirty="0"/>
          </a:p>
          <a:p>
            <a:pPr marL="0" indent="0">
              <a:buNone/>
            </a:pPr>
            <a:endParaRPr lang="fr-CA" sz="1800" dirty="0" smtClean="0"/>
          </a:p>
          <a:p>
            <a:pPr marL="0" indent="0">
              <a:buNone/>
            </a:pPr>
            <a:r>
              <a:rPr lang="fr-CA" sz="1800" b="1" dirty="0" smtClean="0"/>
              <a:t>Par exemple, </a:t>
            </a:r>
            <a:r>
              <a:rPr lang="fr-CA" sz="1800" dirty="0" smtClean="0"/>
              <a:t>Choisis </a:t>
            </a:r>
            <a:r>
              <a:rPr lang="fr-CA" sz="1800" dirty="0"/>
              <a:t>un volume quelconque pour un cylindre.</a:t>
            </a:r>
          </a:p>
          <a:p>
            <a:pPr marL="118872" indent="0">
              <a:buNone/>
            </a:pPr>
            <a:r>
              <a:rPr lang="fr-CA" sz="1800" dirty="0"/>
              <a:t>	Crée un cylindre étant plus gros mais ayant le même </a:t>
            </a:r>
            <a:endParaRPr lang="fr-CA" sz="1800" dirty="0" smtClean="0"/>
          </a:p>
          <a:p>
            <a:pPr marL="118872" indent="0">
              <a:buNone/>
            </a:pPr>
            <a:r>
              <a:rPr lang="fr-CA" sz="1800" dirty="0"/>
              <a:t>	</a:t>
            </a:r>
            <a:r>
              <a:rPr lang="fr-CA" sz="1800" dirty="0" smtClean="0"/>
              <a:t>volume</a:t>
            </a:r>
            <a:r>
              <a:rPr lang="fr-CA" sz="1800" dirty="0"/>
              <a:t>.</a:t>
            </a:r>
          </a:p>
          <a:p>
            <a:pPr marL="118872" indent="0">
              <a:buNone/>
            </a:pPr>
            <a:r>
              <a:rPr lang="fr-CA" sz="1800" dirty="0"/>
              <a:t>	Qu’est ce que tu remarques des autres dimensions des  deux </a:t>
            </a:r>
            <a:r>
              <a:rPr lang="fr-CA" sz="1800" dirty="0" smtClean="0"/>
              <a:t>cylindres</a:t>
            </a:r>
            <a:r>
              <a:rPr lang="fr-CA" sz="1800" dirty="0"/>
              <a:t>?</a:t>
            </a:r>
          </a:p>
          <a:p>
            <a:pPr marL="118872" indent="0">
              <a:buNone/>
            </a:pPr>
            <a:r>
              <a:rPr lang="fr-CA" sz="1800" dirty="0"/>
              <a:t>	Comment aurais-tu pu faire cette prédiction?</a:t>
            </a:r>
          </a:p>
          <a:p>
            <a:endParaRPr lang="fr-CA" dirty="0"/>
          </a:p>
          <a:p>
            <a:endParaRPr lang="fr-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66" y="2924944"/>
            <a:ext cx="1224136" cy="175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99" y="3203674"/>
            <a:ext cx="1798315" cy="135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037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Autres ressources</a:t>
            </a:r>
            <a:endParaRPr lang="fr-CA" dirty="0"/>
          </a:p>
        </p:txBody>
      </p:sp>
      <p:sp>
        <p:nvSpPr>
          <p:cNvPr id="3" name="Espace réservé du contenu 2"/>
          <p:cNvSpPr>
            <a:spLocks noGrp="1"/>
          </p:cNvSpPr>
          <p:nvPr>
            <p:ph idx="1"/>
          </p:nvPr>
        </p:nvSpPr>
        <p:spPr/>
        <p:txBody>
          <a:bodyPr/>
          <a:lstStyle/>
          <a:p>
            <a:r>
              <a:rPr lang="fr-CA" dirty="0">
                <a:hlinkClick r:id="rId2"/>
              </a:rPr>
              <a:t>www.learnalberta.ca</a:t>
            </a:r>
            <a:r>
              <a:rPr lang="fr-CA" dirty="0"/>
              <a:t>  (GIZMOS)***</a:t>
            </a:r>
          </a:p>
          <a:p>
            <a:r>
              <a:rPr lang="fr-CA" dirty="0">
                <a:hlinkClick r:id="rId3"/>
              </a:rPr>
              <a:t>www.khanacademy.com</a:t>
            </a:r>
            <a:r>
              <a:rPr lang="fr-CA" dirty="0"/>
              <a:t> (vidéos)</a:t>
            </a:r>
          </a:p>
          <a:p>
            <a:r>
              <a:rPr lang="fr-CA" dirty="0">
                <a:hlinkClick r:id="rId4"/>
              </a:rPr>
              <a:t>www.math123xyz.com</a:t>
            </a:r>
            <a:r>
              <a:rPr lang="fr-CA" dirty="0"/>
              <a:t> (vidéos, démos)</a:t>
            </a:r>
          </a:p>
          <a:p>
            <a:r>
              <a:rPr lang="fr-CA" dirty="0">
                <a:hlinkClick r:id="rId5"/>
              </a:rPr>
              <a:t>www.nlvm.usu.edu</a:t>
            </a:r>
            <a:r>
              <a:rPr lang="fr-CA" dirty="0"/>
              <a:t> (outils)</a:t>
            </a:r>
          </a:p>
          <a:p>
            <a:r>
              <a:rPr lang="fr-CA" dirty="0">
                <a:hlinkClick r:id="rId6"/>
              </a:rPr>
              <a:t>www.coolmath.com</a:t>
            </a:r>
            <a:r>
              <a:rPr lang="fr-CA" dirty="0"/>
              <a:t> (jeu, activités)</a:t>
            </a:r>
          </a:p>
          <a:p>
            <a:r>
              <a:rPr lang="fr-CA" dirty="0">
                <a:hlinkClick r:id="rId7"/>
              </a:rPr>
              <a:t>www.aaamath.com</a:t>
            </a:r>
            <a:r>
              <a:rPr lang="fr-CA" dirty="0"/>
              <a:t> (théorie, leçons)</a:t>
            </a:r>
          </a:p>
          <a:p>
            <a:r>
              <a:rPr lang="fr-CA" dirty="0">
                <a:hlinkClick r:id="rId8"/>
              </a:rPr>
              <a:t>www.purplemath.com</a:t>
            </a:r>
            <a:r>
              <a:rPr lang="fr-CA" dirty="0"/>
              <a:t> (théorie, leçons)</a:t>
            </a:r>
          </a:p>
          <a:p>
            <a:r>
              <a:rPr lang="fr-CA" dirty="0">
                <a:hlinkClick r:id="rId9"/>
              </a:rPr>
              <a:t>www.mathopenref.com</a:t>
            </a:r>
            <a:r>
              <a:rPr lang="fr-CA" dirty="0"/>
              <a:t> (théorie, leçons, animations)</a:t>
            </a:r>
          </a:p>
          <a:p>
            <a:r>
              <a:rPr lang="fr-CA" dirty="0">
                <a:hlinkClick r:id="rId10"/>
              </a:rPr>
              <a:t>www.nrich.maths.org</a:t>
            </a:r>
            <a:r>
              <a:rPr lang="fr-CA" dirty="0"/>
              <a:t> (leçons, activités)</a:t>
            </a:r>
          </a:p>
          <a:p>
            <a:pPr marL="0" indent="0">
              <a:buNone/>
            </a:pPr>
            <a:endParaRPr lang="fr-CA" dirty="0"/>
          </a:p>
        </p:txBody>
      </p:sp>
    </p:spTree>
    <p:extLst>
      <p:ext uri="{BB962C8B-B14F-4D97-AF65-F5344CB8AC3E}">
        <p14:creationId xmlns:p14="http://schemas.microsoft.com/office/powerpoint/2010/main" val="3919609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L’évaluation au service de l’apprentissage</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a:t>demander aux élèves de comparer leur travail avec un partenaire pour s’auto-corriger</a:t>
            </a:r>
          </a:p>
          <a:p>
            <a:r>
              <a:rPr lang="fr-CA" dirty="0"/>
              <a:t>partager les objectifs au début des leçons</a:t>
            </a:r>
          </a:p>
          <a:p>
            <a:r>
              <a:rPr lang="fr-CA" dirty="0"/>
              <a:t>demander aux élèves de représenter visuellement leurs stratégies</a:t>
            </a:r>
          </a:p>
          <a:p>
            <a:r>
              <a:rPr lang="fr-CA" dirty="0"/>
              <a:t>observer la participation des élèves lors des discussions</a:t>
            </a:r>
          </a:p>
          <a:p>
            <a:r>
              <a:rPr lang="fr-CA" dirty="0"/>
              <a:t>observer la participation et l’interaction des élèves au sein du travail de groupe</a:t>
            </a:r>
          </a:p>
          <a:p>
            <a:r>
              <a:rPr lang="fr-CA" dirty="0"/>
              <a:t>évaluer les projets</a:t>
            </a:r>
          </a:p>
          <a:p>
            <a:r>
              <a:rPr lang="fr-CA" dirty="0"/>
              <a:t>observer les élèves lorsqu’ils dessinent</a:t>
            </a:r>
          </a:p>
          <a:p>
            <a:r>
              <a:rPr lang="fr-CA" dirty="0"/>
              <a:t>permettre aux élèves de s’auto-évaluer et d’évaluer les dessins de leurs camarades</a:t>
            </a:r>
          </a:p>
          <a:p>
            <a:r>
              <a:rPr lang="fr-CA" dirty="0"/>
              <a:t>donnez de la rétroaction sur les travaux écrits et les quiz/examens</a:t>
            </a:r>
          </a:p>
        </p:txBody>
      </p:sp>
    </p:spTree>
    <p:extLst>
      <p:ext uri="{BB962C8B-B14F-4D97-AF65-F5344CB8AC3E}">
        <p14:creationId xmlns:p14="http://schemas.microsoft.com/office/powerpoint/2010/main" val="729055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Récapitulation </a:t>
            </a:r>
            <a:endParaRPr lang="fr-CA" dirty="0"/>
          </a:p>
        </p:txBody>
      </p:sp>
      <p:sp>
        <p:nvSpPr>
          <p:cNvPr id="3" name="Espace réservé du contenu 2"/>
          <p:cNvSpPr>
            <a:spLocks noGrp="1"/>
          </p:cNvSpPr>
          <p:nvPr>
            <p:ph idx="1"/>
          </p:nvPr>
        </p:nvSpPr>
        <p:spPr/>
        <p:txBody>
          <a:bodyPr>
            <a:normAutofit fontScale="85000" lnSpcReduction="10000"/>
          </a:bodyPr>
          <a:lstStyle/>
          <a:p>
            <a:r>
              <a:rPr lang="fr-CA" b="1" dirty="0" smtClean="0"/>
              <a:t>Maths 20-1</a:t>
            </a:r>
          </a:p>
          <a:p>
            <a:pPr lvl="1"/>
            <a:r>
              <a:rPr lang="fr-CA" dirty="0" err="1" smtClean="0"/>
              <a:t>Trig</a:t>
            </a:r>
            <a:r>
              <a:rPr lang="fr-CA" dirty="0" smtClean="0"/>
              <a:t>! Nouveau!!! Difficile pour les élèves </a:t>
            </a:r>
          </a:p>
          <a:p>
            <a:pPr lvl="1"/>
            <a:r>
              <a:rPr lang="fr-CA" dirty="0" smtClean="0"/>
              <a:t>Assurer une bonne compréhension des angles et des triangles particuliers</a:t>
            </a:r>
          </a:p>
          <a:p>
            <a:pPr lvl="1"/>
            <a:r>
              <a:rPr lang="fr-CA" dirty="0" smtClean="0"/>
              <a:t>Application loi du sinus et loi du cosinus</a:t>
            </a:r>
          </a:p>
          <a:p>
            <a:pPr lvl="1"/>
            <a:r>
              <a:rPr lang="fr-CA" dirty="0" smtClean="0"/>
              <a:t>Bien préparer les élèves pour le 30-1</a:t>
            </a:r>
          </a:p>
          <a:p>
            <a:pPr marL="457200" lvl="1" indent="0">
              <a:buNone/>
            </a:pPr>
            <a:endParaRPr lang="fr-CA" dirty="0" smtClean="0"/>
          </a:p>
          <a:p>
            <a:r>
              <a:rPr lang="fr-CA" b="1" dirty="0"/>
              <a:t>Maths </a:t>
            </a:r>
            <a:r>
              <a:rPr lang="fr-CA" b="1" dirty="0" smtClean="0"/>
              <a:t>20-2</a:t>
            </a:r>
            <a:endParaRPr lang="fr-CA" b="1" dirty="0"/>
          </a:p>
          <a:p>
            <a:pPr lvl="1"/>
            <a:r>
              <a:rPr lang="fr-CA" dirty="0" smtClean="0"/>
              <a:t>Angles et triangles (propriétés, lois, applications)</a:t>
            </a:r>
          </a:p>
          <a:p>
            <a:pPr lvl="1"/>
            <a:r>
              <a:rPr lang="fr-CA" dirty="0" smtClean="0"/>
              <a:t>Mettre beaucoup d’accent sur les preuves, raisonnement logique</a:t>
            </a:r>
          </a:p>
          <a:p>
            <a:pPr lvl="1"/>
            <a:r>
              <a:rPr lang="fr-CA" dirty="0" smtClean="0"/>
              <a:t>Loi du sinus (sauf pas le cas ambigu) et loi du cosinus comme le 20-1</a:t>
            </a:r>
          </a:p>
          <a:p>
            <a:pPr marL="457200" lvl="1" indent="0">
              <a:buNone/>
            </a:pPr>
            <a:endParaRPr lang="fr-CA" dirty="0"/>
          </a:p>
          <a:p>
            <a:r>
              <a:rPr lang="fr-CA" b="1" dirty="0"/>
              <a:t>Maths </a:t>
            </a:r>
            <a:r>
              <a:rPr lang="fr-CA" b="1" dirty="0" smtClean="0"/>
              <a:t>20-3</a:t>
            </a:r>
            <a:endParaRPr lang="fr-CA" b="1" dirty="0"/>
          </a:p>
          <a:p>
            <a:pPr lvl="1"/>
            <a:r>
              <a:rPr lang="fr-CA" dirty="0" smtClean="0"/>
              <a:t>Révision de l’échelle et des facteurs d’échelle</a:t>
            </a:r>
          </a:p>
          <a:p>
            <a:pPr lvl="1"/>
            <a:r>
              <a:rPr lang="fr-CA" dirty="0" smtClean="0"/>
              <a:t>Dessins, dessins, pi d’autres dessins</a:t>
            </a:r>
          </a:p>
          <a:p>
            <a:pPr lvl="1"/>
            <a:r>
              <a:rPr lang="fr-CA" dirty="0" smtClean="0"/>
              <a:t>Évaluation par projet</a:t>
            </a:r>
            <a:endParaRPr lang="fr-CA" dirty="0"/>
          </a:p>
        </p:txBody>
      </p:sp>
    </p:spTree>
    <p:extLst>
      <p:ext uri="{BB962C8B-B14F-4D97-AF65-F5344CB8AC3E}">
        <p14:creationId xmlns:p14="http://schemas.microsoft.com/office/powerpoint/2010/main" val="136422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p:sp>
        <p:nvSpPr>
          <p:cNvPr id="4" name="Espace réservé du texte 3"/>
          <p:cNvSpPr>
            <a:spLocks noGrp="1"/>
          </p:cNvSpPr>
          <p:nvPr>
            <p:ph type="body" idx="1"/>
          </p:nvPr>
        </p:nvSpPr>
        <p:spPr/>
        <p:txBody>
          <a:bodyPr/>
          <a:lstStyle/>
          <a:p>
            <a:r>
              <a:rPr lang="fr-CA" dirty="0" smtClean="0"/>
              <a:t>VOCABULAIRE</a:t>
            </a:r>
            <a:endParaRPr lang="fr-CA" dirty="0"/>
          </a:p>
        </p:txBody>
      </p:sp>
      <p:sp>
        <p:nvSpPr>
          <p:cNvPr id="3" name="Espace réservé du contenu 2"/>
          <p:cNvSpPr>
            <a:spLocks noGrp="1"/>
          </p:cNvSpPr>
          <p:nvPr>
            <p:ph sz="half" idx="2"/>
          </p:nvPr>
        </p:nvSpPr>
        <p:spPr>
          <a:xfrm>
            <a:off x="457200" y="2358032"/>
            <a:ext cx="4040188" cy="3951288"/>
          </a:xfrm>
        </p:spPr>
        <p:txBody>
          <a:bodyPr>
            <a:normAutofit lnSpcReduction="10000"/>
          </a:bodyPr>
          <a:lstStyle/>
          <a:p>
            <a:r>
              <a:rPr lang="fr-CA" dirty="0" smtClean="0"/>
              <a:t>Côté initial</a:t>
            </a:r>
          </a:p>
          <a:p>
            <a:r>
              <a:rPr lang="fr-CA" dirty="0" smtClean="0"/>
              <a:t>Côté terminal</a:t>
            </a:r>
          </a:p>
          <a:p>
            <a:r>
              <a:rPr lang="fr-CA" dirty="0" smtClean="0"/>
              <a:t>Angle en position standard</a:t>
            </a:r>
          </a:p>
          <a:p>
            <a:r>
              <a:rPr lang="fr-CA" dirty="0" smtClean="0"/>
              <a:t>Angle de référence</a:t>
            </a:r>
          </a:p>
          <a:p>
            <a:r>
              <a:rPr lang="fr-CA" dirty="0" smtClean="0"/>
              <a:t>Valeur exacte</a:t>
            </a:r>
          </a:p>
          <a:p>
            <a:r>
              <a:rPr lang="fr-CA" dirty="0" smtClean="0"/>
              <a:t>Angle </a:t>
            </a:r>
            <a:r>
              <a:rPr lang="fr-CA" dirty="0" err="1" smtClean="0"/>
              <a:t>quadrantal</a:t>
            </a:r>
            <a:endParaRPr lang="fr-CA" dirty="0" smtClean="0"/>
          </a:p>
          <a:p>
            <a:r>
              <a:rPr lang="fr-CA" dirty="0" smtClean="0"/>
              <a:t>Loi des sinus</a:t>
            </a:r>
          </a:p>
          <a:p>
            <a:r>
              <a:rPr lang="fr-CA" dirty="0" smtClean="0"/>
              <a:t>Cas ambigu</a:t>
            </a:r>
          </a:p>
          <a:p>
            <a:r>
              <a:rPr lang="fr-CA" dirty="0" smtClean="0"/>
              <a:t>Loi du cosinus</a:t>
            </a:r>
            <a:endParaRPr lang="fr-CA" dirty="0"/>
          </a:p>
        </p:txBody>
      </p:sp>
      <p:sp>
        <p:nvSpPr>
          <p:cNvPr id="5" name="Espace réservé du texte 4"/>
          <p:cNvSpPr>
            <a:spLocks noGrp="1"/>
          </p:cNvSpPr>
          <p:nvPr>
            <p:ph type="body" sz="quarter" idx="3"/>
          </p:nvPr>
        </p:nvSpPr>
        <p:spPr/>
        <p:txBody>
          <a:bodyPr/>
          <a:lstStyle/>
          <a:p>
            <a:r>
              <a:rPr lang="fr-CA" dirty="0" smtClean="0"/>
              <a:t>CONCEPTS CLÉS</a:t>
            </a:r>
            <a:endParaRPr lang="fr-CA" dirty="0"/>
          </a:p>
        </p:txBody>
      </p:sp>
      <p:sp>
        <p:nvSpPr>
          <p:cNvPr id="6" name="Espace réservé du contenu 5"/>
          <p:cNvSpPr>
            <a:spLocks noGrp="1"/>
          </p:cNvSpPr>
          <p:nvPr>
            <p:ph sz="quarter" idx="4"/>
          </p:nvPr>
        </p:nvSpPr>
        <p:spPr>
          <a:xfrm>
            <a:off x="4645025" y="2318891"/>
            <a:ext cx="4041775" cy="4494485"/>
          </a:xfrm>
        </p:spPr>
        <p:txBody>
          <a:bodyPr>
            <a:normAutofit fontScale="85000" lnSpcReduction="20000"/>
          </a:bodyPr>
          <a:lstStyle/>
          <a:p>
            <a:r>
              <a:rPr lang="fr-CA" dirty="0" smtClean="0"/>
              <a:t>Angle en position standard</a:t>
            </a:r>
          </a:p>
          <a:p>
            <a:r>
              <a:rPr lang="fr-CA" dirty="0" smtClean="0"/>
              <a:t>Angle de référence dans un plan cartésien</a:t>
            </a:r>
          </a:p>
          <a:p>
            <a:r>
              <a:rPr lang="fr-CA" dirty="0" smtClean="0"/>
              <a:t>Tracer les angles dans un plan cartésien</a:t>
            </a:r>
          </a:p>
          <a:p>
            <a:r>
              <a:rPr lang="fr-CA" dirty="0" smtClean="0"/>
              <a:t>Valeur exacte</a:t>
            </a:r>
          </a:p>
          <a:p>
            <a:r>
              <a:rPr lang="fr-CA" dirty="0" smtClean="0"/>
              <a:t>Résoudre des rapports trigonométriques à l’aide d’angles de référence</a:t>
            </a:r>
          </a:p>
          <a:p>
            <a:r>
              <a:rPr lang="fr-CA" dirty="0" smtClean="0"/>
              <a:t>Utiliser la loi du sinus pour résoudre des triangles (n’ayant pas d’angles droits)</a:t>
            </a:r>
            <a:endParaRPr lang="fr-CA" dirty="0"/>
          </a:p>
          <a:p>
            <a:r>
              <a:rPr lang="fr-CA" dirty="0" smtClean="0"/>
              <a:t>Le cas ambigu de la loi du sinus</a:t>
            </a:r>
          </a:p>
          <a:p>
            <a:r>
              <a:rPr lang="fr-CA" dirty="0" smtClean="0"/>
              <a:t>La loi du cosinus et son application</a:t>
            </a:r>
          </a:p>
          <a:p>
            <a:endParaRPr lang="fr-CA" dirty="0" smtClean="0"/>
          </a:p>
        </p:txBody>
      </p:sp>
    </p:spTree>
    <p:extLst>
      <p:ext uri="{BB962C8B-B14F-4D97-AF65-F5344CB8AC3E}">
        <p14:creationId xmlns:p14="http://schemas.microsoft.com/office/powerpoint/2010/main" val="21344891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MERCI!!!!!</a:t>
            </a:r>
            <a:endParaRPr lang="fr-CA" dirty="0"/>
          </a:p>
        </p:txBody>
      </p:sp>
      <p:sp>
        <p:nvSpPr>
          <p:cNvPr id="3" name="Espace réservé du texte 2"/>
          <p:cNvSpPr>
            <a:spLocks noGrp="1"/>
          </p:cNvSpPr>
          <p:nvPr>
            <p:ph type="body" idx="1"/>
          </p:nvPr>
        </p:nvSpPr>
        <p:spPr/>
        <p:txBody>
          <a:bodyPr/>
          <a:lstStyle/>
          <a:p>
            <a:r>
              <a:rPr lang="fr-CA" dirty="0" smtClean="0"/>
              <a:t>À la prochaine…..</a:t>
            </a:r>
            <a:endParaRPr lang="fr-CA" dirty="0"/>
          </a:p>
        </p:txBody>
      </p:sp>
    </p:spTree>
    <p:extLst>
      <p:ext uri="{BB962C8B-B14F-4D97-AF65-F5344CB8AC3E}">
        <p14:creationId xmlns:p14="http://schemas.microsoft.com/office/powerpoint/2010/main" val="55998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p:sp>
        <p:nvSpPr>
          <p:cNvPr id="3" name="Espace réservé du contenu 2"/>
          <p:cNvSpPr>
            <a:spLocks noGrp="1"/>
          </p:cNvSpPr>
          <p:nvPr>
            <p:ph idx="1"/>
          </p:nvPr>
        </p:nvSpPr>
        <p:spPr/>
        <p:txBody>
          <a:bodyPr/>
          <a:lstStyle/>
          <a:p>
            <a:r>
              <a:rPr lang="fr-CA" sz="3600" b="1" dirty="0" smtClean="0"/>
              <a:t>Connaissances antérieures</a:t>
            </a:r>
          </a:p>
          <a:p>
            <a:pPr lvl="1"/>
            <a:r>
              <a:rPr lang="fr-CA" sz="2800" dirty="0" smtClean="0"/>
              <a:t>les triangles rectangles</a:t>
            </a:r>
          </a:p>
          <a:p>
            <a:pPr lvl="1"/>
            <a:r>
              <a:rPr lang="fr-CA" sz="2800" dirty="0" smtClean="0"/>
              <a:t>les angles droits</a:t>
            </a:r>
          </a:p>
          <a:p>
            <a:pPr lvl="1"/>
            <a:r>
              <a:rPr lang="fr-CA" sz="2800" dirty="0" smtClean="0"/>
              <a:t>le théorème de Pythagore</a:t>
            </a:r>
          </a:p>
          <a:p>
            <a:pPr lvl="1"/>
            <a:r>
              <a:rPr lang="fr-CA" sz="2800" dirty="0" smtClean="0"/>
              <a:t>les rapports trigonométriques de base</a:t>
            </a:r>
          </a:p>
          <a:p>
            <a:pPr lvl="1"/>
            <a:r>
              <a:rPr lang="fr-CA" sz="2800" dirty="0" smtClean="0"/>
              <a:t>résolution des triangles rectangles</a:t>
            </a:r>
          </a:p>
          <a:p>
            <a:pPr lvl="1"/>
            <a:r>
              <a:rPr lang="fr-CA" sz="2800" dirty="0" smtClean="0"/>
              <a:t>résolutions d’équations</a:t>
            </a:r>
          </a:p>
          <a:p>
            <a:pPr marL="0" indent="0">
              <a:buNone/>
            </a:pPr>
            <a:r>
              <a:rPr lang="fr-CA" dirty="0"/>
              <a:t>	</a:t>
            </a:r>
          </a:p>
        </p:txBody>
      </p:sp>
    </p:spTree>
    <p:extLst>
      <p:ext uri="{BB962C8B-B14F-4D97-AF65-F5344CB8AC3E}">
        <p14:creationId xmlns:p14="http://schemas.microsoft.com/office/powerpoint/2010/main" val="4220531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a:t>
            </a:r>
            <a:endParaRPr lang="fr-CA" dirty="0"/>
          </a:p>
        </p:txBody>
      </p:sp>
      <p:sp>
        <p:nvSpPr>
          <p:cNvPr id="3" name="Espace réservé du contenu 2"/>
          <p:cNvSpPr>
            <a:spLocks noGrp="1"/>
          </p:cNvSpPr>
          <p:nvPr>
            <p:ph idx="1"/>
          </p:nvPr>
        </p:nvSpPr>
        <p:spPr/>
        <p:txBody>
          <a:bodyPr/>
          <a:lstStyle/>
          <a:p>
            <a:r>
              <a:rPr lang="fr-CA" dirty="0" smtClean="0"/>
              <a:t>Amorce du module…..</a:t>
            </a:r>
            <a:r>
              <a:rPr lang="fr-CA" dirty="0" smtClean="0"/>
              <a:t>trouver le lien entre la trigonométrie et la </a:t>
            </a:r>
            <a:r>
              <a:rPr lang="fr-CA" dirty="0" smtClean="0"/>
              <a:t>«</a:t>
            </a:r>
            <a:r>
              <a:rPr lang="fr-CA" dirty="0" smtClean="0"/>
              <a:t> vraie vie »</a:t>
            </a:r>
          </a:p>
          <a:p>
            <a:endParaRPr lang="fr-CA" dirty="0"/>
          </a:p>
          <a:p>
            <a:r>
              <a:rPr lang="fr-CA" dirty="0" smtClean="0"/>
              <a:t>Professions: les pilotes, les astronautes, les forestiers, les constructeurs de points, physiothérapeutes, ingénieurs, menuisiers, arpenteurs, parachutistes, athlètes professionnels, etc… </a:t>
            </a:r>
            <a:endParaRPr lang="fr-CA" dirty="0" smtClean="0"/>
          </a:p>
          <a:p>
            <a:r>
              <a:rPr lang="fr-CA" dirty="0" smtClean="0"/>
              <a:t>Applications: tambours</a:t>
            </a:r>
            <a:r>
              <a:rPr lang="fr-CA" dirty="0" smtClean="0"/>
              <a:t>, tipis, couvertures à motif étoilé, abris </a:t>
            </a:r>
            <a:r>
              <a:rPr lang="fr-CA" dirty="0" smtClean="0"/>
              <a:t>d’hiver, etc. </a:t>
            </a:r>
            <a:endParaRPr lang="fr-CA" dirty="0"/>
          </a:p>
        </p:txBody>
      </p:sp>
    </p:spTree>
    <p:extLst>
      <p:ext uri="{BB962C8B-B14F-4D97-AF65-F5344CB8AC3E}">
        <p14:creationId xmlns:p14="http://schemas.microsoft.com/office/powerpoint/2010/main" val="366680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Mathématiques 20-1  </a:t>
            </a:r>
            <a:r>
              <a:rPr lang="fr-CA" dirty="0"/>
              <a:t>	</a:t>
            </a:r>
            <a:r>
              <a:rPr lang="fr-CA" dirty="0" smtClean="0"/>
              <a:t>ANIMATIONS</a:t>
            </a:r>
            <a:endParaRPr lang="fr-CA"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CA" dirty="0" smtClean="0"/>
              <a:t>Angles en position standard</a:t>
            </a:r>
          </a:p>
          <a:p>
            <a:pPr marL="0" indent="0">
              <a:buNone/>
            </a:pPr>
            <a:r>
              <a:rPr lang="fr-CA" dirty="0">
                <a:hlinkClick r:id="rId2"/>
              </a:rPr>
              <a:t>http://</a:t>
            </a:r>
            <a:r>
              <a:rPr lang="fr-CA" dirty="0" smtClean="0">
                <a:hlinkClick r:id="rId2"/>
              </a:rPr>
              <a:t>projects.cbe.ab.ca/Aberhart/jkotow/interactives/angles_in_standard_position.html</a:t>
            </a:r>
            <a:endParaRPr lang="fr-CA" dirty="0" smtClean="0"/>
          </a:p>
          <a:p>
            <a:pPr marL="0" indent="0">
              <a:buNone/>
            </a:pPr>
            <a:endParaRPr lang="fr-CA" dirty="0"/>
          </a:p>
          <a:p>
            <a:pPr marL="0" indent="0">
              <a:buNone/>
            </a:pPr>
            <a:r>
              <a:rPr lang="fr-CA" dirty="0">
                <a:hlinkClick r:id="rId3"/>
              </a:rPr>
              <a:t>http://</a:t>
            </a:r>
            <a:r>
              <a:rPr lang="fr-CA" dirty="0" smtClean="0">
                <a:hlinkClick r:id="rId3"/>
              </a:rPr>
              <a:t>projects.cbe.ab.ca/Aberhart/jkotow/interactives/CAST.html</a:t>
            </a:r>
            <a:endParaRPr lang="fr-CA" dirty="0" smtClean="0"/>
          </a:p>
          <a:p>
            <a:pPr marL="0" indent="0">
              <a:buNone/>
            </a:pPr>
            <a:endParaRPr lang="fr-CA" dirty="0" smtClean="0"/>
          </a:p>
          <a:p>
            <a:pPr marL="0" indent="0">
              <a:buNone/>
            </a:pPr>
            <a:r>
              <a:rPr lang="fr-CA" dirty="0">
                <a:hlinkClick r:id="rId4"/>
              </a:rPr>
              <a:t>http://</a:t>
            </a:r>
            <a:r>
              <a:rPr lang="fr-CA" dirty="0" smtClean="0">
                <a:hlinkClick r:id="rId4"/>
              </a:rPr>
              <a:t>www.wgss.ca/ebalzarini/applets/angle_in_standard_position.html</a:t>
            </a:r>
            <a:endParaRPr lang="fr-CA" dirty="0" smtClean="0"/>
          </a:p>
          <a:p>
            <a:pPr marL="0" indent="0">
              <a:buNone/>
            </a:pPr>
            <a:endParaRPr lang="fr-CA" dirty="0"/>
          </a:p>
          <a:p>
            <a:pPr marL="0" indent="0">
              <a:buNone/>
            </a:pPr>
            <a:r>
              <a:rPr lang="fr-CA" dirty="0">
                <a:hlinkClick r:id="rId5"/>
              </a:rPr>
              <a:t>http://</a:t>
            </a:r>
            <a:r>
              <a:rPr lang="fr-CA" dirty="0" smtClean="0">
                <a:hlinkClick r:id="rId5"/>
              </a:rPr>
              <a:t>staff.argyll.epsb.ca/jreed/math30p/trigonometry/angles.htm</a:t>
            </a:r>
            <a:endParaRPr lang="fr-CA" dirty="0" smtClean="0"/>
          </a:p>
          <a:p>
            <a:pPr marL="0" indent="0">
              <a:buNone/>
            </a:pPr>
            <a:endParaRPr lang="fr-CA" dirty="0" smtClean="0"/>
          </a:p>
          <a:p>
            <a:pPr marL="0" indent="0">
              <a:buNone/>
            </a:pPr>
            <a:r>
              <a:rPr lang="fr-CA" dirty="0" smtClean="0"/>
              <a:t>Cercle unitaire et angles</a:t>
            </a:r>
          </a:p>
          <a:p>
            <a:pPr marL="0" indent="0">
              <a:buNone/>
            </a:pPr>
            <a:r>
              <a:rPr lang="fr-CA" dirty="0">
                <a:hlinkClick r:id="rId6"/>
              </a:rPr>
              <a:t>http://www.ronblond.com/MathGlossary/Division04/TrigCircle</a:t>
            </a:r>
            <a:r>
              <a:rPr lang="fr-CA" dirty="0" smtClean="0">
                <a:hlinkClick r:id="rId6"/>
              </a:rPr>
              <a:t>/</a:t>
            </a:r>
            <a:endParaRPr lang="fr-CA" dirty="0" smtClean="0"/>
          </a:p>
          <a:p>
            <a:pPr marL="0" indent="0">
              <a:buNone/>
            </a:pPr>
            <a:endParaRPr lang="fr-CA" dirty="0"/>
          </a:p>
          <a:p>
            <a:pPr marL="0" indent="0">
              <a:buNone/>
            </a:pPr>
            <a:r>
              <a:rPr lang="fr-CA" dirty="0" smtClean="0"/>
              <a:t>Loi du sinus</a:t>
            </a:r>
          </a:p>
          <a:p>
            <a:pPr marL="0" indent="0">
              <a:buNone/>
            </a:pPr>
            <a:r>
              <a:rPr lang="fr-CA" dirty="0">
                <a:hlinkClick r:id="rId7"/>
              </a:rPr>
              <a:t>http://</a:t>
            </a:r>
            <a:r>
              <a:rPr lang="fr-CA" dirty="0" smtClean="0">
                <a:hlinkClick r:id="rId7"/>
              </a:rPr>
              <a:t>projects.cbe.ab.ca/Aberhart/jkotow/interactives/sine_law.html</a:t>
            </a:r>
            <a:endParaRPr lang="fr-CA" dirty="0"/>
          </a:p>
          <a:p>
            <a:pPr marL="0" indent="0">
              <a:buNone/>
            </a:pPr>
            <a:r>
              <a:rPr lang="fr-CA" dirty="0" smtClean="0">
                <a:hlinkClick r:id="rId8"/>
              </a:rPr>
              <a:t>http</a:t>
            </a:r>
            <a:r>
              <a:rPr lang="fr-CA" dirty="0">
                <a:hlinkClick r:id="rId8"/>
              </a:rPr>
              <a:t>://</a:t>
            </a:r>
            <a:r>
              <a:rPr lang="fr-CA" dirty="0" smtClean="0">
                <a:hlinkClick r:id="rId8"/>
              </a:rPr>
              <a:t>www.ies.co.jp/math/java/trig/seigen/seigen.html</a:t>
            </a:r>
            <a:endParaRPr lang="fr-CA" dirty="0" smtClean="0"/>
          </a:p>
          <a:p>
            <a:pPr marL="0" indent="0">
              <a:buNone/>
            </a:pPr>
            <a:r>
              <a:rPr lang="fr-CA" dirty="0">
                <a:hlinkClick r:id="rId9"/>
              </a:rPr>
              <a:t>http://</a:t>
            </a:r>
            <a:r>
              <a:rPr lang="fr-CA" dirty="0" smtClean="0">
                <a:hlinkClick r:id="rId9"/>
              </a:rPr>
              <a:t>www.mathopenref.com/lawofsines.html</a:t>
            </a:r>
            <a:endParaRPr lang="fr-CA" dirty="0" smtClean="0"/>
          </a:p>
          <a:p>
            <a:pPr marL="0" indent="0">
              <a:buNone/>
            </a:pPr>
            <a:endParaRPr lang="fr-CA" dirty="0" smtClean="0"/>
          </a:p>
          <a:p>
            <a:pPr marL="0" indent="0">
              <a:buNone/>
            </a:pPr>
            <a:endParaRPr lang="fr-CA" dirty="0"/>
          </a:p>
          <a:p>
            <a:pPr marL="0" indent="0">
              <a:buNone/>
            </a:pPr>
            <a:r>
              <a:rPr lang="fr-CA" dirty="0" smtClean="0"/>
              <a:t>Loi du cosinus</a:t>
            </a:r>
          </a:p>
          <a:p>
            <a:pPr marL="0" indent="0">
              <a:buNone/>
            </a:pPr>
            <a:r>
              <a:rPr lang="fr-CA" dirty="0">
                <a:hlinkClick r:id="rId10"/>
              </a:rPr>
              <a:t>http://</a:t>
            </a:r>
            <a:r>
              <a:rPr lang="fr-CA" dirty="0" smtClean="0">
                <a:hlinkClick r:id="rId10"/>
              </a:rPr>
              <a:t>projects.cbe.ab.ca/Aberhart/jkotow/interactives/cosine_law.html</a:t>
            </a:r>
            <a:endParaRPr lang="fr-CA" dirty="0" smtClean="0"/>
          </a:p>
          <a:p>
            <a:pPr marL="0" indent="0">
              <a:buNone/>
            </a:pPr>
            <a:r>
              <a:rPr lang="fr-CA" dirty="0">
                <a:hlinkClick r:id="rId11"/>
              </a:rPr>
              <a:t>http://</a:t>
            </a:r>
            <a:r>
              <a:rPr lang="fr-CA" dirty="0" smtClean="0">
                <a:hlinkClick r:id="rId11"/>
              </a:rPr>
              <a:t>www.mathwarehouse.com/trigonometry/law-of-cosines-formula-examples.php</a:t>
            </a:r>
            <a:endParaRPr lang="fr-CA" dirty="0" smtClean="0"/>
          </a:p>
          <a:p>
            <a:pPr marL="0" indent="0">
              <a:buNone/>
            </a:pPr>
            <a:endParaRPr lang="fr-CA" dirty="0" smtClean="0"/>
          </a:p>
          <a:p>
            <a:pPr marL="0" indent="0">
              <a:buNone/>
            </a:pPr>
            <a:endParaRPr lang="fr-CA" dirty="0"/>
          </a:p>
        </p:txBody>
      </p:sp>
    </p:spTree>
    <p:extLst>
      <p:ext uri="{BB962C8B-B14F-4D97-AF65-F5344CB8AC3E}">
        <p14:creationId xmlns:p14="http://schemas.microsoft.com/office/powerpoint/2010/main" val="253248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Mathématiques 20-1  	VIDÉOS</a:t>
            </a:r>
            <a:endParaRPr lang="fr-CA" dirty="0"/>
          </a:p>
        </p:txBody>
      </p:sp>
      <p:sp>
        <p:nvSpPr>
          <p:cNvPr id="3" name="Espace réservé du contenu 2"/>
          <p:cNvSpPr>
            <a:spLocks noGrp="1"/>
          </p:cNvSpPr>
          <p:nvPr>
            <p:ph idx="1"/>
          </p:nvPr>
        </p:nvSpPr>
        <p:spPr/>
        <p:txBody>
          <a:bodyPr/>
          <a:lstStyle/>
          <a:p>
            <a:r>
              <a:rPr lang="fr-CA" dirty="0" smtClean="0"/>
              <a:t>Loi du sinus</a:t>
            </a:r>
          </a:p>
          <a:p>
            <a:pPr marL="0" indent="0">
              <a:buNone/>
            </a:pPr>
            <a:r>
              <a:rPr lang="fr-CA" dirty="0">
                <a:hlinkClick r:id="rId2"/>
              </a:rPr>
              <a:t>http://</a:t>
            </a:r>
            <a:r>
              <a:rPr lang="fr-CA" dirty="0" smtClean="0">
                <a:hlinkClick r:id="rId2"/>
              </a:rPr>
              <a:t>www.youtube.com/watch?v=7CHkp_gKeL4</a:t>
            </a:r>
            <a:endParaRPr lang="fr-CA" dirty="0" smtClean="0"/>
          </a:p>
          <a:p>
            <a:pPr marL="0" indent="0">
              <a:buNone/>
            </a:pPr>
            <a:endParaRPr lang="fr-CA" dirty="0"/>
          </a:p>
          <a:p>
            <a:pPr marL="0" indent="0">
              <a:buNone/>
            </a:pPr>
            <a:r>
              <a:rPr lang="fr-CA" dirty="0" smtClean="0"/>
              <a:t>Loi du cosinus</a:t>
            </a:r>
          </a:p>
          <a:p>
            <a:pPr marL="0" indent="0">
              <a:buNone/>
            </a:pPr>
            <a:r>
              <a:rPr lang="fr-CA" dirty="0">
                <a:hlinkClick r:id="rId3"/>
              </a:rPr>
              <a:t>http://</a:t>
            </a:r>
            <a:r>
              <a:rPr lang="fr-CA" dirty="0" smtClean="0">
                <a:hlinkClick r:id="rId3"/>
              </a:rPr>
              <a:t>www.youtube.com/watch?v=m4AxkxWbOoM&amp;feature=relmfu</a:t>
            </a:r>
            <a:endParaRPr lang="fr-CA" dirty="0" smtClean="0"/>
          </a:p>
          <a:p>
            <a:pPr marL="0" indent="0">
              <a:buNone/>
            </a:pPr>
            <a:endParaRPr lang="fr-CA" dirty="0"/>
          </a:p>
          <a:p>
            <a:pPr marL="0" indent="0">
              <a:buNone/>
            </a:pPr>
            <a:endParaRPr lang="fr-CA" dirty="0"/>
          </a:p>
        </p:txBody>
      </p:sp>
    </p:spTree>
    <p:extLst>
      <p:ext uri="{BB962C8B-B14F-4D97-AF65-F5344CB8AC3E}">
        <p14:creationId xmlns:p14="http://schemas.microsoft.com/office/powerpoint/2010/main" val="3873548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2333</TotalTime>
  <Words>1796</Words>
  <Application>Microsoft Office PowerPoint</Application>
  <PresentationFormat>Affichage à l'écran (4:3)</PresentationFormat>
  <Paragraphs>401</Paragraphs>
  <Slides>50</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50</vt:i4>
      </vt:variant>
    </vt:vector>
  </HeadingPairs>
  <TitlesOfParts>
    <vt:vector size="52" baseType="lpstr">
      <vt:lpstr>Decatur</vt:lpstr>
      <vt:lpstr>Autosketch Drawing</vt:lpstr>
      <vt:lpstr>Trigonométrie 20-1 Géométrie 20-2 et 20-3</vt:lpstr>
      <vt:lpstr>OBJECTIFS</vt:lpstr>
      <vt:lpstr>AU MENU</vt:lpstr>
      <vt:lpstr>Trigonométrie: 20 pures versus 20-1</vt:lpstr>
      <vt:lpstr>Mathématiques 20-1</vt:lpstr>
      <vt:lpstr>Mathématiques 20-1</vt:lpstr>
      <vt:lpstr>Mathématiques 20-1</vt:lpstr>
      <vt:lpstr>Mathématiques 20-1   ANIMATIONS</vt:lpstr>
      <vt:lpstr>Mathématiques 20-1   VIDÉOS</vt:lpstr>
      <vt:lpstr>Mathématiques 20-1    GIZMOS</vt:lpstr>
      <vt:lpstr>Mathématiques 20-1 AFFICHES  </vt:lpstr>
      <vt:lpstr>Mathématiques 20-1</vt:lpstr>
      <vt:lpstr>Mathématiques 20-1</vt:lpstr>
      <vt:lpstr>Mathématiques 20-1</vt:lpstr>
      <vt:lpstr>Mathématiques 20-1</vt:lpstr>
      <vt:lpstr>Mathématiques 20-1  TRUC!!!</vt:lpstr>
      <vt:lpstr>Mathématiques 20-1</vt:lpstr>
      <vt:lpstr>….PAUSE….</vt:lpstr>
      <vt:lpstr>Géométrie</vt:lpstr>
      <vt:lpstr>Mathématiques 20-2</vt:lpstr>
      <vt:lpstr>Mathématiques 20-2</vt:lpstr>
      <vt:lpstr>Mathématiques 20-2  ANIMATIONS OU VIDÉOS</vt:lpstr>
      <vt:lpstr>Mathématiques 20-2</vt:lpstr>
      <vt:lpstr>Mathématiques 20-2</vt:lpstr>
      <vt:lpstr>Mathématiques 20-2</vt:lpstr>
      <vt:lpstr>Mathématiques 20-2 ASTUCES</vt:lpstr>
      <vt:lpstr>Mathématiques 20-3</vt:lpstr>
      <vt:lpstr>Mathématiques 20-3</vt:lpstr>
      <vt:lpstr>Mathématiques 20-3 ANIMATIONS</vt:lpstr>
      <vt:lpstr>Mathématiques 20-3</vt:lpstr>
      <vt:lpstr>Mathématiques 20-3  MANIPULATIFS</vt:lpstr>
      <vt:lpstr>Mathématiques 20-3</vt:lpstr>
      <vt:lpstr>Mathématiques 20-3</vt:lpstr>
      <vt:lpstr>Mathématiques 20-3</vt:lpstr>
      <vt:lpstr>Mathématiques 20-3</vt:lpstr>
      <vt:lpstr>Mathématiques 20-3</vt:lpstr>
      <vt:lpstr>Mathématiques 20-3</vt:lpstr>
      <vt:lpstr>Mathématiques 20-3</vt:lpstr>
      <vt:lpstr>Mathématiques 20-3</vt:lpstr>
      <vt:lpstr>Mathématiques 20-3</vt:lpstr>
      <vt:lpstr>Mathématiques 20-3</vt:lpstr>
      <vt:lpstr>Mathématiques 20-3</vt:lpstr>
      <vt:lpstr>Mathématiques 20-3</vt:lpstr>
      <vt:lpstr>Mathématiques 20-3</vt:lpstr>
      <vt:lpstr>Mathématiques 20-3</vt:lpstr>
      <vt:lpstr>Mathématiques 20-3</vt:lpstr>
      <vt:lpstr>Autres ressources</vt:lpstr>
      <vt:lpstr>L’évaluation au service de l’apprentissage</vt:lpstr>
      <vt:lpstr>Récapitulation </vt:lpstr>
      <vt:lpstr>MERCI!!!!!</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Trigonométrie 20-1 Géométrie 20-2 et 20-3</dc:title>
  <dc:creator>Chantal Goudreau</dc:creator>
  <cp:lastModifiedBy>Chantal Goudreau</cp:lastModifiedBy>
  <cp:revision>73</cp:revision>
  <cp:lastPrinted>2011-11-03T21:27:03Z</cp:lastPrinted>
  <dcterms:created xsi:type="dcterms:W3CDTF">2011-10-28T02:11:15Z</dcterms:created>
  <dcterms:modified xsi:type="dcterms:W3CDTF">2011-11-03T21:29:38Z</dcterms:modified>
</cp:coreProperties>
</file>