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4"/>
  </p:notesMasterIdLst>
  <p:sldIdLst>
    <p:sldId id="256" r:id="rId2"/>
    <p:sldId id="301" r:id="rId3"/>
    <p:sldId id="257" r:id="rId4"/>
    <p:sldId id="258" r:id="rId5"/>
    <p:sldId id="259" r:id="rId6"/>
    <p:sldId id="276" r:id="rId7"/>
    <p:sldId id="290" r:id="rId8"/>
    <p:sldId id="262" r:id="rId9"/>
    <p:sldId id="263" r:id="rId10"/>
    <p:sldId id="288" r:id="rId11"/>
    <p:sldId id="292" r:id="rId12"/>
    <p:sldId id="287" r:id="rId13"/>
    <p:sldId id="293" r:id="rId14"/>
    <p:sldId id="299" r:id="rId15"/>
    <p:sldId id="291" r:id="rId16"/>
    <p:sldId id="278" r:id="rId17"/>
    <p:sldId id="260" r:id="rId18"/>
    <p:sldId id="261" r:id="rId19"/>
    <p:sldId id="264" r:id="rId20"/>
    <p:sldId id="289" r:id="rId21"/>
    <p:sldId id="272" r:id="rId22"/>
    <p:sldId id="273" r:id="rId23"/>
    <p:sldId id="279" r:id="rId24"/>
    <p:sldId id="284" r:id="rId25"/>
    <p:sldId id="297" r:id="rId26"/>
    <p:sldId id="280" r:id="rId27"/>
    <p:sldId id="294" r:id="rId28"/>
    <p:sldId id="282" r:id="rId29"/>
    <p:sldId id="283" r:id="rId30"/>
    <p:sldId id="281" r:id="rId31"/>
    <p:sldId id="267" r:id="rId32"/>
    <p:sldId id="268" r:id="rId33"/>
    <p:sldId id="271" r:id="rId34"/>
    <p:sldId id="286" r:id="rId35"/>
    <p:sldId id="269" r:id="rId36"/>
    <p:sldId id="304" r:id="rId37"/>
    <p:sldId id="305" r:id="rId38"/>
    <p:sldId id="285" r:id="rId39"/>
    <p:sldId id="298" r:id="rId40"/>
    <p:sldId id="302" r:id="rId41"/>
    <p:sldId id="295" r:id="rId42"/>
    <p:sldId id="296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69" autoAdjust="0"/>
  </p:normalViewPr>
  <p:slideViewPr>
    <p:cSldViewPr>
      <p:cViewPr>
        <p:scale>
          <a:sx n="70" d="100"/>
          <a:sy n="70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6012C-A534-42C4-B166-7ED0FE949F4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CA9DA3B1-418E-40B4-A317-C2F9AD142DA6}">
      <dgm:prSet phldrT="[Texte]"/>
      <dgm:spPr/>
      <dgm:t>
        <a:bodyPr/>
        <a:lstStyle/>
        <a:p>
          <a:r>
            <a:rPr lang="fr-CA" dirty="0" smtClean="0"/>
            <a:t>Suite et Série</a:t>
          </a:r>
        </a:p>
        <a:p>
          <a:r>
            <a:rPr lang="fr-CA" dirty="0" smtClean="0"/>
            <a:t>Inéquation linéaire et quadratique</a:t>
          </a:r>
          <a:endParaRPr lang="fr-CA" dirty="0"/>
        </a:p>
      </dgm:t>
    </dgm:pt>
    <dgm:pt modelId="{FF868D09-0281-4D30-AA36-FD6BDD7D9D35}" type="parTrans" cxnId="{BFA2277B-6672-446E-BA7F-FE4DF3B48A5F}">
      <dgm:prSet/>
      <dgm:spPr/>
      <dgm:t>
        <a:bodyPr/>
        <a:lstStyle/>
        <a:p>
          <a:endParaRPr lang="fr-CA"/>
        </a:p>
      </dgm:t>
    </dgm:pt>
    <dgm:pt modelId="{A18822C8-1894-47E2-9381-7373F71A691C}" type="sibTrans" cxnId="{BFA2277B-6672-446E-BA7F-FE4DF3B48A5F}">
      <dgm:prSet/>
      <dgm:spPr/>
      <dgm:t>
        <a:bodyPr/>
        <a:lstStyle/>
        <a:p>
          <a:endParaRPr lang="fr-CA"/>
        </a:p>
      </dgm:t>
    </dgm:pt>
    <dgm:pt modelId="{69F1E249-7B75-4E4F-9968-AC0E658A0AEC}">
      <dgm:prSet phldrT="[Texte]"/>
      <dgm:spPr/>
      <dgm:t>
        <a:bodyPr/>
        <a:lstStyle/>
        <a:p>
          <a:r>
            <a:rPr lang="fr-CA" dirty="0" smtClean="0"/>
            <a:t>Équation et fonctions valeurs absolues</a:t>
          </a:r>
        </a:p>
        <a:p>
          <a:r>
            <a:rPr lang="fr-CA" dirty="0" smtClean="0"/>
            <a:t>Fonctions inverses</a:t>
          </a:r>
          <a:endParaRPr lang="fr-CA" dirty="0"/>
        </a:p>
      </dgm:t>
    </dgm:pt>
    <dgm:pt modelId="{3329F15B-02E8-4F96-91D6-864FB9D1ED3D}" type="parTrans" cxnId="{BDAB10EF-8AC5-43D8-994F-BCBE671BF28B}">
      <dgm:prSet/>
      <dgm:spPr/>
      <dgm:t>
        <a:bodyPr/>
        <a:lstStyle/>
        <a:p>
          <a:endParaRPr lang="fr-CA"/>
        </a:p>
      </dgm:t>
    </dgm:pt>
    <dgm:pt modelId="{E75E3B85-9227-49B1-BA6B-C558BA3EE1B4}" type="sibTrans" cxnId="{BDAB10EF-8AC5-43D8-994F-BCBE671BF28B}">
      <dgm:prSet/>
      <dgm:spPr/>
      <dgm:t>
        <a:bodyPr/>
        <a:lstStyle/>
        <a:p>
          <a:endParaRPr lang="fr-CA"/>
        </a:p>
      </dgm:t>
    </dgm:pt>
    <dgm:pt modelId="{91A6D2D5-978E-4028-98E7-24F727ADB586}">
      <dgm:prSet phldrT="[Texte]"/>
      <dgm:spPr/>
      <dgm:t>
        <a:bodyPr/>
        <a:lstStyle/>
        <a:p>
          <a:r>
            <a:rPr lang="fr-CA" dirty="0" smtClean="0"/>
            <a:t>Fonctions et équations quadratiques</a:t>
          </a:r>
          <a:endParaRPr lang="fr-CA" dirty="0"/>
        </a:p>
      </dgm:t>
    </dgm:pt>
    <dgm:pt modelId="{FDADCE6F-2BC2-4163-9BCE-E17C2EA54612}" type="parTrans" cxnId="{FC87B51C-4BA2-49D6-B941-75D15AE6E84F}">
      <dgm:prSet/>
      <dgm:spPr/>
      <dgm:t>
        <a:bodyPr/>
        <a:lstStyle/>
        <a:p>
          <a:endParaRPr lang="fr-CA"/>
        </a:p>
      </dgm:t>
    </dgm:pt>
    <dgm:pt modelId="{1D6F023B-0CEC-4905-8FFA-652E5177BF92}" type="sibTrans" cxnId="{FC87B51C-4BA2-49D6-B941-75D15AE6E84F}">
      <dgm:prSet/>
      <dgm:spPr/>
      <dgm:t>
        <a:bodyPr/>
        <a:lstStyle/>
        <a:p>
          <a:endParaRPr lang="fr-CA"/>
        </a:p>
      </dgm:t>
    </dgm:pt>
    <dgm:pt modelId="{11BF1558-C3F0-4D6E-A82E-5F54EFF9A08D}" type="pres">
      <dgm:prSet presAssocID="{E306012C-A534-42C4-B166-7ED0FE949F4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11FD1E84-4BE3-44B2-BFC7-487684EF8CCC}" type="pres">
      <dgm:prSet presAssocID="{E306012C-A534-42C4-B166-7ED0FE949F4D}" presName="wedge1" presStyleLbl="node1" presStyleIdx="0" presStyleCnt="3"/>
      <dgm:spPr/>
      <dgm:t>
        <a:bodyPr/>
        <a:lstStyle/>
        <a:p>
          <a:endParaRPr lang="fr-CA"/>
        </a:p>
      </dgm:t>
    </dgm:pt>
    <dgm:pt modelId="{BB11E2B7-5CB8-4E70-A07E-42AAC280D98D}" type="pres">
      <dgm:prSet presAssocID="{E306012C-A534-42C4-B166-7ED0FE949F4D}" presName="dummy1a" presStyleCnt="0"/>
      <dgm:spPr/>
    </dgm:pt>
    <dgm:pt modelId="{2C6CD503-4AA8-440E-A34B-4B7C141CB993}" type="pres">
      <dgm:prSet presAssocID="{E306012C-A534-42C4-B166-7ED0FE949F4D}" presName="dummy1b" presStyleCnt="0"/>
      <dgm:spPr/>
    </dgm:pt>
    <dgm:pt modelId="{FFD16CB7-7E6D-477B-B02C-A493153CDFC7}" type="pres">
      <dgm:prSet presAssocID="{E306012C-A534-42C4-B166-7ED0FE949F4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E6E6471-D19C-4F63-8689-E37569880689}" type="pres">
      <dgm:prSet presAssocID="{E306012C-A534-42C4-B166-7ED0FE949F4D}" presName="wedge2" presStyleLbl="node1" presStyleIdx="1" presStyleCnt="3"/>
      <dgm:spPr/>
      <dgm:t>
        <a:bodyPr/>
        <a:lstStyle/>
        <a:p>
          <a:endParaRPr lang="fr-CA"/>
        </a:p>
      </dgm:t>
    </dgm:pt>
    <dgm:pt modelId="{EBBC4788-AA4E-46A4-8CDD-06A9598E2655}" type="pres">
      <dgm:prSet presAssocID="{E306012C-A534-42C4-B166-7ED0FE949F4D}" presName="dummy2a" presStyleCnt="0"/>
      <dgm:spPr/>
    </dgm:pt>
    <dgm:pt modelId="{59914DC5-FA55-4F70-9D0B-78E38FD3EC8E}" type="pres">
      <dgm:prSet presAssocID="{E306012C-A534-42C4-B166-7ED0FE949F4D}" presName="dummy2b" presStyleCnt="0"/>
      <dgm:spPr/>
    </dgm:pt>
    <dgm:pt modelId="{04051E82-C17B-4C5F-9566-0F27B1A201A2}" type="pres">
      <dgm:prSet presAssocID="{E306012C-A534-42C4-B166-7ED0FE949F4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557CC40-8CD6-4493-9C06-7D72E943747C}" type="pres">
      <dgm:prSet presAssocID="{E306012C-A534-42C4-B166-7ED0FE949F4D}" presName="wedge3" presStyleLbl="node1" presStyleIdx="2" presStyleCnt="3"/>
      <dgm:spPr/>
      <dgm:t>
        <a:bodyPr/>
        <a:lstStyle/>
        <a:p>
          <a:endParaRPr lang="fr-CA"/>
        </a:p>
      </dgm:t>
    </dgm:pt>
    <dgm:pt modelId="{66A3D426-637F-4086-BD81-174A1298E97F}" type="pres">
      <dgm:prSet presAssocID="{E306012C-A534-42C4-B166-7ED0FE949F4D}" presName="dummy3a" presStyleCnt="0"/>
      <dgm:spPr/>
    </dgm:pt>
    <dgm:pt modelId="{D500251A-B906-4FE6-B077-2CF287EEE25C}" type="pres">
      <dgm:prSet presAssocID="{E306012C-A534-42C4-B166-7ED0FE949F4D}" presName="dummy3b" presStyleCnt="0"/>
      <dgm:spPr/>
    </dgm:pt>
    <dgm:pt modelId="{3EE02D5E-C55B-4748-9E2A-035790FFF0E2}" type="pres">
      <dgm:prSet presAssocID="{E306012C-A534-42C4-B166-7ED0FE949F4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22BFA7E4-8AB8-489E-98CE-E1AA297AB3D4}" type="pres">
      <dgm:prSet presAssocID="{A18822C8-1894-47E2-9381-7373F71A691C}" presName="arrowWedge1" presStyleLbl="fgSibTrans2D1" presStyleIdx="0" presStyleCnt="3"/>
      <dgm:spPr/>
    </dgm:pt>
    <dgm:pt modelId="{4E7ABBBC-0AF4-4279-AC8A-D80421E3594B}" type="pres">
      <dgm:prSet presAssocID="{E75E3B85-9227-49B1-BA6B-C558BA3EE1B4}" presName="arrowWedge2" presStyleLbl="fgSibTrans2D1" presStyleIdx="1" presStyleCnt="3"/>
      <dgm:spPr/>
    </dgm:pt>
    <dgm:pt modelId="{A507C85C-84DE-4885-82C3-CFE25FD6E30E}" type="pres">
      <dgm:prSet presAssocID="{1D6F023B-0CEC-4905-8FFA-652E5177BF92}" presName="arrowWedge3" presStyleLbl="fgSibTrans2D1" presStyleIdx="2" presStyleCnt="3"/>
      <dgm:spPr/>
    </dgm:pt>
  </dgm:ptLst>
  <dgm:cxnLst>
    <dgm:cxn modelId="{9328A093-F07B-423E-947F-478691CE1A57}" type="presOf" srcId="{E306012C-A534-42C4-B166-7ED0FE949F4D}" destId="{11BF1558-C3F0-4D6E-A82E-5F54EFF9A08D}" srcOrd="0" destOrd="0" presId="urn:microsoft.com/office/officeart/2005/8/layout/cycle8"/>
    <dgm:cxn modelId="{22FC46EE-B532-44C1-A025-D7B373C3FC6C}" type="presOf" srcId="{91A6D2D5-978E-4028-98E7-24F727ADB586}" destId="{3EE02D5E-C55B-4748-9E2A-035790FFF0E2}" srcOrd="1" destOrd="0" presId="urn:microsoft.com/office/officeart/2005/8/layout/cycle8"/>
    <dgm:cxn modelId="{2052773A-7586-4DE9-AE31-1042949E7366}" type="presOf" srcId="{69F1E249-7B75-4E4F-9968-AC0E658A0AEC}" destId="{04051E82-C17B-4C5F-9566-0F27B1A201A2}" srcOrd="1" destOrd="0" presId="urn:microsoft.com/office/officeart/2005/8/layout/cycle8"/>
    <dgm:cxn modelId="{BDAB10EF-8AC5-43D8-994F-BCBE671BF28B}" srcId="{E306012C-A534-42C4-B166-7ED0FE949F4D}" destId="{69F1E249-7B75-4E4F-9968-AC0E658A0AEC}" srcOrd="1" destOrd="0" parTransId="{3329F15B-02E8-4F96-91D6-864FB9D1ED3D}" sibTransId="{E75E3B85-9227-49B1-BA6B-C558BA3EE1B4}"/>
    <dgm:cxn modelId="{C1C78F9C-A301-423F-A6AF-6512786DE84D}" type="presOf" srcId="{91A6D2D5-978E-4028-98E7-24F727ADB586}" destId="{C557CC40-8CD6-4493-9C06-7D72E943747C}" srcOrd="0" destOrd="0" presId="urn:microsoft.com/office/officeart/2005/8/layout/cycle8"/>
    <dgm:cxn modelId="{BFA2277B-6672-446E-BA7F-FE4DF3B48A5F}" srcId="{E306012C-A534-42C4-B166-7ED0FE949F4D}" destId="{CA9DA3B1-418E-40B4-A317-C2F9AD142DA6}" srcOrd="0" destOrd="0" parTransId="{FF868D09-0281-4D30-AA36-FD6BDD7D9D35}" sibTransId="{A18822C8-1894-47E2-9381-7373F71A691C}"/>
    <dgm:cxn modelId="{BD26B3C5-5C8F-4EDE-94B7-8B99BB2E60DD}" type="presOf" srcId="{69F1E249-7B75-4E4F-9968-AC0E658A0AEC}" destId="{BE6E6471-D19C-4F63-8689-E37569880689}" srcOrd="0" destOrd="0" presId="urn:microsoft.com/office/officeart/2005/8/layout/cycle8"/>
    <dgm:cxn modelId="{D4066DF0-8724-4356-973D-6EAB58F0EC00}" type="presOf" srcId="{CA9DA3B1-418E-40B4-A317-C2F9AD142DA6}" destId="{11FD1E84-4BE3-44B2-BFC7-487684EF8CCC}" srcOrd="0" destOrd="0" presId="urn:microsoft.com/office/officeart/2005/8/layout/cycle8"/>
    <dgm:cxn modelId="{0DF3C29F-448A-4A09-A1F7-7FB62AAB45C8}" type="presOf" srcId="{CA9DA3B1-418E-40B4-A317-C2F9AD142DA6}" destId="{FFD16CB7-7E6D-477B-B02C-A493153CDFC7}" srcOrd="1" destOrd="0" presId="urn:microsoft.com/office/officeart/2005/8/layout/cycle8"/>
    <dgm:cxn modelId="{FC87B51C-4BA2-49D6-B941-75D15AE6E84F}" srcId="{E306012C-A534-42C4-B166-7ED0FE949F4D}" destId="{91A6D2D5-978E-4028-98E7-24F727ADB586}" srcOrd="2" destOrd="0" parTransId="{FDADCE6F-2BC2-4163-9BCE-E17C2EA54612}" sibTransId="{1D6F023B-0CEC-4905-8FFA-652E5177BF92}"/>
    <dgm:cxn modelId="{268597F5-7417-47BF-A1A7-CB14CDACB89A}" type="presParOf" srcId="{11BF1558-C3F0-4D6E-A82E-5F54EFF9A08D}" destId="{11FD1E84-4BE3-44B2-BFC7-487684EF8CCC}" srcOrd="0" destOrd="0" presId="urn:microsoft.com/office/officeart/2005/8/layout/cycle8"/>
    <dgm:cxn modelId="{2A85AB59-F57B-49FF-ADC0-1CB9820C73DF}" type="presParOf" srcId="{11BF1558-C3F0-4D6E-A82E-5F54EFF9A08D}" destId="{BB11E2B7-5CB8-4E70-A07E-42AAC280D98D}" srcOrd="1" destOrd="0" presId="urn:microsoft.com/office/officeart/2005/8/layout/cycle8"/>
    <dgm:cxn modelId="{12F26D6C-F19B-4C3B-BED0-7286E887E8B1}" type="presParOf" srcId="{11BF1558-C3F0-4D6E-A82E-5F54EFF9A08D}" destId="{2C6CD503-4AA8-440E-A34B-4B7C141CB993}" srcOrd="2" destOrd="0" presId="urn:microsoft.com/office/officeart/2005/8/layout/cycle8"/>
    <dgm:cxn modelId="{3BBFBAAF-E413-4B41-BC8C-3C0684BAE135}" type="presParOf" srcId="{11BF1558-C3F0-4D6E-A82E-5F54EFF9A08D}" destId="{FFD16CB7-7E6D-477B-B02C-A493153CDFC7}" srcOrd="3" destOrd="0" presId="urn:microsoft.com/office/officeart/2005/8/layout/cycle8"/>
    <dgm:cxn modelId="{7580E833-1269-4EC8-9B7B-648A2F5D1A8B}" type="presParOf" srcId="{11BF1558-C3F0-4D6E-A82E-5F54EFF9A08D}" destId="{BE6E6471-D19C-4F63-8689-E37569880689}" srcOrd="4" destOrd="0" presId="urn:microsoft.com/office/officeart/2005/8/layout/cycle8"/>
    <dgm:cxn modelId="{40D4FA81-CFB0-45DE-86D4-899469E474DF}" type="presParOf" srcId="{11BF1558-C3F0-4D6E-A82E-5F54EFF9A08D}" destId="{EBBC4788-AA4E-46A4-8CDD-06A9598E2655}" srcOrd="5" destOrd="0" presId="urn:microsoft.com/office/officeart/2005/8/layout/cycle8"/>
    <dgm:cxn modelId="{58EB4A22-3E76-41DB-B7E3-4855CAE2AD3D}" type="presParOf" srcId="{11BF1558-C3F0-4D6E-A82E-5F54EFF9A08D}" destId="{59914DC5-FA55-4F70-9D0B-78E38FD3EC8E}" srcOrd="6" destOrd="0" presId="urn:microsoft.com/office/officeart/2005/8/layout/cycle8"/>
    <dgm:cxn modelId="{F41589DA-2A4C-40AF-8CEE-32C66DC73DD7}" type="presParOf" srcId="{11BF1558-C3F0-4D6E-A82E-5F54EFF9A08D}" destId="{04051E82-C17B-4C5F-9566-0F27B1A201A2}" srcOrd="7" destOrd="0" presId="urn:microsoft.com/office/officeart/2005/8/layout/cycle8"/>
    <dgm:cxn modelId="{E9762145-1F52-4655-8D85-63C287DA7DF7}" type="presParOf" srcId="{11BF1558-C3F0-4D6E-A82E-5F54EFF9A08D}" destId="{C557CC40-8CD6-4493-9C06-7D72E943747C}" srcOrd="8" destOrd="0" presId="urn:microsoft.com/office/officeart/2005/8/layout/cycle8"/>
    <dgm:cxn modelId="{43729073-F31E-4527-824E-0C1B2140DF7C}" type="presParOf" srcId="{11BF1558-C3F0-4D6E-A82E-5F54EFF9A08D}" destId="{66A3D426-637F-4086-BD81-174A1298E97F}" srcOrd="9" destOrd="0" presId="urn:microsoft.com/office/officeart/2005/8/layout/cycle8"/>
    <dgm:cxn modelId="{96731238-5B33-4521-89C3-21751D22CF53}" type="presParOf" srcId="{11BF1558-C3F0-4D6E-A82E-5F54EFF9A08D}" destId="{D500251A-B906-4FE6-B077-2CF287EEE25C}" srcOrd="10" destOrd="0" presId="urn:microsoft.com/office/officeart/2005/8/layout/cycle8"/>
    <dgm:cxn modelId="{398A1FB3-26D4-4699-BC9C-E3BB1A1DDBA7}" type="presParOf" srcId="{11BF1558-C3F0-4D6E-A82E-5F54EFF9A08D}" destId="{3EE02D5E-C55B-4748-9E2A-035790FFF0E2}" srcOrd="11" destOrd="0" presId="urn:microsoft.com/office/officeart/2005/8/layout/cycle8"/>
    <dgm:cxn modelId="{32BB8569-A4E4-4D1A-8DE0-37D82176A914}" type="presParOf" srcId="{11BF1558-C3F0-4D6E-A82E-5F54EFF9A08D}" destId="{22BFA7E4-8AB8-489E-98CE-E1AA297AB3D4}" srcOrd="12" destOrd="0" presId="urn:microsoft.com/office/officeart/2005/8/layout/cycle8"/>
    <dgm:cxn modelId="{1E55DB7A-4D82-493C-922C-4D8F6CF18D68}" type="presParOf" srcId="{11BF1558-C3F0-4D6E-A82E-5F54EFF9A08D}" destId="{4E7ABBBC-0AF4-4279-AC8A-D80421E3594B}" srcOrd="13" destOrd="0" presId="urn:microsoft.com/office/officeart/2005/8/layout/cycle8"/>
    <dgm:cxn modelId="{1F677C19-B7A4-4FB3-B1FD-751F4E260891}" type="presParOf" srcId="{11BF1558-C3F0-4D6E-A82E-5F54EFF9A08D}" destId="{A507C85C-84DE-4885-82C3-CFE25FD6E30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95B5B-6164-419C-ADF6-4238F491457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F5E3594-A0D0-4251-9EA7-E11318C68FDC}">
      <dgm:prSet phldrT="[Texte]" custT="1"/>
      <dgm:spPr/>
      <dgm:t>
        <a:bodyPr/>
        <a:lstStyle/>
        <a:p>
          <a:r>
            <a:rPr lang="fr-CA" sz="3200" dirty="0" smtClean="0"/>
            <a:t># 2-5, 8, 9</a:t>
          </a:r>
          <a:endParaRPr lang="fr-CA" sz="3200" dirty="0"/>
        </a:p>
      </dgm:t>
    </dgm:pt>
    <dgm:pt modelId="{BF514BE1-CC3D-4597-A6D5-545A209FA38C}" type="parTrans" cxnId="{BE5D9774-B234-440E-933D-12BAACBBE4B7}">
      <dgm:prSet/>
      <dgm:spPr/>
      <dgm:t>
        <a:bodyPr/>
        <a:lstStyle/>
        <a:p>
          <a:endParaRPr lang="fr-CA"/>
        </a:p>
      </dgm:t>
    </dgm:pt>
    <dgm:pt modelId="{82A1A961-76EF-48FF-B041-6EE9D63E3D34}" type="sibTrans" cxnId="{BE5D9774-B234-440E-933D-12BAACBBE4B7}">
      <dgm:prSet/>
      <dgm:spPr/>
      <dgm:t>
        <a:bodyPr/>
        <a:lstStyle/>
        <a:p>
          <a:endParaRPr lang="fr-CA"/>
        </a:p>
      </dgm:t>
    </dgm:pt>
    <dgm:pt modelId="{754580C0-86B7-48C5-B1B9-BA421B5836FF}">
      <dgm:prSet phldrT="[Texte]" custT="1"/>
      <dgm:spPr/>
      <dgm:t>
        <a:bodyPr/>
        <a:lstStyle/>
        <a:p>
          <a:r>
            <a:rPr lang="fr-CA" sz="3200" dirty="0" smtClean="0"/>
            <a:t>#14, 16, 18-21</a:t>
          </a:r>
        </a:p>
        <a:p>
          <a:r>
            <a:rPr lang="fr-CA" sz="3200" dirty="0" smtClean="0"/>
            <a:t>22</a:t>
          </a:r>
          <a:endParaRPr lang="fr-CA" sz="3200" dirty="0"/>
        </a:p>
      </dgm:t>
    </dgm:pt>
    <dgm:pt modelId="{90C52B48-6C0C-488A-9353-4E579E691459}" type="parTrans" cxnId="{5D6F5176-30AD-45BC-82F9-70BBE978DFB9}">
      <dgm:prSet/>
      <dgm:spPr/>
      <dgm:t>
        <a:bodyPr/>
        <a:lstStyle/>
        <a:p>
          <a:endParaRPr lang="fr-CA"/>
        </a:p>
      </dgm:t>
    </dgm:pt>
    <dgm:pt modelId="{7FD75571-F857-41A1-A941-7E8FFF7F7EA0}" type="sibTrans" cxnId="{5D6F5176-30AD-45BC-82F9-70BBE978DFB9}">
      <dgm:prSet/>
      <dgm:spPr/>
      <dgm:t>
        <a:bodyPr/>
        <a:lstStyle/>
        <a:p>
          <a:endParaRPr lang="fr-CA"/>
        </a:p>
      </dgm:t>
    </dgm:pt>
    <dgm:pt modelId="{2D62522A-678C-4336-A7F4-09B3CB4B7BB5}" type="pres">
      <dgm:prSet presAssocID="{C1B95B5B-6164-419C-ADF6-4238F491457C}" presName="compositeShape" presStyleCnt="0">
        <dgm:presLayoutVars>
          <dgm:chMax val="7"/>
          <dgm:dir/>
          <dgm:resizeHandles val="exact"/>
        </dgm:presLayoutVars>
      </dgm:prSet>
      <dgm:spPr/>
    </dgm:pt>
    <dgm:pt modelId="{0AADFCF5-C882-41AB-B3EB-A41DA7C41BAE}" type="pres">
      <dgm:prSet presAssocID="{4F5E3594-A0D0-4251-9EA7-E11318C68FDC}" presName="circ1" presStyleLbl="vennNode1" presStyleIdx="0" presStyleCnt="2"/>
      <dgm:spPr/>
      <dgm:t>
        <a:bodyPr/>
        <a:lstStyle/>
        <a:p>
          <a:endParaRPr lang="fr-CA"/>
        </a:p>
      </dgm:t>
    </dgm:pt>
    <dgm:pt modelId="{4B3EBE91-B521-4F27-8DAD-B1102F2D21F5}" type="pres">
      <dgm:prSet presAssocID="{4F5E3594-A0D0-4251-9EA7-E11318C68FD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367BA16-6E7C-41B2-8686-B1F2AD9F6E63}" type="pres">
      <dgm:prSet presAssocID="{754580C0-86B7-48C5-B1B9-BA421B5836FF}" presName="circ2" presStyleLbl="vennNode1" presStyleIdx="1" presStyleCnt="2"/>
      <dgm:spPr/>
      <dgm:t>
        <a:bodyPr/>
        <a:lstStyle/>
        <a:p>
          <a:endParaRPr lang="fr-CA"/>
        </a:p>
      </dgm:t>
    </dgm:pt>
    <dgm:pt modelId="{A8A9D7F5-8237-454F-BF37-5D75B4B0D978}" type="pres">
      <dgm:prSet presAssocID="{754580C0-86B7-48C5-B1B9-BA421B5836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88F3AD6A-210A-495C-8D01-636A8ADDF4FD}" type="presOf" srcId="{4F5E3594-A0D0-4251-9EA7-E11318C68FDC}" destId="{0AADFCF5-C882-41AB-B3EB-A41DA7C41BAE}" srcOrd="0" destOrd="0" presId="urn:microsoft.com/office/officeart/2005/8/layout/venn1"/>
    <dgm:cxn modelId="{BE5D9774-B234-440E-933D-12BAACBBE4B7}" srcId="{C1B95B5B-6164-419C-ADF6-4238F491457C}" destId="{4F5E3594-A0D0-4251-9EA7-E11318C68FDC}" srcOrd="0" destOrd="0" parTransId="{BF514BE1-CC3D-4597-A6D5-545A209FA38C}" sibTransId="{82A1A961-76EF-48FF-B041-6EE9D63E3D34}"/>
    <dgm:cxn modelId="{781A2DAB-9673-4A7A-A7FA-1DE8564CA875}" type="presOf" srcId="{4F5E3594-A0D0-4251-9EA7-E11318C68FDC}" destId="{4B3EBE91-B521-4F27-8DAD-B1102F2D21F5}" srcOrd="1" destOrd="0" presId="urn:microsoft.com/office/officeart/2005/8/layout/venn1"/>
    <dgm:cxn modelId="{56C0D617-7880-4945-897C-294769F0B0C4}" type="presOf" srcId="{C1B95B5B-6164-419C-ADF6-4238F491457C}" destId="{2D62522A-678C-4336-A7F4-09B3CB4B7BB5}" srcOrd="0" destOrd="0" presId="urn:microsoft.com/office/officeart/2005/8/layout/venn1"/>
    <dgm:cxn modelId="{C26E96CB-EF35-48A3-AAF4-E53BA51F1FF6}" type="presOf" srcId="{754580C0-86B7-48C5-B1B9-BA421B5836FF}" destId="{1367BA16-6E7C-41B2-8686-B1F2AD9F6E63}" srcOrd="0" destOrd="0" presId="urn:microsoft.com/office/officeart/2005/8/layout/venn1"/>
    <dgm:cxn modelId="{8A3AA230-8800-4FC7-B05D-5DED03D62DEF}" type="presOf" srcId="{754580C0-86B7-48C5-B1B9-BA421B5836FF}" destId="{A8A9D7F5-8237-454F-BF37-5D75B4B0D978}" srcOrd="1" destOrd="0" presId="urn:microsoft.com/office/officeart/2005/8/layout/venn1"/>
    <dgm:cxn modelId="{5D6F5176-30AD-45BC-82F9-70BBE978DFB9}" srcId="{C1B95B5B-6164-419C-ADF6-4238F491457C}" destId="{754580C0-86B7-48C5-B1B9-BA421B5836FF}" srcOrd="1" destOrd="0" parTransId="{90C52B48-6C0C-488A-9353-4E579E691459}" sibTransId="{7FD75571-F857-41A1-A941-7E8FFF7F7EA0}"/>
    <dgm:cxn modelId="{D6C51B3D-3D80-43B0-A307-8207054702AC}" type="presParOf" srcId="{2D62522A-678C-4336-A7F4-09B3CB4B7BB5}" destId="{0AADFCF5-C882-41AB-B3EB-A41DA7C41BAE}" srcOrd="0" destOrd="0" presId="urn:microsoft.com/office/officeart/2005/8/layout/venn1"/>
    <dgm:cxn modelId="{57503262-6FC3-4C8E-B83D-F1C633CF4531}" type="presParOf" srcId="{2D62522A-678C-4336-A7F4-09B3CB4B7BB5}" destId="{4B3EBE91-B521-4F27-8DAD-B1102F2D21F5}" srcOrd="1" destOrd="0" presId="urn:microsoft.com/office/officeart/2005/8/layout/venn1"/>
    <dgm:cxn modelId="{AE30D039-43ED-4A15-B3E2-F6A258D63C0F}" type="presParOf" srcId="{2D62522A-678C-4336-A7F4-09B3CB4B7BB5}" destId="{1367BA16-6E7C-41B2-8686-B1F2AD9F6E63}" srcOrd="2" destOrd="0" presId="urn:microsoft.com/office/officeart/2005/8/layout/venn1"/>
    <dgm:cxn modelId="{B45AED98-2B27-4F7E-A9D6-34E79198F596}" type="presParOf" srcId="{2D62522A-678C-4336-A7F4-09B3CB4B7BB5}" destId="{A8A9D7F5-8237-454F-BF37-5D75B4B0D97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D1E84-4BE3-44B2-BFC7-487684EF8CCC}">
      <dsp:nvSpPr>
        <dsp:cNvPr id="0" name=""/>
        <dsp:cNvSpPr/>
      </dsp:nvSpPr>
      <dsp:spPr>
        <a:xfrm>
          <a:off x="1771191" y="316785"/>
          <a:ext cx="4093845" cy="409384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Suite et Série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Inéquation linéaire et quadratique</a:t>
          </a:r>
          <a:endParaRPr lang="fr-CA" sz="1700" kern="1200" dirty="0"/>
        </a:p>
      </dsp:txBody>
      <dsp:txXfrm>
        <a:off x="3928745" y="1184290"/>
        <a:ext cx="1462087" cy="1218406"/>
      </dsp:txXfrm>
    </dsp:sp>
    <dsp:sp modelId="{BE6E6471-D19C-4F63-8689-E37569880689}">
      <dsp:nvSpPr>
        <dsp:cNvPr id="0" name=""/>
        <dsp:cNvSpPr/>
      </dsp:nvSpPr>
      <dsp:spPr>
        <a:xfrm>
          <a:off x="1686877" y="462994"/>
          <a:ext cx="4093845" cy="409384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Équation et fonctions valeurs absolues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Fonctions inverses</a:t>
          </a:r>
          <a:endParaRPr lang="fr-CA" sz="1700" kern="1200" dirty="0"/>
        </a:p>
      </dsp:txBody>
      <dsp:txXfrm>
        <a:off x="2661602" y="3119120"/>
        <a:ext cx="2193131" cy="1072197"/>
      </dsp:txXfrm>
    </dsp:sp>
    <dsp:sp modelId="{C557CC40-8CD6-4493-9C06-7D72E943747C}">
      <dsp:nvSpPr>
        <dsp:cNvPr id="0" name=""/>
        <dsp:cNvSpPr/>
      </dsp:nvSpPr>
      <dsp:spPr>
        <a:xfrm>
          <a:off x="1602563" y="316785"/>
          <a:ext cx="4093845" cy="409384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700" kern="1200" dirty="0" smtClean="0"/>
            <a:t>Fonctions et équations quadratiques</a:t>
          </a:r>
          <a:endParaRPr lang="fr-CA" sz="1700" kern="1200" dirty="0"/>
        </a:p>
      </dsp:txBody>
      <dsp:txXfrm>
        <a:off x="2076767" y="1184290"/>
        <a:ext cx="1462087" cy="1218406"/>
      </dsp:txXfrm>
    </dsp:sp>
    <dsp:sp modelId="{22BFA7E4-8AB8-489E-98CE-E1AA297AB3D4}">
      <dsp:nvSpPr>
        <dsp:cNvPr id="0" name=""/>
        <dsp:cNvSpPr/>
      </dsp:nvSpPr>
      <dsp:spPr>
        <a:xfrm>
          <a:off x="1518100" y="63357"/>
          <a:ext cx="4600702" cy="460070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ABBBC-0AF4-4279-AC8A-D80421E3594B}">
      <dsp:nvSpPr>
        <dsp:cNvPr id="0" name=""/>
        <dsp:cNvSpPr/>
      </dsp:nvSpPr>
      <dsp:spPr>
        <a:xfrm>
          <a:off x="1433448" y="209307"/>
          <a:ext cx="4600702" cy="460070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7C85C-84DE-4885-82C3-CFE25FD6E30E}">
      <dsp:nvSpPr>
        <dsp:cNvPr id="0" name=""/>
        <dsp:cNvSpPr/>
      </dsp:nvSpPr>
      <dsp:spPr>
        <a:xfrm>
          <a:off x="1348797" y="63357"/>
          <a:ext cx="4600702" cy="460070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DFCF5-C882-41AB-B3EB-A41DA7C41BAE}">
      <dsp:nvSpPr>
        <dsp:cNvPr id="0" name=""/>
        <dsp:cNvSpPr/>
      </dsp:nvSpPr>
      <dsp:spPr>
        <a:xfrm>
          <a:off x="168020" y="364553"/>
          <a:ext cx="4144518" cy="41445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# 2-5, 8, 9</a:t>
          </a:r>
          <a:endParaRPr lang="fr-CA" sz="3200" kern="1200" dirty="0"/>
        </a:p>
      </dsp:txBody>
      <dsp:txXfrm>
        <a:off x="746759" y="853281"/>
        <a:ext cx="2389632" cy="3167062"/>
      </dsp:txXfrm>
    </dsp:sp>
    <dsp:sp modelId="{1367BA16-6E7C-41B2-8686-B1F2AD9F6E63}">
      <dsp:nvSpPr>
        <dsp:cNvPr id="0" name=""/>
        <dsp:cNvSpPr/>
      </dsp:nvSpPr>
      <dsp:spPr>
        <a:xfrm>
          <a:off x="3155060" y="364553"/>
          <a:ext cx="4144518" cy="41445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#14, 16, 18-21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22</a:t>
          </a:r>
          <a:endParaRPr lang="fr-CA" sz="3200" kern="1200" dirty="0"/>
        </a:p>
      </dsp:txBody>
      <dsp:txXfrm>
        <a:off x="4331208" y="853281"/>
        <a:ext cx="2389632" cy="3167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E9CAD-FF89-4CC1-909B-982D57E3ED27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BCC1B-91F2-4693-B1F3-309CF59E3B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003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6438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Laissez</a:t>
            </a:r>
            <a:r>
              <a:rPr lang="fr-CA" baseline="0" dirty="0" smtClean="0"/>
              <a:t> l’élève arriver à sa propre conclusion.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5004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Donne à l’élève LE CHOIX dans son devoir</a:t>
            </a:r>
          </a:p>
          <a:p>
            <a:r>
              <a:rPr lang="fr-CA" dirty="0" smtClean="0"/>
              <a:t>Donne la</a:t>
            </a:r>
            <a:r>
              <a:rPr lang="fr-CA" baseline="0" dirty="0" smtClean="0"/>
              <a:t> chance à tous les élèves de faire des exercices, dépendant de leurs niveaux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6277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Faire un</a:t>
            </a:r>
            <a:r>
              <a:rPr lang="fr-CA" baseline="0" dirty="0" smtClean="0"/>
              <a:t> projet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38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767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09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Faire un glossaire avec les élèves</a:t>
            </a:r>
          </a:p>
          <a:p>
            <a:r>
              <a:rPr lang="fr-CA" dirty="0" smtClean="0"/>
              <a:t>Rappel du vocabulaire du Math10C</a:t>
            </a:r>
          </a:p>
          <a:p>
            <a:r>
              <a:rPr lang="fr-CA" dirty="0" smtClean="0"/>
              <a:t>Cartes éclair</a:t>
            </a:r>
          </a:p>
          <a:p>
            <a:r>
              <a:rPr lang="fr-CA" dirty="0" err="1" smtClean="0"/>
              <a:t>Aides-mémoires</a:t>
            </a:r>
            <a:endParaRPr lang="fr-CA" dirty="0" smtClean="0"/>
          </a:p>
          <a:p>
            <a:r>
              <a:rPr lang="fr-CA" dirty="0" smtClean="0"/>
              <a:t>Affiches dans la classe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Chapitre</a:t>
            </a:r>
            <a:r>
              <a:rPr lang="fr-CA" baseline="0" dirty="0" smtClean="0"/>
              <a:t> 3 et 4 dans le livre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026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Chapitre 7 dans le livre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32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Chapitre 1 dans le livre (suite et série)</a:t>
            </a:r>
          </a:p>
          <a:p>
            <a:r>
              <a:rPr lang="fr-CA" dirty="0" smtClean="0"/>
              <a:t>Chapitre</a:t>
            </a:r>
            <a:r>
              <a:rPr lang="fr-CA" baseline="0" dirty="0" smtClean="0"/>
              <a:t> 9 dans le livre (inéquations linéaires et quadratiques)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511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valeur</a:t>
            </a:r>
            <a:r>
              <a:rPr lang="fr-CA" baseline="0" dirty="0" smtClean="0"/>
              <a:t> absolue demande « comment loin » et non « dans quelle direction » </a:t>
            </a:r>
          </a:p>
          <a:p>
            <a:endParaRPr lang="fr-CA" baseline="0" dirty="0" smtClean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70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Liens nécessaires au succès:</a:t>
            </a:r>
          </a:p>
          <a:p>
            <a:r>
              <a:rPr lang="fr-CA" dirty="0" smtClean="0"/>
              <a:t>-</a:t>
            </a:r>
            <a:r>
              <a:rPr lang="fr-CA" baseline="0" dirty="0" smtClean="0"/>
              <a:t> </a:t>
            </a:r>
            <a:r>
              <a:rPr lang="fr-CA" dirty="0" smtClean="0"/>
              <a:t>Analyse d’une</a:t>
            </a:r>
            <a:r>
              <a:rPr lang="fr-CA" baseline="0" dirty="0" smtClean="0"/>
              <a:t> relation pour déterminer si c’est une fonction</a:t>
            </a:r>
          </a:p>
          <a:p>
            <a:pPr marL="171450" indent="-171450">
              <a:buFontTx/>
              <a:buChar char="-"/>
            </a:pPr>
            <a:r>
              <a:rPr lang="fr-CA" dirty="0" smtClean="0"/>
              <a:t>Résolution</a:t>
            </a:r>
            <a:r>
              <a:rPr lang="fr-CA" baseline="0" dirty="0" smtClean="0"/>
              <a:t> d’équations algébriques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/>
              <a:t>Tracé du graphique d’une équation linéaire</a:t>
            </a:r>
          </a:p>
          <a:p>
            <a:pPr marL="171450" indent="-171450">
              <a:buFontTx/>
              <a:buChar char="-"/>
            </a:pPr>
            <a:r>
              <a:rPr lang="fr-CA" baseline="0" dirty="0" smtClean="0"/>
              <a:t>Factorisation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55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5031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CC1B-91F2-4693-B1F3-309CF59E3B3D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011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F6C56A-580C-4589-90CD-959BFD1DF85D}" type="datetimeFigureOut">
              <a:rPr lang="fr-CA" smtClean="0"/>
              <a:t>2011-11-22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793AB7-6844-4E25-A41E-C33C48A7F283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87sogoU_68" TargetMode="External"/><Relationship Id="rId7" Type="http://schemas.openxmlformats.org/officeDocument/2006/relationships/hyperlink" Target="http://www.youtube.com/watch?v=jRMVjHjYB6w&amp;feature=relat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mrmeyer.com/?p=9797" TargetMode="External"/><Relationship Id="rId5" Type="http://schemas.openxmlformats.org/officeDocument/2006/relationships/hyperlink" Target="http://ilearntechnology.com/?p=3970" TargetMode="External"/><Relationship Id="rId4" Type="http://schemas.openxmlformats.org/officeDocument/2006/relationships/hyperlink" Target="http://elevatedmath.com/blog/2011/09/07/angry-birds-can-teach-math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alberta.ca/" TargetMode="External"/><Relationship Id="rId2" Type="http://schemas.openxmlformats.org/officeDocument/2006/relationships/hyperlink" Target="http://recitmst.qc.ca/nil_poulin/spip.php?article9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history.mcs.stand.ac.uk/Java/Parabola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ti.com/calculators/downloads/US/Software/Detail?id=34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education.ti.com/calculators/downloads/US/Activities/Detail?id=940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oredpenguin.com/wordsearch/" TargetMode="External"/><Relationship Id="rId2" Type="http://schemas.openxmlformats.org/officeDocument/2006/relationships/hyperlink" Target="http://www.crosswordpuzzlegames.com/cgi-crosswordpuzzlegames/crea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1988840"/>
            <a:ext cx="6840760" cy="3029722"/>
          </a:xfrm>
        </p:spPr>
        <p:txBody>
          <a:bodyPr>
            <a:noAutofit/>
          </a:bodyPr>
          <a:lstStyle/>
          <a:p>
            <a:r>
              <a:rPr lang="fr-CA" sz="4400" dirty="0" smtClean="0"/>
              <a:t>Fonctions et relations</a:t>
            </a:r>
            <a:br>
              <a:rPr lang="fr-CA" sz="4400" dirty="0" smtClean="0"/>
            </a:br>
            <a:r>
              <a:rPr lang="fr-CA" sz="4400" dirty="0" smtClean="0"/>
              <a:t>Mathématiques </a:t>
            </a:r>
            <a:br>
              <a:rPr lang="fr-CA" sz="4400" dirty="0" smtClean="0"/>
            </a:br>
            <a:r>
              <a:rPr lang="fr-CA" sz="4400" dirty="0" smtClean="0"/>
              <a:t>20-1 et 20-2</a:t>
            </a:r>
            <a:endParaRPr lang="fr-CA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48272" y="5003322"/>
            <a:ext cx="6172200" cy="1371600"/>
          </a:xfrm>
        </p:spPr>
        <p:txBody>
          <a:bodyPr/>
          <a:lstStyle/>
          <a:p>
            <a:r>
              <a:rPr lang="fr-CA" dirty="0" smtClean="0"/>
              <a:t>Le mardi 22 novembre 2011</a:t>
            </a:r>
          </a:p>
          <a:p>
            <a:r>
              <a:rPr lang="fr-CA" dirty="0" smtClean="0"/>
              <a:t>Chantal </a:t>
            </a:r>
            <a:r>
              <a:rPr lang="fr-CA" dirty="0" err="1" smtClean="0"/>
              <a:t>Goudreau</a:t>
            </a:r>
            <a:r>
              <a:rPr lang="fr-CA" dirty="0" smtClean="0"/>
              <a:t>	</a:t>
            </a:r>
          </a:p>
          <a:p>
            <a:r>
              <a:rPr lang="fr-CA" dirty="0" smtClean="0"/>
              <a:t>cgoudreau@centrenord.ab.ca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86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543800" cy="1143000"/>
          </a:xfrm>
        </p:spPr>
        <p:txBody>
          <a:bodyPr/>
          <a:lstStyle/>
          <a:p>
            <a:r>
              <a:rPr lang="fr-CA" dirty="0"/>
              <a:t>Mathématiques </a:t>
            </a:r>
            <a:r>
              <a:rPr lang="fr-CA" dirty="0" smtClean="0"/>
              <a:t>20-1</a:t>
            </a:r>
            <a:br>
              <a:rPr lang="fr-CA" dirty="0" smtClean="0"/>
            </a:br>
            <a:r>
              <a:rPr lang="fr-CA" b="1" dirty="0" smtClean="0"/>
              <a:t>valeurs absolues et inverses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Valeur absolue</a:t>
            </a:r>
          </a:p>
          <a:p>
            <a:r>
              <a:rPr lang="fr-CA" dirty="0"/>
              <a:t>Fonction valeur absolue</a:t>
            </a:r>
          </a:p>
          <a:p>
            <a:r>
              <a:rPr lang="fr-CA" dirty="0"/>
              <a:t>Fonction </a:t>
            </a:r>
            <a:r>
              <a:rPr lang="fr-CA" dirty="0" smtClean="0"/>
              <a:t>définie </a:t>
            </a:r>
            <a:r>
              <a:rPr lang="fr-CA" dirty="0"/>
              <a:t>par morceaux</a:t>
            </a:r>
          </a:p>
          <a:p>
            <a:r>
              <a:rPr lang="fr-CA" dirty="0"/>
              <a:t>Point invariant </a:t>
            </a:r>
          </a:p>
          <a:p>
            <a:r>
              <a:rPr lang="fr-CA" dirty="0"/>
              <a:t>Équation valeur absolue</a:t>
            </a:r>
          </a:p>
          <a:p>
            <a:r>
              <a:rPr lang="fr-CA" dirty="0"/>
              <a:t>Fonction inverse</a:t>
            </a:r>
          </a:p>
          <a:p>
            <a:r>
              <a:rPr lang="fr-CA" dirty="0"/>
              <a:t>asymptote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xfrm>
            <a:off x="4355976" y="2420888"/>
            <a:ext cx="3888432" cy="4248472"/>
          </a:xfrm>
        </p:spPr>
        <p:txBody>
          <a:bodyPr>
            <a:normAutofit fontScale="92500"/>
          </a:bodyPr>
          <a:lstStyle/>
          <a:p>
            <a:r>
              <a:rPr lang="fr-CA" dirty="0"/>
              <a:t>Faire le graphique des fonctions valeurs </a:t>
            </a:r>
            <a:r>
              <a:rPr lang="fr-CA" dirty="0" smtClean="0"/>
              <a:t>absolues</a:t>
            </a:r>
          </a:p>
          <a:p>
            <a:r>
              <a:rPr lang="fr-CA" dirty="0" smtClean="0"/>
              <a:t>Résoudre équations valeurs absolues (graphiquement et algébriquement)</a:t>
            </a:r>
          </a:p>
          <a:p>
            <a:r>
              <a:rPr lang="fr-CA" dirty="0" smtClean="0"/>
              <a:t>Faire et analyser le graphique de fonctions inverses </a:t>
            </a:r>
          </a:p>
          <a:p>
            <a:r>
              <a:rPr lang="fr-CA" dirty="0" smtClean="0"/>
              <a:t>Comparer les graphiques d’inverses</a:t>
            </a:r>
            <a:endParaRPr lang="fr-CA" dirty="0"/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CA" dirty="0" smtClean="0"/>
              <a:t>Vocabulaire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Concepts clés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049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543800" cy="1143000"/>
          </a:xfrm>
        </p:spPr>
        <p:txBody>
          <a:bodyPr/>
          <a:lstStyle/>
          <a:p>
            <a:r>
              <a:rPr lang="fr-CA" dirty="0" smtClean="0"/>
              <a:t>Mathématiques 20-1</a:t>
            </a:r>
            <a:br>
              <a:rPr lang="fr-CA" dirty="0" smtClean="0"/>
            </a:br>
            <a:r>
              <a:rPr lang="fr-CA" b="1" dirty="0" smtClean="0"/>
              <a:t>connaissances antérieures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57200" y="2060848"/>
            <a:ext cx="3682752" cy="4680520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Fonctions et notation fonctionnelle</a:t>
            </a:r>
          </a:p>
          <a:p>
            <a:r>
              <a:rPr lang="fr-CA" dirty="0" smtClean="0"/>
              <a:t>Caractéristiques des graphiques de fonctions linéaires et quadratiques (coordonnées à l’origine, domaine et image…)</a:t>
            </a:r>
          </a:p>
          <a:p>
            <a:r>
              <a:rPr lang="fr-CA" dirty="0" smtClean="0"/>
              <a:t>Nombre réels</a:t>
            </a:r>
          </a:p>
          <a:p>
            <a:r>
              <a:rPr lang="fr-CA" dirty="0" smtClean="0"/>
              <a:t>PEDMAS</a:t>
            </a:r>
          </a:p>
          <a:p>
            <a:r>
              <a:rPr lang="fr-CA" dirty="0" smtClean="0"/>
              <a:t>Simplification expressions ayant valeurs absolues</a:t>
            </a:r>
          </a:p>
          <a:p>
            <a:r>
              <a:rPr lang="fr-CA" dirty="0" smtClean="0"/>
              <a:t>Multiplication des polynômes</a:t>
            </a:r>
          </a:p>
          <a:p>
            <a:r>
              <a:rPr lang="fr-CA" dirty="0" smtClean="0"/>
              <a:t>Décomposition en facteurs</a:t>
            </a:r>
          </a:p>
          <a:p>
            <a:r>
              <a:rPr lang="fr-CA" dirty="0" smtClean="0"/>
              <a:t>Complétion de carré </a:t>
            </a:r>
          </a:p>
          <a:p>
            <a:r>
              <a:rPr lang="fr-CA" dirty="0" smtClean="0"/>
              <a:t>Résolution d’équations</a:t>
            </a:r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371975" y="2132856"/>
            <a:ext cx="3657600" cy="4115544"/>
          </a:xfrm>
        </p:spPr>
        <p:txBody>
          <a:bodyPr/>
          <a:lstStyle/>
          <a:p>
            <a:r>
              <a:rPr lang="fr-CA" dirty="0" smtClean="0"/>
              <a:t>Représentation graphique de </a:t>
            </a:r>
            <a:r>
              <a:rPr lang="fr-CA" dirty="0" smtClean="0"/>
              <a:t>fonctions (techno)</a:t>
            </a:r>
            <a:endParaRPr lang="fr-CA" dirty="0" smtClean="0"/>
          </a:p>
          <a:p>
            <a:r>
              <a:rPr lang="fr-CA" dirty="0" smtClean="0"/>
              <a:t>Analyse du graphique des fonctions</a:t>
            </a:r>
          </a:p>
          <a:p>
            <a:r>
              <a:rPr lang="fr-CA" dirty="0" smtClean="0"/>
              <a:t>Résolution d’équations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"/>
          </p:nvPr>
        </p:nvSpPr>
        <p:spPr>
          <a:xfrm>
            <a:off x="457200" y="1340768"/>
            <a:ext cx="3657600" cy="658368"/>
          </a:xfrm>
        </p:spPr>
        <p:txBody>
          <a:bodyPr/>
          <a:lstStyle/>
          <a:p>
            <a:r>
              <a:rPr lang="fr-CA" dirty="0" smtClean="0"/>
              <a:t>Fonctions valeurs absolues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343400" y="1340768"/>
            <a:ext cx="3657600" cy="658368"/>
          </a:xfrm>
        </p:spPr>
        <p:txBody>
          <a:bodyPr/>
          <a:lstStyle/>
          <a:p>
            <a:r>
              <a:rPr lang="fr-CA" dirty="0" smtClean="0"/>
              <a:t>Fonctions inverses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51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543800" cy="1143000"/>
          </a:xfrm>
        </p:spPr>
        <p:txBody>
          <a:bodyPr/>
          <a:lstStyle/>
          <a:p>
            <a:r>
              <a:rPr lang="fr-CA" dirty="0"/>
              <a:t>Mathématiques </a:t>
            </a:r>
            <a:r>
              <a:rPr lang="fr-CA" dirty="0" smtClean="0"/>
              <a:t>20-1</a:t>
            </a:r>
            <a:br>
              <a:rPr lang="fr-CA" dirty="0" smtClean="0"/>
            </a:br>
            <a:r>
              <a:rPr lang="fr-CA" b="1" dirty="0" smtClean="0"/>
              <a:t>suites et séries, inéquations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3657600" cy="4680520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Suite</a:t>
            </a:r>
          </a:p>
          <a:p>
            <a:r>
              <a:rPr lang="fr-CA" dirty="0" smtClean="0"/>
              <a:t>Suite arithmétique</a:t>
            </a:r>
          </a:p>
          <a:p>
            <a:r>
              <a:rPr lang="fr-CA" dirty="0" smtClean="0"/>
              <a:t>Raison arithmétique</a:t>
            </a:r>
          </a:p>
          <a:p>
            <a:r>
              <a:rPr lang="fr-CA" dirty="0" smtClean="0"/>
              <a:t>Terme général</a:t>
            </a:r>
          </a:p>
          <a:p>
            <a:r>
              <a:rPr lang="fr-CA" dirty="0" smtClean="0"/>
              <a:t>Série arithmétique</a:t>
            </a:r>
          </a:p>
          <a:p>
            <a:r>
              <a:rPr lang="fr-CA" dirty="0" smtClean="0"/>
              <a:t>Suite géométrique</a:t>
            </a:r>
          </a:p>
          <a:p>
            <a:r>
              <a:rPr lang="fr-CA" dirty="0" smtClean="0"/>
              <a:t>Raison géométrique</a:t>
            </a:r>
          </a:p>
          <a:p>
            <a:r>
              <a:rPr lang="fr-CA" dirty="0" smtClean="0"/>
              <a:t>Série géométrique</a:t>
            </a:r>
          </a:p>
          <a:p>
            <a:r>
              <a:rPr lang="fr-CA" dirty="0" smtClean="0"/>
              <a:t>Série convergente</a:t>
            </a:r>
          </a:p>
          <a:p>
            <a:r>
              <a:rPr lang="fr-CA" dirty="0" smtClean="0"/>
              <a:t>Série divergente</a:t>
            </a:r>
          </a:p>
          <a:p>
            <a:r>
              <a:rPr lang="fr-CA" dirty="0" smtClean="0"/>
              <a:t>Région solution	</a:t>
            </a:r>
          </a:p>
          <a:p>
            <a:r>
              <a:rPr lang="fr-CA" dirty="0" smtClean="0"/>
              <a:t>Ligne de partage</a:t>
            </a:r>
          </a:p>
          <a:p>
            <a:r>
              <a:rPr lang="fr-CA" dirty="0" smtClean="0"/>
              <a:t>Point d’essai</a:t>
            </a:r>
          </a:p>
          <a:p>
            <a:pPr marL="0" indent="0">
              <a:buNone/>
            </a:pP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371974" y="1988840"/>
                <a:ext cx="4088458" cy="46805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fr-CA" dirty="0" smtClean="0"/>
                  <a:t>Trouver une règle pour trouver le terme général</a:t>
                </a:r>
              </a:p>
              <a:p>
                <a:r>
                  <a:rPr lang="fr-CA" dirty="0" smtClean="0"/>
                  <a:t>Trouver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CA" b="0" i="1" smtClean="0">
                        <a:latin typeface="Cambria Math"/>
                      </a:rPr>
                      <m:t>, </m:t>
                    </m:r>
                    <m:r>
                      <a:rPr lang="fr-CA" b="0" i="1" smtClean="0">
                        <a:latin typeface="Cambria Math"/>
                      </a:rPr>
                      <m:t>𝑑</m:t>
                    </m:r>
                    <m:r>
                      <a:rPr lang="fr-CA" b="0" i="1" smtClean="0">
                        <a:latin typeface="Cambria Math"/>
                      </a:rPr>
                      <m:t>, </m:t>
                    </m:r>
                    <m:r>
                      <a:rPr lang="fr-CA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fr-CA" dirty="0" smtClean="0"/>
                  <a:t>,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𝑛</m:t>
                    </m:r>
                    <m:r>
                      <a:rPr lang="fr-CA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fr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CA" dirty="0" smtClean="0"/>
                  <a:t>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CA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fr-CA" dirty="0" smtClean="0"/>
              </a:p>
              <a:p>
                <a:r>
                  <a:rPr lang="fr-CA" dirty="0" smtClean="0"/>
                  <a:t>Expliquer pourquoi une série est divergente/convergente</a:t>
                </a:r>
              </a:p>
              <a:p>
                <a:r>
                  <a:rPr lang="fr-CA" dirty="0" smtClean="0"/>
                  <a:t>Résoudre des problèmes</a:t>
                </a:r>
              </a:p>
              <a:p>
                <a:r>
                  <a:rPr lang="fr-CA" dirty="0" smtClean="0"/>
                  <a:t>Résoudre une inégalité (analyse des cas, tracer le graphique, racines, points d’essai, analyse des signes)</a:t>
                </a:r>
              </a:p>
              <a:p>
                <a:r>
                  <a:rPr lang="fr-CA" dirty="0" smtClean="0"/>
                  <a:t>Représenter et résoudre une inégalité </a:t>
                </a:r>
              </a:p>
              <a:p>
                <a:r>
                  <a:rPr lang="fr-CA" dirty="0" smtClean="0"/>
                  <a:t>Interpréter la solution d’une inégalit</a:t>
                </a:r>
                <a:r>
                  <a:rPr lang="fr-CA" dirty="0"/>
                  <a:t>é</a:t>
                </a:r>
                <a:endParaRPr lang="fr-CA" dirty="0" smtClean="0"/>
              </a:p>
            </p:txBody>
          </p:sp>
        </mc:Choice>
        <mc:Fallback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371974" y="1988840"/>
                <a:ext cx="4088458" cy="4680520"/>
              </a:xfrm>
              <a:blipFill rotWithShape="1">
                <a:blip r:embed="rId3"/>
                <a:stretch>
                  <a:fillRect l="-447" t="-2214" b="-26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texte 4"/>
          <p:cNvSpPr>
            <a:spLocks noGrp="1"/>
          </p:cNvSpPr>
          <p:nvPr>
            <p:ph type="body" sz="quarter" idx="1"/>
          </p:nvPr>
        </p:nvSpPr>
        <p:spPr>
          <a:xfrm>
            <a:off x="457200" y="1196752"/>
            <a:ext cx="3657600" cy="658368"/>
          </a:xfrm>
        </p:spPr>
        <p:txBody>
          <a:bodyPr/>
          <a:lstStyle/>
          <a:p>
            <a:r>
              <a:rPr lang="fr-CA" dirty="0" smtClean="0"/>
              <a:t>Vocabulaire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343400" y="1196752"/>
            <a:ext cx="3657600" cy="658368"/>
          </a:xfrm>
        </p:spPr>
        <p:txBody>
          <a:bodyPr/>
          <a:lstStyle/>
          <a:p>
            <a:r>
              <a:rPr lang="fr-CA" dirty="0" smtClean="0"/>
              <a:t>Concepts clés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5636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7543800" cy="1143000"/>
          </a:xfrm>
        </p:spPr>
        <p:txBody>
          <a:bodyPr/>
          <a:lstStyle/>
          <a:p>
            <a:r>
              <a:rPr lang="fr-CA" dirty="0" smtClean="0"/>
              <a:t>Mathématiques 20-1</a:t>
            </a:r>
            <a:br>
              <a:rPr lang="fr-CA" dirty="0" smtClean="0"/>
            </a:br>
            <a:r>
              <a:rPr lang="fr-CA" b="1" dirty="0" smtClean="0"/>
              <a:t>connaissances antérieures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57200" y="1988840"/>
            <a:ext cx="3657600" cy="4752528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Opérations algébriques</a:t>
            </a:r>
          </a:p>
          <a:p>
            <a:r>
              <a:rPr lang="fr-CA" dirty="0" smtClean="0"/>
              <a:t>Évaluation des fonctions par </a:t>
            </a:r>
            <a:r>
              <a:rPr lang="fr-CA" dirty="0"/>
              <a:t>s</a:t>
            </a:r>
            <a:r>
              <a:rPr lang="fr-CA" dirty="0" smtClean="0"/>
              <a:t>ubstitution</a:t>
            </a:r>
          </a:p>
          <a:p>
            <a:r>
              <a:rPr lang="fr-CA" dirty="0" smtClean="0"/>
              <a:t>Représentation graphique des fonctions avec calculatrice</a:t>
            </a:r>
          </a:p>
          <a:p>
            <a:r>
              <a:rPr lang="fr-CA" dirty="0" smtClean="0"/>
              <a:t>Résolution des systèmes d’équations linéaires</a:t>
            </a:r>
          </a:p>
          <a:p>
            <a:r>
              <a:rPr lang="fr-CA" dirty="0" smtClean="0"/>
              <a:t>Stratégie de résolution de problèmes</a:t>
            </a:r>
          </a:p>
          <a:p>
            <a:r>
              <a:rPr lang="fr-CA" dirty="0" smtClean="0"/>
              <a:t>Opérations sur les puissances et les radicaux</a:t>
            </a:r>
          </a:p>
          <a:p>
            <a:r>
              <a:rPr lang="fr-CA" dirty="0" smtClean="0"/>
              <a:t>Opérations sur les fractions</a:t>
            </a:r>
          </a:p>
          <a:p>
            <a:endParaRPr lang="fr-CA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371974" y="1916832"/>
                <a:ext cx="3872433" cy="482453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r-CA" dirty="0" smtClean="0"/>
                  <a:t>Inéquations 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  ≥  &lt;  &gt;   </m:t>
                    </m:r>
                    <m:r>
                      <m:rPr>
                        <m:sty m:val="p"/>
                      </m:rPr>
                      <a:rPr lang="fr-CA" b="0" i="0" smtClean="0">
                        <a:latin typeface="Cambria Math"/>
                        <a:ea typeface="Cambria Math"/>
                      </a:rPr>
                      <m:t>vs</m:t>
                    </m:r>
                    <m:r>
                      <a:rPr lang="fr-CA" b="0" i="0" smtClean="0">
                        <a:latin typeface="Cambria Math"/>
                        <a:ea typeface="Cambria Math"/>
                      </a:rPr>
                      <m:t>. </m:t>
                    </m:r>
                    <m:r>
                      <a:rPr lang="fr-CA" b="0" i="1" smtClean="0">
                        <a:latin typeface="Cambria Math"/>
                        <a:ea typeface="Cambria Math"/>
                      </a:rPr>
                      <m:t>   =</m:t>
                    </m:r>
                  </m:oMath>
                </a14:m>
                <a:endParaRPr lang="fr-CA" dirty="0"/>
              </a:p>
              <a:p>
                <a:r>
                  <a:rPr lang="fr-CA" dirty="0"/>
                  <a:t>Résolution d’équations </a:t>
                </a:r>
              </a:p>
              <a:p>
                <a:r>
                  <a:rPr lang="fr-CA" dirty="0"/>
                  <a:t>Repérage des points dans un graphique</a:t>
                </a:r>
              </a:p>
              <a:p>
                <a:r>
                  <a:rPr lang="fr-CA" dirty="0"/>
                  <a:t>Pente d’une droite</a:t>
                </a:r>
              </a:p>
              <a:p>
                <a:r>
                  <a:rPr lang="fr-CA" dirty="0"/>
                  <a:t>Forme explicite équation </a:t>
                </a:r>
                <a:r>
                  <a:rPr lang="fr-CA" dirty="0" smtClean="0"/>
                  <a:t>linéaire</a:t>
                </a:r>
              </a:p>
              <a:p>
                <a:r>
                  <a:rPr lang="fr-CA" dirty="0" smtClean="0"/>
                  <a:t>Coordonnées à l’origine</a:t>
                </a:r>
              </a:p>
              <a:p>
                <a:r>
                  <a:rPr lang="fr-CA" dirty="0" smtClean="0"/>
                  <a:t>Zéros d’une fonction</a:t>
                </a:r>
              </a:p>
              <a:p>
                <a:r>
                  <a:rPr lang="fr-CA" dirty="0" smtClean="0"/>
                  <a:t>Domaine et image d’une fonction</a:t>
                </a:r>
              </a:p>
              <a:p>
                <a:r>
                  <a:rPr lang="fr-CA" dirty="0" smtClean="0"/>
                  <a:t>Racines d’une équation</a:t>
                </a:r>
              </a:p>
              <a:p>
                <a:r>
                  <a:rPr lang="fr-CA" dirty="0" smtClean="0"/>
                  <a:t> droites numériques</a:t>
                </a:r>
              </a:p>
              <a:p>
                <a:r>
                  <a:rPr lang="fr-CA" dirty="0" smtClean="0"/>
                  <a:t>Sommet d’une parabole</a:t>
                </a:r>
              </a:p>
              <a:p>
                <a:r>
                  <a:rPr lang="fr-CA" dirty="0" smtClean="0"/>
                  <a:t>Graphiques dans la calculatrice</a:t>
                </a:r>
                <a:endParaRPr lang="fr-CA" dirty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371974" y="1916832"/>
                <a:ext cx="3872433" cy="4824536"/>
              </a:xfrm>
              <a:blipFill rotWithShape="1">
                <a:blip r:embed="rId2"/>
                <a:stretch>
                  <a:fillRect t="-189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texte 3"/>
          <p:cNvSpPr>
            <a:spLocks noGrp="1"/>
          </p:cNvSpPr>
          <p:nvPr>
            <p:ph type="body" sz="quarter" idx="1"/>
          </p:nvPr>
        </p:nvSpPr>
        <p:spPr>
          <a:xfrm>
            <a:off x="457200" y="1124744"/>
            <a:ext cx="3657600" cy="658368"/>
          </a:xfrm>
        </p:spPr>
        <p:txBody>
          <a:bodyPr/>
          <a:lstStyle/>
          <a:p>
            <a:r>
              <a:rPr lang="fr-CA" dirty="0" smtClean="0"/>
              <a:t>Suites et séries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343400" y="1124744"/>
            <a:ext cx="3657600" cy="658368"/>
          </a:xfrm>
        </p:spPr>
        <p:txBody>
          <a:bodyPr/>
          <a:lstStyle/>
          <a:p>
            <a:r>
              <a:rPr lang="fr-CA" dirty="0" smtClean="0"/>
              <a:t>Inéquations linéaires et quadratiques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51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Mathématiques 20-1</a:t>
            </a:r>
            <a:br>
              <a:rPr lang="fr-CA" dirty="0" smtClean="0"/>
            </a:br>
            <a:r>
              <a:rPr lang="fr-CA" dirty="0" smtClean="0"/>
              <a:t>…mon expérience….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069160"/>
          </a:xfrm>
        </p:spPr>
        <p:txBody>
          <a:bodyPr/>
          <a:lstStyle/>
          <a:p>
            <a:r>
              <a:rPr lang="fr-CA" dirty="0" smtClean="0"/>
              <a:t>En générale:</a:t>
            </a:r>
          </a:p>
          <a:p>
            <a:pPr lvl="1"/>
            <a:r>
              <a:rPr lang="fr-CA" dirty="0" smtClean="0"/>
              <a:t>Les élèves sont très à l’aise avec les transformations des fonctions quadratiques</a:t>
            </a:r>
          </a:p>
          <a:p>
            <a:pPr lvl="1"/>
            <a:r>
              <a:rPr lang="fr-CA" dirty="0" smtClean="0"/>
              <a:t>Mettre l’emphase sur la résolution de problèmes (fonctions et équations quadratiques)</a:t>
            </a:r>
          </a:p>
          <a:p>
            <a:pPr lvl="1"/>
            <a:r>
              <a:rPr lang="fr-CA" dirty="0" smtClean="0"/>
              <a:t>Les élèves sont très à l’aise avec les méthodes pour résoudre les équations quadratiques</a:t>
            </a:r>
          </a:p>
          <a:p>
            <a:pPr lvl="1"/>
            <a:r>
              <a:rPr lang="fr-CA" dirty="0" smtClean="0"/>
              <a:t>Assurer la bonne compréhension de la valeur absolue et les fonctions inverses</a:t>
            </a:r>
          </a:p>
          <a:p>
            <a:pPr lvl="1"/>
            <a:r>
              <a:rPr lang="fr-CA" dirty="0" smtClean="0"/>
              <a:t>Beaucoup de difficulté avec les suites et séries</a:t>
            </a:r>
          </a:p>
          <a:p>
            <a:pPr lvl="1"/>
            <a:r>
              <a:rPr lang="fr-CA" dirty="0" smtClean="0"/>
              <a:t>Bonne compréhension des systèmes linéaires et des inéquations linéaires (étude des signes, étude des cas, région solution, point d’essai….)</a:t>
            </a:r>
          </a:p>
        </p:txBody>
      </p:sp>
    </p:spTree>
    <p:extLst>
      <p:ext uri="{BB962C8B-B14F-4D97-AF65-F5344CB8AC3E}">
        <p14:creationId xmlns:p14="http://schemas.microsoft.com/office/powerpoint/2010/main" val="188118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467600" cy="1143000"/>
          </a:xfrm>
        </p:spPr>
        <p:txBody>
          <a:bodyPr/>
          <a:lstStyle/>
          <a:p>
            <a:r>
              <a:rPr lang="fr-CA" dirty="0" smtClean="0"/>
              <a:t>Mathématiques 20-1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sz="3000" b="1" dirty="0" smtClean="0"/>
              <a:t>Rendre la valeur absolue </a:t>
            </a:r>
            <a:r>
              <a:rPr lang="fr-CA" sz="3000" b="1" u="sng" dirty="0" smtClean="0"/>
              <a:t>concrète</a:t>
            </a:r>
            <a:endParaRPr lang="fr-CA" sz="3000" b="1" u="sng" dirty="0" smtClean="0"/>
          </a:p>
          <a:p>
            <a:pPr marL="0" indent="0">
              <a:buNone/>
            </a:pPr>
            <a:r>
              <a:rPr lang="fr-CA" dirty="0" smtClean="0"/>
              <a:t>N.B. </a:t>
            </a:r>
            <a:r>
              <a:rPr lang="fr-CA" dirty="0"/>
              <a:t>La valeur absolue demande « comment loin » et non « dans quelle direction » </a:t>
            </a:r>
          </a:p>
          <a:p>
            <a:pPr marL="0" indent="0">
              <a:buNone/>
            </a:pPr>
            <a:endParaRPr lang="fr-CA" dirty="0" smtClean="0"/>
          </a:p>
          <a:p>
            <a:pPr lvl="1"/>
            <a:r>
              <a:rPr lang="fr-CA" dirty="0" smtClean="0"/>
              <a:t>Ascenseur qui monte et descend</a:t>
            </a:r>
          </a:p>
          <a:p>
            <a:pPr lvl="1"/>
            <a:r>
              <a:rPr lang="fr-CA" dirty="0" smtClean="0"/>
              <a:t>Variations du niveau de la mer (marée)</a:t>
            </a:r>
          </a:p>
          <a:p>
            <a:pPr lvl="1"/>
            <a:r>
              <a:rPr lang="fr-CA" dirty="0" smtClean="0"/>
              <a:t>Temps avant et après un évènement </a:t>
            </a:r>
            <a:r>
              <a:rPr lang="en-US" dirty="0"/>
              <a:t>500 B.C. as opposed to 500 A.D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Distance </a:t>
            </a: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carte</a:t>
            </a:r>
            <a:endParaRPr lang="fr-CA" dirty="0" smtClean="0"/>
          </a:p>
          <a:p>
            <a:pPr lvl="1"/>
            <a:r>
              <a:rPr lang="fr-CA" dirty="0" smtClean="0"/>
              <a:t>Repayer une </a:t>
            </a:r>
            <a:r>
              <a:rPr lang="fr-CA" dirty="0" err="1" smtClean="0"/>
              <a:t>debt</a:t>
            </a:r>
            <a:r>
              <a:rPr lang="fr-CA" dirty="0" smtClean="0"/>
              <a:t> à la banque avec une somme d’argent</a:t>
            </a:r>
          </a:p>
          <a:p>
            <a:pPr lvl="1"/>
            <a:r>
              <a:rPr lang="fr-CA" dirty="0" smtClean="0"/>
              <a:t>Les pas à droite ou à gauche d’un objet </a:t>
            </a:r>
          </a:p>
          <a:p>
            <a:pPr lvl="1"/>
            <a:r>
              <a:rPr lang="fr-CA" dirty="0" smtClean="0"/>
              <a:t>Grande droite numérique, avoir les élèves qui « deviennent » un numéro et ils doivent faire les pas (compter les pas à 0)</a:t>
            </a:r>
          </a:p>
          <a:p>
            <a:pPr marL="365760" lvl="1" indent="0">
              <a:buNone/>
            </a:pPr>
            <a:endParaRPr lang="fr-CA" dirty="0"/>
          </a:p>
          <a:p>
            <a:pPr marL="365760" lvl="1" indent="0">
              <a:buNone/>
            </a:pPr>
            <a:r>
              <a:rPr lang="fr-CA" dirty="0" smtClean="0"/>
              <a:t>* </a:t>
            </a:r>
            <a:r>
              <a:rPr lang="fr-CA" dirty="0" smtClean="0"/>
              <a:t>Demander aux élèves de trouver leurs propres exemples qui illustrent la valeur absolue et de partager avec la classe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1399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PAUSE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Questions, commentaires ou choses à ajouter?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8705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723354"/>
          </a:xfrm>
        </p:spPr>
        <p:txBody>
          <a:bodyPr>
            <a:normAutofit/>
          </a:bodyPr>
          <a:lstStyle/>
          <a:p>
            <a:r>
              <a:rPr lang="fr-CA" dirty="0" smtClean="0"/>
              <a:t>Les résultats d’apprentissages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57200" y="1772816"/>
                <a:ext cx="3657600" cy="5085184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fr-CA" dirty="0" smtClean="0"/>
                  <a:t>RAG: </a:t>
                </a:r>
                <a:r>
                  <a:rPr lang="fr-CA" dirty="0"/>
                  <a:t>Représenter </a:t>
                </a:r>
                <a:r>
                  <a:rPr lang="fr-CA" dirty="0" smtClean="0"/>
                  <a:t>et analyser </a:t>
                </a:r>
                <a:r>
                  <a:rPr lang="fr-CA" dirty="0"/>
                  <a:t>des </a:t>
                </a:r>
                <a:r>
                  <a:rPr lang="fr-CA" dirty="0" smtClean="0"/>
                  <a:t>fonctions quadratiques</a:t>
                </a:r>
                <a:r>
                  <a:rPr lang="fr-CA" dirty="0"/>
                  <a:t>, polynomiales </a:t>
                </a:r>
                <a:r>
                  <a:rPr lang="fr-CA" dirty="0" smtClean="0"/>
                  <a:t>et rationnelles</a:t>
                </a:r>
                <a:r>
                  <a:rPr lang="fr-CA" dirty="0"/>
                  <a:t>, en utilisant les </a:t>
                </a:r>
                <a:r>
                  <a:rPr lang="fr-CA" dirty="0" smtClean="0"/>
                  <a:t>outils technologiques </a:t>
                </a:r>
                <a:r>
                  <a:rPr lang="fr-CA" dirty="0"/>
                  <a:t>appropriés</a:t>
                </a:r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:r>
                  <a:rPr lang="fr-CA" dirty="0" smtClean="0"/>
                  <a:t>2.2 </a:t>
                </a:r>
                <a:r>
                  <a:rPr lang="fr-CA" dirty="0"/>
                  <a:t>Déterminer les caractéristiques suivantes </a:t>
                </a:r>
                <a:r>
                  <a:rPr lang="fr-CA" dirty="0" smtClean="0"/>
                  <a:t>du graphique </a:t>
                </a:r>
                <a:r>
                  <a:rPr lang="fr-CA" dirty="0"/>
                  <a:t>d'une fonction quadratique </a:t>
                </a:r>
                <a:r>
                  <a:rPr lang="fr-CA" dirty="0" smtClean="0"/>
                  <a:t>: le sommet, le </a:t>
                </a:r>
                <a:r>
                  <a:rPr lang="fr-CA" dirty="0"/>
                  <a:t>domaine et </a:t>
                </a:r>
                <a:r>
                  <a:rPr lang="fr-CA" dirty="0" smtClean="0"/>
                  <a:t>l’image, l’axe </a:t>
                </a:r>
                <a:r>
                  <a:rPr lang="fr-CA" dirty="0"/>
                  <a:t>de </a:t>
                </a:r>
                <a:r>
                  <a:rPr lang="fr-CA" dirty="0" smtClean="0"/>
                  <a:t>symétrie, les </a:t>
                </a:r>
                <a:r>
                  <a:rPr lang="fr-CA" dirty="0"/>
                  <a:t>coordonnées à l’origine</a:t>
                </a:r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:r>
                  <a:rPr lang="fr-CA" dirty="0" smtClean="0"/>
                  <a:t>RAG: Analyser </a:t>
                </a:r>
                <a:r>
                  <a:rPr lang="fr-CA" dirty="0"/>
                  <a:t>des diagrammes ou </a:t>
                </a:r>
                <a:r>
                  <a:rPr lang="fr-CA" dirty="0" smtClean="0"/>
                  <a:t>des tableaux </a:t>
                </a:r>
                <a:r>
                  <a:rPr lang="fr-CA" dirty="0"/>
                  <a:t>décrivant des </a:t>
                </a:r>
                <a:r>
                  <a:rPr lang="fr-CA" dirty="0" smtClean="0"/>
                  <a:t>situations réelles </a:t>
                </a:r>
                <a:r>
                  <a:rPr lang="fr-CA" dirty="0"/>
                  <a:t>afin d’en </a:t>
                </a:r>
                <a:r>
                  <a:rPr lang="fr-CA" dirty="0" smtClean="0"/>
                  <a:t>tirer des </a:t>
                </a:r>
                <a:r>
                  <a:rPr lang="fr-CA" dirty="0"/>
                  <a:t>informations spécifiques</a:t>
                </a:r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:r>
                  <a:rPr lang="fr-CA" dirty="0"/>
                  <a:t>2.3 </a:t>
                </a:r>
                <a:r>
                  <a:rPr lang="fr-CA" b="1" dirty="0"/>
                  <a:t>Recueillir des données expérimentales</a:t>
                </a:r>
                <a:r>
                  <a:rPr lang="fr-CA" dirty="0"/>
                  <a:t>, </a:t>
                </a:r>
                <a:r>
                  <a:rPr lang="fr-CA" dirty="0" smtClean="0"/>
                  <a:t>tracer le </a:t>
                </a:r>
                <a:r>
                  <a:rPr lang="fr-CA" dirty="0"/>
                  <a:t>graphique en utilisant les outils </a:t>
                </a:r>
                <a:r>
                  <a:rPr lang="fr-CA" dirty="0" smtClean="0"/>
                  <a:t>technologiques et </a:t>
                </a:r>
                <a:r>
                  <a:rPr lang="fr-CA" dirty="0"/>
                  <a:t>représenter les données par </a:t>
                </a:r>
                <a:r>
                  <a:rPr lang="fr-CA" dirty="0" smtClean="0"/>
                  <a:t>des fonctions </a:t>
                </a:r>
                <a:r>
                  <a:rPr lang="fr-CA" dirty="0"/>
                  <a:t>exponentielles ou quadratiques </a:t>
                </a:r>
                <a:r>
                  <a:rPr lang="fr-CA" dirty="0" smtClean="0"/>
                  <a:t>les mieux </a:t>
                </a:r>
                <a:r>
                  <a:rPr lang="fr-CA" dirty="0"/>
                  <a:t>ajustées, ayant la forme </a:t>
                </a:r>
                <a:r>
                  <a:rPr lang="fr-CA" dirty="0" smtClean="0"/>
                  <a:t>:           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r>
                      <a:rPr lang="fr-CA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CA" i="1" dirty="0" smtClean="0"/>
                  <a:t>, 	y </a:t>
                </a:r>
                <a:r>
                  <a:rPr lang="fr-CA" i="1" dirty="0"/>
                  <a:t>= ax2 </a:t>
                </a:r>
                <a:r>
                  <a:rPr lang="fr-CA" dirty="0"/>
                  <a:t>+ </a:t>
                </a:r>
                <a:r>
                  <a:rPr lang="fr-CA" i="1" dirty="0" err="1"/>
                  <a:t>bx</a:t>
                </a:r>
                <a:r>
                  <a:rPr lang="fr-CA" i="1" dirty="0"/>
                  <a:t> </a:t>
                </a:r>
                <a:r>
                  <a:rPr lang="fr-CA" dirty="0"/>
                  <a:t>+ </a:t>
                </a:r>
                <a:r>
                  <a:rPr lang="fr-CA" i="1" dirty="0"/>
                  <a:t>c</a:t>
                </a:r>
                <a:r>
                  <a:rPr lang="fr-CA" i="1" dirty="0" smtClean="0"/>
                  <a:t>.</a:t>
                </a:r>
              </a:p>
              <a:p>
                <a:pPr marL="0" indent="0">
                  <a:buNone/>
                </a:pPr>
                <a:r>
                  <a:rPr lang="fr-CA" dirty="0" smtClean="0"/>
                  <a:t>RAG: </a:t>
                </a:r>
                <a:r>
                  <a:rPr lang="fr-CA" dirty="0"/>
                  <a:t>Représenter et analyser des </a:t>
                </a:r>
                <a:r>
                  <a:rPr lang="fr-CA" dirty="0" smtClean="0"/>
                  <a:t>situations comportant </a:t>
                </a:r>
                <a:r>
                  <a:rPr lang="fr-CA" dirty="0"/>
                  <a:t>des </a:t>
                </a:r>
                <a:r>
                  <a:rPr lang="fr-CA" dirty="0" smtClean="0"/>
                  <a:t>expressions mathématiques</a:t>
                </a:r>
                <a:r>
                  <a:rPr lang="fr-CA" dirty="0"/>
                  <a:t>, des équations et </a:t>
                </a:r>
                <a:r>
                  <a:rPr lang="fr-CA" dirty="0" smtClean="0"/>
                  <a:t>des inéquations.</a:t>
                </a:r>
              </a:p>
              <a:p>
                <a:pPr marL="0" indent="0">
                  <a:buNone/>
                </a:pPr>
                <a:r>
                  <a:rPr lang="fr-CA" dirty="0"/>
                  <a:t>2.4 Utiliser des </a:t>
                </a:r>
                <a:r>
                  <a:rPr lang="fr-CA" b="1" dirty="0"/>
                  <a:t>fonctions exponentielles </a:t>
                </a:r>
                <a:r>
                  <a:rPr lang="fr-CA" dirty="0"/>
                  <a:t>et </a:t>
                </a:r>
                <a:r>
                  <a:rPr lang="fr-CA" dirty="0" smtClean="0"/>
                  <a:t>des fonctions </a:t>
                </a:r>
                <a:r>
                  <a:rPr lang="fr-CA" dirty="0"/>
                  <a:t>quadratiques les mieux </a:t>
                </a:r>
                <a:r>
                  <a:rPr lang="fr-CA" dirty="0" smtClean="0"/>
                  <a:t>ajustées ainsi </a:t>
                </a:r>
                <a:r>
                  <a:rPr lang="fr-CA" dirty="0"/>
                  <a:t>que leurs graphiques pour faire </a:t>
                </a:r>
                <a:r>
                  <a:rPr lang="fr-CA" dirty="0" smtClean="0"/>
                  <a:t>des prédictions </a:t>
                </a:r>
                <a:r>
                  <a:rPr lang="fr-CA" dirty="0"/>
                  <a:t>et résoudre des problèmes</a:t>
                </a:r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:r>
                  <a:rPr lang="fr-CA" dirty="0"/>
                  <a:t>2.5 Expliquer le sens des paramètres </a:t>
                </a:r>
                <a:r>
                  <a:rPr lang="fr-CA" dirty="0" smtClean="0"/>
                  <a:t>des équations </a:t>
                </a:r>
                <a:r>
                  <a:rPr lang="fr-CA" dirty="0"/>
                  <a:t>pour des fonctions </a:t>
                </a:r>
                <a:r>
                  <a:rPr lang="fr-CA" dirty="0" smtClean="0"/>
                  <a:t>exponentielles et </a:t>
                </a:r>
                <a:r>
                  <a:rPr lang="fr-CA" dirty="0"/>
                  <a:t>quadratiques ayant la forme :</a:t>
                </a:r>
              </a:p>
              <a:p>
                <a:pPr marL="0" indent="0">
                  <a:buNone/>
                </a:pPr>
                <a:r>
                  <a:rPr lang="es-ES" dirty="0"/>
                  <a:t>•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r>
                      <a:rPr lang="fr-CA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ES" dirty="0" smtClean="0"/>
                  <a:t>→ </a:t>
                </a:r>
                <a:r>
                  <a:rPr lang="es-ES" dirty="0" err="1"/>
                  <a:t>paramètres</a:t>
                </a:r>
                <a:r>
                  <a:rPr lang="es-ES" dirty="0"/>
                  <a:t> </a:t>
                </a:r>
                <a:r>
                  <a:rPr lang="es-ES" i="1" dirty="0"/>
                  <a:t>a, b,</a:t>
                </a:r>
              </a:p>
              <a:p>
                <a:pPr marL="0" indent="0">
                  <a:buNone/>
                </a:pPr>
                <a:r>
                  <a:rPr lang="es-ES" dirty="0"/>
                  <a:t>• </a:t>
                </a:r>
                <a:r>
                  <a:rPr lang="es-ES" i="1" dirty="0"/>
                  <a:t>y = ax2 </a:t>
                </a:r>
                <a:r>
                  <a:rPr lang="es-ES" dirty="0"/>
                  <a:t>+ </a:t>
                </a:r>
                <a:r>
                  <a:rPr lang="es-ES" i="1" dirty="0" err="1"/>
                  <a:t>bx</a:t>
                </a:r>
                <a:r>
                  <a:rPr lang="es-ES" i="1" dirty="0"/>
                  <a:t> </a:t>
                </a:r>
                <a:r>
                  <a:rPr lang="es-ES" dirty="0"/>
                  <a:t>+ </a:t>
                </a:r>
                <a:r>
                  <a:rPr lang="es-ES" i="1" dirty="0"/>
                  <a:t>c </a:t>
                </a:r>
                <a:r>
                  <a:rPr lang="es-ES" dirty="0"/>
                  <a:t>→ </a:t>
                </a:r>
                <a:r>
                  <a:rPr lang="es-ES" dirty="0" err="1"/>
                  <a:t>paramètres</a:t>
                </a:r>
                <a:r>
                  <a:rPr lang="es-ES" dirty="0"/>
                  <a:t> </a:t>
                </a:r>
                <a:r>
                  <a:rPr lang="es-ES" i="1" dirty="0"/>
                  <a:t>a, c.</a:t>
                </a:r>
                <a:endParaRPr lang="fr-CA" dirty="0"/>
              </a:p>
            </p:txBody>
          </p:sp>
        </mc:Choice>
        <mc:Fallback xmlns="">
          <p:sp>
            <p:nvSpPr>
              <p:cNvPr id="4" name="Espace réservé du conten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57200" y="1772816"/>
                <a:ext cx="3657600" cy="5085184"/>
              </a:xfrm>
              <a:blipFill rotWithShape="1">
                <a:blip r:embed="rId2"/>
                <a:stretch>
                  <a:fillRect t="-719" r="-5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371975" y="1700808"/>
            <a:ext cx="3657600" cy="4547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A" dirty="0" smtClean="0"/>
              <a:t>RAG: </a:t>
            </a:r>
            <a:r>
              <a:rPr lang="fr-CA" dirty="0"/>
              <a:t>Développer le raisonnement algébrique et numérique à l’aide de l’étude des relations. 	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RAS: </a:t>
            </a:r>
            <a:r>
              <a:rPr lang="fr-CA" i="1" dirty="0"/>
              <a:t>L’élève devra : </a:t>
            </a:r>
            <a:r>
              <a:rPr lang="fr-CA" dirty="0"/>
              <a:t>		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1</a:t>
            </a:r>
            <a:r>
              <a:rPr lang="fr-CA" dirty="0"/>
              <a:t>. Démontrer une compréhension des caractéristiques des fonctions quadratiques, y compris : </a:t>
            </a:r>
          </a:p>
          <a:p>
            <a:r>
              <a:rPr lang="fr-CA" dirty="0"/>
              <a:t>le sommet; </a:t>
            </a:r>
          </a:p>
          <a:p>
            <a:r>
              <a:rPr lang="fr-CA" dirty="0"/>
              <a:t>les coordonnées à l’origine; </a:t>
            </a:r>
          </a:p>
          <a:p>
            <a:r>
              <a:rPr lang="fr-CA" dirty="0"/>
              <a:t>le domaine et l’image; </a:t>
            </a:r>
          </a:p>
          <a:p>
            <a:r>
              <a:rPr lang="fr-CA" dirty="0"/>
              <a:t>l’axe de symétrie. </a:t>
            </a:r>
          </a:p>
          <a:p>
            <a:endParaRPr lang="fr-CA" dirty="0"/>
          </a:p>
          <a:p>
            <a:pPr marL="0" indent="0">
              <a:buNone/>
            </a:pPr>
            <a:r>
              <a:rPr lang="fr-CA" dirty="0" smtClean="0"/>
              <a:t>2</a:t>
            </a:r>
            <a:r>
              <a:rPr lang="fr-CA" dirty="0"/>
              <a:t>. Résoudre des problèmes comportant des équations quadratiques. 	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"/>
          </p:nvPr>
        </p:nvSpPr>
        <p:spPr>
          <a:xfrm>
            <a:off x="457200" y="908720"/>
            <a:ext cx="3657600" cy="658368"/>
          </a:xfrm>
        </p:spPr>
        <p:txBody>
          <a:bodyPr>
            <a:normAutofit/>
          </a:bodyPr>
          <a:lstStyle/>
          <a:p>
            <a:r>
              <a:rPr lang="fr-CA" dirty="0" smtClean="0"/>
              <a:t>Maths Appliquées 20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343400" y="908720"/>
            <a:ext cx="3657600" cy="658368"/>
          </a:xfrm>
        </p:spPr>
        <p:txBody>
          <a:bodyPr/>
          <a:lstStyle/>
          <a:p>
            <a:r>
              <a:rPr lang="fr-CA" dirty="0" smtClean="0"/>
              <a:t>Maths 20-2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66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Mathématiques 20-2</a:t>
            </a:r>
            <a:br>
              <a:rPr lang="fr-CA" dirty="0" smtClean="0"/>
            </a:br>
            <a:r>
              <a:rPr lang="fr-CA" b="1" dirty="0" smtClean="0"/>
              <a:t>fonctions et équations quadratiques</a:t>
            </a:r>
            <a:endParaRPr lang="fr-CA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2060848"/>
            <a:ext cx="3657600" cy="4608512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Relation quadratique</a:t>
            </a:r>
          </a:p>
          <a:p>
            <a:r>
              <a:rPr lang="fr-CA" dirty="0" smtClean="0"/>
              <a:t>Parabole</a:t>
            </a:r>
          </a:p>
          <a:p>
            <a:r>
              <a:rPr lang="fr-CA" dirty="0" smtClean="0"/>
              <a:t>Paramètres</a:t>
            </a:r>
          </a:p>
          <a:p>
            <a:r>
              <a:rPr lang="fr-CA" dirty="0" smtClean="0"/>
              <a:t>Sommet</a:t>
            </a:r>
          </a:p>
          <a:p>
            <a:r>
              <a:rPr lang="fr-CA" dirty="0" smtClean="0"/>
              <a:t>Axe de symétrie</a:t>
            </a:r>
          </a:p>
          <a:p>
            <a:r>
              <a:rPr lang="fr-CA" dirty="0" smtClean="0"/>
              <a:t>Maximum</a:t>
            </a:r>
          </a:p>
          <a:p>
            <a:r>
              <a:rPr lang="fr-CA" dirty="0" smtClean="0"/>
              <a:t>Minimum</a:t>
            </a:r>
          </a:p>
          <a:p>
            <a:r>
              <a:rPr lang="fr-CA" dirty="0" smtClean="0"/>
              <a:t>Abscisse(s) à l’origine</a:t>
            </a:r>
          </a:p>
          <a:p>
            <a:r>
              <a:rPr lang="fr-CA" dirty="0" smtClean="0"/>
              <a:t>Zéro(s)</a:t>
            </a:r>
            <a:endParaRPr lang="fr-CA" dirty="0" smtClean="0"/>
          </a:p>
          <a:p>
            <a:r>
              <a:rPr lang="fr-CA" dirty="0" smtClean="0"/>
              <a:t>Équation quadratique</a:t>
            </a:r>
          </a:p>
          <a:p>
            <a:r>
              <a:rPr lang="fr-CA" dirty="0" smtClean="0"/>
              <a:t>Formule quadratique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371975" y="1988840"/>
            <a:ext cx="3657600" cy="4680520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l</a:t>
            </a:r>
            <a:r>
              <a:rPr lang="fr-CA" dirty="0" smtClean="0"/>
              <a:t>’analyse </a:t>
            </a:r>
            <a:r>
              <a:rPr lang="fr-CA" dirty="0" smtClean="0"/>
              <a:t>d’une fonction quadratique (le sommet, l’axe de symétrie, maximum/minimum, domaine/image, dessiner le graphique</a:t>
            </a:r>
          </a:p>
          <a:p>
            <a:r>
              <a:rPr lang="fr-CA" dirty="0"/>
              <a:t>l</a:t>
            </a:r>
            <a:r>
              <a:rPr lang="fr-CA" dirty="0" smtClean="0"/>
              <a:t>a </a:t>
            </a:r>
            <a:r>
              <a:rPr lang="fr-CA" dirty="0" smtClean="0"/>
              <a:t>forme canonique/standard</a:t>
            </a:r>
          </a:p>
          <a:p>
            <a:r>
              <a:rPr lang="fr-CA" dirty="0"/>
              <a:t>r</a:t>
            </a:r>
            <a:r>
              <a:rPr lang="fr-CA" dirty="0" smtClean="0"/>
              <a:t>ésolution </a:t>
            </a:r>
            <a:r>
              <a:rPr lang="fr-CA" dirty="0" smtClean="0"/>
              <a:t>de problèmes comportant une équation quadratique </a:t>
            </a:r>
          </a:p>
          <a:p>
            <a:r>
              <a:rPr lang="fr-CA" dirty="0" smtClean="0"/>
              <a:t>factorisation, graphique, formule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compléter le carré?</a:t>
            </a:r>
          </a:p>
          <a:p>
            <a:pPr marL="0" indent="0">
              <a:buNone/>
            </a:pPr>
            <a:r>
              <a:rPr lang="fr-CA" dirty="0" smtClean="0"/>
              <a:t>*Avec et sans calculatrice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"/>
          </p:nvPr>
        </p:nvSpPr>
        <p:spPr>
          <a:xfrm>
            <a:off x="457200" y="1268760"/>
            <a:ext cx="3657600" cy="658368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Vocabulaire			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343400" y="1268760"/>
            <a:ext cx="3657600" cy="658368"/>
          </a:xfrm>
        </p:spPr>
        <p:txBody>
          <a:bodyPr/>
          <a:lstStyle/>
          <a:p>
            <a:r>
              <a:rPr lang="fr-CA" dirty="0" smtClean="0"/>
              <a:t>Concepts clés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46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Mathématiques </a:t>
            </a:r>
            <a:r>
              <a:rPr lang="fr-CA" dirty="0"/>
              <a:t>20-2</a:t>
            </a:r>
            <a:br>
              <a:rPr lang="fr-CA" dirty="0"/>
            </a:b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5256584"/>
          </a:xfrm>
        </p:spPr>
        <p:txBody>
          <a:bodyPr/>
          <a:lstStyle/>
          <a:p>
            <a:pPr marL="0" indent="0">
              <a:buNone/>
            </a:pPr>
            <a:r>
              <a:rPr lang="fr-CA" b="1" dirty="0" smtClean="0"/>
              <a:t>CONNAISSANCES ANTÉRIEURES </a:t>
            </a:r>
          </a:p>
          <a:p>
            <a:r>
              <a:rPr lang="fr-CA" dirty="0" smtClean="0"/>
              <a:t>Qu’est-ce qu’une fonction</a:t>
            </a:r>
          </a:p>
          <a:p>
            <a:r>
              <a:rPr lang="fr-CA" dirty="0" smtClean="0"/>
              <a:t>Faire </a:t>
            </a:r>
            <a:r>
              <a:rPr lang="fr-CA" dirty="0" smtClean="0"/>
              <a:t>le graphique de relation linéaire</a:t>
            </a:r>
          </a:p>
          <a:p>
            <a:r>
              <a:rPr lang="fr-CA" dirty="0" smtClean="0"/>
              <a:t>Simplifier, développer, évaluer des expressions polynomiales</a:t>
            </a:r>
          </a:p>
          <a:p>
            <a:r>
              <a:rPr lang="fr-CA" dirty="0" smtClean="0"/>
              <a:t>Factorisation</a:t>
            </a:r>
          </a:p>
          <a:p>
            <a:r>
              <a:rPr lang="fr-CA" dirty="0" smtClean="0"/>
              <a:t>Concept de symétrie</a:t>
            </a:r>
          </a:p>
          <a:p>
            <a:r>
              <a:rPr lang="fr-CA" dirty="0" smtClean="0"/>
              <a:t>Extraire racines carrées</a:t>
            </a:r>
          </a:p>
          <a:p>
            <a:r>
              <a:rPr lang="fr-CA" dirty="0" smtClean="0"/>
              <a:t>Résoudre systèmes d’équations 2 variables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734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147248" cy="2362274"/>
          </a:xfrm>
        </p:spPr>
        <p:txBody>
          <a:bodyPr>
            <a:noAutofit/>
          </a:bodyPr>
          <a:lstStyle/>
          <a:p>
            <a:r>
              <a:rPr lang="fr-CA" sz="8800" dirty="0" smtClean="0"/>
              <a:t>BIENVENUE! </a:t>
            </a:r>
            <a:endParaRPr lang="fr-CA" sz="8800" dirty="0"/>
          </a:p>
        </p:txBody>
      </p:sp>
    </p:spTree>
    <p:extLst>
      <p:ext uri="{BB962C8B-B14F-4D97-AF65-F5344CB8AC3E}">
        <p14:creationId xmlns:p14="http://schemas.microsoft.com/office/powerpoint/2010/main" val="4227282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>LES FONCTIONS QUADRATIQUES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pPr marL="0" indent="0">
              <a:buNone/>
            </a:pPr>
            <a:r>
              <a:rPr lang="fr-CA" b="1" u="sng" dirty="0" smtClean="0"/>
              <a:t>Amorce du module</a:t>
            </a:r>
          </a:p>
          <a:p>
            <a:r>
              <a:rPr lang="fr-CA" dirty="0" smtClean="0"/>
              <a:t>Discussion des trajectoires paraboliques (dans les sports, athlétisme, </a:t>
            </a:r>
            <a:r>
              <a:rPr lang="fr-CA" dirty="0" smtClean="0"/>
              <a:t>en art)</a:t>
            </a:r>
          </a:p>
          <a:p>
            <a:r>
              <a:rPr lang="fr-CA" dirty="0" smtClean="0"/>
              <a:t>Démonstrations….</a:t>
            </a:r>
            <a:endParaRPr lang="fr-CA" dirty="0" smtClean="0"/>
          </a:p>
          <a:p>
            <a:r>
              <a:rPr lang="fr-CA" dirty="0" smtClean="0"/>
              <a:t>Montrez la différence entre lancer un ballon à toi-même dans les airs et lancer un ballon à un ami</a:t>
            </a:r>
          </a:p>
          <a:p>
            <a:r>
              <a:rPr lang="fr-CA" dirty="0" smtClean="0"/>
              <a:t>Rappel sur les fonctions et notation fonctionnelle (fonction vs. formule vs. </a:t>
            </a:r>
            <a:r>
              <a:rPr lang="fr-CA" dirty="0"/>
              <a:t>é</a:t>
            </a:r>
            <a:r>
              <a:rPr lang="fr-CA" dirty="0" smtClean="0"/>
              <a:t>quation)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9037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FONCTIONS QUADRATIQUES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Vidéos</a:t>
            </a:r>
          </a:p>
          <a:p>
            <a:pPr marL="0" indent="0">
              <a:buNone/>
            </a:pPr>
            <a:r>
              <a:rPr lang="fr-CA" dirty="0">
                <a:hlinkClick r:id="rId3"/>
              </a:rPr>
              <a:t>http://</a:t>
            </a:r>
            <a:r>
              <a:rPr lang="fr-CA" dirty="0" smtClean="0">
                <a:hlinkClick r:id="rId3"/>
              </a:rPr>
              <a:t>www.youtube.com/watch?v=D87sogoU_68</a:t>
            </a:r>
            <a:endParaRPr lang="fr-CA" dirty="0" smtClean="0"/>
          </a:p>
          <a:p>
            <a:pPr marL="0" indent="0">
              <a:buNone/>
            </a:pPr>
            <a:r>
              <a:rPr lang="fr-CA" dirty="0">
                <a:hlinkClick r:id="rId4"/>
              </a:rPr>
              <a:t>http://elevatedmath.com/blog/2011/09/07/angry-birds-can-teach-math</a:t>
            </a:r>
            <a:r>
              <a:rPr lang="fr-CA" dirty="0" smtClean="0">
                <a:hlinkClick r:id="rId4"/>
              </a:rPr>
              <a:t>/</a:t>
            </a:r>
            <a:endParaRPr lang="fr-CA" dirty="0" smtClean="0"/>
          </a:p>
          <a:p>
            <a:pPr marL="0" indent="0">
              <a:buNone/>
            </a:pPr>
            <a:r>
              <a:rPr lang="fr-CA" dirty="0">
                <a:hlinkClick r:id="rId5"/>
              </a:rPr>
              <a:t>http://ilearntechnology.com/?</a:t>
            </a:r>
            <a:r>
              <a:rPr lang="fr-CA" dirty="0" smtClean="0">
                <a:hlinkClick r:id="rId5"/>
              </a:rPr>
              <a:t>p=3970</a:t>
            </a:r>
            <a:endParaRPr lang="fr-CA" dirty="0" smtClean="0"/>
          </a:p>
          <a:p>
            <a:pPr marL="0" indent="0">
              <a:buNone/>
            </a:pPr>
            <a:r>
              <a:rPr lang="fr-CA" dirty="0">
                <a:hlinkClick r:id="rId6"/>
              </a:rPr>
              <a:t>http://blog.mrmeyer.com/?</a:t>
            </a:r>
            <a:r>
              <a:rPr lang="fr-CA" dirty="0" smtClean="0">
                <a:hlinkClick r:id="rId6"/>
              </a:rPr>
              <a:t>p=9797</a:t>
            </a:r>
            <a:endParaRPr lang="fr-CA" dirty="0" smtClean="0"/>
          </a:p>
          <a:p>
            <a:pPr marL="0" indent="0">
              <a:buNone/>
            </a:pPr>
            <a:r>
              <a:rPr lang="fr-CA" dirty="0">
                <a:hlinkClick r:id="rId7"/>
              </a:rPr>
              <a:t>http://www.youtube.com/watch?v=jRMVjHjYB6w&amp;feature=related</a:t>
            </a:r>
            <a:endParaRPr lang="fr-CA" dirty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6076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FONCTIONS QUADRATIQUES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Animations</a:t>
            </a:r>
          </a:p>
          <a:p>
            <a:pPr marL="0" indent="0">
              <a:buNone/>
            </a:pPr>
            <a:r>
              <a:rPr lang="fr-CA" dirty="0">
                <a:hlinkClick r:id="rId2"/>
              </a:rPr>
              <a:t>http://</a:t>
            </a:r>
            <a:r>
              <a:rPr lang="fr-CA" dirty="0" smtClean="0">
                <a:hlinkClick r:id="rId2"/>
              </a:rPr>
              <a:t>recitmst.qc.ca/nil_poulin/spip.php?article98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>
                <a:hlinkClick r:id="rId3"/>
              </a:rPr>
              <a:t>www.Learnalberta.ca</a:t>
            </a:r>
            <a:endParaRPr lang="fr-CA" dirty="0" smtClean="0"/>
          </a:p>
          <a:p>
            <a:pPr marL="0" indent="0">
              <a:buNone/>
            </a:pPr>
            <a:r>
              <a:rPr lang="fr-CA" dirty="0">
                <a:hlinkClick r:id="rId4"/>
              </a:rPr>
              <a:t>http://</a:t>
            </a:r>
            <a:r>
              <a:rPr lang="fr-CA" dirty="0" smtClean="0">
                <a:hlinkClick r:id="rId4"/>
              </a:rPr>
              <a:t>www-history.mcs.stand.ac.uk/Java/Parabola.html</a:t>
            </a: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366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CALCULATRICE GRAPHIQUE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Logiciel </a:t>
            </a:r>
            <a:r>
              <a:rPr lang="fr-CA" dirty="0" smtClean="0"/>
              <a:t>TI-</a:t>
            </a:r>
            <a:r>
              <a:rPr lang="fr-CA" dirty="0" err="1" smtClean="0"/>
              <a:t>SmartView</a:t>
            </a:r>
            <a:endParaRPr lang="fr-CA" dirty="0" smtClean="0"/>
          </a:p>
          <a:p>
            <a:r>
              <a:rPr lang="fr-CA" dirty="0" err="1" smtClean="0"/>
              <a:t>Smartboard</a:t>
            </a:r>
            <a:endParaRPr lang="fr-CA" dirty="0" smtClean="0"/>
          </a:p>
          <a:p>
            <a:r>
              <a:rPr lang="fr-CA" dirty="0" smtClean="0"/>
              <a:t>Écran et souris sans fil</a:t>
            </a:r>
          </a:p>
          <a:p>
            <a:r>
              <a:rPr lang="fr-CA" dirty="0" smtClean="0"/>
              <a:t>Portables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en-US" dirty="0" err="1" smtClean="0"/>
              <a:t>Télécharger</a:t>
            </a:r>
            <a:r>
              <a:rPr lang="en-US" dirty="0" smtClean="0"/>
              <a:t> </a:t>
            </a:r>
            <a:r>
              <a:rPr lang="en-US" dirty="0" err="1" smtClean="0"/>
              <a:t>l’application</a:t>
            </a:r>
            <a:r>
              <a:rPr lang="en-US" dirty="0" smtClean="0"/>
              <a:t>:</a:t>
            </a:r>
            <a:r>
              <a:rPr lang="en-US" sz="3600" dirty="0" smtClean="0"/>
              <a:t> </a:t>
            </a:r>
          </a:p>
          <a:p>
            <a:pPr marL="365760" lvl="1" indent="0">
              <a:buNone/>
            </a:pPr>
            <a:r>
              <a:rPr lang="en-US" sz="2000" i="1" dirty="0" smtClean="0"/>
              <a:t>Transformation Graphing </a:t>
            </a:r>
            <a:r>
              <a:rPr lang="fr-CA" sz="2000" dirty="0" smtClean="0"/>
              <a:t> </a:t>
            </a:r>
            <a:r>
              <a:rPr lang="fr-CA" dirty="0" smtClean="0"/>
              <a:t>sur la calculatrice</a:t>
            </a:r>
          </a:p>
          <a:p>
            <a:pPr marL="365760" lvl="1" indent="0">
              <a:buNone/>
            </a:pPr>
            <a:r>
              <a:rPr lang="fr-CA" dirty="0">
                <a:hlinkClick r:id="rId3"/>
              </a:rPr>
              <a:t>http://</a:t>
            </a:r>
            <a:r>
              <a:rPr lang="fr-CA" dirty="0" smtClean="0">
                <a:hlinkClick r:id="rId3"/>
              </a:rPr>
              <a:t>education.ti.com/calculators/downloads/US/Software/Detail?id=346</a:t>
            </a:r>
            <a:endParaRPr lang="fr-CA" dirty="0" smtClean="0"/>
          </a:p>
          <a:p>
            <a:pPr marL="365760" lvl="1" indent="0">
              <a:buNone/>
            </a:pPr>
            <a:r>
              <a:rPr lang="fr-CA" dirty="0">
                <a:hlinkClick r:id="rId4"/>
              </a:rPr>
              <a:t>http://</a:t>
            </a:r>
            <a:r>
              <a:rPr lang="fr-CA" dirty="0" smtClean="0">
                <a:hlinkClick r:id="rId4"/>
              </a:rPr>
              <a:t>education.ti.com/calculators/downloads/US/Activities/Detail?id=9406</a:t>
            </a:r>
            <a:endParaRPr lang="fr-CA" dirty="0" smtClean="0"/>
          </a:p>
          <a:p>
            <a:pPr marL="365760" lvl="1" indent="0">
              <a:buNone/>
            </a:pPr>
            <a:endParaRPr lang="fr-CA" dirty="0" smtClean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620180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08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FONCTIONS QUADRATIQUES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CA" b="1" u="sng" dirty="0" smtClean="0"/>
                  <a:t>La valeur de </a:t>
                </a:r>
                <a:r>
                  <a:rPr lang="fr-CA" sz="3000" b="1" u="sng" dirty="0" smtClean="0"/>
                  <a:t>l’exploration </a:t>
                </a:r>
                <a:r>
                  <a:rPr lang="fr-CA" sz="2200" b="1" u="sng" dirty="0" smtClean="0"/>
                  <a:t>(logiciel technologie)</a:t>
                </a:r>
              </a:p>
              <a:p>
                <a:pPr marL="0" indent="0">
                  <a:buNone/>
                </a:pPr>
                <a:r>
                  <a:rPr lang="fr-CA" i="1" dirty="0" smtClean="0"/>
                  <a:t>Étape 1: </a:t>
                </a:r>
                <a:r>
                  <a:rPr lang="fr-CA" dirty="0" smtClean="0"/>
                  <a:t>Comparer le graphique de 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. Faire une déduction. </a:t>
                </a:r>
              </a:p>
              <a:p>
                <a:pPr marL="0" indent="0">
                  <a:buNone/>
                </a:pPr>
                <a:r>
                  <a:rPr lang="fr-CA" i="1" dirty="0" smtClean="0"/>
                  <a:t>Étape 1a: </a:t>
                </a:r>
                <a:r>
                  <a:rPr lang="fr-CA" dirty="0" smtClean="0"/>
                  <a:t>Comparer le graphique de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 et 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. Faire une déduction. </a:t>
                </a:r>
              </a:p>
              <a:p>
                <a:pPr marL="0" indent="0">
                  <a:buNone/>
                </a:pPr>
                <a:r>
                  <a:rPr lang="fr-CA" i="1" dirty="0" smtClean="0"/>
                  <a:t>Étape 2: </a:t>
                </a:r>
                <a:r>
                  <a:rPr lang="fr-CA" dirty="0" smtClean="0"/>
                  <a:t>Comparer le graphique de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fr-CA" dirty="0" smtClean="0"/>
                  <a:t>. Faire une déduction. </a:t>
                </a:r>
              </a:p>
              <a:p>
                <a:pPr marL="0" indent="0">
                  <a:buNone/>
                </a:pPr>
                <a:r>
                  <a:rPr lang="fr-CA" i="1" dirty="0" smtClean="0"/>
                  <a:t>Étape 2a: </a:t>
                </a:r>
                <a:r>
                  <a:rPr lang="fr-CA" dirty="0"/>
                  <a:t>Comparer le graphique de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−4</m:t>
                    </m:r>
                    <m:r>
                      <a:rPr lang="fr-CA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fr-CA" b="0" i="0" smtClean="0">
                        <a:latin typeface="Cambria Math"/>
                      </a:rPr>
                      <m:t>et</m:t>
                    </m:r>
                    <m:r>
                      <a:rPr lang="fr-CA" b="0" i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fr-CA" b="0" i="0" smtClean="0">
                        <a:latin typeface="Cambria Math"/>
                      </a:rPr>
                      <m:t>y</m:t>
                    </m:r>
                    <m:r>
                      <a:rPr lang="fr-CA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+6</m:t>
                    </m:r>
                  </m:oMath>
                </a14:m>
                <a:r>
                  <a:rPr lang="fr-CA" dirty="0" smtClean="0"/>
                  <a:t>. Faire une déduction. </a:t>
                </a:r>
              </a:p>
              <a:p>
                <a:pPr marL="0" indent="0">
                  <a:buNone/>
                </a:pPr>
                <a:r>
                  <a:rPr lang="fr-CA" i="1" dirty="0" smtClean="0"/>
                  <a:t>Étape 3: </a:t>
                </a:r>
                <a:r>
                  <a:rPr lang="fr-CA" dirty="0" smtClean="0"/>
                  <a:t>Comparer le graphique de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  et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(</m:t>
                        </m:r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  <m:r>
                          <a:rPr lang="fr-CA" b="0" i="1" smtClean="0">
                            <a:latin typeface="Cambria Math"/>
                          </a:rPr>
                          <m:t>−3)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. Faire une déduction.</a:t>
                </a:r>
              </a:p>
              <a:p>
                <a:pPr marL="0" indent="0">
                  <a:buNone/>
                </a:pPr>
                <a:r>
                  <a:rPr lang="fr-CA" i="1" dirty="0" smtClean="0"/>
                  <a:t>Étape 3a: </a:t>
                </a:r>
                <a:r>
                  <a:rPr lang="fr-CA" dirty="0"/>
                  <a:t>Comparer le graphique de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/>
                  <a:t>  et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(</m:t>
                        </m:r>
                        <m:r>
                          <a:rPr lang="fr-CA" i="1">
                            <a:latin typeface="Cambria Math"/>
                          </a:rPr>
                          <m:t>𝑥</m:t>
                        </m:r>
                        <m:r>
                          <a:rPr lang="fr-CA" i="1">
                            <a:latin typeface="Cambria Math"/>
                          </a:rPr>
                          <m:t>−3)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(</m:t>
                        </m:r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  <m:r>
                          <a:rPr lang="fr-CA" b="0" i="1" smtClean="0">
                            <a:latin typeface="Cambria Math"/>
                          </a:rPr>
                          <m:t>+5)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fr-CA" dirty="0" smtClean="0"/>
                  <a:t>Faire une déduction. </a:t>
                </a:r>
              </a:p>
              <a:p>
                <a:pPr marL="0" indent="0">
                  <a:buNone/>
                </a:pPr>
                <a:endParaRPr lang="fr-CA" b="1" u="sng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980" t="-2253" r="-277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895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FONCTIONS QUADRATIQUES</a:t>
            </a:r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6"/>
            <a:ext cx="7155160" cy="477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362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MONTRER LES DIFFÉRENTES MÉTHODES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CA" dirty="0" smtClean="0"/>
                  <a:t>Par exemple, résous </a:t>
                </a:r>
                <a:r>
                  <a:rPr lang="fr-CA" dirty="0"/>
                  <a:t>l’équation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−14</m:t>
                    </m:r>
                    <m:r>
                      <a:rPr lang="fr-CA" i="1">
                        <a:latin typeface="Cambria Math"/>
                      </a:rPr>
                      <m:t>𝑥</m:t>
                    </m:r>
                    <m:r>
                      <a:rPr lang="fr-CA" i="1">
                        <a:latin typeface="Cambria Math"/>
                      </a:rPr>
                      <m:t>+8=0</m:t>
                    </m:r>
                  </m:oMath>
                </a14:m>
                <a:r>
                  <a:rPr lang="fr-CA" dirty="0"/>
                  <a:t> à l’aide du graphique de la fonction, de la factorisation, de la complétion du carré, de la formule quadratique. Ensuite </a:t>
                </a:r>
                <a:r>
                  <a:rPr lang="fr-CA" dirty="0" smtClean="0"/>
                  <a:t>explique à un partenaire </a:t>
                </a:r>
                <a:r>
                  <a:rPr lang="fr-CA" dirty="0"/>
                  <a:t>la stratégie que tu préfères. </a:t>
                </a:r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391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COMPLÉTER LE CARRÉ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r>
              <a:rPr lang="fr-CA" dirty="0" smtClean="0"/>
              <a:t>Faire un retour de la factorisation et d’un trinôme carré parfait (comment créer un trinôme carré parfait…)</a:t>
            </a:r>
          </a:p>
          <a:p>
            <a:endParaRPr lang="fr-CA" dirty="0" smtClean="0"/>
          </a:p>
          <a:p>
            <a:r>
              <a:rPr lang="fr-CA" dirty="0" smtClean="0"/>
              <a:t>Repérez l’erreur</a:t>
            </a:r>
            <a:br>
              <a:rPr lang="fr-CA" dirty="0" smtClean="0"/>
            </a:br>
            <a:endParaRPr lang="fr-CA" dirty="0" smtClean="0"/>
          </a:p>
          <a:p>
            <a:r>
              <a:rPr lang="fr-CA" dirty="0" smtClean="0"/>
              <a:t>Les élèves n’aiment pas </a:t>
            </a:r>
            <a:r>
              <a:rPr lang="fr-CA" dirty="0" smtClean="0"/>
              <a:t>les </a:t>
            </a:r>
            <a:r>
              <a:rPr lang="fr-CA" dirty="0" smtClean="0"/>
              <a:t>carreaux algébriques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3176"/>
            <a:ext cx="62198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RÉSOLUTION DE PROBLÈMES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Plus grandes difficultés avec la résolution de problèmes, les situations de la vie courante, l’application des concepts…</a:t>
            </a:r>
          </a:p>
          <a:p>
            <a:r>
              <a:rPr lang="fr-CA" dirty="0" smtClean="0"/>
              <a:t>Quelques exemples et démonstrations directe dans les notes de cours</a:t>
            </a:r>
          </a:p>
          <a:p>
            <a:r>
              <a:rPr lang="fr-CA" dirty="0" smtClean="0"/>
              <a:t>La plupart des exemples dans mes notes sont des résolution de problèmes, beaucoup d’exercices résolution de problèmes en devoir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11751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RÈGLE DE TROIS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9214062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707904" y="364502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# 10- 12</a:t>
            </a:r>
            <a:endParaRPr lang="fr-C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004048" y="1340767"/>
                <a:ext cx="3497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200" b="0" i="1" smtClean="0">
                          <a:latin typeface="Cambria Math"/>
                        </a:rPr>
                        <m:t>𝑃𝐴𝐺𝐸𝑆</m:t>
                      </m:r>
                      <m:r>
                        <a:rPr lang="fr-CA" sz="3200" b="0" i="1" smtClean="0">
                          <a:latin typeface="Cambria Math"/>
                        </a:rPr>
                        <m:t> 216−218</m:t>
                      </m:r>
                    </m:oMath>
                  </m:oMathPara>
                </a14:m>
                <a:endParaRPr lang="fr-CA" sz="32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340767"/>
                <a:ext cx="349768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55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Se familiariser avec le contenu du nouveau programme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Partager et découvrir des nouvelles stratégies, approches, activités, ressources qui pourrait nous aider à enseigner le programme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9155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JEU!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867616"/>
            <a:ext cx="7467600" cy="4873752"/>
          </a:xfrm>
        </p:spPr>
        <p:txBody>
          <a:bodyPr/>
          <a:lstStyle/>
          <a:p>
            <a:r>
              <a:rPr lang="fr-CA" dirty="0" smtClean="0"/>
              <a:t>Mots croisés, mots cachés, </a:t>
            </a:r>
            <a:r>
              <a:rPr lang="fr-CA" dirty="0" err="1" smtClean="0"/>
              <a:t>jeopardy</a:t>
            </a:r>
            <a:r>
              <a:rPr lang="fr-CA" dirty="0" smtClean="0"/>
              <a:t>,</a:t>
            </a:r>
          </a:p>
          <a:p>
            <a:pPr marL="0" indent="0">
              <a:buNone/>
            </a:pPr>
            <a:r>
              <a:rPr lang="fr-CA" dirty="0" smtClean="0"/>
              <a:t> bingo, mémoire</a:t>
            </a:r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MOTS </a:t>
            </a:r>
            <a:r>
              <a:rPr lang="fr-CA" dirty="0"/>
              <a:t>CROISÉS </a:t>
            </a:r>
          </a:p>
          <a:p>
            <a:pPr marL="0" indent="0">
              <a:buNone/>
            </a:pPr>
            <a:r>
              <a:rPr lang="fr-CA" dirty="0">
                <a:hlinkClick r:id="rId2"/>
              </a:rPr>
              <a:t>http://www.crosswordpuzzlegames.com/cgi-crosswordpuzzlegames/create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MOTS CACHÉS</a:t>
            </a:r>
          </a:p>
          <a:p>
            <a:pPr marL="0" indent="0">
              <a:buNone/>
            </a:pPr>
            <a:r>
              <a:rPr lang="fr-CA" dirty="0">
                <a:hlinkClick r:id="rId3"/>
              </a:rPr>
              <a:t>http://www.armoredpenguin.com/wordsearch/</a:t>
            </a:r>
            <a:endParaRPr lang="fr-CA" dirty="0"/>
          </a:p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1672935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7"/>
            <a:ext cx="2722628" cy="204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580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fr-CA" dirty="0" smtClean="0"/>
              <a:t>LES FONCTIONS QUADRATIQUES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CA" b="1" u="sng" dirty="0" smtClean="0"/>
                  <a:t>Les questions ouvertes</a:t>
                </a:r>
              </a:p>
              <a:p>
                <a:r>
                  <a:rPr lang="fr-CA" dirty="0" smtClean="0"/>
                  <a:t>Quels </a:t>
                </a:r>
                <a:r>
                  <a:rPr lang="fr-CA" dirty="0"/>
                  <a:t>deux graphiques penses-tu sont les plus similaires et pourquoi?</a:t>
                </a:r>
              </a:p>
              <a:p>
                <a:pPr marL="457200" indent="-457200" algn="ctr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/>
                              </a:rPr>
                              <m:t>𝑥</m:t>
                            </m:r>
                            <m:r>
                              <a:rPr lang="fr-CA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+4</m:t>
                    </m:r>
                  </m:oMath>
                </a14:m>
                <a:endParaRPr lang="fr-CA" i="1" dirty="0" smtClean="0"/>
              </a:p>
              <a:p>
                <a:pPr marL="457200" indent="-457200" algn="ctr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(</m:t>
                        </m:r>
                        <m:r>
                          <a:rPr lang="fr-CA" i="1">
                            <a:latin typeface="Cambria Math"/>
                          </a:rPr>
                          <m:t>𝑥</m:t>
                        </m:r>
                        <m:r>
                          <a:rPr lang="fr-CA" i="1">
                            <a:latin typeface="Cambria Math"/>
                          </a:rPr>
                          <m:t>−3)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+4</m:t>
                    </m:r>
                  </m:oMath>
                </a14:m>
                <a:endParaRPr lang="fr-CA" i="1" dirty="0" smtClean="0"/>
              </a:p>
              <a:p>
                <a:pPr marL="457200" indent="-457200" algn="ctr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(</m:t>
                        </m:r>
                        <m:r>
                          <a:rPr lang="fr-CA" i="1">
                            <a:latin typeface="Cambria Math"/>
                          </a:rPr>
                          <m:t>𝑥</m:t>
                        </m:r>
                        <m:r>
                          <a:rPr lang="fr-CA" i="1">
                            <a:latin typeface="Cambria Math"/>
                          </a:rPr>
                          <m:t>−3)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+5</m:t>
                    </m:r>
                  </m:oMath>
                </a14:m>
                <a:endParaRPr lang="fr-CA" dirty="0" smtClean="0"/>
              </a:p>
              <a:p>
                <a:pPr marL="457200" indent="-457200">
                  <a:buFont typeface="+mj-lt"/>
                  <a:buAutoNum type="arabicParenR"/>
                </a:pPr>
                <a:endParaRPr lang="fr-CA" dirty="0" smtClean="0"/>
              </a:p>
              <a:p>
                <a:r>
                  <a:rPr lang="fr-CA" dirty="0"/>
                  <a:t>Une parabole est plus </a:t>
                </a:r>
                <a:r>
                  <a:rPr lang="fr-CA" dirty="0" smtClean="0"/>
                  <a:t>étroite, </a:t>
                </a:r>
                <a:r>
                  <a:rPr lang="fr-CA" dirty="0"/>
                  <a:t>se </a:t>
                </a:r>
                <a:r>
                  <a:rPr lang="fr-CA" dirty="0" smtClean="0"/>
                  <a:t>trouve plus </a:t>
                </a:r>
                <a:r>
                  <a:rPr lang="fr-CA" dirty="0"/>
                  <a:t>à la droite et est plus </a:t>
                </a:r>
                <a:r>
                  <a:rPr lang="fr-CA" dirty="0" smtClean="0"/>
                  <a:t>haute </a:t>
                </a:r>
                <a:r>
                  <a:rPr lang="fr-CA" dirty="0" smtClean="0"/>
                  <a:t>que le graphique de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(</m:t>
                        </m:r>
                        <m:r>
                          <a:rPr lang="fr-CA" i="1">
                            <a:latin typeface="Cambria Math"/>
                          </a:rPr>
                          <m:t>𝑥</m:t>
                        </m:r>
                        <m:r>
                          <a:rPr lang="fr-CA" i="1">
                            <a:latin typeface="Cambria Math"/>
                          </a:rPr>
                          <m:t>−2)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−7</m:t>
                    </m:r>
                  </m:oMath>
                </a14:m>
                <a:r>
                  <a:rPr lang="fr-CA" dirty="0"/>
                  <a:t>. Écris l’équation de la nouvelle parabole sous la forme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r>
                      <a:rPr lang="fr-CA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</m:t>
                    </m:r>
                    <m:r>
                      <a:rPr lang="fr-CA" i="1">
                        <a:latin typeface="Cambria Math"/>
                      </a:rPr>
                      <m:t>𝑏𝑥</m:t>
                    </m:r>
                    <m:r>
                      <a:rPr lang="fr-CA" i="1">
                        <a:latin typeface="Cambria Math"/>
                      </a:rPr>
                      <m:t>+</m:t>
                    </m:r>
                    <m:r>
                      <a:rPr lang="fr-CA" i="1">
                        <a:latin typeface="Cambria Math"/>
                      </a:rPr>
                      <m:t>𝑐</m:t>
                    </m:r>
                  </m:oMath>
                </a14:m>
                <a:r>
                  <a:rPr lang="fr-CA" dirty="0"/>
                  <a:t>.</a:t>
                </a:r>
              </a:p>
              <a:p>
                <a:pPr marL="457200" indent="-457200">
                  <a:buFont typeface="+mj-lt"/>
                  <a:buAutoNum type="arabicParenR"/>
                </a:pPr>
                <a:endParaRPr lang="fr-CA" dirty="0"/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248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FONCTIONS QUADRATIQUES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931224" cy="50691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CA" sz="2600" b="1" u="sng" dirty="0"/>
                  <a:t>Les questions </a:t>
                </a:r>
                <a:r>
                  <a:rPr lang="fr-CA" sz="2600" b="1" u="sng" dirty="0" smtClean="0"/>
                  <a:t>ouvertes</a:t>
                </a:r>
                <a:endParaRPr lang="fr-CA" sz="2600" dirty="0" smtClean="0"/>
              </a:p>
              <a:p>
                <a:r>
                  <a:rPr lang="fr-CA" dirty="0" smtClean="0"/>
                  <a:t>Quel </a:t>
                </a:r>
                <a:r>
                  <a:rPr lang="fr-CA" dirty="0"/>
                  <a:t>changement apporte la plus grande transformation au graphique de 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+3</m:t>
                    </m:r>
                    <m:r>
                      <a:rPr lang="fr-CA" i="1">
                        <a:latin typeface="Cambria Math"/>
                      </a:rPr>
                      <m:t>𝑥</m:t>
                    </m:r>
                    <m:r>
                      <a:rPr lang="fr-CA" i="1">
                        <a:latin typeface="Cambria Math"/>
                      </a:rPr>
                      <m:t>+4</m:t>
                    </m:r>
                  </m:oMath>
                </a14:m>
                <a:r>
                  <a:rPr lang="fr-CA" dirty="0"/>
                  <a:t>?</a:t>
                </a:r>
              </a:p>
              <a:p>
                <a:pPr marL="0" indent="0">
                  <a:buNone/>
                </a:pPr>
                <a:r>
                  <a:rPr lang="fr-CA" dirty="0" smtClean="0"/>
                  <a:t>	changer </a:t>
                </a:r>
                <a:r>
                  <a:rPr lang="fr-CA" dirty="0"/>
                  <a:t>le 2 à 3 	</a:t>
                </a:r>
                <a:r>
                  <a:rPr lang="fr-CA" dirty="0" smtClean="0"/>
                  <a:t>ou</a:t>
                </a:r>
                <a:r>
                  <a:rPr lang="fr-CA" dirty="0"/>
                  <a:t>	</a:t>
                </a:r>
                <a:r>
                  <a:rPr lang="fr-CA" dirty="0" smtClean="0"/>
                  <a:t>changer </a:t>
                </a:r>
                <a:r>
                  <a:rPr lang="fr-CA" dirty="0"/>
                  <a:t>le 4 à 5</a:t>
                </a:r>
              </a:p>
              <a:p>
                <a:pPr marL="0" indent="0">
                  <a:buNone/>
                </a:pPr>
                <a:endParaRPr lang="fr-CA" dirty="0" smtClean="0"/>
              </a:p>
              <a:p>
                <a:r>
                  <a:rPr lang="fr-CA" dirty="0"/>
                  <a:t>La valeur maximum d’une fonction quadratique est à </a:t>
                </a:r>
                <a:r>
                  <a:rPr lang="fr-CA" dirty="0" smtClean="0"/>
                  <a:t>        (</a:t>
                </a:r>
                <a:r>
                  <a:rPr lang="fr-CA" dirty="0"/>
                  <a:t>4, 800). Quelle pourrait être la fonction?</a:t>
                </a:r>
              </a:p>
              <a:p>
                <a:pPr marL="0" indent="0">
                  <a:buNone/>
                </a:pPr>
                <a:r>
                  <a:rPr lang="fr-CA" dirty="0"/>
                  <a:t>Comment est-ce que tu  le sais? Décris plusieurs possibilités et décris pourquoi tu sais qu’elles sont justes. </a:t>
                </a:r>
              </a:p>
              <a:p>
                <a:endParaRPr lang="fr-CA" dirty="0" smtClean="0"/>
              </a:p>
              <a:p>
                <a:r>
                  <a:rPr lang="fr-CA" dirty="0"/>
                  <a:t>Tu </a:t>
                </a:r>
                <a:r>
                  <a:rPr lang="fr-CA" dirty="0" smtClean="0"/>
                  <a:t>esquisses </a:t>
                </a:r>
                <a:r>
                  <a:rPr lang="fr-CA" dirty="0"/>
                  <a:t>le graphique de deux paraboles. Les graphiques se ressemblent. Quels sont les équations des paraboles? Explique comment les équations t’aident à voir les similarités entre les graphiques.</a:t>
                </a: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931224" cy="5069160"/>
              </a:xfrm>
              <a:blipFill rotWithShape="1">
                <a:blip r:embed="rId2"/>
                <a:stretch>
                  <a:fillRect l="-1153" t="-1685" r="-192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045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FONCTIONS QUADRATIQUES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CA" b="1" u="sng" dirty="0" smtClean="0"/>
                  <a:t>Les questions ouvertes</a:t>
                </a:r>
              </a:p>
              <a:p>
                <a:r>
                  <a:rPr lang="fr-CA" dirty="0" smtClean="0"/>
                  <a:t>Discute des similarités et des différences des fonctions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fr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:endParaRPr lang="fr-CA" dirty="0"/>
              </a:p>
              <a:p>
                <a:r>
                  <a:rPr lang="fr-CA" dirty="0" smtClean="0"/>
                  <a:t>Explique à un partenaire des situations qui pourraient être représentées par une équation quadratique</a:t>
                </a:r>
                <a:r>
                  <a:rPr lang="fr-CA" dirty="0" smtClean="0"/>
                  <a:t>.</a:t>
                </a:r>
              </a:p>
              <a:p>
                <a:pPr marL="0" indent="0">
                  <a:buNone/>
                </a:pPr>
                <a:endParaRPr lang="fr-CA" dirty="0" smtClean="0"/>
              </a:p>
              <a:p>
                <a:r>
                  <a:rPr lang="fr-CA" dirty="0" smtClean="0"/>
                  <a:t>En utilisant 6 carreaux algébriques de ton choix, représente un trinôme (arrange le rectangle et décris les facteurs du trinôme)</a:t>
                </a:r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 r="-16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747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FORMULER DES QUESTIONS OUVERTES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Comment </a:t>
            </a:r>
            <a:r>
              <a:rPr lang="en-US" dirty="0" err="1" smtClean="0"/>
              <a:t>pourrais-tu</a:t>
            </a:r>
            <a:r>
              <a:rPr lang="en-US" dirty="0" smtClean="0"/>
              <a:t> </a:t>
            </a:r>
            <a:r>
              <a:rPr lang="en-US" dirty="0" err="1" smtClean="0"/>
              <a:t>organiser</a:t>
            </a:r>
            <a:r>
              <a:rPr lang="en-US" dirty="0" smtClean="0"/>
              <a:t>….</a:t>
            </a:r>
          </a:p>
          <a:p>
            <a:r>
              <a:rPr lang="en-US" dirty="0" err="1" smtClean="0"/>
              <a:t>Combien</a:t>
            </a:r>
            <a:r>
              <a:rPr lang="en-US" dirty="0" smtClean="0"/>
              <a:t> de </a:t>
            </a:r>
            <a:r>
              <a:rPr lang="en-US" dirty="0" err="1" smtClean="0"/>
              <a:t>méthodes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-t-</a:t>
            </a:r>
            <a:r>
              <a:rPr lang="en-US" dirty="0" err="1" smtClean="0"/>
              <a:t>il</a:t>
            </a:r>
            <a:r>
              <a:rPr lang="en-US" dirty="0" smtClean="0"/>
              <a:t> pour </a:t>
            </a:r>
            <a:r>
              <a:rPr lang="en-US" dirty="0" err="1" smtClean="0"/>
              <a:t>résoudre</a:t>
            </a:r>
            <a:r>
              <a:rPr lang="en-US" dirty="0" smtClean="0"/>
              <a:t>…?</a:t>
            </a:r>
          </a:p>
          <a:p>
            <a:r>
              <a:rPr lang="en-US" dirty="0" err="1" smtClean="0"/>
              <a:t>Qu’est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arrive </a:t>
            </a:r>
            <a:r>
              <a:rPr lang="en-US" dirty="0" err="1" smtClean="0"/>
              <a:t>quand</a:t>
            </a:r>
            <a:r>
              <a:rPr lang="en-US" dirty="0" smtClean="0"/>
              <a:t>….?</a:t>
            </a:r>
          </a:p>
          <a:p>
            <a:r>
              <a:rPr lang="en-US" dirty="0" err="1" smtClean="0"/>
              <a:t>Lesquels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similaires</a:t>
            </a:r>
            <a:r>
              <a:rPr lang="en-US" dirty="0" smtClean="0"/>
              <a:t>? </a:t>
            </a:r>
            <a:r>
              <a:rPr lang="en-US" dirty="0" err="1"/>
              <a:t>d</a:t>
            </a:r>
            <a:r>
              <a:rPr lang="en-US" dirty="0" err="1" smtClean="0"/>
              <a:t>ifférents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remarques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tendance</a:t>
            </a:r>
            <a:r>
              <a:rPr lang="en-US" dirty="0" smtClean="0"/>
              <a:t>? </a:t>
            </a:r>
            <a:r>
              <a:rPr lang="en-US" dirty="0" smtClean="0"/>
              <a:t>Comment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patron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t’aider</a:t>
            </a:r>
            <a:r>
              <a:rPr lang="en-US" dirty="0" smtClean="0"/>
              <a:t> à </a:t>
            </a:r>
            <a:r>
              <a:rPr lang="en-US" dirty="0" err="1" smtClean="0"/>
              <a:t>trouver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réponse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Prédis</a:t>
            </a:r>
            <a:r>
              <a:rPr lang="en-US" dirty="0" smtClean="0"/>
              <a:t> la </a:t>
            </a:r>
            <a:r>
              <a:rPr lang="en-US" dirty="0" err="1" smtClean="0"/>
              <a:t>prochaine</a:t>
            </a:r>
            <a:r>
              <a:rPr lang="en-US" dirty="0" smtClean="0"/>
              <a:t> </a:t>
            </a:r>
            <a:r>
              <a:rPr lang="en-US" dirty="0" err="1" smtClean="0"/>
              <a:t>étape</a:t>
            </a:r>
            <a:r>
              <a:rPr lang="en-US" dirty="0" smtClean="0"/>
              <a:t>. </a:t>
            </a:r>
            <a:r>
              <a:rPr lang="en-US" dirty="0" err="1" smtClean="0"/>
              <a:t>Pourquoi</a:t>
            </a:r>
            <a:r>
              <a:rPr lang="en-US" dirty="0" smtClean="0"/>
              <a:t>? </a:t>
            </a:r>
          </a:p>
          <a:p>
            <a:r>
              <a:rPr lang="en-US" dirty="0" err="1" smtClean="0"/>
              <a:t>Qu’arrive</a:t>
            </a:r>
            <a:r>
              <a:rPr lang="en-US" dirty="0" smtClean="0"/>
              <a:t> t-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…?</a:t>
            </a:r>
          </a:p>
          <a:p>
            <a:r>
              <a:rPr lang="en-US" dirty="0" err="1" smtClean="0"/>
              <a:t>Explique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as </a:t>
            </a:r>
            <a:r>
              <a:rPr lang="en-US" dirty="0" err="1" smtClean="0"/>
              <a:t>découvert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Comment as-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découvert</a:t>
            </a:r>
            <a:r>
              <a:rPr lang="en-US" dirty="0" smtClean="0"/>
              <a:t>? </a:t>
            </a:r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penses-tu</a:t>
            </a:r>
            <a:r>
              <a:rPr lang="en-US" dirty="0" smtClean="0"/>
              <a:t> </a:t>
            </a:r>
            <a:r>
              <a:rPr lang="en-US" dirty="0" err="1" smtClean="0"/>
              <a:t>cela</a:t>
            </a:r>
            <a:r>
              <a:rPr lang="en-US" dirty="0" smtClean="0"/>
              <a:t>? </a:t>
            </a:r>
            <a:r>
              <a:rPr lang="en-US" dirty="0" err="1" smtClean="0"/>
              <a:t>Qu’est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t’a</a:t>
            </a:r>
            <a:r>
              <a:rPr lang="en-US" dirty="0" smtClean="0"/>
              <a:t> fait </a:t>
            </a:r>
            <a:r>
              <a:rPr lang="en-US" dirty="0" err="1" smtClean="0"/>
              <a:t>décider</a:t>
            </a:r>
            <a:r>
              <a:rPr lang="en-US" dirty="0" smtClean="0"/>
              <a:t> de </a:t>
            </a:r>
            <a:r>
              <a:rPr lang="en-US" dirty="0" err="1" smtClean="0"/>
              <a:t>choisir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méthode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mêmes</a:t>
            </a:r>
            <a:r>
              <a:rPr lang="en-US" dirty="0" smtClean="0"/>
              <a:t>? </a:t>
            </a:r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pourquoi</a:t>
            </a:r>
            <a:r>
              <a:rPr lang="en-US" dirty="0" smtClean="0"/>
              <a:t> pas?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9510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FONCTIONS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CA" b="1" u="sng" dirty="0" smtClean="0"/>
                  <a:t>Tâches en </a:t>
                </a:r>
                <a:r>
                  <a:rPr lang="fr-CA" b="1" u="sng" dirty="0" smtClean="0"/>
                  <a:t>parallèles</a:t>
                </a:r>
              </a:p>
              <a:p>
                <a:pPr marL="0" indent="0">
                  <a:buNone/>
                </a:pPr>
                <a:r>
                  <a:rPr lang="fr-CA" b="1" i="1" dirty="0" smtClean="0"/>
                  <a:t>Option </a:t>
                </a:r>
                <a:r>
                  <a:rPr lang="fr-CA" b="1" i="1" dirty="0"/>
                  <a:t>1 </a:t>
                </a:r>
                <a:r>
                  <a:rPr lang="fr-CA" dirty="0"/>
                  <a:t>: Compare les graphique de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r>
                          <a:rPr lang="fr-CA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CA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(4</m:t>
                        </m:r>
                        <m:r>
                          <a:rPr lang="fr-CA" i="1">
                            <a:latin typeface="Cambria Math"/>
                          </a:rPr>
                          <m:t>𝑥</m:t>
                        </m:r>
                        <m:r>
                          <a:rPr lang="fr-CA" i="1">
                            <a:latin typeface="Cambria Math"/>
                          </a:rPr>
                          <m:t>−3)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−8</m:t>
                    </m:r>
                  </m:oMath>
                </a14:m>
                <a:r>
                  <a:rPr lang="fr-CA" dirty="0"/>
                  <a:t>.</a:t>
                </a:r>
              </a:p>
              <a:p>
                <a:pPr marL="0" indent="0">
                  <a:buNone/>
                </a:pPr>
                <a:r>
                  <a:rPr lang="fr-CA" b="1" i="1" dirty="0" smtClean="0"/>
                  <a:t>Option </a:t>
                </a:r>
                <a:r>
                  <a:rPr lang="fr-CA" b="1" i="1" dirty="0"/>
                  <a:t>2 : </a:t>
                </a:r>
                <a:r>
                  <a:rPr lang="fr-CA" dirty="0"/>
                  <a:t>Le graphique d’une parabole se retrouve beaucoup plus à la droite, beaucoup plus élargit et beaucoup plus descendu que le graphique d’une autre parabole. Quelle est l’équation des deux paraboles et comment tu le sais? </a:t>
                </a:r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 r="-228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222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FONCTIONS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CA" b="1" u="sng" dirty="0" smtClean="0"/>
                  <a:t>Tâches en parallèles</a:t>
                </a:r>
              </a:p>
              <a:p>
                <a:pPr marL="0" lvl="0" indent="0">
                  <a:buNone/>
                </a:pPr>
                <a:r>
                  <a:rPr lang="fr-CA" b="1" i="1" dirty="0"/>
                  <a:t>Option 1 </a:t>
                </a:r>
                <a:r>
                  <a:rPr lang="fr-CA" b="1" i="1" dirty="0" smtClean="0"/>
                  <a:t>: </a:t>
                </a:r>
                <a:r>
                  <a:rPr lang="fr-CA" dirty="0" smtClean="0"/>
                  <a:t>Trouve </a:t>
                </a:r>
                <a:r>
                  <a:rPr lang="fr-CA" dirty="0"/>
                  <a:t>d</a:t>
                </a:r>
                <a:r>
                  <a:rPr lang="fr-CA" dirty="0" smtClean="0"/>
                  <a:t>eux polynômes multiplié donnant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+8</m:t>
                    </m:r>
                    <m:r>
                      <a:rPr lang="fr-CA" b="0" i="1" smtClean="0">
                        <a:latin typeface="Cambria Math"/>
                      </a:rPr>
                      <m:t>𝑥</m:t>
                    </m:r>
                    <m:r>
                      <a:rPr lang="fr-CA" b="0" i="1" smtClean="0">
                        <a:latin typeface="Cambria Math"/>
                      </a:rPr>
                      <m:t>+2</m:t>
                    </m:r>
                  </m:oMath>
                </a14:m>
                <a:endParaRPr lang="fr-CA" dirty="0" smtClean="0"/>
              </a:p>
              <a:p>
                <a:pPr marL="0" indent="0">
                  <a:buNone/>
                </a:pPr>
                <a:r>
                  <a:rPr lang="fr-CA" b="1" i="1" dirty="0" smtClean="0"/>
                  <a:t>Option 2: </a:t>
                </a:r>
                <a:r>
                  <a:rPr lang="fr-CA" dirty="0" smtClean="0"/>
                  <a:t>Trouve</a:t>
                </a:r>
                <a:r>
                  <a:rPr lang="fr-CA" b="1" i="1" dirty="0" smtClean="0"/>
                  <a:t> </a:t>
                </a:r>
                <a:r>
                  <a:rPr lang="fr-CA" dirty="0"/>
                  <a:t>d</a:t>
                </a:r>
                <a:r>
                  <a:rPr lang="fr-CA" dirty="0" smtClean="0"/>
                  <a:t>eux polynômes additionné donnant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+8</m:t>
                    </m:r>
                    <m:r>
                      <a:rPr lang="fr-CA" i="1">
                        <a:latin typeface="Cambria Math"/>
                      </a:rPr>
                      <m:t>𝑥</m:t>
                    </m:r>
                    <m:r>
                      <a:rPr lang="fr-CA" i="1">
                        <a:latin typeface="Cambria Math"/>
                      </a:rPr>
                      <m:t>+2</m:t>
                    </m:r>
                  </m:oMath>
                </a14:m>
                <a:endParaRPr lang="fr-CA" dirty="0"/>
              </a:p>
              <a:p>
                <a:pPr marL="0" lvl="0" indent="0">
                  <a:buNone/>
                </a:pPr>
                <a:r>
                  <a:rPr lang="fr-CA" dirty="0" smtClean="0"/>
                  <a:t>Fais le modèle avec les carreaux algébriques.</a:t>
                </a:r>
              </a:p>
              <a:p>
                <a:pPr marL="0" lvl="0" indent="0">
                  <a:buNone/>
                </a:pPr>
                <a:endParaRPr lang="fr-CA" dirty="0"/>
              </a:p>
              <a:p>
                <a:pPr marL="0" lvl="0" indent="0">
                  <a:buNone/>
                </a:pPr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87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FONCTIONS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u="sng" dirty="0" smtClean="0"/>
              <a:t>Tâches en parallèles</a:t>
            </a:r>
          </a:p>
          <a:p>
            <a:pPr marL="0" indent="0">
              <a:buNone/>
            </a:pPr>
            <a:r>
              <a:rPr lang="fr-CA" b="1" i="1" dirty="0"/>
              <a:t>Option 1 </a:t>
            </a:r>
            <a:r>
              <a:rPr lang="fr-CA" b="1" i="1" dirty="0" smtClean="0"/>
              <a:t>: </a:t>
            </a:r>
            <a:r>
              <a:rPr lang="fr-CA" dirty="0"/>
              <a:t>Tu factorises un polynôme qui est représenté avec 30 carreaux algébriques. Quel est ce polynôme et quels sont les facteurs? </a:t>
            </a:r>
          </a:p>
          <a:p>
            <a:pPr marL="0" lvl="0" indent="0">
              <a:buNone/>
            </a:pPr>
            <a:r>
              <a:rPr lang="fr-CA" b="1" i="1" dirty="0" smtClean="0"/>
              <a:t>Option 2: </a:t>
            </a:r>
            <a:r>
              <a:rPr lang="fr-CA" dirty="0"/>
              <a:t>Tu factorises un polynôme qui est représenté avec 6 carreaux algébriques. Quel est ce polynôme et quels sont les facteurs? </a:t>
            </a:r>
          </a:p>
          <a:p>
            <a:pPr marL="0" lvl="0" indent="0">
              <a:buNone/>
            </a:pPr>
            <a:endParaRPr lang="fr-CA" dirty="0"/>
          </a:p>
          <a:p>
            <a:pPr marL="0" lv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76775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paraboles sont partout!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90864" cy="4873752"/>
          </a:xfrm>
        </p:spPr>
        <p:txBody>
          <a:bodyPr/>
          <a:lstStyle/>
          <a:p>
            <a:r>
              <a:rPr lang="fr-CA" dirty="0" smtClean="0"/>
              <a:t>Utiliser </a:t>
            </a:r>
            <a:r>
              <a:rPr lang="fr-CA" dirty="0" err="1" smtClean="0"/>
              <a:t>Géogèbre</a:t>
            </a:r>
            <a:endParaRPr lang="fr-CA" dirty="0" smtClean="0"/>
          </a:p>
          <a:p>
            <a:r>
              <a:rPr lang="fr-CA" dirty="0" smtClean="0"/>
              <a:t>Basketball</a:t>
            </a:r>
          </a:p>
          <a:p>
            <a:r>
              <a:rPr lang="fr-CA" dirty="0" smtClean="0"/>
              <a:t>Catapultes avec « </a:t>
            </a:r>
            <a:r>
              <a:rPr lang="fr-CA" dirty="0" err="1" smtClean="0"/>
              <a:t>glow</a:t>
            </a:r>
            <a:r>
              <a:rPr lang="fr-CA" dirty="0" smtClean="0"/>
              <a:t> sticks » dans une chambre sombre</a:t>
            </a:r>
          </a:p>
          <a:p>
            <a:r>
              <a:rPr lang="fr-CA" dirty="0" smtClean="0"/>
              <a:t>Le jeu </a:t>
            </a:r>
            <a:r>
              <a:rPr lang="fr-CA" dirty="0" err="1" smtClean="0"/>
              <a:t>Angrybirds</a:t>
            </a:r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02" y="3645024"/>
            <a:ext cx="3779912" cy="283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257675"/>
            <a:ext cx="3200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04508"/>
            <a:ext cx="2081015" cy="156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99" y="4509120"/>
            <a:ext cx="21431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391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3240360" cy="215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93081"/>
            <a:ext cx="3384376" cy="224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54892"/>
            <a:ext cx="2736304" cy="181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90" y="5085184"/>
            <a:ext cx="2329814" cy="154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28" y="2513139"/>
            <a:ext cx="3339257" cy="217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5909"/>
            <a:ext cx="3353503" cy="250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2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 menu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Maths 20-1</a:t>
            </a:r>
          </a:p>
          <a:p>
            <a:pPr lvl="1"/>
            <a:r>
              <a:rPr lang="fr-CA" dirty="0"/>
              <a:t>Le programme </a:t>
            </a:r>
            <a:r>
              <a:rPr lang="fr-CA" dirty="0" smtClean="0"/>
              <a:t>d’études</a:t>
            </a:r>
            <a:endParaRPr lang="fr-CA" dirty="0"/>
          </a:p>
          <a:p>
            <a:pPr lvl="1"/>
            <a:r>
              <a:rPr lang="fr-CA" dirty="0"/>
              <a:t>Vocabulaire</a:t>
            </a:r>
          </a:p>
          <a:p>
            <a:pPr lvl="1"/>
            <a:r>
              <a:rPr lang="fr-CA" dirty="0"/>
              <a:t>Concepts clés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Maths 20-2</a:t>
            </a:r>
          </a:p>
          <a:p>
            <a:pPr lvl="1"/>
            <a:r>
              <a:rPr lang="fr-CA" dirty="0"/>
              <a:t>Le programme </a:t>
            </a:r>
            <a:r>
              <a:rPr lang="fr-CA" dirty="0" smtClean="0"/>
              <a:t>d’études</a:t>
            </a:r>
            <a:endParaRPr lang="fr-CA" dirty="0"/>
          </a:p>
          <a:p>
            <a:pPr lvl="1"/>
            <a:r>
              <a:rPr lang="fr-CA" dirty="0"/>
              <a:t>Vocabulaire</a:t>
            </a:r>
          </a:p>
          <a:p>
            <a:pPr lvl="1"/>
            <a:r>
              <a:rPr lang="fr-CA" dirty="0"/>
              <a:t>Concepts clés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Fonctions quadratiques…à quoi s’attendre</a:t>
            </a:r>
          </a:p>
          <a:p>
            <a:pPr marL="365760" lvl="1" indent="0">
              <a:buNone/>
            </a:pPr>
            <a:endParaRPr lang="fr-CA" dirty="0"/>
          </a:p>
          <a:p>
            <a:pPr lvl="1"/>
            <a:endParaRPr lang="fr-CA" dirty="0" smtClean="0"/>
          </a:p>
          <a:p>
            <a:pPr lvl="1"/>
            <a:endParaRPr lang="fr-CA" dirty="0" smtClean="0"/>
          </a:p>
          <a:p>
            <a:pPr marL="365760" lvl="1" indent="0">
              <a:buNone/>
            </a:pPr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24561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iffel-tower-paris-fr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9959"/>
            <a:ext cx="2520280" cy="3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9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1333"/>
            <a:ext cx="4333875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3" y="4036343"/>
            <a:ext cx="3772709" cy="25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Pour conclure…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Les élèves maitrise bien les fonctions/équations quadratiques</a:t>
            </a:r>
          </a:p>
          <a:p>
            <a:r>
              <a:rPr lang="fr-CA" dirty="0" smtClean="0"/>
              <a:t>Pour le 20-1, suites + série = difficile! </a:t>
            </a:r>
            <a:endParaRPr lang="fr-CA" dirty="0" smtClean="0"/>
          </a:p>
          <a:p>
            <a:r>
              <a:rPr lang="fr-CA" dirty="0" smtClean="0"/>
              <a:t>Assurer de faire un rappel, retour des connaissances de 10C (mini-leçons,)</a:t>
            </a:r>
          </a:p>
          <a:p>
            <a:r>
              <a:rPr lang="fr-CA" dirty="0" smtClean="0"/>
              <a:t>Laisser les élèves découvrir (avec la techno!)</a:t>
            </a:r>
          </a:p>
          <a:p>
            <a:r>
              <a:rPr lang="fr-CA" dirty="0" smtClean="0"/>
              <a:t>Permettre toutes les méthodes</a:t>
            </a:r>
          </a:p>
          <a:p>
            <a:r>
              <a:rPr lang="fr-CA" dirty="0" smtClean="0"/>
              <a:t>Résolution de problèmes (pratique, pratique, pratique…)</a:t>
            </a:r>
          </a:p>
          <a:p>
            <a:r>
              <a:rPr lang="fr-CA" dirty="0" smtClean="0"/>
              <a:t>Jouer! </a:t>
            </a:r>
          </a:p>
          <a:p>
            <a:r>
              <a:rPr lang="fr-CA" dirty="0" smtClean="0"/>
              <a:t>But: une question ouverte par jour</a:t>
            </a:r>
          </a:p>
          <a:p>
            <a:r>
              <a:rPr lang="fr-CA" dirty="0" smtClean="0"/>
              <a:t>Donner le choix…</a:t>
            </a:r>
            <a:endParaRPr lang="fr-CA" dirty="0"/>
          </a:p>
          <a:p>
            <a:r>
              <a:rPr lang="fr-CA" dirty="0" smtClean="0"/>
              <a:t>Conclure avec un projet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402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9600" dirty="0" smtClean="0"/>
              <a:t>Merci!!!!</a:t>
            </a:r>
            <a:endParaRPr lang="fr-CA" sz="9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À la prochaine…et bonne semaine!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513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43800" cy="363314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LE PROGRAMME </a:t>
            </a:r>
            <a:r>
              <a:rPr lang="fr-CA" dirty="0" smtClean="0"/>
              <a:t>D’ÉTUDES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57200" y="1556792"/>
            <a:ext cx="3657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1050" b="1" dirty="0" smtClean="0"/>
              <a:t>RAG: </a:t>
            </a:r>
            <a:r>
              <a:rPr lang="fr-CA" sz="1050" b="1" dirty="0"/>
              <a:t>Représenter et analyser des </a:t>
            </a:r>
            <a:r>
              <a:rPr lang="fr-CA" sz="1050" b="1" dirty="0" smtClean="0"/>
              <a:t>fonctions quadratiques</a:t>
            </a:r>
            <a:r>
              <a:rPr lang="fr-CA" sz="1050" b="1" dirty="0"/>
              <a:t>, polynomiales </a:t>
            </a:r>
            <a:r>
              <a:rPr lang="fr-CA" sz="1050" b="1" dirty="0" smtClean="0"/>
              <a:t>et rationnelles</a:t>
            </a:r>
            <a:r>
              <a:rPr lang="fr-CA" sz="1050" b="1" dirty="0"/>
              <a:t>, en utilisant les </a:t>
            </a:r>
            <a:r>
              <a:rPr lang="fr-CA" sz="1050" b="1" dirty="0" smtClean="0"/>
              <a:t>outils technologiques appropriés</a:t>
            </a:r>
            <a:r>
              <a:rPr lang="fr-CA" sz="1050" dirty="0" smtClean="0"/>
              <a:t>.</a:t>
            </a:r>
          </a:p>
          <a:p>
            <a:pPr marL="0" indent="0">
              <a:buNone/>
            </a:pPr>
            <a:r>
              <a:rPr lang="fr-CA" sz="1050" dirty="0"/>
              <a:t>2.1 Déterminer les caractéristiques suivantes </a:t>
            </a:r>
            <a:r>
              <a:rPr lang="fr-CA" sz="1050" dirty="0" smtClean="0"/>
              <a:t>du graphique </a:t>
            </a:r>
            <a:r>
              <a:rPr lang="fr-CA" sz="1050" dirty="0"/>
              <a:t>d'une </a:t>
            </a:r>
            <a:r>
              <a:rPr lang="fr-CA" sz="1050" b="1" dirty="0"/>
              <a:t>fonction quadratique </a:t>
            </a:r>
            <a:r>
              <a:rPr lang="fr-CA" sz="1050" dirty="0" smtClean="0"/>
              <a:t>: le sommet, le </a:t>
            </a:r>
            <a:r>
              <a:rPr lang="fr-CA" sz="1050" dirty="0"/>
              <a:t>domaine et </a:t>
            </a:r>
            <a:r>
              <a:rPr lang="fr-CA" sz="1050" dirty="0" smtClean="0"/>
              <a:t>l’image, l’axe </a:t>
            </a:r>
            <a:r>
              <a:rPr lang="fr-CA" sz="1050" dirty="0"/>
              <a:t>de </a:t>
            </a:r>
            <a:r>
              <a:rPr lang="fr-CA" sz="1050" dirty="0" smtClean="0"/>
              <a:t>symétrie, les </a:t>
            </a:r>
            <a:r>
              <a:rPr lang="fr-CA" sz="1050" dirty="0"/>
              <a:t>coordonnées à l’origine.</a:t>
            </a:r>
          </a:p>
          <a:p>
            <a:pPr marL="0" indent="0">
              <a:buNone/>
            </a:pPr>
            <a:r>
              <a:rPr lang="fr-CA" sz="1050" dirty="0" smtClean="0"/>
              <a:t>2.2 </a:t>
            </a:r>
            <a:r>
              <a:rPr lang="fr-CA" sz="1050" dirty="0"/>
              <a:t>Établir le lien entre les </a:t>
            </a:r>
            <a:r>
              <a:rPr lang="fr-CA" sz="1050" dirty="0" smtClean="0"/>
              <a:t>transformations algébriques </a:t>
            </a:r>
            <a:r>
              <a:rPr lang="fr-CA" sz="1050" dirty="0"/>
              <a:t>et graphiques des </a:t>
            </a:r>
            <a:r>
              <a:rPr lang="fr-CA" sz="1050" dirty="0" smtClean="0"/>
              <a:t>fonctions quadratiques </a:t>
            </a:r>
            <a:r>
              <a:rPr lang="fr-CA" sz="1050" dirty="0"/>
              <a:t>en complétant le carré </a:t>
            </a:r>
            <a:r>
              <a:rPr lang="fr-CA" sz="1050" dirty="0" smtClean="0"/>
              <a:t>au besoin</a:t>
            </a:r>
          </a:p>
          <a:p>
            <a:pPr marL="0" indent="0">
              <a:buNone/>
            </a:pPr>
            <a:r>
              <a:rPr lang="fr-CA" sz="1050" dirty="0" smtClean="0"/>
              <a:t>2.3 </a:t>
            </a:r>
            <a:r>
              <a:rPr lang="fr-CA" sz="1050" dirty="0"/>
              <a:t>Utiliser des fonctions quadratiques </a:t>
            </a:r>
            <a:r>
              <a:rPr lang="fr-CA" sz="1050" dirty="0" smtClean="0"/>
              <a:t>pour illustrer </a:t>
            </a:r>
            <a:r>
              <a:rPr lang="fr-CA" sz="1050" dirty="0"/>
              <a:t>des situations du quotidien.</a:t>
            </a:r>
          </a:p>
          <a:p>
            <a:pPr marL="0" indent="0">
              <a:buNone/>
            </a:pPr>
            <a:r>
              <a:rPr lang="fr-CA" sz="1050" dirty="0" smtClean="0"/>
              <a:t>2.4 </a:t>
            </a:r>
            <a:r>
              <a:rPr lang="fr-CA" sz="1050" dirty="0"/>
              <a:t>Résoudre des </a:t>
            </a:r>
            <a:r>
              <a:rPr lang="fr-CA" sz="1050" b="1" dirty="0"/>
              <a:t>équations quadratiques</a:t>
            </a:r>
            <a:r>
              <a:rPr lang="fr-CA" sz="1050" dirty="0"/>
              <a:t> et </a:t>
            </a:r>
            <a:r>
              <a:rPr lang="fr-CA" sz="1050" dirty="0" smtClean="0"/>
              <a:t>faire le </a:t>
            </a:r>
            <a:r>
              <a:rPr lang="fr-CA" sz="1050" dirty="0"/>
              <a:t>lien avec les zéros des </a:t>
            </a:r>
            <a:r>
              <a:rPr lang="fr-CA" sz="1050" dirty="0" smtClean="0"/>
              <a:t>fonctions quadratiques </a:t>
            </a:r>
            <a:r>
              <a:rPr lang="fr-CA" sz="1050" dirty="0"/>
              <a:t>correspondantes, en utilisant </a:t>
            </a:r>
            <a:r>
              <a:rPr lang="fr-CA" sz="1050" dirty="0" smtClean="0"/>
              <a:t>: la </a:t>
            </a:r>
            <a:r>
              <a:rPr lang="fr-CA" sz="1050" dirty="0"/>
              <a:t>factorisation</a:t>
            </a:r>
            <a:r>
              <a:rPr lang="fr-CA" sz="1050" dirty="0" smtClean="0"/>
              <a:t>, </a:t>
            </a:r>
            <a:r>
              <a:rPr lang="fr-CA" sz="1050" dirty="0"/>
              <a:t>la formule quadratique</a:t>
            </a:r>
            <a:r>
              <a:rPr lang="fr-CA" sz="1050" dirty="0" smtClean="0"/>
              <a:t>, </a:t>
            </a:r>
            <a:r>
              <a:rPr lang="fr-CA" sz="1050" dirty="0"/>
              <a:t>le </a:t>
            </a:r>
            <a:r>
              <a:rPr lang="fr-CA" sz="1050" dirty="0" smtClean="0"/>
              <a:t>graphique.</a:t>
            </a:r>
            <a:endParaRPr lang="fr-CA" sz="1050" dirty="0"/>
          </a:p>
          <a:p>
            <a:pPr marL="0" indent="0">
              <a:buNone/>
            </a:pPr>
            <a:r>
              <a:rPr lang="fr-CA" sz="1050" dirty="0" smtClean="0"/>
              <a:t>2.5 </a:t>
            </a:r>
            <a:r>
              <a:rPr lang="fr-CA" sz="1050" dirty="0"/>
              <a:t>Déterminer la nature réelle et non réelle </a:t>
            </a:r>
            <a:r>
              <a:rPr lang="fr-CA" sz="1050" dirty="0" smtClean="0"/>
              <a:t>des racines </a:t>
            </a:r>
            <a:r>
              <a:rPr lang="fr-CA" sz="1050" dirty="0"/>
              <a:t>d’une équation quadratique </a:t>
            </a:r>
            <a:r>
              <a:rPr lang="fr-CA" sz="1050" dirty="0" smtClean="0"/>
              <a:t>: en </a:t>
            </a:r>
            <a:r>
              <a:rPr lang="fr-CA" sz="1050" dirty="0"/>
              <a:t>utilisant le discriminant de </a:t>
            </a:r>
            <a:r>
              <a:rPr lang="fr-CA" sz="1050" dirty="0" smtClean="0"/>
              <a:t>l’équation quadratique, graphiquement.</a:t>
            </a:r>
          </a:p>
          <a:p>
            <a:pPr marL="0" indent="0">
              <a:buNone/>
            </a:pPr>
            <a:r>
              <a:rPr lang="fr-CA" sz="1050" dirty="0" smtClean="0"/>
              <a:t>3.5 </a:t>
            </a:r>
            <a:r>
              <a:rPr lang="fr-CA" sz="1050" dirty="0"/>
              <a:t>Décrire, tracer et analyser les </a:t>
            </a:r>
            <a:r>
              <a:rPr lang="fr-CA" sz="1050" dirty="0" smtClean="0"/>
              <a:t>fonctions polynomiales </a:t>
            </a:r>
            <a:r>
              <a:rPr lang="fr-CA" sz="1050" dirty="0"/>
              <a:t>et rationnelles, en </a:t>
            </a:r>
            <a:r>
              <a:rPr lang="fr-CA" sz="1050" dirty="0" smtClean="0"/>
              <a:t>utilisant les </a:t>
            </a:r>
            <a:r>
              <a:rPr lang="fr-CA" sz="1050" dirty="0"/>
              <a:t>outils technologiques.</a:t>
            </a:r>
          </a:p>
          <a:p>
            <a:pPr marL="0" indent="0">
              <a:buNone/>
            </a:pPr>
            <a:r>
              <a:rPr lang="fr-CA" sz="1050" dirty="0" smtClean="0"/>
              <a:t>3.6 </a:t>
            </a:r>
            <a:r>
              <a:rPr lang="fr-CA" sz="1050" dirty="0"/>
              <a:t>Formuler et appliquer des stratégies </a:t>
            </a:r>
            <a:r>
              <a:rPr lang="fr-CA" sz="1050" dirty="0" smtClean="0"/>
              <a:t>pour résoudre </a:t>
            </a:r>
            <a:r>
              <a:rPr lang="fr-CA" sz="1050" dirty="0"/>
              <a:t>:</a:t>
            </a:r>
          </a:p>
          <a:p>
            <a:pPr marL="0" indent="0">
              <a:buNone/>
            </a:pPr>
            <a:r>
              <a:rPr lang="fr-CA" sz="1050" dirty="0" smtClean="0"/>
              <a:t>des </a:t>
            </a:r>
            <a:r>
              <a:rPr lang="fr-CA" sz="1050" dirty="0"/>
              <a:t>équations valeur </a:t>
            </a:r>
            <a:r>
              <a:rPr lang="fr-CA" sz="1050" dirty="0" smtClean="0"/>
              <a:t>absolue, des </a:t>
            </a:r>
            <a:r>
              <a:rPr lang="fr-CA" sz="1050" dirty="0"/>
              <a:t>équations contenant des </a:t>
            </a:r>
            <a:r>
              <a:rPr lang="fr-CA" sz="1050" dirty="0" smtClean="0"/>
              <a:t>radicaux, des </a:t>
            </a:r>
            <a:r>
              <a:rPr lang="fr-CA" sz="1050" dirty="0"/>
              <a:t>équations </a:t>
            </a:r>
            <a:r>
              <a:rPr lang="fr-CA" sz="1050" dirty="0" smtClean="0"/>
              <a:t>rationnelles, des </a:t>
            </a:r>
            <a:r>
              <a:rPr lang="fr-CA" sz="1050" dirty="0"/>
              <a:t>inégalités </a:t>
            </a:r>
            <a:r>
              <a:rPr lang="fr-CA" sz="1050" dirty="0" smtClean="0"/>
              <a:t>quadratiques, des </a:t>
            </a:r>
            <a:r>
              <a:rPr lang="fr-CA" sz="1050" dirty="0"/>
              <a:t>inégalités polynomiales.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371974" y="1556792"/>
                <a:ext cx="3800425" cy="5112568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fr-CA" sz="4600" b="1" dirty="0" smtClean="0"/>
                  <a:t>RAG: </a:t>
                </a:r>
                <a:r>
                  <a:rPr lang="fr-CA" sz="4600" b="1" dirty="0"/>
                  <a:t>Développer le raisonnement algébrique et numérique à l’aide de l’étude des relations. </a:t>
                </a:r>
                <a:r>
                  <a:rPr lang="fr-CA" sz="4600" dirty="0"/>
                  <a:t>	</a:t>
                </a:r>
              </a:p>
              <a:p>
                <a:pPr marL="0" indent="0">
                  <a:buNone/>
                </a:pPr>
                <a:r>
                  <a:rPr lang="fr-CA" sz="4600" i="1" dirty="0"/>
                  <a:t>L’élève devra : </a:t>
                </a:r>
                <a:r>
                  <a:rPr lang="fr-CA" sz="4600" dirty="0"/>
                  <a:t>	</a:t>
                </a:r>
              </a:p>
              <a:p>
                <a:pPr marL="0" indent="0">
                  <a:buNone/>
                </a:pPr>
                <a:r>
                  <a:rPr lang="fr-CA" sz="4600" dirty="0" smtClean="0"/>
                  <a:t>1. </a:t>
                </a:r>
                <a:r>
                  <a:rPr lang="fr-CA" sz="4600" b="1" dirty="0" smtClean="0"/>
                  <a:t>Décomposer </a:t>
                </a:r>
                <a:r>
                  <a:rPr lang="fr-CA" sz="4600" b="1" dirty="0"/>
                  <a:t>en facteurs </a:t>
                </a:r>
                <a:r>
                  <a:rPr lang="fr-CA" sz="4600" dirty="0"/>
                  <a:t>les expressions polynomiales de la forme suivante </a:t>
                </a:r>
                <a:r>
                  <a:rPr lang="fr-CA" sz="4600" dirty="0" smtClean="0"/>
                  <a:t>:</a:t>
                </a:r>
              </a:p>
              <a:p>
                <a:pPr marL="0" indent="0">
                  <a:buNone/>
                </a:pPr>
                <a:r>
                  <a:rPr lang="fr-CA" sz="4600" dirty="0" smtClean="0"/>
                  <a:t> </a:t>
                </a:r>
                <a14:m>
                  <m:oMath xmlns:m="http://schemas.openxmlformats.org/officeDocument/2006/math">
                    <m:r>
                      <a:rPr lang="fr-CA" sz="46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fr-CA" sz="4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sz="4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sz="4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sz="4600" b="0" i="1" smtClean="0">
                        <a:latin typeface="Cambria Math"/>
                      </a:rPr>
                      <m:t>+</m:t>
                    </m:r>
                    <m:r>
                      <a:rPr lang="fr-CA" sz="4600" b="0" i="1" smtClean="0">
                        <a:latin typeface="Cambria Math"/>
                      </a:rPr>
                      <m:t>𝑏𝑥</m:t>
                    </m:r>
                    <m:r>
                      <a:rPr lang="fr-CA" sz="4600" b="0" i="1" smtClean="0">
                        <a:latin typeface="Cambria Math"/>
                      </a:rPr>
                      <m:t>+</m:t>
                    </m:r>
                    <m:r>
                      <a:rPr lang="fr-CA" sz="4600" b="0" i="1" smtClean="0">
                        <a:latin typeface="Cambria Math"/>
                      </a:rPr>
                      <m:t>𝑐</m:t>
                    </m:r>
                  </m:oMath>
                </a14:m>
                <a:endParaRPr lang="fr-CA" sz="46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4600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fr-CA" sz="4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sz="4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fr-CA" sz="4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4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sz="4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CA" sz="4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CA" sz="4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CA" sz="4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sz="46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fr-CA" sz="4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4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sz="4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fr-CA" sz="4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CA" sz="4600" b="0" i="0" smtClean="0">
                          <a:latin typeface="Cambria Math"/>
                        </a:rPr>
                        <m:t> </m:t>
                      </m:r>
                      <m:r>
                        <a:rPr lang="fr-CA" sz="4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CA" sz="46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4600" b="0" i="1" smtClean="0">
                          <a:latin typeface="Cambria Math"/>
                        </a:rPr>
                        <m:t> </m:t>
                      </m:r>
                      <m:r>
                        <a:rPr lang="fr-CA" sz="46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fr-CA" sz="4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sz="4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CA" sz="46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fr-CA" sz="4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sz="4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fr-CA" sz="4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fr-CA" sz="4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CA" sz="4600" b="0" i="1" smtClean="0">
                          <a:latin typeface="Cambria Math"/>
                        </a:rPr>
                        <m:t>+</m:t>
                      </m:r>
                      <m:r>
                        <a:rPr lang="fr-CA" sz="4600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fr-CA" sz="4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CA" sz="46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fr-CA" sz="4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sz="4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CA" sz="4600" b="0" i="1" smtClean="0">
                          <a:latin typeface="Cambria Math"/>
                        </a:rPr>
                        <m:t>+</m:t>
                      </m:r>
                      <m:r>
                        <a:rPr lang="fr-CA" sz="46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CA" sz="4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sz="4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sz="4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fr-CA" sz="4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4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sz="4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CA" sz="46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fr-CA" sz="4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sz="4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fr-CA" sz="4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fr-CA" sz="4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CA" sz="4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fr-CA" sz="4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sz="46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fr-CA" sz="4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CA" sz="4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CA" sz="4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fr-CA" sz="46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fr-CA" sz="4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CA" sz="4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fr-CA" sz="4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fr-CA" sz="4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sz="4600" dirty="0"/>
              </a:p>
              <a:p>
                <a:pPr marL="0" indent="0">
                  <a:buNone/>
                </a:pPr>
                <a:r>
                  <a:rPr lang="fr-CA" sz="4600" dirty="0" smtClean="0"/>
                  <a:t>2. Représenter </a:t>
                </a:r>
                <a:r>
                  <a:rPr lang="fr-CA" sz="4600" dirty="0"/>
                  <a:t>graphiquement et analyser des </a:t>
                </a:r>
                <a:r>
                  <a:rPr lang="fr-CA" sz="4600" b="1" dirty="0"/>
                  <a:t>fonctions valeur absolue </a:t>
                </a:r>
                <a:r>
                  <a:rPr lang="fr-CA" sz="4600" dirty="0"/>
                  <a:t>(limitées aux fonctions linéaires et quadratiques) pour résoudre des problèmes. 	</a:t>
                </a:r>
              </a:p>
              <a:p>
                <a:pPr marL="0" indent="0">
                  <a:buNone/>
                </a:pPr>
                <a:r>
                  <a:rPr lang="fr-CA" sz="4600" dirty="0" smtClean="0"/>
                  <a:t>3</a:t>
                </a:r>
                <a:r>
                  <a:rPr lang="fr-CA" sz="4600" dirty="0"/>
                  <a:t>. Analyser des fonctions quadratiques de la </a:t>
                </a:r>
                <a:r>
                  <a:rPr lang="fr-CA" sz="4600" dirty="0" smtClean="0"/>
                  <a:t>forme  </a:t>
                </a:r>
                <a14:m>
                  <m:oMath xmlns:m="http://schemas.openxmlformats.org/officeDocument/2006/math">
                    <m:r>
                      <a:rPr lang="fr-CA" sz="4600" b="1" i="1" smtClean="0">
                        <a:latin typeface="Cambria Math"/>
                      </a:rPr>
                      <m:t>𝒚</m:t>
                    </m:r>
                    <m:r>
                      <a:rPr lang="fr-CA" sz="4600" b="1" i="1" smtClean="0">
                        <a:latin typeface="Cambria Math"/>
                      </a:rPr>
                      <m:t>=</m:t>
                    </m:r>
                    <m:r>
                      <a:rPr lang="fr-CA" sz="4600" b="1" i="1" smtClean="0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fr-CA" sz="4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sz="4600" b="1" i="1" smtClean="0">
                            <a:latin typeface="Cambria Math"/>
                          </a:rPr>
                          <m:t>(</m:t>
                        </m:r>
                        <m:r>
                          <a:rPr lang="fr-CA" sz="4600" b="1" i="1" smtClean="0">
                            <a:latin typeface="Cambria Math"/>
                          </a:rPr>
                          <m:t>𝒙</m:t>
                        </m:r>
                        <m:r>
                          <a:rPr lang="fr-CA" sz="4600" b="1" i="1" smtClean="0">
                            <a:latin typeface="Cambria Math"/>
                          </a:rPr>
                          <m:t>−</m:t>
                        </m:r>
                        <m:r>
                          <a:rPr lang="fr-CA" sz="4600" b="1" i="1" smtClean="0">
                            <a:latin typeface="Cambria Math"/>
                          </a:rPr>
                          <m:t>𝒑</m:t>
                        </m:r>
                        <m:r>
                          <a:rPr lang="fr-CA" sz="4600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CA" sz="4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CA" sz="4600" b="1" i="1" smtClean="0">
                        <a:latin typeface="Cambria Math"/>
                      </a:rPr>
                      <m:t>+</m:t>
                    </m:r>
                    <m:r>
                      <a:rPr lang="fr-CA" sz="4600" b="1" i="1" smtClean="0">
                        <a:latin typeface="Cambria Math"/>
                      </a:rPr>
                      <m:t>𝒒</m:t>
                    </m:r>
                  </m:oMath>
                </a14:m>
                <a:r>
                  <a:rPr lang="fr-CA" sz="4600" b="1" dirty="0" smtClean="0"/>
                  <a:t> </a:t>
                </a:r>
                <a:r>
                  <a:rPr lang="fr-CA" sz="4600" dirty="0" smtClean="0"/>
                  <a:t>et </a:t>
                </a:r>
                <a:r>
                  <a:rPr lang="fr-CA" sz="4600" dirty="0"/>
                  <a:t>déterminer : </a:t>
                </a:r>
                <a:r>
                  <a:rPr lang="fr-CA" sz="4600" dirty="0" smtClean="0"/>
                  <a:t>le </a:t>
                </a:r>
                <a:r>
                  <a:rPr lang="fr-CA" sz="4600" dirty="0"/>
                  <a:t>sommet; </a:t>
                </a:r>
                <a:r>
                  <a:rPr lang="fr-CA" sz="4600" dirty="0" smtClean="0"/>
                  <a:t> le </a:t>
                </a:r>
                <a:r>
                  <a:rPr lang="fr-CA" sz="4600" dirty="0"/>
                  <a:t>domaine et l’image; </a:t>
                </a:r>
                <a:r>
                  <a:rPr lang="fr-CA" sz="4600" dirty="0" smtClean="0"/>
                  <a:t> la </a:t>
                </a:r>
                <a:r>
                  <a:rPr lang="fr-CA" sz="4600" dirty="0"/>
                  <a:t>direction de l’ouverture; </a:t>
                </a:r>
                <a:r>
                  <a:rPr lang="fr-CA" sz="4600" dirty="0" smtClean="0"/>
                  <a:t> l’axe </a:t>
                </a:r>
                <a:r>
                  <a:rPr lang="fr-CA" sz="4600" dirty="0"/>
                  <a:t>de symétrie; </a:t>
                </a:r>
                <a:r>
                  <a:rPr lang="fr-CA" sz="4600" dirty="0" smtClean="0"/>
                  <a:t> les </a:t>
                </a:r>
                <a:r>
                  <a:rPr lang="fr-CA" sz="4600" dirty="0"/>
                  <a:t>coordonnées à l’origine. </a:t>
                </a:r>
              </a:p>
              <a:p>
                <a:pPr marL="0" indent="0">
                  <a:buNone/>
                </a:pPr>
                <a:r>
                  <a:rPr lang="fr-CA" sz="4600" dirty="0" smtClean="0"/>
                  <a:t>4</a:t>
                </a:r>
                <a:r>
                  <a:rPr lang="fr-CA" sz="4600" dirty="0"/>
                  <a:t>. Analyser des fonctions quadratiques de la </a:t>
                </a:r>
                <a:r>
                  <a:rPr lang="fr-CA" sz="4600" dirty="0" smtClean="0"/>
                  <a:t>forme </a:t>
                </a:r>
                <a14:m>
                  <m:oMath xmlns:m="http://schemas.openxmlformats.org/officeDocument/2006/math">
                    <m:r>
                      <a:rPr lang="fr-CA" sz="4600" b="1" i="1" smtClean="0">
                        <a:latin typeface="Cambria Math"/>
                      </a:rPr>
                      <m:t>𝒚</m:t>
                    </m:r>
                    <m:r>
                      <a:rPr lang="fr-CA" sz="4600" b="1" i="1" smtClean="0">
                        <a:latin typeface="Cambria Math"/>
                      </a:rPr>
                      <m:t>=</m:t>
                    </m:r>
                    <m:r>
                      <a:rPr lang="fr-CA" sz="4600" b="1" i="1" smtClean="0"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fr-CA" sz="4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sz="4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fr-CA" sz="4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CA" sz="4600" b="1" i="1" smtClean="0">
                        <a:latin typeface="Cambria Math"/>
                      </a:rPr>
                      <m:t>+</m:t>
                    </m:r>
                    <m:r>
                      <a:rPr lang="fr-CA" sz="4600" b="1" i="1" smtClean="0">
                        <a:latin typeface="Cambria Math"/>
                      </a:rPr>
                      <m:t>𝒃𝒙</m:t>
                    </m:r>
                    <m:r>
                      <a:rPr lang="fr-CA" sz="4600" b="1" i="1" smtClean="0">
                        <a:latin typeface="Cambria Math"/>
                      </a:rPr>
                      <m:t>+</m:t>
                    </m:r>
                    <m:r>
                      <a:rPr lang="fr-CA" sz="4600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fr-CA" sz="4600" b="1" dirty="0" smtClean="0"/>
                  <a:t> </a:t>
                </a:r>
                <a:r>
                  <a:rPr lang="fr-CA" sz="4600" dirty="0" smtClean="0"/>
                  <a:t>pour </a:t>
                </a:r>
                <a:r>
                  <a:rPr lang="fr-CA" sz="4600" dirty="0"/>
                  <a:t>identifier les caractéristiques du graphique correspondant, y compris : </a:t>
                </a:r>
                <a:r>
                  <a:rPr lang="fr-CA" sz="4600" dirty="0" smtClean="0"/>
                  <a:t>le </a:t>
                </a:r>
                <a:r>
                  <a:rPr lang="fr-CA" sz="4600" dirty="0"/>
                  <a:t>sommet; </a:t>
                </a:r>
                <a:r>
                  <a:rPr lang="fr-CA" sz="4600" dirty="0" smtClean="0"/>
                  <a:t> le </a:t>
                </a:r>
                <a:r>
                  <a:rPr lang="fr-CA" sz="4600" dirty="0"/>
                  <a:t>domaine et l’image; </a:t>
                </a:r>
                <a:r>
                  <a:rPr lang="fr-CA" sz="4600" dirty="0" smtClean="0"/>
                  <a:t> la </a:t>
                </a:r>
                <a:r>
                  <a:rPr lang="fr-CA" sz="4600" dirty="0"/>
                  <a:t>direction de l’ouverture; </a:t>
                </a:r>
                <a:r>
                  <a:rPr lang="fr-CA" sz="4600" dirty="0" smtClean="0"/>
                  <a:t> l’axe </a:t>
                </a:r>
                <a:r>
                  <a:rPr lang="fr-CA" sz="4600" dirty="0"/>
                  <a:t>de symétrie; </a:t>
                </a:r>
                <a:r>
                  <a:rPr lang="fr-CA" sz="4600" dirty="0" smtClean="0"/>
                  <a:t>les </a:t>
                </a:r>
                <a:r>
                  <a:rPr lang="fr-CA" sz="4600" dirty="0"/>
                  <a:t>coordonnées à </a:t>
                </a:r>
                <a:r>
                  <a:rPr lang="fr-CA" sz="4600" dirty="0" smtClean="0"/>
                  <a:t>l’origine, pour </a:t>
                </a:r>
                <a:r>
                  <a:rPr lang="fr-CA" sz="4600" dirty="0"/>
                  <a:t>résoudre des problèmes. </a:t>
                </a:r>
              </a:p>
              <a:p>
                <a:pPr marL="0" indent="0">
                  <a:buNone/>
                </a:pPr>
                <a:endParaRPr lang="fr-CA" sz="4600" dirty="0" smtClean="0"/>
              </a:p>
              <a:p>
                <a:pPr marL="0" indent="0">
                  <a:buNone/>
                </a:pPr>
                <a:r>
                  <a:rPr lang="fr-CA" sz="4600" dirty="0" smtClean="0"/>
                  <a:t>5</a:t>
                </a:r>
                <a:r>
                  <a:rPr lang="fr-CA" sz="4600" dirty="0"/>
                  <a:t>. Résoudre des problèmes comportant des équations quadratiques. </a:t>
                </a:r>
                <a:endParaRPr lang="fr-CA" sz="4600" dirty="0" smtClean="0"/>
              </a:p>
              <a:p>
                <a:pPr marL="0" indent="0">
                  <a:buNone/>
                </a:pPr>
                <a:r>
                  <a:rPr lang="en-US" sz="4600" dirty="0"/>
                  <a:t>	</a:t>
                </a:r>
              </a:p>
              <a:p>
                <a:pPr marL="0" indent="0">
                  <a:buNone/>
                </a:pPr>
                <a:endParaRPr lang="fr-CA" dirty="0"/>
              </a:p>
            </p:txBody>
          </p:sp>
        </mc:Choice>
        <mc:Fallback xmlns="">
          <p:sp>
            <p:nvSpPr>
              <p:cNvPr id="8" name="Espace réservé du conten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371974" y="1556792"/>
                <a:ext cx="3800425" cy="5112568"/>
              </a:xfrm>
              <a:blipFill rotWithShape="1">
                <a:blip r:embed="rId3"/>
                <a:stretch>
                  <a:fillRect t="-715" r="-80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texte 4"/>
          <p:cNvSpPr>
            <a:spLocks noGrp="1"/>
          </p:cNvSpPr>
          <p:nvPr>
            <p:ph type="body" sz="quarter" idx="1"/>
          </p:nvPr>
        </p:nvSpPr>
        <p:spPr>
          <a:xfrm>
            <a:off x="395536" y="908720"/>
            <a:ext cx="3657600" cy="491128"/>
          </a:xfrm>
        </p:spPr>
        <p:txBody>
          <a:bodyPr/>
          <a:lstStyle/>
          <a:p>
            <a:r>
              <a:rPr lang="fr-CA" dirty="0" smtClean="0"/>
              <a:t>Maths 20 Pures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355976" y="908720"/>
            <a:ext cx="3657600" cy="491128"/>
          </a:xfrm>
        </p:spPr>
        <p:txBody>
          <a:bodyPr/>
          <a:lstStyle/>
          <a:p>
            <a:r>
              <a:rPr lang="fr-CA" dirty="0" smtClean="0"/>
              <a:t>Maths 20-1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686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-27384"/>
            <a:ext cx="7543800" cy="720080"/>
          </a:xfrm>
        </p:spPr>
        <p:txBody>
          <a:bodyPr/>
          <a:lstStyle/>
          <a:p>
            <a:r>
              <a:rPr lang="fr-CA" dirty="0" smtClean="0"/>
              <a:t>LE PROGRAMME </a:t>
            </a:r>
            <a:r>
              <a:rPr lang="fr-CA" dirty="0" smtClean="0"/>
              <a:t>D’ÉTUDES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57200" y="1628800"/>
            <a:ext cx="3657600" cy="52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CA" sz="2800" dirty="0"/>
              <a:t>RAG: Représenter et analyser des situations comportant des expressions mathématiques, des équations et des inéquations.</a:t>
            </a:r>
          </a:p>
          <a:p>
            <a:pPr marL="0" indent="0">
              <a:buNone/>
            </a:pPr>
            <a:r>
              <a:rPr lang="fr-CA" sz="2800" dirty="0"/>
              <a:t>3.1 Résoudre des équations non linéaires :</a:t>
            </a:r>
          </a:p>
          <a:p>
            <a:pPr marL="0" indent="0">
              <a:buNone/>
            </a:pPr>
            <a:r>
              <a:rPr lang="fr-CA" sz="2800" dirty="0"/>
              <a:t>• par la factorisation,</a:t>
            </a:r>
          </a:p>
          <a:p>
            <a:pPr marL="0" indent="0">
              <a:buNone/>
            </a:pPr>
            <a:r>
              <a:rPr lang="fr-CA" sz="2800" dirty="0"/>
              <a:t>• graphiquement.</a:t>
            </a:r>
          </a:p>
          <a:p>
            <a:pPr marL="0" indent="0">
              <a:buNone/>
            </a:pPr>
            <a:r>
              <a:rPr lang="fr-CA" sz="2800" dirty="0"/>
              <a:t>3.2 Utiliser le théorème du reste pour évaluer</a:t>
            </a:r>
          </a:p>
          <a:p>
            <a:r>
              <a:rPr lang="fr-CA" sz="2800" dirty="0"/>
              <a:t>des expressions polynomiales et le théorème</a:t>
            </a:r>
          </a:p>
          <a:p>
            <a:r>
              <a:rPr lang="fr-CA" sz="2800" dirty="0"/>
              <a:t>de factorisation pour déterminer les facteurs</a:t>
            </a:r>
          </a:p>
          <a:p>
            <a:r>
              <a:rPr lang="fr-CA" sz="2800" dirty="0"/>
              <a:t>de polynômes</a:t>
            </a:r>
            <a:r>
              <a:rPr lang="fr-CA" sz="2800" dirty="0" smtClean="0"/>
              <a:t>.</a:t>
            </a:r>
          </a:p>
          <a:p>
            <a:pPr marL="0" indent="0">
              <a:buNone/>
            </a:pPr>
            <a:r>
              <a:rPr lang="fr-CA" sz="2800" dirty="0"/>
              <a:t>RAG: Examiner la nature de relations en mettant l’accent sur les fonctions.</a:t>
            </a:r>
          </a:p>
          <a:p>
            <a:pPr marL="0" indent="0">
              <a:buNone/>
            </a:pPr>
            <a:r>
              <a:rPr lang="fr-CA" sz="2800" dirty="0"/>
              <a:t>3.3 Effectuer des opérations sur des fonctions et des compositions de fonctions.</a:t>
            </a:r>
          </a:p>
          <a:p>
            <a:pPr marL="0" indent="0">
              <a:buNone/>
            </a:pPr>
            <a:r>
              <a:rPr lang="fr-CA" sz="2800" dirty="0"/>
              <a:t>3.4 Déterminer la réciproque d’une fonction.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371974" y="1556792"/>
            <a:ext cx="4088458" cy="53012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A" sz="2700" dirty="0"/>
              <a:t>6. Résoudre algébriquement et graphiquement, des problèmes comportant des systèmes d’équations linéaires-quadratiques et quadratiques-quadratiques ayant deux variables.</a:t>
            </a:r>
          </a:p>
          <a:p>
            <a:pPr marL="0" indent="0">
              <a:buNone/>
            </a:pPr>
            <a:r>
              <a:rPr lang="fr-CA" sz="2700" dirty="0"/>
              <a:t>7. Résoudre des problèmes comportant des inégalités linéaires et quadratiques ayant </a:t>
            </a:r>
            <a:r>
              <a:rPr lang="fr-CA" sz="2700" b="1" dirty="0"/>
              <a:t>deux variables</a:t>
            </a:r>
            <a:r>
              <a:rPr lang="fr-CA" sz="2700" dirty="0"/>
              <a:t>. </a:t>
            </a:r>
          </a:p>
          <a:p>
            <a:pPr marL="0" indent="0">
              <a:buNone/>
            </a:pPr>
            <a:r>
              <a:rPr lang="fr-CA" sz="2700" dirty="0"/>
              <a:t>8. Résoudre des problèmes comportant des inégalités quadratiques ayant </a:t>
            </a:r>
            <a:r>
              <a:rPr lang="fr-CA" sz="2700" b="1" dirty="0"/>
              <a:t>une variable.  </a:t>
            </a:r>
          </a:p>
          <a:p>
            <a:pPr marL="0" indent="0">
              <a:buNone/>
            </a:pPr>
            <a:r>
              <a:rPr lang="fr-CA" sz="2700" dirty="0"/>
              <a:t>9. Analyser des </a:t>
            </a:r>
            <a:r>
              <a:rPr lang="fr-CA" sz="2700" b="1" dirty="0"/>
              <a:t>suites et des séries arithmétiques</a:t>
            </a:r>
            <a:r>
              <a:rPr lang="fr-CA" sz="2700" dirty="0"/>
              <a:t> pour résoudre des problèmes. </a:t>
            </a:r>
          </a:p>
          <a:p>
            <a:pPr marL="0" indent="0">
              <a:buNone/>
            </a:pPr>
            <a:r>
              <a:rPr lang="fr-CA" sz="2700" dirty="0"/>
              <a:t>10. Analyser des </a:t>
            </a:r>
            <a:r>
              <a:rPr lang="fr-CA" sz="2700" b="1" dirty="0"/>
              <a:t>suites et des séries géométriques</a:t>
            </a:r>
            <a:r>
              <a:rPr lang="fr-CA" sz="2700" dirty="0"/>
              <a:t> pour résoudre des problèmes. </a:t>
            </a:r>
          </a:p>
          <a:p>
            <a:pPr marL="0" indent="0">
              <a:buNone/>
            </a:pPr>
            <a:r>
              <a:rPr lang="fr-CA" sz="2700" dirty="0"/>
              <a:t>11. Tracer le graphique et analyser des fonctions inverses (limité à l’inverse des fonctions linéaires et quadratiques).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"/>
          </p:nvPr>
        </p:nvSpPr>
        <p:spPr>
          <a:xfrm>
            <a:off x="457200" y="764704"/>
            <a:ext cx="3657600" cy="658368"/>
          </a:xfrm>
        </p:spPr>
        <p:txBody>
          <a:bodyPr/>
          <a:lstStyle/>
          <a:p>
            <a:r>
              <a:rPr lang="fr-CA" dirty="0" smtClean="0"/>
              <a:t>Maths 20 Pures	</a:t>
            </a: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343400" y="764704"/>
            <a:ext cx="3657600" cy="658368"/>
          </a:xfrm>
        </p:spPr>
        <p:txBody>
          <a:bodyPr/>
          <a:lstStyle/>
          <a:p>
            <a:r>
              <a:rPr lang="fr-CA" dirty="0" smtClean="0"/>
              <a:t>Maths 20-1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2579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Mathématiques 20-1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4178239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08720"/>
            <a:ext cx="13335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0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Mathématiques 20-1</a:t>
            </a:r>
            <a:br>
              <a:rPr lang="fr-CA" dirty="0" smtClean="0"/>
            </a:br>
            <a:r>
              <a:rPr lang="fr-CA" b="1" dirty="0" smtClean="0"/>
              <a:t>quadratiques</a:t>
            </a:r>
            <a:endParaRPr lang="fr-CA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4495800"/>
          </a:xfrm>
        </p:spPr>
        <p:txBody>
          <a:bodyPr>
            <a:normAutofit fontScale="70000" lnSpcReduction="20000"/>
          </a:bodyPr>
          <a:lstStyle/>
          <a:p>
            <a:r>
              <a:rPr lang="fr-CA" dirty="0" smtClean="0"/>
              <a:t>Fonction quadratique</a:t>
            </a:r>
          </a:p>
          <a:p>
            <a:r>
              <a:rPr lang="fr-CA" dirty="0" smtClean="0"/>
              <a:t>Parabole</a:t>
            </a:r>
          </a:p>
          <a:p>
            <a:r>
              <a:rPr lang="fr-CA" dirty="0" smtClean="0"/>
              <a:t>Sommet</a:t>
            </a:r>
          </a:p>
          <a:p>
            <a:r>
              <a:rPr lang="fr-CA" dirty="0" smtClean="0"/>
              <a:t>Minimum</a:t>
            </a:r>
          </a:p>
          <a:p>
            <a:r>
              <a:rPr lang="fr-CA" dirty="0" smtClean="0"/>
              <a:t>Maximum</a:t>
            </a:r>
          </a:p>
          <a:p>
            <a:r>
              <a:rPr lang="fr-CA" dirty="0" smtClean="0"/>
              <a:t>Axe de symétrie</a:t>
            </a:r>
          </a:p>
          <a:p>
            <a:r>
              <a:rPr lang="fr-CA" dirty="0" smtClean="0"/>
              <a:t>Forme canonique</a:t>
            </a:r>
          </a:p>
          <a:p>
            <a:r>
              <a:rPr lang="fr-CA" dirty="0" smtClean="0"/>
              <a:t>Forme générale</a:t>
            </a:r>
          </a:p>
          <a:p>
            <a:r>
              <a:rPr lang="fr-CA" dirty="0" smtClean="0"/>
              <a:t>Complétion du carré</a:t>
            </a:r>
          </a:p>
          <a:p>
            <a:r>
              <a:rPr lang="fr-CA" dirty="0" smtClean="0"/>
              <a:t>Équation quadratique</a:t>
            </a:r>
          </a:p>
          <a:p>
            <a:r>
              <a:rPr lang="fr-CA" dirty="0" smtClean="0"/>
              <a:t>Racines d’une équation</a:t>
            </a:r>
          </a:p>
          <a:p>
            <a:r>
              <a:rPr lang="fr-CA" dirty="0" smtClean="0"/>
              <a:t>Zéros d’une fonction</a:t>
            </a:r>
          </a:p>
          <a:p>
            <a:r>
              <a:rPr lang="fr-CA" dirty="0" smtClean="0"/>
              <a:t>Racine étrangère</a:t>
            </a:r>
          </a:p>
          <a:p>
            <a:r>
              <a:rPr lang="fr-CA" dirty="0" smtClean="0"/>
              <a:t>Formule quadratique</a:t>
            </a:r>
          </a:p>
          <a:p>
            <a:r>
              <a:rPr lang="fr-CA" dirty="0" smtClean="0"/>
              <a:t>Discriminant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371974" y="2362200"/>
                <a:ext cx="3872434" cy="4495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fr-CA" dirty="0" smtClean="0"/>
                  <a:t>Décomposer en facteurs différents genres d’expressions polynomiales </a:t>
                </a:r>
              </a:p>
              <a:p>
                <a:r>
                  <a:rPr lang="fr-CA" dirty="0" smtClean="0"/>
                  <a:t>Comparer le graphique de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dirty="0" smtClean="0"/>
                  <a:t> au graphique de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r>
                      <a:rPr lang="fr-CA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fr-CA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/>
                          </a:rPr>
                          <m:t>(</m:t>
                        </m:r>
                        <m:r>
                          <a:rPr lang="fr-CA" b="0" i="1" smtClean="0">
                            <a:latin typeface="Cambria Math"/>
                          </a:rPr>
                          <m:t>𝑥</m:t>
                        </m:r>
                        <m:r>
                          <a:rPr lang="fr-CA" b="0" i="1" smtClean="0">
                            <a:latin typeface="Cambria Math"/>
                          </a:rPr>
                          <m:t>−</m:t>
                        </m:r>
                        <m:r>
                          <a:rPr lang="fr-CA" b="0" i="1" smtClean="0">
                            <a:latin typeface="Cambria Math"/>
                          </a:rPr>
                          <m:t>𝑝</m:t>
                        </m:r>
                        <m:r>
                          <a:rPr lang="fr-CA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CA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b="0" i="1" smtClean="0">
                        <a:latin typeface="Cambria Math"/>
                      </a:rPr>
                      <m:t>+</m:t>
                    </m:r>
                    <m:r>
                      <a:rPr lang="fr-CA" b="0" i="1" smtClean="0">
                        <a:latin typeface="Cambria Math"/>
                      </a:rPr>
                      <m:t>𝑞</m:t>
                    </m:r>
                    <m:r>
                      <a:rPr lang="fr-CA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CA" dirty="0" smtClean="0"/>
                  <a:t> pour comprendre les effets de </a:t>
                </a:r>
                <a:r>
                  <a:rPr lang="fr-CA" i="1" dirty="0" smtClean="0"/>
                  <a:t>a, p </a:t>
                </a:r>
                <a:r>
                  <a:rPr lang="fr-CA" dirty="0" smtClean="0"/>
                  <a:t>et </a:t>
                </a:r>
                <a:r>
                  <a:rPr lang="fr-CA" i="1" dirty="0" smtClean="0"/>
                  <a:t>q</a:t>
                </a:r>
              </a:p>
              <a:p>
                <a:r>
                  <a:rPr lang="fr-CA" dirty="0" smtClean="0"/>
                  <a:t>Esquisser le graphique et faire l’analyse (sommet, l’ouverture, l’axe de symétrie, coordonnées à l’origine)</a:t>
                </a:r>
              </a:p>
              <a:p>
                <a:r>
                  <a:rPr lang="fr-CA" dirty="0" smtClean="0"/>
                  <a:t>Compléter </a:t>
                </a:r>
                <a:r>
                  <a:rPr lang="fr-CA" dirty="0"/>
                  <a:t>le carré (changer de forme, trouver les erreurs)</a:t>
                </a:r>
              </a:p>
              <a:p>
                <a:r>
                  <a:rPr lang="fr-CA" dirty="0"/>
                  <a:t>Caractéristiques d’une fonction 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𝑦</m:t>
                    </m:r>
                    <m:r>
                      <a:rPr lang="fr-CA" i="1">
                        <a:latin typeface="Cambria Math"/>
                      </a:rPr>
                      <m:t>=</m:t>
                    </m:r>
                    <m:r>
                      <a:rPr lang="fr-CA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fr-CA" i="1">
                            <a:latin typeface="Cambria Math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CA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CA" i="1">
                        <a:latin typeface="Cambria Math"/>
                      </a:rPr>
                      <m:t>+</m:t>
                    </m:r>
                    <m:r>
                      <a:rPr lang="fr-CA" i="1">
                        <a:latin typeface="Cambria Math"/>
                      </a:rPr>
                      <m:t>𝑏𝑥</m:t>
                    </m:r>
                    <m:r>
                      <a:rPr lang="fr-CA" i="1">
                        <a:latin typeface="Cambria Math"/>
                      </a:rPr>
                      <m:t>+</m:t>
                    </m:r>
                    <m:r>
                      <a:rPr lang="fr-CA" i="1">
                        <a:latin typeface="Cambria Math"/>
                      </a:rPr>
                      <m:t>𝑐</m:t>
                    </m:r>
                  </m:oMath>
                </a14:m>
                <a:endParaRPr lang="fr-CA" dirty="0"/>
              </a:p>
              <a:p>
                <a:r>
                  <a:rPr lang="fr-CA" dirty="0"/>
                  <a:t>Résoudre un problème en faisant l’analyse d’une fonction quadratique</a:t>
                </a:r>
              </a:p>
              <a:p>
                <a:r>
                  <a:rPr lang="fr-CA" dirty="0"/>
                  <a:t>Résoudre une équation quadratique (racine carré, factorisation, complétion de carré, formule quadratique, le graphique)</a:t>
                </a:r>
              </a:p>
              <a:p>
                <a:endParaRPr lang="fr-CA" dirty="0" smtClean="0"/>
              </a:p>
              <a:p>
                <a:endParaRPr lang="fr-CA" dirty="0" smtClean="0"/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7" name="Espace réservé du contenu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371974" y="2362200"/>
                <a:ext cx="3872434" cy="4495800"/>
              </a:xfrm>
              <a:blipFill rotWithShape="1">
                <a:blip r:embed="rId3"/>
                <a:stretch>
                  <a:fillRect t="-1221" r="-204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texte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CA" dirty="0" smtClean="0"/>
              <a:t>Vocabulaire	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Concepts clés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805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868958"/>
          </a:xfrm>
        </p:spPr>
        <p:txBody>
          <a:bodyPr/>
          <a:lstStyle/>
          <a:p>
            <a:r>
              <a:rPr lang="fr-CA" dirty="0" smtClean="0"/>
              <a:t>Mathématiques 20-1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40768"/>
                <a:ext cx="8219256" cy="513318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CA" b="1" u="sng" dirty="0" smtClean="0"/>
                  <a:t>CONNAISSANCES ANTÉRIEURES</a:t>
                </a:r>
              </a:p>
              <a:p>
                <a:r>
                  <a:rPr lang="fr-CA" dirty="0" smtClean="0"/>
                  <a:t>Opérations et simplification </a:t>
                </a:r>
              </a:p>
              <a:p>
                <a:pPr marL="0" indent="0">
                  <a:buNone/>
                </a:pPr>
                <a:r>
                  <a:rPr lang="fr-CA" dirty="0"/>
                  <a:t>	(</a:t>
                </a:r>
                <a:r>
                  <a:rPr lang="fr-CA" i="1" dirty="0"/>
                  <a:t>x</a:t>
                </a:r>
                <a:r>
                  <a:rPr lang="fr-CA" dirty="0"/>
                  <a:t> –1)</a:t>
                </a:r>
                <a:r>
                  <a:rPr lang="fr-CA" baseline="30000" dirty="0"/>
                  <a:t>2</a:t>
                </a:r>
                <a:r>
                  <a:rPr lang="fr-CA" dirty="0"/>
                  <a:t> – (2</a:t>
                </a:r>
                <a:r>
                  <a:rPr lang="fr-CA" i="1" dirty="0"/>
                  <a:t>x</a:t>
                </a:r>
                <a:r>
                  <a:rPr lang="fr-CA" dirty="0"/>
                  <a:t> + 3)(</a:t>
                </a:r>
                <a:r>
                  <a:rPr lang="fr-CA" i="1" dirty="0"/>
                  <a:t>x</a:t>
                </a:r>
                <a:r>
                  <a:rPr lang="fr-CA" dirty="0"/>
                  <a:t> – 4</a:t>
                </a:r>
                <a:r>
                  <a:rPr lang="fr-CA" dirty="0" smtClean="0"/>
                  <a:t>)</a:t>
                </a:r>
              </a:p>
              <a:p>
                <a:r>
                  <a:rPr lang="fr-CA" dirty="0" smtClean="0"/>
                  <a:t>À partir d’une graphique, identifier la pente, l’ordonnée, l’équation de droite, domaine/image, abscisse(s)</a:t>
                </a:r>
                <a:endParaRPr lang="fr-CA" dirty="0"/>
              </a:p>
              <a:p>
                <a:r>
                  <a:rPr lang="fr-CA" dirty="0" smtClean="0"/>
                  <a:t>L’équation d’une droite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𝑦</m:t>
                    </m:r>
                    <m:r>
                      <a:rPr lang="fr-CA" b="0" i="1" smtClean="0">
                        <a:latin typeface="Cambria Math"/>
                      </a:rPr>
                      <m:t>=</m:t>
                    </m:r>
                    <m:r>
                      <a:rPr lang="fr-CA" b="0" i="1" smtClean="0">
                        <a:latin typeface="Cambria Math"/>
                      </a:rPr>
                      <m:t>𝑚𝑥</m:t>
                    </m:r>
                    <m:r>
                      <a:rPr lang="fr-CA" b="0" i="1" smtClean="0">
                        <a:latin typeface="Cambria Math"/>
                      </a:rPr>
                      <m:t>+</m:t>
                    </m:r>
                    <m:r>
                      <a:rPr lang="fr-CA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fr-CA" dirty="0" smtClean="0"/>
                  <a:t> et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/>
                      </a:rPr>
                      <m:t>𝐴𝑥</m:t>
                    </m:r>
                    <m:r>
                      <a:rPr lang="fr-CA" b="0" i="1" smtClean="0">
                        <a:latin typeface="Cambria Math"/>
                      </a:rPr>
                      <m:t>+</m:t>
                    </m:r>
                    <m:r>
                      <a:rPr lang="fr-CA" b="0" i="1" smtClean="0">
                        <a:latin typeface="Cambria Math"/>
                      </a:rPr>
                      <m:t>𝐵𝑦</m:t>
                    </m:r>
                    <m:r>
                      <a:rPr lang="fr-CA" b="0" i="1" smtClean="0">
                        <a:latin typeface="Cambria Math"/>
                      </a:rPr>
                      <m:t>+</m:t>
                    </m:r>
                    <m:r>
                      <a:rPr lang="fr-CA" b="0" i="1" smtClean="0">
                        <a:latin typeface="Cambria Math"/>
                      </a:rPr>
                      <m:t>𝐶</m:t>
                    </m:r>
                    <m:r>
                      <a:rPr lang="fr-CA" b="0" i="1" smtClean="0">
                        <a:latin typeface="Cambria Math"/>
                      </a:rPr>
                      <m:t>=0</m:t>
                    </m:r>
                  </m:oMath>
                </a14:m>
                <a:endParaRPr lang="fr-CA" dirty="0" smtClean="0"/>
              </a:p>
              <a:p>
                <a:r>
                  <a:rPr lang="fr-CA" dirty="0" smtClean="0"/>
                  <a:t>À partir d’une fonction, faire une table de valeurs, trace le graphique et identifier les coordonnées à l’origine</a:t>
                </a:r>
              </a:p>
              <a:p>
                <a:r>
                  <a:rPr lang="fr-CA" dirty="0" smtClean="0"/>
                  <a:t>Trouver la pente et l’ordonnée</a:t>
                </a:r>
              </a:p>
              <a:p>
                <a:r>
                  <a:rPr lang="fr-CA" dirty="0" smtClean="0"/>
                  <a:t>Analyser et résoudre des problèmes comportant une fonction linéaire (domaine, image, …)</a:t>
                </a:r>
                <a:endParaRPr lang="fr-CA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40768"/>
                <a:ext cx="8219256" cy="5133184"/>
              </a:xfrm>
              <a:blipFill rotWithShape="1">
                <a:blip r:embed="rId2"/>
                <a:stretch>
                  <a:fillRect l="-1113" t="-166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0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4605</TotalTime>
  <Words>2322</Words>
  <Application>Microsoft Office PowerPoint</Application>
  <PresentationFormat>Affichage à l'écran (4:3)</PresentationFormat>
  <Paragraphs>425</Paragraphs>
  <Slides>42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Oriel</vt:lpstr>
      <vt:lpstr>Fonctions et relations Mathématiques  20-1 et 20-2</vt:lpstr>
      <vt:lpstr>BIENVENUE! </vt:lpstr>
      <vt:lpstr>Objectifs</vt:lpstr>
      <vt:lpstr>Au menu</vt:lpstr>
      <vt:lpstr>LE PROGRAMME D’ÉTUDES</vt:lpstr>
      <vt:lpstr>LE PROGRAMME D’ÉTUDES</vt:lpstr>
      <vt:lpstr>Mathématiques 20-1</vt:lpstr>
      <vt:lpstr>Mathématiques 20-1 quadratiques</vt:lpstr>
      <vt:lpstr>Mathématiques 20-1</vt:lpstr>
      <vt:lpstr>Mathématiques 20-1 valeurs absolues et inverses</vt:lpstr>
      <vt:lpstr>Mathématiques 20-1 connaissances antérieures</vt:lpstr>
      <vt:lpstr>Mathématiques 20-1 suites et séries, inéquations</vt:lpstr>
      <vt:lpstr>Mathématiques 20-1 connaissances antérieures</vt:lpstr>
      <vt:lpstr>Mathématiques 20-1 …mon expérience….</vt:lpstr>
      <vt:lpstr>Mathématiques 20-1</vt:lpstr>
      <vt:lpstr>PAUSE</vt:lpstr>
      <vt:lpstr>Les résultats d’apprentissages</vt:lpstr>
      <vt:lpstr>Mathématiques 20-2 fonctions et équations quadratiques</vt:lpstr>
      <vt:lpstr>Mathématiques 20-2 </vt:lpstr>
      <vt:lpstr> LES FONCTIONS QUADRATIQUES</vt:lpstr>
      <vt:lpstr>LES FONCTIONS QUADRATIQUES</vt:lpstr>
      <vt:lpstr>LES FONCTIONS QUADRATIQUES</vt:lpstr>
      <vt:lpstr>LA CALCULATRICE GRAPHIQUE</vt:lpstr>
      <vt:lpstr>LES FONCTIONS QUADRATIQUES</vt:lpstr>
      <vt:lpstr>LES FONCTIONS QUADRATIQUES</vt:lpstr>
      <vt:lpstr>MONTRER LES DIFFÉRENTES MÉTHODES</vt:lpstr>
      <vt:lpstr>COMPLÉTER LE CARRÉ</vt:lpstr>
      <vt:lpstr>LA RÉSOLUTION DE PROBLÈMES</vt:lpstr>
      <vt:lpstr>LA RÈGLE DE TROIS</vt:lpstr>
      <vt:lpstr>LE JEU!</vt:lpstr>
      <vt:lpstr>LES FONCTIONS QUADRATIQUES</vt:lpstr>
      <vt:lpstr>LES FONCTIONS QUADRATIQUES</vt:lpstr>
      <vt:lpstr>LES FONCTIONS QUADRATIQUES</vt:lpstr>
      <vt:lpstr>FORMULER DES QUESTIONS OUVERTES</vt:lpstr>
      <vt:lpstr>LES FONCTIONS</vt:lpstr>
      <vt:lpstr>LES FONCTIONS</vt:lpstr>
      <vt:lpstr>LES FONCTIONS</vt:lpstr>
      <vt:lpstr>Les paraboles sont partout! </vt:lpstr>
      <vt:lpstr>Présentation PowerPoint</vt:lpstr>
      <vt:lpstr>Présentation PowerPoint</vt:lpstr>
      <vt:lpstr>Pour conclure…</vt:lpstr>
      <vt:lpstr>Merci!!!!</vt:lpstr>
    </vt:vector>
  </TitlesOfParts>
  <Company>Conseil scolaire Centre-Nord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Fonctions</dc:title>
  <dc:creator>Chantal Goudreau</dc:creator>
  <cp:lastModifiedBy>Chantal Goudreau</cp:lastModifiedBy>
  <cp:revision>93</cp:revision>
  <dcterms:created xsi:type="dcterms:W3CDTF">2011-11-17T02:48:11Z</dcterms:created>
  <dcterms:modified xsi:type="dcterms:W3CDTF">2011-11-22T22:14:37Z</dcterms:modified>
</cp:coreProperties>
</file>