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4"/>
  </p:notesMasterIdLst>
  <p:sldIdLst>
    <p:sldId id="256" r:id="rId2"/>
    <p:sldId id="288" r:id="rId3"/>
    <p:sldId id="300" r:id="rId4"/>
    <p:sldId id="290" r:id="rId5"/>
    <p:sldId id="258" r:id="rId6"/>
    <p:sldId id="259" r:id="rId7"/>
    <p:sldId id="260" r:id="rId8"/>
    <p:sldId id="261" r:id="rId9"/>
    <p:sldId id="286" r:id="rId10"/>
    <p:sldId id="266" r:id="rId11"/>
    <p:sldId id="297" r:id="rId12"/>
    <p:sldId id="270" r:id="rId13"/>
    <p:sldId id="262" r:id="rId14"/>
    <p:sldId id="263" r:id="rId15"/>
    <p:sldId id="264" r:id="rId16"/>
    <p:sldId id="269" r:id="rId17"/>
    <p:sldId id="265" r:id="rId18"/>
    <p:sldId id="271" r:id="rId19"/>
    <p:sldId id="257" r:id="rId20"/>
    <p:sldId id="272" r:id="rId21"/>
    <p:sldId id="273" r:id="rId22"/>
    <p:sldId id="285" r:id="rId23"/>
    <p:sldId id="281" r:id="rId24"/>
    <p:sldId id="282" r:id="rId25"/>
    <p:sldId id="283" r:id="rId26"/>
    <p:sldId id="280" r:id="rId27"/>
    <p:sldId id="277" r:id="rId28"/>
    <p:sldId id="278" r:id="rId29"/>
    <p:sldId id="284" r:id="rId30"/>
    <p:sldId id="293" r:id="rId31"/>
    <p:sldId id="287" r:id="rId32"/>
    <p:sldId id="289" r:id="rId33"/>
    <p:sldId id="275" r:id="rId34"/>
    <p:sldId id="295" r:id="rId35"/>
    <p:sldId id="276" r:id="rId36"/>
    <p:sldId id="302" r:id="rId37"/>
    <p:sldId id="274" r:id="rId38"/>
    <p:sldId id="298" r:id="rId39"/>
    <p:sldId id="268" r:id="rId40"/>
    <p:sldId id="294" r:id="rId41"/>
    <p:sldId id="291" r:id="rId42"/>
    <p:sldId id="299" r:id="rId4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28" autoAdjust="0"/>
    <p:restoredTop sz="86612" autoAdjust="0"/>
  </p:normalViewPr>
  <p:slideViewPr>
    <p:cSldViewPr>
      <p:cViewPr>
        <p:scale>
          <a:sx n="70" d="100"/>
          <a:sy n="70" d="100"/>
        </p:scale>
        <p:origin x="-1008"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EC3DC1-6492-4312-9E81-5F2540520D1E}" type="datetimeFigureOut">
              <a:rPr lang="fr-CA" smtClean="0"/>
              <a:t>2011-12-08</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18E350-0ACB-4239-9B9A-59EC18B22EBC}" type="slidenum">
              <a:rPr lang="fr-CA" smtClean="0"/>
              <a:t>‹N°›</a:t>
            </a:fld>
            <a:endParaRPr lang="fr-CA"/>
          </a:p>
        </p:txBody>
      </p:sp>
    </p:spTree>
    <p:extLst>
      <p:ext uri="{BB962C8B-B14F-4D97-AF65-F5344CB8AC3E}">
        <p14:creationId xmlns:p14="http://schemas.microsoft.com/office/powerpoint/2010/main" val="1167494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ehow.com/info_8028301_math-projects-logic.html#ixzz1fblEv9p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Ressemblent</a:t>
            </a:r>
            <a:r>
              <a:rPr lang="fr-CA" baseline="0" dirty="0" smtClean="0"/>
              <a:t> aux objectifs de Maths 20-1 (algèbre et nombre)</a:t>
            </a:r>
            <a:endParaRPr lang="fr-CA" dirty="0"/>
          </a:p>
        </p:txBody>
      </p:sp>
      <p:sp>
        <p:nvSpPr>
          <p:cNvPr id="4" name="Espace réservé du numéro de diapositive 3"/>
          <p:cNvSpPr>
            <a:spLocks noGrp="1"/>
          </p:cNvSpPr>
          <p:nvPr>
            <p:ph type="sldNum" sz="quarter" idx="10"/>
          </p:nvPr>
        </p:nvSpPr>
        <p:spPr/>
        <p:txBody>
          <a:bodyPr/>
          <a:lstStyle/>
          <a:p>
            <a:fld id="{CC18E350-0ACB-4239-9B9A-59EC18B22EBC}" type="slidenum">
              <a:rPr lang="fr-CA" smtClean="0"/>
              <a:t>8</a:t>
            </a:fld>
            <a:endParaRPr lang="fr-CA"/>
          </a:p>
        </p:txBody>
      </p:sp>
    </p:spTree>
    <p:extLst>
      <p:ext uri="{BB962C8B-B14F-4D97-AF65-F5344CB8AC3E}">
        <p14:creationId xmlns:p14="http://schemas.microsoft.com/office/powerpoint/2010/main" val="2692217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P</a:t>
            </a:r>
            <a:endParaRPr lang="fr-CA" dirty="0"/>
          </a:p>
        </p:txBody>
      </p:sp>
      <p:sp>
        <p:nvSpPr>
          <p:cNvPr id="4" name="Espace réservé du numéro de diapositive 3"/>
          <p:cNvSpPr>
            <a:spLocks noGrp="1"/>
          </p:cNvSpPr>
          <p:nvPr>
            <p:ph type="sldNum" sz="quarter" idx="10"/>
          </p:nvPr>
        </p:nvSpPr>
        <p:spPr/>
        <p:txBody>
          <a:bodyPr/>
          <a:lstStyle/>
          <a:p>
            <a:fld id="{CC18E350-0ACB-4239-9B9A-59EC18B22EBC}" type="slidenum">
              <a:rPr lang="fr-CA" smtClean="0"/>
              <a:t>23</a:t>
            </a:fld>
            <a:endParaRPr lang="fr-CA"/>
          </a:p>
        </p:txBody>
      </p:sp>
    </p:spTree>
    <p:extLst>
      <p:ext uri="{BB962C8B-B14F-4D97-AF65-F5344CB8AC3E}">
        <p14:creationId xmlns:p14="http://schemas.microsoft.com/office/powerpoint/2010/main" val="1966321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CC18E350-0ACB-4239-9B9A-59EC18B22EBC}" type="slidenum">
              <a:rPr lang="fr-CA" smtClean="0"/>
              <a:t>25</a:t>
            </a:fld>
            <a:endParaRPr lang="fr-CA"/>
          </a:p>
        </p:txBody>
      </p:sp>
    </p:spTree>
    <p:extLst>
      <p:ext uri="{BB962C8B-B14F-4D97-AF65-F5344CB8AC3E}">
        <p14:creationId xmlns:p14="http://schemas.microsoft.com/office/powerpoint/2010/main" val="2235842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CC18E350-0ACB-4239-9B9A-59EC18B22EBC}" type="slidenum">
              <a:rPr lang="fr-CA" smtClean="0"/>
              <a:t>26</a:t>
            </a:fld>
            <a:endParaRPr lang="fr-CA"/>
          </a:p>
        </p:txBody>
      </p:sp>
    </p:spTree>
    <p:extLst>
      <p:ext uri="{BB962C8B-B14F-4D97-AF65-F5344CB8AC3E}">
        <p14:creationId xmlns:p14="http://schemas.microsoft.com/office/powerpoint/2010/main" val="2991655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b="0" i="0" u="none" strike="noStrike" kern="1200" baseline="0" dirty="0" smtClean="0">
                <a:solidFill>
                  <a:schemeClr val="tx1"/>
                </a:solidFill>
                <a:latin typeface="+mn-lt"/>
                <a:ea typeface="+mn-ea"/>
                <a:cs typeface="+mn-cs"/>
              </a:rPr>
              <a:t>En </a:t>
            </a:r>
            <a:r>
              <a:rPr lang="fr-CA" sz="1200" b="0" i="0" u="none" strike="noStrike" kern="1200" baseline="0" dirty="0" err="1" smtClean="0">
                <a:solidFill>
                  <a:schemeClr val="tx1"/>
                </a:solidFill>
                <a:latin typeface="+mn-lt"/>
                <a:ea typeface="+mn-ea"/>
                <a:cs typeface="+mn-cs"/>
              </a:rPr>
              <a:t>math´ematique</a:t>
            </a:r>
            <a:r>
              <a:rPr lang="fr-CA" sz="1200" b="0" i="0" u="none" strike="noStrike" kern="1200" baseline="0" dirty="0" smtClean="0">
                <a:solidFill>
                  <a:schemeClr val="tx1"/>
                </a:solidFill>
                <a:latin typeface="+mn-lt"/>
                <a:ea typeface="+mn-ea"/>
                <a:cs typeface="+mn-cs"/>
              </a:rPr>
              <a:t>, la </a:t>
            </a:r>
            <a:r>
              <a:rPr lang="fr-CA" sz="1200" b="0" i="0" u="none" strike="noStrike" kern="1200" baseline="0" dirty="0" err="1" smtClean="0">
                <a:solidFill>
                  <a:schemeClr val="tx1"/>
                </a:solidFill>
                <a:latin typeface="+mn-lt"/>
                <a:ea typeface="+mn-ea"/>
                <a:cs typeface="+mn-cs"/>
              </a:rPr>
              <a:t>compr´ehension</a:t>
            </a:r>
            <a:r>
              <a:rPr lang="fr-CA" sz="1200" b="0" i="0" u="none" strike="noStrike" kern="1200" baseline="0" dirty="0" smtClean="0">
                <a:solidFill>
                  <a:schemeClr val="tx1"/>
                </a:solidFill>
                <a:latin typeface="+mn-lt"/>
                <a:ea typeface="+mn-ea"/>
                <a:cs typeface="+mn-cs"/>
              </a:rPr>
              <a:t> de l’espace et des formes </a:t>
            </a:r>
            <a:r>
              <a:rPr lang="fr-CA" sz="1200" b="0" i="0" u="none" strike="noStrike" kern="1200" baseline="0" dirty="0" err="1" smtClean="0">
                <a:solidFill>
                  <a:schemeClr val="tx1"/>
                </a:solidFill>
                <a:latin typeface="+mn-lt"/>
                <a:ea typeface="+mn-ea"/>
                <a:cs typeface="+mn-cs"/>
              </a:rPr>
              <a:t>g´eom´etriques</a:t>
            </a:r>
            <a:r>
              <a:rPr lang="fr-CA" sz="1200" b="0" i="0" u="none" strike="noStrike" kern="1200" baseline="0" dirty="0" smtClean="0">
                <a:solidFill>
                  <a:schemeClr val="tx1"/>
                </a:solidFill>
                <a:latin typeface="+mn-lt"/>
                <a:ea typeface="+mn-ea"/>
                <a:cs typeface="+mn-cs"/>
              </a:rPr>
              <a:t> est importante. Ici, les</a:t>
            </a:r>
          </a:p>
          <a:p>
            <a:r>
              <a:rPr lang="fr-CA" sz="1200" b="0" i="0" u="none" strike="noStrike" kern="1200" baseline="0" dirty="0" smtClean="0">
                <a:solidFill>
                  <a:schemeClr val="tx1"/>
                </a:solidFill>
                <a:latin typeface="+mn-lt"/>
                <a:ea typeface="+mn-ea"/>
                <a:cs typeface="+mn-cs"/>
              </a:rPr>
              <a:t>jolies ´</a:t>
            </a:r>
            <a:r>
              <a:rPr lang="fr-CA" sz="1200" b="0" i="0" u="none" strike="noStrike" kern="1200" baseline="0" dirty="0" err="1" smtClean="0">
                <a:solidFill>
                  <a:schemeClr val="tx1"/>
                </a:solidFill>
                <a:latin typeface="+mn-lt"/>
                <a:ea typeface="+mn-ea"/>
                <a:cs typeface="+mn-cs"/>
              </a:rPr>
              <a:t>enigmes</a:t>
            </a:r>
            <a:r>
              <a:rPr lang="fr-CA" sz="1200" b="0" i="0" u="none" strike="noStrike" kern="1200" baseline="0" dirty="0" smtClean="0">
                <a:solidFill>
                  <a:schemeClr val="tx1"/>
                </a:solidFill>
                <a:latin typeface="+mn-lt"/>
                <a:ea typeface="+mn-ea"/>
                <a:cs typeface="+mn-cs"/>
              </a:rPr>
              <a:t> abondent aussi. </a:t>
            </a:r>
            <a:endParaRPr lang="fr-CA" dirty="0"/>
          </a:p>
        </p:txBody>
      </p:sp>
      <p:sp>
        <p:nvSpPr>
          <p:cNvPr id="4" name="Espace réservé du numéro de diapositive 3"/>
          <p:cNvSpPr>
            <a:spLocks noGrp="1"/>
          </p:cNvSpPr>
          <p:nvPr>
            <p:ph type="sldNum" sz="quarter" idx="10"/>
          </p:nvPr>
        </p:nvSpPr>
        <p:spPr/>
        <p:txBody>
          <a:bodyPr/>
          <a:lstStyle/>
          <a:p>
            <a:fld id="{CC18E350-0ACB-4239-9B9A-59EC18B22EBC}" type="slidenum">
              <a:rPr lang="fr-CA" smtClean="0"/>
              <a:t>27</a:t>
            </a:fld>
            <a:endParaRPr lang="fr-CA"/>
          </a:p>
        </p:txBody>
      </p:sp>
    </p:spTree>
    <p:extLst>
      <p:ext uri="{BB962C8B-B14F-4D97-AF65-F5344CB8AC3E}">
        <p14:creationId xmlns:p14="http://schemas.microsoft.com/office/powerpoint/2010/main" val="3604367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Trouver les divers régularités dans les triangles et cercles</a:t>
            </a:r>
          </a:p>
          <a:p>
            <a:r>
              <a:rPr lang="fr-CA" dirty="0" smtClean="0"/>
              <a:t>Le nombre dans chaque carré est la somme des valeurs des deux cercles adjacents (sur les côtés</a:t>
            </a:r>
            <a:r>
              <a:rPr lang="fr-CA" baseline="0" dirty="0" smtClean="0"/>
              <a:t> du carré)</a:t>
            </a:r>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CC18E350-0ACB-4239-9B9A-59EC18B22EBC}" type="slidenum">
              <a:rPr lang="fr-CA" smtClean="0"/>
              <a:t>29</a:t>
            </a:fld>
            <a:endParaRPr lang="fr-CA"/>
          </a:p>
        </p:txBody>
      </p:sp>
    </p:spTree>
    <p:extLst>
      <p:ext uri="{BB962C8B-B14F-4D97-AF65-F5344CB8AC3E}">
        <p14:creationId xmlns:p14="http://schemas.microsoft.com/office/powerpoint/2010/main" val="1567716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Utilise les </a:t>
            </a:r>
            <a:r>
              <a:rPr lang="en-AU" sz="1200" kern="1200" dirty="0" err="1" smtClean="0">
                <a:solidFill>
                  <a:schemeClr val="tx1"/>
                </a:solidFill>
                <a:effectLst/>
                <a:latin typeface="+mn-lt"/>
                <a:ea typeface="+mn-ea"/>
                <a:cs typeface="+mn-cs"/>
              </a:rPr>
              <a:t>arithmogones</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pentagonales</a:t>
            </a:r>
            <a:r>
              <a:rPr lang="en-AU" sz="1200" kern="1200" dirty="0" smtClean="0">
                <a:solidFill>
                  <a:schemeClr val="tx1"/>
                </a:solidFill>
                <a:effectLst/>
                <a:latin typeface="+mn-lt"/>
                <a:ea typeface="+mn-ea"/>
                <a:cs typeface="+mn-cs"/>
              </a:rPr>
              <a:t> pour </a:t>
            </a:r>
            <a:r>
              <a:rPr lang="en-AU" sz="1200" kern="1200" dirty="0" err="1" smtClean="0">
                <a:solidFill>
                  <a:schemeClr val="tx1"/>
                </a:solidFill>
                <a:effectLst/>
                <a:latin typeface="+mn-lt"/>
                <a:ea typeface="+mn-ea"/>
                <a:cs typeface="+mn-cs"/>
              </a:rPr>
              <a:t>déterminer</a:t>
            </a:r>
            <a:r>
              <a:rPr lang="en-AU" sz="1200" kern="1200" dirty="0" smtClean="0">
                <a:solidFill>
                  <a:schemeClr val="tx1"/>
                </a:solidFill>
                <a:effectLst/>
                <a:latin typeface="+mn-lt"/>
                <a:ea typeface="+mn-ea"/>
                <a:cs typeface="+mn-cs"/>
              </a:rPr>
              <a:t> la </a:t>
            </a:r>
            <a:r>
              <a:rPr lang="en-AU" sz="1200" kern="1200" dirty="0" err="1" smtClean="0">
                <a:solidFill>
                  <a:schemeClr val="tx1"/>
                </a:solidFill>
                <a:effectLst/>
                <a:latin typeface="+mn-lt"/>
                <a:ea typeface="+mn-ea"/>
                <a:cs typeface="+mn-cs"/>
              </a:rPr>
              <a:t>règle</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ou</a:t>
            </a:r>
            <a:r>
              <a:rPr lang="en-AU" sz="1200" kern="1200" baseline="0" dirty="0" smtClean="0">
                <a:solidFill>
                  <a:schemeClr val="tx1"/>
                </a:solidFill>
                <a:effectLst/>
                <a:latin typeface="+mn-lt"/>
                <a:ea typeface="+mn-ea"/>
                <a:cs typeface="+mn-cs"/>
              </a:rPr>
              <a:t> la solution qui </a:t>
            </a:r>
            <a:r>
              <a:rPr lang="en-AU" sz="1200" kern="1200" baseline="0" dirty="0" err="1" smtClean="0">
                <a:solidFill>
                  <a:schemeClr val="tx1"/>
                </a:solidFill>
                <a:effectLst/>
                <a:latin typeface="+mn-lt"/>
                <a:ea typeface="+mn-ea"/>
                <a:cs typeface="+mn-cs"/>
              </a:rPr>
              <a:t>t’aide</a:t>
            </a:r>
            <a:r>
              <a:rPr lang="en-AU" sz="1200" kern="1200" baseline="0" dirty="0" smtClean="0">
                <a:solidFill>
                  <a:schemeClr val="tx1"/>
                </a:solidFill>
                <a:effectLst/>
                <a:latin typeface="+mn-lt"/>
                <a:ea typeface="+mn-ea"/>
                <a:cs typeface="+mn-cs"/>
              </a:rPr>
              <a:t> à </a:t>
            </a:r>
            <a:r>
              <a:rPr lang="en-AU" sz="1200" kern="1200" baseline="0" dirty="0" err="1" smtClean="0">
                <a:solidFill>
                  <a:schemeClr val="tx1"/>
                </a:solidFill>
                <a:effectLst/>
                <a:latin typeface="+mn-lt"/>
                <a:ea typeface="+mn-ea"/>
                <a:cs typeface="+mn-cs"/>
              </a:rPr>
              <a:t>trouver</a:t>
            </a:r>
            <a:r>
              <a:rPr lang="en-AU" sz="1200" kern="1200" baseline="0" dirty="0" smtClean="0">
                <a:solidFill>
                  <a:schemeClr val="tx1"/>
                </a:solidFill>
                <a:effectLst/>
                <a:latin typeface="+mn-lt"/>
                <a:ea typeface="+mn-ea"/>
                <a:cs typeface="+mn-cs"/>
              </a:rPr>
              <a:t> les </a:t>
            </a:r>
            <a:r>
              <a:rPr lang="en-AU" sz="1200" kern="1200" baseline="0" dirty="0" err="1" smtClean="0">
                <a:solidFill>
                  <a:schemeClr val="tx1"/>
                </a:solidFill>
                <a:effectLst/>
                <a:latin typeface="+mn-lt"/>
                <a:ea typeface="+mn-ea"/>
                <a:cs typeface="+mn-cs"/>
              </a:rPr>
              <a:t>nombres</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dans</a:t>
            </a:r>
            <a:r>
              <a:rPr lang="en-AU" sz="1200" kern="1200" baseline="0" dirty="0" smtClean="0">
                <a:solidFill>
                  <a:schemeClr val="tx1"/>
                </a:solidFill>
                <a:effectLst/>
                <a:latin typeface="+mn-lt"/>
                <a:ea typeface="+mn-ea"/>
                <a:cs typeface="+mn-cs"/>
              </a:rPr>
              <a:t> les </a:t>
            </a:r>
            <a:r>
              <a:rPr lang="en-AU" sz="1200" kern="1200" baseline="0" dirty="0" err="1" smtClean="0">
                <a:solidFill>
                  <a:schemeClr val="tx1"/>
                </a:solidFill>
                <a:effectLst/>
                <a:latin typeface="+mn-lt"/>
                <a:ea typeface="+mn-ea"/>
                <a:cs typeface="+mn-cs"/>
              </a:rPr>
              <a:t>cercles</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lorsque</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tu</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connais</a:t>
            </a:r>
            <a:r>
              <a:rPr lang="en-AU" sz="1200" kern="1200" baseline="0" dirty="0" smtClean="0">
                <a:solidFill>
                  <a:schemeClr val="tx1"/>
                </a:solidFill>
                <a:effectLst/>
                <a:latin typeface="+mn-lt"/>
                <a:ea typeface="+mn-ea"/>
                <a:cs typeface="+mn-cs"/>
              </a:rPr>
              <a:t> les </a:t>
            </a:r>
            <a:r>
              <a:rPr lang="en-AU" sz="1200" kern="1200" baseline="0" dirty="0" err="1" smtClean="0">
                <a:solidFill>
                  <a:schemeClr val="tx1"/>
                </a:solidFill>
                <a:effectLst/>
                <a:latin typeface="+mn-lt"/>
                <a:ea typeface="+mn-ea"/>
                <a:cs typeface="+mn-cs"/>
              </a:rPr>
              <a:t>nombres</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dans</a:t>
            </a:r>
            <a:r>
              <a:rPr lang="en-AU" sz="1200" kern="1200" baseline="0" dirty="0" smtClean="0">
                <a:solidFill>
                  <a:schemeClr val="tx1"/>
                </a:solidFill>
                <a:effectLst/>
                <a:latin typeface="+mn-lt"/>
                <a:ea typeface="+mn-ea"/>
                <a:cs typeface="+mn-cs"/>
              </a:rPr>
              <a:t> les </a:t>
            </a:r>
            <a:r>
              <a:rPr lang="en-AU" sz="1200" kern="1200" baseline="0" dirty="0" err="1" smtClean="0">
                <a:solidFill>
                  <a:schemeClr val="tx1"/>
                </a:solidFill>
                <a:effectLst/>
                <a:latin typeface="+mn-lt"/>
                <a:ea typeface="+mn-ea"/>
                <a:cs typeface="+mn-cs"/>
              </a:rPr>
              <a:t>carrés</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Fais</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une</a:t>
            </a:r>
            <a:r>
              <a:rPr lang="en-AU" sz="1200" kern="1200" baseline="0" dirty="0" smtClean="0">
                <a:solidFill>
                  <a:schemeClr val="tx1"/>
                </a:solidFill>
                <a:effectLst/>
                <a:latin typeface="+mn-lt"/>
                <a:ea typeface="+mn-ea"/>
                <a:cs typeface="+mn-cs"/>
              </a:rPr>
              <a:t> </a:t>
            </a:r>
            <a:r>
              <a:rPr lang="en-AU" sz="1200" kern="1200" baseline="0" dirty="0" err="1" smtClean="0">
                <a:solidFill>
                  <a:schemeClr val="tx1"/>
                </a:solidFill>
                <a:effectLst/>
                <a:latin typeface="+mn-lt"/>
                <a:ea typeface="+mn-ea"/>
                <a:cs typeface="+mn-cs"/>
              </a:rPr>
              <a:t>démonstration</a:t>
            </a:r>
            <a:r>
              <a:rPr lang="en-AU" sz="1200" kern="1200" baseline="0" dirty="0" smtClean="0">
                <a:solidFill>
                  <a:schemeClr val="tx1"/>
                </a:solidFill>
                <a:effectLst/>
                <a:latin typeface="+mn-lt"/>
                <a:ea typeface="+mn-ea"/>
                <a:cs typeface="+mn-cs"/>
              </a:rPr>
              <a:t> de ta solution.</a:t>
            </a: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Use the following blank pentagonal </a:t>
            </a:r>
            <a:r>
              <a:rPr lang="en-AU" sz="1200" kern="1200" dirty="0" err="1" smtClean="0">
                <a:solidFill>
                  <a:schemeClr val="tx1"/>
                </a:solidFill>
                <a:effectLst/>
                <a:latin typeface="+mn-lt"/>
                <a:ea typeface="+mn-ea"/>
                <a:cs typeface="+mn-cs"/>
              </a:rPr>
              <a:t>arithmagons</a:t>
            </a:r>
            <a:r>
              <a:rPr lang="en-AU" sz="1200" kern="1200" dirty="0" smtClean="0">
                <a:solidFill>
                  <a:schemeClr val="tx1"/>
                </a:solidFill>
                <a:effectLst/>
                <a:latin typeface="+mn-lt"/>
                <a:ea typeface="+mn-ea"/>
                <a:cs typeface="+mn-cs"/>
              </a:rPr>
              <a:t> to see if you can find a rule for figuring out the circle numbers when you know the 5 box</a:t>
            </a:r>
            <a:endParaRPr lang="fr-CA" dirty="0"/>
          </a:p>
        </p:txBody>
      </p:sp>
      <p:sp>
        <p:nvSpPr>
          <p:cNvPr id="4" name="Espace réservé du numéro de diapositive 3"/>
          <p:cNvSpPr>
            <a:spLocks noGrp="1"/>
          </p:cNvSpPr>
          <p:nvPr>
            <p:ph type="sldNum" sz="quarter" idx="10"/>
          </p:nvPr>
        </p:nvSpPr>
        <p:spPr/>
        <p:txBody>
          <a:bodyPr/>
          <a:lstStyle/>
          <a:p>
            <a:fld id="{CC18E350-0ACB-4239-9B9A-59EC18B22EBC}" type="slidenum">
              <a:rPr lang="fr-CA" smtClean="0"/>
              <a:t>30</a:t>
            </a:fld>
            <a:endParaRPr lang="fr-CA"/>
          </a:p>
        </p:txBody>
      </p:sp>
    </p:spTree>
    <p:extLst>
      <p:ext uri="{BB962C8B-B14F-4D97-AF65-F5344CB8AC3E}">
        <p14:creationId xmlns:p14="http://schemas.microsoft.com/office/powerpoint/2010/main" val="1567716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b="0" i="0" u="none" strike="noStrike" kern="1200" baseline="0" dirty="0" smtClean="0">
                <a:solidFill>
                  <a:schemeClr val="tx1"/>
                </a:solidFill>
                <a:latin typeface="+mn-lt"/>
                <a:ea typeface="+mn-ea"/>
                <a:cs typeface="+mn-cs"/>
              </a:rPr>
              <a:t>Pour </a:t>
            </a:r>
            <a:r>
              <a:rPr lang="fr-CA" sz="1200" b="0" i="0" u="none" strike="noStrike" kern="1200" baseline="0" dirty="0" smtClean="0">
                <a:solidFill>
                  <a:schemeClr val="tx1"/>
                </a:solidFill>
                <a:latin typeface="+mn-lt"/>
                <a:ea typeface="+mn-ea"/>
                <a:cs typeface="+mn-cs"/>
              </a:rPr>
              <a:t>résoudre </a:t>
            </a:r>
            <a:r>
              <a:rPr lang="fr-CA" sz="1200" b="0" i="0" u="none" strike="noStrike" kern="1200" baseline="0" dirty="0" smtClean="0">
                <a:solidFill>
                  <a:schemeClr val="tx1"/>
                </a:solidFill>
                <a:latin typeface="+mn-lt"/>
                <a:ea typeface="+mn-ea"/>
                <a:cs typeface="+mn-cs"/>
              </a:rPr>
              <a:t>des </a:t>
            </a:r>
            <a:r>
              <a:rPr lang="fr-CA" sz="1200" b="0" i="0" u="none" strike="noStrike" kern="1200" baseline="0" dirty="0" smtClean="0">
                <a:solidFill>
                  <a:schemeClr val="tx1"/>
                </a:solidFill>
                <a:latin typeface="+mn-lt"/>
                <a:ea typeface="+mn-ea"/>
                <a:cs typeface="+mn-cs"/>
              </a:rPr>
              <a:t>problèmes </a:t>
            </a:r>
            <a:r>
              <a:rPr lang="fr-CA" sz="1200" b="0" i="0" u="none" strike="noStrike" kern="1200" baseline="0" dirty="0" smtClean="0">
                <a:solidFill>
                  <a:schemeClr val="tx1"/>
                </a:solidFill>
                <a:latin typeface="+mn-lt"/>
                <a:ea typeface="+mn-ea"/>
                <a:cs typeface="+mn-cs"/>
              </a:rPr>
              <a:t>difficiles comme pour apprendre, il faut pouvoir se concentrer et bien</a:t>
            </a:r>
          </a:p>
          <a:p>
            <a:r>
              <a:rPr lang="fr-CA" sz="1200" b="0" i="0" u="none" strike="noStrike" kern="1200" baseline="0" dirty="0" smtClean="0">
                <a:solidFill>
                  <a:schemeClr val="tx1"/>
                </a:solidFill>
                <a:latin typeface="+mn-lt"/>
                <a:ea typeface="+mn-ea"/>
                <a:cs typeface="+mn-cs"/>
              </a:rPr>
              <a:t>réfléchir</a:t>
            </a:r>
            <a:r>
              <a:rPr lang="fr-CA" sz="1200" b="0" i="0" u="none" strike="noStrike" kern="1200" baseline="0" dirty="0" smtClean="0">
                <a:solidFill>
                  <a:schemeClr val="tx1"/>
                </a:solidFill>
                <a:latin typeface="+mn-lt"/>
                <a:ea typeface="+mn-ea"/>
                <a:cs typeface="+mn-cs"/>
              </a:rPr>
              <a:t>. Il y a plusieurs </a:t>
            </a:r>
            <a:r>
              <a:rPr lang="fr-CA" sz="1200" b="0" i="0" u="none" strike="noStrike" kern="1200" baseline="0" dirty="0" smtClean="0">
                <a:solidFill>
                  <a:schemeClr val="tx1"/>
                </a:solidFill>
                <a:latin typeface="+mn-lt"/>
                <a:ea typeface="+mn-ea"/>
                <a:cs typeface="+mn-cs"/>
              </a:rPr>
              <a:t>manières </a:t>
            </a:r>
            <a:r>
              <a:rPr lang="fr-CA" sz="1200" b="0" i="0" u="none" strike="noStrike" kern="1200" baseline="0" dirty="0" smtClean="0">
                <a:solidFill>
                  <a:schemeClr val="tx1"/>
                </a:solidFill>
                <a:latin typeface="+mn-lt"/>
                <a:ea typeface="+mn-ea"/>
                <a:cs typeface="+mn-cs"/>
              </a:rPr>
              <a:t>de favoriser le </a:t>
            </a:r>
            <a:r>
              <a:rPr lang="fr-CA" sz="1200" b="0" i="0" u="none" strike="noStrike" kern="1200" baseline="0" dirty="0" smtClean="0">
                <a:solidFill>
                  <a:schemeClr val="tx1"/>
                </a:solidFill>
                <a:latin typeface="+mn-lt"/>
                <a:ea typeface="+mn-ea"/>
                <a:cs typeface="+mn-cs"/>
              </a:rPr>
              <a:t>développement </a:t>
            </a:r>
            <a:r>
              <a:rPr lang="fr-CA" sz="1200" b="0" i="0" u="none" strike="noStrike" kern="1200" baseline="0" dirty="0" smtClean="0">
                <a:solidFill>
                  <a:schemeClr val="tx1"/>
                </a:solidFill>
                <a:latin typeface="+mn-lt"/>
                <a:ea typeface="+mn-ea"/>
                <a:cs typeface="+mn-cs"/>
              </a:rPr>
              <a:t>de la concentration et du raisonnement</a:t>
            </a:r>
          </a:p>
          <a:p>
            <a:r>
              <a:rPr lang="fr-CA" sz="1200" b="0" i="0" u="none" strike="noStrike" kern="1200" baseline="0" dirty="0" smtClean="0">
                <a:solidFill>
                  <a:schemeClr val="tx1"/>
                </a:solidFill>
                <a:latin typeface="+mn-lt"/>
                <a:ea typeface="+mn-ea"/>
                <a:cs typeface="+mn-cs"/>
              </a:rPr>
              <a:t>chez les plus jeunes, et certains peuvent </a:t>
            </a:r>
            <a:r>
              <a:rPr lang="fr-CA" sz="1200" b="0" i="0" u="none" strike="noStrike" kern="1200" baseline="0" dirty="0" smtClean="0">
                <a:solidFill>
                  <a:schemeClr val="tx1"/>
                </a:solidFill>
                <a:latin typeface="+mn-lt"/>
                <a:ea typeface="+mn-ea"/>
                <a:cs typeface="+mn-cs"/>
              </a:rPr>
              <a:t>être </a:t>
            </a:r>
            <a:r>
              <a:rPr lang="fr-CA" sz="1200" b="0" i="0" u="none" strike="noStrike" kern="1200" baseline="0" dirty="0" smtClean="0">
                <a:solidFill>
                  <a:schemeClr val="tx1"/>
                </a:solidFill>
                <a:latin typeface="+mn-lt"/>
                <a:ea typeface="+mn-ea"/>
                <a:cs typeface="+mn-cs"/>
              </a:rPr>
              <a:t>plus </a:t>
            </a:r>
            <a:r>
              <a:rPr lang="fr-CA" sz="1200" b="0" i="0" u="none" strike="noStrike" kern="1200" baseline="0" dirty="0" smtClean="0">
                <a:solidFill>
                  <a:schemeClr val="tx1"/>
                </a:solidFill>
                <a:latin typeface="+mn-lt"/>
                <a:ea typeface="+mn-ea"/>
                <a:cs typeface="+mn-cs"/>
              </a:rPr>
              <a:t>agréables </a:t>
            </a:r>
            <a:r>
              <a:rPr lang="fr-CA" sz="1200" b="0" i="0" u="none" strike="noStrike" kern="1200" baseline="0" dirty="0" smtClean="0">
                <a:solidFill>
                  <a:schemeClr val="tx1"/>
                </a:solidFill>
                <a:latin typeface="+mn-lt"/>
                <a:ea typeface="+mn-ea"/>
                <a:cs typeface="+mn-cs"/>
              </a:rPr>
              <a:t>que d’autres. En dehors de </a:t>
            </a:r>
            <a:r>
              <a:rPr lang="fr-CA" sz="1200" b="0" i="0" u="none" strike="noStrike" kern="1200" baseline="0" dirty="0" smtClean="0">
                <a:solidFill>
                  <a:schemeClr val="tx1"/>
                </a:solidFill>
                <a:latin typeface="+mn-lt"/>
                <a:ea typeface="+mn-ea"/>
                <a:cs typeface="+mn-cs"/>
              </a:rPr>
              <a:t>l’école</a:t>
            </a:r>
            <a:r>
              <a:rPr lang="fr-CA" sz="1200" b="0" i="0" u="none" strike="noStrike" kern="1200" baseline="0" dirty="0" smtClean="0">
                <a:solidFill>
                  <a:schemeClr val="tx1"/>
                </a:solidFill>
                <a:latin typeface="+mn-lt"/>
                <a:ea typeface="+mn-ea"/>
                <a:cs typeface="+mn-cs"/>
              </a:rPr>
              <a:t>,</a:t>
            </a:r>
          </a:p>
          <a:p>
            <a:r>
              <a:rPr lang="fr-CA" sz="1200" b="0" i="0" u="none" strike="noStrike" kern="1200" baseline="0" dirty="0" smtClean="0">
                <a:solidFill>
                  <a:schemeClr val="tx1"/>
                </a:solidFill>
                <a:latin typeface="+mn-lt"/>
                <a:ea typeface="+mn-ea"/>
                <a:cs typeface="+mn-cs"/>
              </a:rPr>
              <a:t>plusieurs jeux de </a:t>
            </a:r>
            <a:r>
              <a:rPr lang="fr-CA" sz="1200" b="0" i="0" u="none" strike="noStrike" kern="1200" baseline="0" dirty="0" err="1" smtClean="0">
                <a:solidFill>
                  <a:schemeClr val="tx1"/>
                </a:solidFill>
                <a:latin typeface="+mn-lt"/>
                <a:ea typeface="+mn-ea"/>
                <a:cs typeface="+mn-cs"/>
              </a:rPr>
              <a:t>soci´et´e</a:t>
            </a:r>
            <a:r>
              <a:rPr lang="fr-CA" sz="1200" b="0" i="0" u="none" strike="noStrike" kern="1200" baseline="0" dirty="0" smtClean="0">
                <a:solidFill>
                  <a:schemeClr val="tx1"/>
                </a:solidFill>
                <a:latin typeface="+mn-lt"/>
                <a:ea typeface="+mn-ea"/>
                <a:cs typeface="+mn-cs"/>
              </a:rPr>
              <a:t> pourraient occuper une plus grande partie des loisirs tout en favorisant ce</a:t>
            </a:r>
          </a:p>
          <a:p>
            <a:r>
              <a:rPr lang="fr-CA" sz="1200" b="0" i="0" u="none" strike="noStrike" kern="1200" baseline="0" dirty="0" smtClean="0">
                <a:solidFill>
                  <a:schemeClr val="tx1"/>
                </a:solidFill>
                <a:latin typeface="+mn-lt"/>
                <a:ea typeface="+mn-ea"/>
                <a:cs typeface="+mn-cs"/>
              </a:rPr>
              <a:t>développement</a:t>
            </a:r>
            <a:r>
              <a:rPr lang="fr-CA" sz="1200" b="0" i="0" u="none" strike="noStrike" kern="1200" baseline="0" dirty="0" smtClean="0">
                <a:solidFill>
                  <a:schemeClr val="tx1"/>
                </a:solidFill>
                <a:latin typeface="+mn-lt"/>
                <a:ea typeface="+mn-ea"/>
                <a:cs typeface="+mn-cs"/>
              </a:rPr>
              <a:t>, et je ne pense pas ici aux </a:t>
            </a:r>
            <a:r>
              <a:rPr lang="fr-CA" sz="1200" b="0" i="0" u="none" strike="noStrike" kern="1200" baseline="0" dirty="0" smtClean="0">
                <a:solidFill>
                  <a:schemeClr val="tx1"/>
                </a:solidFill>
                <a:latin typeface="+mn-lt"/>
                <a:ea typeface="+mn-ea"/>
                <a:cs typeface="+mn-cs"/>
              </a:rPr>
              <a:t>échecs.</a:t>
            </a:r>
            <a:endParaRPr lang="fr-CA" dirty="0"/>
          </a:p>
        </p:txBody>
      </p:sp>
      <p:sp>
        <p:nvSpPr>
          <p:cNvPr id="4" name="Espace réservé du numéro de diapositive 3"/>
          <p:cNvSpPr>
            <a:spLocks noGrp="1"/>
          </p:cNvSpPr>
          <p:nvPr>
            <p:ph type="sldNum" sz="quarter" idx="10"/>
          </p:nvPr>
        </p:nvSpPr>
        <p:spPr/>
        <p:txBody>
          <a:bodyPr/>
          <a:lstStyle/>
          <a:p>
            <a:fld id="{CC18E350-0ACB-4239-9B9A-59EC18B22EBC}" type="slidenum">
              <a:rPr lang="fr-CA" smtClean="0"/>
              <a:t>32</a:t>
            </a:fld>
            <a:endParaRPr lang="fr-CA"/>
          </a:p>
        </p:txBody>
      </p:sp>
    </p:spTree>
    <p:extLst>
      <p:ext uri="{BB962C8B-B14F-4D97-AF65-F5344CB8AC3E}">
        <p14:creationId xmlns:p14="http://schemas.microsoft.com/office/powerpoint/2010/main" val="1975601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CC18E350-0ACB-4239-9B9A-59EC18B22EBC}" type="slidenum">
              <a:rPr lang="fr-CA" smtClean="0"/>
              <a:t>35</a:t>
            </a:fld>
            <a:endParaRPr lang="fr-CA"/>
          </a:p>
        </p:txBody>
      </p:sp>
    </p:spTree>
    <p:extLst>
      <p:ext uri="{BB962C8B-B14F-4D97-AF65-F5344CB8AC3E}">
        <p14:creationId xmlns:p14="http://schemas.microsoft.com/office/powerpoint/2010/main" val="4249060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CC18E350-0ACB-4239-9B9A-59EC18B22EBC}" type="slidenum">
              <a:rPr lang="fr-CA" smtClean="0"/>
              <a:t>42</a:t>
            </a:fld>
            <a:endParaRPr lang="fr-CA"/>
          </a:p>
        </p:txBody>
      </p:sp>
    </p:spTree>
    <p:extLst>
      <p:ext uri="{BB962C8B-B14F-4D97-AF65-F5344CB8AC3E}">
        <p14:creationId xmlns:p14="http://schemas.microsoft.com/office/powerpoint/2010/main" val="1521859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Même en ayant une compréhension profonde des concepts mathématiques, la plupart de nos élèves n’ont pas les outils nécessaires à devenir des mathématiciens</a:t>
            </a:r>
          </a:p>
          <a:p>
            <a:endParaRPr lang="fr-CA" dirty="0"/>
          </a:p>
        </p:txBody>
      </p:sp>
      <p:sp>
        <p:nvSpPr>
          <p:cNvPr id="4" name="Espace réservé du numéro de diapositive 3"/>
          <p:cNvSpPr>
            <a:spLocks noGrp="1"/>
          </p:cNvSpPr>
          <p:nvPr>
            <p:ph type="sldNum" sz="quarter" idx="10"/>
          </p:nvPr>
        </p:nvSpPr>
        <p:spPr/>
        <p:txBody>
          <a:bodyPr/>
          <a:lstStyle/>
          <a:p>
            <a:fld id="{CC18E350-0ACB-4239-9B9A-59EC18B22EBC}" type="slidenum">
              <a:rPr lang="fr-CA" smtClean="0"/>
              <a:t>9</a:t>
            </a:fld>
            <a:endParaRPr lang="fr-CA"/>
          </a:p>
        </p:txBody>
      </p:sp>
    </p:spTree>
    <p:extLst>
      <p:ext uri="{BB962C8B-B14F-4D97-AF65-F5344CB8AC3E}">
        <p14:creationId xmlns:p14="http://schemas.microsoft.com/office/powerpoint/2010/main" val="1546541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Le raisonnement est l’outil de travail essentiel du mathématicien. C’est sur le raisonnement que les Grecs ont bâti les mathématiques. Un raisonnement, c’est une démarche portant sur des objets mathématiques et qui, à partir de propriétés initiales reconnues comme évidentes ou acceptées comme telles, les </a:t>
            </a:r>
            <a:r>
              <a:rPr lang="fr-FR" sz="1200" i="1" kern="1200" dirty="0" smtClean="0">
                <a:solidFill>
                  <a:schemeClr val="tx1"/>
                </a:solidFill>
                <a:effectLst/>
                <a:latin typeface="+mn-lt"/>
                <a:ea typeface="+mn-ea"/>
                <a:cs typeface="+mn-cs"/>
              </a:rPr>
              <a:t>axiomes</a:t>
            </a:r>
            <a:r>
              <a:rPr lang="fr-FR" sz="1200" kern="1200" dirty="0" smtClean="0">
                <a:solidFill>
                  <a:schemeClr val="tx1"/>
                </a:solidFill>
                <a:effectLst/>
                <a:latin typeface="+mn-lt"/>
                <a:ea typeface="+mn-ea"/>
                <a:cs typeface="+mn-cs"/>
              </a:rPr>
              <a:t>, conduit à établir leurs propriétés par un enchaînement logique. Les résultats obtenus servent de base pour de nouveaux raisonnements. C’est ainsi que se construit l’édifice des mathématiques, c’est l’héritage des Grecs.</a:t>
            </a:r>
            <a:endParaRPr lang="fr-CA" sz="1200" kern="1200" dirty="0" smtClean="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CC18E350-0ACB-4239-9B9A-59EC18B22EBC}" type="slidenum">
              <a:rPr lang="fr-CA" smtClean="0"/>
              <a:t>10</a:t>
            </a:fld>
            <a:endParaRPr lang="fr-CA"/>
          </a:p>
        </p:txBody>
      </p:sp>
    </p:spTree>
    <p:extLst>
      <p:ext uri="{BB962C8B-B14F-4D97-AF65-F5344CB8AC3E}">
        <p14:creationId xmlns:p14="http://schemas.microsoft.com/office/powerpoint/2010/main" val="3773712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Questions ouvertes, avec plusieurs</a:t>
            </a:r>
            <a:r>
              <a:rPr lang="fr-CA" baseline="0" dirty="0" smtClean="0"/>
              <a:t> solutions. </a:t>
            </a:r>
          </a:p>
          <a:p>
            <a:r>
              <a:rPr lang="fr-CA" baseline="0" dirty="0" smtClean="0"/>
              <a:t>Incite l’élève à passer par un procédé, à trouver une solution sans avoir recours au par cœur.</a:t>
            </a:r>
          </a:p>
        </p:txBody>
      </p:sp>
      <p:sp>
        <p:nvSpPr>
          <p:cNvPr id="4" name="Espace réservé du numéro de diapositive 3"/>
          <p:cNvSpPr>
            <a:spLocks noGrp="1"/>
          </p:cNvSpPr>
          <p:nvPr>
            <p:ph type="sldNum" sz="quarter" idx="10"/>
          </p:nvPr>
        </p:nvSpPr>
        <p:spPr/>
        <p:txBody>
          <a:bodyPr/>
          <a:lstStyle/>
          <a:p>
            <a:fld id="{CC18E350-0ACB-4239-9B9A-59EC18B22EBC}" type="slidenum">
              <a:rPr lang="fr-CA" smtClean="0"/>
              <a:t>11</a:t>
            </a:fld>
            <a:endParaRPr lang="fr-CA"/>
          </a:p>
        </p:txBody>
      </p:sp>
    </p:spTree>
    <p:extLst>
      <p:ext uri="{BB962C8B-B14F-4D97-AF65-F5344CB8AC3E}">
        <p14:creationId xmlns:p14="http://schemas.microsoft.com/office/powerpoint/2010/main" val="1253278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fr-CA" dirty="0" smtClean="0"/>
              <a:t>Utiliser</a:t>
            </a:r>
            <a:r>
              <a:rPr lang="fr-CA" baseline="0" dirty="0" smtClean="0"/>
              <a:t> des exemples « non mathématiques » pour comprendre divers raisonnements</a:t>
            </a:r>
          </a:p>
          <a:p>
            <a:pPr marL="171450" indent="-171450">
              <a:buFontTx/>
              <a:buChar char="-"/>
            </a:pPr>
            <a:endParaRPr lang="fr-CA" dirty="0"/>
          </a:p>
        </p:txBody>
      </p:sp>
      <p:sp>
        <p:nvSpPr>
          <p:cNvPr id="4" name="Espace réservé du numéro de diapositive 3"/>
          <p:cNvSpPr>
            <a:spLocks noGrp="1"/>
          </p:cNvSpPr>
          <p:nvPr>
            <p:ph type="sldNum" sz="quarter" idx="10"/>
          </p:nvPr>
        </p:nvSpPr>
        <p:spPr/>
        <p:txBody>
          <a:bodyPr/>
          <a:lstStyle/>
          <a:p>
            <a:fld id="{CC18E350-0ACB-4239-9B9A-59EC18B22EBC}" type="slidenum">
              <a:rPr lang="fr-CA" smtClean="0"/>
              <a:t>12</a:t>
            </a:fld>
            <a:endParaRPr lang="fr-CA"/>
          </a:p>
        </p:txBody>
      </p:sp>
    </p:spTree>
    <p:extLst>
      <p:ext uri="{BB962C8B-B14F-4D97-AF65-F5344CB8AC3E}">
        <p14:creationId xmlns:p14="http://schemas.microsoft.com/office/powerpoint/2010/main" val="3802595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CC18E350-0ACB-4239-9B9A-59EC18B22EBC}" type="slidenum">
              <a:rPr lang="fr-CA" smtClean="0"/>
              <a:t>15</a:t>
            </a:fld>
            <a:endParaRPr lang="fr-CA"/>
          </a:p>
        </p:txBody>
      </p:sp>
    </p:spTree>
    <p:extLst>
      <p:ext uri="{BB962C8B-B14F-4D97-AF65-F5344CB8AC3E}">
        <p14:creationId xmlns:p14="http://schemas.microsoft.com/office/powerpoint/2010/main" val="2469668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CC18E350-0ACB-4239-9B9A-59EC18B22EBC}" type="slidenum">
              <a:rPr lang="fr-CA" smtClean="0"/>
              <a:t>16</a:t>
            </a:fld>
            <a:endParaRPr lang="fr-CA"/>
          </a:p>
        </p:txBody>
      </p:sp>
    </p:spTree>
    <p:extLst>
      <p:ext uri="{BB962C8B-B14F-4D97-AF65-F5344CB8AC3E}">
        <p14:creationId xmlns:p14="http://schemas.microsoft.com/office/powerpoint/2010/main" val="945877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b="1" dirty="0" smtClean="0"/>
              <a:t>Poster Proofs</a:t>
            </a:r>
          </a:p>
          <a:p>
            <a:pPr lvl="1"/>
            <a:r>
              <a:rPr lang="en-US" dirty="0" smtClean="0"/>
              <a:t>High school math students learn that the most formal method for solving a logic problem are proofs. A proof details the step by step process for logically deducing a conclusion. Students can express their creativity when learning about proofs by creating their own proof poster. Have the students select a topic and create the statement they would like to prove. Students then create a poster that outlines the statements, the conclusion and the reasoning. Hang the posters around the room to show off their artistic work.</a:t>
            </a:r>
          </a:p>
          <a:p>
            <a:r>
              <a:rPr lang="en-US" b="1" dirty="0" smtClean="0"/>
              <a:t>Einstein's Logic Puzzle</a:t>
            </a:r>
          </a:p>
          <a:p>
            <a:pPr lvl="1"/>
            <a:r>
              <a:rPr lang="en-US" dirty="0" smtClean="0"/>
              <a:t>One of the most classic logic puzzles involves a street with five houses. You are told at the start of the puzzle that each house is a different color. The people that own these homes are from different countries, have different favorite drinks, own a unique pet and smoke a different brand of cigarette. Other forms of the puzzle exist with different variables. You are then given 15 statements that can help you deduce who owns what and where. A fun project could be to have the students solve the puzzle and then to create what the neighborhood would look like in Einstein's puzzle.</a:t>
            </a:r>
          </a:p>
          <a:p>
            <a:r>
              <a:rPr lang="en-US" b="1" dirty="0" smtClean="0"/>
              <a:t>Tower of Hanoi</a:t>
            </a:r>
          </a:p>
          <a:p>
            <a:pPr lvl="1"/>
            <a:r>
              <a:rPr lang="en-US" dirty="0" smtClean="0"/>
              <a:t>The Tower of Hanoi can be replicated to create a hands-on logic puzzle. In the puzzle there are three poles. The pole on the left has several rings stacked on top of each other. The ring at the bottom is the largest, and the ring on top is the smallest. The goal of the puzzle is to move the stack from the left stick to the right. You may only move one ring at a time, and you may never stack a larger ring on top of a smaller ring. The puzzle becomes more intricate with the more rings you add.</a:t>
            </a:r>
          </a:p>
          <a:p>
            <a:r>
              <a:rPr lang="en-US" b="1" dirty="0" smtClean="0"/>
              <a:t>River Crossing</a:t>
            </a:r>
          </a:p>
          <a:p>
            <a:pPr lvl="1"/>
            <a:r>
              <a:rPr lang="en-US" dirty="0" smtClean="0"/>
              <a:t>Another classic logic puzzle involves a farmer, a wolf, a goat and some cabbage. The farmer wants to get himself and his possessions across a river. He has a boat, but he can only take one thing with him at a time. If he leaves the wolf and goat alone, the goat will get eaten. Similarly, the farmer cannot leave the cabbage alone with the goat. Creating a model of this scenario, perhaps where the students act it out, would be a fun way for a class to solve the puzzle. Being able to visualize the situation will allow students to see what is going on in the puzzle step by step.</a:t>
            </a:r>
          </a:p>
          <a:p>
            <a:r>
              <a:rPr lang="en-US" sz="1200" u="none" strike="noStrike" kern="1200" dirty="0" smtClean="0">
                <a:solidFill>
                  <a:schemeClr val="tx1"/>
                </a:solidFill>
                <a:effectLst/>
                <a:latin typeface="+mn-lt"/>
                <a:ea typeface="+mn-ea"/>
                <a:cs typeface="+mn-cs"/>
              </a:rPr>
              <a:t/>
            </a:r>
            <a:br>
              <a:rPr lang="en-US" sz="1200" u="none" strike="noStrike" kern="1200" dirty="0" smtClean="0">
                <a:solidFill>
                  <a:schemeClr val="tx1"/>
                </a:solidFill>
                <a:effectLst/>
                <a:latin typeface="+mn-lt"/>
                <a:ea typeface="+mn-ea"/>
                <a:cs typeface="+mn-cs"/>
              </a:rPr>
            </a:br>
            <a:r>
              <a:rPr lang="en-US" sz="1200" u="none" strike="noStrike" kern="1200" dirty="0" smtClean="0">
                <a:solidFill>
                  <a:schemeClr val="tx1"/>
                </a:solidFill>
                <a:effectLst/>
                <a:latin typeface="+mn-lt"/>
                <a:ea typeface="+mn-ea"/>
                <a:cs typeface="+mn-cs"/>
              </a:rPr>
              <a:t>Read more: </a:t>
            </a:r>
            <a:r>
              <a:rPr lang="en-US" sz="1200" u="none" strike="noStrike" kern="1200" dirty="0" smtClean="0">
                <a:solidFill>
                  <a:schemeClr val="tx1"/>
                </a:solidFill>
                <a:effectLst/>
                <a:latin typeface="+mn-lt"/>
                <a:ea typeface="+mn-ea"/>
                <a:cs typeface="+mn-cs"/>
                <a:hlinkClick r:id="rId3"/>
              </a:rPr>
              <a:t>Math Projects on Logic | eHow.com</a:t>
            </a:r>
            <a:r>
              <a:rPr lang="en-US" sz="1200" u="none" strike="noStrike"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3"/>
              </a:rPr>
              <a:t>http://www.ehow.com/info_8028301_math-projects-logic.html#ixzz1fblEv9pg</a:t>
            </a:r>
            <a:r>
              <a:rPr lang="en-US" sz="1200" u="none" strike="noStrike" kern="1200" dirty="0" smtClean="0">
                <a:solidFill>
                  <a:schemeClr val="tx1"/>
                </a:solidFill>
                <a:effectLst/>
                <a:latin typeface="+mn-lt"/>
                <a:ea typeface="+mn-ea"/>
                <a:cs typeface="+mn-cs"/>
              </a:rPr>
              <a:t/>
            </a:r>
            <a:br>
              <a:rPr lang="en-US" sz="1200" u="none" strike="noStrike" kern="1200" dirty="0" smtClean="0">
                <a:solidFill>
                  <a:schemeClr val="tx1"/>
                </a:solidFill>
                <a:effectLst/>
                <a:latin typeface="+mn-lt"/>
                <a:ea typeface="+mn-ea"/>
                <a:cs typeface="+mn-cs"/>
              </a:rPr>
            </a:br>
            <a:endParaRPr lang="en-US" sz="1200" u="none" strike="noStrike" kern="1200" dirty="0" smtClean="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CC18E350-0ACB-4239-9B9A-59EC18B22EBC}" type="slidenum">
              <a:rPr lang="fr-CA" smtClean="0"/>
              <a:t>18</a:t>
            </a:fld>
            <a:endParaRPr lang="fr-CA"/>
          </a:p>
        </p:txBody>
      </p:sp>
    </p:spTree>
    <p:extLst>
      <p:ext uri="{BB962C8B-B14F-4D97-AF65-F5344CB8AC3E}">
        <p14:creationId xmlns:p14="http://schemas.microsoft.com/office/powerpoint/2010/main" val="2549103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09728" indent="0">
              <a:buNone/>
            </a:pPr>
            <a:r>
              <a:rPr lang="fr-CA" dirty="0" smtClean="0"/>
              <a:t>De son vivant, Einstein a posé un petit problème de logique, destiné à tout le monde. Le problème n'est pas compliqué en soi, mais il demande un peu de réflexion et une très bonne organisation.</a:t>
            </a:r>
            <a:endParaRPr lang="fr-CA" dirty="0"/>
          </a:p>
        </p:txBody>
      </p:sp>
      <p:sp>
        <p:nvSpPr>
          <p:cNvPr id="4" name="Espace réservé du numéro de diapositive 3"/>
          <p:cNvSpPr>
            <a:spLocks noGrp="1"/>
          </p:cNvSpPr>
          <p:nvPr>
            <p:ph type="sldNum" sz="quarter" idx="10"/>
          </p:nvPr>
        </p:nvSpPr>
        <p:spPr/>
        <p:txBody>
          <a:bodyPr/>
          <a:lstStyle/>
          <a:p>
            <a:fld id="{CC18E350-0ACB-4239-9B9A-59EC18B22EBC}" type="slidenum">
              <a:rPr lang="fr-CA" smtClean="0"/>
              <a:t>19</a:t>
            </a:fld>
            <a:endParaRPr lang="fr-CA"/>
          </a:p>
        </p:txBody>
      </p:sp>
    </p:spTree>
    <p:extLst>
      <p:ext uri="{BB962C8B-B14F-4D97-AF65-F5344CB8AC3E}">
        <p14:creationId xmlns:p14="http://schemas.microsoft.com/office/powerpoint/2010/main" val="42637802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Triangle rect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r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fr-FR" smtClean="0"/>
              <a:t>Modifiez le style du titre</a:t>
            </a:r>
            <a:endParaRPr kumimoji="0" lang="en-US"/>
          </a:p>
        </p:txBody>
      </p:sp>
      <p:sp>
        <p:nvSpPr>
          <p:cNvPr id="17" name="Sous-titr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Modifiez le style des sous-titres du masque</a:t>
            </a:r>
            <a:endParaRPr kumimoji="0" lang="en-US"/>
          </a:p>
        </p:txBody>
      </p:sp>
      <p:grpSp>
        <p:nvGrpSpPr>
          <p:cNvPr id="2" name="Groupe 1"/>
          <p:cNvGrpSpPr/>
          <p:nvPr/>
        </p:nvGrpSpPr>
        <p:grpSpPr>
          <a:xfrm>
            <a:off x="-3765" y="4953000"/>
            <a:ext cx="9147765" cy="1912088"/>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extLst/>
          </a:lstStyle>
          <a:p>
            <a:fld id="{DAD573FD-2787-4601-AE3E-99D156F82771}" type="datetimeFigureOut">
              <a:rPr lang="fr-CA" smtClean="0"/>
              <a:t>2011-12-08</a:t>
            </a:fld>
            <a:endParaRPr lang="fr-CA"/>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extLst/>
          </a:lstStyle>
          <a:p>
            <a:endParaRPr lang="fr-CA"/>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extLst/>
          </a:lstStyle>
          <a:p>
            <a:fld id="{097B2BE5-E2B4-493F-96CD-5C22947C572A}" type="slidenum">
              <a:rPr lang="fr-CA" smtClean="0"/>
              <a:t>‹N°›</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1481329"/>
            <a:ext cx="8229600" cy="4386071"/>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DAD573FD-2787-4601-AE3E-99D156F82771}" type="datetimeFigureOut">
              <a:rPr lang="fr-CA" smtClean="0"/>
              <a:t>2011-12-08</a:t>
            </a:fld>
            <a:endParaRPr lang="fr-CA"/>
          </a:p>
        </p:txBody>
      </p:sp>
      <p:sp>
        <p:nvSpPr>
          <p:cNvPr id="5" name="Espace réservé du pied de page 4"/>
          <p:cNvSpPr>
            <a:spLocks noGrp="1"/>
          </p:cNvSpPr>
          <p:nvPr>
            <p:ph type="ftr" sz="quarter" idx="11"/>
          </p:nvPr>
        </p:nvSpPr>
        <p:spPr/>
        <p:txBody>
          <a:bodyPr/>
          <a:lstStyle>
            <a:extLst/>
          </a:lstStyle>
          <a:p>
            <a:endParaRPr lang="fr-CA"/>
          </a:p>
        </p:txBody>
      </p:sp>
      <p:sp>
        <p:nvSpPr>
          <p:cNvPr id="6" name="Espace réservé du numéro de diapositive 5"/>
          <p:cNvSpPr>
            <a:spLocks noGrp="1"/>
          </p:cNvSpPr>
          <p:nvPr>
            <p:ph type="sldNum" sz="quarter" idx="12"/>
          </p:nvPr>
        </p:nvSpPr>
        <p:spPr/>
        <p:txBody>
          <a:bodyPr/>
          <a:lstStyle>
            <a:extLst/>
          </a:lstStyle>
          <a:p>
            <a:fld id="{097B2BE5-E2B4-493F-96CD-5C22947C572A}" type="slidenum">
              <a:rPr lang="fr-CA" smtClean="0"/>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44013" y="274640"/>
            <a:ext cx="1777470" cy="5592761"/>
          </a:xfrm>
        </p:spPr>
        <p:txBody>
          <a:bodyPr vert="eaVert"/>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DAD573FD-2787-4601-AE3E-99D156F82771}" type="datetimeFigureOut">
              <a:rPr lang="fr-CA" smtClean="0"/>
              <a:t>2011-12-08</a:t>
            </a:fld>
            <a:endParaRPr lang="fr-CA"/>
          </a:p>
        </p:txBody>
      </p:sp>
      <p:sp>
        <p:nvSpPr>
          <p:cNvPr id="5" name="Espace réservé du pied de page 4"/>
          <p:cNvSpPr>
            <a:spLocks noGrp="1"/>
          </p:cNvSpPr>
          <p:nvPr>
            <p:ph type="ftr" sz="quarter" idx="11"/>
          </p:nvPr>
        </p:nvSpPr>
        <p:spPr/>
        <p:txBody>
          <a:bodyPr/>
          <a:lstStyle>
            <a:extLst/>
          </a:lstStyle>
          <a:p>
            <a:endParaRPr lang="fr-CA"/>
          </a:p>
        </p:txBody>
      </p:sp>
      <p:sp>
        <p:nvSpPr>
          <p:cNvPr id="6" name="Espace réservé du numéro de diapositive 5"/>
          <p:cNvSpPr>
            <a:spLocks noGrp="1"/>
          </p:cNvSpPr>
          <p:nvPr>
            <p:ph type="sldNum" sz="quarter" idx="12"/>
          </p:nvPr>
        </p:nvSpPr>
        <p:spPr/>
        <p:txBody>
          <a:bodyPr/>
          <a:lstStyle>
            <a:extLst/>
          </a:lstStyle>
          <a:p>
            <a:fld id="{097B2BE5-E2B4-493F-96CD-5C22947C572A}" type="slidenum">
              <a:rPr lang="fr-CA" smtClean="0"/>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DAD573FD-2787-4601-AE3E-99D156F82771}" type="datetimeFigureOut">
              <a:rPr lang="fr-CA" smtClean="0"/>
              <a:t>2011-12-08</a:t>
            </a:fld>
            <a:endParaRPr lang="fr-CA"/>
          </a:p>
        </p:txBody>
      </p:sp>
      <p:sp>
        <p:nvSpPr>
          <p:cNvPr id="5" name="Espace réservé du pied de page 4"/>
          <p:cNvSpPr>
            <a:spLocks noGrp="1"/>
          </p:cNvSpPr>
          <p:nvPr>
            <p:ph type="ftr" sz="quarter" idx="11"/>
          </p:nvPr>
        </p:nvSpPr>
        <p:spPr/>
        <p:txBody>
          <a:bodyPr/>
          <a:lstStyle>
            <a:extLst/>
          </a:lstStyle>
          <a:p>
            <a:endParaRPr lang="fr-CA"/>
          </a:p>
        </p:txBody>
      </p:sp>
      <p:sp>
        <p:nvSpPr>
          <p:cNvPr id="6" name="Espace réservé du numéro de diapositive 5"/>
          <p:cNvSpPr>
            <a:spLocks noGrp="1"/>
          </p:cNvSpPr>
          <p:nvPr>
            <p:ph type="sldNum" sz="quarter" idx="12"/>
          </p:nvPr>
        </p:nvSpPr>
        <p:spPr/>
        <p:txBody>
          <a:bodyPr/>
          <a:lstStyle>
            <a:extLst/>
          </a:lstStyle>
          <a:p>
            <a:fld id="{097B2BE5-E2B4-493F-96CD-5C22947C572A}" type="slidenum">
              <a:rPr lang="fr-CA" smtClean="0"/>
              <a:t>‹N°›</a:t>
            </a:fld>
            <a:endParaRPr lang="fr-CA"/>
          </a:p>
        </p:txBody>
      </p:sp>
      <p:sp>
        <p:nvSpPr>
          <p:cNvPr id="7" name="Titre 6"/>
          <p:cNvSpPr>
            <a:spLocks noGrp="1"/>
          </p:cNvSpPr>
          <p:nvPr>
            <p:ph type="title"/>
          </p:nvPr>
        </p:nvSpPr>
        <p:spPr/>
        <p:txBody>
          <a:bodyPr rtlCol="0"/>
          <a:lstStyle>
            <a:extLst/>
          </a:lstStyle>
          <a:p>
            <a:r>
              <a:rPr kumimoji="0" lang="fr-FR" smtClean="0"/>
              <a:t>Modifiez le style du titre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extLst/>
          </a:lstStyle>
          <a:p>
            <a:fld id="{DAD573FD-2787-4601-AE3E-99D156F82771}" type="datetimeFigureOut">
              <a:rPr lang="fr-CA" smtClean="0"/>
              <a:t>2011-12-08</a:t>
            </a:fld>
            <a:endParaRPr lang="fr-CA"/>
          </a:p>
        </p:txBody>
      </p:sp>
      <p:sp>
        <p:nvSpPr>
          <p:cNvPr id="5" name="Espace réservé du pied de page 4"/>
          <p:cNvSpPr>
            <a:spLocks noGrp="1"/>
          </p:cNvSpPr>
          <p:nvPr>
            <p:ph type="ftr" sz="quarter" idx="11"/>
          </p:nvPr>
        </p:nvSpPr>
        <p:spPr/>
        <p:txBody>
          <a:bodyPr/>
          <a:lstStyle>
            <a:extLst/>
          </a:lstStyle>
          <a:p>
            <a:endParaRPr lang="fr-CA"/>
          </a:p>
        </p:txBody>
      </p:sp>
      <p:sp>
        <p:nvSpPr>
          <p:cNvPr id="6" name="Espace réservé du numéro de diapositive 5"/>
          <p:cNvSpPr>
            <a:spLocks noGrp="1"/>
          </p:cNvSpPr>
          <p:nvPr>
            <p:ph type="sldNum" sz="quarter" idx="12"/>
          </p:nvPr>
        </p:nvSpPr>
        <p:spPr/>
        <p:txBody>
          <a:bodyPr/>
          <a:lstStyle>
            <a:extLst/>
          </a:lstStyle>
          <a:p>
            <a:fld id="{097B2BE5-E2B4-493F-96CD-5C22947C572A}" type="slidenum">
              <a:rPr lang="fr-CA" smtClean="0"/>
              <a:t>‹N°›</a:t>
            </a:fld>
            <a:endParaRPr lang="fr-CA"/>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2">
        <a:schemeClr val="bg1"/>
      </p:bgRef>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DAD573FD-2787-4601-AE3E-99D156F82771}" type="datetimeFigureOut">
              <a:rPr lang="fr-CA" smtClean="0"/>
              <a:t>2011-12-08</a:t>
            </a:fld>
            <a:endParaRPr lang="fr-CA"/>
          </a:p>
        </p:txBody>
      </p:sp>
      <p:sp>
        <p:nvSpPr>
          <p:cNvPr id="6" name="Espace réservé du pied de page 5"/>
          <p:cNvSpPr>
            <a:spLocks noGrp="1"/>
          </p:cNvSpPr>
          <p:nvPr>
            <p:ph type="ftr" sz="quarter" idx="11"/>
          </p:nvPr>
        </p:nvSpPr>
        <p:spPr/>
        <p:txBody>
          <a:bodyPr/>
          <a:lstStyle>
            <a:extLst/>
          </a:lstStyle>
          <a:p>
            <a:endParaRPr lang="fr-CA"/>
          </a:p>
        </p:txBody>
      </p:sp>
      <p:sp>
        <p:nvSpPr>
          <p:cNvPr id="7" name="Espace réservé du numéro de diapositive 6"/>
          <p:cNvSpPr>
            <a:spLocks noGrp="1"/>
          </p:cNvSpPr>
          <p:nvPr>
            <p:ph type="sldNum" sz="quarter" idx="12"/>
          </p:nvPr>
        </p:nvSpPr>
        <p:spPr/>
        <p:txBody>
          <a:bodyPr/>
          <a:lstStyle>
            <a:extLst/>
          </a:lstStyle>
          <a:p>
            <a:fld id="{097B2BE5-E2B4-493F-96CD-5C22947C572A}" type="slidenum">
              <a:rPr lang="fr-CA" smtClean="0"/>
              <a:t>‹N°›</a:t>
            </a:fld>
            <a:endParaRPr lang="fr-CA"/>
          </a:p>
        </p:txBody>
      </p:sp>
      <p:sp>
        <p:nvSpPr>
          <p:cNvPr id="8" name="Titre 7"/>
          <p:cNvSpPr>
            <a:spLocks noGrp="1"/>
          </p:cNvSpPr>
          <p:nvPr>
            <p:ph type="title"/>
          </p:nvPr>
        </p:nvSpPr>
        <p:spPr/>
        <p:txBody>
          <a:bodyPr rtlCol="0"/>
          <a:lstStyle>
            <a:extLst/>
          </a:lstStyle>
          <a:p>
            <a:r>
              <a:rPr kumimoji="0" lang="fr-FR" smtClean="0"/>
              <a:t>Modifiez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DAD573FD-2787-4601-AE3E-99D156F82771}" type="datetimeFigureOut">
              <a:rPr lang="fr-CA" smtClean="0"/>
              <a:t>2011-12-08</a:t>
            </a:fld>
            <a:endParaRPr lang="fr-CA"/>
          </a:p>
        </p:txBody>
      </p:sp>
      <p:sp>
        <p:nvSpPr>
          <p:cNvPr id="8" name="Espace réservé du pied de page 7"/>
          <p:cNvSpPr>
            <a:spLocks noGrp="1"/>
          </p:cNvSpPr>
          <p:nvPr>
            <p:ph type="ftr" sz="quarter" idx="11"/>
          </p:nvPr>
        </p:nvSpPr>
        <p:spPr/>
        <p:txBody>
          <a:bodyPr/>
          <a:lstStyle>
            <a:extLst/>
          </a:lstStyle>
          <a:p>
            <a:endParaRPr lang="fr-CA"/>
          </a:p>
        </p:txBody>
      </p:sp>
      <p:sp>
        <p:nvSpPr>
          <p:cNvPr id="9" name="Espace réservé du numéro de diapositive 8"/>
          <p:cNvSpPr>
            <a:spLocks noGrp="1"/>
          </p:cNvSpPr>
          <p:nvPr>
            <p:ph type="sldNum" sz="quarter" idx="12"/>
          </p:nvPr>
        </p:nvSpPr>
        <p:spPr/>
        <p:txBody>
          <a:bodyPr/>
          <a:lstStyle>
            <a:extLst/>
          </a:lstStyle>
          <a:p>
            <a:fld id="{097B2BE5-E2B4-493F-96CD-5C22947C572A}" type="slidenum">
              <a:rPr lang="fr-CA" smtClean="0"/>
              <a:t>‹N°›</a:t>
            </a:fld>
            <a:endParaRPr lang="fr-C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Ref idx="1002">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extLst/>
          </a:lstStyle>
          <a:p>
            <a:fld id="{DAD573FD-2787-4601-AE3E-99D156F82771}" type="datetimeFigureOut">
              <a:rPr lang="fr-CA" smtClean="0"/>
              <a:t>2011-12-08</a:t>
            </a:fld>
            <a:endParaRPr lang="fr-CA"/>
          </a:p>
        </p:txBody>
      </p:sp>
      <p:sp>
        <p:nvSpPr>
          <p:cNvPr id="4" name="Espace réservé du pied de page 3"/>
          <p:cNvSpPr>
            <a:spLocks noGrp="1"/>
          </p:cNvSpPr>
          <p:nvPr>
            <p:ph type="ftr" sz="quarter" idx="11"/>
          </p:nvPr>
        </p:nvSpPr>
        <p:spPr/>
        <p:txBody>
          <a:bodyPr/>
          <a:lstStyle>
            <a:extLst/>
          </a:lstStyle>
          <a:p>
            <a:endParaRPr lang="fr-CA"/>
          </a:p>
        </p:txBody>
      </p:sp>
      <p:sp>
        <p:nvSpPr>
          <p:cNvPr id="5" name="Espace réservé du numéro de diapositive 4"/>
          <p:cNvSpPr>
            <a:spLocks noGrp="1"/>
          </p:cNvSpPr>
          <p:nvPr>
            <p:ph type="sldNum" sz="quarter" idx="12"/>
          </p:nvPr>
        </p:nvSpPr>
        <p:spPr/>
        <p:txBody>
          <a:bodyPr/>
          <a:lstStyle>
            <a:extLst/>
          </a:lstStyle>
          <a:p>
            <a:fld id="{097B2BE5-E2B4-493F-96CD-5C22947C572A}" type="slidenum">
              <a:rPr lang="fr-CA" smtClean="0"/>
              <a:t>‹N°›</a:t>
            </a:fld>
            <a:endParaRPr lang="fr-CA"/>
          </a:p>
        </p:txBody>
      </p:sp>
      <p:sp>
        <p:nvSpPr>
          <p:cNvPr id="6" name="Titre 5"/>
          <p:cNvSpPr>
            <a:spLocks noGrp="1"/>
          </p:cNvSpPr>
          <p:nvPr>
            <p:ph type="title"/>
          </p:nvPr>
        </p:nvSpPr>
        <p:spPr/>
        <p:txBody>
          <a:bodyPr rtlCol="0"/>
          <a:lstStyle>
            <a:extLst/>
          </a:lstStyle>
          <a:p>
            <a:r>
              <a:rPr kumimoji="0" lang="fr-FR" smtClean="0"/>
              <a:t>Modifiez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DAD573FD-2787-4601-AE3E-99D156F82771}" type="datetimeFigureOut">
              <a:rPr lang="fr-CA" smtClean="0"/>
              <a:t>2011-12-08</a:t>
            </a:fld>
            <a:endParaRPr lang="fr-CA"/>
          </a:p>
        </p:txBody>
      </p:sp>
      <p:sp>
        <p:nvSpPr>
          <p:cNvPr id="3" name="Espace réservé du pied de page 2"/>
          <p:cNvSpPr>
            <a:spLocks noGrp="1"/>
          </p:cNvSpPr>
          <p:nvPr>
            <p:ph type="ftr" sz="quarter" idx="11"/>
          </p:nvPr>
        </p:nvSpPr>
        <p:spPr/>
        <p:txBody>
          <a:bodyPr/>
          <a:lstStyle>
            <a:extLst/>
          </a:lstStyle>
          <a:p>
            <a:endParaRPr lang="fr-CA"/>
          </a:p>
        </p:txBody>
      </p:sp>
      <p:sp>
        <p:nvSpPr>
          <p:cNvPr id="4" name="Espace réservé du numéro de diapositive 3"/>
          <p:cNvSpPr>
            <a:spLocks noGrp="1"/>
          </p:cNvSpPr>
          <p:nvPr>
            <p:ph type="sldNum" sz="quarter" idx="12"/>
          </p:nvPr>
        </p:nvSpPr>
        <p:spPr/>
        <p:txBody>
          <a:bodyPr/>
          <a:lstStyle>
            <a:extLst/>
          </a:lstStyle>
          <a:p>
            <a:fld id="{097B2BE5-E2B4-493F-96CD-5C22947C572A}" type="slidenum">
              <a:rPr lang="fr-CA" smtClean="0"/>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r-FR" smtClean="0"/>
              <a:t>Modifiez le style du titre</a:t>
            </a:r>
            <a:endParaRPr kumimoji="0" lang="en-US"/>
          </a:p>
        </p:txBody>
      </p:sp>
      <p:sp>
        <p:nvSpPr>
          <p:cNvPr id="3" name="Espace réservé du texte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6727032" y="6407944"/>
            <a:ext cx="1920240" cy="365760"/>
          </a:xfrm>
        </p:spPr>
        <p:txBody>
          <a:bodyPr/>
          <a:lstStyle>
            <a:extLst/>
          </a:lstStyle>
          <a:p>
            <a:fld id="{DAD573FD-2787-4601-AE3E-99D156F82771}" type="datetimeFigureOut">
              <a:rPr lang="fr-CA" smtClean="0"/>
              <a:t>2011-12-08</a:t>
            </a:fld>
            <a:endParaRPr lang="fr-CA"/>
          </a:p>
        </p:txBody>
      </p:sp>
      <p:sp>
        <p:nvSpPr>
          <p:cNvPr id="6" name="Espace réservé du pied de page 5"/>
          <p:cNvSpPr>
            <a:spLocks noGrp="1"/>
          </p:cNvSpPr>
          <p:nvPr>
            <p:ph type="ftr" sz="quarter" idx="11"/>
          </p:nvPr>
        </p:nvSpPr>
        <p:spPr/>
        <p:txBody>
          <a:bodyPr/>
          <a:lstStyle>
            <a:extLst/>
          </a:lstStyle>
          <a:p>
            <a:endParaRPr lang="fr-CA"/>
          </a:p>
        </p:txBody>
      </p:sp>
      <p:sp>
        <p:nvSpPr>
          <p:cNvPr id="7" name="Espace réservé du numéro de diapositive 6"/>
          <p:cNvSpPr>
            <a:spLocks noGrp="1"/>
          </p:cNvSpPr>
          <p:nvPr>
            <p:ph type="sldNum" sz="quarter" idx="12"/>
          </p:nvPr>
        </p:nvSpPr>
        <p:spPr/>
        <p:txBody>
          <a:bodyPr/>
          <a:lstStyle>
            <a:extLst/>
          </a:lstStyle>
          <a:p>
            <a:fld id="{097B2BE5-E2B4-493F-96CD-5C22947C572A}" type="slidenum">
              <a:rPr lang="fr-CA" smtClean="0"/>
              <a:t>‹N°›</a:t>
            </a:fld>
            <a:endParaRPr lang="fr-C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r-FR" smtClean="0"/>
              <a:t>Modifiez les styles du texte du masque</a:t>
            </a:r>
          </a:p>
        </p:txBody>
      </p:sp>
      <p:sp>
        <p:nvSpPr>
          <p:cNvPr id="3" name="Espace réservé pour une imag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r-FR" smtClean="0"/>
              <a:t>Cliquez sur l'icône pour ajouter une image</a:t>
            </a:r>
            <a:endParaRPr kumimoji="0" lang="en-US" dirty="0"/>
          </a:p>
        </p:txBody>
      </p:sp>
      <p:sp>
        <p:nvSpPr>
          <p:cNvPr id="5" name="Espace réservé de la date 4"/>
          <p:cNvSpPr>
            <a:spLocks noGrp="1"/>
          </p:cNvSpPr>
          <p:nvPr>
            <p:ph type="dt" sz="half" idx="10"/>
          </p:nvPr>
        </p:nvSpPr>
        <p:spPr/>
        <p:txBody>
          <a:bodyPr/>
          <a:lstStyle>
            <a:lvl1pPr>
              <a:defRPr>
                <a:solidFill>
                  <a:schemeClr val="tx1"/>
                </a:solidFill>
              </a:defRPr>
            </a:lvl1pPr>
            <a:extLst/>
          </a:lstStyle>
          <a:p>
            <a:fld id="{DAD573FD-2787-4601-AE3E-99D156F82771}" type="datetimeFigureOut">
              <a:rPr lang="fr-CA" smtClean="0"/>
              <a:t>2011-12-08</a:t>
            </a:fld>
            <a:endParaRPr lang="fr-CA"/>
          </a:p>
        </p:txBody>
      </p:sp>
      <p:sp>
        <p:nvSpPr>
          <p:cNvPr id="6" name="Espace réservé du pied de page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fr-CA"/>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extLst/>
          </a:lstStyle>
          <a:p>
            <a:fld id="{097B2BE5-E2B4-493F-96CD-5C22947C572A}" type="slidenum">
              <a:rPr lang="fr-CA" smtClean="0"/>
              <a:t>‹N°›</a:t>
            </a:fld>
            <a:endParaRPr lang="fr-CA"/>
          </a:p>
        </p:txBody>
      </p:sp>
      <p:sp>
        <p:nvSpPr>
          <p:cNvPr id="2" name="Titr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r-FR" smtClean="0"/>
              <a:t>Modifiez le style du titre</a:t>
            </a:r>
            <a:endParaRPr kumimoji="0" lang="en-US"/>
          </a:p>
        </p:txBody>
      </p:sp>
      <p:sp>
        <p:nvSpPr>
          <p:cNvPr id="8" name="Forme libre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orme libre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le rect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cteur droit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orme libre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le rect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cteur droit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fr-FR" smtClean="0"/>
              <a:t>Modifiez le style du titre</a:t>
            </a:r>
            <a:endParaRPr kumimoji="0" lang="en-US"/>
          </a:p>
        </p:txBody>
      </p:sp>
      <p:sp>
        <p:nvSpPr>
          <p:cNvPr id="30" name="Espace réservé du texte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AD573FD-2787-4601-AE3E-99D156F82771}" type="datetimeFigureOut">
              <a:rPr lang="fr-CA" smtClean="0"/>
              <a:t>2011-12-08</a:t>
            </a:fld>
            <a:endParaRPr lang="fr-CA"/>
          </a:p>
        </p:txBody>
      </p:sp>
      <p:sp>
        <p:nvSpPr>
          <p:cNvPr id="22" name="Espace réservé du pied de page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fr-CA"/>
          </a:p>
        </p:txBody>
      </p:sp>
      <p:sp>
        <p:nvSpPr>
          <p:cNvPr id="18" name="Espace réservé du numéro de diapositiv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97B2BE5-E2B4-493F-96CD-5C22947C572A}" type="slidenum">
              <a:rPr lang="fr-CA" smtClean="0"/>
              <a:t>‹N°›</a:t>
            </a:fld>
            <a:endParaRPr lang="fr-CA"/>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therese.eveilleau.pagesperso-orange.fr/pages/jeux_mat/textes/tour_hanoi.htm" TargetMode="External"/><Relationship Id="rId7" Type="http://schemas.openxmlformats.org/officeDocument/2006/relationships/image" Target="../media/image14.png"/><Relationship Id="rId2" Type="http://schemas.openxmlformats.org/officeDocument/2006/relationships/hyperlink" Target="http://javaboy.free.fr/tourdehanoi/index.htm" TargetMode="External"/><Relationship Id="rId1" Type="http://schemas.openxmlformats.org/officeDocument/2006/relationships/slideLayout" Target="../slideLayouts/slideLayout2.xml"/><Relationship Id="rId6" Type="http://schemas.openxmlformats.org/officeDocument/2006/relationships/hyperlink" Target="http://www.univ-rouen.fr/LMRS/Vulgarisation/Hanoi/hanoi.html" TargetMode="External"/><Relationship Id="rId5" Type="http://schemas.openxmlformats.org/officeDocument/2006/relationships/hyperlink" Target="http://mathsamodeler.ujf-grenoble.fr/LAVALISE/Hanoi/Hanoi1/hanoi.htm" TargetMode="External"/><Relationship Id="rId4" Type="http://schemas.openxmlformats.org/officeDocument/2006/relationships/hyperlink" Target="http://jeux.lulu.pagesperso-orange.fr/html/hanoi/hanoi1.ht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6.wmf"/><Relationship Id="rId4" Type="http://schemas.openxmlformats.org/officeDocument/2006/relationships/image" Target="../media/image25.wmf"/></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www.mathsisfun.com/puzzles/logic-puzzles-index.html" TargetMode="External"/><Relationship Id="rId3" Type="http://schemas.openxmlformats.org/officeDocument/2006/relationships/hyperlink" Target="http://school.discoveryeducation.com/brainboosters/" TargetMode="External"/><Relationship Id="rId7" Type="http://schemas.openxmlformats.org/officeDocument/2006/relationships/hyperlink" Target="http://www.mathplayground.com/logicgames.html" TargetMode="External"/><Relationship Id="rId2" Type="http://schemas.openxmlformats.org/officeDocument/2006/relationships/hyperlink" Target="http://www.mathsisfun.com/games/index.html" TargetMode="External"/><Relationship Id="rId1" Type="http://schemas.openxmlformats.org/officeDocument/2006/relationships/slideLayout" Target="../slideLayouts/slideLayout2.xml"/><Relationship Id="rId6" Type="http://schemas.openxmlformats.org/officeDocument/2006/relationships/hyperlink" Target="http://www.brainbashers.com/logic.asp" TargetMode="External"/><Relationship Id="rId5" Type="http://schemas.openxmlformats.org/officeDocument/2006/relationships/hyperlink" Target="http://www.puzzles.com/projects/LogicProblems.html" TargetMode="External"/><Relationship Id="rId4" Type="http://schemas.openxmlformats.org/officeDocument/2006/relationships/hyperlink" Target="http://www.indiabix.com/logical-reasoning/questions-and-answers/" TargetMode="External"/><Relationship Id="rId9" Type="http://schemas.openxmlformats.org/officeDocument/2006/relationships/hyperlink" Target="http://membres.multimania.fr/ericmer/index.ht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dirty="0" smtClean="0"/>
              <a:t>Le raisonnement logique </a:t>
            </a:r>
            <a:endParaRPr lang="fr-CA" dirty="0"/>
          </a:p>
        </p:txBody>
      </p:sp>
      <p:sp>
        <p:nvSpPr>
          <p:cNvPr id="3" name="Sous-titre 2"/>
          <p:cNvSpPr>
            <a:spLocks noGrp="1"/>
          </p:cNvSpPr>
          <p:nvPr>
            <p:ph type="subTitle" idx="1"/>
          </p:nvPr>
        </p:nvSpPr>
        <p:spPr/>
        <p:txBody>
          <a:bodyPr>
            <a:normAutofit fontScale="92500" lnSpcReduction="20000"/>
          </a:bodyPr>
          <a:lstStyle/>
          <a:p>
            <a:r>
              <a:rPr lang="fr-CA" dirty="0" smtClean="0"/>
              <a:t>Mathématiques 20-2</a:t>
            </a:r>
          </a:p>
          <a:p>
            <a:r>
              <a:rPr lang="fr-CA" dirty="0" smtClean="0"/>
              <a:t>Chantal </a:t>
            </a:r>
            <a:r>
              <a:rPr lang="fr-CA" dirty="0" err="1" smtClean="0"/>
              <a:t>Goudreau</a:t>
            </a:r>
            <a:endParaRPr lang="fr-CA" dirty="0" smtClean="0"/>
          </a:p>
          <a:p>
            <a:r>
              <a:rPr lang="fr-CA" dirty="0" smtClean="0"/>
              <a:t>Le jeudi 8 décembre 2011</a:t>
            </a:r>
            <a:endParaRPr lang="fr-CA" dirty="0"/>
          </a:p>
        </p:txBody>
      </p:sp>
    </p:spTree>
    <p:extLst>
      <p:ext uri="{BB962C8B-B14F-4D97-AF65-F5344CB8AC3E}">
        <p14:creationId xmlns:p14="http://schemas.microsoft.com/office/powerpoint/2010/main" val="430703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23528" y="1340768"/>
            <a:ext cx="8229600" cy="4536503"/>
          </a:xfrm>
        </p:spPr>
        <p:txBody>
          <a:bodyPr>
            <a:normAutofit/>
          </a:bodyPr>
          <a:lstStyle/>
          <a:p>
            <a:r>
              <a:rPr lang="fr-CA" dirty="0" smtClean="0"/>
              <a:t>Le raisonnement est l’outil de travai</a:t>
            </a:r>
            <a:r>
              <a:rPr lang="fr-CA" dirty="0" smtClean="0"/>
              <a:t>l essentiel en mathématiques</a:t>
            </a:r>
            <a:endParaRPr lang="fr-CA" dirty="0" smtClean="0"/>
          </a:p>
          <a:p>
            <a:r>
              <a:rPr lang="fr-CA" dirty="0" smtClean="0"/>
              <a:t>Science </a:t>
            </a:r>
            <a:r>
              <a:rPr lang="fr-CA" dirty="0"/>
              <a:t>qui enseigne à raisonner juste. Les règles de la logique. </a:t>
            </a:r>
            <a:endParaRPr lang="fr-CA" dirty="0" smtClean="0"/>
          </a:p>
          <a:p>
            <a:r>
              <a:rPr lang="fr-CA" dirty="0"/>
              <a:t>É</a:t>
            </a:r>
            <a:r>
              <a:rPr lang="fr-CA" dirty="0" smtClean="0"/>
              <a:t>mettre des conjectures</a:t>
            </a:r>
          </a:p>
          <a:p>
            <a:r>
              <a:rPr lang="fr-CA" dirty="0" smtClean="0"/>
              <a:t>Critiquer ou justifier une proposition</a:t>
            </a:r>
            <a:endParaRPr lang="fr-CA" dirty="0" smtClean="0"/>
          </a:p>
          <a:p>
            <a:r>
              <a:rPr lang="fr-CA" dirty="0" smtClean="0"/>
              <a:t>Construire et exploiter des concepts et processus mathématiques</a:t>
            </a:r>
          </a:p>
          <a:p>
            <a:r>
              <a:rPr lang="fr-CA" dirty="0" smtClean="0"/>
              <a:t>Réaliser des preuves et des démonstrations </a:t>
            </a:r>
          </a:p>
          <a:p>
            <a:pPr marL="109728" indent="0">
              <a:buNone/>
            </a:pPr>
            <a:endParaRPr lang="fr-CA" dirty="0"/>
          </a:p>
        </p:txBody>
      </p:sp>
      <p:sp>
        <p:nvSpPr>
          <p:cNvPr id="3" name="Titre 2"/>
          <p:cNvSpPr>
            <a:spLocks noGrp="1"/>
          </p:cNvSpPr>
          <p:nvPr>
            <p:ph type="title"/>
          </p:nvPr>
        </p:nvSpPr>
        <p:spPr/>
        <p:txBody>
          <a:bodyPr/>
          <a:lstStyle/>
          <a:p>
            <a:r>
              <a:rPr lang="fr-CA" dirty="0" smtClean="0"/>
              <a:t>Le raisonnement et la logique</a:t>
            </a:r>
            <a:endParaRPr lang="fr-CA" dirty="0"/>
          </a:p>
        </p:txBody>
      </p:sp>
    </p:spTree>
    <p:extLst>
      <p:ext uri="{BB962C8B-B14F-4D97-AF65-F5344CB8AC3E}">
        <p14:creationId xmlns:p14="http://schemas.microsoft.com/office/powerpoint/2010/main" val="22325515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CA" sz="2000" dirty="0"/>
              <a:t>J’ai six pièces de monnaie qui valent en tout 0,42 $. Quelles sont les pièces que j’ai? </a:t>
            </a:r>
            <a:endParaRPr lang="fr-CA" sz="2000" dirty="0" smtClean="0"/>
          </a:p>
          <a:p>
            <a:endParaRPr lang="fr-CA" sz="2000" dirty="0"/>
          </a:p>
          <a:p>
            <a:endParaRPr lang="fr-CA" sz="2000" dirty="0" smtClean="0"/>
          </a:p>
          <a:p>
            <a:pPr marL="109728" indent="0">
              <a:buNone/>
            </a:pPr>
            <a:endParaRPr lang="fr-CA" sz="2000" dirty="0"/>
          </a:p>
          <a:p>
            <a:pPr marL="109728" indent="0">
              <a:buNone/>
            </a:pPr>
            <a:endParaRPr lang="fr-CA" sz="2000" dirty="0" smtClean="0"/>
          </a:p>
          <a:p>
            <a:r>
              <a:rPr lang="fr-CA" sz="2000" dirty="0"/>
              <a:t>Découpez</a:t>
            </a:r>
            <a:r>
              <a:rPr lang="fr-CA" sz="2000" b="1" dirty="0"/>
              <a:t> </a:t>
            </a:r>
            <a:r>
              <a:rPr lang="fr-CA" sz="2000" dirty="0"/>
              <a:t>chacun des dessins suivants. Pliez-les pour créer un objet. Quel objet avez-vous créé avec chacun? Créez </a:t>
            </a:r>
            <a:r>
              <a:rPr lang="fr-CA" sz="2000" dirty="0" smtClean="0"/>
              <a:t>un arrangement </a:t>
            </a:r>
            <a:r>
              <a:rPr lang="fr-CA" sz="2000" dirty="0"/>
              <a:t>différent pour le même objet</a:t>
            </a:r>
            <a:r>
              <a:rPr lang="fr-CA" dirty="0"/>
              <a:t>.</a:t>
            </a:r>
            <a:endParaRPr lang="fr-CA" dirty="0" smtClean="0"/>
          </a:p>
          <a:p>
            <a:endParaRPr lang="fr-CA" dirty="0"/>
          </a:p>
        </p:txBody>
      </p:sp>
      <p:sp>
        <p:nvSpPr>
          <p:cNvPr id="3" name="Titre 2"/>
          <p:cNvSpPr>
            <a:spLocks noGrp="1"/>
          </p:cNvSpPr>
          <p:nvPr>
            <p:ph type="title"/>
          </p:nvPr>
        </p:nvSpPr>
        <p:spPr/>
        <p:txBody>
          <a:bodyPr/>
          <a:lstStyle/>
          <a:p>
            <a:r>
              <a:rPr lang="fr-CA" dirty="0" smtClean="0"/>
              <a:t>Comment raisonner?</a:t>
            </a:r>
            <a:endParaRPr lang="fr-CA"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868" y="1916832"/>
            <a:ext cx="3531468" cy="1415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4581128"/>
            <a:ext cx="4880588" cy="1749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51082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07504" y="1481328"/>
            <a:ext cx="8784976" cy="4525963"/>
          </a:xfrm>
        </p:spPr>
        <p:txBody>
          <a:bodyPr>
            <a:normAutofit fontScale="77500" lnSpcReduction="20000"/>
          </a:bodyPr>
          <a:lstStyle/>
          <a:p>
            <a:r>
              <a:rPr lang="fr-CA" b="1" dirty="0" smtClean="0"/>
              <a:t>Raisonnement  déductif </a:t>
            </a:r>
          </a:p>
          <a:p>
            <a:pPr marL="109728" indent="0">
              <a:buNone/>
            </a:pPr>
            <a:r>
              <a:rPr lang="fr-CA" b="1" dirty="0" smtClean="0"/>
              <a:t>	</a:t>
            </a:r>
            <a:r>
              <a:rPr lang="fr-CA" i="1" dirty="0" smtClean="0"/>
              <a:t>par exemple, </a:t>
            </a:r>
            <a:r>
              <a:rPr lang="fr-CA" i="1" dirty="0" smtClean="0"/>
              <a:t>Le</a:t>
            </a:r>
            <a:r>
              <a:rPr lang="fr-CA" i="1" dirty="0" smtClean="0"/>
              <a:t>s abeilles piquent. Le pique des abeilles 	fait mal. Fais attention aux abeilles. </a:t>
            </a:r>
          </a:p>
          <a:p>
            <a:r>
              <a:rPr lang="fr-CA" b="1" dirty="0" smtClean="0"/>
              <a:t>Raisonnement  </a:t>
            </a:r>
            <a:r>
              <a:rPr lang="fr-CA" b="1" dirty="0" smtClean="0"/>
              <a:t>i</a:t>
            </a:r>
            <a:r>
              <a:rPr lang="fr-CA" b="1" dirty="0" smtClean="0"/>
              <a:t>nductif</a:t>
            </a:r>
          </a:p>
          <a:p>
            <a:pPr marL="109728" indent="0">
              <a:buNone/>
            </a:pPr>
            <a:r>
              <a:rPr lang="fr-CA" b="1" dirty="0" smtClean="0"/>
              <a:t>	</a:t>
            </a:r>
            <a:r>
              <a:rPr lang="fr-CA" i="1" dirty="0" smtClean="0"/>
              <a:t>par exemple, (addition répétée) 2 + 2+2+2= 	(multiplication )4 x 2 = 8 (somme)</a:t>
            </a:r>
          </a:p>
          <a:p>
            <a:r>
              <a:rPr lang="fr-CA" b="1" dirty="0" smtClean="0"/>
              <a:t>Raisonnement  si…alors</a:t>
            </a:r>
          </a:p>
          <a:p>
            <a:pPr marL="109728" indent="0">
              <a:buNone/>
            </a:pPr>
            <a:r>
              <a:rPr lang="fr-CA" b="1" dirty="0" smtClean="0"/>
              <a:t>	</a:t>
            </a:r>
            <a:r>
              <a:rPr lang="fr-CA" i="1" dirty="0" smtClean="0"/>
              <a:t>par exemple, si A = B et B = C, alors A = C</a:t>
            </a:r>
          </a:p>
          <a:p>
            <a:r>
              <a:rPr lang="fr-CA" b="1" dirty="0" smtClean="0"/>
              <a:t>Raisonnement  syllogistique</a:t>
            </a:r>
          </a:p>
          <a:p>
            <a:pPr marL="109728" indent="0">
              <a:buNone/>
            </a:pPr>
            <a:r>
              <a:rPr lang="fr-CA" dirty="0" smtClean="0"/>
              <a:t>	</a:t>
            </a:r>
            <a:r>
              <a:rPr lang="fr-CA" i="1" dirty="0" smtClean="0"/>
              <a:t>par exemple, tous les dalmatiens sont des chiens. </a:t>
            </a:r>
            <a:r>
              <a:rPr lang="fr-CA" i="1" dirty="0" err="1" smtClean="0"/>
              <a:t>Fido</a:t>
            </a:r>
            <a:r>
              <a:rPr lang="fr-CA" i="1" dirty="0" smtClean="0"/>
              <a:t> 	est un dalmatien. Alors, </a:t>
            </a:r>
            <a:r>
              <a:rPr lang="fr-CA" i="1" dirty="0" err="1" smtClean="0"/>
              <a:t>Fido</a:t>
            </a:r>
            <a:r>
              <a:rPr lang="fr-CA" i="1" dirty="0" smtClean="0"/>
              <a:t> est un chien. </a:t>
            </a:r>
          </a:p>
          <a:p>
            <a:r>
              <a:rPr lang="fr-CA" b="1" dirty="0" smtClean="0"/>
              <a:t>Raisonnement  comparatif</a:t>
            </a:r>
          </a:p>
          <a:p>
            <a:pPr marL="109728" indent="0">
              <a:buNone/>
            </a:pPr>
            <a:r>
              <a:rPr lang="fr-CA" dirty="0" smtClean="0"/>
              <a:t>	</a:t>
            </a:r>
            <a:r>
              <a:rPr lang="fr-CA" i="1" dirty="0" smtClean="0"/>
              <a:t>par exemple, Ian est toujours absent de l’école quand il 	pleut. Il peut aujourd’hui. Ian sera </a:t>
            </a:r>
            <a:r>
              <a:rPr lang="fr-CA" i="1" dirty="0" err="1" smtClean="0"/>
              <a:t>probably</a:t>
            </a:r>
            <a:r>
              <a:rPr lang="fr-CA" i="1" dirty="0" smtClean="0"/>
              <a:t> absent 	aujourd’hui.</a:t>
            </a:r>
            <a:endParaRPr lang="fr-CA" b="1" i="1" dirty="0" smtClean="0"/>
          </a:p>
          <a:p>
            <a:pPr marL="109728" indent="0">
              <a:buNone/>
            </a:pPr>
            <a:endParaRPr lang="en-US" b="1" dirty="0" smtClean="0"/>
          </a:p>
          <a:p>
            <a:endParaRPr lang="en-US" dirty="0" smtClean="0"/>
          </a:p>
          <a:p>
            <a:endParaRPr lang="fr-CA" dirty="0"/>
          </a:p>
        </p:txBody>
      </p:sp>
      <p:sp>
        <p:nvSpPr>
          <p:cNvPr id="3" name="Titre 2"/>
          <p:cNvSpPr>
            <a:spLocks noGrp="1"/>
          </p:cNvSpPr>
          <p:nvPr>
            <p:ph type="title"/>
          </p:nvPr>
        </p:nvSpPr>
        <p:spPr/>
        <p:txBody>
          <a:bodyPr/>
          <a:lstStyle/>
          <a:p>
            <a:r>
              <a:rPr lang="fr-CA" dirty="0" smtClean="0"/>
              <a:t>Les genres de logique</a:t>
            </a:r>
            <a:endParaRPr lang="fr-CA" dirty="0"/>
          </a:p>
        </p:txBody>
      </p:sp>
    </p:spTree>
    <p:extLst>
      <p:ext uri="{BB962C8B-B14F-4D97-AF65-F5344CB8AC3E}">
        <p14:creationId xmlns:p14="http://schemas.microsoft.com/office/powerpoint/2010/main" val="406352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81328"/>
            <a:ext cx="8229600" cy="4683976"/>
          </a:xfrm>
        </p:spPr>
        <p:txBody>
          <a:bodyPr>
            <a:normAutofit/>
          </a:bodyPr>
          <a:lstStyle/>
          <a:p>
            <a:r>
              <a:rPr lang="fr-CA" dirty="0" smtClean="0"/>
              <a:t>Trouver l’ordre à partir des situations complexes (classifier, trouver les séquences, les patrons, les répétitions)</a:t>
            </a:r>
          </a:p>
          <a:p>
            <a:r>
              <a:rPr lang="fr-CA" dirty="0" smtClean="0"/>
              <a:t>Résoudre des problèmes en analysant et trouvant les étapes de résolution logiquement</a:t>
            </a:r>
          </a:p>
          <a:p>
            <a:r>
              <a:rPr lang="fr-CA" dirty="0" smtClean="0"/>
              <a:t>Facilement manipuler les nombres</a:t>
            </a:r>
          </a:p>
          <a:p>
            <a:r>
              <a:rPr lang="fr-CA" dirty="0" smtClean="0"/>
              <a:t>Identifier cause et effet à l’aide de situations communes</a:t>
            </a:r>
            <a:endParaRPr lang="fr-CA" dirty="0" smtClean="0"/>
          </a:p>
        </p:txBody>
      </p:sp>
      <p:sp>
        <p:nvSpPr>
          <p:cNvPr id="3" name="Titre 2"/>
          <p:cNvSpPr>
            <a:spLocks noGrp="1"/>
          </p:cNvSpPr>
          <p:nvPr>
            <p:ph type="title"/>
          </p:nvPr>
        </p:nvSpPr>
        <p:spPr/>
        <p:txBody>
          <a:bodyPr>
            <a:normAutofit fontScale="90000"/>
          </a:bodyPr>
          <a:lstStyle/>
          <a:p>
            <a:r>
              <a:rPr lang="fr-CA" dirty="0" smtClean="0"/>
              <a:t>Maximiser les </a:t>
            </a:r>
            <a:r>
              <a:rPr lang="fr-CA" dirty="0" smtClean="0"/>
              <a:t>forces </a:t>
            </a:r>
            <a:r>
              <a:rPr lang="fr-CA" dirty="0" smtClean="0"/>
              <a:t>de nos </a:t>
            </a:r>
            <a:r>
              <a:rPr lang="fr-CA" dirty="0" smtClean="0"/>
              <a:t>élèves</a:t>
            </a:r>
            <a:endParaRPr lang="fr-CA" dirty="0"/>
          </a:p>
        </p:txBody>
      </p:sp>
    </p:spTree>
    <p:extLst>
      <p:ext uri="{BB962C8B-B14F-4D97-AF65-F5344CB8AC3E}">
        <p14:creationId xmlns:p14="http://schemas.microsoft.com/office/powerpoint/2010/main" val="1607532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67544" y="1340768"/>
            <a:ext cx="8229600" cy="4525963"/>
          </a:xfrm>
        </p:spPr>
        <p:txBody>
          <a:bodyPr>
            <a:normAutofit fontScale="92500" lnSpcReduction="20000"/>
          </a:bodyPr>
          <a:lstStyle/>
          <a:p>
            <a:r>
              <a:rPr lang="fr-CA" dirty="0" smtClean="0"/>
              <a:t>Résoudre des casse-têtes et des jeux logiques et mathématiques</a:t>
            </a:r>
          </a:p>
          <a:p>
            <a:r>
              <a:rPr lang="fr-CA" dirty="0" smtClean="0"/>
              <a:t>Projets de recherche (rassembler des statistiques et ensuite les analyser)</a:t>
            </a:r>
          </a:p>
          <a:p>
            <a:r>
              <a:rPr lang="fr-CA" dirty="0" smtClean="0"/>
              <a:t>Prendre des mesures et faire des sondages</a:t>
            </a:r>
          </a:p>
          <a:p>
            <a:r>
              <a:rPr lang="fr-CA" dirty="0" smtClean="0"/>
              <a:t>Découvrir des théories scientifiques et mathématiques</a:t>
            </a:r>
          </a:p>
          <a:p>
            <a:r>
              <a:rPr lang="fr-CA" dirty="0" smtClean="0"/>
              <a:t>Faire des expériences pour découvrir et comprendre cause et effet</a:t>
            </a:r>
          </a:p>
          <a:p>
            <a:r>
              <a:rPr lang="fr-CA" dirty="0" smtClean="0"/>
              <a:t>Classifier des objets ou des éléments en utilisant des diagrammes (</a:t>
            </a:r>
            <a:r>
              <a:rPr lang="fr-CA" dirty="0" err="1" smtClean="0"/>
              <a:t>Venn</a:t>
            </a:r>
            <a:r>
              <a:rPr lang="fr-CA" dirty="0" smtClean="0"/>
              <a:t>, arbres, </a:t>
            </a:r>
            <a:r>
              <a:rPr lang="fr-CA" dirty="0" err="1" smtClean="0"/>
              <a:t>etc</a:t>
            </a:r>
            <a:r>
              <a:rPr lang="fr-CA" dirty="0" smtClean="0"/>
              <a:t>)</a:t>
            </a:r>
          </a:p>
          <a:p>
            <a:r>
              <a:rPr lang="fr-CA" dirty="0" smtClean="0"/>
              <a:t>Utiliser des symboles abstraits et des formules</a:t>
            </a:r>
          </a:p>
          <a:p>
            <a:r>
              <a:rPr lang="fr-CA" dirty="0" smtClean="0"/>
              <a:t>N’importe quel calculs</a:t>
            </a:r>
            <a:endParaRPr lang="fr-CA" dirty="0" smtClean="0"/>
          </a:p>
        </p:txBody>
      </p:sp>
      <p:sp>
        <p:nvSpPr>
          <p:cNvPr id="3" name="Titre 2"/>
          <p:cNvSpPr>
            <a:spLocks noGrp="1"/>
          </p:cNvSpPr>
          <p:nvPr>
            <p:ph type="title"/>
          </p:nvPr>
        </p:nvSpPr>
        <p:spPr/>
        <p:txBody>
          <a:bodyPr/>
          <a:lstStyle/>
          <a:p>
            <a:r>
              <a:rPr lang="fr-CA" dirty="0" smtClean="0"/>
              <a:t>Activités divers</a:t>
            </a:r>
            <a:endParaRPr lang="fr-CA" dirty="0"/>
          </a:p>
        </p:txBody>
      </p:sp>
    </p:spTree>
    <p:extLst>
      <p:ext uri="{BB962C8B-B14F-4D97-AF65-F5344CB8AC3E}">
        <p14:creationId xmlns:p14="http://schemas.microsoft.com/office/powerpoint/2010/main" val="3467564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340768"/>
            <a:ext cx="8229600" cy="4900000"/>
          </a:xfrm>
        </p:spPr>
        <p:txBody>
          <a:bodyPr>
            <a:normAutofit fontScale="85000" lnSpcReduction="20000"/>
          </a:bodyPr>
          <a:lstStyle/>
          <a:p>
            <a:r>
              <a:rPr lang="fr-CA" dirty="0" smtClean="0"/>
              <a:t>leurs </a:t>
            </a:r>
            <a:r>
              <a:rPr lang="fr-CA" dirty="0" smtClean="0"/>
              <a:t>pousser à penser aux raisons derrière chaque étape de résolution, chaque calcul, chaque prise de décision</a:t>
            </a:r>
          </a:p>
          <a:p>
            <a:r>
              <a:rPr lang="fr-CA" dirty="0"/>
              <a:t>t</a:t>
            </a:r>
            <a:r>
              <a:rPr lang="fr-CA" dirty="0" smtClean="0"/>
              <a:t>oujours </a:t>
            </a:r>
            <a:r>
              <a:rPr lang="fr-CA" dirty="0" smtClean="0"/>
              <a:t>poser des questions qui vont leurs pousser à trouver la solution d’un problème</a:t>
            </a:r>
          </a:p>
          <a:p>
            <a:r>
              <a:rPr lang="fr-CA" dirty="0"/>
              <a:t>a</a:t>
            </a:r>
            <a:r>
              <a:rPr lang="fr-CA" dirty="0" smtClean="0"/>
              <a:t>ider </a:t>
            </a:r>
            <a:r>
              <a:rPr lang="fr-CA" dirty="0" smtClean="0"/>
              <a:t>à </a:t>
            </a:r>
            <a:r>
              <a:rPr lang="fr-CA" dirty="0" smtClean="0"/>
              <a:t>répondre </a:t>
            </a:r>
            <a:r>
              <a:rPr lang="fr-CA" dirty="0" smtClean="0"/>
              <a:t>les questions quoi, pourquoi, quand, où et comment</a:t>
            </a:r>
          </a:p>
          <a:p>
            <a:r>
              <a:rPr lang="fr-CA" dirty="0"/>
              <a:t>e</a:t>
            </a:r>
            <a:r>
              <a:rPr lang="fr-CA" dirty="0" smtClean="0"/>
              <a:t>ncadrer </a:t>
            </a:r>
            <a:r>
              <a:rPr lang="fr-CA" dirty="0" smtClean="0"/>
              <a:t>les concepts comme cause et effet</a:t>
            </a:r>
          </a:p>
          <a:p>
            <a:r>
              <a:rPr lang="fr-CA" dirty="0"/>
              <a:t>i</a:t>
            </a:r>
            <a:r>
              <a:rPr lang="fr-CA" dirty="0" smtClean="0"/>
              <a:t>llustrer </a:t>
            </a:r>
            <a:r>
              <a:rPr lang="fr-CA" dirty="0" smtClean="0"/>
              <a:t>le lien entre les divers leçons apprises, pour qu’ils puissent les assimiler logiquement</a:t>
            </a:r>
          </a:p>
          <a:p>
            <a:r>
              <a:rPr lang="fr-CA" dirty="0"/>
              <a:t>a</a:t>
            </a:r>
            <a:r>
              <a:rPr lang="fr-CA" dirty="0" smtClean="0"/>
              <a:t>ider </a:t>
            </a:r>
            <a:r>
              <a:rPr lang="fr-CA" dirty="0" smtClean="0"/>
              <a:t>à reconnaître et se souvenir des patrons (logiques, numériques, mathématiques)</a:t>
            </a:r>
          </a:p>
          <a:p>
            <a:r>
              <a:rPr lang="fr-CA" dirty="0"/>
              <a:t>a</a:t>
            </a:r>
            <a:r>
              <a:rPr lang="fr-CA" dirty="0" smtClean="0"/>
              <a:t>ider </a:t>
            </a:r>
            <a:r>
              <a:rPr lang="fr-CA" dirty="0" smtClean="0"/>
              <a:t>à décortiquer leurs apprentissages en plusieurs étapes et aider à identifier les liens entre chaque étape</a:t>
            </a:r>
          </a:p>
        </p:txBody>
      </p:sp>
      <p:sp>
        <p:nvSpPr>
          <p:cNvPr id="3" name="Titre 2"/>
          <p:cNvSpPr>
            <a:spLocks noGrp="1"/>
          </p:cNvSpPr>
          <p:nvPr>
            <p:ph type="title"/>
          </p:nvPr>
        </p:nvSpPr>
        <p:spPr/>
        <p:txBody>
          <a:bodyPr/>
          <a:lstStyle/>
          <a:p>
            <a:r>
              <a:rPr lang="fr-CA" dirty="0" smtClean="0"/>
              <a:t>Comment appuyer les élèves</a:t>
            </a:r>
            <a:endParaRPr lang="fr-CA" dirty="0"/>
          </a:p>
        </p:txBody>
      </p:sp>
    </p:spTree>
    <p:extLst>
      <p:ext uri="{BB962C8B-B14F-4D97-AF65-F5344CB8AC3E}">
        <p14:creationId xmlns:p14="http://schemas.microsoft.com/office/powerpoint/2010/main" val="62770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81328"/>
            <a:ext cx="8539760" cy="4525963"/>
          </a:xfrm>
        </p:spPr>
        <p:txBody>
          <a:bodyPr>
            <a:normAutofit/>
          </a:bodyPr>
          <a:lstStyle/>
          <a:p>
            <a:r>
              <a:rPr lang="fr-CA" sz="2000" dirty="0" smtClean="0"/>
              <a:t>Commencer à la base</a:t>
            </a:r>
          </a:p>
          <a:p>
            <a:endParaRPr lang="fr-CA" sz="2000" dirty="0"/>
          </a:p>
          <a:p>
            <a:endParaRPr lang="fr-CA" sz="2000" dirty="0" smtClean="0"/>
          </a:p>
          <a:p>
            <a:endParaRPr lang="fr-CA" sz="2000" dirty="0" smtClean="0"/>
          </a:p>
          <a:p>
            <a:r>
              <a:rPr lang="fr-CA" sz="2000" dirty="0" smtClean="0"/>
              <a:t>Trouver la régularité avec les images, diagrammes, </a:t>
            </a:r>
            <a:br>
              <a:rPr lang="fr-CA" sz="2000" dirty="0" smtClean="0"/>
            </a:br>
            <a:endParaRPr lang="fr-CA" sz="2000" dirty="0" smtClean="0"/>
          </a:p>
          <a:p>
            <a:pPr marL="109728" indent="0">
              <a:buNone/>
            </a:pPr>
            <a:endParaRPr lang="fr-CA" sz="2000" dirty="0"/>
          </a:p>
          <a:p>
            <a:pPr marL="109728" indent="0">
              <a:buNone/>
            </a:pPr>
            <a:endParaRPr lang="fr-CA" sz="2000" dirty="0" smtClean="0"/>
          </a:p>
          <a:p>
            <a:pPr marL="109728" indent="0">
              <a:buNone/>
            </a:pPr>
            <a:endParaRPr lang="fr-CA" sz="2000" dirty="0" smtClean="0"/>
          </a:p>
          <a:p>
            <a:endParaRPr lang="fr-CA" sz="2000" dirty="0"/>
          </a:p>
          <a:p>
            <a:r>
              <a:rPr lang="fr-CA" sz="2000" dirty="0" smtClean="0"/>
              <a:t>Rendre plus complexe et abstrait avec les nombres</a:t>
            </a:r>
          </a:p>
          <a:p>
            <a:pPr marL="109728" indent="0">
              <a:buNone/>
            </a:pPr>
            <a:r>
              <a:rPr lang="fr-CA" sz="2000" b="1" dirty="0" smtClean="0"/>
              <a:t>	1</a:t>
            </a:r>
            <a:r>
              <a:rPr lang="fr-CA" sz="2000" b="1" dirty="0"/>
              <a:t>, 4, 9, 16, ?	</a:t>
            </a:r>
            <a:r>
              <a:rPr lang="fr-CA" sz="2000" b="1" dirty="0" smtClean="0"/>
              <a:t>   3</a:t>
            </a:r>
            <a:r>
              <a:rPr lang="fr-CA" sz="2000" b="1" dirty="0"/>
              <a:t>, 5, 8, 13, 21, ? </a:t>
            </a:r>
            <a:r>
              <a:rPr lang="fr-CA" sz="2000" b="1" dirty="0" smtClean="0"/>
              <a:t>	1</a:t>
            </a:r>
            <a:r>
              <a:rPr lang="fr-CA" sz="2000" b="1" dirty="0"/>
              <a:t>, 2, 4, 7, ?</a:t>
            </a:r>
          </a:p>
          <a:p>
            <a:pPr marL="109728" indent="0">
              <a:buNone/>
            </a:pPr>
            <a:endParaRPr lang="fr-CA" sz="2000" b="1" dirty="0"/>
          </a:p>
          <a:p>
            <a:endParaRPr lang="fr-CA" sz="2000" dirty="0" smtClean="0"/>
          </a:p>
          <a:p>
            <a:pPr marL="109728" indent="0">
              <a:buNone/>
            </a:pPr>
            <a:endParaRPr lang="fr-CA" sz="2000" dirty="0"/>
          </a:p>
        </p:txBody>
      </p:sp>
      <p:sp>
        <p:nvSpPr>
          <p:cNvPr id="3" name="Titre 2"/>
          <p:cNvSpPr>
            <a:spLocks noGrp="1"/>
          </p:cNvSpPr>
          <p:nvPr>
            <p:ph type="title"/>
          </p:nvPr>
        </p:nvSpPr>
        <p:spPr/>
        <p:txBody>
          <a:bodyPr/>
          <a:lstStyle/>
          <a:p>
            <a:r>
              <a:rPr lang="fr-CA" dirty="0" smtClean="0"/>
              <a:t>L’enseignement </a:t>
            </a:r>
            <a:endParaRPr lang="fr-CA" dirty="0"/>
          </a:p>
        </p:txBody>
      </p:sp>
      <p:pic>
        <p:nvPicPr>
          <p:cNvPr id="1026" name="Picture 2" descr="Reasoning exerci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5" y="2189816"/>
            <a:ext cx="2592287" cy="4127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asoning exerci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2204864"/>
            <a:ext cx="5505080" cy="39407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7744" y="3403686"/>
            <a:ext cx="4378884" cy="144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5589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81328"/>
            <a:ext cx="8229600" cy="4755984"/>
          </a:xfrm>
        </p:spPr>
        <p:txBody>
          <a:bodyPr>
            <a:normAutofit/>
          </a:bodyPr>
          <a:lstStyle/>
          <a:p>
            <a:r>
              <a:rPr lang="en-US" dirty="0" err="1" smtClean="0"/>
              <a:t>Casse-têtes</a:t>
            </a:r>
            <a:r>
              <a:rPr lang="en-US" dirty="0" smtClean="0"/>
              <a:t> et </a:t>
            </a:r>
            <a:r>
              <a:rPr lang="en-US" dirty="0" err="1" smtClean="0"/>
              <a:t>jeux</a:t>
            </a:r>
            <a:r>
              <a:rPr lang="en-US" dirty="0" smtClean="0"/>
              <a:t> </a:t>
            </a:r>
            <a:r>
              <a:rPr lang="en-US" dirty="0" err="1" smtClean="0"/>
              <a:t>mathématiques</a:t>
            </a:r>
            <a:endParaRPr lang="en-US" dirty="0" smtClean="0"/>
          </a:p>
          <a:p>
            <a:r>
              <a:rPr lang="en-US" dirty="0" err="1" smtClean="0"/>
              <a:t>Jeux</a:t>
            </a:r>
            <a:r>
              <a:rPr lang="en-US" dirty="0" smtClean="0"/>
              <a:t> avec </a:t>
            </a:r>
            <a:r>
              <a:rPr lang="en-US" dirty="0" err="1" smtClean="0"/>
              <a:t>nombres</a:t>
            </a:r>
            <a:r>
              <a:rPr lang="en-US" dirty="0" smtClean="0"/>
              <a:t> (Sudoku)</a:t>
            </a:r>
          </a:p>
          <a:p>
            <a:r>
              <a:rPr lang="en-US" dirty="0" err="1" smtClean="0"/>
              <a:t>Jeux</a:t>
            </a:r>
            <a:r>
              <a:rPr lang="en-US" dirty="0" smtClean="0"/>
              <a:t> pour </a:t>
            </a:r>
            <a:r>
              <a:rPr lang="en-US" dirty="0" err="1" smtClean="0"/>
              <a:t>ordonnée</a:t>
            </a:r>
            <a:r>
              <a:rPr lang="en-US" dirty="0" smtClean="0"/>
              <a:t> et faire des </a:t>
            </a:r>
            <a:r>
              <a:rPr lang="en-US" dirty="0" err="1" smtClean="0"/>
              <a:t>séquence</a:t>
            </a:r>
            <a:endParaRPr lang="en-US" dirty="0" smtClean="0"/>
          </a:p>
          <a:p>
            <a:r>
              <a:rPr lang="en-US" dirty="0" err="1" smtClean="0"/>
              <a:t>Calculatrices</a:t>
            </a:r>
            <a:endParaRPr lang="en-US" dirty="0" smtClean="0"/>
          </a:p>
          <a:p>
            <a:r>
              <a:rPr lang="en-US" dirty="0" smtClean="0"/>
              <a:t>Instruments de </a:t>
            </a:r>
            <a:r>
              <a:rPr lang="en-US" dirty="0" err="1" smtClean="0"/>
              <a:t>mesure</a:t>
            </a:r>
            <a:endParaRPr lang="en-US" dirty="0" smtClean="0"/>
          </a:p>
          <a:p>
            <a:r>
              <a:rPr lang="en-US" dirty="0" smtClean="0"/>
              <a:t>Image </a:t>
            </a:r>
            <a:r>
              <a:rPr lang="en-US" dirty="0" err="1" smtClean="0"/>
              <a:t>peinture-numéro</a:t>
            </a:r>
            <a:endParaRPr lang="en-US" dirty="0" smtClean="0"/>
          </a:p>
          <a:p>
            <a:r>
              <a:rPr lang="en-US" dirty="0" err="1" smtClean="0"/>
              <a:t>Jeux</a:t>
            </a:r>
            <a:r>
              <a:rPr lang="en-US" dirty="0" smtClean="0"/>
              <a:t> de </a:t>
            </a:r>
            <a:r>
              <a:rPr lang="en-US" dirty="0" err="1" smtClean="0"/>
              <a:t>lettres</a:t>
            </a:r>
            <a:r>
              <a:rPr lang="en-US" dirty="0" smtClean="0"/>
              <a:t>- </a:t>
            </a:r>
            <a:r>
              <a:rPr lang="en-US" dirty="0" err="1" smtClean="0"/>
              <a:t>anagrammes</a:t>
            </a:r>
            <a:endParaRPr lang="en-US" dirty="0" smtClean="0"/>
          </a:p>
          <a:p>
            <a:r>
              <a:rPr lang="en-US" dirty="0" err="1" smtClean="0"/>
              <a:t>Expériences</a:t>
            </a:r>
            <a:r>
              <a:rPr lang="en-US" dirty="0" smtClean="0"/>
              <a:t> </a:t>
            </a:r>
            <a:r>
              <a:rPr lang="en-US" dirty="0" err="1" smtClean="0"/>
              <a:t>scientifiques</a:t>
            </a:r>
            <a:endParaRPr lang="en-US" dirty="0" smtClean="0"/>
          </a:p>
          <a:p>
            <a:endParaRPr lang="fr-CA" dirty="0"/>
          </a:p>
        </p:txBody>
      </p:sp>
      <p:sp>
        <p:nvSpPr>
          <p:cNvPr id="3" name="Titre 2"/>
          <p:cNvSpPr>
            <a:spLocks noGrp="1"/>
          </p:cNvSpPr>
          <p:nvPr>
            <p:ph type="title"/>
          </p:nvPr>
        </p:nvSpPr>
        <p:spPr/>
        <p:txBody>
          <a:bodyPr/>
          <a:lstStyle/>
          <a:p>
            <a:r>
              <a:rPr lang="fr-CA" dirty="0" smtClean="0"/>
              <a:t>Matériaux à utiliser</a:t>
            </a:r>
            <a:endParaRPr lang="fr-CA" dirty="0"/>
          </a:p>
        </p:txBody>
      </p:sp>
    </p:spTree>
    <p:extLst>
      <p:ext uri="{BB962C8B-B14F-4D97-AF65-F5344CB8AC3E}">
        <p14:creationId xmlns:p14="http://schemas.microsoft.com/office/powerpoint/2010/main" val="2095729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CA" dirty="0" smtClean="0"/>
              <a:t>Preuves sur affiches</a:t>
            </a:r>
          </a:p>
          <a:p>
            <a:r>
              <a:rPr lang="fr-CA" dirty="0" smtClean="0"/>
              <a:t>L’énigme d’Einstein</a:t>
            </a:r>
          </a:p>
          <a:p>
            <a:r>
              <a:rPr lang="fr-CA" dirty="0" smtClean="0"/>
              <a:t>Tours de Hanoï</a:t>
            </a:r>
          </a:p>
          <a:p>
            <a:r>
              <a:rPr lang="fr-CA" dirty="0" smtClean="0"/>
              <a:t>Traverser la rivière</a:t>
            </a:r>
          </a:p>
          <a:p>
            <a:endParaRPr lang="fr-CA" dirty="0"/>
          </a:p>
        </p:txBody>
      </p:sp>
      <p:sp>
        <p:nvSpPr>
          <p:cNvPr id="3" name="Titre 2"/>
          <p:cNvSpPr>
            <a:spLocks noGrp="1"/>
          </p:cNvSpPr>
          <p:nvPr>
            <p:ph type="title"/>
          </p:nvPr>
        </p:nvSpPr>
        <p:spPr/>
        <p:txBody>
          <a:bodyPr/>
          <a:lstStyle/>
          <a:p>
            <a:r>
              <a:rPr lang="fr-CA" dirty="0" smtClean="0"/>
              <a:t>Problèmes logiques en projets</a:t>
            </a:r>
            <a:endParaRPr lang="fr-CA"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336549"/>
            <a:ext cx="3048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2343" y="3575767"/>
            <a:ext cx="28575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7896" y="1340769"/>
            <a:ext cx="3106104"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5947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481328"/>
            <a:ext cx="4320480" cy="4827992"/>
          </a:xfrm>
        </p:spPr>
        <p:txBody>
          <a:bodyPr>
            <a:normAutofit fontScale="85000" lnSpcReduction="10000"/>
          </a:bodyPr>
          <a:lstStyle/>
          <a:p>
            <a:pPr marL="109728" indent="0">
              <a:buNone/>
            </a:pPr>
            <a:r>
              <a:rPr lang="fr-CA" dirty="0" smtClean="0"/>
              <a:t>On </a:t>
            </a:r>
            <a:r>
              <a:rPr lang="fr-CA" dirty="0"/>
              <a:t>a cinq maisons alignées de couleurs différentes.</a:t>
            </a:r>
          </a:p>
          <a:p>
            <a:pPr marL="109728" indent="0">
              <a:buNone/>
            </a:pPr>
            <a:r>
              <a:rPr lang="fr-CA" dirty="0"/>
              <a:t>Dans chaque maison vit une personne de nationalité différente.</a:t>
            </a:r>
          </a:p>
          <a:p>
            <a:pPr marL="109728" indent="0">
              <a:buNone/>
            </a:pPr>
            <a:r>
              <a:rPr lang="fr-CA" dirty="0"/>
              <a:t>Chaque personne boit une boisson différente.</a:t>
            </a:r>
          </a:p>
          <a:p>
            <a:pPr marL="109728" indent="0">
              <a:buNone/>
            </a:pPr>
            <a:r>
              <a:rPr lang="fr-CA" dirty="0"/>
              <a:t>Chaque personne fume un type de cigarette différent.</a:t>
            </a:r>
          </a:p>
          <a:p>
            <a:pPr marL="109728" indent="0">
              <a:buNone/>
            </a:pPr>
            <a:r>
              <a:rPr lang="fr-CA" dirty="0"/>
              <a:t>Chaque personne élève un animal différent.</a:t>
            </a:r>
          </a:p>
          <a:p>
            <a:pPr marL="109728" indent="0">
              <a:buNone/>
            </a:pPr>
            <a:r>
              <a:rPr lang="fr-CA" dirty="0"/>
              <a:t>Il faut trouver qui élève les poissons.</a:t>
            </a:r>
          </a:p>
          <a:p>
            <a:endParaRPr lang="fr-CA" dirty="0"/>
          </a:p>
        </p:txBody>
      </p:sp>
      <p:sp>
        <p:nvSpPr>
          <p:cNvPr id="2" name="Titre 1"/>
          <p:cNvSpPr>
            <a:spLocks noGrp="1"/>
          </p:cNvSpPr>
          <p:nvPr>
            <p:ph type="title"/>
          </p:nvPr>
        </p:nvSpPr>
        <p:spPr/>
        <p:txBody>
          <a:bodyPr/>
          <a:lstStyle/>
          <a:p>
            <a:r>
              <a:rPr lang="fr-CA" dirty="0" smtClean="0"/>
              <a:t>L’énigme d’Einstein</a:t>
            </a:r>
            <a:endParaRPr lang="fr-CA" dirty="0"/>
          </a:p>
        </p:txBody>
      </p:sp>
      <p:sp>
        <p:nvSpPr>
          <p:cNvPr id="6" name="ZoneTexte 5"/>
          <p:cNvSpPr txBox="1"/>
          <p:nvPr/>
        </p:nvSpPr>
        <p:spPr>
          <a:xfrm>
            <a:off x="4773216" y="1340768"/>
            <a:ext cx="4392488" cy="5262979"/>
          </a:xfrm>
          <a:prstGeom prst="rect">
            <a:avLst/>
          </a:prstGeom>
          <a:noFill/>
        </p:spPr>
        <p:txBody>
          <a:bodyPr wrap="square" rtlCol="0">
            <a:spAutoFit/>
          </a:bodyPr>
          <a:lstStyle/>
          <a:p>
            <a:pPr marL="109728" indent="0">
              <a:buNone/>
            </a:pPr>
            <a:r>
              <a:rPr lang="fr-CA" sz="1400" i="1" dirty="0"/>
              <a:t>Indices : </a:t>
            </a:r>
            <a:endParaRPr lang="fr-CA" sz="1400" dirty="0"/>
          </a:p>
          <a:p>
            <a:pPr marL="109728" indent="0">
              <a:buNone/>
            </a:pPr>
            <a:r>
              <a:rPr lang="fr-CA" sz="1400" dirty="0"/>
              <a:t>1) L'anglais vit dans la maison rouge</a:t>
            </a:r>
          </a:p>
          <a:p>
            <a:pPr marL="109728" indent="0">
              <a:buNone/>
            </a:pPr>
            <a:r>
              <a:rPr lang="fr-CA" sz="1400" dirty="0"/>
              <a:t>2) Le suédois élève des chiens</a:t>
            </a:r>
          </a:p>
          <a:p>
            <a:pPr marL="109728" indent="0">
              <a:buNone/>
            </a:pPr>
            <a:r>
              <a:rPr lang="fr-CA" sz="1400" dirty="0"/>
              <a:t>3) Le danois boit du thé.</a:t>
            </a:r>
          </a:p>
          <a:p>
            <a:pPr marL="109728" indent="0">
              <a:buNone/>
            </a:pPr>
            <a:r>
              <a:rPr lang="fr-CA" sz="1400" dirty="0"/>
              <a:t>4) La maison verte est juste à gauche de la maison blanche.</a:t>
            </a:r>
          </a:p>
          <a:p>
            <a:pPr marL="109728" indent="0">
              <a:buNone/>
            </a:pPr>
            <a:r>
              <a:rPr lang="fr-CA" sz="1400" dirty="0"/>
              <a:t>5) Le propriétaire de la maison verte boit du café.</a:t>
            </a:r>
          </a:p>
          <a:p>
            <a:pPr marL="109728" indent="0">
              <a:buNone/>
            </a:pPr>
            <a:r>
              <a:rPr lang="fr-CA" sz="1400" dirty="0"/>
              <a:t>6) Le fumeur de </a:t>
            </a:r>
            <a:r>
              <a:rPr lang="fr-CA" sz="1400" dirty="0" err="1"/>
              <a:t>Pall</a:t>
            </a:r>
            <a:r>
              <a:rPr lang="fr-CA" sz="1400" dirty="0"/>
              <a:t> </a:t>
            </a:r>
            <a:r>
              <a:rPr lang="fr-CA" sz="1400" dirty="0" err="1"/>
              <a:t>Mall</a:t>
            </a:r>
            <a:r>
              <a:rPr lang="fr-CA" sz="1400" dirty="0"/>
              <a:t> élève des oiseaux.</a:t>
            </a:r>
          </a:p>
          <a:p>
            <a:pPr marL="109728" indent="0">
              <a:buNone/>
            </a:pPr>
            <a:r>
              <a:rPr lang="fr-CA" sz="1400" dirty="0"/>
              <a:t>7) Le propriétaire de la maison jaune fume des </a:t>
            </a:r>
            <a:r>
              <a:rPr lang="fr-CA" sz="1400" dirty="0" err="1"/>
              <a:t>Dunhills</a:t>
            </a:r>
            <a:r>
              <a:rPr lang="fr-CA" sz="1400" dirty="0"/>
              <a:t>.</a:t>
            </a:r>
          </a:p>
          <a:p>
            <a:pPr marL="109728" indent="0">
              <a:buNone/>
            </a:pPr>
            <a:r>
              <a:rPr lang="fr-CA" sz="1400" dirty="0"/>
              <a:t>8) L'homme qui vit dans la maison du centre boit du lait. </a:t>
            </a:r>
          </a:p>
          <a:p>
            <a:pPr marL="109728" indent="0">
              <a:buNone/>
            </a:pPr>
            <a:r>
              <a:rPr lang="fr-CA" sz="1400" dirty="0"/>
              <a:t>9) Le norvégien vit dans la première maison.</a:t>
            </a:r>
          </a:p>
          <a:p>
            <a:pPr marL="109728" indent="0">
              <a:buNone/>
            </a:pPr>
            <a:r>
              <a:rPr lang="fr-CA" sz="1400" dirty="0"/>
              <a:t>10) L'homme qui fume des </a:t>
            </a:r>
            <a:r>
              <a:rPr lang="fr-CA" sz="1400" dirty="0" err="1"/>
              <a:t>Blends</a:t>
            </a:r>
            <a:r>
              <a:rPr lang="fr-CA" sz="1400" dirty="0"/>
              <a:t> vit à côté de celui qui élève des chats.</a:t>
            </a:r>
          </a:p>
          <a:p>
            <a:pPr marL="109728" indent="0">
              <a:buNone/>
            </a:pPr>
            <a:r>
              <a:rPr lang="fr-CA" sz="1400" dirty="0"/>
              <a:t>11) L'homme qui élève des chevaux vit à côté du fumeur de </a:t>
            </a:r>
            <a:r>
              <a:rPr lang="fr-CA" sz="1400" dirty="0" err="1"/>
              <a:t>Dunhills</a:t>
            </a:r>
            <a:r>
              <a:rPr lang="fr-CA" sz="1400" dirty="0"/>
              <a:t>.</a:t>
            </a:r>
          </a:p>
          <a:p>
            <a:pPr marL="109728" indent="0">
              <a:buNone/>
            </a:pPr>
            <a:r>
              <a:rPr lang="fr-CA" sz="1400" dirty="0"/>
              <a:t>12) L'homme qui fume des Blue Masters boit de la bière.</a:t>
            </a:r>
          </a:p>
          <a:p>
            <a:pPr marL="109728" indent="0">
              <a:buNone/>
            </a:pPr>
            <a:r>
              <a:rPr lang="fr-CA" sz="1400" dirty="0"/>
              <a:t>13) L'allemand fume des Prince.</a:t>
            </a:r>
          </a:p>
          <a:p>
            <a:pPr marL="109728" indent="0">
              <a:buNone/>
            </a:pPr>
            <a:r>
              <a:rPr lang="fr-CA" sz="1400" dirty="0"/>
              <a:t>14) Le norvégien vit à côté de la maison bleue.</a:t>
            </a:r>
          </a:p>
          <a:p>
            <a:pPr marL="109728" indent="0">
              <a:buNone/>
            </a:pPr>
            <a:r>
              <a:rPr lang="fr-CA" sz="1400" dirty="0"/>
              <a:t>15) L'homme qui fume des </a:t>
            </a:r>
            <a:r>
              <a:rPr lang="fr-CA" sz="1400" dirty="0" err="1"/>
              <a:t>Blends</a:t>
            </a:r>
            <a:r>
              <a:rPr lang="fr-CA" sz="1400" dirty="0"/>
              <a:t> a un voisin qui boit de l'eau</a:t>
            </a:r>
          </a:p>
        </p:txBody>
      </p:sp>
    </p:spTree>
    <p:extLst>
      <p:ext uri="{BB962C8B-B14F-4D97-AF65-F5344CB8AC3E}">
        <p14:creationId xmlns:p14="http://schemas.microsoft.com/office/powerpoint/2010/main" val="39655494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683568" y="476672"/>
            <a:ext cx="7772400" cy="1828800"/>
          </a:xfrm>
        </p:spPr>
        <p:txBody>
          <a:bodyPr>
            <a:normAutofit fontScale="90000"/>
          </a:bodyPr>
          <a:lstStyle/>
          <a:p>
            <a:r>
              <a:rPr lang="fr-CA" sz="9600" dirty="0" smtClean="0"/>
              <a:t>BIENVENUE ! </a:t>
            </a:r>
            <a:r>
              <a:rPr lang="fr-CA" dirty="0" smtClean="0"/>
              <a:t>	</a:t>
            </a:r>
            <a:endParaRPr lang="fr-CA" dirty="0"/>
          </a:p>
        </p:txBody>
      </p:sp>
      <p:sp>
        <p:nvSpPr>
          <p:cNvPr id="2" name="Espace réservé du texte 1"/>
          <p:cNvSpPr>
            <a:spLocks noGrp="1"/>
          </p:cNvSpPr>
          <p:nvPr>
            <p:ph type="body" idx="1"/>
          </p:nvPr>
        </p:nvSpPr>
        <p:spPr>
          <a:xfrm>
            <a:off x="3995936" y="2564904"/>
            <a:ext cx="4930825" cy="1749688"/>
          </a:xfrm>
        </p:spPr>
        <p:txBody>
          <a:bodyPr>
            <a:normAutofit fontScale="77500" lnSpcReduction="20000"/>
          </a:bodyPr>
          <a:lstStyle/>
          <a:p>
            <a:r>
              <a:rPr lang="fr-CA" dirty="0" smtClean="0"/>
              <a:t>5</a:t>
            </a:r>
            <a:r>
              <a:rPr lang="fr-CA" baseline="30000" dirty="0" smtClean="0"/>
              <a:t>e</a:t>
            </a:r>
            <a:r>
              <a:rPr lang="fr-CA" dirty="0" smtClean="0"/>
              <a:t> et dernière session</a:t>
            </a:r>
          </a:p>
          <a:p>
            <a:r>
              <a:rPr lang="fr-CA" dirty="0" smtClean="0"/>
              <a:t>CHANTAL </a:t>
            </a:r>
            <a:r>
              <a:rPr lang="fr-CA" dirty="0"/>
              <a:t>GOUDREAU</a:t>
            </a:r>
          </a:p>
          <a:p>
            <a:r>
              <a:rPr lang="fr-CA" dirty="0"/>
              <a:t>ENSEIGNANTE</a:t>
            </a:r>
          </a:p>
          <a:p>
            <a:r>
              <a:rPr lang="fr-CA" dirty="0"/>
              <a:t>ÉCOLE MAURICE-LAVALLÉE</a:t>
            </a:r>
          </a:p>
          <a:p>
            <a:r>
              <a:rPr lang="fr-CA" dirty="0"/>
              <a:t>EDMONTON, AB</a:t>
            </a:r>
          </a:p>
          <a:p>
            <a:r>
              <a:rPr lang="fr-CA" dirty="0"/>
              <a:t>cgoudreau@centrenord.ab.ca</a:t>
            </a:r>
          </a:p>
          <a:p>
            <a:endParaRPr lang="fr-CA" dirty="0"/>
          </a:p>
        </p:txBody>
      </p:sp>
      <p:pic>
        <p:nvPicPr>
          <p:cNvPr id="4" name="Espace réservé du contenu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4365104"/>
            <a:ext cx="2813851" cy="2060849"/>
          </a:xfrm>
          <a:prstGeom prst="rect">
            <a:avLst/>
          </a:prstGeom>
        </p:spPr>
      </p:pic>
    </p:spTree>
    <p:extLst>
      <p:ext uri="{BB962C8B-B14F-4D97-AF65-F5344CB8AC3E}">
        <p14:creationId xmlns:p14="http://schemas.microsoft.com/office/powerpoint/2010/main" val="1250126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0" y="1340768"/>
            <a:ext cx="4860032" cy="4536504"/>
          </a:xfrm>
        </p:spPr>
        <p:txBody>
          <a:bodyPr>
            <a:noAutofit/>
          </a:bodyPr>
          <a:lstStyle/>
          <a:p>
            <a:r>
              <a:rPr lang="fr-CA" sz="1500" dirty="0"/>
              <a:t>T</a:t>
            </a:r>
            <a:r>
              <a:rPr lang="fr-CA" sz="1500" dirty="0" smtClean="0"/>
              <a:t>rois </a:t>
            </a:r>
            <a:r>
              <a:rPr lang="fr-CA" sz="1500" dirty="0"/>
              <a:t>"tours" A, B et C formées d'un empilement plus ou moins grand de disques de telle sorte que chaque disque ait un diamètre inférieur à son </a:t>
            </a:r>
            <a:r>
              <a:rPr lang="fr-CA" sz="1500" dirty="0" smtClean="0"/>
              <a:t>prédécesseur</a:t>
            </a:r>
            <a:endParaRPr lang="fr-CA" sz="1500" dirty="0" smtClean="0"/>
          </a:p>
          <a:p>
            <a:r>
              <a:rPr lang="fr-CA" sz="1500" dirty="0" smtClean="0"/>
              <a:t>Au </a:t>
            </a:r>
            <a:r>
              <a:rPr lang="fr-CA" sz="1500" dirty="0"/>
              <a:t>départ, tous les disques </a:t>
            </a:r>
            <a:r>
              <a:rPr lang="fr-CA" sz="1500" dirty="0" smtClean="0"/>
              <a:t>se </a:t>
            </a:r>
            <a:r>
              <a:rPr lang="fr-CA" sz="1500" dirty="0"/>
              <a:t>trouvent empilés suivant les règles précédemment décrites sur la tour A. </a:t>
            </a:r>
            <a:endParaRPr lang="fr-CA" sz="1500" dirty="0" smtClean="0"/>
          </a:p>
          <a:p>
            <a:r>
              <a:rPr lang="fr-CA" sz="1500" dirty="0" smtClean="0"/>
              <a:t>L'objectif </a:t>
            </a:r>
            <a:r>
              <a:rPr lang="fr-CA" sz="1500" dirty="0"/>
              <a:t>est de déplacer tous les disques de la tour A vers la tour C en s'aidant uniquement de la tour B, tout en respectant les règles suivantes :</a:t>
            </a:r>
            <a:br>
              <a:rPr lang="fr-CA" sz="1500" dirty="0"/>
            </a:br>
            <a:r>
              <a:rPr lang="fr-CA" sz="1500" dirty="0"/>
              <a:t/>
            </a:r>
            <a:br>
              <a:rPr lang="fr-CA" sz="1500" dirty="0"/>
            </a:br>
            <a:r>
              <a:rPr lang="fr-CA" sz="1500" dirty="0" smtClean="0"/>
              <a:t>1) On </a:t>
            </a:r>
            <a:r>
              <a:rPr lang="fr-CA" sz="1500" dirty="0"/>
              <a:t>ne peut bouger qu'un seul disque par étape et cela doit toujours être le plus petit (celui qui se trouve au sommet) </a:t>
            </a:r>
            <a:r>
              <a:rPr lang="fr-CA" sz="1500" dirty="0" smtClean="0"/>
              <a:t>;</a:t>
            </a:r>
          </a:p>
          <a:p>
            <a:pPr marL="109728" indent="0">
              <a:buNone/>
            </a:pPr>
            <a:r>
              <a:rPr lang="fr-CA" sz="1500" dirty="0"/>
              <a:t> </a:t>
            </a:r>
            <a:r>
              <a:rPr lang="fr-CA" sz="1500" dirty="0" smtClean="0"/>
              <a:t>   </a:t>
            </a:r>
            <a:r>
              <a:rPr lang="fr-CA" sz="1500" dirty="0" smtClean="0"/>
              <a:t>2</a:t>
            </a:r>
            <a:r>
              <a:rPr lang="fr-CA" sz="1500" dirty="0" smtClean="0"/>
              <a:t>) À </a:t>
            </a:r>
            <a:r>
              <a:rPr lang="fr-CA" sz="1500" dirty="0"/>
              <a:t>chaque étape, la règle d'organisation </a:t>
            </a:r>
            <a:r>
              <a:rPr lang="fr-CA" sz="1500" dirty="0" smtClean="0"/>
              <a:t>des    </a:t>
            </a:r>
          </a:p>
          <a:p>
            <a:pPr marL="109728" indent="0">
              <a:buNone/>
            </a:pPr>
            <a:r>
              <a:rPr lang="fr-CA" sz="1500" dirty="0"/>
              <a:t> </a:t>
            </a:r>
            <a:r>
              <a:rPr lang="fr-CA" sz="1500" dirty="0" smtClean="0"/>
              <a:t>    tours décrite précédemment </a:t>
            </a:r>
            <a:r>
              <a:rPr lang="fr-CA" sz="1500" dirty="0"/>
              <a:t>doit être </a:t>
            </a:r>
            <a:r>
              <a:rPr lang="fr-CA" sz="1500" dirty="0" smtClean="0"/>
              <a:t>   </a:t>
            </a:r>
          </a:p>
          <a:p>
            <a:pPr marL="109728" indent="0">
              <a:buNone/>
            </a:pPr>
            <a:r>
              <a:rPr lang="fr-CA" sz="1500" dirty="0"/>
              <a:t> </a:t>
            </a:r>
            <a:r>
              <a:rPr lang="fr-CA" sz="1500" dirty="0" smtClean="0"/>
              <a:t>    respectée.</a:t>
            </a:r>
            <a:endParaRPr lang="fr-CA" sz="1500" dirty="0"/>
          </a:p>
        </p:txBody>
      </p:sp>
      <p:sp>
        <p:nvSpPr>
          <p:cNvPr id="3" name="Titre 2"/>
          <p:cNvSpPr>
            <a:spLocks noGrp="1"/>
          </p:cNvSpPr>
          <p:nvPr>
            <p:ph type="title"/>
          </p:nvPr>
        </p:nvSpPr>
        <p:spPr/>
        <p:txBody>
          <a:bodyPr/>
          <a:lstStyle/>
          <a:p>
            <a:r>
              <a:rPr lang="fr-CA" dirty="0" smtClean="0"/>
              <a:t>Tours de Hanoï</a:t>
            </a:r>
            <a:endParaRPr lang="fr-CA" dirty="0"/>
          </a:p>
        </p:txBody>
      </p:sp>
      <p:sp>
        <p:nvSpPr>
          <p:cNvPr id="7" name="ZoneTexte 6"/>
          <p:cNvSpPr txBox="1"/>
          <p:nvPr/>
        </p:nvSpPr>
        <p:spPr>
          <a:xfrm>
            <a:off x="4935568" y="4826675"/>
            <a:ext cx="4104456" cy="2031325"/>
          </a:xfrm>
          <a:prstGeom prst="rect">
            <a:avLst/>
          </a:prstGeom>
          <a:noFill/>
        </p:spPr>
        <p:txBody>
          <a:bodyPr wrap="square" rtlCol="0">
            <a:spAutoFit/>
          </a:bodyPr>
          <a:lstStyle/>
          <a:p>
            <a:r>
              <a:rPr lang="fr-CA" sz="1200" dirty="0" smtClean="0">
                <a:hlinkClick r:id="rId2"/>
              </a:rPr>
              <a:t>http</a:t>
            </a:r>
            <a:r>
              <a:rPr lang="fr-CA" sz="1200" dirty="0">
                <a:hlinkClick r:id="rId2"/>
              </a:rPr>
              <a:t>://javaboy.free.fr/tourdehanoi/index.htm</a:t>
            </a:r>
            <a:endParaRPr lang="fr-CA" sz="1200" dirty="0"/>
          </a:p>
          <a:p>
            <a:r>
              <a:rPr lang="fr-CA" sz="1200" dirty="0">
                <a:hlinkClick r:id="rId3"/>
              </a:rPr>
              <a:t>http://therese.eveilleau.pagesperso-orange.fr/pages/jeux_mat/textes/tour_hanoi.htm</a:t>
            </a:r>
            <a:endParaRPr lang="fr-CA" sz="1200" dirty="0"/>
          </a:p>
          <a:p>
            <a:r>
              <a:rPr lang="fr-CA" sz="1200" dirty="0">
                <a:hlinkClick r:id="rId4"/>
              </a:rPr>
              <a:t>http://jeux.lulu.pagesperso-orange.fr/html/hanoi/hanoi1.htm</a:t>
            </a:r>
            <a:endParaRPr lang="fr-CA" sz="1200" dirty="0"/>
          </a:p>
          <a:p>
            <a:r>
              <a:rPr lang="fr-CA" sz="1200" dirty="0">
                <a:hlinkClick r:id="rId5"/>
              </a:rPr>
              <a:t>http://mathsamodeler.ujf-grenoble.fr/LAVALISE/Hanoi/Hanoi1/hanoi.htm</a:t>
            </a:r>
            <a:endParaRPr lang="fr-CA" sz="1200" dirty="0"/>
          </a:p>
          <a:p>
            <a:r>
              <a:rPr lang="fr-CA" sz="1200" dirty="0">
                <a:hlinkClick r:id="rId6"/>
              </a:rPr>
              <a:t>http://www.univ-rouen.fr/LMRS/Vulgarisation/Hanoi/hanoi.html</a:t>
            </a:r>
            <a:endParaRPr lang="fr-CA" sz="1200" dirty="0"/>
          </a:p>
          <a:p>
            <a:endParaRPr lang="fr-CA" dirty="0"/>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5196" y="548680"/>
            <a:ext cx="4224828" cy="2805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8144" y="3367774"/>
            <a:ext cx="1927572" cy="1227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3252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67544" y="1556792"/>
            <a:ext cx="8229600" cy="4525963"/>
          </a:xfrm>
        </p:spPr>
        <p:txBody>
          <a:bodyPr>
            <a:normAutofit/>
          </a:bodyPr>
          <a:lstStyle/>
          <a:p>
            <a:pPr marL="109728" indent="0">
              <a:buNone/>
            </a:pPr>
            <a:r>
              <a:rPr lang="fr-CA" dirty="0"/>
              <a:t>Un homme doit apporter un loup, une </a:t>
            </a:r>
            <a:r>
              <a:rPr lang="fr-CA" dirty="0" smtClean="0"/>
              <a:t>chèvre </a:t>
            </a:r>
            <a:r>
              <a:rPr lang="fr-CA" dirty="0"/>
              <a:t>et des choux de l’autre </a:t>
            </a:r>
            <a:r>
              <a:rPr lang="fr-CA" dirty="0" smtClean="0"/>
              <a:t>côt</a:t>
            </a:r>
            <a:r>
              <a:rPr lang="fr-CA" dirty="0"/>
              <a:t>é</a:t>
            </a:r>
            <a:r>
              <a:rPr lang="fr-CA" dirty="0" smtClean="0"/>
              <a:t> d’une rivière</a:t>
            </a:r>
            <a:r>
              <a:rPr lang="fr-CA" dirty="0"/>
              <a:t>. Sa chaloupe é</a:t>
            </a:r>
            <a:r>
              <a:rPr lang="fr-CA" dirty="0" smtClean="0"/>
              <a:t>tant </a:t>
            </a:r>
            <a:r>
              <a:rPr lang="fr-CA" dirty="0"/>
              <a:t>petite, il ne peut apporter avec lui qu’un bien à</a:t>
            </a:r>
            <a:r>
              <a:rPr lang="fr-CA" dirty="0" smtClean="0"/>
              <a:t> la fois</a:t>
            </a:r>
            <a:r>
              <a:rPr lang="fr-CA" dirty="0"/>
              <a:t>. Cela lui pose un </a:t>
            </a:r>
            <a:r>
              <a:rPr lang="fr-CA" dirty="0" smtClean="0"/>
              <a:t>problème </a:t>
            </a:r>
            <a:r>
              <a:rPr lang="fr-CA" dirty="0"/>
              <a:t>puisqu’il ne peut en aucun temps laisser le </a:t>
            </a:r>
            <a:r>
              <a:rPr lang="fr-CA" dirty="0" smtClean="0"/>
              <a:t>loup seul </a:t>
            </a:r>
            <a:r>
              <a:rPr lang="fr-CA" dirty="0"/>
              <a:t>avec la </a:t>
            </a:r>
            <a:r>
              <a:rPr lang="fr-CA" dirty="0" smtClean="0"/>
              <a:t>chèvre </a:t>
            </a:r>
            <a:r>
              <a:rPr lang="fr-CA" dirty="0"/>
              <a:t>car le loup la </a:t>
            </a:r>
            <a:r>
              <a:rPr lang="fr-CA" dirty="0" smtClean="0"/>
              <a:t>dévorerait</a:t>
            </a:r>
            <a:r>
              <a:rPr lang="fr-CA" dirty="0"/>
              <a:t>, ni la </a:t>
            </a:r>
            <a:r>
              <a:rPr lang="fr-CA" dirty="0" smtClean="0"/>
              <a:t>chèvre </a:t>
            </a:r>
            <a:r>
              <a:rPr lang="fr-CA" dirty="0"/>
              <a:t>seule avec les </a:t>
            </a:r>
            <a:r>
              <a:rPr lang="fr-CA" dirty="0" smtClean="0"/>
              <a:t>choux car </a:t>
            </a:r>
            <a:r>
              <a:rPr lang="fr-CA" dirty="0"/>
              <a:t>elle les </a:t>
            </a:r>
            <a:r>
              <a:rPr lang="fr-CA" dirty="0" smtClean="0"/>
              <a:t>mangerait. Il réussit </a:t>
            </a:r>
            <a:r>
              <a:rPr lang="fr-CA" dirty="0"/>
              <a:t>pourtant à</a:t>
            </a:r>
            <a:r>
              <a:rPr lang="fr-CA" dirty="0" smtClean="0"/>
              <a:t> </a:t>
            </a:r>
            <a:r>
              <a:rPr lang="fr-CA" dirty="0"/>
              <a:t>apporter le loup, la </a:t>
            </a:r>
            <a:r>
              <a:rPr lang="fr-CA" dirty="0" smtClean="0"/>
              <a:t>chèvre </a:t>
            </a:r>
            <a:r>
              <a:rPr lang="fr-CA" dirty="0"/>
              <a:t>et les choux de l’autre </a:t>
            </a:r>
            <a:r>
              <a:rPr lang="fr-CA" dirty="0" smtClean="0"/>
              <a:t>côt</a:t>
            </a:r>
            <a:r>
              <a:rPr lang="fr-CA" dirty="0"/>
              <a:t>é</a:t>
            </a:r>
            <a:r>
              <a:rPr lang="fr-CA" dirty="0" smtClean="0"/>
              <a:t> de la rivière. Comment </a:t>
            </a:r>
            <a:r>
              <a:rPr lang="fr-CA" dirty="0"/>
              <a:t>a-t-il fait ?</a:t>
            </a:r>
          </a:p>
        </p:txBody>
      </p:sp>
      <p:sp>
        <p:nvSpPr>
          <p:cNvPr id="3" name="Titre 2"/>
          <p:cNvSpPr>
            <a:spLocks noGrp="1"/>
          </p:cNvSpPr>
          <p:nvPr>
            <p:ph type="title"/>
          </p:nvPr>
        </p:nvSpPr>
        <p:spPr/>
        <p:txBody>
          <a:bodyPr>
            <a:normAutofit fontScale="90000"/>
          </a:bodyPr>
          <a:lstStyle/>
          <a:p>
            <a:r>
              <a:rPr lang="fr-CA" dirty="0" smtClean="0"/>
              <a:t>Problème de passage d’une rivière</a:t>
            </a:r>
            <a:endParaRPr lang="fr-CA" dirty="0"/>
          </a:p>
        </p:txBody>
      </p:sp>
    </p:spTree>
    <p:extLst>
      <p:ext uri="{BB962C8B-B14F-4D97-AF65-F5344CB8AC3E}">
        <p14:creationId xmlns:p14="http://schemas.microsoft.com/office/powerpoint/2010/main" val="1258125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CA" dirty="0" smtClean="0"/>
              <a:t>Pour gagner à un jeu, il faut souvent trouver la régularité et ensuite élaborer une stratégie</a:t>
            </a:r>
          </a:p>
          <a:p>
            <a:pPr marL="109728" indent="0">
              <a:buNone/>
            </a:pPr>
            <a:endParaRPr lang="fr-CA" dirty="0" smtClean="0"/>
          </a:p>
          <a:p>
            <a:pPr lvl="1"/>
            <a:r>
              <a:rPr lang="fr-CA" dirty="0" smtClean="0"/>
              <a:t>Régularités numériques (</a:t>
            </a:r>
            <a:r>
              <a:rPr lang="fr-CA" dirty="0" err="1" smtClean="0"/>
              <a:t>sudoku</a:t>
            </a:r>
            <a:r>
              <a:rPr lang="fr-CA" dirty="0" smtClean="0"/>
              <a:t>, carrés magiques)</a:t>
            </a:r>
          </a:p>
          <a:p>
            <a:pPr marL="393192" lvl="1" indent="0">
              <a:buNone/>
            </a:pPr>
            <a:endParaRPr lang="fr-CA" dirty="0" smtClean="0"/>
          </a:p>
          <a:p>
            <a:pPr lvl="1"/>
            <a:r>
              <a:rPr lang="fr-CA" dirty="0" smtClean="0"/>
              <a:t>Régularités spatiales  (tic-tac-</a:t>
            </a:r>
            <a:r>
              <a:rPr lang="fr-CA" dirty="0" err="1" smtClean="0"/>
              <a:t>toe</a:t>
            </a:r>
            <a:r>
              <a:rPr lang="fr-CA" dirty="0" smtClean="0"/>
              <a:t>, dames)</a:t>
            </a:r>
            <a:endParaRPr lang="fr-CA" dirty="0"/>
          </a:p>
        </p:txBody>
      </p:sp>
      <p:sp>
        <p:nvSpPr>
          <p:cNvPr id="3" name="Titre 2"/>
          <p:cNvSpPr>
            <a:spLocks noGrp="1"/>
          </p:cNvSpPr>
          <p:nvPr>
            <p:ph type="title"/>
          </p:nvPr>
        </p:nvSpPr>
        <p:spPr/>
        <p:txBody>
          <a:bodyPr/>
          <a:lstStyle/>
          <a:p>
            <a:r>
              <a:rPr lang="fr-CA" dirty="0" smtClean="0"/>
              <a:t>Énigmes et Jeux</a:t>
            </a:r>
            <a:endParaRPr lang="fr-CA" dirty="0"/>
          </a:p>
        </p:txBody>
      </p:sp>
    </p:spTree>
    <p:extLst>
      <p:ext uri="{BB962C8B-B14F-4D97-AF65-F5344CB8AC3E}">
        <p14:creationId xmlns:p14="http://schemas.microsoft.com/office/powerpoint/2010/main" val="1733764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95536" y="1340768"/>
            <a:ext cx="8229600" cy="4525963"/>
          </a:xfrm>
        </p:spPr>
        <p:txBody>
          <a:bodyPr/>
          <a:lstStyle/>
          <a:p>
            <a:pPr marL="109728" indent="0">
              <a:buNone/>
            </a:pPr>
            <a:r>
              <a:rPr lang="fr-CA" b="1" dirty="0" smtClean="0"/>
              <a:t>Énigmes logiques</a:t>
            </a:r>
          </a:p>
          <a:p>
            <a:pPr marL="109728" indent="0">
              <a:buNone/>
            </a:pPr>
            <a:endParaRPr lang="fr-CA" b="1" dirty="0" smtClean="0"/>
          </a:p>
          <a:p>
            <a:pPr marL="109728" indent="0">
              <a:buNone/>
            </a:pPr>
            <a:r>
              <a:rPr lang="fr-CA" i="1" dirty="0"/>
              <a:t>Quel jour sommes-nous ?</a:t>
            </a:r>
          </a:p>
          <a:p>
            <a:pPr marL="109728" indent="0">
              <a:buNone/>
            </a:pPr>
            <a:r>
              <a:rPr lang="fr-CA" dirty="0"/>
              <a:t>Hier, Karin m’a dit : « </a:t>
            </a:r>
            <a:r>
              <a:rPr lang="fr-CA" dirty="0" smtClean="0"/>
              <a:t>Après </a:t>
            </a:r>
            <a:r>
              <a:rPr lang="fr-CA" dirty="0"/>
              <a:t>demain, nous serons le 13 </a:t>
            </a:r>
            <a:r>
              <a:rPr lang="fr-CA" dirty="0" smtClean="0"/>
              <a:t>décembre</a:t>
            </a:r>
            <a:r>
              <a:rPr lang="fr-CA" dirty="0"/>
              <a:t>. »</a:t>
            </a:r>
          </a:p>
          <a:p>
            <a:pPr marL="109728" indent="0">
              <a:buNone/>
            </a:pPr>
            <a:r>
              <a:rPr lang="fr-CA" dirty="0"/>
              <a:t>Aujourd’hui, je me demande quel jour nous serons demain.</a:t>
            </a:r>
          </a:p>
          <a:p>
            <a:pPr marL="109728" indent="0">
              <a:buNone/>
            </a:pPr>
            <a:r>
              <a:rPr lang="fr-CA" dirty="0"/>
              <a:t>Peux-tu me </a:t>
            </a:r>
            <a:r>
              <a:rPr lang="fr-CA" dirty="0" smtClean="0"/>
              <a:t>répondre </a:t>
            </a:r>
            <a:r>
              <a:rPr lang="fr-CA" dirty="0"/>
              <a:t>?</a:t>
            </a:r>
          </a:p>
        </p:txBody>
      </p:sp>
      <p:sp>
        <p:nvSpPr>
          <p:cNvPr id="3" name="Titre 2"/>
          <p:cNvSpPr>
            <a:spLocks noGrp="1"/>
          </p:cNvSpPr>
          <p:nvPr>
            <p:ph type="title"/>
          </p:nvPr>
        </p:nvSpPr>
        <p:spPr/>
        <p:txBody>
          <a:bodyPr/>
          <a:lstStyle/>
          <a:p>
            <a:r>
              <a:rPr lang="fr-CA" dirty="0" smtClean="0"/>
              <a:t>Énigmes et Jeux</a:t>
            </a:r>
            <a:endParaRPr lang="fr-CA" dirty="0"/>
          </a:p>
        </p:txBody>
      </p:sp>
    </p:spTree>
    <p:extLst>
      <p:ext uri="{BB962C8B-B14F-4D97-AF65-F5344CB8AC3E}">
        <p14:creationId xmlns:p14="http://schemas.microsoft.com/office/powerpoint/2010/main" val="1811902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51520" y="1340768"/>
            <a:ext cx="8712968" cy="4755984"/>
          </a:xfrm>
        </p:spPr>
        <p:txBody>
          <a:bodyPr>
            <a:normAutofit fontScale="92500" lnSpcReduction="20000"/>
          </a:bodyPr>
          <a:lstStyle/>
          <a:p>
            <a:pPr marL="109728" indent="0">
              <a:buNone/>
            </a:pPr>
            <a:r>
              <a:rPr lang="fr-CA" b="1" dirty="0"/>
              <a:t>Énigmes </a:t>
            </a:r>
            <a:r>
              <a:rPr lang="fr-CA" b="1" dirty="0" smtClean="0"/>
              <a:t>logiques</a:t>
            </a:r>
          </a:p>
          <a:p>
            <a:pPr marL="109728" indent="0">
              <a:buNone/>
            </a:pPr>
            <a:endParaRPr lang="fr-CA" b="1" dirty="0"/>
          </a:p>
          <a:p>
            <a:pPr marL="109728" indent="0">
              <a:buNone/>
            </a:pPr>
            <a:r>
              <a:rPr lang="fr-CA" i="1" dirty="0" smtClean="0"/>
              <a:t>Trouver l’étage</a:t>
            </a:r>
            <a:endParaRPr lang="fr-CA" i="1" dirty="0"/>
          </a:p>
          <a:p>
            <a:pPr marL="109728" indent="0">
              <a:buNone/>
            </a:pPr>
            <a:r>
              <a:rPr lang="fr-CA" dirty="0" smtClean="0"/>
              <a:t>Céline</a:t>
            </a:r>
            <a:r>
              <a:rPr lang="fr-CA" dirty="0"/>
              <a:t>, Marie et Jean-Baptiste habitent chacun un appartement dans un </a:t>
            </a:r>
            <a:r>
              <a:rPr lang="fr-CA" dirty="0" smtClean="0"/>
              <a:t>immeuble de </a:t>
            </a:r>
            <a:r>
              <a:rPr lang="fr-CA" dirty="0"/>
              <a:t>quatre é</a:t>
            </a:r>
            <a:r>
              <a:rPr lang="fr-CA" dirty="0" smtClean="0"/>
              <a:t>tages </a:t>
            </a:r>
            <a:r>
              <a:rPr lang="fr-CA" dirty="0"/>
              <a:t>(</a:t>
            </a:r>
            <a:r>
              <a:rPr lang="fr-CA" dirty="0" smtClean="0"/>
              <a:t>rez-de-chaussée</a:t>
            </a:r>
            <a:r>
              <a:rPr lang="fr-CA" dirty="0"/>
              <a:t>, 1er é</a:t>
            </a:r>
            <a:r>
              <a:rPr lang="fr-CA" dirty="0" smtClean="0"/>
              <a:t>tage</a:t>
            </a:r>
            <a:r>
              <a:rPr lang="fr-CA" dirty="0"/>
              <a:t>, 2e é</a:t>
            </a:r>
            <a:r>
              <a:rPr lang="fr-CA" dirty="0" smtClean="0"/>
              <a:t>tage</a:t>
            </a:r>
            <a:r>
              <a:rPr lang="fr-CA" dirty="0"/>
              <a:t>, 3e é</a:t>
            </a:r>
            <a:r>
              <a:rPr lang="fr-CA" dirty="0" smtClean="0"/>
              <a:t>tage </a:t>
            </a:r>
            <a:r>
              <a:rPr lang="fr-CA" dirty="0"/>
              <a:t>et 4e é</a:t>
            </a:r>
            <a:r>
              <a:rPr lang="fr-CA" dirty="0" smtClean="0"/>
              <a:t>tage</a:t>
            </a:r>
            <a:r>
              <a:rPr lang="fr-CA" dirty="0"/>
              <a:t>).</a:t>
            </a:r>
          </a:p>
          <a:p>
            <a:pPr marL="109728" indent="0">
              <a:buNone/>
            </a:pPr>
            <a:r>
              <a:rPr lang="fr-CA" dirty="0" smtClean="0"/>
              <a:t>Céline </a:t>
            </a:r>
            <a:r>
              <a:rPr lang="fr-CA" dirty="0"/>
              <a:t>: « J’habite juste au-dessus de Marie. »</a:t>
            </a:r>
          </a:p>
          <a:p>
            <a:pPr marL="109728" indent="0">
              <a:buNone/>
            </a:pPr>
            <a:r>
              <a:rPr lang="fr-CA" dirty="0" smtClean="0"/>
              <a:t>Jean-Baptiste: « </a:t>
            </a:r>
            <a:r>
              <a:rPr lang="fr-CA" dirty="0"/>
              <a:t>Je n’habite pas au </a:t>
            </a:r>
            <a:r>
              <a:rPr lang="fr-CA" dirty="0" smtClean="0"/>
              <a:t>rez-de-chaussée</a:t>
            </a:r>
            <a:r>
              <a:rPr lang="fr-CA" dirty="0"/>
              <a:t>. »</a:t>
            </a:r>
          </a:p>
          <a:p>
            <a:pPr marL="109728" indent="0">
              <a:buNone/>
            </a:pPr>
            <a:r>
              <a:rPr lang="fr-CA" dirty="0"/>
              <a:t>Marie : « Je dois descendre deux é</a:t>
            </a:r>
            <a:r>
              <a:rPr lang="fr-CA" dirty="0" smtClean="0"/>
              <a:t>tages </a:t>
            </a:r>
            <a:r>
              <a:rPr lang="fr-CA" dirty="0"/>
              <a:t>pour aller chez Jean-Baptiste. »</a:t>
            </a:r>
          </a:p>
          <a:p>
            <a:pPr marL="109728" indent="0">
              <a:buNone/>
            </a:pPr>
            <a:r>
              <a:rPr lang="fr-CA" dirty="0" smtClean="0"/>
              <a:t>À quels étages Céline</a:t>
            </a:r>
            <a:r>
              <a:rPr lang="fr-CA" dirty="0"/>
              <a:t>, Marie et Jean-Baptiste habitent-ils ?</a:t>
            </a:r>
          </a:p>
        </p:txBody>
      </p:sp>
      <p:sp>
        <p:nvSpPr>
          <p:cNvPr id="3" name="Titre 2"/>
          <p:cNvSpPr>
            <a:spLocks noGrp="1"/>
          </p:cNvSpPr>
          <p:nvPr>
            <p:ph type="title"/>
          </p:nvPr>
        </p:nvSpPr>
        <p:spPr/>
        <p:txBody>
          <a:bodyPr/>
          <a:lstStyle/>
          <a:p>
            <a:r>
              <a:rPr lang="fr-CA" dirty="0"/>
              <a:t>Énigmes et Jeux</a:t>
            </a:r>
          </a:p>
        </p:txBody>
      </p:sp>
    </p:spTree>
    <p:extLst>
      <p:ext uri="{BB962C8B-B14F-4D97-AF65-F5344CB8AC3E}">
        <p14:creationId xmlns:p14="http://schemas.microsoft.com/office/powerpoint/2010/main" val="1718399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95536" y="1268760"/>
            <a:ext cx="4824536" cy="4608512"/>
          </a:xfrm>
        </p:spPr>
        <p:txBody>
          <a:bodyPr>
            <a:normAutofit fontScale="85000" lnSpcReduction="10000"/>
          </a:bodyPr>
          <a:lstStyle/>
          <a:p>
            <a:pPr marL="109728" indent="0">
              <a:buNone/>
            </a:pPr>
            <a:r>
              <a:rPr lang="fr-CA" b="1" dirty="0"/>
              <a:t>Énigmes logiques</a:t>
            </a:r>
          </a:p>
          <a:p>
            <a:pPr marL="109728" indent="0">
              <a:buNone/>
            </a:pPr>
            <a:endParaRPr lang="fr-CA" i="1" dirty="0" smtClean="0"/>
          </a:p>
          <a:p>
            <a:pPr marL="109728" indent="0">
              <a:buNone/>
            </a:pPr>
            <a:r>
              <a:rPr lang="fr-CA" i="1" dirty="0" smtClean="0"/>
              <a:t>Les bougies</a:t>
            </a:r>
          </a:p>
          <a:p>
            <a:pPr marL="109728" indent="0">
              <a:buNone/>
            </a:pPr>
            <a:r>
              <a:rPr lang="fr-CA" dirty="0"/>
              <a:t>Les bougies d’Alain et de </a:t>
            </a:r>
            <a:r>
              <a:rPr lang="fr-CA" dirty="0" smtClean="0"/>
              <a:t>Béatrice </a:t>
            </a:r>
            <a:r>
              <a:rPr lang="fr-CA" dirty="0"/>
              <a:t>ont la </a:t>
            </a:r>
            <a:r>
              <a:rPr lang="fr-CA" dirty="0" smtClean="0"/>
              <a:t>m</a:t>
            </a:r>
            <a:r>
              <a:rPr lang="fr-CA" dirty="0"/>
              <a:t>ê</a:t>
            </a:r>
            <a:r>
              <a:rPr lang="fr-CA" dirty="0" smtClean="0"/>
              <a:t>me </a:t>
            </a:r>
            <a:r>
              <a:rPr lang="fr-CA" dirty="0"/>
              <a:t>taille.</a:t>
            </a:r>
          </a:p>
          <a:p>
            <a:pPr marL="109728" indent="0">
              <a:buNone/>
            </a:pPr>
            <a:r>
              <a:rPr lang="fr-CA" dirty="0"/>
              <a:t>Celles de </a:t>
            </a:r>
            <a:r>
              <a:rPr lang="fr-CA" dirty="0" smtClean="0"/>
              <a:t>Béatrice </a:t>
            </a:r>
            <a:r>
              <a:rPr lang="fr-CA" dirty="0"/>
              <a:t>et de Claire ont la </a:t>
            </a:r>
            <a:r>
              <a:rPr lang="fr-CA" dirty="0" smtClean="0"/>
              <a:t>même couleur.</a:t>
            </a:r>
          </a:p>
          <a:p>
            <a:pPr marL="109728" indent="0">
              <a:buNone/>
            </a:pPr>
            <a:r>
              <a:rPr lang="fr-CA" dirty="0" smtClean="0"/>
              <a:t>Celles </a:t>
            </a:r>
            <a:r>
              <a:rPr lang="fr-CA" dirty="0"/>
              <a:t>de Claire et Daniel n’ont pas la </a:t>
            </a:r>
            <a:r>
              <a:rPr lang="fr-CA" dirty="0" smtClean="0"/>
              <a:t>m</a:t>
            </a:r>
            <a:r>
              <a:rPr lang="fr-CA" dirty="0"/>
              <a:t>ê</a:t>
            </a:r>
            <a:r>
              <a:rPr lang="fr-CA" dirty="0" smtClean="0"/>
              <a:t>me </a:t>
            </a:r>
            <a:r>
              <a:rPr lang="fr-CA" dirty="0"/>
              <a:t>taille.</a:t>
            </a:r>
          </a:p>
          <a:p>
            <a:pPr marL="109728" indent="0">
              <a:buNone/>
            </a:pPr>
            <a:r>
              <a:rPr lang="fr-CA" dirty="0"/>
              <a:t>Enfin, celles de Daniel et d’Alain n’ont pas la </a:t>
            </a:r>
            <a:r>
              <a:rPr lang="fr-CA" dirty="0" smtClean="0"/>
              <a:t>m</a:t>
            </a:r>
            <a:r>
              <a:rPr lang="fr-CA" dirty="0"/>
              <a:t>ê</a:t>
            </a:r>
            <a:r>
              <a:rPr lang="fr-CA" dirty="0" smtClean="0"/>
              <a:t>me </a:t>
            </a:r>
            <a:r>
              <a:rPr lang="fr-CA" dirty="0"/>
              <a:t>couleur.</a:t>
            </a:r>
          </a:p>
          <a:p>
            <a:pPr marL="109728" indent="0">
              <a:buNone/>
            </a:pPr>
            <a:r>
              <a:rPr lang="fr-CA" dirty="0"/>
              <a:t>Quelle est la bougie </a:t>
            </a:r>
            <a:r>
              <a:rPr lang="fr-CA" dirty="0" smtClean="0"/>
              <a:t>d’Élodie </a:t>
            </a:r>
            <a:r>
              <a:rPr lang="fr-CA" dirty="0"/>
              <a:t>?</a:t>
            </a:r>
          </a:p>
        </p:txBody>
      </p:sp>
      <p:sp>
        <p:nvSpPr>
          <p:cNvPr id="3" name="Titre 2"/>
          <p:cNvSpPr>
            <a:spLocks noGrp="1"/>
          </p:cNvSpPr>
          <p:nvPr>
            <p:ph type="title"/>
          </p:nvPr>
        </p:nvSpPr>
        <p:spPr/>
        <p:txBody>
          <a:bodyPr/>
          <a:lstStyle/>
          <a:p>
            <a:r>
              <a:rPr lang="fr-CA" dirty="0" smtClean="0"/>
              <a:t>Énigmes et Jeux</a:t>
            </a:r>
            <a:endParaRPr lang="fr-CA"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3068960"/>
            <a:ext cx="3116188" cy="1915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099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07504" y="1484784"/>
            <a:ext cx="6419056" cy="4179920"/>
          </a:xfrm>
        </p:spPr>
        <p:txBody>
          <a:bodyPr>
            <a:normAutofit fontScale="92500" lnSpcReduction="10000"/>
          </a:bodyPr>
          <a:lstStyle/>
          <a:p>
            <a:pPr marL="109728" indent="0">
              <a:buNone/>
            </a:pPr>
            <a:r>
              <a:rPr lang="fr-CA" b="1" dirty="0" smtClean="0"/>
              <a:t>Trouver la meilleure solution</a:t>
            </a:r>
          </a:p>
          <a:p>
            <a:endParaRPr lang="fr-CA" dirty="0" smtClean="0"/>
          </a:p>
          <a:p>
            <a:pPr marL="109728" indent="0">
              <a:buNone/>
            </a:pPr>
            <a:r>
              <a:rPr lang="fr-CA" i="1" dirty="0" smtClean="0"/>
              <a:t>Visite </a:t>
            </a:r>
            <a:r>
              <a:rPr lang="fr-CA" i="1" dirty="0"/>
              <a:t>au </a:t>
            </a:r>
            <a:r>
              <a:rPr lang="fr-CA" i="1" dirty="0" smtClean="0"/>
              <a:t>musée</a:t>
            </a:r>
            <a:endParaRPr lang="fr-CA" i="1" dirty="0"/>
          </a:p>
          <a:p>
            <a:pPr marL="109728" indent="0">
              <a:buNone/>
            </a:pPr>
            <a:r>
              <a:rPr lang="fr-CA" dirty="0"/>
              <a:t>Le plan de ce </a:t>
            </a:r>
            <a:r>
              <a:rPr lang="fr-CA" dirty="0" smtClean="0"/>
              <a:t>musée </a:t>
            </a:r>
            <a:r>
              <a:rPr lang="fr-CA" dirty="0"/>
              <a:t>indique le nombre de tableaux </a:t>
            </a:r>
            <a:r>
              <a:rPr lang="fr-CA" dirty="0" smtClean="0"/>
              <a:t>exposés </a:t>
            </a:r>
            <a:r>
              <a:rPr lang="fr-CA" dirty="0"/>
              <a:t>dans chacune </a:t>
            </a:r>
            <a:r>
              <a:rPr lang="fr-CA" dirty="0" smtClean="0"/>
              <a:t>des douze </a:t>
            </a:r>
            <a:r>
              <a:rPr lang="fr-CA" dirty="0"/>
              <a:t>salles. Mathias n’a le temps de visiter que six salles et il veut voir le </a:t>
            </a:r>
            <a:r>
              <a:rPr lang="fr-CA" dirty="0" smtClean="0"/>
              <a:t>plus grand </a:t>
            </a:r>
            <a:r>
              <a:rPr lang="fr-CA" dirty="0"/>
              <a:t>nombre possible de tableaux. Donnez dans l’ordre le nombre de </a:t>
            </a:r>
            <a:r>
              <a:rPr lang="fr-CA" dirty="0" smtClean="0"/>
              <a:t>tableaux de </a:t>
            </a:r>
            <a:r>
              <a:rPr lang="fr-CA" dirty="0"/>
              <a:t>chacune des </a:t>
            </a:r>
            <a:r>
              <a:rPr lang="fr-CA" dirty="0" smtClean="0"/>
              <a:t>pièces visitées</a:t>
            </a:r>
            <a:r>
              <a:rPr lang="fr-CA" dirty="0"/>
              <a:t>.</a:t>
            </a:r>
          </a:p>
        </p:txBody>
      </p:sp>
      <p:sp>
        <p:nvSpPr>
          <p:cNvPr id="3" name="Titre 2"/>
          <p:cNvSpPr>
            <a:spLocks noGrp="1"/>
          </p:cNvSpPr>
          <p:nvPr>
            <p:ph type="title"/>
          </p:nvPr>
        </p:nvSpPr>
        <p:spPr/>
        <p:txBody>
          <a:bodyPr/>
          <a:lstStyle/>
          <a:p>
            <a:r>
              <a:rPr lang="fr-CA" dirty="0" smtClean="0"/>
              <a:t>Énigmes et Jeux</a:t>
            </a:r>
            <a:endParaRPr lang="fr-CA"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4857" y="4221088"/>
            <a:ext cx="3029143" cy="1823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18398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109728" indent="0">
              <a:buNone/>
            </a:pPr>
            <a:r>
              <a:rPr lang="fr-CA" b="1" dirty="0" smtClean="0"/>
              <a:t>Découpage et dessin</a:t>
            </a:r>
          </a:p>
          <a:p>
            <a:pPr marL="109728" indent="0">
              <a:buNone/>
            </a:pPr>
            <a:r>
              <a:rPr lang="fr-CA" i="1" dirty="0" smtClean="0"/>
              <a:t>Le </a:t>
            </a:r>
            <a:r>
              <a:rPr lang="fr-CA" i="1" dirty="0"/>
              <a:t>trajet d’Ariane</a:t>
            </a:r>
          </a:p>
          <a:p>
            <a:pPr marL="109728" indent="0">
              <a:buNone/>
            </a:pPr>
            <a:r>
              <a:rPr lang="fr-CA" dirty="0"/>
              <a:t>Ariane fait son jogging dans les </a:t>
            </a:r>
            <a:r>
              <a:rPr lang="fr-CA" dirty="0" smtClean="0"/>
              <a:t>allées </a:t>
            </a:r>
            <a:r>
              <a:rPr lang="fr-CA" dirty="0"/>
              <a:t>du bois. Elle veut parcourir chaque </a:t>
            </a:r>
            <a:r>
              <a:rPr lang="fr-CA" dirty="0" smtClean="0"/>
              <a:t>allée exactement </a:t>
            </a:r>
            <a:r>
              <a:rPr lang="fr-CA" dirty="0"/>
              <a:t>une fois sans jamais repasser sur ses traces. Dessinez son trajet </a:t>
            </a:r>
            <a:r>
              <a:rPr lang="fr-CA" dirty="0" smtClean="0"/>
              <a:t>par une </a:t>
            </a:r>
            <a:r>
              <a:rPr lang="fr-CA" dirty="0"/>
              <a:t>ligne qui ne doit pas se couper </a:t>
            </a:r>
            <a:r>
              <a:rPr lang="fr-CA" dirty="0" smtClean="0"/>
              <a:t>elle-même</a:t>
            </a:r>
            <a:r>
              <a:rPr lang="fr-CA" dirty="0"/>
              <a:t>.</a:t>
            </a:r>
            <a:endParaRPr lang="fr-CA" dirty="0" smtClean="0"/>
          </a:p>
          <a:p>
            <a:pPr marL="109728" indent="0">
              <a:buNone/>
            </a:pPr>
            <a:endParaRPr lang="fr-CA" dirty="0"/>
          </a:p>
        </p:txBody>
      </p:sp>
      <p:sp>
        <p:nvSpPr>
          <p:cNvPr id="3" name="Titre 2"/>
          <p:cNvSpPr>
            <a:spLocks noGrp="1"/>
          </p:cNvSpPr>
          <p:nvPr>
            <p:ph type="title"/>
          </p:nvPr>
        </p:nvSpPr>
        <p:spPr/>
        <p:txBody>
          <a:bodyPr/>
          <a:lstStyle/>
          <a:p>
            <a:r>
              <a:rPr lang="fr-CA" dirty="0" smtClean="0"/>
              <a:t>Énigmes et Jeux</a:t>
            </a:r>
            <a:endParaRPr lang="fr-CA"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8338" y="4293096"/>
            <a:ext cx="2612094" cy="2210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77992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109728" indent="0">
              <a:buNone/>
            </a:pPr>
            <a:r>
              <a:rPr lang="fr-CA" b="1" dirty="0"/>
              <a:t>Découpage et </a:t>
            </a:r>
            <a:r>
              <a:rPr lang="fr-CA" b="1" dirty="0" smtClean="0"/>
              <a:t>dessin</a:t>
            </a:r>
            <a:endParaRPr lang="fr-CA" dirty="0" smtClean="0"/>
          </a:p>
          <a:p>
            <a:pPr marL="109728" indent="0">
              <a:buNone/>
            </a:pPr>
            <a:r>
              <a:rPr lang="fr-CA" i="1" dirty="0" smtClean="0"/>
              <a:t>Le </a:t>
            </a:r>
            <a:r>
              <a:rPr lang="fr-CA" i="1" dirty="0"/>
              <a:t>sapin</a:t>
            </a:r>
          </a:p>
          <a:p>
            <a:pPr marL="109728" indent="0">
              <a:buNone/>
            </a:pPr>
            <a:r>
              <a:rPr lang="fr-CA" dirty="0" smtClean="0"/>
              <a:t>Découpe </a:t>
            </a:r>
            <a:r>
              <a:rPr lang="fr-CA" dirty="0"/>
              <a:t>ce sapin en quatre parties de </a:t>
            </a:r>
            <a:r>
              <a:rPr lang="fr-CA" dirty="0" smtClean="0"/>
              <a:t>m</a:t>
            </a:r>
            <a:r>
              <a:rPr lang="fr-CA" dirty="0"/>
              <a:t>ê</a:t>
            </a:r>
            <a:r>
              <a:rPr lang="fr-CA" dirty="0" smtClean="0"/>
              <a:t>me </a:t>
            </a:r>
            <a:r>
              <a:rPr lang="fr-CA" dirty="0"/>
              <a:t>forme, en suivant les lignes </a:t>
            </a:r>
            <a:r>
              <a:rPr lang="fr-CA" dirty="0" smtClean="0"/>
              <a:t>en pointillée</a:t>
            </a:r>
            <a:r>
              <a:rPr lang="fr-CA" dirty="0"/>
              <a:t>.</a:t>
            </a:r>
          </a:p>
        </p:txBody>
      </p:sp>
      <p:sp>
        <p:nvSpPr>
          <p:cNvPr id="3" name="Titre 2"/>
          <p:cNvSpPr>
            <a:spLocks noGrp="1"/>
          </p:cNvSpPr>
          <p:nvPr>
            <p:ph type="title"/>
          </p:nvPr>
        </p:nvSpPr>
        <p:spPr/>
        <p:txBody>
          <a:bodyPr/>
          <a:lstStyle/>
          <a:p>
            <a:r>
              <a:rPr lang="fr-CA" dirty="0"/>
              <a:t>Énigmes et Jeux</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3573016"/>
            <a:ext cx="2515248" cy="2671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5513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CA" dirty="0" err="1" smtClean="0"/>
              <a:t>Arithmogones</a:t>
            </a:r>
            <a:endParaRPr lang="fr-CA" dirty="0"/>
          </a:p>
        </p:txBody>
      </p:sp>
      <p:sp>
        <p:nvSpPr>
          <p:cNvPr id="3" name="Titre 2"/>
          <p:cNvSpPr>
            <a:spLocks noGrp="1"/>
          </p:cNvSpPr>
          <p:nvPr>
            <p:ph type="title"/>
          </p:nvPr>
        </p:nvSpPr>
        <p:spPr/>
        <p:txBody>
          <a:bodyPr/>
          <a:lstStyle/>
          <a:p>
            <a:r>
              <a:rPr lang="fr-CA" dirty="0" smtClean="0"/>
              <a:t>Énigmes et Jeux</a:t>
            </a:r>
            <a:endParaRPr lang="fr-CA"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564904"/>
            <a:ext cx="3324225"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0279" y="2140646"/>
            <a:ext cx="1969913" cy="191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2" y="1966100"/>
            <a:ext cx="2368699" cy="2180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9287" y="4470152"/>
            <a:ext cx="2341810" cy="211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35764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p:txBody>
          <a:bodyPr>
            <a:normAutofit/>
          </a:bodyPr>
          <a:lstStyle/>
          <a:p>
            <a:r>
              <a:rPr lang="fr-CA" sz="4800" dirty="0" smtClean="0"/>
              <a:t>ET VOUS? </a:t>
            </a:r>
            <a:endParaRPr lang="fr-CA" sz="4800" dirty="0"/>
          </a:p>
        </p:txBody>
      </p:sp>
    </p:spTree>
    <p:extLst>
      <p:ext uri="{BB962C8B-B14F-4D97-AF65-F5344CB8AC3E}">
        <p14:creationId xmlns:p14="http://schemas.microsoft.com/office/powerpoint/2010/main" val="13260841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23528" y="1268760"/>
            <a:ext cx="8229600" cy="4525963"/>
          </a:xfrm>
        </p:spPr>
        <p:txBody>
          <a:bodyPr/>
          <a:lstStyle/>
          <a:p>
            <a:r>
              <a:rPr lang="fr-CA" dirty="0" err="1" smtClean="0"/>
              <a:t>Arithmogones</a:t>
            </a:r>
            <a:endParaRPr lang="fr-CA" dirty="0"/>
          </a:p>
        </p:txBody>
      </p:sp>
      <p:sp>
        <p:nvSpPr>
          <p:cNvPr id="3" name="Titre 2"/>
          <p:cNvSpPr>
            <a:spLocks noGrp="1"/>
          </p:cNvSpPr>
          <p:nvPr>
            <p:ph type="title"/>
          </p:nvPr>
        </p:nvSpPr>
        <p:spPr/>
        <p:txBody>
          <a:bodyPr/>
          <a:lstStyle/>
          <a:p>
            <a:r>
              <a:rPr lang="fr-CA" dirty="0" smtClean="0"/>
              <a:t>Énigmes et Jeux</a:t>
            </a:r>
            <a:endParaRPr lang="fr-CA"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916832"/>
            <a:ext cx="3384376" cy="1503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1844824"/>
            <a:ext cx="3384377" cy="1503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4127143"/>
            <a:ext cx="59436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a:off x="6732240" y="4433624"/>
            <a:ext cx="2304256" cy="2523768"/>
          </a:xfrm>
          <a:prstGeom prst="rect">
            <a:avLst/>
          </a:prstGeom>
          <a:noFill/>
        </p:spPr>
        <p:txBody>
          <a:bodyPr wrap="square" rtlCol="0">
            <a:spAutoFit/>
          </a:bodyPr>
          <a:lstStyle/>
          <a:p>
            <a:r>
              <a:rPr lang="fr-CA" sz="1400" dirty="0" smtClean="0"/>
              <a:t>Utilise les </a:t>
            </a:r>
            <a:r>
              <a:rPr lang="fr-CA" sz="1400" dirty="0" err="1" smtClean="0"/>
              <a:t>arithmogones</a:t>
            </a:r>
            <a:r>
              <a:rPr lang="fr-CA" sz="1400" dirty="0" smtClean="0"/>
              <a:t> pentagonales pour déterminer la règle ou la solution qui t’aide à trouver les nombres dans les cercles lorsque tu connais les nombres dans les carrés. Fais une démonstration de ta solution.</a:t>
            </a:r>
          </a:p>
          <a:p>
            <a:endParaRPr lang="fr-CA" dirty="0"/>
          </a:p>
        </p:txBody>
      </p:sp>
    </p:spTree>
    <p:extLst>
      <p:ext uri="{BB962C8B-B14F-4D97-AF65-F5344CB8AC3E}">
        <p14:creationId xmlns:p14="http://schemas.microsoft.com/office/powerpoint/2010/main" val="19709379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268760"/>
            <a:ext cx="8229600" cy="4525963"/>
          </a:xfrm>
        </p:spPr>
        <p:txBody>
          <a:bodyPr/>
          <a:lstStyle/>
          <a:p>
            <a:r>
              <a:rPr lang="fr-CA" dirty="0" err="1" smtClean="0"/>
              <a:t>Sudoku</a:t>
            </a:r>
            <a:r>
              <a:rPr lang="fr-CA" dirty="0" smtClean="0"/>
              <a:t>					</a:t>
            </a:r>
            <a:r>
              <a:rPr lang="fr-CA" dirty="0" err="1" smtClean="0"/>
              <a:t>Kakuro</a:t>
            </a:r>
            <a:endParaRPr lang="fr-CA" dirty="0"/>
          </a:p>
        </p:txBody>
      </p:sp>
      <p:sp>
        <p:nvSpPr>
          <p:cNvPr id="3" name="Titre 2"/>
          <p:cNvSpPr>
            <a:spLocks noGrp="1"/>
          </p:cNvSpPr>
          <p:nvPr>
            <p:ph type="title"/>
          </p:nvPr>
        </p:nvSpPr>
        <p:spPr/>
        <p:txBody>
          <a:bodyPr/>
          <a:lstStyle/>
          <a:p>
            <a:r>
              <a:rPr lang="fr-CA" dirty="0" smtClean="0"/>
              <a:t>Énigmes et Jeux</a:t>
            </a:r>
            <a:endParaRPr lang="fr-C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916832"/>
            <a:ext cx="3512735" cy="355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6556" y="1988840"/>
            <a:ext cx="3309320" cy="3299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5445224"/>
            <a:ext cx="1331020" cy="1349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01349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CA" dirty="0" err="1" smtClean="0"/>
              <a:t>Mastermind</a:t>
            </a:r>
            <a:endParaRPr lang="fr-CA" dirty="0" smtClean="0"/>
          </a:p>
          <a:p>
            <a:r>
              <a:rPr lang="fr-CA" dirty="0" smtClean="0"/>
              <a:t>Échecs</a:t>
            </a:r>
          </a:p>
          <a:p>
            <a:r>
              <a:rPr lang="fr-CA" dirty="0" smtClean="0"/>
              <a:t>Dames</a:t>
            </a:r>
            <a:endParaRPr lang="fr-CA" dirty="0"/>
          </a:p>
        </p:txBody>
      </p:sp>
      <p:sp>
        <p:nvSpPr>
          <p:cNvPr id="3" name="Titre 2"/>
          <p:cNvSpPr>
            <a:spLocks noGrp="1"/>
          </p:cNvSpPr>
          <p:nvPr>
            <p:ph type="title"/>
          </p:nvPr>
        </p:nvSpPr>
        <p:spPr/>
        <p:txBody>
          <a:bodyPr>
            <a:normAutofit fontScale="90000"/>
          </a:bodyPr>
          <a:lstStyle/>
          <a:p>
            <a:r>
              <a:rPr lang="fr-CA" b="0" dirty="0"/>
              <a:t>Au-delà des énigmes : les jeux de société</a:t>
            </a:r>
            <a:endParaRPr lang="fr-CA"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349" y="3212976"/>
            <a:ext cx="3096344" cy="2039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1578" y="4548922"/>
            <a:ext cx="2806075" cy="1902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6046" y="1844824"/>
            <a:ext cx="2040864" cy="216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27095" y="5500181"/>
            <a:ext cx="1891256" cy="1318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07653" y="908720"/>
            <a:ext cx="2431157" cy="2431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49012" y="3056519"/>
            <a:ext cx="1979595" cy="2196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0960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51520" y="1196752"/>
            <a:ext cx="4896544" cy="5256584"/>
          </a:xfrm>
        </p:spPr>
        <p:txBody>
          <a:bodyPr>
            <a:normAutofit fontScale="70000" lnSpcReduction="20000"/>
          </a:bodyPr>
          <a:lstStyle/>
          <a:p>
            <a:r>
              <a:rPr lang="fr-CA" b="1" dirty="0" smtClean="0"/>
              <a:t>BUT: utiliser </a:t>
            </a:r>
            <a:r>
              <a:rPr lang="fr-CA" b="1" dirty="0"/>
              <a:t>le raisonnement inductif pour former </a:t>
            </a:r>
            <a:r>
              <a:rPr lang="fr-CA" b="1" dirty="0" smtClean="0"/>
              <a:t>une conjecture </a:t>
            </a:r>
            <a:r>
              <a:rPr lang="fr-CA" b="1" dirty="0"/>
              <a:t>et pour prouver la conjecture</a:t>
            </a:r>
            <a:endParaRPr lang="fr-CA" b="1" dirty="0" smtClean="0"/>
          </a:p>
          <a:p>
            <a:pPr marL="109728" indent="0">
              <a:buNone/>
            </a:pPr>
            <a:r>
              <a:rPr lang="fr-CA" dirty="0" smtClean="0"/>
              <a:t>Si </a:t>
            </a:r>
            <a:r>
              <a:rPr lang="fr-CA" dirty="0"/>
              <a:t>deux points sont marqués sur la circonférence d'un cercle, </a:t>
            </a:r>
            <a:r>
              <a:rPr lang="fr-CA" dirty="0" smtClean="0"/>
              <a:t>on peut </a:t>
            </a:r>
            <a:r>
              <a:rPr lang="fr-CA" dirty="0"/>
              <a:t>les joindre de façon à former une corde, qui divisera </a:t>
            </a:r>
            <a:r>
              <a:rPr lang="fr-CA" dirty="0" smtClean="0"/>
              <a:t>le cercle </a:t>
            </a:r>
            <a:r>
              <a:rPr lang="fr-CA" dirty="0"/>
              <a:t>en deux </a:t>
            </a:r>
            <a:r>
              <a:rPr lang="fr-CA" dirty="0" smtClean="0"/>
              <a:t>régions.</a:t>
            </a:r>
          </a:p>
          <a:p>
            <a:pPr marL="109728" indent="0">
              <a:buNone/>
            </a:pPr>
            <a:endParaRPr lang="fr-CA" dirty="0" smtClean="0"/>
          </a:p>
          <a:p>
            <a:pPr marL="109728" indent="0">
              <a:buNone/>
            </a:pPr>
            <a:r>
              <a:rPr lang="fr-CA" dirty="0" smtClean="0"/>
              <a:t>Si </a:t>
            </a:r>
            <a:r>
              <a:rPr lang="fr-CA" dirty="0"/>
              <a:t>vous avez trois points, vous </a:t>
            </a:r>
            <a:r>
              <a:rPr lang="fr-CA" dirty="0" smtClean="0"/>
              <a:t>obtenez quatre </a:t>
            </a:r>
            <a:r>
              <a:rPr lang="fr-CA" dirty="0"/>
              <a:t>régions. Ajoutez d'autres points et d'autres cordes </a:t>
            </a:r>
            <a:r>
              <a:rPr lang="fr-CA" dirty="0" smtClean="0"/>
              <a:t>et comptez </a:t>
            </a:r>
            <a:r>
              <a:rPr lang="fr-CA" dirty="0"/>
              <a:t>le nombre maximal de régions que vous </a:t>
            </a:r>
            <a:r>
              <a:rPr lang="fr-CA" dirty="0" smtClean="0"/>
              <a:t>obtenez. Complétez </a:t>
            </a:r>
            <a:r>
              <a:rPr lang="fr-CA" dirty="0"/>
              <a:t>le tableau</a:t>
            </a:r>
            <a:r>
              <a:rPr lang="fr-CA" dirty="0" smtClean="0"/>
              <a:t>.</a:t>
            </a:r>
          </a:p>
          <a:p>
            <a:pPr marL="109728" indent="0">
              <a:buNone/>
            </a:pPr>
            <a:endParaRPr lang="fr-CA" dirty="0" smtClean="0"/>
          </a:p>
          <a:p>
            <a:pPr marL="109728" indent="0">
              <a:buNone/>
            </a:pPr>
            <a:r>
              <a:rPr lang="fr-CA" dirty="0" smtClean="0"/>
              <a:t>Émettez </a:t>
            </a:r>
            <a:r>
              <a:rPr lang="fr-CA" dirty="0"/>
              <a:t>une conjecture à partir de vos résultats et vérifiez-la </a:t>
            </a:r>
            <a:r>
              <a:rPr lang="fr-CA" dirty="0" smtClean="0"/>
              <a:t>en dessinant </a:t>
            </a:r>
            <a:r>
              <a:rPr lang="fr-CA" dirty="0"/>
              <a:t>toutes les cordes des six points et en formant </a:t>
            </a:r>
            <a:r>
              <a:rPr lang="fr-CA" dirty="0" smtClean="0"/>
              <a:t>le nombre </a:t>
            </a:r>
            <a:r>
              <a:rPr lang="fr-CA" dirty="0"/>
              <a:t>maximal de régions. Comptez les régions.</a:t>
            </a:r>
          </a:p>
        </p:txBody>
      </p:sp>
      <p:sp>
        <p:nvSpPr>
          <p:cNvPr id="3" name="Titre 2"/>
          <p:cNvSpPr>
            <a:spLocks noGrp="1"/>
          </p:cNvSpPr>
          <p:nvPr>
            <p:ph type="title"/>
          </p:nvPr>
        </p:nvSpPr>
        <p:spPr/>
        <p:txBody>
          <a:bodyPr/>
          <a:lstStyle/>
          <a:p>
            <a:r>
              <a:rPr lang="fr-CA" dirty="0" smtClean="0"/>
              <a:t>Problèmes</a:t>
            </a:r>
            <a:endParaRPr lang="fr-CA"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4631" y="1464196"/>
            <a:ext cx="3171825"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4932" y="2692397"/>
            <a:ext cx="3519556" cy="2032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8117" y="4725144"/>
            <a:ext cx="2144323" cy="2132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03129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lnSpcReduction="10000"/>
          </a:bodyPr>
          <a:lstStyle/>
          <a:p>
            <a:r>
              <a:rPr lang="fr-CA" b="1" dirty="0"/>
              <a:t>BUT: utiliser le raisonnement inductif pour former une conjecture et pour prouver la conjecture</a:t>
            </a:r>
          </a:p>
          <a:p>
            <a:pPr marL="109728" indent="0">
              <a:buNone/>
            </a:pPr>
            <a:r>
              <a:rPr lang="fr-CA" sz="2000" dirty="0"/>
              <a:t>p</a:t>
            </a:r>
            <a:r>
              <a:rPr lang="fr-CA" sz="2000" dirty="0" smtClean="0"/>
              <a:t>ar exemple, </a:t>
            </a:r>
            <a:r>
              <a:rPr lang="fr-CA" sz="2000" dirty="0"/>
              <a:t>l</a:t>
            </a:r>
            <a:r>
              <a:rPr lang="fr-CA" sz="2000" dirty="0" smtClean="0"/>
              <a:t>es </a:t>
            </a:r>
            <a:r>
              <a:rPr lang="fr-CA" sz="2000" dirty="0"/>
              <a:t>figures </a:t>
            </a:r>
            <a:r>
              <a:rPr lang="fr-CA" sz="2000" dirty="0" smtClean="0"/>
              <a:t>ci-dessous représentent </a:t>
            </a:r>
            <a:r>
              <a:rPr lang="fr-CA" sz="2000" dirty="0"/>
              <a:t>le nombre de poteaux requis pour clôturer des surfaces triangulaires. Il y a une distance de 1 m entre chaque poteau de clôture</a:t>
            </a:r>
            <a:r>
              <a:rPr lang="fr-CA" sz="2000" dirty="0" smtClean="0"/>
              <a:t>. En utilisant les figures, remplis </a:t>
            </a:r>
            <a:r>
              <a:rPr lang="fr-CA" sz="2000" dirty="0"/>
              <a:t>le tableau suivant </a:t>
            </a:r>
            <a:r>
              <a:rPr lang="fr-CA" sz="2000" dirty="0" smtClean="0"/>
              <a:t>:</a:t>
            </a:r>
          </a:p>
          <a:p>
            <a:pPr marL="109728" indent="0">
              <a:buNone/>
            </a:pPr>
            <a:endParaRPr lang="fr-CA" sz="2000" dirty="0" smtClean="0"/>
          </a:p>
          <a:p>
            <a:pPr marL="109728" indent="0">
              <a:buNone/>
            </a:pPr>
            <a:endParaRPr lang="fr-CA" sz="2000" dirty="0"/>
          </a:p>
          <a:p>
            <a:pPr marL="109728" indent="0">
              <a:buNone/>
            </a:pPr>
            <a:endParaRPr lang="fr-CA" sz="2000" dirty="0" smtClean="0"/>
          </a:p>
          <a:p>
            <a:pPr marL="109728" indent="0">
              <a:buNone/>
            </a:pPr>
            <a:endParaRPr lang="fr-CA" sz="2000" dirty="0" smtClean="0"/>
          </a:p>
          <a:p>
            <a:pPr marL="109728" indent="0">
              <a:buNone/>
            </a:pPr>
            <a:r>
              <a:rPr lang="fr-CA" sz="2000" dirty="0" smtClean="0"/>
              <a:t>Ensuite, fais </a:t>
            </a:r>
            <a:r>
              <a:rPr lang="fr-CA" sz="2000" dirty="0"/>
              <a:t>une conjecture au sujet du nombre de poteaux requis pour clôturer une surface triangulaire dont le côté mesure </a:t>
            </a:r>
            <a:r>
              <a:rPr lang="fr-CA" sz="2000" i="1" dirty="0"/>
              <a:t>c</a:t>
            </a:r>
            <a:r>
              <a:rPr lang="fr-CA" sz="2000" dirty="0"/>
              <a:t> mètres.</a:t>
            </a:r>
          </a:p>
        </p:txBody>
      </p:sp>
      <p:sp>
        <p:nvSpPr>
          <p:cNvPr id="3" name="Titre 2"/>
          <p:cNvSpPr>
            <a:spLocks noGrp="1"/>
          </p:cNvSpPr>
          <p:nvPr>
            <p:ph type="title"/>
          </p:nvPr>
        </p:nvSpPr>
        <p:spPr/>
        <p:txBody>
          <a:bodyPr/>
          <a:lstStyle/>
          <a:p>
            <a:r>
              <a:rPr lang="fr-CA" dirty="0" smtClean="0"/>
              <a:t>Problèmes</a:t>
            </a:r>
            <a:endParaRPr lang="fr-CA" dirty="0"/>
          </a:p>
        </p:txBody>
      </p:sp>
      <p:grpSp>
        <p:nvGrpSpPr>
          <p:cNvPr id="4" name="Group 2"/>
          <p:cNvGrpSpPr>
            <a:grpSpLocks/>
          </p:cNvGrpSpPr>
          <p:nvPr/>
        </p:nvGrpSpPr>
        <p:grpSpPr bwMode="auto">
          <a:xfrm>
            <a:off x="4622800" y="3615308"/>
            <a:ext cx="3886200" cy="1028700"/>
            <a:chOff x="5301" y="2164"/>
            <a:chExt cx="6120" cy="1620"/>
          </a:xfrm>
        </p:grpSpPr>
        <p:grpSp>
          <p:nvGrpSpPr>
            <p:cNvPr id="5" name="Group 3"/>
            <p:cNvGrpSpPr>
              <a:grpSpLocks/>
            </p:cNvGrpSpPr>
            <p:nvPr/>
          </p:nvGrpSpPr>
          <p:grpSpPr bwMode="auto">
            <a:xfrm>
              <a:off x="5301" y="3244"/>
              <a:ext cx="540" cy="540"/>
              <a:chOff x="2781" y="2344"/>
              <a:chExt cx="540" cy="540"/>
            </a:xfrm>
          </p:grpSpPr>
          <p:sp>
            <p:nvSpPr>
              <p:cNvPr id="36" name="Oval 4"/>
              <p:cNvSpPr>
                <a:spLocks noChangeArrowheads="1"/>
              </p:cNvSpPr>
              <p:nvPr/>
            </p:nvSpPr>
            <p:spPr bwMode="auto">
              <a:xfrm>
                <a:off x="2781" y="2704"/>
                <a:ext cx="180" cy="180"/>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37" name="Oval 5"/>
              <p:cNvSpPr>
                <a:spLocks noChangeArrowheads="1"/>
              </p:cNvSpPr>
              <p:nvPr/>
            </p:nvSpPr>
            <p:spPr bwMode="auto">
              <a:xfrm>
                <a:off x="3141" y="2704"/>
                <a:ext cx="180" cy="180"/>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38" name="Oval 6"/>
              <p:cNvSpPr>
                <a:spLocks noChangeArrowheads="1"/>
              </p:cNvSpPr>
              <p:nvPr/>
            </p:nvSpPr>
            <p:spPr bwMode="auto">
              <a:xfrm>
                <a:off x="2961" y="2344"/>
                <a:ext cx="180" cy="180"/>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CA"/>
              </a:p>
            </p:txBody>
          </p:sp>
        </p:grpSp>
        <p:grpSp>
          <p:nvGrpSpPr>
            <p:cNvPr id="6" name="Group 7"/>
            <p:cNvGrpSpPr>
              <a:grpSpLocks/>
            </p:cNvGrpSpPr>
            <p:nvPr/>
          </p:nvGrpSpPr>
          <p:grpSpPr bwMode="auto">
            <a:xfrm>
              <a:off x="6561" y="2884"/>
              <a:ext cx="900" cy="900"/>
              <a:chOff x="4041" y="1984"/>
              <a:chExt cx="900" cy="900"/>
            </a:xfrm>
          </p:grpSpPr>
          <p:sp>
            <p:nvSpPr>
              <p:cNvPr id="30" name="Oval 8"/>
              <p:cNvSpPr>
                <a:spLocks noChangeArrowheads="1"/>
              </p:cNvSpPr>
              <p:nvPr/>
            </p:nvSpPr>
            <p:spPr bwMode="auto">
              <a:xfrm>
                <a:off x="4041" y="2704"/>
                <a:ext cx="180" cy="180"/>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31" name="Oval 9"/>
              <p:cNvSpPr>
                <a:spLocks noChangeArrowheads="1"/>
              </p:cNvSpPr>
              <p:nvPr/>
            </p:nvSpPr>
            <p:spPr bwMode="auto">
              <a:xfrm>
                <a:off x="4401" y="1984"/>
                <a:ext cx="180" cy="180"/>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32" name="Oval 10"/>
              <p:cNvSpPr>
                <a:spLocks noChangeArrowheads="1"/>
              </p:cNvSpPr>
              <p:nvPr/>
            </p:nvSpPr>
            <p:spPr bwMode="auto">
              <a:xfrm>
                <a:off x="4221" y="2344"/>
                <a:ext cx="180" cy="180"/>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33" name="Oval 11"/>
              <p:cNvSpPr>
                <a:spLocks noChangeArrowheads="1"/>
              </p:cNvSpPr>
              <p:nvPr/>
            </p:nvSpPr>
            <p:spPr bwMode="auto">
              <a:xfrm>
                <a:off x="4581" y="2344"/>
                <a:ext cx="180" cy="180"/>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34" name="Oval 12"/>
              <p:cNvSpPr>
                <a:spLocks noChangeArrowheads="1"/>
              </p:cNvSpPr>
              <p:nvPr/>
            </p:nvSpPr>
            <p:spPr bwMode="auto">
              <a:xfrm>
                <a:off x="4761" y="2704"/>
                <a:ext cx="180" cy="180"/>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35" name="Oval 13"/>
              <p:cNvSpPr>
                <a:spLocks noChangeArrowheads="1"/>
              </p:cNvSpPr>
              <p:nvPr/>
            </p:nvSpPr>
            <p:spPr bwMode="auto">
              <a:xfrm>
                <a:off x="4401" y="2704"/>
                <a:ext cx="180" cy="180"/>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CA"/>
              </a:p>
            </p:txBody>
          </p:sp>
        </p:grpSp>
        <p:grpSp>
          <p:nvGrpSpPr>
            <p:cNvPr id="7" name="Group 14"/>
            <p:cNvGrpSpPr>
              <a:grpSpLocks/>
            </p:cNvGrpSpPr>
            <p:nvPr/>
          </p:nvGrpSpPr>
          <p:grpSpPr bwMode="auto">
            <a:xfrm>
              <a:off x="8001" y="2524"/>
              <a:ext cx="1260" cy="1260"/>
              <a:chOff x="5481" y="1984"/>
              <a:chExt cx="1260" cy="1260"/>
            </a:xfrm>
          </p:grpSpPr>
          <p:sp>
            <p:nvSpPr>
              <p:cNvPr id="21" name="Oval 15"/>
              <p:cNvSpPr>
                <a:spLocks noChangeArrowheads="1"/>
              </p:cNvSpPr>
              <p:nvPr/>
            </p:nvSpPr>
            <p:spPr bwMode="auto">
              <a:xfrm>
                <a:off x="5661" y="2704"/>
                <a:ext cx="180" cy="180"/>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22" name="Oval 16"/>
              <p:cNvSpPr>
                <a:spLocks noChangeArrowheads="1"/>
              </p:cNvSpPr>
              <p:nvPr/>
            </p:nvSpPr>
            <p:spPr bwMode="auto">
              <a:xfrm>
                <a:off x="6021" y="1984"/>
                <a:ext cx="180" cy="180"/>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23" name="Oval 17"/>
              <p:cNvSpPr>
                <a:spLocks noChangeArrowheads="1"/>
              </p:cNvSpPr>
              <p:nvPr/>
            </p:nvSpPr>
            <p:spPr bwMode="auto">
              <a:xfrm>
                <a:off x="5841" y="2344"/>
                <a:ext cx="180" cy="180"/>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24" name="Oval 18"/>
              <p:cNvSpPr>
                <a:spLocks noChangeArrowheads="1"/>
              </p:cNvSpPr>
              <p:nvPr/>
            </p:nvSpPr>
            <p:spPr bwMode="auto">
              <a:xfrm>
                <a:off x="6201" y="2344"/>
                <a:ext cx="180" cy="180"/>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25" name="Oval 19"/>
              <p:cNvSpPr>
                <a:spLocks noChangeArrowheads="1"/>
              </p:cNvSpPr>
              <p:nvPr/>
            </p:nvSpPr>
            <p:spPr bwMode="auto">
              <a:xfrm>
                <a:off x="6381" y="2704"/>
                <a:ext cx="180" cy="180"/>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26" name="Oval 20"/>
              <p:cNvSpPr>
                <a:spLocks noChangeArrowheads="1"/>
              </p:cNvSpPr>
              <p:nvPr/>
            </p:nvSpPr>
            <p:spPr bwMode="auto">
              <a:xfrm>
                <a:off x="6561" y="3064"/>
                <a:ext cx="180" cy="180"/>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27" name="Oval 21"/>
              <p:cNvSpPr>
                <a:spLocks noChangeArrowheads="1"/>
              </p:cNvSpPr>
              <p:nvPr/>
            </p:nvSpPr>
            <p:spPr bwMode="auto">
              <a:xfrm>
                <a:off x="6201" y="3064"/>
                <a:ext cx="180" cy="180"/>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28" name="Oval 22"/>
              <p:cNvSpPr>
                <a:spLocks noChangeArrowheads="1"/>
              </p:cNvSpPr>
              <p:nvPr/>
            </p:nvSpPr>
            <p:spPr bwMode="auto">
              <a:xfrm>
                <a:off x="5841" y="3064"/>
                <a:ext cx="180" cy="180"/>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29" name="Oval 23"/>
              <p:cNvSpPr>
                <a:spLocks noChangeArrowheads="1"/>
              </p:cNvSpPr>
              <p:nvPr/>
            </p:nvSpPr>
            <p:spPr bwMode="auto">
              <a:xfrm>
                <a:off x="5481" y="3064"/>
                <a:ext cx="180" cy="180"/>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CA"/>
              </a:p>
            </p:txBody>
          </p:sp>
        </p:grpSp>
        <p:grpSp>
          <p:nvGrpSpPr>
            <p:cNvPr id="8" name="Group 24"/>
            <p:cNvGrpSpPr>
              <a:grpSpLocks/>
            </p:cNvGrpSpPr>
            <p:nvPr/>
          </p:nvGrpSpPr>
          <p:grpSpPr bwMode="auto">
            <a:xfrm>
              <a:off x="9801" y="2164"/>
              <a:ext cx="1620" cy="1620"/>
              <a:chOff x="7281" y="1984"/>
              <a:chExt cx="1620" cy="1620"/>
            </a:xfrm>
          </p:grpSpPr>
          <p:sp>
            <p:nvSpPr>
              <p:cNvPr id="9" name="Oval 25"/>
              <p:cNvSpPr>
                <a:spLocks noChangeArrowheads="1"/>
              </p:cNvSpPr>
              <p:nvPr/>
            </p:nvSpPr>
            <p:spPr bwMode="auto">
              <a:xfrm>
                <a:off x="7641" y="2704"/>
                <a:ext cx="180" cy="180"/>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10" name="Oval 26"/>
              <p:cNvSpPr>
                <a:spLocks noChangeArrowheads="1"/>
              </p:cNvSpPr>
              <p:nvPr/>
            </p:nvSpPr>
            <p:spPr bwMode="auto">
              <a:xfrm>
                <a:off x="8001" y="1984"/>
                <a:ext cx="180" cy="180"/>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11" name="Oval 27"/>
              <p:cNvSpPr>
                <a:spLocks noChangeArrowheads="1"/>
              </p:cNvSpPr>
              <p:nvPr/>
            </p:nvSpPr>
            <p:spPr bwMode="auto">
              <a:xfrm>
                <a:off x="7821" y="2344"/>
                <a:ext cx="180" cy="180"/>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12" name="Oval 28"/>
              <p:cNvSpPr>
                <a:spLocks noChangeArrowheads="1"/>
              </p:cNvSpPr>
              <p:nvPr/>
            </p:nvSpPr>
            <p:spPr bwMode="auto">
              <a:xfrm>
                <a:off x="8181" y="2344"/>
                <a:ext cx="180" cy="180"/>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13" name="Oval 29"/>
              <p:cNvSpPr>
                <a:spLocks noChangeArrowheads="1"/>
              </p:cNvSpPr>
              <p:nvPr/>
            </p:nvSpPr>
            <p:spPr bwMode="auto">
              <a:xfrm>
                <a:off x="8361" y="2704"/>
                <a:ext cx="180" cy="180"/>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14" name="Oval 30"/>
              <p:cNvSpPr>
                <a:spLocks noChangeArrowheads="1"/>
              </p:cNvSpPr>
              <p:nvPr/>
            </p:nvSpPr>
            <p:spPr bwMode="auto">
              <a:xfrm>
                <a:off x="8361" y="3424"/>
                <a:ext cx="180" cy="180"/>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15" name="Oval 31"/>
              <p:cNvSpPr>
                <a:spLocks noChangeArrowheads="1"/>
              </p:cNvSpPr>
              <p:nvPr/>
            </p:nvSpPr>
            <p:spPr bwMode="auto">
              <a:xfrm>
                <a:off x="7641" y="3424"/>
                <a:ext cx="180" cy="180"/>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16" name="Oval 32"/>
              <p:cNvSpPr>
                <a:spLocks noChangeArrowheads="1"/>
              </p:cNvSpPr>
              <p:nvPr/>
            </p:nvSpPr>
            <p:spPr bwMode="auto">
              <a:xfrm>
                <a:off x="7281" y="3424"/>
                <a:ext cx="180" cy="180"/>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17" name="Oval 33"/>
              <p:cNvSpPr>
                <a:spLocks noChangeArrowheads="1"/>
              </p:cNvSpPr>
              <p:nvPr/>
            </p:nvSpPr>
            <p:spPr bwMode="auto">
              <a:xfrm>
                <a:off x="7461" y="3064"/>
                <a:ext cx="180" cy="180"/>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18" name="Oval 34"/>
              <p:cNvSpPr>
                <a:spLocks noChangeArrowheads="1"/>
              </p:cNvSpPr>
              <p:nvPr/>
            </p:nvSpPr>
            <p:spPr bwMode="auto">
              <a:xfrm>
                <a:off x="8001" y="3424"/>
                <a:ext cx="180" cy="180"/>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19" name="Oval 35"/>
              <p:cNvSpPr>
                <a:spLocks noChangeArrowheads="1"/>
              </p:cNvSpPr>
              <p:nvPr/>
            </p:nvSpPr>
            <p:spPr bwMode="auto">
              <a:xfrm>
                <a:off x="8541" y="3064"/>
                <a:ext cx="180" cy="180"/>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20" name="Oval 36"/>
              <p:cNvSpPr>
                <a:spLocks noChangeArrowheads="1"/>
              </p:cNvSpPr>
              <p:nvPr/>
            </p:nvSpPr>
            <p:spPr bwMode="auto">
              <a:xfrm>
                <a:off x="8721" y="3424"/>
                <a:ext cx="180" cy="180"/>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CA"/>
              </a:p>
            </p:txBody>
          </p:sp>
        </p:grpSp>
      </p:grpSp>
      <p:graphicFrame>
        <p:nvGraphicFramePr>
          <p:cNvPr id="39" name="Tableau 38"/>
          <p:cNvGraphicFramePr>
            <a:graphicFrameLocks noGrp="1"/>
          </p:cNvGraphicFramePr>
          <p:nvPr>
            <p:extLst>
              <p:ext uri="{D42A27DB-BD31-4B8C-83A1-F6EECF244321}">
                <p14:modId xmlns:p14="http://schemas.microsoft.com/office/powerpoint/2010/main" val="1770549696"/>
              </p:ext>
            </p:extLst>
          </p:nvPr>
        </p:nvGraphicFramePr>
        <p:xfrm>
          <a:off x="611560" y="3901058"/>
          <a:ext cx="3399155" cy="731520"/>
        </p:xfrm>
        <a:graphic>
          <a:graphicData uri="http://schemas.openxmlformats.org/drawingml/2006/table">
            <a:tbl>
              <a:tblPr firstRow="1" firstCol="1" lastRow="1" lastCol="1" bandRow="1" bandCol="1">
                <a:tableStyleId>{5C22544A-7EE6-4342-B048-85BDC9FD1C3A}</a:tableStyleId>
              </a:tblPr>
              <a:tblGrid>
                <a:gridCol w="1598930"/>
                <a:gridCol w="450215"/>
                <a:gridCol w="450215"/>
                <a:gridCol w="449580"/>
                <a:gridCol w="450215"/>
              </a:tblGrid>
              <a:tr h="351790">
                <a:tc>
                  <a:txBody>
                    <a:bodyPr/>
                    <a:lstStyle/>
                    <a:p>
                      <a:pPr algn="ctr">
                        <a:spcAft>
                          <a:spcPts val="0"/>
                        </a:spcAft>
                      </a:pPr>
                      <a:r>
                        <a:rPr lang="fr-CA" sz="1200" dirty="0">
                          <a:effectLst/>
                        </a:rPr>
                        <a:t>Longueur de côté (m)</a:t>
                      </a:r>
                      <a:endParaRPr lang="fr-CA" sz="1200" dirty="0">
                        <a:effectLst/>
                        <a:latin typeface="Times New Roman"/>
                        <a:ea typeface="Times New Roman"/>
                      </a:endParaRPr>
                    </a:p>
                  </a:txBody>
                  <a:tcPr marL="68580" marR="68580" marT="0" marB="0" anchor="ctr"/>
                </a:tc>
                <a:tc>
                  <a:txBody>
                    <a:bodyPr/>
                    <a:lstStyle/>
                    <a:p>
                      <a:pPr algn="ctr">
                        <a:spcAft>
                          <a:spcPts val="0"/>
                        </a:spcAft>
                      </a:pPr>
                      <a:r>
                        <a:rPr lang="fr-CA" sz="1200">
                          <a:effectLst/>
                        </a:rPr>
                        <a:t>1</a:t>
                      </a:r>
                      <a:endParaRPr lang="fr-CA" sz="1200">
                        <a:effectLst/>
                        <a:latin typeface="Times New Roman"/>
                        <a:ea typeface="Times New Roman"/>
                      </a:endParaRPr>
                    </a:p>
                  </a:txBody>
                  <a:tcPr marL="68580" marR="68580" marT="0" marB="0" anchor="ctr"/>
                </a:tc>
                <a:tc>
                  <a:txBody>
                    <a:bodyPr/>
                    <a:lstStyle/>
                    <a:p>
                      <a:pPr algn="ctr">
                        <a:spcAft>
                          <a:spcPts val="0"/>
                        </a:spcAft>
                      </a:pPr>
                      <a:r>
                        <a:rPr lang="fr-CA" sz="1200">
                          <a:effectLst/>
                        </a:rPr>
                        <a:t>2</a:t>
                      </a:r>
                      <a:endParaRPr lang="fr-CA" sz="1200">
                        <a:effectLst/>
                        <a:latin typeface="Times New Roman"/>
                        <a:ea typeface="Times New Roman"/>
                      </a:endParaRPr>
                    </a:p>
                  </a:txBody>
                  <a:tcPr marL="68580" marR="68580" marT="0" marB="0" anchor="ctr"/>
                </a:tc>
                <a:tc>
                  <a:txBody>
                    <a:bodyPr/>
                    <a:lstStyle/>
                    <a:p>
                      <a:pPr algn="ctr">
                        <a:spcAft>
                          <a:spcPts val="0"/>
                        </a:spcAft>
                      </a:pPr>
                      <a:r>
                        <a:rPr lang="fr-CA" sz="1200">
                          <a:effectLst/>
                        </a:rPr>
                        <a:t>3</a:t>
                      </a:r>
                      <a:endParaRPr lang="fr-CA" sz="1200">
                        <a:effectLst/>
                        <a:latin typeface="Times New Roman"/>
                        <a:ea typeface="Times New Roman"/>
                      </a:endParaRPr>
                    </a:p>
                  </a:txBody>
                  <a:tcPr marL="68580" marR="68580" marT="0" marB="0" anchor="ctr"/>
                </a:tc>
                <a:tc>
                  <a:txBody>
                    <a:bodyPr/>
                    <a:lstStyle/>
                    <a:p>
                      <a:pPr algn="ctr">
                        <a:spcAft>
                          <a:spcPts val="0"/>
                        </a:spcAft>
                      </a:pPr>
                      <a:r>
                        <a:rPr lang="fr-CA" sz="1200">
                          <a:effectLst/>
                        </a:rPr>
                        <a:t>4</a:t>
                      </a:r>
                      <a:endParaRPr lang="fr-CA" sz="1200">
                        <a:effectLst/>
                        <a:latin typeface="Times New Roman"/>
                        <a:ea typeface="Times New Roman"/>
                      </a:endParaRPr>
                    </a:p>
                  </a:txBody>
                  <a:tcPr marL="68580" marR="68580" marT="0" marB="0" anchor="ctr"/>
                </a:tc>
              </a:tr>
              <a:tr h="355600">
                <a:tc>
                  <a:txBody>
                    <a:bodyPr/>
                    <a:lstStyle/>
                    <a:p>
                      <a:pPr algn="ctr">
                        <a:spcAft>
                          <a:spcPts val="0"/>
                        </a:spcAft>
                      </a:pPr>
                      <a:r>
                        <a:rPr lang="fr-CA" sz="1200">
                          <a:effectLst/>
                        </a:rPr>
                        <a:t>Nombre de poteaux</a:t>
                      </a:r>
                      <a:endParaRPr lang="fr-CA" sz="1200">
                        <a:effectLst/>
                        <a:latin typeface="Times New Roman"/>
                        <a:ea typeface="Times New Roman"/>
                      </a:endParaRPr>
                    </a:p>
                  </a:txBody>
                  <a:tcPr marL="68580" marR="68580" marT="0" marB="0" anchor="ctr"/>
                </a:tc>
                <a:tc>
                  <a:txBody>
                    <a:bodyPr/>
                    <a:lstStyle/>
                    <a:p>
                      <a:pPr algn="l">
                        <a:spcAft>
                          <a:spcPts val="0"/>
                        </a:spcAft>
                      </a:pPr>
                      <a:r>
                        <a:rPr lang="fr-CA" sz="1200">
                          <a:effectLst/>
                        </a:rPr>
                        <a:t> </a:t>
                      </a:r>
                      <a:endParaRPr lang="fr-CA" sz="1200">
                        <a:effectLst/>
                        <a:latin typeface="Times New Roman"/>
                        <a:ea typeface="Times New Roman"/>
                      </a:endParaRPr>
                    </a:p>
                  </a:txBody>
                  <a:tcPr marL="68580" marR="68580" marT="0" marB="0"/>
                </a:tc>
                <a:tc>
                  <a:txBody>
                    <a:bodyPr/>
                    <a:lstStyle/>
                    <a:p>
                      <a:pPr algn="l">
                        <a:spcAft>
                          <a:spcPts val="0"/>
                        </a:spcAft>
                      </a:pPr>
                      <a:r>
                        <a:rPr lang="fr-CA" sz="1200">
                          <a:effectLst/>
                        </a:rPr>
                        <a:t> </a:t>
                      </a:r>
                      <a:endParaRPr lang="fr-CA" sz="1200">
                        <a:effectLst/>
                        <a:latin typeface="Times New Roman"/>
                        <a:ea typeface="Times New Roman"/>
                      </a:endParaRPr>
                    </a:p>
                  </a:txBody>
                  <a:tcPr marL="68580" marR="68580" marT="0" marB="0"/>
                </a:tc>
                <a:tc>
                  <a:txBody>
                    <a:bodyPr/>
                    <a:lstStyle/>
                    <a:p>
                      <a:pPr algn="l">
                        <a:spcAft>
                          <a:spcPts val="0"/>
                        </a:spcAft>
                      </a:pPr>
                      <a:r>
                        <a:rPr lang="fr-CA" sz="1200" dirty="0">
                          <a:effectLst/>
                        </a:rPr>
                        <a:t> </a:t>
                      </a:r>
                      <a:endParaRPr lang="fr-CA" sz="1200" dirty="0">
                        <a:effectLst/>
                        <a:latin typeface="Times New Roman"/>
                        <a:ea typeface="Times New Roman"/>
                      </a:endParaRPr>
                    </a:p>
                  </a:txBody>
                  <a:tcPr marL="68580" marR="68580" marT="0" marB="0"/>
                </a:tc>
                <a:tc>
                  <a:txBody>
                    <a:bodyPr/>
                    <a:lstStyle/>
                    <a:p>
                      <a:pPr algn="l">
                        <a:spcAft>
                          <a:spcPts val="0"/>
                        </a:spcAft>
                      </a:pPr>
                      <a:r>
                        <a:rPr lang="fr-CA" sz="1200" dirty="0">
                          <a:effectLst/>
                        </a:rPr>
                        <a:t> </a:t>
                      </a:r>
                      <a:endParaRPr lang="fr-CA" sz="12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18584143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a:bodyPr>
          <a:lstStyle/>
          <a:p>
            <a:r>
              <a:rPr lang="fr-CA" b="1" dirty="0" smtClean="0"/>
              <a:t>BUT: utiliser </a:t>
            </a:r>
            <a:r>
              <a:rPr lang="fr-CA" b="1" dirty="0"/>
              <a:t>des diagrammes de </a:t>
            </a:r>
            <a:r>
              <a:rPr lang="fr-CA" b="1" dirty="0" err="1"/>
              <a:t>Venn</a:t>
            </a:r>
            <a:r>
              <a:rPr lang="fr-CA" b="1" dirty="0"/>
              <a:t> pour résoudre </a:t>
            </a:r>
            <a:r>
              <a:rPr lang="fr-CA" b="1" dirty="0" smtClean="0"/>
              <a:t>des problèmes </a:t>
            </a:r>
            <a:r>
              <a:rPr lang="fr-CA" b="1" dirty="0"/>
              <a:t>concernant des </a:t>
            </a:r>
            <a:r>
              <a:rPr lang="fr-CA" b="1" dirty="0" smtClean="0"/>
              <a:t>ensembles</a:t>
            </a:r>
          </a:p>
          <a:p>
            <a:pPr marL="109728" indent="0">
              <a:buNone/>
            </a:pPr>
            <a:r>
              <a:rPr lang="fr-CA" dirty="0"/>
              <a:t>p</a:t>
            </a:r>
            <a:r>
              <a:rPr lang="fr-CA" dirty="0" smtClean="0"/>
              <a:t>ar </a:t>
            </a:r>
            <a:r>
              <a:rPr lang="fr-CA" dirty="0" smtClean="0"/>
              <a:t>exemple, Dans </a:t>
            </a:r>
            <a:r>
              <a:rPr lang="fr-CA" dirty="0"/>
              <a:t>une école secondaire d'une grande ville, 435 élèves </a:t>
            </a:r>
            <a:r>
              <a:rPr lang="fr-CA" dirty="0" smtClean="0"/>
              <a:t>sont inscrits </a:t>
            </a:r>
            <a:r>
              <a:rPr lang="fr-CA" dirty="0"/>
              <a:t>en secondaire 4. Il y a 275 élèves qui prennent des </a:t>
            </a:r>
            <a:r>
              <a:rPr lang="fr-CA" dirty="0" smtClean="0"/>
              <a:t>cours de </a:t>
            </a:r>
            <a:r>
              <a:rPr lang="fr-CA" dirty="0"/>
              <a:t>mathématiques, 235 qui suivent des cours de sciences et </a:t>
            </a:r>
            <a:r>
              <a:rPr lang="fr-CA" dirty="0" smtClean="0"/>
              <a:t>189 qui </a:t>
            </a:r>
            <a:r>
              <a:rPr lang="fr-CA" dirty="0"/>
              <a:t>prennent des cours de mathématiques et des cours </a:t>
            </a:r>
            <a:r>
              <a:rPr lang="fr-CA" dirty="0" smtClean="0"/>
              <a:t>de sciences</a:t>
            </a:r>
            <a:r>
              <a:rPr lang="fr-CA" dirty="0"/>
              <a:t>. Combien y a-t-il d'élèves qui ne prennent ni de cours </a:t>
            </a:r>
            <a:r>
              <a:rPr lang="fr-CA" dirty="0" smtClean="0"/>
              <a:t>de mathématiques </a:t>
            </a:r>
            <a:r>
              <a:rPr lang="fr-CA" dirty="0"/>
              <a:t>ni de cours de sciences ?</a:t>
            </a:r>
          </a:p>
        </p:txBody>
      </p:sp>
      <p:sp>
        <p:nvSpPr>
          <p:cNvPr id="3" name="Titre 2"/>
          <p:cNvSpPr>
            <a:spLocks noGrp="1"/>
          </p:cNvSpPr>
          <p:nvPr>
            <p:ph type="title"/>
          </p:nvPr>
        </p:nvSpPr>
        <p:spPr/>
        <p:txBody>
          <a:bodyPr/>
          <a:lstStyle/>
          <a:p>
            <a:r>
              <a:rPr lang="fr-CA" dirty="0" smtClean="0"/>
              <a:t>Problèmes</a:t>
            </a:r>
            <a:endParaRPr lang="fr-CA" dirty="0"/>
          </a:p>
        </p:txBody>
      </p:sp>
    </p:spTree>
    <p:extLst>
      <p:ext uri="{BB962C8B-B14F-4D97-AF65-F5344CB8AC3E}">
        <p14:creationId xmlns:p14="http://schemas.microsoft.com/office/powerpoint/2010/main" val="309456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CA" b="1" dirty="0"/>
              <a:t>BUT: utiliser des diagrammes de </a:t>
            </a:r>
            <a:r>
              <a:rPr lang="fr-CA" b="1" dirty="0" err="1"/>
              <a:t>Venn</a:t>
            </a:r>
            <a:r>
              <a:rPr lang="fr-CA" b="1" dirty="0"/>
              <a:t> pour résoudre des problèmes concernant des </a:t>
            </a:r>
            <a:r>
              <a:rPr lang="fr-CA" b="1" dirty="0" smtClean="0"/>
              <a:t>ensembles</a:t>
            </a:r>
          </a:p>
          <a:p>
            <a:pPr marL="109728" indent="0">
              <a:buNone/>
            </a:pPr>
            <a:r>
              <a:rPr lang="fr-CA" dirty="0"/>
              <a:t>p</a:t>
            </a:r>
            <a:r>
              <a:rPr lang="fr-CA" dirty="0" smtClean="0"/>
              <a:t>ar exemple, Quelles valeurs de </a:t>
            </a:r>
            <a:r>
              <a:rPr lang="fr-CA" i="1" dirty="0" smtClean="0"/>
              <a:t>x</a:t>
            </a:r>
            <a:r>
              <a:rPr lang="fr-CA" dirty="0" smtClean="0"/>
              <a:t> rendent vrai l’énoncé composé suivant?</a:t>
            </a:r>
          </a:p>
          <a:p>
            <a:pPr marL="109728" indent="0">
              <a:buNone/>
            </a:pPr>
            <a:r>
              <a:rPr lang="fr-CA" i="1" dirty="0" smtClean="0"/>
              <a:t>x</a:t>
            </a:r>
            <a:r>
              <a:rPr lang="fr-CA" dirty="0" smtClean="0"/>
              <a:t> est un facteur de 24, et </a:t>
            </a:r>
            <a:r>
              <a:rPr lang="fr-CA" i="1" dirty="0" smtClean="0"/>
              <a:t>x</a:t>
            </a:r>
            <a:r>
              <a:rPr lang="fr-CA" dirty="0" smtClean="0"/>
              <a:t> est un facteur de 30. </a:t>
            </a:r>
            <a:endParaRPr lang="fr-CA" dirty="0"/>
          </a:p>
          <a:p>
            <a:endParaRPr lang="fr-CA" dirty="0"/>
          </a:p>
        </p:txBody>
      </p:sp>
      <p:sp>
        <p:nvSpPr>
          <p:cNvPr id="3" name="Titre 2"/>
          <p:cNvSpPr>
            <a:spLocks noGrp="1"/>
          </p:cNvSpPr>
          <p:nvPr>
            <p:ph type="title"/>
          </p:nvPr>
        </p:nvSpPr>
        <p:spPr/>
        <p:txBody>
          <a:bodyPr/>
          <a:lstStyle/>
          <a:p>
            <a:r>
              <a:rPr lang="fr-CA" dirty="0"/>
              <a:t>Problèmes</a:t>
            </a:r>
          </a:p>
        </p:txBody>
      </p:sp>
    </p:spTree>
    <p:extLst>
      <p:ext uri="{BB962C8B-B14F-4D97-AF65-F5344CB8AC3E}">
        <p14:creationId xmlns:p14="http://schemas.microsoft.com/office/powerpoint/2010/main" val="29822671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Espace réservé du contenu 1"/>
              <p:cNvSpPr>
                <a:spLocks noGrp="1"/>
              </p:cNvSpPr>
              <p:nvPr>
                <p:ph idx="1"/>
              </p:nvPr>
            </p:nvSpPr>
            <p:spPr/>
            <p:txBody>
              <a:bodyPr>
                <a:normAutofit fontScale="92500" lnSpcReduction="20000"/>
              </a:bodyPr>
              <a:lstStyle/>
              <a:p>
                <a:r>
                  <a:rPr lang="fr-CA" b="1" dirty="0" smtClean="0"/>
                  <a:t>BUT: analyser </a:t>
                </a:r>
                <a:r>
                  <a:rPr lang="fr-CA" b="1" dirty="0"/>
                  <a:t>des conjectures à l'aide d'exemples et de </a:t>
                </a:r>
                <a:r>
                  <a:rPr lang="fr-CA" b="1" dirty="0" smtClean="0"/>
                  <a:t>contre exemples</a:t>
                </a:r>
              </a:p>
              <a:p>
                <a:pPr marL="109728" indent="0">
                  <a:buNone/>
                </a:pPr>
                <a:r>
                  <a:rPr lang="fr-CA" dirty="0"/>
                  <a:t>p</a:t>
                </a:r>
                <a:r>
                  <a:rPr lang="fr-CA" dirty="0" smtClean="0"/>
                  <a:t>ar </a:t>
                </a:r>
                <a:r>
                  <a:rPr lang="fr-CA" dirty="0" smtClean="0"/>
                  <a:t>exemple, </a:t>
                </a:r>
                <a:r>
                  <a:rPr lang="fr-CA" dirty="0" smtClean="0"/>
                  <a:t>Jean </a:t>
                </a:r>
                <a:r>
                  <a:rPr lang="fr-CA" dirty="0"/>
                  <a:t>a conclu que dès qu'il additionnait deux </a:t>
                </a:r>
                <a:r>
                  <a:rPr lang="fr-CA" dirty="0" smtClean="0"/>
                  <a:t>nombres premiers</a:t>
                </a:r>
                <a:r>
                  <a:rPr lang="fr-CA" dirty="0"/>
                  <a:t>, la somme était toujours paire. Trouvez un </a:t>
                </a:r>
                <a:r>
                  <a:rPr lang="fr-CA" dirty="0" smtClean="0"/>
                  <a:t>contre-exemple pour </a:t>
                </a:r>
                <a:r>
                  <a:rPr lang="fr-CA" dirty="0"/>
                  <a:t>démontrer que la conjecture de </a:t>
                </a:r>
                <a:r>
                  <a:rPr lang="fr-CA" dirty="0" smtClean="0"/>
                  <a:t>Jean </a:t>
                </a:r>
                <a:r>
                  <a:rPr lang="fr-CA" dirty="0"/>
                  <a:t>est fausse</a:t>
                </a:r>
                <a:r>
                  <a:rPr lang="fr-CA" dirty="0" smtClean="0"/>
                  <a:t>.</a:t>
                </a:r>
              </a:p>
              <a:p>
                <a:pPr marL="109728" indent="0">
                  <a:buNone/>
                </a:pPr>
                <a:endParaRPr lang="fr-CA" dirty="0" smtClean="0"/>
              </a:p>
              <a:p>
                <a:pPr marL="109728" indent="0">
                  <a:buNone/>
                </a:pPr>
                <a:r>
                  <a:rPr lang="fr-CA" dirty="0"/>
                  <a:t>p</a:t>
                </a:r>
                <a:r>
                  <a:rPr lang="fr-CA" dirty="0" smtClean="0"/>
                  <a:t>ar </a:t>
                </a:r>
                <a:r>
                  <a:rPr lang="fr-CA" dirty="0" smtClean="0"/>
                  <a:t>exemple, Jane </a:t>
                </a:r>
                <a:r>
                  <a:rPr lang="fr-CA" dirty="0"/>
                  <a:t>a énoncé que </a:t>
                </a:r>
                <a14:m>
                  <m:oMath xmlns:m="http://schemas.openxmlformats.org/officeDocument/2006/math">
                    <m:sSup>
                      <m:sSupPr>
                        <m:ctrlPr>
                          <a:rPr lang="fr-CA" i="1" smtClean="0">
                            <a:latin typeface="Cambria Math"/>
                          </a:rPr>
                        </m:ctrlPr>
                      </m:sSupPr>
                      <m:e>
                        <m:r>
                          <a:rPr lang="fr-CA" b="0" i="1" smtClean="0">
                            <a:latin typeface="Cambria Math"/>
                          </a:rPr>
                          <m:t>𝑎</m:t>
                        </m:r>
                      </m:e>
                      <m:sup>
                        <m:r>
                          <a:rPr lang="fr-CA" b="0" i="1" smtClean="0">
                            <a:latin typeface="Cambria Math"/>
                          </a:rPr>
                          <m:t>𝑏</m:t>
                        </m:r>
                      </m:sup>
                    </m:sSup>
                    <m:r>
                      <a:rPr lang="fr-CA" b="0" i="0" smtClean="0">
                        <a:latin typeface="Cambria Math"/>
                      </a:rPr>
                      <m:t>=</m:t>
                    </m:r>
                    <m:sSup>
                      <m:sSupPr>
                        <m:ctrlPr>
                          <a:rPr lang="fr-CA" b="0" i="1" smtClean="0">
                            <a:latin typeface="Cambria Math"/>
                          </a:rPr>
                        </m:ctrlPr>
                      </m:sSupPr>
                      <m:e>
                        <m:r>
                          <a:rPr lang="fr-CA" b="0" i="1" smtClean="0">
                            <a:latin typeface="Cambria Math"/>
                          </a:rPr>
                          <m:t>𝑏</m:t>
                        </m:r>
                      </m:e>
                      <m:sup>
                        <m:r>
                          <a:rPr lang="fr-CA" b="0" i="1" smtClean="0">
                            <a:latin typeface="Cambria Math"/>
                          </a:rPr>
                          <m:t>𝑎</m:t>
                        </m:r>
                      </m:sup>
                    </m:sSup>
                  </m:oMath>
                </a14:m>
                <a:r>
                  <a:rPr lang="fr-CA" dirty="0" smtClean="0"/>
                  <a:t>.</a:t>
                </a:r>
                <a:endParaRPr lang="fr-CA" dirty="0"/>
              </a:p>
              <a:p>
                <a:pPr marL="109728" indent="0">
                  <a:buNone/>
                </a:pPr>
                <a:r>
                  <a:rPr lang="fr-CA" dirty="0"/>
                  <a:t>a) Trouvez un exemple pour démontrer que </a:t>
                </a:r>
                <a:r>
                  <a:rPr lang="fr-CA" dirty="0" smtClean="0"/>
                  <a:t>sa conjecture est raisonnable</a:t>
                </a:r>
                <a:r>
                  <a:rPr lang="fr-CA" dirty="0"/>
                  <a:t>.</a:t>
                </a:r>
              </a:p>
              <a:p>
                <a:pPr marL="109728" indent="0">
                  <a:buNone/>
                </a:pPr>
                <a:r>
                  <a:rPr lang="fr-CA" dirty="0"/>
                  <a:t>b) Trouvez un contre-exemple pour démontrer que la </a:t>
                </a:r>
                <a:r>
                  <a:rPr lang="fr-CA" dirty="0" smtClean="0"/>
                  <a:t>conjecture de </a:t>
                </a:r>
                <a:r>
                  <a:rPr lang="fr-CA" dirty="0"/>
                  <a:t>Jane est fausse.</a:t>
                </a:r>
              </a:p>
            </p:txBody>
          </p:sp>
        </mc:Choice>
        <mc:Fallback>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t="-2291" r="-1926"/>
                </a:stretch>
              </a:blipFill>
            </p:spPr>
            <p:txBody>
              <a:bodyPr/>
              <a:lstStyle/>
              <a:p>
                <a:r>
                  <a:rPr lang="fr-CA">
                    <a:noFill/>
                  </a:rPr>
                  <a:t> </a:t>
                </a:r>
              </a:p>
            </p:txBody>
          </p:sp>
        </mc:Fallback>
      </mc:AlternateContent>
      <p:sp>
        <p:nvSpPr>
          <p:cNvPr id="3" name="Titre 2"/>
          <p:cNvSpPr>
            <a:spLocks noGrp="1"/>
          </p:cNvSpPr>
          <p:nvPr>
            <p:ph type="title"/>
          </p:nvPr>
        </p:nvSpPr>
        <p:spPr/>
        <p:txBody>
          <a:bodyPr/>
          <a:lstStyle/>
          <a:p>
            <a:r>
              <a:rPr lang="fr-CA" dirty="0" smtClean="0"/>
              <a:t>Problèmes</a:t>
            </a:r>
            <a:endParaRPr lang="fr-CA" dirty="0"/>
          </a:p>
        </p:txBody>
      </p:sp>
    </p:spTree>
    <p:extLst>
      <p:ext uri="{BB962C8B-B14F-4D97-AF65-F5344CB8AC3E}">
        <p14:creationId xmlns:p14="http://schemas.microsoft.com/office/powerpoint/2010/main" val="40129576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81328"/>
            <a:ext cx="8229600" cy="4683976"/>
          </a:xfrm>
        </p:spPr>
        <p:txBody>
          <a:bodyPr>
            <a:normAutofit lnSpcReduction="10000"/>
          </a:bodyPr>
          <a:lstStyle/>
          <a:p>
            <a:r>
              <a:rPr lang="fr-CA" b="1" dirty="0"/>
              <a:t>BUT: analyser des conjectures à l'aide d'exemples et de contre exemples</a:t>
            </a:r>
          </a:p>
          <a:p>
            <a:pPr marL="109728" indent="0">
              <a:buNone/>
            </a:pPr>
            <a:r>
              <a:rPr lang="fr-CA" dirty="0"/>
              <a:t>p</a:t>
            </a:r>
            <a:r>
              <a:rPr lang="fr-CA" dirty="0" smtClean="0"/>
              <a:t>ar </a:t>
            </a:r>
            <a:r>
              <a:rPr lang="fr-CA" dirty="0" smtClean="0"/>
              <a:t>exemple, donner un contre-exemple pour réfuter les énoncés suivants:</a:t>
            </a:r>
          </a:p>
          <a:p>
            <a:pPr marL="109728" indent="0">
              <a:buNone/>
            </a:pPr>
            <a:r>
              <a:rPr lang="fr-CA" dirty="0" smtClean="0"/>
              <a:t>a) Tous les nombres premiers sont impairs.</a:t>
            </a:r>
          </a:p>
          <a:p>
            <a:pPr marL="109728" indent="0">
              <a:buNone/>
            </a:pPr>
            <a:r>
              <a:rPr lang="fr-CA" dirty="0" smtClean="0"/>
              <a:t>b) Un quadrilatère ayant une paire de côtés parallèles est un </a:t>
            </a:r>
            <a:r>
              <a:rPr lang="fr-CA" dirty="0" smtClean="0"/>
              <a:t>parallélogramme.</a:t>
            </a:r>
            <a:endParaRPr lang="fr-CA" dirty="0" smtClean="0"/>
          </a:p>
          <a:p>
            <a:pPr marL="109728" indent="0">
              <a:buNone/>
            </a:pPr>
            <a:r>
              <a:rPr lang="fr-CA" dirty="0" smtClean="0"/>
              <a:t>c) Si quatre sommets d’un quadrilatère reposent sur le même cercle, alors le quadrilatère est un </a:t>
            </a:r>
            <a:r>
              <a:rPr lang="fr-CA" dirty="0" smtClean="0"/>
              <a:t>parallélogramme.</a:t>
            </a:r>
            <a:endParaRPr lang="fr-CA" dirty="0" smtClean="0"/>
          </a:p>
          <a:p>
            <a:pPr marL="109728" indent="0">
              <a:buNone/>
            </a:pPr>
            <a:r>
              <a:rPr lang="fr-CA" dirty="0" smtClean="0"/>
              <a:t> </a:t>
            </a:r>
            <a:endParaRPr lang="fr-CA" dirty="0"/>
          </a:p>
        </p:txBody>
      </p:sp>
      <p:sp>
        <p:nvSpPr>
          <p:cNvPr id="3" name="Titre 2"/>
          <p:cNvSpPr>
            <a:spLocks noGrp="1"/>
          </p:cNvSpPr>
          <p:nvPr>
            <p:ph type="title"/>
          </p:nvPr>
        </p:nvSpPr>
        <p:spPr/>
        <p:txBody>
          <a:bodyPr/>
          <a:lstStyle/>
          <a:p>
            <a:r>
              <a:rPr lang="fr-CA" dirty="0" smtClean="0"/>
              <a:t>Problèmes</a:t>
            </a:r>
            <a:endParaRPr lang="fr-CA" dirty="0"/>
          </a:p>
        </p:txBody>
      </p:sp>
    </p:spTree>
    <p:extLst>
      <p:ext uri="{BB962C8B-B14F-4D97-AF65-F5344CB8AC3E}">
        <p14:creationId xmlns:p14="http://schemas.microsoft.com/office/powerpoint/2010/main" val="5562351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81328"/>
            <a:ext cx="8579296" cy="4525963"/>
          </a:xfrm>
        </p:spPr>
        <p:txBody>
          <a:bodyPr>
            <a:normAutofit fontScale="85000" lnSpcReduction="10000"/>
          </a:bodyPr>
          <a:lstStyle/>
          <a:p>
            <a:r>
              <a:rPr lang="fr-CA" dirty="0">
                <a:hlinkClick r:id="rId2"/>
              </a:rPr>
              <a:t>http://</a:t>
            </a:r>
            <a:r>
              <a:rPr lang="fr-CA" dirty="0" smtClean="0">
                <a:hlinkClick r:id="rId2"/>
              </a:rPr>
              <a:t>www.recreomath.qc.ca/lex_logique_p.htm</a:t>
            </a:r>
          </a:p>
          <a:p>
            <a:r>
              <a:rPr lang="fr-CA" dirty="0">
                <a:hlinkClick r:id="rId2"/>
              </a:rPr>
              <a:t>http://www.pedagonet.com/other/enigme.html</a:t>
            </a:r>
          </a:p>
          <a:p>
            <a:r>
              <a:rPr lang="fr-CA" dirty="0" smtClean="0">
                <a:hlinkClick r:id="rId2"/>
              </a:rPr>
              <a:t>http</a:t>
            </a:r>
            <a:r>
              <a:rPr lang="fr-CA" dirty="0">
                <a:hlinkClick r:id="rId2"/>
              </a:rPr>
              <a:t>://</a:t>
            </a:r>
            <a:r>
              <a:rPr lang="fr-CA" dirty="0" smtClean="0">
                <a:hlinkClick r:id="rId2"/>
              </a:rPr>
              <a:t>www.mathsisfun.com/games/index.html</a:t>
            </a:r>
            <a:endParaRPr lang="fr-CA" dirty="0" smtClean="0"/>
          </a:p>
          <a:p>
            <a:r>
              <a:rPr lang="fr-CA" dirty="0">
                <a:hlinkClick r:id="rId3"/>
              </a:rPr>
              <a:t>http://school.discoveryeducation.com/brainboosters</a:t>
            </a:r>
            <a:r>
              <a:rPr lang="fr-CA" dirty="0" smtClean="0">
                <a:hlinkClick r:id="rId3"/>
              </a:rPr>
              <a:t>/</a:t>
            </a:r>
            <a:endParaRPr lang="fr-CA" dirty="0" smtClean="0"/>
          </a:p>
          <a:p>
            <a:r>
              <a:rPr lang="fr-CA" dirty="0">
                <a:hlinkClick r:id="rId4"/>
              </a:rPr>
              <a:t>http://www.indiabix.com/logical-reasoning/questions-and-answers</a:t>
            </a:r>
            <a:r>
              <a:rPr lang="fr-CA" dirty="0" smtClean="0">
                <a:hlinkClick r:id="rId4"/>
              </a:rPr>
              <a:t>/</a:t>
            </a:r>
            <a:endParaRPr lang="fr-CA" dirty="0" smtClean="0"/>
          </a:p>
          <a:p>
            <a:r>
              <a:rPr lang="fr-CA" dirty="0">
                <a:hlinkClick r:id="rId5"/>
              </a:rPr>
              <a:t>http://</a:t>
            </a:r>
            <a:r>
              <a:rPr lang="fr-CA" dirty="0" smtClean="0">
                <a:hlinkClick r:id="rId5"/>
              </a:rPr>
              <a:t>www.puzzles.com/projects/LogicProblems.html</a:t>
            </a:r>
            <a:endParaRPr lang="fr-CA" dirty="0" smtClean="0"/>
          </a:p>
          <a:p>
            <a:r>
              <a:rPr lang="fr-CA" dirty="0">
                <a:hlinkClick r:id="rId6"/>
              </a:rPr>
              <a:t>http://</a:t>
            </a:r>
            <a:r>
              <a:rPr lang="fr-CA" dirty="0" smtClean="0">
                <a:hlinkClick r:id="rId6"/>
              </a:rPr>
              <a:t>www.brainbashers.com/logic.asp</a:t>
            </a:r>
            <a:endParaRPr lang="fr-CA" dirty="0" smtClean="0"/>
          </a:p>
          <a:p>
            <a:r>
              <a:rPr lang="fr-CA" dirty="0">
                <a:hlinkClick r:id="rId7"/>
              </a:rPr>
              <a:t>http://</a:t>
            </a:r>
            <a:r>
              <a:rPr lang="fr-CA" dirty="0" smtClean="0">
                <a:hlinkClick r:id="rId7"/>
              </a:rPr>
              <a:t>www.mathplayground.com/logicgames.html</a:t>
            </a:r>
            <a:endParaRPr lang="fr-CA" dirty="0" smtClean="0"/>
          </a:p>
          <a:p>
            <a:r>
              <a:rPr lang="fr-CA" dirty="0">
                <a:hlinkClick r:id="rId8"/>
              </a:rPr>
              <a:t>http://</a:t>
            </a:r>
            <a:r>
              <a:rPr lang="fr-CA" dirty="0" smtClean="0">
                <a:hlinkClick r:id="rId8"/>
              </a:rPr>
              <a:t>www.mathsisfun.com/puzzles/logic-puzzles-index.html</a:t>
            </a:r>
            <a:endParaRPr lang="fr-CA" dirty="0" smtClean="0"/>
          </a:p>
          <a:p>
            <a:r>
              <a:rPr lang="fr-CA" dirty="0">
                <a:hlinkClick r:id="rId9"/>
              </a:rPr>
              <a:t>http://</a:t>
            </a:r>
            <a:r>
              <a:rPr lang="fr-CA" dirty="0" smtClean="0">
                <a:hlinkClick r:id="rId9"/>
              </a:rPr>
              <a:t>membres.multimania.fr/ericmer/index.htm</a:t>
            </a:r>
            <a:endParaRPr lang="fr-CA" dirty="0" smtClean="0"/>
          </a:p>
          <a:p>
            <a:endParaRPr lang="fr-CA" dirty="0" smtClean="0"/>
          </a:p>
          <a:p>
            <a:endParaRPr lang="fr-CA" dirty="0"/>
          </a:p>
        </p:txBody>
      </p:sp>
      <p:sp>
        <p:nvSpPr>
          <p:cNvPr id="3" name="Titre 2"/>
          <p:cNvSpPr>
            <a:spLocks noGrp="1"/>
          </p:cNvSpPr>
          <p:nvPr>
            <p:ph type="title"/>
          </p:nvPr>
        </p:nvSpPr>
        <p:spPr/>
        <p:txBody>
          <a:bodyPr/>
          <a:lstStyle/>
          <a:p>
            <a:r>
              <a:rPr lang="fr-CA" dirty="0" smtClean="0"/>
              <a:t>Sites </a:t>
            </a:r>
            <a:r>
              <a:rPr lang="fr-CA" dirty="0" err="1" smtClean="0"/>
              <a:t>webs</a:t>
            </a:r>
            <a:endParaRPr lang="fr-CA" dirty="0"/>
          </a:p>
        </p:txBody>
      </p:sp>
    </p:spTree>
    <p:extLst>
      <p:ext uri="{BB962C8B-B14F-4D97-AF65-F5344CB8AC3E}">
        <p14:creationId xmlns:p14="http://schemas.microsoft.com/office/powerpoint/2010/main" val="34820916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CA" dirty="0" smtClean="0"/>
              <a:t>Se familiariser avec le nouveau programme et </a:t>
            </a:r>
            <a:r>
              <a:rPr lang="fr-CA" dirty="0" smtClean="0"/>
              <a:t>ses </a:t>
            </a:r>
            <a:r>
              <a:rPr lang="fr-CA" dirty="0" smtClean="0"/>
              <a:t>changements </a:t>
            </a:r>
          </a:p>
          <a:p>
            <a:r>
              <a:rPr lang="fr-CA" dirty="0" smtClean="0"/>
              <a:t>Apprendre </a:t>
            </a:r>
            <a:r>
              <a:rPr lang="fr-CA" dirty="0" smtClean="0"/>
              <a:t>des nouvelles stratégies, des activités, des idées…</a:t>
            </a:r>
          </a:p>
          <a:p>
            <a:r>
              <a:rPr lang="fr-CA" dirty="0" smtClean="0"/>
              <a:t>Partager nos expériences</a:t>
            </a:r>
            <a:endParaRPr lang="fr-CA" dirty="0" smtClean="0"/>
          </a:p>
          <a:p>
            <a:r>
              <a:rPr lang="fr-CA" dirty="0" smtClean="0"/>
              <a:t>Garder un esprit ouvert</a:t>
            </a:r>
            <a:endParaRPr lang="fr-CA" dirty="0"/>
          </a:p>
        </p:txBody>
      </p:sp>
      <p:sp>
        <p:nvSpPr>
          <p:cNvPr id="3" name="Titre 2"/>
          <p:cNvSpPr>
            <a:spLocks noGrp="1"/>
          </p:cNvSpPr>
          <p:nvPr>
            <p:ph type="title"/>
          </p:nvPr>
        </p:nvSpPr>
        <p:spPr/>
        <p:txBody>
          <a:bodyPr/>
          <a:lstStyle/>
          <a:p>
            <a:r>
              <a:rPr lang="fr-CA" dirty="0" smtClean="0"/>
              <a:t>Objectifs</a:t>
            </a:r>
            <a:endParaRPr lang="fr-CA" dirty="0"/>
          </a:p>
        </p:txBody>
      </p:sp>
    </p:spTree>
    <p:extLst>
      <p:ext uri="{BB962C8B-B14F-4D97-AF65-F5344CB8AC3E}">
        <p14:creationId xmlns:p14="http://schemas.microsoft.com/office/powerpoint/2010/main" val="28691483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CA" dirty="0" smtClean="0"/>
              <a:t>Pas très fort en </a:t>
            </a:r>
            <a:r>
              <a:rPr lang="fr-CA" dirty="0" smtClean="0"/>
              <a:t>logique</a:t>
            </a:r>
          </a:p>
          <a:p>
            <a:r>
              <a:rPr lang="fr-CA" dirty="0" smtClean="0"/>
              <a:t>Très difficile à enseigner ou à montrer la logique</a:t>
            </a:r>
            <a:endParaRPr lang="fr-CA" dirty="0" smtClean="0"/>
          </a:p>
          <a:p>
            <a:r>
              <a:rPr lang="fr-CA" dirty="0" smtClean="0"/>
              <a:t>Beaucoup de répétitions </a:t>
            </a:r>
          </a:p>
          <a:p>
            <a:r>
              <a:rPr lang="fr-CA" dirty="0" smtClean="0"/>
              <a:t>Les élèves </a:t>
            </a:r>
            <a:r>
              <a:rPr lang="fr-CA" dirty="0" smtClean="0"/>
              <a:t>comprenaient bien le </a:t>
            </a:r>
            <a:r>
              <a:rPr lang="fr-CA" dirty="0" smtClean="0"/>
              <a:t>vocabulaire et les définitions</a:t>
            </a:r>
          </a:p>
          <a:p>
            <a:endParaRPr lang="fr-CA" dirty="0"/>
          </a:p>
        </p:txBody>
      </p:sp>
      <p:sp>
        <p:nvSpPr>
          <p:cNvPr id="3" name="Titre 2"/>
          <p:cNvSpPr>
            <a:spLocks noGrp="1"/>
          </p:cNvSpPr>
          <p:nvPr>
            <p:ph type="title"/>
          </p:nvPr>
        </p:nvSpPr>
        <p:spPr/>
        <p:txBody>
          <a:bodyPr/>
          <a:lstStyle/>
          <a:p>
            <a:r>
              <a:rPr lang="fr-CA" dirty="0" smtClean="0"/>
              <a:t>Selon l’expérience…</a:t>
            </a:r>
            <a:endParaRPr lang="fr-CA" dirty="0"/>
          </a:p>
        </p:txBody>
      </p:sp>
    </p:spTree>
    <p:extLst>
      <p:ext uri="{BB962C8B-B14F-4D97-AF65-F5344CB8AC3E}">
        <p14:creationId xmlns:p14="http://schemas.microsoft.com/office/powerpoint/2010/main" val="7765193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CA" dirty="0" smtClean="0"/>
              <a:t>Laisser les élèves jouer et explorer les jeux</a:t>
            </a:r>
          </a:p>
          <a:p>
            <a:r>
              <a:rPr lang="fr-CA" dirty="0" smtClean="0"/>
              <a:t>Donner un projet et demander les élèves de trouver un jeu, trouver une stratégie et de l’expliquer à la classe</a:t>
            </a:r>
          </a:p>
          <a:p>
            <a:r>
              <a:rPr lang="fr-CA" dirty="0" smtClean="0"/>
              <a:t>Faire de plus en plus d’énigmes …ne pas </a:t>
            </a:r>
            <a:r>
              <a:rPr lang="fr-CA" dirty="0" smtClean="0"/>
              <a:t>abandonner</a:t>
            </a:r>
          </a:p>
          <a:p>
            <a:r>
              <a:rPr lang="fr-CA" dirty="0" smtClean="0"/>
              <a:t>Garder les questions ouvertes et donner le choix aux élèves</a:t>
            </a:r>
            <a:endParaRPr lang="fr-CA" dirty="0"/>
          </a:p>
        </p:txBody>
      </p:sp>
      <p:sp>
        <p:nvSpPr>
          <p:cNvPr id="3" name="Titre 2"/>
          <p:cNvSpPr>
            <a:spLocks noGrp="1"/>
          </p:cNvSpPr>
          <p:nvPr>
            <p:ph type="title"/>
          </p:nvPr>
        </p:nvSpPr>
        <p:spPr/>
        <p:txBody>
          <a:bodyPr/>
          <a:lstStyle/>
          <a:p>
            <a:r>
              <a:rPr lang="fr-CA" dirty="0" smtClean="0"/>
              <a:t>En résumé…</a:t>
            </a:r>
            <a:endParaRPr lang="fr-CA" dirty="0"/>
          </a:p>
        </p:txBody>
      </p:sp>
    </p:spTree>
    <p:extLst>
      <p:ext uri="{BB962C8B-B14F-4D97-AF65-F5344CB8AC3E}">
        <p14:creationId xmlns:p14="http://schemas.microsoft.com/office/powerpoint/2010/main" val="5752340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CA" sz="16600" dirty="0" smtClean="0"/>
              <a:t>MERCI</a:t>
            </a:r>
            <a:endParaRPr lang="fr-CA" sz="16600" dirty="0"/>
          </a:p>
        </p:txBody>
      </p:sp>
      <p:sp>
        <p:nvSpPr>
          <p:cNvPr id="3" name="Espace réservé du texte 2"/>
          <p:cNvSpPr>
            <a:spLocks noGrp="1"/>
          </p:cNvSpPr>
          <p:nvPr>
            <p:ph type="body" idx="1"/>
          </p:nvPr>
        </p:nvSpPr>
        <p:spPr>
          <a:xfrm>
            <a:off x="4067944" y="2852936"/>
            <a:ext cx="4572000" cy="1454888"/>
          </a:xfrm>
        </p:spPr>
        <p:txBody>
          <a:bodyPr/>
          <a:lstStyle/>
          <a:p>
            <a:r>
              <a:rPr lang="fr-CA" dirty="0" smtClean="0"/>
              <a:t>Passez de bonnes vacances et de Joyeuses </a:t>
            </a:r>
            <a:r>
              <a:rPr lang="fr-CA" dirty="0" smtClean="0"/>
              <a:t>Fêtes!!</a:t>
            </a:r>
            <a:endParaRPr lang="fr-CA"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4992" y="3858033"/>
            <a:ext cx="1947407" cy="2788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84105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Le programme d’études</a:t>
            </a:r>
            <a:endParaRPr lang="fr-CA" dirty="0"/>
          </a:p>
        </p:txBody>
      </p:sp>
      <p:sp>
        <p:nvSpPr>
          <p:cNvPr id="3" name="Espace réservé du texte 2"/>
          <p:cNvSpPr>
            <a:spLocks noGrp="1"/>
          </p:cNvSpPr>
          <p:nvPr>
            <p:ph type="body" idx="1"/>
          </p:nvPr>
        </p:nvSpPr>
        <p:spPr>
          <a:xfrm>
            <a:off x="457200" y="6021288"/>
            <a:ext cx="4040188" cy="762000"/>
          </a:xfrm>
        </p:spPr>
        <p:txBody>
          <a:bodyPr/>
          <a:lstStyle/>
          <a:p>
            <a:r>
              <a:rPr lang="fr-CA" dirty="0" smtClean="0"/>
              <a:t>Maths 20 Pures</a:t>
            </a:r>
            <a:endParaRPr lang="fr-CA" dirty="0"/>
          </a:p>
        </p:txBody>
      </p:sp>
      <p:sp>
        <p:nvSpPr>
          <p:cNvPr id="4" name="Espace réservé du texte 3"/>
          <p:cNvSpPr>
            <a:spLocks noGrp="1"/>
          </p:cNvSpPr>
          <p:nvPr>
            <p:ph type="body" sz="half" idx="3"/>
          </p:nvPr>
        </p:nvSpPr>
        <p:spPr>
          <a:xfrm>
            <a:off x="4645026" y="6021288"/>
            <a:ext cx="4041775" cy="762000"/>
          </a:xfrm>
        </p:spPr>
        <p:txBody>
          <a:bodyPr/>
          <a:lstStyle/>
          <a:p>
            <a:r>
              <a:rPr lang="fr-CA" dirty="0" smtClean="0"/>
              <a:t>Maths 20-2</a:t>
            </a:r>
            <a:endParaRPr lang="fr-CA" dirty="0"/>
          </a:p>
        </p:txBody>
      </p:sp>
      <p:sp>
        <p:nvSpPr>
          <p:cNvPr id="5" name="Espace réservé du contenu 4"/>
          <p:cNvSpPr>
            <a:spLocks noGrp="1"/>
          </p:cNvSpPr>
          <p:nvPr>
            <p:ph sz="quarter" idx="2"/>
          </p:nvPr>
        </p:nvSpPr>
        <p:spPr/>
        <p:txBody>
          <a:bodyPr>
            <a:noAutofit/>
          </a:bodyPr>
          <a:lstStyle/>
          <a:p>
            <a:pPr marL="109728" indent="0">
              <a:buNone/>
            </a:pPr>
            <a:r>
              <a:rPr lang="fr-CA" sz="1400" b="1" dirty="0"/>
              <a:t>Quatrième thème : Le raisonnement </a:t>
            </a:r>
            <a:r>
              <a:rPr lang="fr-CA" sz="1400" b="1" dirty="0" smtClean="0"/>
              <a:t>formel</a:t>
            </a:r>
          </a:p>
          <a:p>
            <a:pPr marL="109728" indent="0">
              <a:buNone/>
            </a:pPr>
            <a:r>
              <a:rPr lang="fr-CA" sz="1400" b="1" dirty="0" smtClean="0"/>
              <a:t>RAG </a:t>
            </a:r>
            <a:r>
              <a:rPr lang="fr-CA" sz="1400" dirty="0"/>
              <a:t>Appliquer les principes </a:t>
            </a:r>
            <a:r>
              <a:rPr lang="fr-CA" sz="1400" dirty="0" smtClean="0"/>
              <a:t>du raisonnement </a:t>
            </a:r>
            <a:r>
              <a:rPr lang="fr-CA" sz="1400" dirty="0"/>
              <a:t>mathématique </a:t>
            </a:r>
            <a:r>
              <a:rPr lang="fr-CA" sz="1400" dirty="0" smtClean="0"/>
              <a:t>pour résoudre </a:t>
            </a:r>
            <a:r>
              <a:rPr lang="fr-CA" sz="1400" dirty="0"/>
              <a:t>des problèmes et justifier </a:t>
            </a:r>
            <a:r>
              <a:rPr lang="fr-CA" sz="1400" dirty="0" smtClean="0"/>
              <a:t>les solutions.</a:t>
            </a:r>
          </a:p>
          <a:p>
            <a:pPr marL="109728" indent="0">
              <a:buNone/>
            </a:pPr>
            <a:r>
              <a:rPr lang="fr-CA" sz="1400" b="1" dirty="0" smtClean="0"/>
              <a:t>RAS: </a:t>
            </a:r>
            <a:r>
              <a:rPr lang="fr-CA" sz="1400" i="1" dirty="0" smtClean="0"/>
              <a:t>L’élève devra…</a:t>
            </a:r>
          </a:p>
          <a:p>
            <a:pPr marL="109728" indent="0">
              <a:buNone/>
            </a:pPr>
            <a:r>
              <a:rPr lang="fr-CA" sz="1400" dirty="0"/>
              <a:t>4.1 Distinguer entre le raisonnement inductif </a:t>
            </a:r>
            <a:r>
              <a:rPr lang="fr-CA" sz="1400" dirty="0" smtClean="0"/>
              <a:t>et le </a:t>
            </a:r>
            <a:r>
              <a:rPr lang="fr-CA" sz="1400" dirty="0"/>
              <a:t>raisonnement déductif</a:t>
            </a:r>
            <a:r>
              <a:rPr lang="fr-CA" sz="1400" dirty="0" smtClean="0"/>
              <a:t>.</a:t>
            </a:r>
          </a:p>
          <a:p>
            <a:pPr marL="109728" indent="0">
              <a:buNone/>
            </a:pPr>
            <a:r>
              <a:rPr lang="fr-CA" sz="1400" dirty="0"/>
              <a:t>4.2 Expliquer des mots tels que « et », « ou » </a:t>
            </a:r>
            <a:r>
              <a:rPr lang="fr-CA" sz="1400" dirty="0" smtClean="0"/>
              <a:t>et « </a:t>
            </a:r>
            <a:r>
              <a:rPr lang="fr-CA" sz="1400" dirty="0"/>
              <a:t>non » et les appliquer pour résoudre </a:t>
            </a:r>
            <a:r>
              <a:rPr lang="fr-CA" sz="1400" dirty="0" smtClean="0"/>
              <a:t>des problèmes.</a:t>
            </a:r>
          </a:p>
          <a:p>
            <a:pPr marL="109728" indent="0">
              <a:buNone/>
            </a:pPr>
            <a:r>
              <a:rPr lang="fr-CA" sz="1400" dirty="0"/>
              <a:t>4.3 Utiliser des exemples et des </a:t>
            </a:r>
            <a:r>
              <a:rPr lang="fr-CA" sz="1400" dirty="0" smtClean="0"/>
              <a:t>contre exemples pour </a:t>
            </a:r>
            <a:r>
              <a:rPr lang="fr-CA" sz="1400" dirty="0"/>
              <a:t>analyser des conjectures</a:t>
            </a:r>
            <a:r>
              <a:rPr lang="fr-CA" sz="1400" dirty="0" smtClean="0"/>
              <a:t>.</a:t>
            </a:r>
          </a:p>
          <a:p>
            <a:pPr marL="109728" indent="0">
              <a:buNone/>
            </a:pPr>
            <a:r>
              <a:rPr lang="fr-CA" sz="1400" dirty="0"/>
              <a:t>4.4 Distinguer entre la proposition « si... alors </a:t>
            </a:r>
            <a:r>
              <a:rPr lang="fr-CA" sz="1400" dirty="0" smtClean="0"/>
              <a:t>», sa </a:t>
            </a:r>
            <a:r>
              <a:rPr lang="fr-CA" sz="1400" dirty="0"/>
              <a:t>réciproque et sa </a:t>
            </a:r>
            <a:r>
              <a:rPr lang="fr-CA" sz="1400" dirty="0" smtClean="0"/>
              <a:t>contre-proposition.</a:t>
            </a:r>
          </a:p>
          <a:p>
            <a:pPr marL="109728" indent="0">
              <a:buNone/>
            </a:pPr>
            <a:r>
              <a:rPr lang="fr-CA" sz="1400" dirty="0" smtClean="0"/>
              <a:t>4.5 </a:t>
            </a:r>
            <a:r>
              <a:rPr lang="fr-CA" sz="1400" dirty="0"/>
              <a:t>Prouver des énoncés mathématiques, </a:t>
            </a:r>
            <a:r>
              <a:rPr lang="fr-CA" sz="1400" dirty="0" smtClean="0"/>
              <a:t>en utilisant </a:t>
            </a:r>
            <a:r>
              <a:rPr lang="fr-CA" sz="1400" dirty="0"/>
              <a:t>le raisonnement direct dans </a:t>
            </a:r>
            <a:r>
              <a:rPr lang="fr-CA" sz="1400" dirty="0" smtClean="0"/>
              <a:t>diverses situations</a:t>
            </a:r>
            <a:r>
              <a:rPr lang="fr-CA" sz="1400" dirty="0"/>
              <a:t>.</a:t>
            </a:r>
          </a:p>
        </p:txBody>
      </p:sp>
      <p:sp>
        <p:nvSpPr>
          <p:cNvPr id="6" name="Espace réservé du contenu 5"/>
          <p:cNvSpPr>
            <a:spLocks noGrp="1"/>
          </p:cNvSpPr>
          <p:nvPr>
            <p:ph sz="quarter" idx="4"/>
          </p:nvPr>
        </p:nvSpPr>
        <p:spPr>
          <a:xfrm>
            <a:off x="4645025" y="1444294"/>
            <a:ext cx="4041775" cy="4504986"/>
          </a:xfrm>
        </p:spPr>
        <p:txBody>
          <a:bodyPr>
            <a:normAutofit fontScale="62500" lnSpcReduction="20000"/>
          </a:bodyPr>
          <a:lstStyle/>
          <a:p>
            <a:pPr marL="109728" indent="0">
              <a:buNone/>
            </a:pPr>
            <a:r>
              <a:rPr lang="fr-CA" sz="2600" b="1" dirty="0" smtClean="0"/>
              <a:t>RAG: </a:t>
            </a:r>
            <a:r>
              <a:rPr lang="fr-CA" sz="2600" dirty="0" smtClean="0"/>
              <a:t>Développer </a:t>
            </a:r>
            <a:r>
              <a:rPr lang="fr-CA" sz="2600" dirty="0"/>
              <a:t>le sens du nombre et le raisonnement logique. </a:t>
            </a:r>
            <a:endParaRPr lang="fr-CA" sz="2600" dirty="0" smtClean="0"/>
          </a:p>
          <a:p>
            <a:pPr marL="109728" indent="0">
              <a:buNone/>
            </a:pPr>
            <a:endParaRPr lang="fr-CA" sz="2600" b="1" dirty="0" smtClean="0"/>
          </a:p>
          <a:p>
            <a:pPr marL="109728" indent="0">
              <a:buNone/>
            </a:pPr>
            <a:r>
              <a:rPr lang="fr-CA" sz="2600" b="1" dirty="0" smtClean="0"/>
              <a:t>RAS: </a:t>
            </a:r>
            <a:r>
              <a:rPr lang="fr-CA" sz="2600" i="1" dirty="0" smtClean="0"/>
              <a:t>L’élève devra…</a:t>
            </a:r>
          </a:p>
          <a:p>
            <a:pPr marL="109728" indent="0">
              <a:buNone/>
            </a:pPr>
            <a:r>
              <a:rPr lang="fr-CA" sz="2600" dirty="0"/>
              <a:t>1. Analyser et prouver des conjectures à l’aide du raisonnement inductif et déductif pour résoudre des </a:t>
            </a:r>
            <a:r>
              <a:rPr lang="fr-CA" sz="2600" dirty="0" smtClean="0"/>
              <a:t>problème.</a:t>
            </a:r>
            <a:r>
              <a:rPr lang="fr-CA" sz="2600" dirty="0"/>
              <a:t>	</a:t>
            </a:r>
          </a:p>
          <a:p>
            <a:pPr marL="109728" indent="0">
              <a:buNone/>
            </a:pPr>
            <a:r>
              <a:rPr lang="fr-CA" sz="2600" dirty="0"/>
              <a:t>2. Analyser des casse-tête et des jeux comportant le raisonnement spatial à l’aide de stratégies de résolution de problèmes. 	</a:t>
            </a:r>
          </a:p>
          <a:p>
            <a:pPr marL="109728" indent="0">
              <a:buNone/>
            </a:pPr>
            <a:r>
              <a:rPr lang="fr-CA" sz="2600" dirty="0"/>
              <a:t>3. Résoudre des problèmes comportant des opérations sur des radicaux numériques et algébriques (limité aux racines carrées). 	</a:t>
            </a:r>
          </a:p>
          <a:p>
            <a:pPr marL="109728" indent="0">
              <a:buNone/>
            </a:pPr>
            <a:r>
              <a:rPr lang="fr-CA" sz="2600" dirty="0"/>
              <a:t>4. Résoudre des problèmes comportant des équations contenant des radicaux (limité aux racines carrées ou aux racines cubiques). 	</a:t>
            </a:r>
          </a:p>
          <a:p>
            <a:pPr marL="109728" indent="0">
              <a:buNone/>
            </a:pPr>
            <a:r>
              <a:rPr lang="fr-CA" sz="2600" dirty="0"/>
              <a:t>	</a:t>
            </a:r>
          </a:p>
          <a:p>
            <a:endParaRPr lang="fr-CA" dirty="0"/>
          </a:p>
        </p:txBody>
      </p:sp>
    </p:spTree>
    <p:extLst>
      <p:ext uri="{BB962C8B-B14F-4D97-AF65-F5344CB8AC3E}">
        <p14:creationId xmlns:p14="http://schemas.microsoft.com/office/powerpoint/2010/main" val="1528380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fr-CA" dirty="0" smtClean="0"/>
              <a:t>Conjecture</a:t>
            </a:r>
          </a:p>
          <a:p>
            <a:r>
              <a:rPr lang="fr-CA" dirty="0" smtClean="0"/>
              <a:t>Raisonnement inductif</a:t>
            </a:r>
          </a:p>
          <a:p>
            <a:r>
              <a:rPr lang="fr-CA" dirty="0" smtClean="0"/>
              <a:t>Contre-exemple</a:t>
            </a:r>
          </a:p>
          <a:p>
            <a:r>
              <a:rPr lang="fr-CA" dirty="0" smtClean="0"/>
              <a:t>Preuve</a:t>
            </a:r>
          </a:p>
          <a:p>
            <a:r>
              <a:rPr lang="fr-CA" dirty="0" smtClean="0"/>
              <a:t>Généralisation</a:t>
            </a:r>
          </a:p>
          <a:p>
            <a:r>
              <a:rPr lang="fr-CA" dirty="0" smtClean="0"/>
              <a:t>Raisonnement déductif</a:t>
            </a:r>
          </a:p>
          <a:p>
            <a:pPr marL="109728" indent="0">
              <a:buNone/>
            </a:pPr>
            <a:endParaRPr lang="fr-CA" dirty="0"/>
          </a:p>
        </p:txBody>
      </p:sp>
      <p:sp>
        <p:nvSpPr>
          <p:cNvPr id="3" name="Titre 2"/>
          <p:cNvSpPr>
            <a:spLocks noGrp="1"/>
          </p:cNvSpPr>
          <p:nvPr>
            <p:ph type="title"/>
          </p:nvPr>
        </p:nvSpPr>
        <p:spPr/>
        <p:txBody>
          <a:bodyPr/>
          <a:lstStyle/>
          <a:p>
            <a:r>
              <a:rPr lang="fr-CA" dirty="0" smtClean="0"/>
              <a:t>Vocabulaire</a:t>
            </a:r>
            <a:endParaRPr lang="fr-CA"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1556792"/>
            <a:ext cx="2505844" cy="3401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1967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81328"/>
            <a:ext cx="5770984" cy="4525963"/>
          </a:xfrm>
        </p:spPr>
        <p:txBody>
          <a:bodyPr/>
          <a:lstStyle/>
          <a:p>
            <a:r>
              <a:rPr lang="fr-CA" dirty="0" smtClean="0"/>
              <a:t>Formuler des conjectures</a:t>
            </a:r>
          </a:p>
          <a:p>
            <a:r>
              <a:rPr lang="fr-CA" dirty="0" smtClean="0"/>
              <a:t>Comparer le raisonnement inductif et déductif</a:t>
            </a:r>
          </a:p>
          <a:p>
            <a:r>
              <a:rPr lang="fr-CA" dirty="0" smtClean="0"/>
              <a:t>Résoudre des problèmes impliquant le raisonnement inductif et déductif</a:t>
            </a:r>
          </a:p>
          <a:p>
            <a:r>
              <a:rPr lang="fr-CA" dirty="0" smtClean="0"/>
              <a:t>Trouver et corriger des erreurs dans les solutions de casse-têtes ou jeux</a:t>
            </a:r>
          </a:p>
          <a:p>
            <a:endParaRPr lang="fr-CA" dirty="0"/>
          </a:p>
        </p:txBody>
      </p:sp>
      <p:sp>
        <p:nvSpPr>
          <p:cNvPr id="3" name="Titre 2"/>
          <p:cNvSpPr>
            <a:spLocks noGrp="1"/>
          </p:cNvSpPr>
          <p:nvPr>
            <p:ph type="title"/>
          </p:nvPr>
        </p:nvSpPr>
        <p:spPr/>
        <p:txBody>
          <a:bodyPr/>
          <a:lstStyle/>
          <a:p>
            <a:r>
              <a:rPr lang="fr-CA" dirty="0" smtClean="0"/>
              <a:t>Concepts clés</a:t>
            </a:r>
            <a:endParaRPr lang="fr-C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7493" y="2060848"/>
            <a:ext cx="2891011" cy="2891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65485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9512" y="1412776"/>
            <a:ext cx="8229600" cy="4525963"/>
          </a:xfrm>
        </p:spPr>
        <p:txBody>
          <a:bodyPr/>
          <a:lstStyle/>
          <a:p>
            <a:r>
              <a:rPr lang="fr-CA" dirty="0" smtClean="0"/>
              <a:t>Radicaux forme entière vs forme composée</a:t>
            </a:r>
          </a:p>
          <a:p>
            <a:r>
              <a:rPr lang="fr-CA" dirty="0" smtClean="0"/>
              <a:t>Opérations sur les radicaux pour simplifier</a:t>
            </a:r>
          </a:p>
          <a:p>
            <a:r>
              <a:rPr lang="fr-CA" dirty="0" smtClean="0"/>
              <a:t>Rationaliser le dénominateur</a:t>
            </a:r>
          </a:p>
          <a:p>
            <a:r>
              <a:rPr lang="fr-CA" dirty="0" smtClean="0"/>
              <a:t>Restriction sur la variable d’un radical</a:t>
            </a:r>
          </a:p>
          <a:p>
            <a:r>
              <a:rPr lang="fr-CA" dirty="0" smtClean="0"/>
              <a:t>Trouver les racines d’une équation ayant radicaux (algébriquement) </a:t>
            </a:r>
          </a:p>
          <a:p>
            <a:r>
              <a:rPr lang="fr-CA" dirty="0" smtClean="0"/>
              <a:t>Comprendre les racines étrangères</a:t>
            </a:r>
          </a:p>
          <a:p>
            <a:r>
              <a:rPr lang="fr-CA" dirty="0" smtClean="0"/>
              <a:t>Résolution de problèmes</a:t>
            </a:r>
            <a:endParaRPr lang="fr-CA" dirty="0"/>
          </a:p>
        </p:txBody>
      </p:sp>
      <p:sp>
        <p:nvSpPr>
          <p:cNvPr id="3" name="Titre 2"/>
          <p:cNvSpPr>
            <a:spLocks noGrp="1"/>
          </p:cNvSpPr>
          <p:nvPr>
            <p:ph type="title"/>
          </p:nvPr>
        </p:nvSpPr>
        <p:spPr/>
        <p:txBody>
          <a:bodyPr/>
          <a:lstStyle/>
          <a:p>
            <a:r>
              <a:rPr lang="fr-CA" dirty="0" smtClean="0"/>
              <a:t>Concepts clés</a:t>
            </a:r>
            <a:endParaRPr lang="fr-CA"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4506685"/>
            <a:ext cx="2143125"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31233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268760"/>
            <a:ext cx="8229600" cy="4755984"/>
          </a:xfrm>
        </p:spPr>
        <p:txBody>
          <a:bodyPr>
            <a:normAutofit fontScale="85000" lnSpcReduction="20000"/>
          </a:bodyPr>
          <a:lstStyle/>
          <a:p>
            <a:r>
              <a:rPr lang="fr-CA" dirty="0" smtClean="0"/>
              <a:t>la </a:t>
            </a:r>
            <a:r>
              <a:rPr lang="fr-CA" dirty="0" smtClean="0"/>
              <a:t>plupart de nos élèves n’ont pas les outils nécessaires à devenir des mathématiciens</a:t>
            </a:r>
          </a:p>
          <a:p>
            <a:r>
              <a:rPr lang="fr-CA" dirty="0"/>
              <a:t>e</a:t>
            </a:r>
            <a:r>
              <a:rPr lang="fr-CA" dirty="0" smtClean="0"/>
              <a:t>n </a:t>
            </a:r>
            <a:r>
              <a:rPr lang="fr-CA" dirty="0" smtClean="0"/>
              <a:t>parallèle avec l’acquisition des concepts, les élèves doivent comprendre </a:t>
            </a:r>
            <a:r>
              <a:rPr lang="fr-CA" b="1" dirty="0" smtClean="0"/>
              <a:t>les processus </a:t>
            </a:r>
            <a:r>
              <a:rPr lang="fr-CA" b="1" dirty="0" smtClean="0"/>
              <a:t>mathématiques</a:t>
            </a:r>
            <a:r>
              <a:rPr lang="fr-CA" b="1" dirty="0" smtClean="0"/>
              <a:t>: </a:t>
            </a:r>
            <a:r>
              <a:rPr lang="fr-CA" i="1" dirty="0" smtClean="0"/>
              <a:t>résoudre </a:t>
            </a:r>
            <a:r>
              <a:rPr lang="fr-CA" i="1" dirty="0" smtClean="0"/>
              <a:t>des problèmes, </a:t>
            </a:r>
            <a:r>
              <a:rPr lang="fr-CA" i="1" dirty="0" smtClean="0"/>
              <a:t>communiquer  </a:t>
            </a:r>
            <a:r>
              <a:rPr lang="fr-CA" i="1" dirty="0" smtClean="0"/>
              <a:t>leurs idées, raisonner au travers des situations mathématiques, prouver des conjectures, établir des liens entre et parmi les concepts mathématiques et finalement représenter leurs pensées </a:t>
            </a:r>
            <a:r>
              <a:rPr lang="fr-CA" i="1" dirty="0" smtClean="0"/>
              <a:t>mathématiques</a:t>
            </a:r>
            <a:endParaRPr lang="fr-CA" dirty="0" smtClean="0"/>
          </a:p>
          <a:p>
            <a:r>
              <a:rPr lang="fr-CA" dirty="0"/>
              <a:t>s</a:t>
            </a:r>
            <a:r>
              <a:rPr lang="fr-CA" dirty="0" smtClean="0"/>
              <a:t>eul </a:t>
            </a:r>
            <a:r>
              <a:rPr lang="fr-CA" dirty="0" smtClean="0"/>
              <a:t>le développement du contenu n’offre pas aux élèves les procédés requis pour explorer, exprimer et appliquer le </a:t>
            </a:r>
            <a:r>
              <a:rPr lang="fr-CA" dirty="0" smtClean="0"/>
              <a:t>contenu </a:t>
            </a:r>
            <a:endParaRPr lang="fr-CA" dirty="0" smtClean="0"/>
          </a:p>
          <a:p>
            <a:r>
              <a:rPr lang="fr-CA" dirty="0" smtClean="0"/>
              <a:t>nous </a:t>
            </a:r>
            <a:r>
              <a:rPr lang="fr-CA" dirty="0" smtClean="0"/>
              <a:t>faisons face au défi de développer parmi nos élèves </a:t>
            </a:r>
            <a:r>
              <a:rPr lang="fr-CA" dirty="0" smtClean="0"/>
              <a:t>non seulement une </a:t>
            </a:r>
            <a:r>
              <a:rPr lang="fr-CA" dirty="0" smtClean="0"/>
              <a:t>compréhension du contenu mais aussi </a:t>
            </a:r>
            <a:r>
              <a:rPr lang="fr-CA" dirty="0" smtClean="0"/>
              <a:t>une boîte à outil des procédés mathématiques </a:t>
            </a:r>
          </a:p>
        </p:txBody>
      </p:sp>
      <p:sp>
        <p:nvSpPr>
          <p:cNvPr id="3" name="Titre 2"/>
          <p:cNvSpPr>
            <a:spLocks noGrp="1"/>
          </p:cNvSpPr>
          <p:nvPr>
            <p:ph type="title"/>
          </p:nvPr>
        </p:nvSpPr>
        <p:spPr/>
        <p:txBody>
          <a:bodyPr/>
          <a:lstStyle/>
          <a:p>
            <a:r>
              <a:rPr lang="fr-CA" dirty="0" smtClean="0"/>
              <a:t>La raison du raisonnement</a:t>
            </a:r>
            <a:endParaRPr lang="fr-CA" dirty="0"/>
          </a:p>
        </p:txBody>
      </p:sp>
    </p:spTree>
    <p:extLst>
      <p:ext uri="{BB962C8B-B14F-4D97-AF65-F5344CB8AC3E}">
        <p14:creationId xmlns:p14="http://schemas.microsoft.com/office/powerpoint/2010/main" val="9310626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otonde">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1624</TotalTime>
  <Words>3076</Words>
  <Application>Microsoft Office PowerPoint</Application>
  <PresentationFormat>Affichage à l'écran (4:3)</PresentationFormat>
  <Paragraphs>343</Paragraphs>
  <Slides>42</Slides>
  <Notes>18</Notes>
  <HiddenSlides>0</HiddenSlides>
  <MMClips>0</MMClips>
  <ScaleCrop>false</ScaleCrop>
  <HeadingPairs>
    <vt:vector size="4" baseType="variant">
      <vt:variant>
        <vt:lpstr>Thème</vt:lpstr>
      </vt:variant>
      <vt:variant>
        <vt:i4>1</vt:i4>
      </vt:variant>
      <vt:variant>
        <vt:lpstr>Titres des diapositives</vt:lpstr>
      </vt:variant>
      <vt:variant>
        <vt:i4>42</vt:i4>
      </vt:variant>
    </vt:vector>
  </HeadingPairs>
  <TitlesOfParts>
    <vt:vector size="43" baseType="lpstr">
      <vt:lpstr>Rotonde</vt:lpstr>
      <vt:lpstr>Le raisonnement logique </vt:lpstr>
      <vt:lpstr>BIENVENUE !  </vt:lpstr>
      <vt:lpstr>Présentation PowerPoint</vt:lpstr>
      <vt:lpstr>Objectifs</vt:lpstr>
      <vt:lpstr>Le programme d’études</vt:lpstr>
      <vt:lpstr>Vocabulaire</vt:lpstr>
      <vt:lpstr>Concepts clés</vt:lpstr>
      <vt:lpstr>Concepts clés</vt:lpstr>
      <vt:lpstr>La raison du raisonnement</vt:lpstr>
      <vt:lpstr>Le raisonnement et la logique</vt:lpstr>
      <vt:lpstr>Comment raisonner?</vt:lpstr>
      <vt:lpstr>Les genres de logique</vt:lpstr>
      <vt:lpstr>Maximiser les forces de nos élèves</vt:lpstr>
      <vt:lpstr>Activités divers</vt:lpstr>
      <vt:lpstr>Comment appuyer les élèves</vt:lpstr>
      <vt:lpstr>L’enseignement </vt:lpstr>
      <vt:lpstr>Matériaux à utiliser</vt:lpstr>
      <vt:lpstr>Problèmes logiques en projets</vt:lpstr>
      <vt:lpstr>L’énigme d’Einstein</vt:lpstr>
      <vt:lpstr>Tours de Hanoï</vt:lpstr>
      <vt:lpstr>Problème de passage d’une rivière</vt:lpstr>
      <vt:lpstr>Énigmes et Jeux</vt:lpstr>
      <vt:lpstr>Énigmes et Jeux</vt:lpstr>
      <vt:lpstr>Énigmes et Jeux</vt:lpstr>
      <vt:lpstr>Énigmes et Jeux</vt:lpstr>
      <vt:lpstr>Énigmes et Jeux</vt:lpstr>
      <vt:lpstr>Énigmes et Jeux</vt:lpstr>
      <vt:lpstr>Énigmes et Jeux</vt:lpstr>
      <vt:lpstr>Énigmes et Jeux</vt:lpstr>
      <vt:lpstr>Énigmes et Jeux</vt:lpstr>
      <vt:lpstr>Énigmes et Jeux</vt:lpstr>
      <vt:lpstr>Au-delà des énigmes : les jeux de société</vt:lpstr>
      <vt:lpstr>Problèmes</vt:lpstr>
      <vt:lpstr>Problèmes</vt:lpstr>
      <vt:lpstr>Problèmes</vt:lpstr>
      <vt:lpstr>Problèmes</vt:lpstr>
      <vt:lpstr>Problèmes</vt:lpstr>
      <vt:lpstr>Problèmes</vt:lpstr>
      <vt:lpstr>Sites webs</vt:lpstr>
      <vt:lpstr>Selon l’expérience…</vt:lpstr>
      <vt:lpstr>En résumé…</vt:lpstr>
      <vt:lpstr>MERCI</vt:lpstr>
    </vt:vector>
  </TitlesOfParts>
  <Company>Conseil scolaire Centre-Nord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Chantal Goudreau</dc:creator>
  <cp:lastModifiedBy>Chantal Goudreau</cp:lastModifiedBy>
  <cp:revision>70</cp:revision>
  <dcterms:created xsi:type="dcterms:W3CDTF">2011-11-29T20:22:57Z</dcterms:created>
  <dcterms:modified xsi:type="dcterms:W3CDTF">2011-12-08T22:25:23Z</dcterms:modified>
</cp:coreProperties>
</file>