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76" r:id="rId3"/>
    <p:sldId id="257" r:id="rId4"/>
    <p:sldId id="266" r:id="rId5"/>
    <p:sldId id="265" r:id="rId6"/>
    <p:sldId id="272" r:id="rId7"/>
    <p:sldId id="268" r:id="rId8"/>
    <p:sldId id="274" r:id="rId9"/>
    <p:sldId id="264" r:id="rId10"/>
    <p:sldId id="269" r:id="rId11"/>
    <p:sldId id="282" r:id="rId12"/>
    <p:sldId id="271" r:id="rId13"/>
    <p:sldId id="284" r:id="rId14"/>
    <p:sldId id="270" r:id="rId15"/>
    <p:sldId id="283" r:id="rId16"/>
    <p:sldId id="280" r:id="rId17"/>
    <p:sldId id="279" r:id="rId18"/>
    <p:sldId id="258" r:id="rId19"/>
    <p:sldId id="259" r:id="rId20"/>
    <p:sldId id="260" r:id="rId21"/>
    <p:sldId id="281" r:id="rId22"/>
    <p:sldId id="278" r:id="rId23"/>
    <p:sldId id="263" r:id="rId24"/>
    <p:sldId id="277" r:id="rId25"/>
    <p:sldId id="273" r:id="rId26"/>
    <p:sldId id="275" r:id="rId27"/>
  </p:sldIdLst>
  <p:sldSz cx="9144000" cy="6858000" type="screen4x3"/>
  <p:notesSz cx="6954838" cy="92408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1332" autoAdjust="0"/>
  </p:normalViewPr>
  <p:slideViewPr>
    <p:cSldViewPr>
      <p:cViewPr varScale="1">
        <p:scale>
          <a:sx n="61" d="100"/>
          <a:sy n="61" d="100"/>
        </p:scale>
        <p:origin x="-3054" y="-78"/>
      </p:cViewPr>
      <p:guideLst>
        <p:guide orient="horz" pos="2160"/>
        <p:guide pos="2880"/>
      </p:guideLst>
    </p:cSldViewPr>
  </p:slideViewPr>
  <p:notesTextViewPr>
    <p:cViewPr>
      <p:scale>
        <a:sx n="100" d="100"/>
        <a:sy n="100" d="100"/>
      </p:scale>
      <p:origin x="0" y="0"/>
    </p:cViewPr>
  </p:notesTextViewPr>
  <p:notesViewPr>
    <p:cSldViewPr>
      <p:cViewPr>
        <p:scale>
          <a:sx n="66" d="100"/>
          <a:sy n="66" d="100"/>
        </p:scale>
        <p:origin x="-2616" y="-72"/>
      </p:cViewPr>
      <p:guideLst>
        <p:guide orient="horz" pos="2911"/>
        <p:guide pos="219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13763" cy="462042"/>
          </a:xfrm>
          <a:prstGeom prst="rect">
            <a:avLst/>
          </a:prstGeom>
        </p:spPr>
        <p:txBody>
          <a:bodyPr vert="horz" lIns="92546" tIns="46273" rIns="92546" bIns="46273" rtlCol="0"/>
          <a:lstStyle>
            <a:lvl1pPr algn="l">
              <a:defRPr sz="1200"/>
            </a:lvl1pPr>
          </a:lstStyle>
          <a:p>
            <a:endParaRPr lang="fr-CA"/>
          </a:p>
        </p:txBody>
      </p:sp>
      <p:sp>
        <p:nvSpPr>
          <p:cNvPr id="3" name="Espace réservé de la date 2"/>
          <p:cNvSpPr>
            <a:spLocks noGrp="1"/>
          </p:cNvSpPr>
          <p:nvPr>
            <p:ph type="dt" idx="1"/>
          </p:nvPr>
        </p:nvSpPr>
        <p:spPr>
          <a:xfrm>
            <a:off x="3939466" y="0"/>
            <a:ext cx="3013763" cy="462042"/>
          </a:xfrm>
          <a:prstGeom prst="rect">
            <a:avLst/>
          </a:prstGeom>
        </p:spPr>
        <p:txBody>
          <a:bodyPr vert="horz" lIns="92546" tIns="46273" rIns="92546" bIns="46273" rtlCol="0"/>
          <a:lstStyle>
            <a:lvl1pPr algn="r">
              <a:defRPr sz="1200"/>
            </a:lvl1pPr>
          </a:lstStyle>
          <a:p>
            <a:fld id="{E2A3EB1D-C6D7-4DDF-BCFA-60235E3ED3EA}" type="datetimeFigureOut">
              <a:rPr lang="fr-CA" smtClean="0"/>
              <a:pPr/>
              <a:t>2011-11-21</a:t>
            </a:fld>
            <a:endParaRPr lang="fr-CA"/>
          </a:p>
        </p:txBody>
      </p:sp>
      <p:sp>
        <p:nvSpPr>
          <p:cNvPr id="4" name="Espace réservé de l'image des diapositives 3"/>
          <p:cNvSpPr>
            <a:spLocks noGrp="1" noRot="1" noChangeAspect="1"/>
          </p:cNvSpPr>
          <p:nvPr>
            <p:ph type="sldImg" idx="2"/>
          </p:nvPr>
        </p:nvSpPr>
        <p:spPr>
          <a:xfrm>
            <a:off x="1168400" y="693738"/>
            <a:ext cx="4618038" cy="3463925"/>
          </a:xfrm>
          <a:prstGeom prst="rect">
            <a:avLst/>
          </a:prstGeom>
          <a:noFill/>
          <a:ln w="12700">
            <a:solidFill>
              <a:prstClr val="black"/>
            </a:solidFill>
          </a:ln>
        </p:spPr>
        <p:txBody>
          <a:bodyPr vert="horz" lIns="92546" tIns="46273" rIns="92546" bIns="46273" rtlCol="0" anchor="ctr"/>
          <a:lstStyle/>
          <a:p>
            <a:endParaRPr lang="fr-CA"/>
          </a:p>
        </p:txBody>
      </p:sp>
      <p:sp>
        <p:nvSpPr>
          <p:cNvPr id="5" name="Espace réservé des commentaires 4"/>
          <p:cNvSpPr>
            <a:spLocks noGrp="1"/>
          </p:cNvSpPr>
          <p:nvPr>
            <p:ph type="body" sz="quarter" idx="3"/>
          </p:nvPr>
        </p:nvSpPr>
        <p:spPr>
          <a:xfrm>
            <a:off x="695484" y="4389398"/>
            <a:ext cx="5563870" cy="4158377"/>
          </a:xfrm>
          <a:prstGeom prst="rect">
            <a:avLst/>
          </a:prstGeom>
        </p:spPr>
        <p:txBody>
          <a:bodyPr vert="horz" lIns="92546" tIns="46273" rIns="92546" bIns="46273"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777192"/>
            <a:ext cx="3013763" cy="462042"/>
          </a:xfrm>
          <a:prstGeom prst="rect">
            <a:avLst/>
          </a:prstGeom>
        </p:spPr>
        <p:txBody>
          <a:bodyPr vert="horz" lIns="92546" tIns="46273" rIns="92546" bIns="46273"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939466" y="8777192"/>
            <a:ext cx="3013763" cy="462042"/>
          </a:xfrm>
          <a:prstGeom prst="rect">
            <a:avLst/>
          </a:prstGeom>
        </p:spPr>
        <p:txBody>
          <a:bodyPr vert="horz" lIns="92546" tIns="46273" rIns="92546" bIns="46273" rtlCol="0" anchor="b"/>
          <a:lstStyle>
            <a:lvl1pPr algn="r">
              <a:defRPr sz="1200"/>
            </a:lvl1pPr>
          </a:lstStyle>
          <a:p>
            <a:fld id="{CC98D85F-A3BC-4AA2-AE1F-655D9FF5A39E}" type="slidenum">
              <a:rPr lang="fr-CA" smtClean="0"/>
              <a:pPr/>
              <a:t>‹N°›</a:t>
            </a:fld>
            <a:endParaRPr lang="fr-CA"/>
          </a:p>
        </p:txBody>
      </p:sp>
    </p:spTree>
    <p:extLst>
      <p:ext uri="{BB962C8B-B14F-4D97-AF65-F5344CB8AC3E}">
        <p14:creationId xmlns:p14="http://schemas.microsoft.com/office/powerpoint/2010/main" val="1459594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www.cpfpp.ab.ca"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fr.wikipedia.org/wiki/Taxonomie_de_Bloom"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lnSpcReduction="10000"/>
          </a:bodyPr>
          <a:lstStyle/>
          <a:p>
            <a:r>
              <a:rPr lang="en-CA" dirty="0"/>
              <a:t>Image: http://</a:t>
            </a:r>
            <a:r>
              <a:rPr lang="en-CA" dirty="0" smtClean="0"/>
              <a:t>www.artisan-internet.com/post/2010/07/23/Les-chiffres-compl%C3%A8tement-fous-du-web  </a:t>
            </a:r>
            <a:endParaRPr lang="en-CA" dirty="0"/>
          </a:p>
          <a:p>
            <a:endParaRPr lang="en-CA" b="1" dirty="0"/>
          </a:p>
          <a:p>
            <a:r>
              <a:rPr lang="fr-CA" sz="1400" b="1" dirty="0"/>
              <a:t>Série Activités riches – Le sens du nombre</a:t>
            </a:r>
            <a:endParaRPr lang="en-CA" sz="1400" b="1" dirty="0" smtClean="0"/>
          </a:p>
          <a:p>
            <a:endParaRPr lang="en-CA" b="1" dirty="0" smtClean="0"/>
          </a:p>
          <a:p>
            <a:r>
              <a:rPr lang="en-CA" b="1" dirty="0" smtClean="0"/>
              <a:t>Note à </a:t>
            </a:r>
            <a:r>
              <a:rPr lang="en-CA" b="1" dirty="0" err="1" smtClean="0"/>
              <a:t>l’animateur</a:t>
            </a:r>
            <a:r>
              <a:rPr lang="en-CA" b="1" dirty="0" smtClean="0"/>
              <a:t>:</a:t>
            </a:r>
          </a:p>
          <a:p>
            <a:r>
              <a:rPr lang="en-CA" dirty="0" err="1" smtClean="0"/>
              <a:t>Ajouter</a:t>
            </a:r>
            <a:r>
              <a:rPr lang="en-CA" baseline="0" dirty="0" smtClean="0"/>
              <a:t> </a:t>
            </a:r>
            <a:r>
              <a:rPr lang="en-CA" baseline="0" dirty="0" err="1" smtClean="0"/>
              <a:t>votre</a:t>
            </a:r>
            <a:r>
              <a:rPr lang="en-CA" baseline="0" dirty="0" smtClean="0"/>
              <a:t> nom, la date et le lieu de </a:t>
            </a:r>
            <a:r>
              <a:rPr lang="en-CA" baseline="0" dirty="0" err="1" smtClean="0"/>
              <a:t>votre</a:t>
            </a:r>
            <a:r>
              <a:rPr lang="en-CA" baseline="0" dirty="0" smtClean="0"/>
              <a:t> session à la première </a:t>
            </a:r>
            <a:r>
              <a:rPr lang="en-CA" baseline="0" dirty="0" err="1" smtClean="0"/>
              <a:t>diapositive</a:t>
            </a:r>
            <a:r>
              <a:rPr lang="en-CA" baseline="0" dirty="0" smtClean="0"/>
              <a:t>.</a:t>
            </a:r>
          </a:p>
          <a:p>
            <a:endParaRPr lang="en-CA" baseline="0" dirty="0" smtClean="0"/>
          </a:p>
          <a:p>
            <a:r>
              <a:rPr lang="en-CA" baseline="0" dirty="0" err="1" smtClean="0"/>
              <a:t>Prévoir</a:t>
            </a:r>
            <a:r>
              <a:rPr lang="en-CA" baseline="0" dirty="0" smtClean="0"/>
              <a:t> un </a:t>
            </a:r>
            <a:r>
              <a:rPr lang="en-CA" baseline="0" dirty="0" err="1" smtClean="0"/>
              <a:t>goûter</a:t>
            </a:r>
            <a:r>
              <a:rPr lang="en-CA" baseline="0" dirty="0" smtClean="0"/>
              <a:t> et des </a:t>
            </a:r>
            <a:r>
              <a:rPr lang="en-CA" baseline="0" dirty="0" err="1" smtClean="0"/>
              <a:t>breuvages</a:t>
            </a:r>
            <a:r>
              <a:rPr lang="en-CA" baseline="0" dirty="0" smtClean="0"/>
              <a:t>.</a:t>
            </a:r>
          </a:p>
          <a:p>
            <a:endParaRPr lang="en-CA" baseline="0" dirty="0" smtClean="0"/>
          </a:p>
          <a:p>
            <a:r>
              <a:rPr lang="en-CA" baseline="0" dirty="0" err="1" smtClean="0"/>
              <a:t>Prévoir</a:t>
            </a:r>
            <a:r>
              <a:rPr lang="en-CA" baseline="0" dirty="0" smtClean="0"/>
              <a:t> le </a:t>
            </a:r>
            <a:r>
              <a:rPr lang="en-CA" baseline="0" dirty="0" err="1" smtClean="0"/>
              <a:t>matériel</a:t>
            </a:r>
            <a:r>
              <a:rPr lang="en-CA" baseline="0" dirty="0" smtClean="0"/>
              <a:t> </a:t>
            </a:r>
            <a:r>
              <a:rPr lang="en-CA" baseline="0" dirty="0" err="1" smtClean="0"/>
              <a:t>nécessaire</a:t>
            </a:r>
            <a:r>
              <a:rPr lang="en-CA" baseline="0" dirty="0" smtClean="0"/>
              <a:t> pour </a:t>
            </a:r>
            <a:r>
              <a:rPr lang="en-CA" baseline="0" dirty="0" err="1" smtClean="0"/>
              <a:t>chacune</a:t>
            </a:r>
            <a:r>
              <a:rPr lang="en-CA" baseline="0" dirty="0" smtClean="0"/>
              <a:t> des </a:t>
            </a:r>
            <a:r>
              <a:rPr lang="en-CA" baseline="0" dirty="0" err="1" smtClean="0"/>
              <a:t>activités</a:t>
            </a:r>
            <a:r>
              <a:rPr lang="en-CA" baseline="0" dirty="0" smtClean="0"/>
              <a:t> riches </a:t>
            </a:r>
            <a:r>
              <a:rPr lang="en-CA" baseline="0" dirty="0" err="1" smtClean="0"/>
              <a:t>que</a:t>
            </a:r>
            <a:r>
              <a:rPr lang="en-CA" baseline="0" dirty="0" smtClean="0"/>
              <a:t> </a:t>
            </a:r>
            <a:r>
              <a:rPr lang="en-CA" baseline="0" dirty="0" err="1" smtClean="0"/>
              <a:t>vous</a:t>
            </a:r>
            <a:r>
              <a:rPr lang="en-CA" baseline="0" dirty="0" smtClean="0"/>
              <a:t> </a:t>
            </a:r>
            <a:r>
              <a:rPr lang="en-CA" baseline="0" dirty="0" err="1" smtClean="0"/>
              <a:t>allez</a:t>
            </a:r>
            <a:r>
              <a:rPr lang="en-CA" baseline="0" dirty="0" smtClean="0"/>
              <a:t> </a:t>
            </a:r>
            <a:r>
              <a:rPr lang="en-CA" baseline="0" dirty="0" err="1" smtClean="0"/>
              <a:t>présenter</a:t>
            </a:r>
            <a:r>
              <a:rPr lang="en-CA" baseline="0" dirty="0" smtClean="0"/>
              <a:t>.</a:t>
            </a:r>
          </a:p>
          <a:p>
            <a:endParaRPr lang="en-CA" baseline="0" dirty="0" smtClean="0"/>
          </a:p>
          <a:p>
            <a:r>
              <a:rPr lang="fr-CA" b="1" dirty="0" smtClean="0"/>
              <a:t>Au début de la formation:</a:t>
            </a:r>
          </a:p>
          <a:p>
            <a:r>
              <a:rPr lang="fr-CA" dirty="0" smtClean="0"/>
              <a:t>Mots de Bienvenue</a:t>
            </a:r>
          </a:p>
          <a:p>
            <a:r>
              <a:rPr lang="en-CA" dirty="0" err="1" smtClean="0"/>
              <a:t>Présences</a:t>
            </a:r>
            <a:endParaRPr lang="en-CA" dirty="0" smtClean="0"/>
          </a:p>
          <a:p>
            <a:r>
              <a:rPr lang="en-CA" dirty="0" smtClean="0"/>
              <a:t>Introduction des participants</a:t>
            </a:r>
          </a:p>
          <a:p>
            <a:endParaRPr lang="en-CA" dirty="0" smtClean="0"/>
          </a:p>
          <a:p>
            <a:r>
              <a:rPr lang="en-CA" dirty="0" err="1" smtClean="0"/>
              <a:t>Cet</a:t>
            </a:r>
            <a:r>
              <a:rPr lang="en-CA" dirty="0" smtClean="0"/>
              <a:t> atelier a </a:t>
            </a:r>
            <a:r>
              <a:rPr lang="en-CA" dirty="0" err="1" smtClean="0"/>
              <a:t>été</a:t>
            </a:r>
            <a:r>
              <a:rPr lang="en-CA" dirty="0" smtClean="0"/>
              <a:t> </a:t>
            </a:r>
            <a:r>
              <a:rPr lang="en-CA" dirty="0" err="1" smtClean="0"/>
              <a:t>créé</a:t>
            </a:r>
            <a:r>
              <a:rPr lang="en-CA" baseline="0" dirty="0" smtClean="0"/>
              <a:t> à </a:t>
            </a:r>
            <a:r>
              <a:rPr lang="en-CA" baseline="0" dirty="0" err="1" smtClean="0"/>
              <a:t>l’automne</a:t>
            </a:r>
            <a:r>
              <a:rPr lang="en-CA" baseline="0" dirty="0" smtClean="0"/>
              <a:t> 2011 par Renée Michaud du CPFPP.</a:t>
            </a:r>
          </a:p>
          <a:p>
            <a:endParaRPr lang="en-CA" baseline="0" dirty="0" smtClean="0"/>
          </a:p>
          <a:p>
            <a:r>
              <a:rPr lang="en-CA" b="1" baseline="0" dirty="0" smtClean="0"/>
              <a:t>Citation</a:t>
            </a:r>
            <a:r>
              <a:rPr lang="en-CA" baseline="0" dirty="0" smtClean="0"/>
              <a:t/>
            </a:r>
            <a:br>
              <a:rPr lang="en-CA" baseline="0" dirty="0" smtClean="0"/>
            </a:br>
            <a:r>
              <a:rPr lang="en-US" dirty="0" smtClean="0">
                <a:effectLst/>
              </a:rPr>
              <a:t>"Instead of making kids love the math they hate, make the math they would love!" </a:t>
            </a:r>
          </a:p>
          <a:p>
            <a:r>
              <a:rPr lang="en-US" dirty="0" smtClean="0">
                <a:effectLst/>
              </a:rPr>
              <a:t>Seymour </a:t>
            </a:r>
            <a:r>
              <a:rPr lang="en-US" dirty="0" err="1" smtClean="0">
                <a:effectLst/>
              </a:rPr>
              <a:t>Papert</a:t>
            </a:r>
            <a:r>
              <a:rPr lang="en-US" dirty="0" smtClean="0">
                <a:effectLst/>
              </a:rPr>
              <a:t>, AERA 2004</a:t>
            </a:r>
          </a:p>
          <a:p>
            <a:endParaRPr lang="en-CA" dirty="0" smtClean="0"/>
          </a:p>
          <a:p>
            <a:endParaRPr lang="en-CA" dirty="0" smtClean="0"/>
          </a:p>
        </p:txBody>
      </p:sp>
      <p:sp>
        <p:nvSpPr>
          <p:cNvPr id="4" name="Espace réservé du numéro de diapositive 3"/>
          <p:cNvSpPr>
            <a:spLocks noGrp="1"/>
          </p:cNvSpPr>
          <p:nvPr>
            <p:ph type="sldNum" sz="quarter" idx="10"/>
          </p:nvPr>
        </p:nvSpPr>
        <p:spPr/>
        <p:txBody>
          <a:bodyPr/>
          <a:lstStyle/>
          <a:p>
            <a:fld id="{CC98D85F-A3BC-4AA2-AE1F-655D9FF5A39E}" type="slidenum">
              <a:rPr lang="fr-CA" smtClean="0"/>
              <a:pPr/>
              <a:t>1</a:t>
            </a:fld>
            <a:endParaRPr lang="fr-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925464">
              <a:defRPr/>
            </a:pPr>
            <a:r>
              <a:rPr lang="fr-CA" b="1" dirty="0" smtClean="0"/>
              <a:t>Comment les construire</a:t>
            </a:r>
            <a:endParaRPr lang="fr-CA" b="1" noProof="0" dirty="0" smtClean="0"/>
          </a:p>
          <a:p>
            <a:pPr defTabSz="925464">
              <a:defRPr/>
            </a:pPr>
            <a:endParaRPr lang="fr-CA" b="0" noProof="0" dirty="0" smtClean="0"/>
          </a:p>
          <a:p>
            <a:pPr defTabSz="925464">
              <a:defRPr/>
            </a:pPr>
            <a:r>
              <a:rPr lang="fr-CA" b="0" noProof="0" dirty="0" smtClean="0"/>
              <a:t>Dans les 3 prochaines diapositives, on présente des questions</a:t>
            </a:r>
            <a:r>
              <a:rPr lang="fr-CA" b="0" baseline="0" noProof="0" dirty="0" smtClean="0"/>
              <a:t> que l’on retrouve régulièrement dans le manuel de l’élève et on les transforme légèrement pour en faire des questions/activités riches.</a:t>
            </a:r>
          </a:p>
          <a:p>
            <a:pPr defTabSz="925464">
              <a:defRPr/>
            </a:pPr>
            <a:endParaRPr lang="fr-CA" b="0" noProof="0" dirty="0" smtClean="0"/>
          </a:p>
          <a:p>
            <a:pPr defTabSz="925464">
              <a:defRPr/>
            </a:pPr>
            <a:r>
              <a:rPr lang="fr-CA" b="1" noProof="0" dirty="0" smtClean="0"/>
              <a:t>Enlever une information:</a:t>
            </a:r>
          </a:p>
          <a:p>
            <a:endParaRPr lang="fr-CA" noProof="0" dirty="0" smtClean="0"/>
          </a:p>
          <a:p>
            <a:r>
              <a:rPr lang="fr-CA" noProof="0" dirty="0" smtClean="0"/>
              <a:t>La nouvelle version de la question a </a:t>
            </a:r>
            <a:r>
              <a:rPr lang="fr-CA" baseline="0" noProof="0" dirty="0" smtClean="0"/>
              <a:t>beaucoup de bonnes réponses.  </a:t>
            </a:r>
          </a:p>
          <a:p>
            <a:r>
              <a:rPr lang="fr-CA" baseline="0" noProof="0" dirty="0" smtClean="0"/>
              <a:t>Suggestion:  Lorsqu’il y a plusieurs bonnes réponses, demander aux élèves plus faibles de répondre en premier.  </a:t>
            </a:r>
          </a:p>
          <a:p>
            <a:endParaRPr lang="fr-CA" baseline="0" noProof="0" dirty="0" smtClean="0"/>
          </a:p>
          <a:p>
            <a:r>
              <a:rPr lang="fr-CA" baseline="0" noProof="0" dirty="0" smtClean="0"/>
              <a:t>Autre fait:  Lorsqu’il y a plusieurs réponses, il y a souvent une régularité qui se développe et qui permet de trouver davantage de réponses.  Dans ce cas, discuter de la régularité et non seulement des réponses.</a:t>
            </a:r>
            <a:endParaRPr lang="fr-CA" noProof="0" dirty="0"/>
          </a:p>
        </p:txBody>
      </p:sp>
      <p:sp>
        <p:nvSpPr>
          <p:cNvPr id="4" name="Espace réservé du numéro de diapositive 3"/>
          <p:cNvSpPr>
            <a:spLocks noGrp="1"/>
          </p:cNvSpPr>
          <p:nvPr>
            <p:ph type="sldNum" sz="quarter" idx="10"/>
          </p:nvPr>
        </p:nvSpPr>
        <p:spPr/>
        <p:txBody>
          <a:bodyPr/>
          <a:lstStyle/>
          <a:p>
            <a:fld id="{CC98D85F-A3BC-4AA2-AE1F-655D9FF5A39E}" type="slidenum">
              <a:rPr lang="fr-CA" smtClean="0"/>
              <a:pPr/>
              <a:t>10</a:t>
            </a:fld>
            <a:endParaRPr lang="fr-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925464">
              <a:defRPr/>
            </a:pPr>
            <a:r>
              <a:rPr lang="fr-CA" b="1" dirty="0" smtClean="0"/>
              <a:t>Comment les construire</a:t>
            </a:r>
            <a:endParaRPr lang="fr-CA" b="1" noProof="0" dirty="0" smtClean="0"/>
          </a:p>
          <a:p>
            <a:pPr defTabSz="925464">
              <a:defRPr/>
            </a:pPr>
            <a:endParaRPr lang="fr-CA" b="0" noProof="0" dirty="0" smtClean="0"/>
          </a:p>
          <a:p>
            <a:pPr defTabSz="925464">
              <a:defRPr/>
            </a:pPr>
            <a:r>
              <a:rPr lang="fr-CA" b="0" noProof="0" dirty="0" smtClean="0"/>
              <a:t>Dans les 3 prochaines diapositives, on présente des questions</a:t>
            </a:r>
            <a:r>
              <a:rPr lang="fr-CA" b="0" baseline="0" noProof="0" dirty="0" smtClean="0"/>
              <a:t> que l’on retrouve régulièrement dans le manuel de l’élève et on les transforme légèrement pour en faire des questions/activités riches.</a:t>
            </a:r>
          </a:p>
          <a:p>
            <a:pPr defTabSz="925464">
              <a:defRPr/>
            </a:pPr>
            <a:endParaRPr lang="fr-CA" b="0" noProof="0" dirty="0" smtClean="0"/>
          </a:p>
          <a:p>
            <a:pPr defTabSz="925464">
              <a:defRPr/>
            </a:pPr>
            <a:r>
              <a:rPr lang="fr-CA" b="1" noProof="0" dirty="0" smtClean="0"/>
              <a:t>Enlever une information:</a:t>
            </a:r>
          </a:p>
          <a:p>
            <a:endParaRPr lang="fr-CA" noProof="0" dirty="0" smtClean="0"/>
          </a:p>
          <a:p>
            <a:r>
              <a:rPr lang="fr-CA" noProof="0" dirty="0" smtClean="0"/>
              <a:t>La nouvelle version de la question a </a:t>
            </a:r>
            <a:r>
              <a:rPr lang="fr-CA" baseline="0" noProof="0" dirty="0" smtClean="0"/>
              <a:t>beaucoup de bonnes réponses.  </a:t>
            </a:r>
          </a:p>
          <a:p>
            <a:r>
              <a:rPr lang="fr-CA" baseline="0" noProof="0" dirty="0" smtClean="0"/>
              <a:t>Suggestion:  Lorsqu’il y a plusieurs bonnes réponses, demander aux élèves plus faibles de répondre en premier.  </a:t>
            </a:r>
          </a:p>
          <a:p>
            <a:endParaRPr lang="fr-CA" baseline="0" noProof="0" dirty="0" smtClean="0"/>
          </a:p>
          <a:p>
            <a:r>
              <a:rPr lang="fr-CA" baseline="0" noProof="0" dirty="0" smtClean="0"/>
              <a:t>Autre </a:t>
            </a:r>
            <a:r>
              <a:rPr lang="fr-CA" baseline="0" noProof="0" dirty="0" smtClean="0"/>
              <a:t>fait:  Lorsqu’il y a plusieurs réponses, il y a souvent une régularité qui se développe et qui permet de trouver davantage de réponses.  Dans ce cas, discuter de la régularité et non seulement des réponses</a:t>
            </a:r>
            <a:r>
              <a:rPr lang="fr-CA" baseline="0" noProof="0" dirty="0" smtClean="0"/>
              <a:t>.</a:t>
            </a:r>
          </a:p>
          <a:p>
            <a:endParaRPr lang="fr-CA" baseline="0" noProof="0" dirty="0" smtClean="0"/>
          </a:p>
          <a:p>
            <a:endParaRPr lang="fr-CA" baseline="0" noProof="0" dirty="0" smtClean="0"/>
          </a:p>
          <a:p>
            <a:r>
              <a:rPr lang="fr-CA" baseline="0" noProof="0" dirty="0" smtClean="0"/>
              <a:t>Image tiré de : </a:t>
            </a:r>
            <a:r>
              <a:rPr lang="fr-CA" dirty="0" smtClean="0">
                <a:effectLst/>
              </a:rPr>
              <a:t>lesdeuxfraisesautourdumonde.wordpress.com</a:t>
            </a:r>
          </a:p>
          <a:p>
            <a:endParaRPr lang="fr-CA" noProof="0" dirty="0"/>
          </a:p>
        </p:txBody>
      </p:sp>
      <p:sp>
        <p:nvSpPr>
          <p:cNvPr id="4" name="Espace réservé du numéro de diapositive 3"/>
          <p:cNvSpPr>
            <a:spLocks noGrp="1"/>
          </p:cNvSpPr>
          <p:nvPr>
            <p:ph type="sldNum" sz="quarter" idx="10"/>
          </p:nvPr>
        </p:nvSpPr>
        <p:spPr/>
        <p:txBody>
          <a:bodyPr/>
          <a:lstStyle/>
          <a:p>
            <a:fld id="{CC98D85F-A3BC-4AA2-AE1F-655D9FF5A39E}" type="slidenum">
              <a:rPr lang="fr-CA" smtClean="0"/>
              <a:pPr/>
              <a:t>11</a:t>
            </a:fld>
            <a:endParaRPr lang="fr-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925464">
              <a:defRPr/>
            </a:pPr>
            <a:r>
              <a:rPr lang="fr-CA" b="1" dirty="0" smtClean="0"/>
              <a:t>Image: </a:t>
            </a:r>
            <a:r>
              <a:rPr lang="fr-CA" dirty="0" smtClean="0"/>
              <a:t>lemondejuif.blogspot.com </a:t>
            </a:r>
            <a:endParaRPr lang="fr-CA" b="1" dirty="0" smtClean="0"/>
          </a:p>
          <a:p>
            <a:pPr defTabSz="925464">
              <a:defRPr/>
            </a:pPr>
            <a:endParaRPr lang="fr-CA" b="1" dirty="0" smtClean="0"/>
          </a:p>
          <a:p>
            <a:pPr defTabSz="925464">
              <a:defRPr/>
            </a:pPr>
            <a:r>
              <a:rPr lang="fr-CA" b="1" dirty="0" smtClean="0"/>
              <a:t>Comment les construire</a:t>
            </a:r>
            <a:endParaRPr lang="fr-CA" b="1" noProof="0" dirty="0" smtClean="0"/>
          </a:p>
          <a:p>
            <a:pPr defTabSz="925464">
              <a:defRPr/>
            </a:pPr>
            <a:endParaRPr lang="fr-CA" b="1" dirty="0" smtClean="0"/>
          </a:p>
          <a:p>
            <a:pPr defTabSz="925464">
              <a:defRPr/>
            </a:pPr>
            <a:r>
              <a:rPr lang="fr-CA" b="1" dirty="0" smtClean="0"/>
              <a:t>Commencer par la réponse</a:t>
            </a:r>
          </a:p>
          <a:p>
            <a:pPr defTabSz="925464">
              <a:defRPr/>
            </a:pPr>
            <a:r>
              <a:rPr lang="fr-CA" dirty="0" smtClean="0"/>
              <a:t>C’est le principe de </a:t>
            </a:r>
            <a:r>
              <a:rPr lang="fr-CA" dirty="0" err="1" smtClean="0"/>
              <a:t>Jeopardy</a:t>
            </a:r>
            <a:r>
              <a:rPr lang="fr-CA" dirty="0" smtClean="0"/>
              <a:t>.</a:t>
            </a:r>
          </a:p>
          <a:p>
            <a:pPr defTabSz="925464">
              <a:defRPr/>
            </a:pPr>
            <a:endParaRPr lang="fr-CA" dirty="0" smtClean="0"/>
          </a:p>
          <a:p>
            <a:pPr defTabSz="925464">
              <a:defRPr/>
            </a:pPr>
            <a:r>
              <a:rPr lang="fr-CA" dirty="0" smtClean="0"/>
              <a:t>Ce type de façon de</a:t>
            </a:r>
            <a:r>
              <a:rPr lang="fr-CA" baseline="0" dirty="0" smtClean="0"/>
              <a:t> créer des activités riches permet à tous les élèves de donner une question.  De plus, les élèves peuvent être créatifs dans leur choix de question.  De plus, l’enseignant peut vraiment voir le niveau de compréhension des élèves de par ce qu’ils répondent.</a:t>
            </a:r>
            <a:endParaRPr lang="fr-CA" dirty="0" smtClean="0"/>
          </a:p>
          <a:p>
            <a:endParaRPr lang="fr-CA" noProof="0" dirty="0" smtClean="0"/>
          </a:p>
          <a:p>
            <a:r>
              <a:rPr lang="fr-CA" b="1" noProof="0" dirty="0" smtClean="0"/>
              <a:t>Exemples</a:t>
            </a:r>
            <a:r>
              <a:rPr lang="fr-CA" b="1" baseline="0" noProof="0" dirty="0" smtClean="0"/>
              <a:t> de questions relevant de la diapo:</a:t>
            </a:r>
          </a:p>
          <a:p>
            <a:pPr>
              <a:buFontTx/>
              <a:buChar char="-"/>
            </a:pPr>
            <a:r>
              <a:rPr lang="en-CA" baseline="0" noProof="0" dirty="0" err="1" smtClean="0"/>
              <a:t>Quel</a:t>
            </a:r>
            <a:r>
              <a:rPr lang="en-CA" baseline="0" noProof="0" dirty="0" smtClean="0"/>
              <a:t> </a:t>
            </a:r>
            <a:r>
              <a:rPr lang="en-CA" baseline="0" noProof="0" dirty="0" err="1" smtClean="0"/>
              <a:t>est</a:t>
            </a:r>
            <a:r>
              <a:rPr lang="en-CA" baseline="0" noProof="0" dirty="0" smtClean="0"/>
              <a:t> un bon temps </a:t>
            </a:r>
            <a:r>
              <a:rPr lang="en-CA" baseline="0" noProof="0" dirty="0" err="1" smtClean="0"/>
              <a:t>olympique</a:t>
            </a:r>
            <a:r>
              <a:rPr lang="en-CA" baseline="0" noProof="0" dirty="0" smtClean="0"/>
              <a:t> pour le sprint de 100 m?</a:t>
            </a:r>
          </a:p>
          <a:p>
            <a:pPr>
              <a:buFontTx/>
              <a:buChar char="-"/>
            </a:pPr>
            <a:r>
              <a:rPr lang="en-CA" baseline="0" noProof="0" dirty="0" err="1" smtClean="0"/>
              <a:t>Quelle</a:t>
            </a:r>
            <a:r>
              <a:rPr lang="en-CA" baseline="0" noProof="0" dirty="0" smtClean="0"/>
              <a:t> </a:t>
            </a:r>
            <a:r>
              <a:rPr lang="en-CA" baseline="0" noProof="0" dirty="0" err="1" smtClean="0"/>
              <a:t>est</a:t>
            </a:r>
            <a:r>
              <a:rPr lang="en-CA" baseline="0" noProof="0" dirty="0" smtClean="0"/>
              <a:t> la </a:t>
            </a:r>
            <a:r>
              <a:rPr lang="en-CA" baseline="0" noProof="0" dirty="0" err="1" smtClean="0"/>
              <a:t>longueur</a:t>
            </a:r>
            <a:r>
              <a:rPr lang="en-CA" baseline="0" noProof="0" dirty="0" smtClean="0"/>
              <a:t> d’un </a:t>
            </a:r>
            <a:r>
              <a:rPr lang="en-CA" baseline="0" noProof="0" dirty="0" err="1" smtClean="0"/>
              <a:t>autobus</a:t>
            </a:r>
            <a:r>
              <a:rPr lang="en-CA" baseline="0" noProof="0" dirty="0" smtClean="0"/>
              <a:t> en </a:t>
            </a:r>
            <a:r>
              <a:rPr lang="en-CA" baseline="0" noProof="0" dirty="0" err="1" smtClean="0"/>
              <a:t>mètres</a:t>
            </a:r>
            <a:r>
              <a:rPr lang="en-CA" baseline="0" noProof="0" dirty="0" smtClean="0"/>
              <a:t>?</a:t>
            </a:r>
          </a:p>
          <a:p>
            <a:pPr>
              <a:buFontTx/>
              <a:buChar char="-"/>
            </a:pPr>
            <a:r>
              <a:rPr lang="en-CA" baseline="0" noProof="0" dirty="0" err="1" smtClean="0"/>
              <a:t>Quelle</a:t>
            </a:r>
            <a:r>
              <a:rPr lang="en-CA" baseline="0" noProof="0" dirty="0" smtClean="0"/>
              <a:t> </a:t>
            </a:r>
            <a:r>
              <a:rPr lang="en-CA" baseline="0" noProof="0" dirty="0" err="1" smtClean="0"/>
              <a:t>est</a:t>
            </a:r>
            <a:r>
              <a:rPr lang="en-CA" baseline="0" noProof="0" dirty="0" smtClean="0"/>
              <a:t> la masse en </a:t>
            </a:r>
            <a:r>
              <a:rPr lang="en-CA" baseline="0" noProof="0" dirty="0" err="1" smtClean="0"/>
              <a:t>livres</a:t>
            </a:r>
            <a:r>
              <a:rPr lang="en-CA" baseline="0" noProof="0" dirty="0" smtClean="0"/>
              <a:t> d’un sac de </a:t>
            </a:r>
            <a:r>
              <a:rPr lang="en-CA" baseline="0" noProof="0" dirty="0" err="1" smtClean="0"/>
              <a:t>patates</a:t>
            </a:r>
            <a:r>
              <a:rPr lang="en-CA" baseline="0" noProof="0" dirty="0" smtClean="0"/>
              <a:t>?</a:t>
            </a:r>
          </a:p>
          <a:p>
            <a:pPr>
              <a:buFontTx/>
              <a:buChar char="-"/>
            </a:pPr>
            <a:r>
              <a:rPr lang="en-CA" baseline="0" noProof="0" dirty="0" err="1" smtClean="0"/>
              <a:t>Quelle</a:t>
            </a:r>
            <a:r>
              <a:rPr lang="en-CA" baseline="0" noProof="0" dirty="0" smtClean="0"/>
              <a:t> </a:t>
            </a:r>
            <a:r>
              <a:rPr lang="en-CA" baseline="0" noProof="0" dirty="0" err="1" smtClean="0"/>
              <a:t>est</a:t>
            </a:r>
            <a:r>
              <a:rPr lang="en-CA" baseline="0" noProof="0" dirty="0" smtClean="0"/>
              <a:t> la </a:t>
            </a:r>
            <a:r>
              <a:rPr lang="en-CA" baseline="0" noProof="0" dirty="0" err="1" smtClean="0"/>
              <a:t>durée</a:t>
            </a:r>
            <a:r>
              <a:rPr lang="en-CA" baseline="0" noProof="0" dirty="0" smtClean="0"/>
              <a:t> </a:t>
            </a:r>
            <a:r>
              <a:rPr lang="en-CA" baseline="0" noProof="0" dirty="0" err="1" smtClean="0"/>
              <a:t>maximale</a:t>
            </a:r>
            <a:r>
              <a:rPr lang="en-CA" baseline="0" noProof="0" dirty="0" smtClean="0"/>
              <a:t> de concentration d’un </a:t>
            </a:r>
            <a:r>
              <a:rPr lang="en-CA" baseline="0" noProof="0" dirty="0" err="1" smtClean="0"/>
              <a:t>adulte</a:t>
            </a:r>
            <a:r>
              <a:rPr lang="en-CA" baseline="0" noProof="0" dirty="0" smtClean="0"/>
              <a:t> en </a:t>
            </a:r>
            <a:r>
              <a:rPr lang="en-CA" baseline="0" noProof="0" dirty="0" err="1" smtClean="0"/>
              <a:t>secondes</a:t>
            </a:r>
            <a:r>
              <a:rPr lang="en-CA" baseline="0" noProof="0" dirty="0" smtClean="0"/>
              <a:t>?</a:t>
            </a:r>
          </a:p>
          <a:p>
            <a:pPr>
              <a:buFontTx/>
              <a:buChar char="-"/>
            </a:pPr>
            <a:r>
              <a:rPr lang="en-CA" baseline="0" noProof="0" dirty="0" err="1" smtClean="0"/>
              <a:t>Quelle</a:t>
            </a:r>
            <a:r>
              <a:rPr lang="en-CA" baseline="0" noProof="0" dirty="0" smtClean="0"/>
              <a:t> </a:t>
            </a:r>
            <a:r>
              <a:rPr lang="en-CA" baseline="0" noProof="0" dirty="0" err="1" smtClean="0"/>
              <a:t>est</a:t>
            </a:r>
            <a:r>
              <a:rPr lang="en-CA" baseline="0" noProof="0" dirty="0" smtClean="0"/>
              <a:t> la </a:t>
            </a:r>
            <a:r>
              <a:rPr lang="en-CA" baseline="0" noProof="0" dirty="0" err="1" smtClean="0"/>
              <a:t>somme</a:t>
            </a:r>
            <a:r>
              <a:rPr lang="en-CA" baseline="0" noProof="0" dirty="0" smtClean="0"/>
              <a:t> de 3,2 et 7,7?</a:t>
            </a:r>
          </a:p>
          <a:p>
            <a:pPr>
              <a:buFontTx/>
              <a:buChar char="-"/>
            </a:pPr>
            <a:r>
              <a:rPr lang="en-CA" baseline="0" noProof="0" dirty="0" err="1" smtClean="0"/>
              <a:t>Qu’est-ce</a:t>
            </a:r>
            <a:r>
              <a:rPr lang="en-CA" baseline="0" noProof="0" dirty="0" smtClean="0"/>
              <a:t> </a:t>
            </a:r>
            <a:r>
              <a:rPr lang="en-CA" baseline="0" noProof="0" dirty="0" err="1" smtClean="0"/>
              <a:t>que</a:t>
            </a:r>
            <a:r>
              <a:rPr lang="en-CA" baseline="0" noProof="0" dirty="0" smtClean="0"/>
              <a:t> 0,1 de </a:t>
            </a:r>
            <a:r>
              <a:rPr lang="en-CA" baseline="0" noProof="0" dirty="0" err="1" smtClean="0"/>
              <a:t>moins</a:t>
            </a:r>
            <a:r>
              <a:rPr lang="en-CA" baseline="0" noProof="0" dirty="0" smtClean="0"/>
              <a:t> </a:t>
            </a:r>
            <a:r>
              <a:rPr lang="en-CA" baseline="0" noProof="0" dirty="0" err="1" smtClean="0"/>
              <a:t>que</a:t>
            </a:r>
            <a:r>
              <a:rPr lang="en-CA" baseline="0" noProof="0" dirty="0" smtClean="0"/>
              <a:t> 11?</a:t>
            </a:r>
          </a:p>
          <a:p>
            <a:pPr>
              <a:buFontTx/>
              <a:buChar char="-"/>
            </a:pPr>
            <a:endParaRPr lang="en-CA" baseline="0" noProof="0" dirty="0" smtClean="0"/>
          </a:p>
          <a:p>
            <a:pPr>
              <a:buFontTx/>
              <a:buChar char="-"/>
            </a:pPr>
            <a:endParaRPr lang="en-CA" baseline="0" noProof="0" dirty="0" smtClean="0"/>
          </a:p>
          <a:p>
            <a:pPr>
              <a:buFontTx/>
              <a:buChar char="-"/>
            </a:pPr>
            <a:endParaRPr lang="fr-CA" baseline="0" noProof="0" dirty="0" smtClean="0"/>
          </a:p>
          <a:p>
            <a:pPr>
              <a:buFontTx/>
              <a:buChar char="-"/>
            </a:pPr>
            <a:endParaRPr lang="fr-CA" dirty="0"/>
          </a:p>
        </p:txBody>
      </p:sp>
      <p:sp>
        <p:nvSpPr>
          <p:cNvPr id="4" name="Espace réservé du numéro de diapositive 3"/>
          <p:cNvSpPr>
            <a:spLocks noGrp="1"/>
          </p:cNvSpPr>
          <p:nvPr>
            <p:ph type="sldNum" sz="quarter" idx="10"/>
          </p:nvPr>
        </p:nvSpPr>
        <p:spPr/>
        <p:txBody>
          <a:bodyPr/>
          <a:lstStyle/>
          <a:p>
            <a:fld id="{CC98D85F-A3BC-4AA2-AE1F-655D9FF5A39E}" type="slidenum">
              <a:rPr lang="fr-CA" smtClean="0"/>
              <a:pPr/>
              <a:t>12</a:t>
            </a:fld>
            <a:endParaRPr lang="fr-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925464">
              <a:defRPr/>
            </a:pPr>
            <a:r>
              <a:rPr lang="fr-CA" b="1" dirty="0" smtClean="0"/>
              <a:t>Image: </a:t>
            </a:r>
            <a:r>
              <a:rPr lang="fr-CA" dirty="0" smtClean="0"/>
              <a:t>lemondejuif.blogspot.com </a:t>
            </a:r>
            <a:endParaRPr lang="fr-CA" b="1" dirty="0" smtClean="0"/>
          </a:p>
          <a:p>
            <a:pPr defTabSz="925464">
              <a:defRPr/>
            </a:pPr>
            <a:endParaRPr lang="fr-CA" b="1" dirty="0" smtClean="0"/>
          </a:p>
          <a:p>
            <a:pPr defTabSz="925464">
              <a:defRPr/>
            </a:pPr>
            <a:r>
              <a:rPr lang="fr-CA" b="1" dirty="0" smtClean="0"/>
              <a:t>Comment les construire</a:t>
            </a:r>
            <a:endParaRPr lang="fr-CA" b="1" noProof="0" dirty="0" smtClean="0"/>
          </a:p>
          <a:p>
            <a:pPr defTabSz="925464">
              <a:defRPr/>
            </a:pPr>
            <a:endParaRPr lang="fr-CA" b="1" dirty="0" smtClean="0"/>
          </a:p>
          <a:p>
            <a:pPr defTabSz="925464">
              <a:defRPr/>
            </a:pPr>
            <a:r>
              <a:rPr lang="fr-CA" b="1" dirty="0" smtClean="0"/>
              <a:t>Commencer par la réponse</a:t>
            </a:r>
          </a:p>
          <a:p>
            <a:pPr defTabSz="925464">
              <a:defRPr/>
            </a:pPr>
            <a:r>
              <a:rPr lang="fr-CA" dirty="0" smtClean="0"/>
              <a:t>C’est le principe de </a:t>
            </a:r>
            <a:r>
              <a:rPr lang="fr-CA" dirty="0" err="1" smtClean="0"/>
              <a:t>Jeopardy</a:t>
            </a:r>
            <a:r>
              <a:rPr lang="fr-CA" dirty="0" smtClean="0"/>
              <a:t>.</a:t>
            </a:r>
          </a:p>
          <a:p>
            <a:pPr defTabSz="925464">
              <a:defRPr/>
            </a:pPr>
            <a:endParaRPr lang="fr-CA" dirty="0" smtClean="0"/>
          </a:p>
          <a:p>
            <a:pPr defTabSz="925464">
              <a:defRPr/>
            </a:pPr>
            <a:r>
              <a:rPr lang="fr-CA" dirty="0" smtClean="0"/>
              <a:t>Ce type de façon de</a:t>
            </a:r>
            <a:r>
              <a:rPr lang="fr-CA" baseline="0" dirty="0" smtClean="0"/>
              <a:t> créer des activités riches permet à tous les élèves de donner une question.  De plus, les élèves peuvent être créatifs dans leur choix de question.  De plus, l’enseignant peut vraiment voir le niveau de compréhension des élèves de par ce qu’ils répondent.</a:t>
            </a:r>
            <a:endParaRPr lang="fr-CA" dirty="0" smtClean="0"/>
          </a:p>
          <a:p>
            <a:endParaRPr lang="fr-CA" noProof="0" dirty="0" smtClean="0"/>
          </a:p>
          <a:p>
            <a:r>
              <a:rPr lang="fr-CA" b="1" noProof="0" dirty="0" smtClean="0"/>
              <a:t>Exemples</a:t>
            </a:r>
            <a:r>
              <a:rPr lang="fr-CA" b="1" baseline="0" noProof="0" dirty="0" smtClean="0"/>
              <a:t> de questions relevant de la diapo:</a:t>
            </a:r>
          </a:p>
          <a:p>
            <a:pPr>
              <a:buFontTx/>
              <a:buChar char="-"/>
            </a:pPr>
            <a:r>
              <a:rPr lang="en-CA" baseline="0" noProof="0" dirty="0" err="1" smtClean="0"/>
              <a:t>Quel</a:t>
            </a:r>
            <a:r>
              <a:rPr lang="en-CA" baseline="0" noProof="0" dirty="0" smtClean="0"/>
              <a:t> </a:t>
            </a:r>
            <a:r>
              <a:rPr lang="en-CA" baseline="0" noProof="0" dirty="0" err="1" smtClean="0"/>
              <a:t>est</a:t>
            </a:r>
            <a:r>
              <a:rPr lang="en-CA" baseline="0" noProof="0" dirty="0" smtClean="0"/>
              <a:t> un bon temps </a:t>
            </a:r>
            <a:r>
              <a:rPr lang="en-CA" baseline="0" noProof="0" dirty="0" err="1" smtClean="0"/>
              <a:t>olympique</a:t>
            </a:r>
            <a:r>
              <a:rPr lang="en-CA" baseline="0" noProof="0" dirty="0" smtClean="0"/>
              <a:t> pour le sprint de 100 m?</a:t>
            </a:r>
          </a:p>
          <a:p>
            <a:pPr>
              <a:buFontTx/>
              <a:buChar char="-"/>
            </a:pPr>
            <a:r>
              <a:rPr lang="en-CA" baseline="0" noProof="0" dirty="0" err="1" smtClean="0"/>
              <a:t>Quelle</a:t>
            </a:r>
            <a:r>
              <a:rPr lang="en-CA" baseline="0" noProof="0" dirty="0" smtClean="0"/>
              <a:t> </a:t>
            </a:r>
            <a:r>
              <a:rPr lang="en-CA" baseline="0" noProof="0" dirty="0" err="1" smtClean="0"/>
              <a:t>est</a:t>
            </a:r>
            <a:r>
              <a:rPr lang="en-CA" baseline="0" noProof="0" dirty="0" smtClean="0"/>
              <a:t> la </a:t>
            </a:r>
            <a:r>
              <a:rPr lang="en-CA" baseline="0" noProof="0" dirty="0" err="1" smtClean="0"/>
              <a:t>longueur</a:t>
            </a:r>
            <a:r>
              <a:rPr lang="en-CA" baseline="0" noProof="0" dirty="0" smtClean="0"/>
              <a:t> d’un </a:t>
            </a:r>
            <a:r>
              <a:rPr lang="en-CA" baseline="0" noProof="0" dirty="0" err="1" smtClean="0"/>
              <a:t>autobus</a:t>
            </a:r>
            <a:r>
              <a:rPr lang="en-CA" baseline="0" noProof="0" dirty="0" smtClean="0"/>
              <a:t> en </a:t>
            </a:r>
            <a:r>
              <a:rPr lang="en-CA" baseline="0" noProof="0" dirty="0" err="1" smtClean="0"/>
              <a:t>mètres</a:t>
            </a:r>
            <a:r>
              <a:rPr lang="en-CA" baseline="0" noProof="0" dirty="0" smtClean="0"/>
              <a:t>?</a:t>
            </a:r>
          </a:p>
          <a:p>
            <a:pPr>
              <a:buFontTx/>
              <a:buChar char="-"/>
            </a:pPr>
            <a:r>
              <a:rPr lang="en-CA" baseline="0" noProof="0" dirty="0" err="1" smtClean="0"/>
              <a:t>Quelle</a:t>
            </a:r>
            <a:r>
              <a:rPr lang="en-CA" baseline="0" noProof="0" dirty="0" smtClean="0"/>
              <a:t> </a:t>
            </a:r>
            <a:r>
              <a:rPr lang="en-CA" baseline="0" noProof="0" dirty="0" err="1" smtClean="0"/>
              <a:t>est</a:t>
            </a:r>
            <a:r>
              <a:rPr lang="en-CA" baseline="0" noProof="0" dirty="0" smtClean="0"/>
              <a:t> la masse en </a:t>
            </a:r>
            <a:r>
              <a:rPr lang="en-CA" baseline="0" noProof="0" dirty="0" err="1" smtClean="0"/>
              <a:t>livres</a:t>
            </a:r>
            <a:r>
              <a:rPr lang="en-CA" baseline="0" noProof="0" dirty="0" smtClean="0"/>
              <a:t> d’un sac de </a:t>
            </a:r>
            <a:r>
              <a:rPr lang="en-CA" baseline="0" noProof="0" dirty="0" err="1" smtClean="0"/>
              <a:t>patates</a:t>
            </a:r>
            <a:r>
              <a:rPr lang="en-CA" baseline="0" noProof="0" dirty="0" smtClean="0"/>
              <a:t>?</a:t>
            </a:r>
          </a:p>
          <a:p>
            <a:pPr>
              <a:buFontTx/>
              <a:buChar char="-"/>
            </a:pPr>
            <a:r>
              <a:rPr lang="en-CA" baseline="0" noProof="0" dirty="0" err="1" smtClean="0"/>
              <a:t>Quelle</a:t>
            </a:r>
            <a:r>
              <a:rPr lang="en-CA" baseline="0" noProof="0" dirty="0" smtClean="0"/>
              <a:t> </a:t>
            </a:r>
            <a:r>
              <a:rPr lang="en-CA" baseline="0" noProof="0" dirty="0" err="1" smtClean="0"/>
              <a:t>est</a:t>
            </a:r>
            <a:r>
              <a:rPr lang="en-CA" baseline="0" noProof="0" dirty="0" smtClean="0"/>
              <a:t> la </a:t>
            </a:r>
            <a:r>
              <a:rPr lang="en-CA" baseline="0" noProof="0" dirty="0" err="1" smtClean="0"/>
              <a:t>durée</a:t>
            </a:r>
            <a:r>
              <a:rPr lang="en-CA" baseline="0" noProof="0" dirty="0" smtClean="0"/>
              <a:t> </a:t>
            </a:r>
            <a:r>
              <a:rPr lang="en-CA" baseline="0" noProof="0" dirty="0" err="1" smtClean="0"/>
              <a:t>maximale</a:t>
            </a:r>
            <a:r>
              <a:rPr lang="en-CA" baseline="0" noProof="0" dirty="0" smtClean="0"/>
              <a:t> de concentration d’un </a:t>
            </a:r>
            <a:r>
              <a:rPr lang="en-CA" baseline="0" noProof="0" dirty="0" err="1" smtClean="0"/>
              <a:t>adulte</a:t>
            </a:r>
            <a:r>
              <a:rPr lang="en-CA" baseline="0" noProof="0" dirty="0" smtClean="0"/>
              <a:t> en </a:t>
            </a:r>
            <a:r>
              <a:rPr lang="en-CA" baseline="0" noProof="0" dirty="0" err="1" smtClean="0"/>
              <a:t>secondes</a:t>
            </a:r>
            <a:r>
              <a:rPr lang="en-CA" baseline="0" noProof="0" dirty="0" smtClean="0"/>
              <a:t>?</a:t>
            </a:r>
          </a:p>
          <a:p>
            <a:pPr>
              <a:buFontTx/>
              <a:buChar char="-"/>
            </a:pPr>
            <a:r>
              <a:rPr lang="en-CA" baseline="0" noProof="0" dirty="0" err="1" smtClean="0"/>
              <a:t>Quelle</a:t>
            </a:r>
            <a:r>
              <a:rPr lang="en-CA" baseline="0" noProof="0" dirty="0" smtClean="0"/>
              <a:t> </a:t>
            </a:r>
            <a:r>
              <a:rPr lang="en-CA" baseline="0" noProof="0" dirty="0" err="1" smtClean="0"/>
              <a:t>est</a:t>
            </a:r>
            <a:r>
              <a:rPr lang="en-CA" baseline="0" noProof="0" dirty="0" smtClean="0"/>
              <a:t> la </a:t>
            </a:r>
            <a:r>
              <a:rPr lang="en-CA" baseline="0" noProof="0" dirty="0" err="1" smtClean="0"/>
              <a:t>somme</a:t>
            </a:r>
            <a:r>
              <a:rPr lang="en-CA" baseline="0" noProof="0" dirty="0" smtClean="0"/>
              <a:t> de 3,2 et 7,7?</a:t>
            </a:r>
          </a:p>
          <a:p>
            <a:pPr>
              <a:buFontTx/>
              <a:buChar char="-"/>
            </a:pPr>
            <a:r>
              <a:rPr lang="en-CA" baseline="0" noProof="0" dirty="0" err="1" smtClean="0"/>
              <a:t>Qu’est-ce</a:t>
            </a:r>
            <a:r>
              <a:rPr lang="en-CA" baseline="0" noProof="0" dirty="0" smtClean="0"/>
              <a:t> </a:t>
            </a:r>
            <a:r>
              <a:rPr lang="en-CA" baseline="0" noProof="0" dirty="0" err="1" smtClean="0"/>
              <a:t>que</a:t>
            </a:r>
            <a:r>
              <a:rPr lang="en-CA" baseline="0" noProof="0" dirty="0" smtClean="0"/>
              <a:t> 0,1 de </a:t>
            </a:r>
            <a:r>
              <a:rPr lang="en-CA" baseline="0" noProof="0" dirty="0" err="1" smtClean="0"/>
              <a:t>moins</a:t>
            </a:r>
            <a:r>
              <a:rPr lang="en-CA" baseline="0" noProof="0" dirty="0" smtClean="0"/>
              <a:t> </a:t>
            </a:r>
            <a:r>
              <a:rPr lang="en-CA" baseline="0" noProof="0" dirty="0" err="1" smtClean="0"/>
              <a:t>que</a:t>
            </a:r>
            <a:r>
              <a:rPr lang="en-CA" baseline="0" noProof="0" dirty="0" smtClean="0"/>
              <a:t> 11?</a:t>
            </a:r>
          </a:p>
          <a:p>
            <a:pPr>
              <a:buFontTx/>
              <a:buChar char="-"/>
            </a:pPr>
            <a:endParaRPr lang="en-CA" baseline="0" noProof="0" dirty="0" smtClean="0"/>
          </a:p>
          <a:p>
            <a:pPr>
              <a:buFontTx/>
              <a:buChar char="-"/>
            </a:pPr>
            <a:endParaRPr lang="en-CA" baseline="0" noProof="0" dirty="0" smtClean="0"/>
          </a:p>
          <a:p>
            <a:pPr>
              <a:buFontTx/>
              <a:buChar char="-"/>
            </a:pPr>
            <a:endParaRPr lang="fr-CA" baseline="0" noProof="0" dirty="0" smtClean="0"/>
          </a:p>
          <a:p>
            <a:pPr>
              <a:buFontTx/>
              <a:buChar char="-"/>
            </a:pPr>
            <a:endParaRPr lang="fr-CA" dirty="0"/>
          </a:p>
        </p:txBody>
      </p:sp>
      <p:sp>
        <p:nvSpPr>
          <p:cNvPr id="4" name="Espace réservé du numéro de diapositive 3"/>
          <p:cNvSpPr>
            <a:spLocks noGrp="1"/>
          </p:cNvSpPr>
          <p:nvPr>
            <p:ph type="sldNum" sz="quarter" idx="10"/>
          </p:nvPr>
        </p:nvSpPr>
        <p:spPr/>
        <p:txBody>
          <a:bodyPr/>
          <a:lstStyle/>
          <a:p>
            <a:fld id="{CC98D85F-A3BC-4AA2-AE1F-655D9FF5A39E}" type="slidenum">
              <a:rPr lang="fr-CA" smtClean="0"/>
              <a:pPr/>
              <a:t>13</a:t>
            </a:fld>
            <a:endParaRPr lang="fr-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925464">
              <a:defRPr/>
            </a:pPr>
            <a:r>
              <a:rPr lang="en-CA" b="1" dirty="0" smtClean="0"/>
              <a:t>Comment les </a:t>
            </a:r>
            <a:r>
              <a:rPr lang="fr-CA" b="1" dirty="0" smtClean="0"/>
              <a:t>construire</a:t>
            </a:r>
            <a:endParaRPr lang="fr-CA" b="1" noProof="0" dirty="0" smtClean="0"/>
          </a:p>
          <a:p>
            <a:pPr defTabSz="925464">
              <a:defRPr/>
            </a:pPr>
            <a:endParaRPr lang="en-CA" b="1" dirty="0" smtClean="0"/>
          </a:p>
          <a:p>
            <a:pPr defTabSz="925464">
              <a:defRPr/>
            </a:pPr>
            <a:r>
              <a:rPr lang="en-CA" b="1" dirty="0" err="1" smtClean="0"/>
              <a:t>Ajouter</a:t>
            </a:r>
            <a:r>
              <a:rPr lang="en-CA" b="1" dirty="0" smtClean="0"/>
              <a:t> un </a:t>
            </a:r>
            <a:r>
              <a:rPr lang="en-CA" b="1" dirty="0" err="1" smtClean="0"/>
              <a:t>choix</a:t>
            </a:r>
            <a:endParaRPr lang="en-CA" b="0" dirty="0" smtClean="0"/>
          </a:p>
          <a:p>
            <a:pPr defTabSz="925464">
              <a:defRPr/>
            </a:pPr>
            <a:endParaRPr lang="en-CA" b="0" dirty="0" smtClean="0"/>
          </a:p>
          <a:p>
            <a:pPr defTabSz="925464">
              <a:defRPr/>
            </a:pPr>
            <a:r>
              <a:rPr lang="en-CA" b="0" i="1" dirty="0" err="1" smtClean="0"/>
              <a:t>Choisir</a:t>
            </a:r>
            <a:r>
              <a:rPr lang="en-CA" b="0" i="1" dirty="0" smtClean="0"/>
              <a:t> des questions</a:t>
            </a:r>
            <a:r>
              <a:rPr lang="en-CA" b="0" i="1" baseline="0" dirty="0" smtClean="0"/>
              <a:t> </a:t>
            </a:r>
            <a:r>
              <a:rPr lang="en-CA" b="0" baseline="0" dirty="0" err="1" smtClean="0"/>
              <a:t>exige</a:t>
            </a:r>
            <a:r>
              <a:rPr lang="en-CA" b="0" baseline="0" dirty="0" smtClean="0"/>
              <a:t> </a:t>
            </a:r>
            <a:r>
              <a:rPr lang="en-CA" b="0" baseline="0" dirty="0" err="1" smtClean="0"/>
              <a:t>une</a:t>
            </a:r>
            <a:r>
              <a:rPr lang="en-CA" b="0" baseline="0" dirty="0" smtClean="0"/>
              <a:t> analyse. </a:t>
            </a:r>
          </a:p>
          <a:p>
            <a:pPr defTabSz="925464">
              <a:defRPr/>
            </a:pPr>
            <a:endParaRPr lang="en-CA" b="0" baseline="0" dirty="0" smtClean="0"/>
          </a:p>
          <a:p>
            <a:pPr defTabSz="925464">
              <a:defRPr/>
            </a:pPr>
            <a:r>
              <a:rPr lang="en-CA" b="0" i="1" baseline="0" dirty="0" smtClean="0"/>
              <a:t>Faire des questions </a:t>
            </a:r>
            <a:r>
              <a:rPr lang="en-CA" b="0" baseline="0" dirty="0" err="1" smtClean="0"/>
              <a:t>exige</a:t>
            </a:r>
            <a:r>
              <a:rPr lang="en-CA" b="0" baseline="0" dirty="0" smtClean="0"/>
              <a:t> </a:t>
            </a:r>
            <a:r>
              <a:rPr lang="en-CA" b="0" baseline="0" dirty="0" err="1" smtClean="0"/>
              <a:t>une</a:t>
            </a:r>
            <a:r>
              <a:rPr lang="en-CA" b="0" baseline="0" dirty="0" smtClean="0"/>
              <a:t> </a:t>
            </a:r>
            <a:r>
              <a:rPr lang="en-CA" b="0" baseline="0" dirty="0" err="1" smtClean="0"/>
              <a:t>synthèse</a:t>
            </a:r>
            <a:r>
              <a:rPr lang="en-CA" b="0" baseline="0" dirty="0" smtClean="0"/>
              <a:t>.  </a:t>
            </a:r>
          </a:p>
          <a:p>
            <a:pPr defTabSz="925464">
              <a:defRPr/>
            </a:pPr>
            <a:endParaRPr lang="en-CA" b="0" baseline="0" dirty="0" smtClean="0"/>
          </a:p>
          <a:p>
            <a:pPr defTabSz="925464">
              <a:defRPr/>
            </a:pPr>
            <a:r>
              <a:rPr lang="en-CA" b="0" i="1" baseline="0" dirty="0" err="1" smtClean="0"/>
              <a:t>Partager</a:t>
            </a:r>
            <a:r>
              <a:rPr lang="en-CA" b="0" i="1" baseline="0" dirty="0" smtClean="0"/>
              <a:t> et </a:t>
            </a:r>
            <a:r>
              <a:rPr lang="en-CA" b="0" i="1" baseline="0" dirty="0" err="1" smtClean="0"/>
              <a:t>discuter</a:t>
            </a:r>
            <a:r>
              <a:rPr lang="en-CA" b="0" i="1" baseline="0" dirty="0" smtClean="0"/>
              <a:t> </a:t>
            </a:r>
            <a:r>
              <a:rPr lang="en-CA" b="0" baseline="0" dirty="0" err="1" smtClean="0"/>
              <a:t>requiert</a:t>
            </a:r>
            <a:r>
              <a:rPr lang="en-CA" b="0" baseline="0" dirty="0" smtClean="0"/>
              <a:t> </a:t>
            </a:r>
            <a:r>
              <a:rPr lang="en-CA" b="0" baseline="0" dirty="0" err="1" smtClean="0"/>
              <a:t>une</a:t>
            </a:r>
            <a:r>
              <a:rPr lang="en-CA" b="0" baseline="0" dirty="0" smtClean="0"/>
              <a:t> </a:t>
            </a:r>
            <a:r>
              <a:rPr lang="en-CA" b="0" baseline="0" dirty="0" err="1" smtClean="0"/>
              <a:t>évaluation</a:t>
            </a:r>
            <a:r>
              <a:rPr lang="en-CA" b="0" baseline="0" dirty="0" smtClean="0"/>
              <a:t>.</a:t>
            </a:r>
          </a:p>
          <a:p>
            <a:pPr defTabSz="925464">
              <a:defRPr/>
            </a:pPr>
            <a:endParaRPr lang="en-CA" b="0" baseline="0" dirty="0" smtClean="0"/>
          </a:p>
          <a:p>
            <a:pPr defTabSz="925464">
              <a:defRPr/>
            </a:pPr>
            <a:endParaRPr lang="en-CA" b="0" baseline="0" dirty="0" smtClean="0"/>
          </a:p>
          <a:p>
            <a:pPr defTabSz="925464">
              <a:defRPr/>
            </a:pPr>
            <a:r>
              <a:rPr lang="en-CA" b="0" baseline="0" dirty="0" smtClean="0"/>
              <a:t>Image </a:t>
            </a:r>
            <a:r>
              <a:rPr lang="en-CA" b="0" baseline="0" dirty="0" err="1" smtClean="0"/>
              <a:t>tiré</a:t>
            </a:r>
            <a:r>
              <a:rPr lang="en-CA" b="0" baseline="0" dirty="0" smtClean="0"/>
              <a:t> de :  </a:t>
            </a:r>
            <a:r>
              <a:rPr lang="fr-CA" dirty="0" smtClean="0">
                <a:effectLst/>
              </a:rPr>
              <a:t>devoir-de-philosophie.com </a:t>
            </a:r>
            <a:endParaRPr lang="en-CA" b="1" dirty="0" smtClean="0"/>
          </a:p>
        </p:txBody>
      </p:sp>
      <p:sp>
        <p:nvSpPr>
          <p:cNvPr id="4" name="Espace réservé du numéro de diapositive 3"/>
          <p:cNvSpPr>
            <a:spLocks noGrp="1"/>
          </p:cNvSpPr>
          <p:nvPr>
            <p:ph type="sldNum" sz="quarter" idx="10"/>
          </p:nvPr>
        </p:nvSpPr>
        <p:spPr/>
        <p:txBody>
          <a:bodyPr/>
          <a:lstStyle/>
          <a:p>
            <a:fld id="{CC98D85F-A3BC-4AA2-AE1F-655D9FF5A39E}" type="slidenum">
              <a:rPr lang="fr-CA" smtClean="0"/>
              <a:pPr/>
              <a:t>14</a:t>
            </a:fld>
            <a:endParaRPr lang="fr-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925464">
              <a:defRPr/>
            </a:pPr>
            <a:r>
              <a:rPr lang="en-CA" b="1" dirty="0" smtClean="0"/>
              <a:t>Comment les </a:t>
            </a:r>
            <a:r>
              <a:rPr lang="fr-CA" b="1" dirty="0" smtClean="0"/>
              <a:t>construire</a:t>
            </a:r>
            <a:endParaRPr lang="fr-CA" b="1" noProof="0" dirty="0" smtClean="0"/>
          </a:p>
          <a:p>
            <a:pPr defTabSz="925464">
              <a:defRPr/>
            </a:pPr>
            <a:endParaRPr lang="en-CA" b="1" dirty="0" smtClean="0"/>
          </a:p>
          <a:p>
            <a:pPr defTabSz="925464">
              <a:defRPr/>
            </a:pPr>
            <a:r>
              <a:rPr lang="en-CA" b="1" dirty="0" err="1" smtClean="0"/>
              <a:t>Ajouter</a:t>
            </a:r>
            <a:r>
              <a:rPr lang="en-CA" b="1" dirty="0" smtClean="0"/>
              <a:t> un </a:t>
            </a:r>
            <a:r>
              <a:rPr lang="en-CA" b="1" dirty="0" err="1" smtClean="0"/>
              <a:t>choix</a:t>
            </a:r>
            <a:endParaRPr lang="en-CA" b="0" dirty="0" smtClean="0"/>
          </a:p>
          <a:p>
            <a:pPr defTabSz="925464">
              <a:defRPr/>
            </a:pPr>
            <a:endParaRPr lang="en-CA" b="0" dirty="0" smtClean="0"/>
          </a:p>
          <a:p>
            <a:pPr defTabSz="925464">
              <a:defRPr/>
            </a:pPr>
            <a:r>
              <a:rPr lang="en-CA" b="0" i="1" dirty="0" err="1" smtClean="0"/>
              <a:t>Choisir</a:t>
            </a:r>
            <a:r>
              <a:rPr lang="en-CA" b="0" i="1" dirty="0" smtClean="0"/>
              <a:t> des questions</a:t>
            </a:r>
            <a:r>
              <a:rPr lang="en-CA" b="0" i="1" baseline="0" dirty="0" smtClean="0"/>
              <a:t> </a:t>
            </a:r>
            <a:r>
              <a:rPr lang="en-CA" b="0" baseline="0" dirty="0" err="1" smtClean="0"/>
              <a:t>exige</a:t>
            </a:r>
            <a:r>
              <a:rPr lang="en-CA" b="0" baseline="0" dirty="0" smtClean="0"/>
              <a:t> </a:t>
            </a:r>
            <a:r>
              <a:rPr lang="en-CA" b="0" baseline="0" dirty="0" err="1" smtClean="0"/>
              <a:t>une</a:t>
            </a:r>
            <a:r>
              <a:rPr lang="en-CA" b="0" baseline="0" dirty="0" smtClean="0"/>
              <a:t> analyse. </a:t>
            </a:r>
          </a:p>
          <a:p>
            <a:pPr defTabSz="925464">
              <a:defRPr/>
            </a:pPr>
            <a:endParaRPr lang="en-CA" b="0" baseline="0" dirty="0" smtClean="0"/>
          </a:p>
          <a:p>
            <a:pPr defTabSz="925464">
              <a:defRPr/>
            </a:pPr>
            <a:r>
              <a:rPr lang="en-CA" b="0" i="1" baseline="0" dirty="0" smtClean="0"/>
              <a:t>Faire des questions </a:t>
            </a:r>
            <a:r>
              <a:rPr lang="en-CA" b="0" baseline="0" dirty="0" err="1" smtClean="0"/>
              <a:t>exige</a:t>
            </a:r>
            <a:r>
              <a:rPr lang="en-CA" b="0" baseline="0" dirty="0" smtClean="0"/>
              <a:t> </a:t>
            </a:r>
            <a:r>
              <a:rPr lang="en-CA" b="0" baseline="0" dirty="0" err="1" smtClean="0"/>
              <a:t>une</a:t>
            </a:r>
            <a:r>
              <a:rPr lang="en-CA" b="0" baseline="0" dirty="0" smtClean="0"/>
              <a:t> </a:t>
            </a:r>
            <a:r>
              <a:rPr lang="en-CA" b="0" baseline="0" dirty="0" err="1" smtClean="0"/>
              <a:t>synthèse</a:t>
            </a:r>
            <a:r>
              <a:rPr lang="en-CA" b="0" baseline="0" dirty="0" smtClean="0"/>
              <a:t>.  </a:t>
            </a:r>
          </a:p>
          <a:p>
            <a:pPr defTabSz="925464">
              <a:defRPr/>
            </a:pPr>
            <a:endParaRPr lang="en-CA" b="0" baseline="0" dirty="0" smtClean="0"/>
          </a:p>
          <a:p>
            <a:pPr defTabSz="925464">
              <a:defRPr/>
            </a:pPr>
            <a:r>
              <a:rPr lang="en-CA" b="0" i="1" baseline="0" dirty="0" err="1" smtClean="0"/>
              <a:t>Partager</a:t>
            </a:r>
            <a:r>
              <a:rPr lang="en-CA" b="0" i="1" baseline="0" dirty="0" smtClean="0"/>
              <a:t> et </a:t>
            </a:r>
            <a:r>
              <a:rPr lang="en-CA" b="0" i="1" baseline="0" dirty="0" err="1" smtClean="0"/>
              <a:t>discuter</a:t>
            </a:r>
            <a:r>
              <a:rPr lang="en-CA" b="0" i="1" baseline="0" dirty="0" smtClean="0"/>
              <a:t> </a:t>
            </a:r>
            <a:r>
              <a:rPr lang="en-CA" b="0" baseline="0" dirty="0" err="1" smtClean="0"/>
              <a:t>requiert</a:t>
            </a:r>
            <a:r>
              <a:rPr lang="en-CA" b="0" baseline="0" dirty="0" smtClean="0"/>
              <a:t> </a:t>
            </a:r>
            <a:r>
              <a:rPr lang="en-CA" b="0" baseline="0" dirty="0" err="1" smtClean="0"/>
              <a:t>une</a:t>
            </a:r>
            <a:r>
              <a:rPr lang="en-CA" b="0" baseline="0" dirty="0" smtClean="0"/>
              <a:t> </a:t>
            </a:r>
            <a:r>
              <a:rPr lang="en-CA" b="0" baseline="0" dirty="0" err="1" smtClean="0"/>
              <a:t>évaluation</a:t>
            </a:r>
            <a:r>
              <a:rPr lang="en-CA" b="0" baseline="0" dirty="0" smtClean="0"/>
              <a:t>.</a:t>
            </a:r>
            <a:endParaRPr lang="en-CA" b="1" dirty="0" smtClean="0"/>
          </a:p>
        </p:txBody>
      </p:sp>
      <p:sp>
        <p:nvSpPr>
          <p:cNvPr id="4" name="Espace réservé du numéro de diapositive 3"/>
          <p:cNvSpPr>
            <a:spLocks noGrp="1"/>
          </p:cNvSpPr>
          <p:nvPr>
            <p:ph type="sldNum" sz="quarter" idx="10"/>
          </p:nvPr>
        </p:nvSpPr>
        <p:spPr/>
        <p:txBody>
          <a:bodyPr/>
          <a:lstStyle/>
          <a:p>
            <a:fld id="{CC98D85F-A3BC-4AA2-AE1F-655D9FF5A39E}" type="slidenum">
              <a:rPr lang="fr-CA" smtClean="0"/>
              <a:pPr/>
              <a:t>15</a:t>
            </a:fld>
            <a:endParaRPr lang="fr-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dirty="0" smtClean="0"/>
              <a:t>Image:  chenelière.ca</a:t>
            </a:r>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CA" dirty="0" err="1" smtClean="0"/>
              <a:t>Chenelière</a:t>
            </a:r>
            <a:r>
              <a:rPr lang="fr-CA" dirty="0" smtClean="0"/>
              <a:t> Mathématiques, Cahier d’activités et d’exercices</a:t>
            </a:r>
            <a:r>
              <a:rPr lang="fr-CA" baseline="0" dirty="0" smtClean="0"/>
              <a:t> 5</a:t>
            </a:r>
            <a:r>
              <a:rPr lang="fr-CA" baseline="30000" dirty="0" smtClean="0"/>
              <a:t>e</a:t>
            </a:r>
            <a:r>
              <a:rPr lang="fr-CA" baseline="0" dirty="0" smtClean="0"/>
              <a:t> page 19</a:t>
            </a:r>
          </a:p>
          <a:p>
            <a:endParaRPr lang="fr-CA" dirty="0" smtClean="0"/>
          </a:p>
          <a:p>
            <a:r>
              <a:rPr lang="fr-CA" dirty="0" smtClean="0"/>
              <a:t>Dans la question</a:t>
            </a:r>
            <a:r>
              <a:rPr lang="fr-CA" baseline="0" dirty="0" smtClean="0"/>
              <a:t> 5 de la diapo, il n’y a qu’une bonne réponse à chacune des questions.  </a:t>
            </a:r>
            <a:r>
              <a:rPr lang="fr-CA" b="1" baseline="0" dirty="0" smtClean="0"/>
              <a:t>Comment peut-on l’améliorer?</a:t>
            </a:r>
          </a:p>
          <a:p>
            <a:endParaRPr lang="fr-CA" dirty="0" smtClean="0"/>
          </a:p>
          <a:p>
            <a:r>
              <a:rPr lang="fr-CA" dirty="0" smtClean="0"/>
              <a:t>Reformulation</a:t>
            </a:r>
            <a:r>
              <a:rPr lang="fr-CA" baseline="0" dirty="0" smtClean="0"/>
              <a:t> possible:</a:t>
            </a:r>
            <a:endParaRPr lang="fr-CA" dirty="0" smtClean="0"/>
          </a:p>
          <a:p>
            <a:r>
              <a:rPr lang="fr-CA" dirty="0" smtClean="0"/>
              <a:t>Invente un nombre qui correspond</a:t>
            </a:r>
            <a:r>
              <a:rPr lang="fr-CA" baseline="0" dirty="0" smtClean="0"/>
              <a:t> aux conditions suivantes:</a:t>
            </a:r>
          </a:p>
          <a:p>
            <a:pPr marL="228600" indent="-228600">
              <a:buAutoNum type="alphaLcPeriod"/>
            </a:pPr>
            <a:r>
              <a:rPr lang="fr-CA" baseline="0" dirty="0" smtClean="0"/>
              <a:t>Un nombre de 5 chiffres dont 5 occupe la position de centaines</a:t>
            </a:r>
          </a:p>
          <a:p>
            <a:pPr marL="228600" indent="-228600">
              <a:buAutoNum type="alphaLcPeriod"/>
            </a:pPr>
            <a:r>
              <a:rPr lang="fr-CA" baseline="0" dirty="0" smtClean="0"/>
              <a:t>Un nombre de 6 chiffres dont 8 occupe seulement la position des dizaines de milliers</a:t>
            </a:r>
          </a:p>
          <a:p>
            <a:pPr marL="228600" indent="-228600">
              <a:buAutoNum type="alphaLcPeriod"/>
            </a:pPr>
            <a:r>
              <a:rPr lang="fr-CA" baseline="0" dirty="0" smtClean="0"/>
              <a:t>Un nombre de……</a:t>
            </a:r>
            <a:endParaRPr lang="fr-CA" dirty="0"/>
          </a:p>
        </p:txBody>
      </p:sp>
      <p:sp>
        <p:nvSpPr>
          <p:cNvPr id="4" name="Espace réservé du numéro de diapositive 3"/>
          <p:cNvSpPr>
            <a:spLocks noGrp="1"/>
          </p:cNvSpPr>
          <p:nvPr>
            <p:ph type="sldNum" sz="quarter" idx="10"/>
          </p:nvPr>
        </p:nvSpPr>
        <p:spPr/>
        <p:txBody>
          <a:bodyPr/>
          <a:lstStyle/>
          <a:p>
            <a:fld id="{CC98D85F-A3BC-4AA2-AE1F-655D9FF5A39E}" type="slidenum">
              <a:rPr lang="fr-CA" smtClean="0"/>
              <a:pPr/>
              <a:t>16</a:t>
            </a:fld>
            <a:endParaRPr lang="fr-CA"/>
          </a:p>
        </p:txBody>
      </p:sp>
    </p:spTree>
    <p:extLst>
      <p:ext uri="{BB962C8B-B14F-4D97-AF65-F5344CB8AC3E}">
        <p14:creationId xmlns:p14="http://schemas.microsoft.com/office/powerpoint/2010/main" val="3196201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Image:  chenelière.ca</a:t>
            </a:r>
          </a:p>
          <a:p>
            <a:endParaRPr lang="fr-CA" dirty="0" smtClean="0"/>
          </a:p>
          <a:p>
            <a:r>
              <a:rPr lang="fr-CA" dirty="0" err="1" smtClean="0"/>
              <a:t>Chenelière</a:t>
            </a:r>
            <a:r>
              <a:rPr lang="fr-CA" dirty="0" smtClean="0"/>
              <a:t> Mathématiques, Cahier d’activités et d’exercices</a:t>
            </a:r>
            <a:r>
              <a:rPr lang="fr-CA" baseline="0" dirty="0" smtClean="0"/>
              <a:t> 5</a:t>
            </a:r>
            <a:r>
              <a:rPr lang="fr-CA" baseline="30000" dirty="0" smtClean="0"/>
              <a:t>e</a:t>
            </a:r>
            <a:r>
              <a:rPr lang="fr-CA" baseline="0" dirty="0" smtClean="0"/>
              <a:t> page 15</a:t>
            </a:r>
          </a:p>
          <a:p>
            <a:endParaRPr lang="fr-CA"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CA" dirty="0" smtClean="0"/>
              <a:t>Dans la question</a:t>
            </a:r>
            <a:r>
              <a:rPr lang="fr-CA" baseline="0" dirty="0" smtClean="0"/>
              <a:t> 6 de la diapo, il n’y a qu’une bonne réponse à chacune des questions. </a:t>
            </a:r>
            <a:r>
              <a:rPr lang="fr-CA" b="1" baseline="0" dirty="0" smtClean="0"/>
              <a:t>Comment peut-on l’améliorer?</a:t>
            </a:r>
            <a:endParaRPr lang="fr-CA" baseline="0" dirty="0" smtClean="0"/>
          </a:p>
          <a:p>
            <a:endParaRPr lang="fr-CA" baseline="0" dirty="0" smtClean="0"/>
          </a:p>
          <a:p>
            <a:r>
              <a:rPr lang="fr-CA" dirty="0" smtClean="0"/>
              <a:t>Reformulation possible:</a:t>
            </a:r>
          </a:p>
          <a:p>
            <a:r>
              <a:rPr lang="fr-CA" dirty="0" smtClean="0"/>
              <a:t>Sylvestre travaille dans</a:t>
            </a:r>
            <a:r>
              <a:rPr lang="fr-CA" baseline="0" dirty="0" smtClean="0"/>
              <a:t> un lave-auto et gagne 100$ par mois.  Combien de temps est-ce que Sylvestre devra travailler afin de s’acheter un </a:t>
            </a:r>
            <a:r>
              <a:rPr lang="fr-CA" baseline="0" dirty="0" err="1" smtClean="0"/>
              <a:t>Iphone</a:t>
            </a:r>
            <a:r>
              <a:rPr lang="fr-CA" baseline="0" dirty="0" smtClean="0"/>
              <a:t>? Un scooter?</a:t>
            </a:r>
          </a:p>
        </p:txBody>
      </p:sp>
      <p:sp>
        <p:nvSpPr>
          <p:cNvPr id="4" name="Espace réservé du numéro de diapositive 3"/>
          <p:cNvSpPr>
            <a:spLocks noGrp="1"/>
          </p:cNvSpPr>
          <p:nvPr>
            <p:ph type="sldNum" sz="quarter" idx="10"/>
          </p:nvPr>
        </p:nvSpPr>
        <p:spPr/>
        <p:txBody>
          <a:bodyPr/>
          <a:lstStyle/>
          <a:p>
            <a:fld id="{CC98D85F-A3BC-4AA2-AE1F-655D9FF5A39E}" type="slidenum">
              <a:rPr lang="fr-CA" smtClean="0"/>
              <a:pPr/>
              <a:t>17</a:t>
            </a:fld>
            <a:endParaRPr lang="fr-CA"/>
          </a:p>
        </p:txBody>
      </p:sp>
    </p:spTree>
    <p:extLst>
      <p:ext uri="{BB962C8B-B14F-4D97-AF65-F5344CB8AC3E}">
        <p14:creationId xmlns:p14="http://schemas.microsoft.com/office/powerpoint/2010/main" val="17316001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a:bodyPr>
          <a:lstStyle/>
          <a:p>
            <a:r>
              <a:rPr lang="fr-CA" sz="1100" b="1" dirty="0" smtClean="0"/>
              <a:t>Pourquoi</a:t>
            </a:r>
            <a:r>
              <a:rPr lang="en-CA" sz="1100" b="1" dirty="0" smtClean="0"/>
              <a:t> les utiliser</a:t>
            </a:r>
          </a:p>
          <a:p>
            <a:endParaRPr lang="en-CA" sz="1100" b="1" dirty="0" smtClean="0"/>
          </a:p>
          <a:p>
            <a:r>
              <a:rPr lang="en-CA" sz="1100" b="1" dirty="0" smtClean="0"/>
              <a:t>Les 7 </a:t>
            </a:r>
            <a:r>
              <a:rPr lang="en-CA" sz="1100" b="1" dirty="0" err="1" smtClean="0"/>
              <a:t>processus</a:t>
            </a:r>
            <a:r>
              <a:rPr lang="en-CA" sz="1100" b="1" dirty="0" smtClean="0"/>
              <a:t> </a:t>
            </a:r>
            <a:r>
              <a:rPr lang="en-CA" sz="1100" b="1" dirty="0" err="1" smtClean="0"/>
              <a:t>mathématiques</a:t>
            </a:r>
            <a:r>
              <a:rPr lang="en-CA" sz="1100" b="1" dirty="0" smtClean="0"/>
              <a:t>:</a:t>
            </a:r>
          </a:p>
          <a:p>
            <a:endParaRPr lang="en-CA" sz="1100" dirty="0" smtClean="0"/>
          </a:p>
          <a:p>
            <a:r>
              <a:rPr lang="fr-CA" sz="1100" dirty="0" smtClean="0"/>
              <a:t>[C] Communication  </a:t>
            </a:r>
          </a:p>
          <a:p>
            <a:r>
              <a:rPr lang="fr-CA" sz="1100" dirty="0" smtClean="0"/>
              <a:t>[CE] Calcul mental et estimation</a:t>
            </a:r>
          </a:p>
          <a:p>
            <a:r>
              <a:rPr lang="fr-CA" sz="1100" dirty="0" smtClean="0"/>
              <a:t>[L] Liens  </a:t>
            </a:r>
          </a:p>
          <a:p>
            <a:r>
              <a:rPr lang="fr-CA" sz="1100" dirty="0" smtClean="0"/>
              <a:t>[R] Raisonnement </a:t>
            </a:r>
          </a:p>
          <a:p>
            <a:r>
              <a:rPr lang="fr-CA" sz="1100" dirty="0" smtClean="0"/>
              <a:t>[RP] Résolution de problèmes  </a:t>
            </a:r>
          </a:p>
          <a:p>
            <a:r>
              <a:rPr lang="fr-CA" sz="1100" dirty="0" smtClean="0"/>
              <a:t>[T] Technologie </a:t>
            </a:r>
          </a:p>
          <a:p>
            <a:r>
              <a:rPr lang="fr-CA" sz="1100" dirty="0" smtClean="0"/>
              <a:t>[V] Visualisation </a:t>
            </a:r>
          </a:p>
          <a:p>
            <a:endParaRPr lang="en-CA" sz="1100" dirty="0" smtClean="0"/>
          </a:p>
          <a:p>
            <a:r>
              <a:rPr lang="en-CA" sz="1100" dirty="0" smtClean="0"/>
              <a:t>Les </a:t>
            </a:r>
            <a:r>
              <a:rPr lang="en-CA" sz="1100" b="1" dirty="0" smtClean="0"/>
              <a:t>occasions</a:t>
            </a:r>
            <a:r>
              <a:rPr lang="en-CA" sz="1100" b="1" baseline="0" dirty="0" smtClean="0"/>
              <a:t> de </a:t>
            </a:r>
            <a:r>
              <a:rPr lang="en-CA" sz="1100" b="1" baseline="0" dirty="0" err="1" smtClean="0"/>
              <a:t>différenciation</a:t>
            </a:r>
            <a:r>
              <a:rPr lang="en-CA" sz="1100" b="1" baseline="0" dirty="0" smtClean="0"/>
              <a:t>/extension </a:t>
            </a:r>
            <a:r>
              <a:rPr lang="en-CA" sz="1100" baseline="0" dirty="0" err="1" smtClean="0"/>
              <a:t>sont</a:t>
            </a:r>
            <a:r>
              <a:rPr lang="en-CA" sz="1100" baseline="0" dirty="0" smtClean="0"/>
              <a:t> de plus en plus </a:t>
            </a:r>
            <a:r>
              <a:rPr lang="en-CA" sz="1100" baseline="0" dirty="0" err="1" smtClean="0"/>
              <a:t>importantes</a:t>
            </a:r>
            <a:r>
              <a:rPr lang="en-CA" sz="1100" baseline="0" dirty="0" smtClean="0"/>
              <a:t> à </a:t>
            </a:r>
            <a:r>
              <a:rPr lang="en-CA" sz="1100" baseline="0" dirty="0" err="1" smtClean="0"/>
              <a:t>prendre</a:t>
            </a:r>
            <a:r>
              <a:rPr lang="en-CA" sz="1100" baseline="0" dirty="0" smtClean="0"/>
              <a:t> en </a:t>
            </a:r>
            <a:r>
              <a:rPr lang="en-CA" sz="1100" baseline="0" dirty="0" err="1" smtClean="0"/>
              <a:t>considération</a:t>
            </a:r>
            <a:r>
              <a:rPr lang="en-CA" sz="1100" baseline="0" dirty="0" smtClean="0"/>
              <a:t> et à </a:t>
            </a:r>
            <a:r>
              <a:rPr lang="en-CA" sz="1100" baseline="0" dirty="0" err="1" smtClean="0"/>
              <a:t>planifier</a:t>
            </a:r>
            <a:r>
              <a:rPr lang="en-CA" sz="1100" baseline="0" dirty="0" smtClean="0"/>
              <a:t> </a:t>
            </a:r>
            <a:r>
              <a:rPr lang="en-CA" sz="1100" baseline="0" dirty="0" err="1" smtClean="0"/>
              <a:t>étant</a:t>
            </a:r>
            <a:r>
              <a:rPr lang="en-CA" sz="1100" dirty="0" smtClean="0"/>
              <a:t> </a:t>
            </a:r>
            <a:r>
              <a:rPr lang="en-CA" sz="1100" dirty="0" err="1" smtClean="0"/>
              <a:t>donné</a:t>
            </a:r>
            <a:r>
              <a:rPr lang="en-CA" sz="1100" baseline="0" dirty="0" smtClean="0"/>
              <a:t> les efforts du </a:t>
            </a:r>
            <a:r>
              <a:rPr lang="en-CA" sz="1100" baseline="0" dirty="0" err="1" smtClean="0"/>
              <a:t>ministre</a:t>
            </a:r>
            <a:r>
              <a:rPr lang="en-CA" sz="1100" baseline="0" dirty="0" smtClean="0"/>
              <a:t> de </a:t>
            </a:r>
            <a:r>
              <a:rPr lang="en-CA" sz="1100" baseline="0" dirty="0" err="1" smtClean="0"/>
              <a:t>l’éducation</a:t>
            </a:r>
            <a:r>
              <a:rPr lang="en-CA" sz="1100" baseline="0" dirty="0" smtClean="0"/>
              <a:t> en </a:t>
            </a:r>
            <a:r>
              <a:rPr lang="en-CA" sz="1100" baseline="0" dirty="0" err="1" smtClean="0"/>
              <a:t>ce</a:t>
            </a:r>
            <a:r>
              <a:rPr lang="en-CA" sz="1100" baseline="0" dirty="0" smtClean="0"/>
              <a:t> qui </a:t>
            </a:r>
            <a:r>
              <a:rPr lang="en-CA" sz="1100" baseline="0" dirty="0" err="1" smtClean="0"/>
              <a:t>concerne</a:t>
            </a:r>
            <a:r>
              <a:rPr lang="en-CA" sz="1100" baseline="0" dirty="0" smtClean="0"/>
              <a:t> </a:t>
            </a:r>
            <a:r>
              <a:rPr lang="en-CA" sz="1100" baseline="0" dirty="0" err="1" smtClean="0"/>
              <a:t>l’inclusion</a:t>
            </a:r>
            <a:r>
              <a:rPr lang="en-CA" sz="1100" baseline="0" dirty="0" smtClean="0"/>
              <a:t>.</a:t>
            </a:r>
          </a:p>
          <a:p>
            <a:endParaRPr lang="en-CA" sz="1100" baseline="0" dirty="0" smtClean="0"/>
          </a:p>
          <a:p>
            <a:endParaRPr lang="en-CA" sz="1100" dirty="0" smtClean="0"/>
          </a:p>
          <a:p>
            <a:r>
              <a:rPr lang="en-CA" sz="1100" b="1" dirty="0" smtClean="0"/>
              <a:t>Citations</a:t>
            </a:r>
          </a:p>
          <a:p>
            <a:r>
              <a:rPr lang="en-CA" sz="1100" b="1" dirty="0" smtClean="0"/>
              <a:t>1.</a:t>
            </a:r>
          </a:p>
          <a:p>
            <a:r>
              <a:rPr lang="en-CA" sz="1100" dirty="0"/>
              <a:t>During a lesson that is strong in problem-solving  dimension, students engage throughout the lesson in meaningful, challenging problems rather than work on exercises that require practicing an already learned procedure.</a:t>
            </a:r>
            <a:endParaRPr lang="fr-CA" sz="1100" dirty="0"/>
          </a:p>
          <a:p>
            <a:r>
              <a:rPr lang="en-CA" sz="1100" i="1" dirty="0"/>
              <a:t>Teaching children mathematic</a:t>
            </a:r>
            <a:r>
              <a:rPr lang="en-CA" sz="1100" dirty="0"/>
              <a:t>, Nov. 2010, p. 243</a:t>
            </a:r>
          </a:p>
          <a:p>
            <a:r>
              <a:rPr lang="en-CA" sz="1100" b="1" dirty="0"/>
              <a:t>2.</a:t>
            </a:r>
          </a:p>
          <a:p>
            <a:r>
              <a:rPr lang="en-CA" sz="1100" dirty="0"/>
              <a:t>Transformation does not happen overnight.  Students must be taught how to speak, listen, question and write – all of which takes time.  In my experience, it is time well spent.</a:t>
            </a:r>
            <a:endParaRPr lang="fr-CA" sz="1100" dirty="0"/>
          </a:p>
          <a:p>
            <a:r>
              <a:rPr lang="en-CA" sz="1100" i="1" dirty="0"/>
              <a:t>Teaching children mathematic,</a:t>
            </a:r>
            <a:r>
              <a:rPr lang="en-CA" sz="1100" dirty="0"/>
              <a:t> Aug. 2010, p. 30</a:t>
            </a:r>
            <a:endParaRPr lang="fr-CA" sz="1100" dirty="0"/>
          </a:p>
          <a:p>
            <a:endParaRPr lang="fr-CA" dirty="0" smtClean="0"/>
          </a:p>
          <a:p>
            <a:endParaRPr lang="fr-CA" dirty="0" smtClean="0"/>
          </a:p>
          <a:p>
            <a:r>
              <a:rPr lang="fr-CA" dirty="0" smtClean="0"/>
              <a:t>Image tiré de :  cheneliere.ca</a:t>
            </a:r>
            <a:endParaRPr lang="fr-CA" dirty="0"/>
          </a:p>
        </p:txBody>
      </p:sp>
      <p:sp>
        <p:nvSpPr>
          <p:cNvPr id="4" name="Espace réservé du numéro de diapositive 3"/>
          <p:cNvSpPr>
            <a:spLocks noGrp="1"/>
          </p:cNvSpPr>
          <p:nvPr>
            <p:ph type="sldNum" sz="quarter" idx="10"/>
          </p:nvPr>
        </p:nvSpPr>
        <p:spPr/>
        <p:txBody>
          <a:bodyPr/>
          <a:lstStyle/>
          <a:p>
            <a:fld id="{CC98D85F-A3BC-4AA2-AE1F-655D9FF5A39E}" type="slidenum">
              <a:rPr lang="fr-CA" smtClean="0"/>
              <a:pPr/>
              <a:t>18</a:t>
            </a:fld>
            <a:endParaRPr lang="fr-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Autofit/>
          </a:bodyPr>
          <a:lstStyle/>
          <a:p>
            <a:r>
              <a:rPr lang="fr-CA" sz="1100" b="1" dirty="0" smtClean="0"/>
              <a:t>Image: </a:t>
            </a:r>
            <a:r>
              <a:rPr lang="fr-CA" sz="1100" dirty="0" smtClean="0"/>
              <a:t>allemont.fr</a:t>
            </a:r>
            <a:endParaRPr lang="fr-CA" sz="1100" b="1" dirty="0" smtClean="0"/>
          </a:p>
          <a:p>
            <a:endParaRPr lang="fr-CA" sz="1100" b="1" dirty="0" smtClean="0"/>
          </a:p>
          <a:p>
            <a:r>
              <a:rPr lang="fr-CA" sz="1100" b="1" dirty="0" smtClean="0"/>
              <a:t>Quand</a:t>
            </a:r>
            <a:r>
              <a:rPr lang="en-CA" sz="1100" b="1" dirty="0" smtClean="0"/>
              <a:t> </a:t>
            </a:r>
            <a:r>
              <a:rPr lang="en-CA" sz="1100" b="1" dirty="0"/>
              <a:t>les utiliser</a:t>
            </a:r>
            <a:endParaRPr lang="fr-CA" sz="1100" b="1" dirty="0"/>
          </a:p>
          <a:p>
            <a:endParaRPr lang="fr-CA" sz="1100" b="1" dirty="0"/>
          </a:p>
          <a:p>
            <a:r>
              <a:rPr lang="fr-CA" sz="1100" b="1" dirty="0"/>
              <a:t>Les élèves doivent être prêts à ce type d’activités:</a:t>
            </a:r>
          </a:p>
          <a:p>
            <a:pPr>
              <a:buFontTx/>
              <a:buChar char="-"/>
            </a:pPr>
            <a:r>
              <a:rPr lang="fr-CA" sz="1100" dirty="0"/>
              <a:t>Il doit y avoir une certaine préparation des élèves car les activités ne sont </a:t>
            </a:r>
            <a:r>
              <a:rPr lang="fr-CA" sz="1100" dirty="0" smtClean="0"/>
              <a:t>pas nécessairement </a:t>
            </a:r>
            <a:r>
              <a:rPr lang="fr-CA" sz="1100" dirty="0"/>
              <a:t>riches comme telles.  Elles sont riches car elles mènent les élèves dans un territoire inconnu mais accessible</a:t>
            </a:r>
          </a:p>
          <a:p>
            <a:pPr>
              <a:buFontTx/>
              <a:buChar char="-"/>
            </a:pPr>
            <a:r>
              <a:rPr lang="fr-CA" sz="1100" dirty="0"/>
              <a:t>Il doit y avoir une atmosphère de confiance entre élèves et dans toute la classe car un des buts est de stimuler la discussion mathématique chez les jeunes</a:t>
            </a:r>
          </a:p>
          <a:p>
            <a:pPr>
              <a:buFontTx/>
              <a:buChar char="-"/>
            </a:pPr>
            <a:r>
              <a:rPr lang="fr-CA" sz="1100" dirty="0"/>
              <a:t>Les élèves doivent être capables de travailler en équipe, d’où l’importance de bien grouper les </a:t>
            </a:r>
            <a:r>
              <a:rPr lang="fr-CA" sz="1100" dirty="0" smtClean="0"/>
              <a:t>élèves</a:t>
            </a:r>
          </a:p>
          <a:p>
            <a:pPr>
              <a:buFontTx/>
              <a:buChar char="-"/>
            </a:pPr>
            <a:endParaRPr lang="fr-CA" sz="1100" dirty="0" smtClean="0"/>
          </a:p>
          <a:p>
            <a:pPr>
              <a:buFontTx/>
              <a:buNone/>
            </a:pPr>
            <a:r>
              <a:rPr lang="fr-CA" sz="1100" dirty="0" smtClean="0"/>
              <a:t>Le </a:t>
            </a:r>
            <a:r>
              <a:rPr lang="fr-CA" sz="1100" b="1" dirty="0" smtClean="0"/>
              <a:t>regroupement des élèves </a:t>
            </a:r>
            <a:r>
              <a:rPr lang="fr-CA" sz="1100" dirty="0" smtClean="0"/>
              <a:t>pour</a:t>
            </a:r>
            <a:r>
              <a:rPr lang="fr-CA" sz="1100" baseline="0" dirty="0" smtClean="0"/>
              <a:t> le travail d’équipe est un art.  Un bon regroupement </a:t>
            </a:r>
          </a:p>
          <a:p>
            <a:pPr>
              <a:buFontTx/>
              <a:buNone/>
            </a:pPr>
            <a:r>
              <a:rPr lang="fr-CA" sz="1100" baseline="0" dirty="0" smtClean="0"/>
              <a:t>1. rassemble des élèves qui se font confiance</a:t>
            </a:r>
          </a:p>
          <a:p>
            <a:pPr marL="0" indent="0">
              <a:buFontTx/>
              <a:buNone/>
            </a:pPr>
            <a:r>
              <a:rPr lang="fr-CA" sz="1100" baseline="0" dirty="0" smtClean="0"/>
              <a:t>2. permet aux membres de l’équipe de s’exprimer et d’être entendus</a:t>
            </a:r>
          </a:p>
          <a:p>
            <a:pPr marL="0" indent="0">
              <a:buFontTx/>
              <a:buNone/>
            </a:pPr>
            <a:r>
              <a:rPr lang="fr-CA" sz="1100" baseline="0" dirty="0" smtClean="0"/>
              <a:t>3. ne laisse personne avancer sans comprendre</a:t>
            </a:r>
          </a:p>
          <a:p>
            <a:pPr marL="228600" indent="-228600">
              <a:buFontTx/>
              <a:buAutoNum type="arabicPeriod"/>
            </a:pPr>
            <a:endParaRPr lang="fr-CA" sz="1100" dirty="0"/>
          </a:p>
          <a:p>
            <a:pPr>
              <a:buFontTx/>
              <a:buChar char="-"/>
            </a:pPr>
            <a:endParaRPr lang="fr-CA" sz="1100" dirty="0" smtClean="0"/>
          </a:p>
          <a:p>
            <a:pPr>
              <a:buFontTx/>
              <a:buChar char="-"/>
            </a:pPr>
            <a:endParaRPr lang="fr-CA" sz="1100" dirty="0"/>
          </a:p>
          <a:p>
            <a:pPr>
              <a:buFontTx/>
              <a:buChar char="-"/>
            </a:pPr>
            <a:endParaRPr lang="fr-CA" sz="1100" dirty="0" smtClean="0"/>
          </a:p>
          <a:p>
            <a:pPr>
              <a:buFontTx/>
              <a:buChar char="-"/>
            </a:pPr>
            <a:endParaRPr lang="fr-CA" sz="1100" dirty="0"/>
          </a:p>
          <a:p>
            <a:pPr>
              <a:buFontTx/>
              <a:buChar char="-"/>
            </a:pPr>
            <a:endParaRPr lang="fr-CA" sz="1100" dirty="0" smtClean="0"/>
          </a:p>
          <a:p>
            <a:pPr>
              <a:buFontTx/>
              <a:buChar char="-"/>
            </a:pPr>
            <a:endParaRPr lang="fr-CA" sz="1100" dirty="0"/>
          </a:p>
          <a:p>
            <a:pPr>
              <a:buFontTx/>
              <a:buChar char="-"/>
            </a:pPr>
            <a:endParaRPr lang="fr-CA" sz="1100" dirty="0" smtClean="0"/>
          </a:p>
          <a:p>
            <a:pPr>
              <a:buFontTx/>
              <a:buChar char="-"/>
            </a:pPr>
            <a:endParaRPr lang="fr-CA" sz="1100" dirty="0"/>
          </a:p>
          <a:p>
            <a:pPr>
              <a:buFontTx/>
              <a:buChar char="-"/>
            </a:pPr>
            <a:endParaRPr lang="fr-CA" sz="1100" dirty="0" smtClean="0"/>
          </a:p>
          <a:p>
            <a:pPr>
              <a:buFontTx/>
              <a:buChar char="-"/>
            </a:pPr>
            <a:endParaRPr lang="fr-CA" sz="1100" dirty="0"/>
          </a:p>
          <a:p>
            <a:pPr>
              <a:buFontTx/>
              <a:buChar char="-"/>
            </a:pPr>
            <a:endParaRPr lang="fr-CA" sz="1100" dirty="0"/>
          </a:p>
          <a:p>
            <a:pPr>
              <a:buFontTx/>
              <a:buNone/>
            </a:pPr>
            <a:r>
              <a:rPr lang="fr-CA" sz="1100" b="1" dirty="0"/>
              <a:t>Note à l’animateur</a:t>
            </a:r>
            <a:r>
              <a:rPr lang="fr-CA" sz="1100" dirty="0"/>
              <a:t>:  Si les participants à votre formation veulent en savoir davantage sur la culture à établir dans la salle de classe, il existe des activités qui permettent aux jeunes de développer les habiletés et la confiance.  Elles ont été développées par </a:t>
            </a:r>
            <a:r>
              <a:rPr lang="fr-CA" sz="1100" dirty="0" err="1"/>
              <a:t>Nrich</a:t>
            </a:r>
            <a:r>
              <a:rPr lang="fr-CA" sz="1100" dirty="0"/>
              <a:t>.  </a:t>
            </a:r>
            <a:endParaRPr lang="fr-CA" sz="1100" dirty="0" smtClean="0"/>
          </a:p>
          <a:p>
            <a:pPr>
              <a:buFontTx/>
              <a:buNone/>
            </a:pPr>
            <a:endParaRPr lang="fr-CA" sz="1100" dirty="0"/>
          </a:p>
          <a:p>
            <a:pPr>
              <a:buFontTx/>
              <a:buNone/>
            </a:pPr>
            <a:r>
              <a:rPr lang="fr-CA" sz="1100" dirty="0"/>
              <a:t>Voici les activités sur le travail d’équipe:</a:t>
            </a:r>
          </a:p>
          <a:p>
            <a:pPr>
              <a:buFontTx/>
              <a:buNone/>
            </a:pPr>
            <a:r>
              <a:rPr lang="fr-CA" sz="1100" dirty="0"/>
              <a:t>-Devine quelle maison</a:t>
            </a:r>
          </a:p>
          <a:p>
            <a:pPr>
              <a:buFontTx/>
              <a:buNone/>
            </a:pPr>
            <a:r>
              <a:rPr lang="fr-CA" sz="1100" dirty="0"/>
              <a:t>-Faire des rectangles</a:t>
            </a:r>
          </a:p>
          <a:p>
            <a:pPr>
              <a:buFontTx/>
              <a:buNone/>
            </a:pPr>
            <a:r>
              <a:rPr lang="fr-CA" sz="1100" dirty="0"/>
              <a:t>-Jouons avec les jetons</a:t>
            </a:r>
          </a:p>
          <a:p>
            <a:pPr>
              <a:buFontTx/>
              <a:buNone/>
            </a:pPr>
            <a:r>
              <a:rPr lang="fr-CA" sz="1100" dirty="0"/>
              <a:t>-Quel solide</a:t>
            </a:r>
          </a:p>
          <a:p>
            <a:pPr>
              <a:buFontTx/>
              <a:buNone/>
            </a:pPr>
            <a:r>
              <a:rPr lang="fr-CA" sz="1100" dirty="0"/>
              <a:t>-Réarranger des carrés</a:t>
            </a:r>
          </a:p>
          <a:p>
            <a:pPr>
              <a:buFontTx/>
              <a:buNone/>
            </a:pPr>
            <a:r>
              <a:rPr lang="fr-CA" sz="1100" dirty="0"/>
              <a:t>-Réarranger des cubes</a:t>
            </a:r>
          </a:p>
          <a:p>
            <a:pPr>
              <a:buFontTx/>
              <a:buNone/>
            </a:pPr>
            <a:endParaRPr lang="fr-CA" sz="1100" dirty="0"/>
          </a:p>
          <a:p>
            <a:endParaRPr lang="en-CA" sz="1100" dirty="0"/>
          </a:p>
          <a:p>
            <a:r>
              <a:rPr lang="en-CA" sz="1100" b="1" dirty="0"/>
              <a:t>Citation</a:t>
            </a:r>
          </a:p>
          <a:p>
            <a:pPr defTabSz="925464">
              <a:defRPr/>
            </a:pPr>
            <a:r>
              <a:rPr lang="en-CA" sz="1100" dirty="0"/>
              <a:t>A supportive environment where students feel comfortable sharing their solution strategies with one another is crucial for developing a positive classroom culture (NRC, 2000)</a:t>
            </a:r>
            <a:endParaRPr lang="fr-CA" sz="1100" dirty="0"/>
          </a:p>
          <a:p>
            <a:endParaRPr lang="en-CA" sz="1100" dirty="0"/>
          </a:p>
          <a:p>
            <a:endParaRPr lang="en-CA" sz="1100" dirty="0"/>
          </a:p>
          <a:p>
            <a:pPr defTabSz="925464">
              <a:defRPr/>
            </a:pPr>
            <a:r>
              <a:rPr lang="fr-CA" sz="1100" b="1" dirty="0"/>
              <a:t>Le temps est un facteur déterminant</a:t>
            </a:r>
          </a:p>
          <a:p>
            <a:endParaRPr lang="fr-CA" sz="1100" dirty="0"/>
          </a:p>
          <a:p>
            <a:pPr>
              <a:buFontTx/>
              <a:buChar char="-"/>
            </a:pPr>
            <a:r>
              <a:rPr lang="fr-CA" sz="1100" dirty="0"/>
              <a:t>Il faut du temps pour comprendre l’activité, explorer et essayer des stratégies personnelles</a:t>
            </a:r>
          </a:p>
          <a:p>
            <a:pPr>
              <a:buFontTx/>
              <a:buChar char="-"/>
            </a:pPr>
            <a:r>
              <a:rPr lang="fr-CA" sz="1100" dirty="0"/>
              <a:t>Il faut du temps pour partager les stratégies entre groupes afin de réconcilier les idées</a:t>
            </a:r>
          </a:p>
          <a:p>
            <a:pPr>
              <a:buFontTx/>
              <a:buChar char="-"/>
            </a:pPr>
            <a:r>
              <a:rPr lang="fr-CA" sz="1100" dirty="0"/>
              <a:t>Mais il faut aussi prendre le temps!</a:t>
            </a:r>
          </a:p>
        </p:txBody>
      </p:sp>
      <p:sp>
        <p:nvSpPr>
          <p:cNvPr id="4" name="Espace réservé du numéro de diapositive 3"/>
          <p:cNvSpPr>
            <a:spLocks noGrp="1"/>
          </p:cNvSpPr>
          <p:nvPr>
            <p:ph type="sldNum" sz="quarter" idx="10"/>
          </p:nvPr>
        </p:nvSpPr>
        <p:spPr/>
        <p:txBody>
          <a:bodyPr/>
          <a:lstStyle/>
          <a:p>
            <a:fld id="{CC98D85F-A3BC-4AA2-AE1F-655D9FF5A39E}" type="slidenum">
              <a:rPr lang="fr-CA" smtClean="0"/>
              <a:pPr/>
              <a:t>19</a:t>
            </a:fld>
            <a:endParaRPr lang="fr-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b="1" baseline="0" noProof="0" dirty="0" smtClean="0"/>
              <a:t>Note à </a:t>
            </a:r>
            <a:r>
              <a:rPr lang="en-CA" b="1" baseline="0" noProof="0" dirty="0" err="1" smtClean="0"/>
              <a:t>l’animateur</a:t>
            </a:r>
            <a:r>
              <a:rPr lang="en-CA" b="1" baseline="0" noProof="0" dirty="0" smtClean="0"/>
              <a:t>:</a:t>
            </a:r>
          </a:p>
          <a:p>
            <a:r>
              <a:rPr lang="fr-CA" dirty="0" smtClean="0"/>
              <a:t>Les objectifs cités dans</a:t>
            </a:r>
            <a:r>
              <a:rPr lang="fr-CA" baseline="0" dirty="0" smtClean="0"/>
              <a:t> la diapositive</a:t>
            </a:r>
            <a:r>
              <a:rPr lang="fr-CA" dirty="0" smtClean="0"/>
              <a:t> varieront</a:t>
            </a:r>
            <a:r>
              <a:rPr lang="fr-CA" baseline="0" dirty="0" smtClean="0"/>
              <a:t> selon la durée de la formation.</a:t>
            </a:r>
          </a:p>
          <a:p>
            <a:endParaRPr lang="fr-CA" baseline="0" dirty="0" smtClean="0"/>
          </a:p>
          <a:p>
            <a:r>
              <a:rPr lang="fr-CA" baseline="0" dirty="0" smtClean="0"/>
              <a:t>On pourra atteindre tous ces objectifs si la session est d’environ 5 heures.  Dans l’éventualité que la session soit de moins de 5 heures, on peut considérer:</a:t>
            </a:r>
          </a:p>
          <a:p>
            <a:r>
              <a:rPr lang="fr-CA" baseline="0" dirty="0" smtClean="0"/>
              <a:t>-   mettre moins d’emphase sur certains objectifs</a:t>
            </a:r>
          </a:p>
          <a:p>
            <a:pPr marL="171450" indent="-171450">
              <a:buFontTx/>
              <a:buChar char="-"/>
            </a:pPr>
            <a:r>
              <a:rPr lang="fr-CA" baseline="0" dirty="0" smtClean="0"/>
              <a:t>passer moins de temps sur l’exploration</a:t>
            </a:r>
          </a:p>
          <a:p>
            <a:pPr marL="171450" indent="-171450">
              <a:buFontTx/>
              <a:buChar char="-"/>
            </a:pPr>
            <a:r>
              <a:rPr lang="fr-CA" dirty="0" smtClean="0"/>
              <a:t>une combinaison des 2 scénarios précédents</a:t>
            </a:r>
          </a:p>
          <a:p>
            <a:pPr marL="171450" indent="-171450">
              <a:buFontTx/>
              <a:buChar char="-"/>
            </a:pPr>
            <a:r>
              <a:rPr lang="fr-CA" dirty="0" smtClean="0"/>
              <a:t>autre</a:t>
            </a:r>
            <a:endParaRPr lang="fr-CA" dirty="0"/>
          </a:p>
        </p:txBody>
      </p:sp>
      <p:sp>
        <p:nvSpPr>
          <p:cNvPr id="4" name="Espace réservé du numéro de diapositive 3"/>
          <p:cNvSpPr>
            <a:spLocks noGrp="1"/>
          </p:cNvSpPr>
          <p:nvPr>
            <p:ph type="sldNum" sz="quarter" idx="10"/>
          </p:nvPr>
        </p:nvSpPr>
        <p:spPr/>
        <p:txBody>
          <a:bodyPr/>
          <a:lstStyle/>
          <a:p>
            <a:fld id="{CC98D85F-A3BC-4AA2-AE1F-655D9FF5A39E}" type="slidenum">
              <a:rPr lang="fr-CA" smtClean="0"/>
              <a:pPr/>
              <a:t>2</a:t>
            </a:fld>
            <a:endParaRPr lang="fr-CA"/>
          </a:p>
        </p:txBody>
      </p:sp>
    </p:spTree>
    <p:extLst>
      <p:ext uri="{BB962C8B-B14F-4D97-AF65-F5344CB8AC3E}">
        <p14:creationId xmlns:p14="http://schemas.microsoft.com/office/powerpoint/2010/main" val="17304924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CA" b="1" dirty="0" smtClean="0"/>
              <a:t>Comment les utiliser</a:t>
            </a:r>
          </a:p>
          <a:p>
            <a:endParaRPr lang="fr-CA" noProof="0" dirty="0" smtClean="0"/>
          </a:p>
          <a:p>
            <a:r>
              <a:rPr lang="fr-CA" noProof="0" dirty="0" smtClean="0"/>
              <a:t>La </a:t>
            </a:r>
            <a:r>
              <a:rPr lang="fr-CA" b="1" noProof="0" dirty="0" smtClean="0"/>
              <a:t>table ronde </a:t>
            </a:r>
            <a:r>
              <a:rPr lang="fr-CA" noProof="0" dirty="0" smtClean="0"/>
              <a:t>se prête bien au partage d’idées.</a:t>
            </a:r>
          </a:p>
          <a:p>
            <a:endParaRPr lang="fr-CA" noProof="0" dirty="0" smtClean="0"/>
          </a:p>
          <a:p>
            <a:r>
              <a:rPr lang="fr-CA" noProof="0" dirty="0" smtClean="0"/>
              <a:t>Idéalement, le travail se fait </a:t>
            </a:r>
            <a:r>
              <a:rPr lang="fr-CA" b="1" noProof="0" dirty="0" smtClean="0"/>
              <a:t>en groupe</a:t>
            </a:r>
            <a:r>
              <a:rPr lang="fr-CA" b="1" baseline="0" noProof="0" dirty="0" smtClean="0"/>
              <a:t> de 2 ou 3 personnes</a:t>
            </a:r>
            <a:r>
              <a:rPr lang="fr-CA" baseline="0" noProof="0" dirty="0" smtClean="0"/>
              <a:t>.</a:t>
            </a:r>
            <a:endParaRPr lang="fr-CA" noProof="0" dirty="0" smtClean="0"/>
          </a:p>
          <a:p>
            <a:r>
              <a:rPr lang="fr-CA" noProof="0" dirty="0" smtClean="0"/>
              <a:t>-Travailler</a:t>
            </a:r>
            <a:r>
              <a:rPr lang="fr-CA" baseline="0" noProof="0" dirty="0" smtClean="0"/>
              <a:t> seul ne permet pas de voir d’autres possibilités.</a:t>
            </a:r>
          </a:p>
          <a:p>
            <a:r>
              <a:rPr lang="fr-CA" baseline="0" noProof="0" dirty="0" smtClean="0"/>
              <a:t>-Une équipe trop grande permet à certains élèves de passer inaperçus.</a:t>
            </a:r>
            <a:endParaRPr lang="fr-CA" noProof="0" dirty="0" smtClean="0"/>
          </a:p>
          <a:p>
            <a:endParaRPr lang="en-CA" dirty="0" smtClean="0"/>
          </a:p>
          <a:p>
            <a:r>
              <a:rPr lang="fr-CA" b="1" noProof="0" dirty="0" smtClean="0"/>
              <a:t>Espace vertical</a:t>
            </a:r>
          </a:p>
          <a:p>
            <a:endParaRPr lang="fr-CA" noProof="0" dirty="0" smtClean="0"/>
          </a:p>
          <a:p>
            <a:r>
              <a:rPr lang="fr-CA" noProof="0" dirty="0" smtClean="0"/>
              <a:t>Quand</a:t>
            </a:r>
            <a:r>
              <a:rPr lang="fr-CA" baseline="0" noProof="0" dirty="0" smtClean="0"/>
              <a:t> les élèves doivent travailler au mur, il y a une plus grande chance que tout le monde se sent inclus.</a:t>
            </a:r>
          </a:p>
          <a:p>
            <a:pPr defTabSz="925464">
              <a:defRPr/>
            </a:pPr>
            <a:r>
              <a:rPr lang="fr-CA" baseline="0" noProof="0" dirty="0" smtClean="0"/>
              <a:t>Suggestions:  Pour accomplir l’activité riche,</a:t>
            </a:r>
          </a:p>
          <a:p>
            <a:r>
              <a:rPr lang="fr-CA" baseline="0" noProof="0" dirty="0" smtClean="0"/>
              <a:t>-Utiliser les fenêtres avec des crayons à encre sèche</a:t>
            </a:r>
          </a:p>
          <a:p>
            <a:r>
              <a:rPr lang="fr-CA" baseline="0" noProof="0" dirty="0" smtClean="0"/>
              <a:t>-Utiliser tous les tableaux blancs</a:t>
            </a:r>
          </a:p>
          <a:p>
            <a:r>
              <a:rPr lang="fr-CA" baseline="0" noProof="0" dirty="0" smtClean="0"/>
              <a:t>-Recouvrir le mur de papier et utiliser ces papiers avec crayons feutres</a:t>
            </a:r>
          </a:p>
          <a:p>
            <a:endParaRPr lang="en-CA" baseline="0" dirty="0" smtClean="0"/>
          </a:p>
          <a:p>
            <a:r>
              <a:rPr lang="fr-CA" b="1" noProof="0" dirty="0" smtClean="0"/>
              <a:t>Espace</a:t>
            </a:r>
            <a:r>
              <a:rPr lang="fr-CA" b="1" baseline="0" noProof="0" dirty="0" smtClean="0"/>
              <a:t> horizontal</a:t>
            </a:r>
          </a:p>
          <a:p>
            <a:endParaRPr lang="fr-CA" b="1" baseline="0" noProof="0" dirty="0" smtClean="0"/>
          </a:p>
          <a:p>
            <a:r>
              <a:rPr lang="fr-CA" b="0" baseline="0" noProof="0" dirty="0" smtClean="0"/>
              <a:t>Ceci permet aux enfants d’être engager physiquement. On met les pupitres dans un coin donc personne ne peut s’asseoir. Les élèves moins dégourdis ne peuvent pas s’endormir. C’est différent, donc c’est plaisant.</a:t>
            </a:r>
            <a:endParaRPr lang="fr-CA" b="0" noProof="0" dirty="0"/>
          </a:p>
        </p:txBody>
      </p:sp>
      <p:sp>
        <p:nvSpPr>
          <p:cNvPr id="4" name="Espace réservé du numéro de diapositive 3"/>
          <p:cNvSpPr>
            <a:spLocks noGrp="1"/>
          </p:cNvSpPr>
          <p:nvPr>
            <p:ph type="sldNum" sz="quarter" idx="10"/>
          </p:nvPr>
        </p:nvSpPr>
        <p:spPr/>
        <p:txBody>
          <a:bodyPr/>
          <a:lstStyle/>
          <a:p>
            <a:fld id="{CC98D85F-A3BC-4AA2-AE1F-655D9FF5A39E}" type="slidenum">
              <a:rPr lang="fr-CA" smtClean="0"/>
              <a:pPr/>
              <a:t>20</a:t>
            </a:fld>
            <a:endParaRPr lang="fr-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Caricature par Gérard Mathieu</a:t>
            </a:r>
          </a:p>
          <a:p>
            <a:endParaRPr lang="fr-CA" dirty="0" smtClean="0"/>
          </a:p>
          <a:p>
            <a:r>
              <a:rPr lang="fr-CA" dirty="0" smtClean="0"/>
              <a:t>L’usage d’activités riches occasionnera du bruit</a:t>
            </a:r>
            <a:r>
              <a:rPr lang="fr-CA" baseline="0" dirty="0" smtClean="0"/>
              <a:t> dû au questionnement, aux échanges, au déplacement et même à l’usage d’objets de manipulation.  L’élève modèle ne sera pas l’élève le plus sage mais plutôt celui qui participe, qui collabore, qui prend les moyens pour arriver à une solution, qui ajustera ses stratégies au besoin.</a:t>
            </a:r>
          </a:p>
          <a:p>
            <a:r>
              <a:rPr lang="fr-CA" baseline="0" dirty="0" smtClean="0"/>
              <a:t>L’élève modèle sera parfois un leader, parfois un adepte.</a:t>
            </a:r>
          </a:p>
          <a:p>
            <a:pPr marL="171450" indent="-171450">
              <a:buFontTx/>
              <a:buChar char="-"/>
            </a:pPr>
            <a:endParaRPr lang="fr-CA" baseline="0" dirty="0" smtClean="0"/>
          </a:p>
          <a:p>
            <a:pPr marL="171450" indent="-171450">
              <a:buFontTx/>
              <a:buChar char="-"/>
            </a:pPr>
            <a:endParaRPr lang="fr-CA" dirty="0"/>
          </a:p>
        </p:txBody>
      </p:sp>
      <p:sp>
        <p:nvSpPr>
          <p:cNvPr id="4" name="Espace réservé du numéro de diapositive 3"/>
          <p:cNvSpPr>
            <a:spLocks noGrp="1"/>
          </p:cNvSpPr>
          <p:nvPr>
            <p:ph type="sldNum" sz="quarter" idx="10"/>
          </p:nvPr>
        </p:nvSpPr>
        <p:spPr/>
        <p:txBody>
          <a:bodyPr/>
          <a:lstStyle/>
          <a:p>
            <a:fld id="{CC98D85F-A3BC-4AA2-AE1F-655D9FF5A39E}" type="slidenum">
              <a:rPr lang="fr-CA" smtClean="0"/>
              <a:pPr/>
              <a:t>21</a:t>
            </a:fld>
            <a:endParaRPr lang="fr-CA"/>
          </a:p>
        </p:txBody>
      </p:sp>
    </p:spTree>
    <p:extLst>
      <p:ext uri="{BB962C8B-B14F-4D97-AF65-F5344CB8AC3E}">
        <p14:creationId xmlns:p14="http://schemas.microsoft.com/office/powerpoint/2010/main" val="13141452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Liste des activités disponibles en date du 26 octobre 2011</a:t>
            </a:r>
          </a:p>
          <a:p>
            <a:r>
              <a:rPr lang="fr-CA" dirty="0" smtClean="0"/>
              <a:t>12 à la fois (456)</a:t>
            </a:r>
          </a:p>
          <a:p>
            <a:r>
              <a:rPr lang="fr-CA" dirty="0" smtClean="0"/>
              <a:t>Activités avec tuiles numérotées (456)</a:t>
            </a:r>
          </a:p>
          <a:p>
            <a:r>
              <a:rPr lang="fr-CA" dirty="0" smtClean="0"/>
              <a:t>Addition</a:t>
            </a:r>
            <a:r>
              <a:rPr lang="fr-CA" baseline="0" dirty="0" smtClean="0"/>
              <a:t> magique (45)</a:t>
            </a:r>
          </a:p>
          <a:p>
            <a:r>
              <a:rPr lang="fr-CA" baseline="0" dirty="0" smtClean="0"/>
              <a:t>Les tout-terrains (45)</a:t>
            </a:r>
          </a:p>
          <a:p>
            <a:r>
              <a:rPr lang="fr-CA" baseline="0" dirty="0" smtClean="0"/>
              <a:t>Douze jetons (4)</a:t>
            </a:r>
          </a:p>
          <a:p>
            <a:r>
              <a:rPr lang="fr-CA" baseline="0" dirty="0" smtClean="0"/>
              <a:t>La chaise musicale (56)</a:t>
            </a:r>
          </a:p>
          <a:p>
            <a:r>
              <a:rPr lang="fr-CA" baseline="0" dirty="0" smtClean="0"/>
              <a:t>Le goût le plus fort (5)</a:t>
            </a:r>
          </a:p>
          <a:p>
            <a:r>
              <a:rPr lang="fr-CA" baseline="0" dirty="0" smtClean="0"/>
              <a:t>Multi-</a:t>
            </a:r>
            <a:r>
              <a:rPr lang="fr-CA" baseline="0" dirty="0" err="1" smtClean="0"/>
              <a:t>ku</a:t>
            </a:r>
            <a:r>
              <a:rPr lang="fr-CA" baseline="0" dirty="0" smtClean="0"/>
              <a:t> (456)</a:t>
            </a:r>
          </a:p>
          <a:p>
            <a:r>
              <a:rPr lang="fr-CA" baseline="0" dirty="0" smtClean="0"/>
              <a:t>Problème de palindromes (4)</a:t>
            </a:r>
          </a:p>
          <a:p>
            <a:r>
              <a:rPr lang="fr-CA" baseline="0" dirty="0" err="1" smtClean="0"/>
              <a:t>Rectang</a:t>
            </a:r>
            <a:r>
              <a:rPr lang="fr-CA" baseline="0" dirty="0" smtClean="0"/>
              <a:t> U l’aire (45)</a:t>
            </a:r>
          </a:p>
          <a:p>
            <a:r>
              <a:rPr lang="fr-CA" baseline="0" dirty="0" smtClean="0"/>
              <a:t>Se rendre à 10 000 (4)</a:t>
            </a:r>
          </a:p>
          <a:p>
            <a:r>
              <a:rPr lang="fr-CA" baseline="0" dirty="0" smtClean="0"/>
              <a:t>Somme toute (45)</a:t>
            </a:r>
          </a:p>
          <a:p>
            <a:r>
              <a:rPr lang="fr-CA" baseline="0" dirty="0" smtClean="0"/>
              <a:t>La somme est 740 (34)</a:t>
            </a:r>
          </a:p>
          <a:p>
            <a:r>
              <a:rPr lang="fr-CA" dirty="0" smtClean="0"/>
              <a:t>Le compte est bon (6)</a:t>
            </a:r>
          </a:p>
          <a:p>
            <a:r>
              <a:rPr lang="fr-CA" dirty="0" smtClean="0"/>
              <a:t>4 consécutifs (45)</a:t>
            </a:r>
            <a:endParaRPr lang="fr-CA" dirty="0"/>
          </a:p>
        </p:txBody>
      </p:sp>
      <p:sp>
        <p:nvSpPr>
          <p:cNvPr id="4" name="Espace réservé du numéro de diapositive 3"/>
          <p:cNvSpPr>
            <a:spLocks noGrp="1"/>
          </p:cNvSpPr>
          <p:nvPr>
            <p:ph type="sldNum" sz="quarter" idx="10"/>
          </p:nvPr>
        </p:nvSpPr>
        <p:spPr/>
        <p:txBody>
          <a:bodyPr/>
          <a:lstStyle/>
          <a:p>
            <a:fld id="{CC98D85F-A3BC-4AA2-AE1F-655D9FF5A39E}" type="slidenum">
              <a:rPr lang="fr-CA" smtClean="0"/>
              <a:pPr/>
              <a:t>22</a:t>
            </a:fld>
            <a:endParaRPr lang="fr-CA"/>
          </a:p>
        </p:txBody>
      </p:sp>
    </p:spTree>
    <p:extLst>
      <p:ext uri="{BB962C8B-B14F-4D97-AF65-F5344CB8AC3E}">
        <p14:creationId xmlns:p14="http://schemas.microsoft.com/office/powerpoint/2010/main" val="16000090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925464">
              <a:defRPr/>
            </a:pPr>
            <a:r>
              <a:rPr lang="en-CA" b="1" dirty="0" err="1" smtClean="0"/>
              <a:t>Rôles</a:t>
            </a:r>
            <a:r>
              <a:rPr lang="en-CA" b="1" dirty="0" smtClean="0"/>
              <a:t> de </a:t>
            </a:r>
            <a:r>
              <a:rPr lang="en-CA" b="1" dirty="0" err="1" smtClean="0"/>
              <a:t>l’enseignant</a:t>
            </a:r>
            <a:endParaRPr lang="fr-CA" b="1" noProof="0" dirty="0" smtClean="0"/>
          </a:p>
          <a:p>
            <a:pPr defTabSz="925464">
              <a:defRPr/>
            </a:pPr>
            <a:endParaRPr lang="fr-CA" b="1" noProof="0" dirty="0" smtClean="0"/>
          </a:p>
          <a:p>
            <a:pPr defTabSz="925464">
              <a:defRPr/>
            </a:pPr>
            <a:r>
              <a:rPr lang="fr-CA" b="1" noProof="0" dirty="0" smtClean="0"/>
              <a:t>Avant la classe</a:t>
            </a:r>
          </a:p>
          <a:p>
            <a:endParaRPr lang="fr-CA" noProof="0" dirty="0" smtClean="0"/>
          </a:p>
          <a:p>
            <a:r>
              <a:rPr lang="fr-CA" noProof="0" dirty="0" smtClean="0"/>
              <a:t>Un</a:t>
            </a:r>
            <a:r>
              <a:rPr lang="fr-CA" baseline="0" noProof="0" dirty="0" smtClean="0"/>
              <a:t> ensemble d’activités riches offrent des occasions différentes de rencontrer des besoins différents à des moments différents.</a:t>
            </a:r>
          </a:p>
          <a:p>
            <a:endParaRPr lang="fr-CA" noProof="0" dirty="0" smtClean="0"/>
          </a:p>
          <a:p>
            <a:r>
              <a:rPr lang="fr-CA" noProof="0" dirty="0" smtClean="0"/>
              <a:t>Les activités</a:t>
            </a:r>
            <a:r>
              <a:rPr lang="fr-CA" baseline="0" noProof="0" dirty="0" smtClean="0"/>
              <a:t> riches dans la banque du CPFPP présentent la corrélation avec le programme d’études de l’Alberta 2007.</a:t>
            </a:r>
          </a:p>
          <a:p>
            <a:endParaRPr lang="fr-CA" b="1" baseline="0" noProof="0" dirty="0" smtClean="0"/>
          </a:p>
          <a:p>
            <a:endParaRPr lang="fr-CA" b="1" baseline="0" noProof="0" dirty="0" smtClean="0"/>
          </a:p>
          <a:p>
            <a:pPr defTabSz="925464">
              <a:defRPr/>
            </a:pPr>
            <a:r>
              <a:rPr lang="fr-CA" b="1" noProof="0" dirty="0" smtClean="0"/>
              <a:t>Pendant la période</a:t>
            </a:r>
          </a:p>
          <a:p>
            <a:endParaRPr lang="fr-CA" baseline="0" noProof="0" dirty="0" smtClean="0"/>
          </a:p>
          <a:p>
            <a:r>
              <a:rPr lang="fr-CA" baseline="0" noProof="0" dirty="0" smtClean="0"/>
              <a:t>Il est préférable que l’enseignant ne sache pas les réponses....</a:t>
            </a:r>
          </a:p>
          <a:p>
            <a:r>
              <a:rPr lang="fr-CA" baseline="0" noProof="0" dirty="0" smtClean="0"/>
              <a:t>“Je ne sais pas” est une bonne réponse aux questions des élèves.</a:t>
            </a:r>
          </a:p>
          <a:p>
            <a:endParaRPr lang="en-CA" baseline="0" noProof="0" dirty="0" smtClean="0"/>
          </a:p>
          <a:p>
            <a:endParaRPr lang="en-CA" baseline="0" noProof="0" dirty="0" smtClean="0"/>
          </a:p>
          <a:p>
            <a:r>
              <a:rPr lang="en-CA" b="1" baseline="0" noProof="0" dirty="0" smtClean="0"/>
              <a:t>Citation</a:t>
            </a:r>
          </a:p>
          <a:p>
            <a:r>
              <a:rPr lang="en-CA" dirty="0"/>
              <a:t>Rather than being a human answer key, be an embedded problem solver.  Students in this classroom perceived the teacher as a fellow problem solver instead of a mathematical authority.</a:t>
            </a:r>
            <a:endParaRPr lang="fr-CA" dirty="0"/>
          </a:p>
          <a:p>
            <a:r>
              <a:rPr lang="en-CA" i="1" dirty="0"/>
              <a:t>Teaching </a:t>
            </a:r>
            <a:r>
              <a:rPr lang="en-CA" i="1" dirty="0" smtClean="0"/>
              <a:t>Children </a:t>
            </a:r>
            <a:r>
              <a:rPr lang="en-CA" i="1" dirty="0"/>
              <a:t>M</a:t>
            </a:r>
            <a:r>
              <a:rPr lang="en-CA" i="1" dirty="0" smtClean="0"/>
              <a:t>athematic</a:t>
            </a:r>
            <a:r>
              <a:rPr lang="en-CA" dirty="0"/>
              <a:t>,  Aug. 2010 p. 35</a:t>
            </a:r>
            <a:endParaRPr lang="en-CA" b="1" baseline="0" dirty="0" smtClean="0"/>
          </a:p>
          <a:p>
            <a:endParaRPr lang="fr-CA" dirty="0"/>
          </a:p>
        </p:txBody>
      </p:sp>
      <p:sp>
        <p:nvSpPr>
          <p:cNvPr id="4" name="Espace réservé du numéro de diapositive 3"/>
          <p:cNvSpPr>
            <a:spLocks noGrp="1"/>
          </p:cNvSpPr>
          <p:nvPr>
            <p:ph type="sldNum" sz="quarter" idx="10"/>
          </p:nvPr>
        </p:nvSpPr>
        <p:spPr/>
        <p:txBody>
          <a:bodyPr/>
          <a:lstStyle/>
          <a:p>
            <a:fld id="{CC98D85F-A3BC-4AA2-AE1F-655D9FF5A39E}" type="slidenum">
              <a:rPr lang="fr-CA" smtClean="0"/>
              <a:pPr/>
              <a:t>23</a:t>
            </a:fld>
            <a:endParaRPr lang="fr-C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dirty="0" err="1" smtClean="0"/>
              <a:t>Personne-ressource</a:t>
            </a:r>
            <a:endParaRPr lang="en-CA" dirty="0" smtClean="0"/>
          </a:p>
          <a:p>
            <a:endParaRPr lang="en-CA" dirty="0"/>
          </a:p>
          <a:p>
            <a:r>
              <a:rPr lang="en-CA" dirty="0" smtClean="0"/>
              <a:t>Renée </a:t>
            </a:r>
            <a:r>
              <a:rPr lang="en-CA" dirty="0"/>
              <a:t>Michaud</a:t>
            </a:r>
            <a:endParaRPr lang="fr-CA" dirty="0"/>
          </a:p>
          <a:p>
            <a:r>
              <a:rPr lang="en-CA" dirty="0" err="1"/>
              <a:t>Coordonnatrice</a:t>
            </a:r>
            <a:r>
              <a:rPr lang="en-CA" dirty="0"/>
              <a:t> et </a:t>
            </a:r>
            <a:r>
              <a:rPr lang="en-CA" dirty="0" err="1"/>
              <a:t>consultante</a:t>
            </a:r>
            <a:r>
              <a:rPr lang="en-CA" dirty="0"/>
              <a:t> de </a:t>
            </a:r>
            <a:r>
              <a:rPr lang="en-CA" dirty="0" err="1"/>
              <a:t>mathématiques</a:t>
            </a:r>
            <a:r>
              <a:rPr lang="en-CA" dirty="0"/>
              <a:t> et sciences</a:t>
            </a:r>
            <a:endParaRPr lang="fr-CA" dirty="0"/>
          </a:p>
          <a:p>
            <a:r>
              <a:rPr lang="en-CA" dirty="0"/>
              <a:t>Consortium provincial francophone pour le </a:t>
            </a:r>
            <a:r>
              <a:rPr lang="en-CA" dirty="0" err="1"/>
              <a:t>perfectionnement</a:t>
            </a:r>
            <a:r>
              <a:rPr lang="en-CA" dirty="0"/>
              <a:t> </a:t>
            </a:r>
            <a:r>
              <a:rPr lang="en-CA" dirty="0" err="1"/>
              <a:t>professionnel</a:t>
            </a:r>
            <a:endParaRPr lang="fr-CA" dirty="0"/>
          </a:p>
          <a:p>
            <a:r>
              <a:rPr lang="en-CA" dirty="0"/>
              <a:t> </a:t>
            </a:r>
            <a:endParaRPr lang="fr-CA" dirty="0"/>
          </a:p>
          <a:p>
            <a:r>
              <a:rPr lang="fr-FR" dirty="0" smtClean="0"/>
              <a:t>Suite </a:t>
            </a:r>
            <a:r>
              <a:rPr lang="fr-FR" dirty="0"/>
              <a:t>200, 4800 Richard Road SW</a:t>
            </a:r>
            <a:endParaRPr lang="fr-CA" dirty="0"/>
          </a:p>
          <a:p>
            <a:r>
              <a:rPr lang="fr-FR" dirty="0"/>
              <a:t>Calgary, Alberta T3E 6L1</a:t>
            </a:r>
          </a:p>
          <a:p>
            <a:endParaRPr lang="fr-FR" dirty="0" smtClean="0"/>
          </a:p>
          <a:p>
            <a:r>
              <a:rPr lang="fr-CA" dirty="0" smtClean="0"/>
              <a:t>403</a:t>
            </a:r>
            <a:r>
              <a:rPr lang="fr-CA" dirty="0"/>
              <a:t> 685 1166 poste 250 </a:t>
            </a:r>
          </a:p>
          <a:p>
            <a:r>
              <a:rPr lang="en-CA" u="sng" dirty="0" smtClean="0">
                <a:hlinkClick r:id="rId3" action="ppaction://hlinkfile"/>
              </a:rPr>
              <a:t>www.cpfpp.ab.ca</a:t>
            </a:r>
            <a:endParaRPr lang="fr-CA" dirty="0"/>
          </a:p>
          <a:p>
            <a:endParaRPr lang="fr-CA" dirty="0" smtClean="0"/>
          </a:p>
          <a:p>
            <a:endParaRPr lang="fr-CA" dirty="0" smtClean="0"/>
          </a:p>
          <a:p>
            <a:endParaRPr lang="fr-CA" dirty="0" smtClean="0"/>
          </a:p>
          <a:p>
            <a:r>
              <a:rPr lang="fr-CA" dirty="0" smtClean="0"/>
              <a:t>Image</a:t>
            </a:r>
            <a:r>
              <a:rPr lang="fr-CA" baseline="0" dirty="0" smtClean="0"/>
              <a:t> tiré de :  </a:t>
            </a:r>
            <a:r>
              <a:rPr lang="fr-CA" dirty="0" smtClean="0">
                <a:effectLst/>
              </a:rPr>
              <a:t>aemo13.wifeo.com</a:t>
            </a:r>
          </a:p>
          <a:p>
            <a:endParaRPr lang="fr-CA" dirty="0"/>
          </a:p>
        </p:txBody>
      </p:sp>
      <p:sp>
        <p:nvSpPr>
          <p:cNvPr id="4" name="Espace réservé du numéro de diapositive 3"/>
          <p:cNvSpPr>
            <a:spLocks noGrp="1"/>
          </p:cNvSpPr>
          <p:nvPr>
            <p:ph type="sldNum" sz="quarter" idx="10"/>
          </p:nvPr>
        </p:nvSpPr>
        <p:spPr/>
        <p:txBody>
          <a:bodyPr/>
          <a:lstStyle/>
          <a:p>
            <a:fld id="{CC98D85F-A3BC-4AA2-AE1F-655D9FF5A39E}" type="slidenum">
              <a:rPr lang="fr-CA" smtClean="0"/>
              <a:pPr/>
              <a:t>24</a:t>
            </a:fld>
            <a:endParaRPr lang="fr-CA"/>
          </a:p>
        </p:txBody>
      </p:sp>
    </p:spTree>
    <p:extLst>
      <p:ext uri="{BB962C8B-B14F-4D97-AF65-F5344CB8AC3E}">
        <p14:creationId xmlns:p14="http://schemas.microsoft.com/office/powerpoint/2010/main" val="6641031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CC98D85F-A3BC-4AA2-AE1F-655D9FF5A39E}" type="slidenum">
              <a:rPr lang="fr-CA" smtClean="0"/>
              <a:pPr/>
              <a:t>25</a:t>
            </a:fld>
            <a:endParaRPr lang="fr-C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925464">
              <a:defRPr/>
            </a:pPr>
            <a:r>
              <a:rPr lang="en-CA" b="1" dirty="0" err="1"/>
              <a:t>Ceci</a:t>
            </a:r>
            <a:r>
              <a:rPr lang="en-CA" b="1" dirty="0"/>
              <a:t> </a:t>
            </a:r>
            <a:r>
              <a:rPr lang="en-CA" b="1" dirty="0" err="1"/>
              <a:t>est</a:t>
            </a:r>
            <a:r>
              <a:rPr lang="en-CA" b="1" dirty="0"/>
              <a:t> la page-titre du cartable.</a:t>
            </a:r>
            <a:endParaRPr lang="en-CA" dirty="0" smtClean="0"/>
          </a:p>
          <a:p>
            <a:endParaRPr lang="en-CA" dirty="0" smtClean="0"/>
          </a:p>
        </p:txBody>
      </p:sp>
      <p:sp>
        <p:nvSpPr>
          <p:cNvPr id="4" name="Espace réservé du numéro de diapositive 3"/>
          <p:cNvSpPr>
            <a:spLocks noGrp="1"/>
          </p:cNvSpPr>
          <p:nvPr>
            <p:ph type="sldNum" sz="quarter" idx="10"/>
          </p:nvPr>
        </p:nvSpPr>
        <p:spPr/>
        <p:txBody>
          <a:bodyPr/>
          <a:lstStyle/>
          <a:p>
            <a:fld id="{CC98D85F-A3BC-4AA2-AE1F-655D9FF5A39E}" type="slidenum">
              <a:rPr lang="fr-CA" smtClean="0">
                <a:solidFill>
                  <a:prstClr val="black"/>
                </a:solidFill>
              </a:rPr>
              <a:pPr/>
              <a:t>26</a:t>
            </a:fld>
            <a:endParaRPr lang="fr-CA">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Autofit/>
          </a:bodyPr>
          <a:lstStyle/>
          <a:p>
            <a:r>
              <a:rPr lang="fr-CA" sz="1000" b="1" dirty="0" smtClean="0"/>
              <a:t>Caractéristique</a:t>
            </a:r>
            <a:endParaRPr lang="fr-CA" sz="1000" b="1" noProof="0" dirty="0" smtClean="0"/>
          </a:p>
          <a:p>
            <a:endParaRPr lang="fr-CA" sz="1000" b="1" noProof="0" dirty="0" smtClean="0"/>
          </a:p>
          <a:p>
            <a:r>
              <a:rPr lang="fr-CA" sz="1000" b="1" noProof="0" dirty="0" smtClean="0"/>
              <a:t>Intrigue:</a:t>
            </a:r>
            <a:r>
              <a:rPr lang="fr-CA" sz="1000" b="1" baseline="0" noProof="0" dirty="0" smtClean="0"/>
              <a:t>  </a:t>
            </a:r>
            <a:r>
              <a:rPr lang="fr-CA" sz="1000" b="1" noProof="0" dirty="0" smtClean="0"/>
              <a:t>Elle semble intrigante pour l’élève:</a:t>
            </a:r>
          </a:p>
          <a:p>
            <a:r>
              <a:rPr lang="fr-CA" sz="1000" noProof="0" dirty="0" smtClean="0"/>
              <a:t>Elle</a:t>
            </a:r>
            <a:r>
              <a:rPr lang="fr-CA" sz="1000" baseline="0" noProof="0" dirty="0" smtClean="0"/>
              <a:t> semble nouvelle, inhabituelle, engageante.</a:t>
            </a:r>
          </a:p>
          <a:p>
            <a:r>
              <a:rPr lang="fr-CA" sz="1000" baseline="0" noProof="0" dirty="0" smtClean="0"/>
              <a:t>Elle doit représenter un défi tout en restant accessible.</a:t>
            </a:r>
          </a:p>
          <a:p>
            <a:endParaRPr lang="fr-CA" sz="1000" baseline="0" noProof="0" dirty="0" smtClean="0"/>
          </a:p>
          <a:p>
            <a:r>
              <a:rPr lang="fr-CA" sz="1000" b="1" baseline="0" noProof="0" dirty="0" smtClean="0"/>
              <a:t>Multiplicité:  Elle peut être résolue de plus d’une façon:</a:t>
            </a:r>
          </a:p>
          <a:p>
            <a:r>
              <a:rPr lang="fr-CA" sz="1000" baseline="0" noProof="0" dirty="0" smtClean="0"/>
              <a:t>L’élève peut utiliser ses stratégies personnelles.</a:t>
            </a:r>
          </a:p>
          <a:p>
            <a:r>
              <a:rPr lang="fr-CA" sz="1000" baseline="0" noProof="0" dirty="0" smtClean="0"/>
              <a:t>L’élève pourra développer ses habiletés à résoudre des problèmes.</a:t>
            </a:r>
          </a:p>
          <a:p>
            <a:endParaRPr lang="fr-CA" sz="1000" baseline="0" noProof="0" dirty="0" smtClean="0"/>
          </a:p>
          <a:p>
            <a:pPr marL="0" lvl="1" defTabSz="925464">
              <a:defRPr/>
            </a:pPr>
            <a:r>
              <a:rPr lang="fr-CA" sz="1000" b="1" noProof="0" dirty="0" smtClean="0"/>
              <a:t>Profondeur:  Elle présente une certaine profondeur:</a:t>
            </a:r>
          </a:p>
          <a:p>
            <a:pPr marL="0" lvl="1" defTabSz="925464">
              <a:defRPr/>
            </a:pPr>
            <a:r>
              <a:rPr lang="fr-CA" sz="1000" noProof="0" dirty="0" smtClean="0"/>
              <a:t>Elle force les élèves à</a:t>
            </a:r>
            <a:r>
              <a:rPr lang="fr-CA" sz="1000" baseline="0" noProof="0" dirty="0" smtClean="0"/>
              <a:t> vraiment comprendre le problème (la situation proposée), à réfléchir, à expliquer, à prouver, à interpréter et à faire des essais et des ajustements.</a:t>
            </a:r>
          </a:p>
          <a:p>
            <a:pPr marL="0" lvl="1" defTabSz="925464">
              <a:defRPr/>
            </a:pPr>
            <a:r>
              <a:rPr lang="fr-CA" sz="1000" baseline="0" noProof="0" dirty="0" smtClean="0"/>
              <a:t>Ceci se traduit en l’utilisation des mathématiques autrement que pour la pratique à répétition.</a:t>
            </a:r>
          </a:p>
          <a:p>
            <a:pPr marL="0" lvl="1" defTabSz="925464">
              <a:defRPr/>
            </a:pPr>
            <a:r>
              <a:rPr lang="fr-CA" sz="1000" baseline="0" noProof="0" dirty="0" smtClean="0"/>
              <a:t>De plus, l’élève sera porté à faire des connections avec ses connaissances antérieures.</a:t>
            </a:r>
          </a:p>
          <a:p>
            <a:pPr marL="0" lvl="1" defTabSz="925464">
              <a:defRPr/>
            </a:pPr>
            <a:endParaRPr lang="fr-CA" sz="1000" baseline="0" noProof="0" dirty="0" smtClean="0"/>
          </a:p>
          <a:p>
            <a:pPr marL="0" lvl="1" defTabSz="925464">
              <a:defRPr/>
            </a:pPr>
            <a:r>
              <a:rPr lang="fr-CA" sz="1000" b="1" noProof="0" dirty="0" smtClean="0"/>
              <a:t>Ouverture:  Elle présente une certaine ouverture:</a:t>
            </a:r>
          </a:p>
          <a:p>
            <a:pPr marL="0" lvl="1" defTabSz="925464">
              <a:defRPr/>
            </a:pPr>
            <a:r>
              <a:rPr lang="fr-CA" sz="1000" noProof="0" dirty="0" smtClean="0"/>
              <a:t>Elle présente plusieurs</a:t>
            </a:r>
            <a:r>
              <a:rPr lang="fr-CA" sz="1000" baseline="0" noProof="0" dirty="0" smtClean="0"/>
              <a:t> points d’entrée</a:t>
            </a:r>
          </a:p>
          <a:p>
            <a:pPr marL="0" lvl="1" defTabSz="925464">
              <a:defRPr/>
            </a:pPr>
            <a:r>
              <a:rPr lang="fr-CA" sz="1000" baseline="0" noProof="0" dirty="0" smtClean="0"/>
              <a:t>et/ou</a:t>
            </a:r>
          </a:p>
          <a:p>
            <a:pPr marL="0" lvl="1" defTabSz="925464">
              <a:defRPr/>
            </a:pPr>
            <a:r>
              <a:rPr lang="fr-CA" sz="1000" baseline="0" noProof="0" dirty="0" smtClean="0"/>
              <a:t>Elle peut générer plusieurs représentations</a:t>
            </a:r>
          </a:p>
          <a:p>
            <a:pPr marL="0" lvl="1" defTabSz="925464">
              <a:defRPr/>
            </a:pPr>
            <a:r>
              <a:rPr lang="fr-CA" sz="1000" baseline="0" noProof="0" dirty="0" smtClean="0"/>
              <a:t>et/ou</a:t>
            </a:r>
          </a:p>
          <a:p>
            <a:pPr marL="0" lvl="1" defTabSz="925464">
              <a:defRPr/>
            </a:pPr>
            <a:r>
              <a:rPr lang="fr-CA" sz="1000" baseline="0" noProof="0" dirty="0" smtClean="0"/>
              <a:t>Elle suscite des discussions intéressantes, riches, profondes</a:t>
            </a:r>
          </a:p>
          <a:p>
            <a:pPr marL="0" lvl="1" defTabSz="925464">
              <a:defRPr/>
            </a:pPr>
            <a:r>
              <a:rPr lang="fr-CA" sz="1000" baseline="0" noProof="0" dirty="0" smtClean="0"/>
              <a:t>et/ou</a:t>
            </a:r>
          </a:p>
          <a:p>
            <a:pPr marL="0" lvl="1" defTabSz="925464">
              <a:defRPr/>
            </a:pPr>
            <a:r>
              <a:rPr lang="fr-CA" sz="1000" baseline="0" noProof="0" dirty="0" smtClean="0"/>
              <a:t>Elle pousse l’élève à utiliser plusieurs stratégies</a:t>
            </a:r>
          </a:p>
          <a:p>
            <a:pPr marL="0" lvl="1" defTabSz="925464">
              <a:defRPr/>
            </a:pPr>
            <a:r>
              <a:rPr lang="fr-CA" sz="1000" baseline="0" noProof="0" dirty="0" smtClean="0"/>
              <a:t>et/ou</a:t>
            </a:r>
          </a:p>
          <a:p>
            <a:pPr marL="0" lvl="1" defTabSz="925464">
              <a:defRPr/>
            </a:pPr>
            <a:r>
              <a:rPr lang="fr-CA" sz="1000" baseline="0" noProof="0" dirty="0" smtClean="0"/>
              <a:t>Il y a plus qu’une bonne réponse</a:t>
            </a:r>
          </a:p>
          <a:p>
            <a:pPr marL="0" lvl="1" defTabSz="925464">
              <a:defRPr/>
            </a:pPr>
            <a:endParaRPr lang="fr-CA" sz="1000" dirty="0"/>
          </a:p>
          <a:p>
            <a:pPr marL="0" lvl="1" defTabSz="925464">
              <a:defRPr/>
            </a:pPr>
            <a:endParaRPr lang="fr-CA" sz="1000" noProof="0" dirty="0" smtClean="0"/>
          </a:p>
          <a:p>
            <a:pPr marL="0" lvl="1" defTabSz="925464">
              <a:defRPr/>
            </a:pPr>
            <a:endParaRPr lang="fr-CA" sz="1000" noProof="0" dirty="0" smtClean="0"/>
          </a:p>
          <a:p>
            <a:endParaRPr lang="en-CA" sz="1000" baseline="0" noProof="0" dirty="0" smtClean="0"/>
          </a:p>
          <a:p>
            <a:endParaRPr lang="en-CA" sz="1000" dirty="0"/>
          </a:p>
          <a:p>
            <a:endParaRPr lang="en-CA" sz="1000" baseline="0" noProof="0" dirty="0" smtClean="0"/>
          </a:p>
          <a:p>
            <a:endParaRPr lang="en-CA" sz="1000" baseline="0" noProof="0" dirty="0" smtClean="0"/>
          </a:p>
          <a:p>
            <a:r>
              <a:rPr lang="en-CA" sz="1000" b="1" baseline="0" noProof="0" dirty="0" smtClean="0"/>
              <a:t>Note à </a:t>
            </a:r>
            <a:r>
              <a:rPr lang="en-CA" sz="1000" b="1" baseline="0" noProof="0" dirty="0" err="1" smtClean="0"/>
              <a:t>l’animateur</a:t>
            </a:r>
            <a:r>
              <a:rPr lang="en-CA" sz="1000" b="1" baseline="0" noProof="0" dirty="0" smtClean="0"/>
              <a:t>:</a:t>
            </a:r>
          </a:p>
          <a:p>
            <a:r>
              <a:rPr lang="en-CA" sz="1000" baseline="0" noProof="0" dirty="0" smtClean="0"/>
              <a:t>Les 4 </a:t>
            </a:r>
            <a:r>
              <a:rPr lang="en-CA" sz="1000" baseline="0" noProof="0" dirty="0" err="1" smtClean="0"/>
              <a:t>diapositives</a:t>
            </a:r>
            <a:r>
              <a:rPr lang="en-CA" sz="1000" baseline="0" noProof="0" dirty="0" smtClean="0"/>
              <a:t> </a:t>
            </a:r>
            <a:r>
              <a:rPr lang="en-CA" sz="1000" baseline="0" noProof="0" dirty="0" err="1" smtClean="0"/>
              <a:t>suivantes</a:t>
            </a:r>
            <a:r>
              <a:rPr lang="en-CA" sz="1000" baseline="0" noProof="0" dirty="0" smtClean="0"/>
              <a:t> </a:t>
            </a:r>
            <a:r>
              <a:rPr lang="en-CA" sz="1000" baseline="0" noProof="0" dirty="0" err="1" smtClean="0"/>
              <a:t>servent</a:t>
            </a:r>
            <a:r>
              <a:rPr lang="en-CA" sz="1000" baseline="0" noProof="0" dirty="0" smtClean="0"/>
              <a:t> à </a:t>
            </a:r>
            <a:r>
              <a:rPr lang="en-CA" sz="1000" baseline="0" noProof="0" dirty="0" err="1" smtClean="0"/>
              <a:t>mieux</a:t>
            </a:r>
            <a:r>
              <a:rPr lang="en-CA" sz="1000" baseline="0" noProof="0" dirty="0" smtClean="0"/>
              <a:t> </a:t>
            </a:r>
            <a:r>
              <a:rPr lang="en-CA" sz="1000" baseline="0" noProof="0" dirty="0" err="1" smtClean="0"/>
              <a:t>cerner</a:t>
            </a:r>
            <a:r>
              <a:rPr lang="en-CA" sz="1000" baseline="0" noProof="0" dirty="0" smtClean="0"/>
              <a:t> </a:t>
            </a:r>
            <a:r>
              <a:rPr lang="en-CA" sz="1000" baseline="0" noProof="0" dirty="0" err="1" smtClean="0"/>
              <a:t>ces</a:t>
            </a:r>
            <a:r>
              <a:rPr lang="en-CA" sz="1000" baseline="0" noProof="0" dirty="0" smtClean="0"/>
              <a:t> points.  </a:t>
            </a:r>
            <a:r>
              <a:rPr lang="en-CA" sz="1000" baseline="0" noProof="0" dirty="0" err="1" smtClean="0"/>
              <a:t>Toutefois</a:t>
            </a:r>
            <a:r>
              <a:rPr lang="en-CA" sz="1000" baseline="0" noProof="0" dirty="0" smtClean="0"/>
              <a:t>, les </a:t>
            </a:r>
            <a:r>
              <a:rPr lang="en-CA" sz="1000" baseline="0" noProof="0" dirty="0" err="1" smtClean="0"/>
              <a:t>activités</a:t>
            </a:r>
            <a:r>
              <a:rPr lang="en-CA" sz="1000" baseline="0" noProof="0" dirty="0" smtClean="0"/>
              <a:t> </a:t>
            </a:r>
            <a:r>
              <a:rPr lang="en-CA" sz="1000" baseline="0" noProof="0" dirty="0" err="1" smtClean="0"/>
              <a:t>proposées</a:t>
            </a:r>
            <a:r>
              <a:rPr lang="en-CA" sz="1000" baseline="0" noProof="0" dirty="0" smtClean="0"/>
              <a:t> </a:t>
            </a:r>
            <a:r>
              <a:rPr lang="en-CA" sz="1000" baseline="0" noProof="0" dirty="0" err="1" smtClean="0"/>
              <a:t>sur</a:t>
            </a:r>
            <a:r>
              <a:rPr lang="en-CA" sz="1000" baseline="0" noProof="0" dirty="0" smtClean="0"/>
              <a:t> les </a:t>
            </a:r>
            <a:r>
              <a:rPr lang="en-CA" sz="1000" baseline="0" noProof="0" dirty="0" err="1" smtClean="0"/>
              <a:t>diapositives</a:t>
            </a:r>
            <a:r>
              <a:rPr lang="en-CA" sz="1000" baseline="0" noProof="0" dirty="0" smtClean="0"/>
              <a:t> </a:t>
            </a:r>
            <a:r>
              <a:rPr lang="en-CA" sz="1000" baseline="0" noProof="0" dirty="0" err="1" smtClean="0"/>
              <a:t>peuvent</a:t>
            </a:r>
            <a:r>
              <a:rPr lang="en-CA" sz="1000" baseline="0" noProof="0" dirty="0" smtClean="0"/>
              <a:t> </a:t>
            </a:r>
            <a:r>
              <a:rPr lang="en-CA" sz="1000" baseline="0" noProof="0" dirty="0" err="1" smtClean="0"/>
              <a:t>être</a:t>
            </a:r>
            <a:r>
              <a:rPr lang="en-CA" sz="1000" baseline="0" noProof="0" dirty="0" smtClean="0"/>
              <a:t> à la </a:t>
            </a:r>
            <a:r>
              <a:rPr lang="en-CA" sz="1000" baseline="0" noProof="0" dirty="0" err="1" smtClean="0"/>
              <a:t>fois</a:t>
            </a:r>
            <a:r>
              <a:rPr lang="en-CA" sz="1000" baseline="0" noProof="0" dirty="0" smtClean="0"/>
              <a:t> </a:t>
            </a:r>
            <a:r>
              <a:rPr lang="en-CA" sz="1000" baseline="0" noProof="0" dirty="0" err="1" smtClean="0"/>
              <a:t>intriguante</a:t>
            </a:r>
            <a:r>
              <a:rPr lang="en-CA" sz="1000" baseline="0" noProof="0" dirty="0" smtClean="0"/>
              <a:t>, </a:t>
            </a:r>
            <a:r>
              <a:rPr lang="en-CA" sz="1000" baseline="0" noProof="0" dirty="0" err="1" smtClean="0"/>
              <a:t>profonde</a:t>
            </a:r>
            <a:r>
              <a:rPr lang="en-CA" sz="1000" baseline="0" noProof="0" dirty="0" smtClean="0"/>
              <a:t>, </a:t>
            </a:r>
            <a:r>
              <a:rPr lang="en-CA" sz="1000" baseline="0" noProof="0" dirty="0" err="1" smtClean="0"/>
              <a:t>ouverte</a:t>
            </a:r>
            <a:r>
              <a:rPr lang="en-CA" sz="1000" baseline="0" noProof="0" dirty="0" smtClean="0"/>
              <a:t> et </a:t>
            </a:r>
            <a:r>
              <a:rPr lang="en-CA" sz="1000" baseline="0" noProof="0" dirty="0" err="1" smtClean="0"/>
              <a:t>être</a:t>
            </a:r>
            <a:r>
              <a:rPr lang="en-CA" sz="1000" baseline="0" noProof="0" dirty="0" smtClean="0"/>
              <a:t> </a:t>
            </a:r>
            <a:r>
              <a:rPr lang="en-CA" sz="1000" baseline="0" noProof="0" dirty="0" err="1" smtClean="0"/>
              <a:t>résolue</a:t>
            </a:r>
            <a:r>
              <a:rPr lang="en-CA" sz="1000" baseline="0" noProof="0" dirty="0" smtClean="0"/>
              <a:t> de plus </a:t>
            </a:r>
            <a:r>
              <a:rPr lang="en-CA" sz="1000" baseline="0" noProof="0" dirty="0" err="1" smtClean="0"/>
              <a:t>d’une</a:t>
            </a:r>
            <a:r>
              <a:rPr lang="en-CA" sz="1000" baseline="0" noProof="0" dirty="0" smtClean="0"/>
              <a:t> </a:t>
            </a:r>
            <a:r>
              <a:rPr lang="en-CA" sz="1000" baseline="0" noProof="0" dirty="0" err="1" smtClean="0"/>
              <a:t>façon</a:t>
            </a:r>
            <a:r>
              <a:rPr lang="en-CA" sz="1000" baseline="0" noProof="0" dirty="0" smtClean="0"/>
              <a:t>.</a:t>
            </a:r>
            <a:endParaRPr lang="fr-CA" sz="1000" baseline="0" noProof="0" dirty="0" smtClean="0"/>
          </a:p>
          <a:p>
            <a:endParaRPr lang="fr-CA" sz="1000" baseline="0" noProof="0" dirty="0" smtClean="0"/>
          </a:p>
          <a:p>
            <a:endParaRPr lang="en-CA" sz="1000" baseline="0" dirty="0" smtClean="0"/>
          </a:p>
          <a:p>
            <a:r>
              <a:rPr lang="fr-CA" sz="1000" dirty="0" smtClean="0"/>
              <a:t>Selon </a:t>
            </a:r>
            <a:r>
              <a:rPr lang="fr-CA" sz="1000" i="1" dirty="0" err="1" smtClean="0"/>
              <a:t>Secondary</a:t>
            </a:r>
            <a:r>
              <a:rPr lang="fr-CA" sz="1000" i="1" baseline="0" dirty="0" smtClean="0"/>
              <a:t> National </a:t>
            </a:r>
            <a:r>
              <a:rPr lang="fr-CA" sz="1000" i="1" baseline="0" dirty="0" err="1" smtClean="0"/>
              <a:t>Strategies</a:t>
            </a:r>
            <a:r>
              <a:rPr lang="fr-CA" sz="1000" baseline="0" dirty="0" smtClean="0"/>
              <a:t>:</a:t>
            </a:r>
          </a:p>
          <a:p>
            <a:r>
              <a:rPr lang="fr-CA" sz="1000" baseline="0" dirty="0" err="1" smtClean="0"/>
              <a:t>Rich</a:t>
            </a:r>
            <a:r>
              <a:rPr lang="fr-CA" sz="1000" baseline="0" dirty="0" smtClean="0"/>
              <a:t> </a:t>
            </a:r>
            <a:r>
              <a:rPr lang="fr-CA" sz="1000" baseline="0" dirty="0" err="1" smtClean="0"/>
              <a:t>tasks</a:t>
            </a:r>
            <a:endParaRPr lang="fr-CA" sz="1000" baseline="0" dirty="0" smtClean="0"/>
          </a:p>
          <a:p>
            <a:pPr marL="171450" indent="-171450">
              <a:buFontTx/>
              <a:buChar char="-"/>
            </a:pPr>
            <a:r>
              <a:rPr lang="fr-CA" sz="1000" baseline="0" dirty="0" smtClean="0"/>
              <a:t>Are accessible and </a:t>
            </a:r>
            <a:r>
              <a:rPr lang="fr-CA" sz="1000" baseline="0" dirty="0" err="1" smtClean="0"/>
              <a:t>extendable</a:t>
            </a:r>
            <a:endParaRPr lang="fr-CA" sz="1000" baseline="0" dirty="0" smtClean="0"/>
          </a:p>
          <a:p>
            <a:pPr marL="171450" indent="-171450">
              <a:buFontTx/>
              <a:buChar char="-"/>
            </a:pPr>
            <a:r>
              <a:rPr lang="fr-CA" sz="1000" baseline="0" dirty="0" err="1" smtClean="0"/>
              <a:t>Allow</a:t>
            </a:r>
            <a:r>
              <a:rPr lang="fr-CA" sz="1000" baseline="0" dirty="0" smtClean="0"/>
              <a:t> </a:t>
            </a:r>
            <a:r>
              <a:rPr lang="fr-CA" sz="1000" baseline="0" dirty="0" err="1" smtClean="0"/>
              <a:t>learners</a:t>
            </a:r>
            <a:r>
              <a:rPr lang="fr-CA" sz="1000" baseline="0" dirty="0" smtClean="0"/>
              <a:t> to </a:t>
            </a:r>
            <a:r>
              <a:rPr lang="fr-CA" sz="1000" baseline="0" dirty="0" err="1" smtClean="0"/>
              <a:t>make</a:t>
            </a:r>
            <a:r>
              <a:rPr lang="fr-CA" sz="1000" baseline="0" dirty="0" smtClean="0"/>
              <a:t> </a:t>
            </a:r>
            <a:r>
              <a:rPr lang="fr-CA" sz="1000" baseline="0" dirty="0" err="1" smtClean="0"/>
              <a:t>decisions</a:t>
            </a:r>
            <a:endParaRPr lang="fr-CA" sz="1000" baseline="0" dirty="0" smtClean="0"/>
          </a:p>
          <a:p>
            <a:pPr marL="171450" indent="-171450">
              <a:buFontTx/>
              <a:buChar char="-"/>
            </a:pPr>
            <a:r>
              <a:rPr lang="fr-CA" sz="1000" baseline="0" dirty="0" err="1" smtClean="0"/>
              <a:t>Involve</a:t>
            </a:r>
            <a:r>
              <a:rPr lang="fr-CA" sz="1000" baseline="0" dirty="0" smtClean="0"/>
              <a:t> </a:t>
            </a:r>
            <a:r>
              <a:rPr lang="fr-CA" sz="1000" baseline="0" dirty="0" err="1" smtClean="0"/>
              <a:t>learners</a:t>
            </a:r>
            <a:r>
              <a:rPr lang="fr-CA" sz="1000" baseline="0" dirty="0" smtClean="0"/>
              <a:t> in </a:t>
            </a:r>
            <a:r>
              <a:rPr lang="fr-CA" sz="1000" baseline="0" dirty="0" err="1" smtClean="0"/>
              <a:t>testing</a:t>
            </a:r>
            <a:r>
              <a:rPr lang="fr-CA" sz="1000" baseline="0" dirty="0" smtClean="0"/>
              <a:t>, </a:t>
            </a:r>
            <a:r>
              <a:rPr lang="fr-CA" sz="1000" baseline="0" dirty="0" err="1" smtClean="0"/>
              <a:t>proving</a:t>
            </a:r>
            <a:r>
              <a:rPr lang="fr-CA" sz="1000" baseline="0" dirty="0" smtClean="0"/>
              <a:t>, </a:t>
            </a:r>
            <a:r>
              <a:rPr lang="fr-CA" sz="1000" baseline="0" dirty="0" err="1" smtClean="0"/>
              <a:t>explaining</a:t>
            </a:r>
            <a:r>
              <a:rPr lang="fr-CA" sz="1000" baseline="0" dirty="0" smtClean="0"/>
              <a:t>, </a:t>
            </a:r>
            <a:r>
              <a:rPr lang="fr-CA" sz="1000" baseline="0" dirty="0" err="1" smtClean="0"/>
              <a:t>reflecting</a:t>
            </a:r>
            <a:r>
              <a:rPr lang="fr-CA" sz="1000" baseline="0" dirty="0" smtClean="0"/>
              <a:t> and </a:t>
            </a:r>
            <a:r>
              <a:rPr lang="fr-CA" sz="1000" baseline="0" dirty="0" err="1" smtClean="0"/>
              <a:t>interpreting</a:t>
            </a:r>
            <a:endParaRPr lang="fr-CA" sz="1000" baseline="0" dirty="0" smtClean="0"/>
          </a:p>
          <a:p>
            <a:pPr marL="171450" indent="-171450">
              <a:buFontTx/>
              <a:buChar char="-"/>
            </a:pPr>
            <a:r>
              <a:rPr lang="fr-CA" sz="1000" baseline="0" dirty="0" err="1" smtClean="0"/>
              <a:t>Promote</a:t>
            </a:r>
            <a:r>
              <a:rPr lang="fr-CA" sz="1000" baseline="0" dirty="0" smtClean="0"/>
              <a:t> discussion and communication</a:t>
            </a:r>
          </a:p>
          <a:p>
            <a:pPr marL="171450" indent="-171450">
              <a:buFontTx/>
              <a:buChar char="-"/>
            </a:pPr>
            <a:r>
              <a:rPr lang="fr-CA" sz="1000" baseline="0" dirty="0" smtClean="0"/>
              <a:t>Encourage </a:t>
            </a:r>
            <a:r>
              <a:rPr lang="fr-CA" sz="1000" baseline="0" dirty="0" err="1" smtClean="0"/>
              <a:t>originality</a:t>
            </a:r>
            <a:r>
              <a:rPr lang="fr-CA" sz="1000" baseline="0" dirty="0" smtClean="0"/>
              <a:t> and invention</a:t>
            </a:r>
          </a:p>
          <a:p>
            <a:pPr marL="171450" indent="-171450">
              <a:buFontTx/>
              <a:buChar char="-"/>
            </a:pPr>
            <a:r>
              <a:rPr lang="fr-CA" sz="1000" baseline="0" dirty="0" smtClean="0"/>
              <a:t>Encourage </a:t>
            </a:r>
            <a:r>
              <a:rPr lang="fr-CA" sz="1000" baseline="0" dirty="0" err="1" smtClean="0"/>
              <a:t>What</a:t>
            </a:r>
            <a:r>
              <a:rPr lang="fr-CA" sz="1000" baseline="0" dirty="0" smtClean="0"/>
              <a:t> if and </a:t>
            </a:r>
            <a:r>
              <a:rPr lang="fr-CA" sz="1000" baseline="0" dirty="0" err="1" smtClean="0"/>
              <a:t>What</a:t>
            </a:r>
            <a:r>
              <a:rPr lang="fr-CA" sz="1000" baseline="0" dirty="0" smtClean="0"/>
              <a:t> if not questions</a:t>
            </a:r>
          </a:p>
          <a:p>
            <a:pPr marL="171450" indent="-171450">
              <a:buFontTx/>
              <a:buChar char="-"/>
            </a:pPr>
            <a:r>
              <a:rPr lang="fr-CA" sz="1000" baseline="0" dirty="0" smtClean="0"/>
              <a:t>Are </a:t>
            </a:r>
            <a:r>
              <a:rPr lang="fr-CA" sz="1000" baseline="0" dirty="0" err="1" smtClean="0"/>
              <a:t>enjoyable</a:t>
            </a:r>
            <a:r>
              <a:rPr lang="fr-CA" sz="1000" baseline="0" dirty="0" smtClean="0"/>
              <a:t> and </a:t>
            </a:r>
            <a:r>
              <a:rPr lang="fr-CA" sz="1000" baseline="0" dirty="0" err="1" smtClean="0"/>
              <a:t>contain</a:t>
            </a:r>
            <a:r>
              <a:rPr lang="fr-CA" sz="1000" baseline="0" dirty="0" smtClean="0"/>
              <a:t> the </a:t>
            </a:r>
            <a:r>
              <a:rPr lang="fr-CA" sz="1000" baseline="0" dirty="0" err="1" smtClean="0"/>
              <a:t>opportunity</a:t>
            </a:r>
            <a:r>
              <a:rPr lang="fr-CA" sz="1000" baseline="0" dirty="0" smtClean="0"/>
              <a:t> for surprise</a:t>
            </a:r>
          </a:p>
          <a:p>
            <a:pPr marL="0" indent="0">
              <a:buFontTx/>
              <a:buNone/>
            </a:pPr>
            <a:r>
              <a:rPr lang="fr-CA" sz="1000" baseline="0" dirty="0" smtClean="0"/>
              <a:t>	(</a:t>
            </a:r>
            <a:r>
              <a:rPr lang="fr-CA" sz="1000" baseline="0" dirty="0" err="1" smtClean="0"/>
              <a:t>Developing</a:t>
            </a:r>
            <a:r>
              <a:rPr lang="fr-CA" sz="1000" baseline="0" dirty="0" smtClean="0"/>
              <a:t> a </a:t>
            </a:r>
            <a:r>
              <a:rPr lang="fr-CA" sz="1000" baseline="0" dirty="0" err="1" smtClean="0"/>
              <a:t>Scheme</a:t>
            </a:r>
            <a:r>
              <a:rPr lang="fr-CA" sz="1000" baseline="0" dirty="0" smtClean="0"/>
              <a:t> of </a:t>
            </a:r>
            <a:r>
              <a:rPr lang="fr-CA" sz="1000" baseline="0" dirty="0" err="1" smtClean="0"/>
              <a:t>Work</a:t>
            </a:r>
            <a:r>
              <a:rPr lang="fr-CA" sz="1000" baseline="0" dirty="0" smtClean="0"/>
              <a:t>, SNS, 2007)</a:t>
            </a:r>
            <a:endParaRPr lang="fr-CA" sz="1000" dirty="0"/>
          </a:p>
        </p:txBody>
      </p:sp>
      <p:sp>
        <p:nvSpPr>
          <p:cNvPr id="4" name="Espace réservé du numéro de diapositive 3"/>
          <p:cNvSpPr>
            <a:spLocks noGrp="1"/>
          </p:cNvSpPr>
          <p:nvPr>
            <p:ph type="sldNum" sz="quarter" idx="10"/>
          </p:nvPr>
        </p:nvSpPr>
        <p:spPr/>
        <p:txBody>
          <a:bodyPr/>
          <a:lstStyle/>
          <a:p>
            <a:fld id="{CC98D85F-A3BC-4AA2-AE1F-655D9FF5A39E}" type="slidenum">
              <a:rPr lang="fr-CA" smtClean="0"/>
              <a:pPr/>
              <a:t>3</a:t>
            </a:fld>
            <a:endParaRPr lang="fr-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b="1" dirty="0" smtClean="0"/>
              <a:t>Caractéristique</a:t>
            </a:r>
          </a:p>
          <a:p>
            <a:endParaRPr lang="fr-CA" b="1" dirty="0" smtClean="0"/>
          </a:p>
          <a:p>
            <a:r>
              <a:rPr lang="fr-CA" b="1" dirty="0" smtClean="0"/>
              <a:t>Elle semble intrigante pour l’élève.</a:t>
            </a:r>
          </a:p>
          <a:p>
            <a:r>
              <a:rPr lang="fr-CA" noProof="0" dirty="0" smtClean="0"/>
              <a:t>Elle</a:t>
            </a:r>
            <a:r>
              <a:rPr lang="fr-CA" baseline="0" noProof="0" dirty="0" smtClean="0"/>
              <a:t> semble nouvelle, inhabituelle, engageante</a:t>
            </a:r>
          </a:p>
          <a:p>
            <a:endParaRPr lang="fr-CA" baseline="0" noProof="0" dirty="0" smtClean="0"/>
          </a:p>
          <a:p>
            <a:r>
              <a:rPr lang="fr-CA" baseline="0" noProof="0" dirty="0" smtClean="0"/>
              <a:t>La diapositive ne présente aucune question.  Les élèves doivent décider des questions possibles et ensuite peuvent décider des questions auxquelles ils aimeraient répondre.</a:t>
            </a:r>
          </a:p>
          <a:p>
            <a:pPr defTabSz="925464">
              <a:defRPr/>
            </a:pPr>
            <a:r>
              <a:rPr lang="fr-CA" baseline="0" dirty="0" smtClean="0"/>
              <a:t>Les élèves peuvent avoir recours à leurs nombreuses stratégies personnelles pour arriver à une réponse.</a:t>
            </a:r>
          </a:p>
          <a:p>
            <a:pPr defTabSz="925464">
              <a:defRPr/>
            </a:pPr>
            <a:r>
              <a:rPr lang="fr-CA" baseline="0" dirty="0" smtClean="0"/>
              <a:t>Étant donné l’ampleur du nombre de questions, il y aura beaucoup de bonnes réponses.</a:t>
            </a:r>
          </a:p>
          <a:p>
            <a:endParaRPr lang="fr-CA" dirty="0" smtClean="0"/>
          </a:p>
          <a:p>
            <a:endParaRPr lang="fr-CA" dirty="0" smtClean="0"/>
          </a:p>
          <a:p>
            <a:r>
              <a:rPr lang="fr-CA" b="1" dirty="0" smtClean="0"/>
              <a:t>Note à l’animateur:</a:t>
            </a:r>
          </a:p>
          <a:p>
            <a:r>
              <a:rPr lang="fr-CA" dirty="0" smtClean="0"/>
              <a:t>Donner du temps aux participants pour proposer des questions concernant le contenu de la diapositive afin qu’ils puissent vivre l’intrigue et comprendre l’enthousiasme que les élèves démontreront.  Mettre l’emphase sur</a:t>
            </a:r>
            <a:r>
              <a:rPr lang="fr-CA" baseline="0" dirty="0" smtClean="0"/>
              <a:t> le travail d’équipe et les stratégies personnelles.</a:t>
            </a:r>
          </a:p>
          <a:p>
            <a:endParaRPr lang="fr-CA" baseline="0" dirty="0" smtClean="0"/>
          </a:p>
          <a:p>
            <a:endParaRPr lang="en-CA" baseline="0" dirty="0" smtClean="0"/>
          </a:p>
        </p:txBody>
      </p:sp>
      <p:sp>
        <p:nvSpPr>
          <p:cNvPr id="4" name="Espace réservé du numéro de diapositive 3"/>
          <p:cNvSpPr>
            <a:spLocks noGrp="1"/>
          </p:cNvSpPr>
          <p:nvPr>
            <p:ph type="sldNum" sz="quarter" idx="10"/>
          </p:nvPr>
        </p:nvSpPr>
        <p:spPr/>
        <p:txBody>
          <a:bodyPr/>
          <a:lstStyle/>
          <a:p>
            <a:fld id="{CC98D85F-A3BC-4AA2-AE1F-655D9FF5A39E}" type="slidenum">
              <a:rPr lang="fr-CA" smtClean="0"/>
              <a:pPr/>
              <a:t>4</a:t>
            </a:fld>
            <a:endParaRPr lang="fr-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lnSpcReduction="20000"/>
          </a:bodyPr>
          <a:lstStyle/>
          <a:p>
            <a:r>
              <a:rPr lang="en-CA" b="1" dirty="0" err="1" smtClean="0"/>
              <a:t>Caractéristique</a:t>
            </a:r>
            <a:endParaRPr lang="en-CA" b="1" dirty="0" smtClean="0"/>
          </a:p>
          <a:p>
            <a:endParaRPr lang="en-CA" b="1" dirty="0" smtClean="0"/>
          </a:p>
          <a:p>
            <a:r>
              <a:rPr lang="en-CA" b="1" dirty="0" smtClean="0"/>
              <a:t>Elle </a:t>
            </a:r>
            <a:r>
              <a:rPr lang="en-CA" b="1" dirty="0" err="1" smtClean="0"/>
              <a:t>peut</a:t>
            </a:r>
            <a:r>
              <a:rPr lang="en-CA" b="1" baseline="0" dirty="0" smtClean="0"/>
              <a:t> </a:t>
            </a:r>
            <a:r>
              <a:rPr lang="en-CA" b="1" baseline="0" dirty="0" err="1" smtClean="0"/>
              <a:t>être</a:t>
            </a:r>
            <a:r>
              <a:rPr lang="en-CA" b="1" baseline="0" dirty="0" smtClean="0"/>
              <a:t> </a:t>
            </a:r>
            <a:r>
              <a:rPr lang="en-CA" b="1" baseline="0" dirty="0" err="1" smtClean="0"/>
              <a:t>résolue</a:t>
            </a:r>
            <a:r>
              <a:rPr lang="en-CA" b="1" baseline="0" dirty="0" smtClean="0"/>
              <a:t> de plus </a:t>
            </a:r>
            <a:r>
              <a:rPr lang="en-CA" b="1" baseline="0" dirty="0" err="1" smtClean="0"/>
              <a:t>d’une</a:t>
            </a:r>
            <a:r>
              <a:rPr lang="en-CA" b="1" baseline="0" dirty="0" smtClean="0"/>
              <a:t> </a:t>
            </a:r>
            <a:r>
              <a:rPr lang="en-CA" b="1" baseline="0" dirty="0" err="1" smtClean="0"/>
              <a:t>façon</a:t>
            </a:r>
            <a:r>
              <a:rPr lang="en-CA" b="1" baseline="0" dirty="0" smtClean="0"/>
              <a:t>.</a:t>
            </a:r>
            <a:endParaRPr lang="en-CA" b="1" noProof="0" dirty="0" smtClean="0"/>
          </a:p>
          <a:p>
            <a:endParaRPr lang="en-CA" b="1" noProof="0" dirty="0" smtClean="0"/>
          </a:p>
          <a:p>
            <a:r>
              <a:rPr lang="en-CA" b="1" noProof="0" dirty="0" smtClean="0"/>
              <a:t>Discussion avec les participants:</a:t>
            </a:r>
            <a:endParaRPr lang="fr-CA" b="1" noProof="0" dirty="0" smtClean="0"/>
          </a:p>
          <a:p>
            <a:r>
              <a:rPr lang="fr-CA" noProof="0" dirty="0" smtClean="0"/>
              <a:t>Quelles</a:t>
            </a:r>
            <a:r>
              <a:rPr lang="fr-CA" baseline="0" noProof="0" dirty="0" smtClean="0"/>
              <a:t> sont les façons de résoudre cette question?</a:t>
            </a:r>
          </a:p>
          <a:p>
            <a:endParaRPr lang="fr-CA" baseline="0" noProof="0" dirty="0" smtClean="0"/>
          </a:p>
          <a:p>
            <a:r>
              <a:rPr lang="fr-CA" b="1" baseline="0" noProof="0" dirty="0" smtClean="0"/>
              <a:t>Exemples de raison</a:t>
            </a:r>
            <a:r>
              <a:rPr lang="fr-CA" baseline="0" noProof="0" dirty="0" smtClean="0"/>
              <a:t>:</a:t>
            </a:r>
          </a:p>
          <a:p>
            <a:pPr defTabSz="925464">
              <a:buFontTx/>
              <a:buChar char="-"/>
              <a:defRPr/>
            </a:pPr>
            <a:r>
              <a:rPr lang="en-CA" baseline="0" noProof="0" dirty="0" smtClean="0"/>
              <a:t>On ne </a:t>
            </a:r>
            <a:r>
              <a:rPr lang="en-CA" baseline="0" noProof="0" dirty="0" err="1" smtClean="0"/>
              <a:t>demande</a:t>
            </a:r>
            <a:r>
              <a:rPr lang="en-CA" baseline="0" noProof="0" dirty="0" smtClean="0"/>
              <a:t> pas de </a:t>
            </a:r>
            <a:r>
              <a:rPr lang="en-CA" baseline="0" noProof="0" dirty="0" err="1" smtClean="0"/>
              <a:t>remplir</a:t>
            </a:r>
            <a:r>
              <a:rPr lang="en-CA" baseline="0" noProof="0" dirty="0" smtClean="0"/>
              <a:t> les </a:t>
            </a:r>
            <a:r>
              <a:rPr lang="en-CA" baseline="0" noProof="0" dirty="0" err="1" smtClean="0"/>
              <a:t>boîtes</a:t>
            </a:r>
            <a:r>
              <a:rPr lang="en-CA" baseline="0" noProof="0" dirty="0" smtClean="0"/>
              <a:t> au maximum. </a:t>
            </a:r>
            <a:r>
              <a:rPr lang="en-CA" baseline="0" noProof="0" dirty="0" err="1" smtClean="0"/>
              <a:t>Donc</a:t>
            </a:r>
            <a:r>
              <a:rPr lang="en-CA" baseline="0" noProof="0" dirty="0" smtClean="0"/>
              <a:t>, on ne </a:t>
            </a:r>
            <a:r>
              <a:rPr lang="en-CA" baseline="0" noProof="0" dirty="0" err="1" smtClean="0"/>
              <a:t>demande</a:t>
            </a:r>
            <a:r>
              <a:rPr lang="en-CA" baseline="0" noProof="0" dirty="0" smtClean="0"/>
              <a:t> pas de </a:t>
            </a:r>
            <a:r>
              <a:rPr lang="en-CA" baseline="0" noProof="0" dirty="0" err="1" smtClean="0"/>
              <a:t>diviser</a:t>
            </a:r>
            <a:r>
              <a:rPr lang="en-CA" baseline="0" noProof="0" dirty="0" smtClean="0"/>
              <a:t> 465 par 60.</a:t>
            </a:r>
            <a:endParaRPr lang="en-CA" noProof="0" dirty="0" smtClean="0"/>
          </a:p>
          <a:p>
            <a:pPr>
              <a:buFontTx/>
              <a:buChar char="-"/>
            </a:pPr>
            <a:r>
              <a:rPr lang="en-CA" noProof="0" dirty="0" smtClean="0"/>
              <a:t>On ne </a:t>
            </a:r>
            <a:r>
              <a:rPr lang="en-CA" noProof="0" dirty="0" err="1" smtClean="0"/>
              <a:t>demande</a:t>
            </a:r>
            <a:r>
              <a:rPr lang="en-CA" noProof="0" dirty="0" smtClean="0"/>
              <a:t> pas </a:t>
            </a:r>
            <a:r>
              <a:rPr lang="en-CA" noProof="0" dirty="0" err="1" smtClean="0"/>
              <a:t>que</a:t>
            </a:r>
            <a:r>
              <a:rPr lang="en-CA" noProof="0" dirty="0" smtClean="0"/>
              <a:t> </a:t>
            </a:r>
            <a:r>
              <a:rPr lang="en-CA" noProof="0" dirty="0" err="1" smtClean="0"/>
              <a:t>chacune</a:t>
            </a:r>
            <a:r>
              <a:rPr lang="en-CA" baseline="0" noProof="0" dirty="0" smtClean="0"/>
              <a:t> des </a:t>
            </a:r>
            <a:r>
              <a:rPr lang="en-CA" baseline="0" noProof="0" dirty="0" err="1" smtClean="0"/>
              <a:t>boîtes</a:t>
            </a:r>
            <a:r>
              <a:rPr lang="en-CA" baseline="0" noProof="0" dirty="0" smtClean="0"/>
              <a:t> ait un </a:t>
            </a:r>
            <a:r>
              <a:rPr lang="en-CA" baseline="0" noProof="0" dirty="0" err="1" smtClean="0"/>
              <a:t>nombre</a:t>
            </a:r>
            <a:r>
              <a:rPr lang="en-CA" baseline="0" noProof="0" dirty="0" smtClean="0"/>
              <a:t> </a:t>
            </a:r>
            <a:r>
              <a:rPr lang="en-CA" baseline="0" noProof="0" dirty="0" err="1" smtClean="0"/>
              <a:t>égal</a:t>
            </a:r>
            <a:r>
              <a:rPr lang="en-CA" baseline="0" noProof="0" dirty="0" smtClean="0"/>
              <a:t> de </a:t>
            </a:r>
            <a:r>
              <a:rPr lang="en-CA" baseline="0" noProof="0" dirty="0" err="1" smtClean="0"/>
              <a:t>jetons</a:t>
            </a:r>
            <a:r>
              <a:rPr lang="en-CA" baseline="0" noProof="0" dirty="0" smtClean="0"/>
              <a:t>.</a:t>
            </a:r>
          </a:p>
          <a:p>
            <a:pPr>
              <a:buFontTx/>
              <a:buChar char="-"/>
            </a:pPr>
            <a:r>
              <a:rPr lang="en-CA" baseline="0" noProof="0" dirty="0" err="1" smtClean="0"/>
              <a:t>L’élève</a:t>
            </a:r>
            <a:r>
              <a:rPr lang="en-CA" baseline="0" noProof="0" dirty="0" smtClean="0"/>
              <a:t> </a:t>
            </a:r>
            <a:r>
              <a:rPr lang="en-CA" baseline="0" noProof="0" dirty="0" err="1" smtClean="0"/>
              <a:t>peut</a:t>
            </a:r>
            <a:r>
              <a:rPr lang="en-CA" baseline="0" noProof="0" dirty="0" smtClean="0"/>
              <a:t> </a:t>
            </a:r>
            <a:r>
              <a:rPr lang="en-CA" baseline="0" noProof="0" dirty="0" err="1" smtClean="0"/>
              <a:t>trouver</a:t>
            </a:r>
            <a:r>
              <a:rPr lang="en-CA" baseline="0" noProof="0" dirty="0" smtClean="0"/>
              <a:t> </a:t>
            </a:r>
            <a:r>
              <a:rPr lang="en-CA" baseline="0" noProof="0" dirty="0" err="1" smtClean="0"/>
              <a:t>une</a:t>
            </a:r>
            <a:r>
              <a:rPr lang="en-CA" baseline="0" noProof="0" dirty="0" smtClean="0"/>
              <a:t> </a:t>
            </a:r>
            <a:r>
              <a:rPr lang="en-CA" baseline="0" noProof="0" dirty="0" err="1" smtClean="0"/>
              <a:t>réponse</a:t>
            </a:r>
            <a:r>
              <a:rPr lang="en-CA" baseline="0" noProof="0" dirty="0" smtClean="0"/>
              <a:t> par la division, par la </a:t>
            </a:r>
            <a:r>
              <a:rPr lang="en-CA" baseline="0" noProof="0" dirty="0" err="1" smtClean="0"/>
              <a:t>soustraction</a:t>
            </a:r>
            <a:r>
              <a:rPr lang="en-CA" baseline="0" noProof="0" dirty="0" smtClean="0"/>
              <a:t> </a:t>
            </a:r>
            <a:r>
              <a:rPr lang="en-CA" baseline="0" noProof="0" dirty="0" err="1" smtClean="0"/>
              <a:t>ou</a:t>
            </a:r>
            <a:r>
              <a:rPr lang="en-CA" baseline="0" noProof="0" dirty="0" smtClean="0"/>
              <a:t> </a:t>
            </a:r>
            <a:r>
              <a:rPr lang="en-CA" baseline="0" noProof="0" dirty="0" err="1" smtClean="0"/>
              <a:t>même</a:t>
            </a:r>
            <a:r>
              <a:rPr lang="en-CA" baseline="0" noProof="0" dirty="0" smtClean="0"/>
              <a:t> par </a:t>
            </a:r>
            <a:r>
              <a:rPr lang="en-CA" baseline="0" noProof="0" dirty="0" err="1" smtClean="0"/>
              <a:t>l’addition</a:t>
            </a:r>
            <a:r>
              <a:rPr lang="en-CA" baseline="0" noProof="0" dirty="0" smtClean="0"/>
              <a:t>.</a:t>
            </a:r>
          </a:p>
          <a:p>
            <a:pPr>
              <a:buFontTx/>
              <a:buChar char="-"/>
            </a:pPr>
            <a:endParaRPr lang="en-CA" noProof="0" dirty="0" smtClean="0"/>
          </a:p>
          <a:p>
            <a:r>
              <a:rPr lang="fr-CA" b="1" dirty="0" smtClean="0"/>
              <a:t>Note à l’animateur:</a:t>
            </a:r>
          </a:p>
          <a:p>
            <a:r>
              <a:rPr lang="fr-CA" dirty="0" smtClean="0"/>
              <a:t>Donner du temps aux participants pour répondre à la question proposée sur la diapositive afin que les participants puissent vivre les</a:t>
            </a:r>
            <a:r>
              <a:rPr lang="fr-CA" baseline="0" dirty="0" smtClean="0"/>
              <a:t> différentes façons</a:t>
            </a:r>
            <a:r>
              <a:rPr lang="fr-CA" dirty="0" smtClean="0"/>
              <a:t> et comprendre l’enthousiasme que les élèves démontreront.</a:t>
            </a:r>
          </a:p>
          <a:p>
            <a:pPr>
              <a:buFontTx/>
              <a:buChar char="-"/>
            </a:pPr>
            <a:endParaRPr lang="fr-CA" noProof="0" dirty="0" smtClean="0"/>
          </a:p>
          <a:p>
            <a:r>
              <a:rPr lang="fr-CA" noProof="0" dirty="0" smtClean="0"/>
              <a:t>Dans une salle de classe, cette activité serait suivie d’une présentation orale des différentes</a:t>
            </a:r>
            <a:r>
              <a:rPr lang="fr-CA" baseline="0" noProof="0" dirty="0" smtClean="0"/>
              <a:t> équipes.  Celles-ci présentent leurs boîtes (sous forme de dessin) et montrent qu’ils ont utilisé les 465 jetons qu’ils ont divisé dans des boîtes à leur façon.</a:t>
            </a:r>
          </a:p>
          <a:p>
            <a:endParaRPr lang="en-CA" baseline="0" noProof="0" dirty="0" smtClean="0"/>
          </a:p>
          <a:p>
            <a:r>
              <a:rPr lang="en-CA" b="1" baseline="0" noProof="0" dirty="0" smtClean="0"/>
              <a:t>Extensions </a:t>
            </a:r>
            <a:r>
              <a:rPr lang="en-CA" b="1" baseline="0" noProof="0" dirty="0" err="1" smtClean="0"/>
              <a:t>possibles</a:t>
            </a:r>
            <a:r>
              <a:rPr lang="en-CA" b="1" baseline="0" noProof="0" dirty="0" smtClean="0"/>
              <a:t>:</a:t>
            </a:r>
          </a:p>
          <a:p>
            <a:r>
              <a:rPr lang="en-CA" baseline="0" noProof="0" dirty="0" smtClean="0"/>
              <a:t>-Les </a:t>
            </a:r>
            <a:r>
              <a:rPr lang="en-CA" baseline="0" noProof="0" dirty="0" err="1" smtClean="0"/>
              <a:t>équipes</a:t>
            </a:r>
            <a:r>
              <a:rPr lang="en-CA" baseline="0" noProof="0" dirty="0" smtClean="0"/>
              <a:t> </a:t>
            </a:r>
            <a:r>
              <a:rPr lang="en-CA" baseline="0" noProof="0" dirty="0" err="1" smtClean="0"/>
              <a:t>doivent</a:t>
            </a:r>
            <a:r>
              <a:rPr lang="en-CA" baseline="0" noProof="0" dirty="0" smtClean="0"/>
              <a:t> </a:t>
            </a:r>
            <a:r>
              <a:rPr lang="en-CA" baseline="0" noProof="0" dirty="0" err="1" smtClean="0"/>
              <a:t>construire</a:t>
            </a:r>
            <a:r>
              <a:rPr lang="en-CA" baseline="0" noProof="0" dirty="0" smtClean="0"/>
              <a:t> les </a:t>
            </a:r>
            <a:r>
              <a:rPr lang="en-CA" baseline="0" noProof="0" dirty="0" err="1" smtClean="0"/>
              <a:t>boîtes</a:t>
            </a:r>
            <a:r>
              <a:rPr lang="en-CA" baseline="0" noProof="0" dirty="0" smtClean="0"/>
              <a:t> pour </a:t>
            </a:r>
            <a:r>
              <a:rPr lang="en-CA" baseline="0" noProof="0" dirty="0" err="1" smtClean="0"/>
              <a:t>leur</a:t>
            </a:r>
            <a:r>
              <a:rPr lang="en-CA" baseline="0" noProof="0" dirty="0" smtClean="0"/>
              <a:t> </a:t>
            </a:r>
            <a:r>
              <a:rPr lang="en-CA" baseline="0" noProof="0" dirty="0" err="1" smtClean="0"/>
              <a:t>présentation</a:t>
            </a:r>
            <a:r>
              <a:rPr lang="en-CA" baseline="0" noProof="0" dirty="0" smtClean="0"/>
              <a:t> </a:t>
            </a:r>
            <a:r>
              <a:rPr lang="en-CA" baseline="0" noProof="0" dirty="0" err="1" smtClean="0"/>
              <a:t>orale</a:t>
            </a:r>
            <a:r>
              <a:rPr lang="en-CA" baseline="0" noProof="0" dirty="0" smtClean="0"/>
              <a:t>.</a:t>
            </a:r>
          </a:p>
          <a:p>
            <a:r>
              <a:rPr lang="en-CA" baseline="0" noProof="0" dirty="0" smtClean="0"/>
              <a:t>-Le </a:t>
            </a:r>
            <a:r>
              <a:rPr lang="en-CA" baseline="0" noProof="0" dirty="0" err="1" smtClean="0"/>
              <a:t>nombre</a:t>
            </a:r>
            <a:r>
              <a:rPr lang="en-CA" baseline="0" noProof="0" dirty="0" smtClean="0"/>
              <a:t> de </a:t>
            </a:r>
            <a:r>
              <a:rPr lang="en-CA" baseline="0" noProof="0" dirty="0" err="1" smtClean="0"/>
              <a:t>jetons</a:t>
            </a:r>
            <a:r>
              <a:rPr lang="en-CA" baseline="0" noProof="0" dirty="0" smtClean="0"/>
              <a:t> </a:t>
            </a:r>
            <a:r>
              <a:rPr lang="en-CA" baseline="0" noProof="0" dirty="0" err="1" smtClean="0"/>
              <a:t>peut</a:t>
            </a:r>
            <a:r>
              <a:rPr lang="en-CA" baseline="0" noProof="0" dirty="0" smtClean="0"/>
              <a:t> </a:t>
            </a:r>
            <a:r>
              <a:rPr lang="en-CA" baseline="0" noProof="0" dirty="0" err="1" smtClean="0"/>
              <a:t>varier</a:t>
            </a:r>
            <a:r>
              <a:rPr lang="en-CA" baseline="0" noProof="0" dirty="0" smtClean="0"/>
              <a:t> </a:t>
            </a:r>
            <a:r>
              <a:rPr lang="en-CA" baseline="0" noProof="0" dirty="0" err="1" smtClean="0"/>
              <a:t>ainsi</a:t>
            </a:r>
            <a:r>
              <a:rPr lang="en-CA" baseline="0" noProof="0" dirty="0" smtClean="0"/>
              <a:t> </a:t>
            </a:r>
            <a:r>
              <a:rPr lang="en-CA" baseline="0" noProof="0" dirty="0" err="1" smtClean="0"/>
              <a:t>que</a:t>
            </a:r>
            <a:r>
              <a:rPr lang="en-CA" baseline="0" noProof="0" dirty="0" smtClean="0"/>
              <a:t> le </a:t>
            </a:r>
            <a:r>
              <a:rPr lang="en-CA" baseline="0" noProof="0" dirty="0" err="1" smtClean="0"/>
              <a:t>nombre</a:t>
            </a:r>
            <a:r>
              <a:rPr lang="en-CA" baseline="0" noProof="0" dirty="0" smtClean="0"/>
              <a:t> de </a:t>
            </a:r>
            <a:r>
              <a:rPr lang="en-CA" baseline="0" noProof="0" dirty="0" err="1" smtClean="0"/>
              <a:t>boîtes</a:t>
            </a:r>
            <a:r>
              <a:rPr lang="en-CA" baseline="0" noProof="0" dirty="0" smtClean="0"/>
              <a:t>.  </a:t>
            </a:r>
          </a:p>
          <a:p>
            <a:r>
              <a:rPr lang="en-CA" baseline="0" noProof="0" dirty="0" smtClean="0"/>
              <a:t>-On </a:t>
            </a:r>
            <a:r>
              <a:rPr lang="en-CA" baseline="0" noProof="0" dirty="0" err="1" smtClean="0"/>
              <a:t>peut</a:t>
            </a:r>
            <a:r>
              <a:rPr lang="en-CA" baseline="0" noProof="0" dirty="0" smtClean="0"/>
              <a:t> </a:t>
            </a:r>
            <a:r>
              <a:rPr lang="en-CA" baseline="0" noProof="0" dirty="0" err="1" smtClean="0"/>
              <a:t>aussi</a:t>
            </a:r>
            <a:r>
              <a:rPr lang="en-CA" baseline="0" noProof="0" dirty="0" smtClean="0"/>
              <a:t> </a:t>
            </a:r>
            <a:r>
              <a:rPr lang="en-CA" baseline="0" noProof="0" dirty="0" err="1" smtClean="0"/>
              <a:t>suggérer</a:t>
            </a:r>
            <a:r>
              <a:rPr lang="en-CA" baseline="0" noProof="0" dirty="0" smtClean="0"/>
              <a:t> </a:t>
            </a:r>
            <a:r>
              <a:rPr lang="en-CA" baseline="0" noProof="0" dirty="0" err="1" smtClean="0"/>
              <a:t>une</a:t>
            </a:r>
            <a:r>
              <a:rPr lang="en-CA" baseline="0" noProof="0" dirty="0" smtClean="0"/>
              <a:t> masse </a:t>
            </a:r>
            <a:r>
              <a:rPr lang="en-CA" baseline="0" noProof="0" dirty="0" err="1" smtClean="0"/>
              <a:t>maximale</a:t>
            </a:r>
            <a:r>
              <a:rPr lang="en-CA" baseline="0" noProof="0" dirty="0" smtClean="0"/>
              <a:t> par </a:t>
            </a:r>
            <a:r>
              <a:rPr lang="en-CA" baseline="0" noProof="0" dirty="0" err="1" smtClean="0"/>
              <a:t>boîte</a:t>
            </a:r>
            <a:r>
              <a:rPr lang="en-CA" baseline="0" noProof="0" dirty="0" smtClean="0"/>
              <a:t> et non un </a:t>
            </a:r>
            <a:r>
              <a:rPr lang="en-CA" baseline="0" noProof="0" dirty="0" err="1" smtClean="0"/>
              <a:t>nombre</a:t>
            </a:r>
            <a:r>
              <a:rPr lang="en-CA" baseline="0" noProof="0" dirty="0" smtClean="0"/>
              <a:t> maximal de </a:t>
            </a:r>
            <a:r>
              <a:rPr lang="en-CA" baseline="0" noProof="0" dirty="0" err="1" smtClean="0"/>
              <a:t>jetons</a:t>
            </a:r>
            <a:r>
              <a:rPr lang="en-CA" baseline="0" noProof="0" dirty="0" smtClean="0"/>
              <a:t>, </a:t>
            </a:r>
            <a:r>
              <a:rPr lang="en-CA" baseline="0" noProof="0" dirty="0" err="1" smtClean="0"/>
              <a:t>sachant</a:t>
            </a:r>
            <a:r>
              <a:rPr lang="en-CA" baseline="0" noProof="0" dirty="0" smtClean="0"/>
              <a:t> à </a:t>
            </a:r>
            <a:r>
              <a:rPr lang="en-CA" baseline="0" noProof="0" dirty="0" err="1" smtClean="0"/>
              <a:t>l’avance</a:t>
            </a:r>
            <a:r>
              <a:rPr lang="en-CA" baseline="0" noProof="0" dirty="0" smtClean="0"/>
              <a:t> la masse de </a:t>
            </a:r>
            <a:r>
              <a:rPr lang="en-CA" baseline="0" noProof="0" dirty="0" err="1" smtClean="0"/>
              <a:t>chaque</a:t>
            </a:r>
            <a:r>
              <a:rPr lang="en-CA" baseline="0" noProof="0" dirty="0" smtClean="0"/>
              <a:t> </a:t>
            </a:r>
            <a:r>
              <a:rPr lang="en-CA" baseline="0" noProof="0" dirty="0" err="1" smtClean="0"/>
              <a:t>jeton</a:t>
            </a:r>
            <a:r>
              <a:rPr lang="en-CA" baseline="0" noProof="0" dirty="0" smtClean="0"/>
              <a:t>.</a:t>
            </a:r>
          </a:p>
          <a:p>
            <a:r>
              <a:rPr lang="en-CA" baseline="0" noProof="0" dirty="0" smtClean="0"/>
              <a:t>P.S.: Si on utilise des </a:t>
            </a:r>
            <a:r>
              <a:rPr lang="en-CA" baseline="0" noProof="0" dirty="0" err="1" smtClean="0"/>
              <a:t>centicubes</a:t>
            </a:r>
            <a:r>
              <a:rPr lang="en-CA" baseline="0" noProof="0" dirty="0" smtClean="0"/>
              <a:t> pour </a:t>
            </a:r>
            <a:r>
              <a:rPr lang="en-CA" baseline="0" noProof="0" dirty="0" err="1" smtClean="0"/>
              <a:t>cette</a:t>
            </a:r>
            <a:r>
              <a:rPr lang="en-CA" baseline="0" noProof="0" dirty="0" smtClean="0"/>
              <a:t> question, </a:t>
            </a:r>
            <a:r>
              <a:rPr lang="en-CA" baseline="0" noProof="0" dirty="0" err="1" smtClean="0"/>
              <a:t>ceux</a:t>
            </a:r>
            <a:r>
              <a:rPr lang="en-CA" baseline="0" noProof="0" dirty="0" smtClean="0"/>
              <a:t>-ci </a:t>
            </a:r>
            <a:r>
              <a:rPr lang="en-CA" baseline="0" noProof="0" dirty="0" err="1" smtClean="0"/>
              <a:t>pèsent</a:t>
            </a:r>
            <a:r>
              <a:rPr lang="en-CA" baseline="0" noProof="0" dirty="0" smtClean="0"/>
              <a:t> 1 g </a:t>
            </a:r>
            <a:r>
              <a:rPr lang="en-CA" baseline="0" noProof="0" dirty="0" err="1" smtClean="0"/>
              <a:t>chacun</a:t>
            </a:r>
            <a:r>
              <a:rPr lang="en-CA" baseline="0" noProof="0" dirty="0" smtClean="0"/>
              <a:t>.</a:t>
            </a:r>
            <a:endParaRPr lang="en-CA" dirty="0" smtClean="0"/>
          </a:p>
        </p:txBody>
      </p:sp>
      <p:sp>
        <p:nvSpPr>
          <p:cNvPr id="4" name="Espace réservé du numéro de diapositive 3"/>
          <p:cNvSpPr>
            <a:spLocks noGrp="1"/>
          </p:cNvSpPr>
          <p:nvPr>
            <p:ph type="sldNum" sz="quarter" idx="10"/>
          </p:nvPr>
        </p:nvSpPr>
        <p:spPr/>
        <p:txBody>
          <a:bodyPr/>
          <a:lstStyle/>
          <a:p>
            <a:fld id="{CC98D85F-A3BC-4AA2-AE1F-655D9FF5A39E}" type="slidenum">
              <a:rPr lang="fr-CA" smtClean="0"/>
              <a:pPr/>
              <a:t>5</a:t>
            </a:fld>
            <a:endParaRPr lang="fr-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Autofit/>
          </a:bodyPr>
          <a:lstStyle/>
          <a:p>
            <a:r>
              <a:rPr lang="en-CA" sz="1100" b="1" dirty="0" err="1" smtClean="0"/>
              <a:t>Caractéristique</a:t>
            </a:r>
            <a:endParaRPr lang="en-CA" sz="1100" b="1" dirty="0" smtClean="0"/>
          </a:p>
          <a:p>
            <a:endParaRPr lang="en-CA" sz="1100" b="1" dirty="0" smtClean="0"/>
          </a:p>
          <a:p>
            <a:r>
              <a:rPr lang="en-CA" sz="1100" b="1" dirty="0" smtClean="0"/>
              <a:t>Elle a </a:t>
            </a:r>
            <a:r>
              <a:rPr lang="en-CA" sz="1100" b="1" dirty="0" err="1" smtClean="0"/>
              <a:t>une</a:t>
            </a:r>
            <a:r>
              <a:rPr lang="en-CA" sz="1100" b="1" dirty="0" smtClean="0"/>
              <a:t> </a:t>
            </a:r>
            <a:r>
              <a:rPr lang="en-CA" sz="1100" b="1" dirty="0" err="1" smtClean="0"/>
              <a:t>certaine</a:t>
            </a:r>
            <a:r>
              <a:rPr lang="en-CA" sz="1100" b="1" dirty="0" smtClean="0"/>
              <a:t> </a:t>
            </a:r>
            <a:r>
              <a:rPr lang="en-CA" sz="1100" b="1" dirty="0" err="1" smtClean="0"/>
              <a:t>profondeur</a:t>
            </a:r>
            <a:r>
              <a:rPr lang="en-CA" sz="1100" b="1" dirty="0" smtClean="0"/>
              <a:t>.</a:t>
            </a:r>
          </a:p>
          <a:p>
            <a:endParaRPr lang="fr-CA" sz="1100" b="1" dirty="0" smtClean="0"/>
          </a:p>
          <a:p>
            <a:r>
              <a:rPr lang="fr-CA" sz="1100" dirty="0" smtClean="0"/>
              <a:t>L’</a:t>
            </a:r>
            <a:r>
              <a:rPr lang="fr-CA" sz="1100" noProof="0" dirty="0" smtClean="0"/>
              <a:t>activité proposée sur la diapositive semble reliée à</a:t>
            </a:r>
            <a:r>
              <a:rPr lang="fr-CA" sz="1100" baseline="0" noProof="0" dirty="0" smtClean="0"/>
              <a:t> la fois à Forme et espace et au Sens du nombre (les proportions).  On peut donc aborder la question de plus d’une façon.</a:t>
            </a:r>
            <a:endParaRPr lang="fr-CA" sz="1100" noProof="0" dirty="0" smtClean="0"/>
          </a:p>
          <a:p>
            <a:endParaRPr lang="fr-CA" sz="1100" noProof="0" dirty="0" smtClean="0"/>
          </a:p>
          <a:p>
            <a:r>
              <a:rPr lang="fr-CA" sz="1100" noProof="0" dirty="0" smtClean="0"/>
              <a:t>L’explication</a:t>
            </a:r>
            <a:r>
              <a:rPr lang="fr-CA" sz="1100" baseline="0" noProof="0" dirty="0" smtClean="0"/>
              <a:t> menant à la réponse est plus importante que la réponse elle-même.</a:t>
            </a:r>
            <a:endParaRPr lang="fr-CA" sz="1100" baseline="0" dirty="0" smtClean="0"/>
          </a:p>
          <a:p>
            <a:endParaRPr lang="fr-CA" sz="1100" baseline="0" dirty="0" smtClean="0"/>
          </a:p>
          <a:p>
            <a:r>
              <a:rPr lang="fr-CA" sz="1100" baseline="0" dirty="0" smtClean="0"/>
              <a:t>L’explication peut être:</a:t>
            </a:r>
          </a:p>
          <a:p>
            <a:pPr>
              <a:buFontTx/>
              <a:buNone/>
            </a:pPr>
            <a:r>
              <a:rPr lang="en-CA" sz="1100" baseline="0" dirty="0" smtClean="0"/>
              <a:t>203 </a:t>
            </a:r>
            <a:r>
              <a:rPr lang="en-CA" sz="1100" baseline="0" dirty="0" err="1" smtClean="0"/>
              <a:t>pièces</a:t>
            </a:r>
            <a:r>
              <a:rPr lang="en-CA" sz="1100" baseline="0" dirty="0" smtClean="0"/>
              <a:t> en tout (154 </a:t>
            </a:r>
            <a:r>
              <a:rPr lang="en-CA" sz="1100" baseline="0" dirty="0" err="1" smtClean="0"/>
              <a:t>triangulaires</a:t>
            </a:r>
            <a:r>
              <a:rPr lang="en-CA" sz="1100" baseline="0" dirty="0" smtClean="0"/>
              <a:t> et 49 </a:t>
            </a:r>
            <a:r>
              <a:rPr lang="en-CA" sz="1100" baseline="0" dirty="0" err="1" smtClean="0"/>
              <a:t>carrées</a:t>
            </a:r>
            <a:r>
              <a:rPr lang="en-CA" sz="1100" baseline="0" dirty="0" smtClean="0"/>
              <a:t>).  </a:t>
            </a:r>
            <a:r>
              <a:rPr lang="en-CA" sz="1100" baseline="0" dirty="0" err="1" smtClean="0"/>
              <a:t>C’est</a:t>
            </a:r>
            <a:r>
              <a:rPr lang="en-CA" sz="1100" baseline="0" dirty="0" smtClean="0"/>
              <a:t> </a:t>
            </a:r>
            <a:r>
              <a:rPr lang="en-CA" sz="1100" baseline="0" dirty="0" err="1" smtClean="0"/>
              <a:t>proportionnel</a:t>
            </a:r>
            <a:r>
              <a:rPr lang="en-CA" sz="1100" baseline="0" dirty="0" smtClean="0"/>
              <a:t>.  </a:t>
            </a:r>
            <a:r>
              <a:rPr lang="en-CA" sz="1100" baseline="0" dirty="0" err="1" smtClean="0"/>
              <a:t>Proportionnel</a:t>
            </a:r>
            <a:r>
              <a:rPr lang="en-CA" sz="1100" baseline="0" dirty="0" smtClean="0"/>
              <a:t> </a:t>
            </a:r>
            <a:r>
              <a:rPr lang="en-CA" sz="1100" baseline="0" dirty="0" err="1" smtClean="0"/>
              <a:t>veut</a:t>
            </a:r>
            <a:r>
              <a:rPr lang="en-CA" sz="1100" baseline="0" dirty="0" smtClean="0"/>
              <a:t> dire....</a:t>
            </a:r>
          </a:p>
          <a:p>
            <a:pPr>
              <a:buFontTx/>
              <a:buNone/>
            </a:pPr>
            <a:r>
              <a:rPr lang="en-CA" sz="1100" baseline="0" dirty="0" smtClean="0"/>
              <a:t>205 </a:t>
            </a:r>
            <a:r>
              <a:rPr lang="en-CA" sz="1100" baseline="0" dirty="0" err="1" smtClean="0"/>
              <a:t>pièces</a:t>
            </a:r>
            <a:r>
              <a:rPr lang="en-CA" sz="1100" baseline="0" dirty="0" smtClean="0"/>
              <a:t> en tout (156 </a:t>
            </a:r>
            <a:r>
              <a:rPr lang="en-CA" sz="1100" baseline="0" dirty="0" err="1" smtClean="0"/>
              <a:t>triangulaires</a:t>
            </a:r>
            <a:r>
              <a:rPr lang="en-CA" sz="1100" baseline="0" dirty="0" smtClean="0"/>
              <a:t> et 48 </a:t>
            </a:r>
            <a:r>
              <a:rPr lang="en-CA" sz="1100" baseline="0" dirty="0" err="1" smtClean="0"/>
              <a:t>carrées</a:t>
            </a:r>
            <a:r>
              <a:rPr lang="en-CA" sz="1100" baseline="0" dirty="0" smtClean="0"/>
              <a:t>).  </a:t>
            </a:r>
            <a:r>
              <a:rPr lang="en-CA" sz="1100" baseline="0" dirty="0" err="1" smtClean="0"/>
              <a:t>C’est</a:t>
            </a:r>
            <a:r>
              <a:rPr lang="en-CA" sz="1100" baseline="0" dirty="0" smtClean="0"/>
              <a:t> </a:t>
            </a:r>
            <a:r>
              <a:rPr lang="en-CA" sz="1100" baseline="0" dirty="0" err="1" smtClean="0"/>
              <a:t>proportionnel</a:t>
            </a:r>
            <a:r>
              <a:rPr lang="en-CA" sz="1100" baseline="0" dirty="0" smtClean="0"/>
              <a:t> </a:t>
            </a:r>
            <a:r>
              <a:rPr lang="en-CA" sz="1100" baseline="0" dirty="0" err="1" smtClean="0"/>
              <a:t>mais</a:t>
            </a:r>
            <a:r>
              <a:rPr lang="en-CA" sz="1100" baseline="0" dirty="0" smtClean="0"/>
              <a:t> </a:t>
            </a:r>
            <a:r>
              <a:rPr lang="en-CA" sz="1100" baseline="0" dirty="0" err="1" smtClean="0"/>
              <a:t>j’ai</a:t>
            </a:r>
            <a:r>
              <a:rPr lang="en-CA" sz="1100" baseline="0" dirty="0" smtClean="0"/>
              <a:t> </a:t>
            </a:r>
            <a:r>
              <a:rPr lang="en-CA" sz="1100" baseline="0" dirty="0" err="1" smtClean="0"/>
              <a:t>remplacé</a:t>
            </a:r>
            <a:r>
              <a:rPr lang="en-CA" sz="1100" baseline="0" dirty="0" smtClean="0"/>
              <a:t> un </a:t>
            </a:r>
            <a:r>
              <a:rPr lang="en-CA" sz="1100" baseline="0" dirty="0" err="1" smtClean="0"/>
              <a:t>carré</a:t>
            </a:r>
            <a:r>
              <a:rPr lang="en-CA" sz="1100" baseline="0" dirty="0" smtClean="0"/>
              <a:t> par </a:t>
            </a:r>
            <a:r>
              <a:rPr lang="en-CA" sz="1100" baseline="0" dirty="0" err="1" smtClean="0"/>
              <a:t>deux</a:t>
            </a:r>
            <a:r>
              <a:rPr lang="en-CA" sz="1100" baseline="0" dirty="0" smtClean="0"/>
              <a:t> triangles.</a:t>
            </a:r>
          </a:p>
          <a:p>
            <a:pPr>
              <a:buFontTx/>
              <a:buNone/>
            </a:pPr>
            <a:endParaRPr lang="en-CA" sz="1100" baseline="0" dirty="0" smtClean="0"/>
          </a:p>
          <a:p>
            <a:pPr>
              <a:buFontTx/>
              <a:buNone/>
            </a:pPr>
            <a:endParaRPr lang="en-CA" sz="1100" baseline="0" dirty="0" smtClean="0"/>
          </a:p>
          <a:p>
            <a:pPr>
              <a:buFontTx/>
              <a:buNone/>
            </a:pPr>
            <a:r>
              <a:rPr lang="en-CA" sz="1100" b="1" baseline="0" dirty="0" smtClean="0"/>
              <a:t>Note à </a:t>
            </a:r>
            <a:r>
              <a:rPr lang="en-CA" sz="1100" b="1" baseline="0" dirty="0" err="1" smtClean="0"/>
              <a:t>l’animateur</a:t>
            </a:r>
            <a:r>
              <a:rPr lang="en-CA" sz="1100"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fr-CA" sz="1100" dirty="0" smtClean="0"/>
              <a:t>Donner du temps aux participants pour répondre à la question proposée sur la diapositive afin que les participants puissent comprendre</a:t>
            </a:r>
            <a:r>
              <a:rPr lang="fr-CA" sz="1100" baseline="0" dirty="0" smtClean="0"/>
              <a:t> la profondeur </a:t>
            </a:r>
            <a:r>
              <a:rPr lang="fr-CA" sz="1100" dirty="0" smtClean="0"/>
              <a:t>et l’enthousiasme que les élèves démontreront.</a:t>
            </a:r>
          </a:p>
          <a:p>
            <a:pPr>
              <a:buFontTx/>
              <a:buNone/>
            </a:pPr>
            <a:endParaRPr lang="en-CA" sz="1100" baseline="0" dirty="0" smtClean="0"/>
          </a:p>
          <a:p>
            <a:pPr>
              <a:buFontTx/>
              <a:buNone/>
            </a:pPr>
            <a:r>
              <a:rPr lang="en-CA" sz="1100" baseline="0" dirty="0" smtClean="0"/>
              <a:t>Il y a </a:t>
            </a:r>
            <a:r>
              <a:rPr lang="en-CA" sz="1100" baseline="0" dirty="0" err="1" smtClean="0"/>
              <a:t>une</a:t>
            </a:r>
            <a:r>
              <a:rPr lang="en-CA" sz="1100" baseline="0" dirty="0" smtClean="0"/>
              <a:t> </a:t>
            </a:r>
            <a:r>
              <a:rPr lang="en-CA" sz="1100" baseline="0" dirty="0" err="1" smtClean="0"/>
              <a:t>régularité</a:t>
            </a:r>
            <a:r>
              <a:rPr lang="en-CA" sz="1100" baseline="0" dirty="0" smtClean="0"/>
              <a:t> observable </a:t>
            </a:r>
            <a:r>
              <a:rPr lang="en-CA" sz="1100" baseline="0" dirty="0" err="1" smtClean="0"/>
              <a:t>parmi</a:t>
            </a:r>
            <a:r>
              <a:rPr lang="en-CA" sz="1100" baseline="0" dirty="0" smtClean="0"/>
              <a:t> les </a:t>
            </a:r>
            <a:r>
              <a:rPr lang="en-CA" sz="1100" baseline="0" dirty="0" err="1" smtClean="0"/>
              <a:t>réponses</a:t>
            </a:r>
            <a:r>
              <a:rPr lang="en-CA" sz="1100" baseline="0" dirty="0" smtClean="0"/>
              <a:t> </a:t>
            </a:r>
            <a:r>
              <a:rPr lang="en-CA" sz="1100" baseline="0" dirty="0" err="1" smtClean="0"/>
              <a:t>possibles</a:t>
            </a:r>
            <a:r>
              <a:rPr lang="en-CA" sz="1100" baseline="0" dirty="0" smtClean="0"/>
              <a:t>.  </a:t>
            </a:r>
            <a:r>
              <a:rPr lang="en-CA" sz="1100" baseline="0" dirty="0" err="1" smtClean="0"/>
              <a:t>Donc</a:t>
            </a:r>
            <a:r>
              <a:rPr lang="en-CA" sz="1100" baseline="0" dirty="0" smtClean="0"/>
              <a:t>, on </a:t>
            </a:r>
            <a:r>
              <a:rPr lang="en-CA" sz="1100" baseline="0" dirty="0" err="1" smtClean="0"/>
              <a:t>touche</a:t>
            </a:r>
            <a:r>
              <a:rPr lang="en-CA" sz="1100" baseline="0" dirty="0" smtClean="0"/>
              <a:t> au </a:t>
            </a:r>
            <a:r>
              <a:rPr lang="en-CA" sz="1100" baseline="0" dirty="0" err="1" smtClean="0"/>
              <a:t>domaine</a:t>
            </a:r>
            <a:r>
              <a:rPr lang="en-CA" sz="1100" baseline="0" dirty="0" smtClean="0"/>
              <a:t> de </a:t>
            </a:r>
            <a:r>
              <a:rPr lang="en-CA" sz="1100" baseline="0" dirty="0" err="1" smtClean="0"/>
              <a:t>Régularités</a:t>
            </a:r>
            <a:r>
              <a:rPr lang="en-CA" sz="1100" baseline="0" dirty="0" smtClean="0"/>
              <a:t> et relations.</a:t>
            </a:r>
          </a:p>
          <a:p>
            <a:pPr>
              <a:buFontTx/>
              <a:buNone/>
            </a:pPr>
            <a:endParaRPr lang="en-CA" sz="1100" baseline="0" dirty="0" smtClean="0"/>
          </a:p>
          <a:p>
            <a:pPr>
              <a:buFontTx/>
              <a:buNone/>
            </a:pPr>
            <a:endParaRPr lang="en-CA" sz="1100" dirty="0"/>
          </a:p>
          <a:p>
            <a:pPr>
              <a:buFontTx/>
              <a:buNone/>
            </a:pPr>
            <a:endParaRPr lang="en-CA" sz="1100" baseline="0" dirty="0" smtClean="0"/>
          </a:p>
          <a:p>
            <a:pPr>
              <a:buFontTx/>
              <a:buNone/>
            </a:pPr>
            <a:endParaRPr lang="en-CA" sz="1100" dirty="0"/>
          </a:p>
          <a:p>
            <a:pPr>
              <a:buFontTx/>
              <a:buNone/>
            </a:pPr>
            <a:endParaRPr lang="en-CA" sz="1100" baseline="0" dirty="0" smtClean="0"/>
          </a:p>
          <a:p>
            <a:pPr>
              <a:buFontTx/>
              <a:buNone/>
            </a:pPr>
            <a:endParaRPr lang="en-CA" sz="1100" baseline="0" dirty="0" smtClean="0"/>
          </a:p>
          <a:p>
            <a:pPr>
              <a:buFontTx/>
              <a:buNone/>
            </a:pPr>
            <a:r>
              <a:rPr lang="en-CA" sz="1100" b="1" baseline="0" dirty="0" err="1" smtClean="0"/>
              <a:t>Taxonomie</a:t>
            </a:r>
            <a:r>
              <a:rPr lang="en-CA" sz="1100" b="1" baseline="0" dirty="0" smtClean="0"/>
              <a:t> de Bloom</a:t>
            </a:r>
          </a:p>
          <a:p>
            <a:pPr>
              <a:buFontTx/>
              <a:buNone/>
            </a:pPr>
            <a:r>
              <a:rPr lang="en-CA" sz="1100" baseline="0" dirty="0" smtClean="0"/>
              <a:t>On </a:t>
            </a:r>
            <a:r>
              <a:rPr lang="en-CA" sz="1100" baseline="0" dirty="0" err="1" smtClean="0"/>
              <a:t>peut</a:t>
            </a:r>
            <a:r>
              <a:rPr lang="en-CA" sz="1100" baseline="0" dirty="0" smtClean="0"/>
              <a:t> </a:t>
            </a:r>
            <a:r>
              <a:rPr lang="en-CA" sz="1100" baseline="0" dirty="0" err="1" smtClean="0"/>
              <a:t>parler</a:t>
            </a:r>
            <a:r>
              <a:rPr lang="en-CA" sz="1100" baseline="0" dirty="0" smtClean="0"/>
              <a:t> </a:t>
            </a:r>
            <a:r>
              <a:rPr lang="en-CA" sz="1100" baseline="0" dirty="0" err="1" smtClean="0"/>
              <a:t>ici</a:t>
            </a:r>
            <a:r>
              <a:rPr lang="en-CA" sz="1100" baseline="0" dirty="0" smtClean="0"/>
              <a:t> de </a:t>
            </a:r>
            <a:r>
              <a:rPr lang="en-CA" sz="1100" i="1" baseline="0" dirty="0" smtClean="0"/>
              <a:t>la </a:t>
            </a:r>
            <a:r>
              <a:rPr lang="en-CA" sz="1100" i="1" baseline="0" dirty="0" err="1" smtClean="0"/>
              <a:t>taxonomie</a:t>
            </a:r>
            <a:r>
              <a:rPr lang="en-CA" sz="1100" i="1" baseline="0" dirty="0" smtClean="0"/>
              <a:t> de Bloom </a:t>
            </a:r>
            <a:r>
              <a:rPr lang="en-CA" sz="1100" baseline="0" dirty="0" smtClean="0"/>
              <a:t>pour explorer</a:t>
            </a:r>
            <a:r>
              <a:rPr lang="en-CA" sz="1100" dirty="0" smtClean="0"/>
              <a:t> </a:t>
            </a:r>
            <a:r>
              <a:rPr lang="en-CA" sz="1100" dirty="0" err="1" smtClean="0"/>
              <a:t>ce</a:t>
            </a:r>
            <a:r>
              <a:rPr lang="en-CA" sz="1100" dirty="0" smtClean="0"/>
              <a:t> </a:t>
            </a:r>
            <a:r>
              <a:rPr lang="en-CA" sz="1100" dirty="0" err="1" smtClean="0"/>
              <a:t>que</a:t>
            </a:r>
            <a:r>
              <a:rPr lang="en-CA" sz="1100" dirty="0" smtClean="0"/>
              <a:t> “</a:t>
            </a:r>
            <a:r>
              <a:rPr lang="en-CA" sz="1100" dirty="0" err="1" smtClean="0"/>
              <a:t>profondeur</a:t>
            </a:r>
            <a:r>
              <a:rPr lang="en-CA" sz="1100" dirty="0" smtClean="0"/>
              <a:t>” </a:t>
            </a:r>
            <a:r>
              <a:rPr lang="en-CA" sz="1100" dirty="0" err="1" smtClean="0"/>
              <a:t>veut</a:t>
            </a:r>
            <a:r>
              <a:rPr lang="en-CA" sz="1100" dirty="0" smtClean="0"/>
              <a:t> dire.</a:t>
            </a:r>
            <a:endParaRPr lang="en-CA" sz="1100" baseline="0" dirty="0" smtClean="0"/>
          </a:p>
          <a:p>
            <a:endParaRPr lang="fr-CA" sz="1100" b="1" dirty="0"/>
          </a:p>
          <a:p>
            <a:r>
              <a:rPr lang="fr-CA" sz="1100" b="1" dirty="0"/>
              <a:t>Connaissance</a:t>
            </a:r>
            <a:r>
              <a:rPr lang="fr-CA" sz="1100" dirty="0"/>
              <a:t> : arranger, définir, dupliquer, étiqueter, lister, mémoriser, nommer, ordonner, identifier, relier, rappeler, répéter, reproduire. </a:t>
            </a:r>
          </a:p>
          <a:p>
            <a:r>
              <a:rPr lang="fr-CA" sz="1100" b="1" dirty="0"/>
              <a:t>Compréhension </a:t>
            </a:r>
            <a:r>
              <a:rPr lang="fr-CA" sz="1100" dirty="0"/>
              <a:t>: classifier, décrire, discuter, expliquer, exprimer, identifier, indiquer, situer, reconnaître, rapporter, reformuler, réviser, choisir, traduire </a:t>
            </a:r>
          </a:p>
          <a:p>
            <a:r>
              <a:rPr lang="fr-CA" sz="1100" b="1" dirty="0"/>
              <a:t>Application: </a:t>
            </a:r>
            <a:r>
              <a:rPr lang="fr-CA" sz="1100" dirty="0"/>
              <a:t>appliquer, choisir, démontrer, employer, illustrer, interpréter, opérer, pratiquer, planifier, schématiser, résoudre, utiliser, écrire. </a:t>
            </a:r>
          </a:p>
          <a:p>
            <a:r>
              <a:rPr lang="fr-CA" sz="1100" b="1" dirty="0"/>
              <a:t>Analyse </a:t>
            </a:r>
            <a:r>
              <a:rPr lang="fr-CA" sz="1100" dirty="0"/>
              <a:t>: analyser, estimer, calculer, catégoriser, comparer, contraster, critiquer, différencier, discriminer, distinguer, examiner, expérimenter, questionner, tester, cerner. </a:t>
            </a:r>
          </a:p>
          <a:p>
            <a:r>
              <a:rPr lang="fr-CA" sz="1100" b="1" dirty="0"/>
              <a:t>Synthèse </a:t>
            </a:r>
            <a:r>
              <a:rPr lang="fr-CA" sz="1100" dirty="0"/>
              <a:t>: arranger, assembler, collecter, composer, construire, créer, concevoir, développer, formuler, gérer, organiser, planifier, préparer, proposer, installer, écrire. </a:t>
            </a:r>
          </a:p>
          <a:p>
            <a:r>
              <a:rPr lang="fr-CA" sz="1100" b="1" dirty="0"/>
              <a:t>Évaluation</a:t>
            </a:r>
            <a:r>
              <a:rPr lang="fr-CA" sz="1100" dirty="0"/>
              <a:t> : arranger, argumenter, évaluer, rattacher, choisir, comparer, justifier, estimer, juger, prédire, chiffrer, élaguer, sélectionner, supporter. </a:t>
            </a:r>
          </a:p>
          <a:p>
            <a:pPr>
              <a:buFontTx/>
              <a:buChar char="-"/>
            </a:pPr>
            <a:r>
              <a:rPr lang="fr-CA" sz="1100" dirty="0">
                <a:hlinkClick r:id="rId3"/>
              </a:rPr>
              <a:t>http://fr.wikipedia.org/wiki/Taxonomie_de_Bloom</a:t>
            </a:r>
            <a:r>
              <a:rPr lang="fr-CA" sz="1100" dirty="0"/>
              <a:t> </a:t>
            </a:r>
          </a:p>
        </p:txBody>
      </p:sp>
      <p:sp>
        <p:nvSpPr>
          <p:cNvPr id="4" name="Espace réservé du numéro de diapositive 3"/>
          <p:cNvSpPr>
            <a:spLocks noGrp="1"/>
          </p:cNvSpPr>
          <p:nvPr>
            <p:ph type="sldNum" sz="quarter" idx="10"/>
          </p:nvPr>
        </p:nvSpPr>
        <p:spPr/>
        <p:txBody>
          <a:bodyPr/>
          <a:lstStyle/>
          <a:p>
            <a:fld id="{CC98D85F-A3BC-4AA2-AE1F-655D9FF5A39E}" type="slidenum">
              <a:rPr lang="fr-CA" smtClean="0"/>
              <a:pPr/>
              <a:t>6</a:t>
            </a:fld>
            <a:endParaRPr lang="fr-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lnSpcReduction="10000"/>
          </a:bodyPr>
          <a:lstStyle/>
          <a:p>
            <a:r>
              <a:rPr lang="en-CA" b="1" dirty="0" err="1" smtClean="0"/>
              <a:t>Caractéristique</a:t>
            </a:r>
            <a:endParaRPr lang="en-CA" b="1" dirty="0" smtClean="0"/>
          </a:p>
          <a:p>
            <a:endParaRPr lang="en-CA" b="1" dirty="0" smtClean="0"/>
          </a:p>
          <a:p>
            <a:r>
              <a:rPr lang="en-CA" b="1" dirty="0" smtClean="0"/>
              <a:t>Elle </a:t>
            </a:r>
            <a:r>
              <a:rPr lang="en-CA" b="1" dirty="0" err="1" smtClean="0"/>
              <a:t>présente</a:t>
            </a:r>
            <a:r>
              <a:rPr lang="en-CA" b="1" dirty="0" smtClean="0"/>
              <a:t> </a:t>
            </a:r>
            <a:r>
              <a:rPr lang="en-CA" b="1" dirty="0" err="1" smtClean="0"/>
              <a:t>une</a:t>
            </a:r>
            <a:r>
              <a:rPr lang="en-CA" b="1" dirty="0" smtClean="0"/>
              <a:t> </a:t>
            </a:r>
            <a:r>
              <a:rPr lang="en-CA" b="1" dirty="0" err="1" smtClean="0"/>
              <a:t>certaine</a:t>
            </a:r>
            <a:r>
              <a:rPr lang="en-CA" b="1" dirty="0" smtClean="0"/>
              <a:t> </a:t>
            </a:r>
            <a:r>
              <a:rPr lang="en-CA" b="1" dirty="0" err="1" smtClean="0"/>
              <a:t>ouverture</a:t>
            </a:r>
            <a:r>
              <a:rPr lang="en-CA" b="1" dirty="0" smtClean="0"/>
              <a:t>.</a:t>
            </a:r>
          </a:p>
          <a:p>
            <a:endParaRPr lang="fr-CA" b="1" noProof="0" dirty="0" smtClean="0"/>
          </a:p>
          <a:p>
            <a:r>
              <a:rPr lang="fr-CA" noProof="0" dirty="0" smtClean="0"/>
              <a:t>Il y a autant de réponses que les enfants veulent bien donner.</a:t>
            </a:r>
            <a:r>
              <a:rPr lang="fr-CA" baseline="0" noProof="0" dirty="0" smtClean="0"/>
              <a:t>  Les réponses vont dépendre de plusieurs facteurs.</a:t>
            </a:r>
          </a:p>
          <a:p>
            <a:pPr>
              <a:buFontTx/>
              <a:buChar char="-"/>
            </a:pPr>
            <a:r>
              <a:rPr lang="en-CA" baseline="0" noProof="0" dirty="0" smtClean="0"/>
              <a:t>Le </a:t>
            </a:r>
            <a:r>
              <a:rPr lang="en-CA" baseline="0" noProof="0" dirty="0" err="1" smtClean="0"/>
              <a:t>pouls</a:t>
            </a:r>
            <a:r>
              <a:rPr lang="en-CA" baseline="0" noProof="0" dirty="0" smtClean="0"/>
              <a:t> </a:t>
            </a:r>
            <a:r>
              <a:rPr lang="en-CA" baseline="0" noProof="0" dirty="0" err="1" smtClean="0"/>
              <a:t>dépend</a:t>
            </a:r>
            <a:r>
              <a:rPr lang="en-CA" baseline="0" noProof="0" dirty="0" smtClean="0"/>
              <a:t> de </a:t>
            </a:r>
            <a:r>
              <a:rPr lang="en-CA" baseline="0" noProof="0" dirty="0" err="1" smtClean="0"/>
              <a:t>l’âge</a:t>
            </a:r>
            <a:r>
              <a:rPr lang="en-CA" baseline="0" noProof="0" dirty="0" smtClean="0"/>
              <a:t> de la </a:t>
            </a:r>
            <a:r>
              <a:rPr lang="en-CA" baseline="0" noProof="0" dirty="0" err="1" smtClean="0"/>
              <a:t>personne</a:t>
            </a:r>
            <a:endParaRPr lang="en-CA" baseline="0" noProof="0" dirty="0" smtClean="0"/>
          </a:p>
          <a:p>
            <a:pPr>
              <a:buFontTx/>
              <a:buChar char="-"/>
            </a:pPr>
            <a:r>
              <a:rPr lang="en-CA" baseline="0" noProof="0" dirty="0" smtClean="0"/>
              <a:t>Le </a:t>
            </a:r>
            <a:r>
              <a:rPr lang="en-CA" baseline="0" noProof="0" dirty="0" err="1" smtClean="0"/>
              <a:t>pouls</a:t>
            </a:r>
            <a:r>
              <a:rPr lang="en-CA" baseline="0" noProof="0" dirty="0" smtClean="0"/>
              <a:t> </a:t>
            </a:r>
            <a:r>
              <a:rPr lang="en-CA" baseline="0" noProof="0" dirty="0" err="1" smtClean="0"/>
              <a:t>dépend</a:t>
            </a:r>
            <a:r>
              <a:rPr lang="en-CA" baseline="0" noProof="0" dirty="0" smtClean="0"/>
              <a:t> </a:t>
            </a:r>
            <a:r>
              <a:rPr lang="en-CA" baseline="0" noProof="0" dirty="0" err="1" smtClean="0"/>
              <a:t>aussi</a:t>
            </a:r>
            <a:r>
              <a:rPr lang="en-CA" baseline="0" noProof="0" dirty="0" smtClean="0"/>
              <a:t> de la condition physique de la </a:t>
            </a:r>
            <a:r>
              <a:rPr lang="en-CA" baseline="0" noProof="0" dirty="0" err="1" smtClean="0"/>
              <a:t>personne</a:t>
            </a:r>
            <a:r>
              <a:rPr lang="en-CA" baseline="0" noProof="0" dirty="0" smtClean="0"/>
              <a:t> et de son </a:t>
            </a:r>
            <a:r>
              <a:rPr lang="en-CA" baseline="0" noProof="0" dirty="0" err="1" smtClean="0"/>
              <a:t>niveau</a:t>
            </a:r>
            <a:r>
              <a:rPr lang="en-CA" baseline="0" noProof="0" dirty="0" smtClean="0"/>
              <a:t> </a:t>
            </a:r>
            <a:r>
              <a:rPr lang="en-CA" baseline="0" noProof="0" dirty="0" err="1" smtClean="0"/>
              <a:t>d’activité</a:t>
            </a:r>
            <a:r>
              <a:rPr lang="en-CA" baseline="0" noProof="0" dirty="0" smtClean="0"/>
              <a:t> au moment de la lecture</a:t>
            </a:r>
          </a:p>
          <a:p>
            <a:pPr>
              <a:buFontTx/>
              <a:buChar char="-"/>
            </a:pPr>
            <a:r>
              <a:rPr lang="en-CA" baseline="0" noProof="0" dirty="0" smtClean="0"/>
              <a:t>Le </a:t>
            </a:r>
            <a:r>
              <a:rPr lang="en-CA" baseline="0" noProof="0" dirty="0" err="1" smtClean="0"/>
              <a:t>pouls</a:t>
            </a:r>
            <a:r>
              <a:rPr lang="en-CA" baseline="0" noProof="0" dirty="0" smtClean="0"/>
              <a:t> </a:t>
            </a:r>
            <a:r>
              <a:rPr lang="en-CA" baseline="0" noProof="0" dirty="0" err="1" smtClean="0"/>
              <a:t>varie</a:t>
            </a:r>
            <a:r>
              <a:rPr lang="en-CA" baseline="0" noProof="0" dirty="0" smtClean="0"/>
              <a:t> </a:t>
            </a:r>
            <a:r>
              <a:rPr lang="en-CA" baseline="0" noProof="0" dirty="0" err="1" smtClean="0"/>
              <a:t>aussi</a:t>
            </a:r>
            <a:r>
              <a:rPr lang="en-CA" baseline="0" noProof="0" dirty="0" smtClean="0"/>
              <a:t> </a:t>
            </a:r>
            <a:r>
              <a:rPr lang="en-CA" baseline="0" noProof="0" dirty="0" err="1" smtClean="0"/>
              <a:t>selon</a:t>
            </a:r>
            <a:r>
              <a:rPr lang="en-CA" baseline="0" noProof="0" dirty="0" smtClean="0"/>
              <a:t> le temps de la </a:t>
            </a:r>
            <a:r>
              <a:rPr lang="en-CA" baseline="0" noProof="0" dirty="0" err="1" smtClean="0"/>
              <a:t>journée</a:t>
            </a:r>
            <a:endParaRPr lang="en-CA" baseline="0" noProof="0" dirty="0" smtClean="0"/>
          </a:p>
          <a:p>
            <a:pPr>
              <a:buFontTx/>
              <a:buChar char="-"/>
            </a:pPr>
            <a:r>
              <a:rPr lang="en-CA" baseline="0" noProof="0" dirty="0" err="1" smtClean="0"/>
              <a:t>Est-ce</a:t>
            </a:r>
            <a:r>
              <a:rPr lang="en-CA" baseline="0" noProof="0" dirty="0" smtClean="0"/>
              <a:t> </a:t>
            </a:r>
            <a:r>
              <a:rPr lang="en-CA" baseline="0" noProof="0" dirty="0" err="1" smtClean="0"/>
              <a:t>une</a:t>
            </a:r>
            <a:r>
              <a:rPr lang="en-CA" baseline="0" noProof="0" dirty="0" smtClean="0"/>
              <a:t> </a:t>
            </a:r>
            <a:r>
              <a:rPr lang="en-CA" baseline="0" noProof="0" dirty="0" err="1" smtClean="0"/>
              <a:t>année</a:t>
            </a:r>
            <a:r>
              <a:rPr lang="en-CA" baseline="0" noProof="0" dirty="0" smtClean="0"/>
              <a:t> bissextile?</a:t>
            </a:r>
          </a:p>
          <a:p>
            <a:pPr>
              <a:buFontTx/>
              <a:buNone/>
            </a:pPr>
            <a:endParaRPr lang="en-CA" baseline="0" noProof="0" dirty="0" smtClean="0"/>
          </a:p>
          <a:p>
            <a:pPr>
              <a:buFontTx/>
              <a:buNone/>
            </a:pPr>
            <a:r>
              <a:rPr lang="en-CA" baseline="0" noProof="0" dirty="0" err="1" smtClean="0"/>
              <a:t>C’est</a:t>
            </a:r>
            <a:r>
              <a:rPr lang="en-CA" baseline="0" noProof="0" dirty="0" smtClean="0"/>
              <a:t> aux </a:t>
            </a:r>
            <a:r>
              <a:rPr lang="en-CA" baseline="0" noProof="0" dirty="0" err="1" smtClean="0"/>
              <a:t>élèves</a:t>
            </a:r>
            <a:r>
              <a:rPr lang="en-CA" baseline="0" noProof="0" dirty="0" smtClean="0"/>
              <a:t> à poser </a:t>
            </a:r>
            <a:r>
              <a:rPr lang="en-CA" baseline="0" noProof="0" dirty="0" err="1" smtClean="0"/>
              <a:t>ces</a:t>
            </a:r>
            <a:r>
              <a:rPr lang="en-CA" baseline="0" noProof="0" dirty="0" smtClean="0"/>
              <a:t> questions (</a:t>
            </a:r>
            <a:r>
              <a:rPr lang="en-CA" baseline="0" noProof="0" dirty="0" err="1" smtClean="0"/>
              <a:t>ou</a:t>
            </a:r>
            <a:r>
              <a:rPr lang="en-CA" baseline="0" noProof="0" dirty="0" smtClean="0"/>
              <a:t> </a:t>
            </a:r>
            <a:r>
              <a:rPr lang="en-CA" baseline="0" noProof="0" dirty="0" err="1" smtClean="0"/>
              <a:t>autres</a:t>
            </a:r>
            <a:r>
              <a:rPr lang="en-CA" baseline="0" noProof="0" dirty="0" smtClean="0"/>
              <a:t>) à </a:t>
            </a:r>
            <a:r>
              <a:rPr lang="en-CA" baseline="0" noProof="0" dirty="0" err="1" smtClean="0"/>
              <a:t>l’enseignant</a:t>
            </a:r>
            <a:r>
              <a:rPr lang="en-CA" baseline="0" noProof="0" dirty="0" smtClean="0"/>
              <a:t> </a:t>
            </a:r>
            <a:r>
              <a:rPr lang="en-CA" baseline="0" noProof="0" dirty="0" err="1" smtClean="0"/>
              <a:t>afin</a:t>
            </a:r>
            <a:r>
              <a:rPr lang="en-CA" baseline="0" noProof="0" dirty="0" smtClean="0"/>
              <a:t> de </a:t>
            </a:r>
            <a:r>
              <a:rPr lang="en-CA" baseline="0" noProof="0" dirty="0" err="1" smtClean="0"/>
              <a:t>déterminer</a:t>
            </a:r>
            <a:r>
              <a:rPr lang="en-CA" baseline="0" noProof="0" dirty="0" smtClean="0"/>
              <a:t> le </a:t>
            </a:r>
            <a:r>
              <a:rPr lang="en-CA" baseline="0" noProof="0" dirty="0" err="1" smtClean="0"/>
              <a:t>nombre</a:t>
            </a:r>
            <a:r>
              <a:rPr lang="en-CA" baseline="0" noProof="0" dirty="0" smtClean="0"/>
              <a:t> de battements du cousin.  </a:t>
            </a:r>
            <a:r>
              <a:rPr lang="en-CA" baseline="0" noProof="0" dirty="0" err="1" smtClean="0"/>
              <a:t>L’enseignant</a:t>
            </a:r>
            <a:r>
              <a:rPr lang="en-CA" baseline="0" noProof="0" dirty="0" smtClean="0"/>
              <a:t> </a:t>
            </a:r>
            <a:r>
              <a:rPr lang="en-CA" baseline="0" noProof="0" dirty="0" err="1" smtClean="0"/>
              <a:t>doit</a:t>
            </a:r>
            <a:r>
              <a:rPr lang="en-CA" baseline="0" noProof="0" dirty="0" smtClean="0"/>
              <a:t> </a:t>
            </a:r>
            <a:r>
              <a:rPr lang="en-CA" baseline="0" noProof="0" dirty="0" err="1" smtClean="0"/>
              <a:t>être</a:t>
            </a:r>
            <a:r>
              <a:rPr lang="en-CA" baseline="0" noProof="0" dirty="0" smtClean="0"/>
              <a:t> prêt à </a:t>
            </a:r>
            <a:r>
              <a:rPr lang="en-CA" baseline="0" noProof="0" dirty="0" err="1" smtClean="0"/>
              <a:t>répondre</a:t>
            </a:r>
            <a:r>
              <a:rPr lang="en-CA" baseline="0" noProof="0" dirty="0" smtClean="0"/>
              <a:t> aux </a:t>
            </a:r>
            <a:r>
              <a:rPr lang="en-CA" baseline="0" noProof="0" dirty="0" err="1" smtClean="0"/>
              <a:t>élèves</a:t>
            </a:r>
            <a:r>
              <a:rPr lang="en-CA" baseline="0" noProof="0" dirty="0" smtClean="0"/>
              <a:t>.</a:t>
            </a:r>
          </a:p>
          <a:p>
            <a:pPr>
              <a:buFontTx/>
              <a:buNone/>
            </a:pPr>
            <a:endParaRPr lang="en-CA" baseline="0" noProof="0" dirty="0" smtClean="0"/>
          </a:p>
          <a:p>
            <a:pPr>
              <a:buFontTx/>
              <a:buNone/>
            </a:pPr>
            <a:r>
              <a:rPr lang="en-CA" b="1" baseline="0" dirty="0" smtClean="0"/>
              <a:t>Note à </a:t>
            </a:r>
            <a:r>
              <a:rPr lang="en-CA" b="1" baseline="0" dirty="0" err="1" smtClean="0"/>
              <a:t>l’animateur</a:t>
            </a:r>
            <a:r>
              <a:rPr lang="en-CA"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fr-CA" dirty="0" smtClean="0"/>
              <a:t>Donner du temps aux participants pour répondre à la question proposée sur la diapositive afin que les participants puissent comprendre</a:t>
            </a:r>
            <a:r>
              <a:rPr lang="fr-CA" baseline="0" dirty="0" smtClean="0"/>
              <a:t> l’ouverture </a:t>
            </a:r>
            <a:r>
              <a:rPr lang="fr-CA" dirty="0" smtClean="0"/>
              <a:t>et l’enthousiasme que les élèves démontreront.</a:t>
            </a:r>
          </a:p>
          <a:p>
            <a:pPr>
              <a:buFontTx/>
              <a:buNone/>
            </a:pPr>
            <a:endParaRPr lang="en-CA" baseline="0" noProof="0" dirty="0" smtClean="0"/>
          </a:p>
          <a:p>
            <a:pPr>
              <a:buFontTx/>
              <a:buNone/>
            </a:pPr>
            <a:r>
              <a:rPr lang="en-CA" b="1" baseline="0" noProof="0" dirty="0" smtClean="0"/>
              <a:t>Extension</a:t>
            </a:r>
          </a:p>
          <a:p>
            <a:pPr>
              <a:buFontTx/>
              <a:buChar char="-"/>
            </a:pPr>
            <a:r>
              <a:rPr lang="fr-CA" noProof="0" dirty="0" smtClean="0"/>
              <a:t>Faire un graphique du pouls moyen (nombre de battements</a:t>
            </a:r>
            <a:r>
              <a:rPr lang="fr-CA" baseline="0" noProof="0" dirty="0" smtClean="0"/>
              <a:t> par minute) </a:t>
            </a:r>
            <a:r>
              <a:rPr lang="fr-CA" noProof="0" dirty="0" smtClean="0"/>
              <a:t>d’une personne</a:t>
            </a:r>
            <a:r>
              <a:rPr lang="fr-CA" baseline="0" noProof="0" dirty="0" smtClean="0"/>
              <a:t> à chaque décennie de sa vie.</a:t>
            </a:r>
            <a:endParaRPr lang="fr-CA" noProof="0" dirty="0" smtClean="0"/>
          </a:p>
          <a:p>
            <a:endParaRPr lang="fr-CA" baseline="0" noProof="0" dirty="0" smtClean="0"/>
          </a:p>
        </p:txBody>
      </p:sp>
      <p:sp>
        <p:nvSpPr>
          <p:cNvPr id="4" name="Espace réservé du numéro de diapositive 3"/>
          <p:cNvSpPr>
            <a:spLocks noGrp="1"/>
          </p:cNvSpPr>
          <p:nvPr>
            <p:ph type="sldNum" sz="quarter" idx="10"/>
          </p:nvPr>
        </p:nvSpPr>
        <p:spPr/>
        <p:txBody>
          <a:bodyPr/>
          <a:lstStyle/>
          <a:p>
            <a:fld id="{CC98D85F-A3BC-4AA2-AE1F-655D9FF5A39E}" type="slidenum">
              <a:rPr lang="fr-CA" smtClean="0"/>
              <a:pPr/>
              <a:t>7</a:t>
            </a:fld>
            <a:endParaRPr lang="fr-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lnSpcReduction="10000"/>
          </a:bodyPr>
          <a:lstStyle/>
          <a:p>
            <a:r>
              <a:rPr lang="fr-CA" b="1" noProof="0" dirty="0" smtClean="0"/>
              <a:t>Note à l’animateur</a:t>
            </a:r>
          </a:p>
          <a:p>
            <a:r>
              <a:rPr lang="fr-CA" noProof="0" dirty="0" smtClean="0"/>
              <a:t>Voir </a:t>
            </a:r>
            <a:r>
              <a:rPr lang="fr-CA" i="1" noProof="0" dirty="0" smtClean="0"/>
              <a:t>Fiche reproductible</a:t>
            </a:r>
            <a:r>
              <a:rPr lang="fr-CA" noProof="0" dirty="0" smtClean="0"/>
              <a:t>:  Quelles</a:t>
            </a:r>
            <a:r>
              <a:rPr lang="fr-CA" baseline="0" noProof="0" dirty="0" smtClean="0"/>
              <a:t> questions sont riches?</a:t>
            </a:r>
            <a:endParaRPr lang="fr-CA" noProof="0" dirty="0" smtClean="0"/>
          </a:p>
          <a:p>
            <a:r>
              <a:rPr lang="fr-CA" noProof="0" dirty="0" smtClean="0"/>
              <a:t>Préparer</a:t>
            </a:r>
            <a:r>
              <a:rPr lang="fr-CA" baseline="0" noProof="0" dirty="0" smtClean="0"/>
              <a:t> suffisamment d’ensemble de cartes pour que vos participants puissent travailler en groupe de 2 ou 3 personnes.</a:t>
            </a:r>
          </a:p>
          <a:p>
            <a:endParaRPr lang="fr-CA" baseline="0" noProof="0" dirty="0" smtClean="0"/>
          </a:p>
          <a:p>
            <a:r>
              <a:rPr lang="fr-CA" b="1" baseline="0" noProof="0" dirty="0" smtClean="0"/>
              <a:t>Instruction</a:t>
            </a:r>
          </a:p>
          <a:p>
            <a:r>
              <a:rPr lang="fr-CA" baseline="0" noProof="0" dirty="0" smtClean="0"/>
              <a:t>Les équipes doivent séparer les 20 cartes (sur lesquelles on retrouve des activités/questions) en deux groupes.  </a:t>
            </a:r>
          </a:p>
          <a:p>
            <a:pPr marL="228600" indent="-228600">
              <a:buAutoNum type="arabicPeriod"/>
            </a:pPr>
            <a:r>
              <a:rPr lang="fr-CA" baseline="0" noProof="0" dirty="0" smtClean="0"/>
              <a:t>Les activités riches  </a:t>
            </a:r>
          </a:p>
          <a:p>
            <a:pPr marL="0" indent="0">
              <a:buNone/>
            </a:pPr>
            <a:r>
              <a:rPr lang="fr-CA" baseline="0" noProof="0" dirty="0" smtClean="0"/>
              <a:t>2.  Les activités non riches</a:t>
            </a:r>
          </a:p>
          <a:p>
            <a:endParaRPr lang="fr-CA" baseline="0" noProof="0" dirty="0" smtClean="0"/>
          </a:p>
          <a:p>
            <a:r>
              <a:rPr lang="fr-CA" b="1" baseline="0" noProof="0" dirty="0" smtClean="0"/>
              <a:t>Discussion</a:t>
            </a:r>
          </a:p>
          <a:p>
            <a:r>
              <a:rPr lang="fr-CA" baseline="0" noProof="0" dirty="0" smtClean="0"/>
              <a:t>Y a-t-il des activités qui sont plus difficiles à classifier?  Pourquoi?</a:t>
            </a:r>
          </a:p>
          <a:p>
            <a:r>
              <a:rPr lang="fr-CA" baseline="0" noProof="0" dirty="0" smtClean="0"/>
              <a:t>Y a-t-il des activités qui sont clairement riches?  Pourquoi?</a:t>
            </a:r>
          </a:p>
          <a:p>
            <a:r>
              <a:rPr lang="en-CA" baseline="0" dirty="0" smtClean="0"/>
              <a:t/>
            </a:r>
            <a:br>
              <a:rPr lang="en-CA" baseline="0" dirty="0" smtClean="0"/>
            </a:br>
            <a:r>
              <a:rPr lang="fr-CA" b="1" baseline="0" noProof="0" dirty="0" smtClean="0"/>
              <a:t>Extension</a:t>
            </a:r>
          </a:p>
          <a:p>
            <a:endParaRPr lang="fr-CA" baseline="0" noProof="0" dirty="0" smtClean="0"/>
          </a:p>
          <a:p>
            <a:r>
              <a:rPr lang="fr-CA" baseline="0" noProof="0" dirty="0" smtClean="0"/>
              <a:t>Les participants choisissent une activité qu’ils aiment plus particulièrement.  Ils présentent aux autres ce qu’ils aiment et comment ils pensent l’utiliser un jour dans leur salle de classe.</a:t>
            </a:r>
          </a:p>
          <a:p>
            <a:r>
              <a:rPr lang="fr-CA" baseline="0" noProof="0" dirty="0" smtClean="0"/>
              <a:t/>
            </a:r>
            <a:br>
              <a:rPr lang="fr-CA" baseline="0" noProof="0" dirty="0" smtClean="0"/>
            </a:br>
            <a:r>
              <a:rPr lang="fr-CA" baseline="0" noProof="0" dirty="0" smtClean="0"/>
              <a:t>Les participants choisissent une activité qui n’est pas riche et proposent une version riche aux autres participants.</a:t>
            </a:r>
          </a:p>
        </p:txBody>
      </p:sp>
      <p:sp>
        <p:nvSpPr>
          <p:cNvPr id="4" name="Espace réservé du numéro de diapositive 3"/>
          <p:cNvSpPr>
            <a:spLocks noGrp="1"/>
          </p:cNvSpPr>
          <p:nvPr>
            <p:ph type="sldNum" sz="quarter" idx="10"/>
          </p:nvPr>
        </p:nvSpPr>
        <p:spPr/>
        <p:txBody>
          <a:bodyPr/>
          <a:lstStyle/>
          <a:p>
            <a:fld id="{CC98D85F-A3BC-4AA2-AE1F-655D9FF5A39E}" type="slidenum">
              <a:rPr lang="fr-CA" smtClean="0"/>
              <a:pPr/>
              <a:t>8</a:t>
            </a:fld>
            <a:endParaRPr lang="fr-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925464">
              <a:defRPr/>
            </a:pPr>
            <a:r>
              <a:rPr lang="en-CA" b="1" dirty="0" err="1" smtClean="0"/>
              <a:t>Définition</a:t>
            </a:r>
            <a:endParaRPr lang="fr-CA" b="1" dirty="0" smtClean="0"/>
          </a:p>
          <a:p>
            <a:pPr defTabSz="925464">
              <a:defRPr/>
            </a:pPr>
            <a:r>
              <a:rPr lang="fr-CA" b="1" dirty="0" smtClean="0"/>
              <a:t>Ce n’est pas....</a:t>
            </a:r>
            <a:endParaRPr lang="fr-CA" b="1" noProof="0" dirty="0" smtClean="0"/>
          </a:p>
          <a:p>
            <a:pPr defTabSz="925464">
              <a:defRPr/>
            </a:pPr>
            <a:endParaRPr lang="fr-CA" b="1" noProof="0" dirty="0" smtClean="0"/>
          </a:p>
          <a:p>
            <a:pPr defTabSz="925464">
              <a:defRPr/>
            </a:pPr>
            <a:r>
              <a:rPr lang="fr-CA" b="1" noProof="0" dirty="0" smtClean="0"/>
              <a:t>une série de questions répétitives</a:t>
            </a:r>
          </a:p>
          <a:p>
            <a:r>
              <a:rPr lang="fr-CA" noProof="0" dirty="0" smtClean="0"/>
              <a:t>Y</a:t>
            </a:r>
            <a:r>
              <a:rPr lang="fr-CA" baseline="0" noProof="0" dirty="0" smtClean="0"/>
              <a:t> a-t-il un besoin pour ce type de questions?  La réponse des participants doit être justifiée.</a:t>
            </a:r>
          </a:p>
          <a:p>
            <a:endParaRPr lang="fr-CA" baseline="0" noProof="0" dirty="0" smtClean="0"/>
          </a:p>
          <a:p>
            <a:pPr defTabSz="925464">
              <a:defRPr/>
            </a:pPr>
            <a:r>
              <a:rPr lang="fr-CA" b="1" noProof="0" dirty="0" smtClean="0"/>
              <a:t>une question différente mais semblable à ce qu’on a déjà fait</a:t>
            </a:r>
          </a:p>
          <a:p>
            <a:r>
              <a:rPr lang="fr-CA" noProof="0" dirty="0" smtClean="0"/>
              <a:t>Ceci, en soi, n’est pas un mal.</a:t>
            </a:r>
            <a:r>
              <a:rPr lang="fr-CA" baseline="0" noProof="0" dirty="0" smtClean="0"/>
              <a:t>  Toutefois, elle sera moins riche la deuxième fois qu’elle est présentée.</a:t>
            </a:r>
          </a:p>
          <a:p>
            <a:endParaRPr lang="fr-CA" baseline="0" noProof="0" dirty="0" smtClean="0"/>
          </a:p>
          <a:p>
            <a:pPr defTabSz="925464">
              <a:defRPr/>
            </a:pPr>
            <a:r>
              <a:rPr lang="fr-CA" b="1" noProof="0" dirty="0" smtClean="0"/>
              <a:t>un projet de longue haleine</a:t>
            </a:r>
          </a:p>
          <a:p>
            <a:r>
              <a:rPr lang="fr-CA" noProof="0" dirty="0" smtClean="0"/>
              <a:t>Les projets de longue haleine ont une valeur non contestée.  Toutefois, elle permet</a:t>
            </a:r>
            <a:r>
              <a:rPr lang="fr-CA" baseline="0" noProof="0" dirty="0" smtClean="0"/>
              <a:t> d’atteindre des objectifs différents de ceux des activités riches.</a:t>
            </a:r>
          </a:p>
          <a:p>
            <a:endParaRPr lang="fr-CA" noProof="0" dirty="0" smtClean="0"/>
          </a:p>
          <a:p>
            <a:pPr defTabSz="925464">
              <a:defRPr/>
            </a:pPr>
            <a:r>
              <a:rPr lang="fr-CA" b="1" noProof="0" dirty="0" smtClean="0"/>
              <a:t>une activité qui se termine avec la réponse</a:t>
            </a:r>
          </a:p>
          <a:p>
            <a:r>
              <a:rPr lang="fr-CA" noProof="0" dirty="0" smtClean="0"/>
              <a:t>Une</a:t>
            </a:r>
            <a:r>
              <a:rPr lang="fr-CA" baseline="0" noProof="0" dirty="0" smtClean="0"/>
              <a:t> activité riche finit plus souvent par une belle discussion que par la réponse elle-même.</a:t>
            </a:r>
            <a:endParaRPr lang="fr-CA" noProof="0" dirty="0"/>
          </a:p>
        </p:txBody>
      </p:sp>
      <p:sp>
        <p:nvSpPr>
          <p:cNvPr id="4" name="Espace réservé du numéro de diapositive 3"/>
          <p:cNvSpPr>
            <a:spLocks noGrp="1"/>
          </p:cNvSpPr>
          <p:nvPr>
            <p:ph type="sldNum" sz="quarter" idx="10"/>
          </p:nvPr>
        </p:nvSpPr>
        <p:spPr/>
        <p:txBody>
          <a:bodyPr/>
          <a:lstStyle/>
          <a:p>
            <a:fld id="{CC98D85F-A3BC-4AA2-AE1F-655D9FF5A39E}" type="slidenum">
              <a:rPr lang="fr-CA" smtClean="0"/>
              <a:pPr/>
              <a:t>9</a:t>
            </a:fld>
            <a:endParaRPr lang="fr-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Triangle isocè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540544" y="776288"/>
            <a:ext cx="8062912" cy="1470025"/>
          </a:xfrm>
        </p:spPr>
        <p:txBody>
          <a:bodyPr anchor="b">
            <a:normAutofit/>
          </a:bodyPr>
          <a:lstStyle>
            <a:lvl1pPr algn="r">
              <a:defRPr sz="4400"/>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a:xfrm>
            <a:off x="1371600" y="6012656"/>
            <a:ext cx="5791200" cy="365125"/>
          </a:xfrm>
        </p:spPr>
        <p:txBody>
          <a:bodyPr tIns="0" bIns="0" anchor="t"/>
          <a:lstStyle>
            <a:lvl1pPr algn="r">
              <a:defRPr sz="1000"/>
            </a:lvl1pPr>
          </a:lstStyle>
          <a:p>
            <a:fld id="{B4A18609-8440-484C-A86C-7D498EC5A4DE}" type="datetimeFigureOut">
              <a:rPr lang="fr-CA" smtClean="0"/>
              <a:pPr/>
              <a:t>2011-11-21</a:t>
            </a:fld>
            <a:endParaRPr lang="fr-CA"/>
          </a:p>
        </p:txBody>
      </p:sp>
      <p:sp>
        <p:nvSpPr>
          <p:cNvPr id="17" name="Espace réservé du pied de page 16"/>
          <p:cNvSpPr>
            <a:spLocks noGrp="1"/>
          </p:cNvSpPr>
          <p:nvPr>
            <p:ph type="ftr" sz="quarter" idx="11"/>
          </p:nvPr>
        </p:nvSpPr>
        <p:spPr>
          <a:xfrm>
            <a:off x="1371600" y="5650704"/>
            <a:ext cx="5791200" cy="365125"/>
          </a:xfrm>
        </p:spPr>
        <p:txBody>
          <a:bodyPr tIns="0" bIns="0" anchor="b"/>
          <a:lstStyle>
            <a:lvl1pPr algn="r">
              <a:defRPr sz="1100"/>
            </a:lvl1pPr>
          </a:lstStyle>
          <a:p>
            <a:endParaRPr lang="fr-CA"/>
          </a:p>
        </p:txBody>
      </p:sp>
      <p:sp>
        <p:nvSpPr>
          <p:cNvPr id="29" name="Espace réservé du numéro de diapositive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47D5EE35-D9E3-433A-B449-A4730737C95E}" type="slidenum">
              <a:rPr lang="fr-CA" smtClean="0"/>
              <a:pPr/>
              <a:t>‹N°›</a:t>
            </a:fld>
            <a:endParaRPr lang="fr-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B4A18609-8440-484C-A86C-7D498EC5A4DE}" type="datetimeFigureOut">
              <a:rPr lang="fr-CA" smtClean="0"/>
              <a:pPr/>
              <a:t>2011-11-21</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47D5EE35-D9E3-433A-B449-A4730737C95E}" type="slidenum">
              <a:rPr lang="fr-CA" smtClean="0"/>
              <a:pPr/>
              <a:t>‹N°›</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81800" y="381000"/>
            <a:ext cx="1905000" cy="5486400"/>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381000"/>
            <a:ext cx="6248400" cy="5486400"/>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B4A18609-8440-484C-A86C-7D498EC5A4DE}" type="datetimeFigureOut">
              <a:rPr lang="fr-CA" smtClean="0"/>
              <a:pPr/>
              <a:t>2011-11-21</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47D5EE35-D9E3-433A-B449-A4730737C95E}" type="slidenum">
              <a:rPr lang="fr-CA" smtClean="0"/>
              <a:pPr/>
              <a:t>‹N°›</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67494"/>
            <a:ext cx="8229600" cy="1399032"/>
          </a:xfrm>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a:xfrm>
            <a:off x="457200" y="1882808"/>
            <a:ext cx="82296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a:xfrm>
            <a:off x="4791456" y="6480048"/>
            <a:ext cx="2133600" cy="301752"/>
          </a:xfrm>
        </p:spPr>
        <p:txBody>
          <a:bodyPr/>
          <a:lstStyle/>
          <a:p>
            <a:fld id="{B4A18609-8440-484C-A86C-7D498EC5A4DE}" type="datetimeFigureOut">
              <a:rPr lang="fr-CA" smtClean="0"/>
              <a:pPr/>
              <a:t>2011-11-21</a:t>
            </a:fld>
            <a:endParaRPr lang="fr-CA"/>
          </a:p>
        </p:txBody>
      </p:sp>
      <p:sp>
        <p:nvSpPr>
          <p:cNvPr id="5" name="Espace réservé du pied de page 4"/>
          <p:cNvSpPr>
            <a:spLocks noGrp="1"/>
          </p:cNvSpPr>
          <p:nvPr>
            <p:ph type="ftr" sz="quarter" idx="11"/>
          </p:nvPr>
        </p:nvSpPr>
        <p:spPr>
          <a:xfrm>
            <a:off x="457200" y="6480969"/>
            <a:ext cx="4260056" cy="300831"/>
          </a:xfrm>
        </p:spPr>
        <p:txBody>
          <a:bodyPr/>
          <a:lstStyle/>
          <a:p>
            <a:endParaRPr lang="fr-CA"/>
          </a:p>
        </p:txBody>
      </p:sp>
      <p:sp>
        <p:nvSpPr>
          <p:cNvPr id="6" name="Espace réservé du numéro de diapositive 5"/>
          <p:cNvSpPr>
            <a:spLocks noGrp="1"/>
          </p:cNvSpPr>
          <p:nvPr>
            <p:ph type="sldNum" sz="quarter" idx="12"/>
          </p:nvPr>
        </p:nvSpPr>
        <p:spPr/>
        <p:txBody>
          <a:bodyPr/>
          <a:lstStyle/>
          <a:p>
            <a:fld id="{47D5EE35-D9E3-433A-B449-A4730737C95E}" type="slidenum">
              <a:rPr lang="fr-CA" smtClean="0"/>
              <a:pPr/>
              <a:t>‹N°›</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9" name="Triangle rect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Triangle isocè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Espace réservé de la date 3"/>
          <p:cNvSpPr>
            <a:spLocks noGrp="1"/>
          </p:cNvSpPr>
          <p:nvPr>
            <p:ph type="dt" sz="half" idx="10"/>
          </p:nvPr>
        </p:nvSpPr>
        <p:spPr>
          <a:xfrm>
            <a:off x="6955632" y="6477000"/>
            <a:ext cx="2133600" cy="304800"/>
          </a:xfrm>
        </p:spPr>
        <p:txBody>
          <a:bodyPr/>
          <a:lstStyle/>
          <a:p>
            <a:fld id="{B4A18609-8440-484C-A86C-7D498EC5A4DE}" type="datetimeFigureOut">
              <a:rPr lang="fr-CA" smtClean="0"/>
              <a:pPr/>
              <a:t>2011-11-21</a:t>
            </a:fld>
            <a:endParaRPr lang="fr-CA"/>
          </a:p>
        </p:txBody>
      </p:sp>
      <p:sp>
        <p:nvSpPr>
          <p:cNvPr id="5" name="Espace réservé du pied de page 4"/>
          <p:cNvSpPr>
            <a:spLocks noGrp="1"/>
          </p:cNvSpPr>
          <p:nvPr>
            <p:ph type="ftr" sz="quarter" idx="11"/>
          </p:nvPr>
        </p:nvSpPr>
        <p:spPr>
          <a:xfrm>
            <a:off x="2619376" y="6480969"/>
            <a:ext cx="4260056" cy="300831"/>
          </a:xfrm>
        </p:spPr>
        <p:txBody>
          <a:bodyPr/>
          <a:lstStyle/>
          <a:p>
            <a:endParaRPr lang="fr-CA"/>
          </a:p>
        </p:txBody>
      </p:sp>
      <p:sp>
        <p:nvSpPr>
          <p:cNvPr id="6" name="Espace réservé du numéro de diapositive 5"/>
          <p:cNvSpPr>
            <a:spLocks noGrp="1"/>
          </p:cNvSpPr>
          <p:nvPr>
            <p:ph type="sldNum" sz="quarter" idx="12"/>
          </p:nvPr>
        </p:nvSpPr>
        <p:spPr>
          <a:xfrm>
            <a:off x="8451056" y="809624"/>
            <a:ext cx="502920" cy="300831"/>
          </a:xfrm>
        </p:spPr>
        <p:txBody>
          <a:bodyPr/>
          <a:lstStyle/>
          <a:p>
            <a:fld id="{47D5EE35-D9E3-433A-B449-A4730737C95E}" type="slidenum">
              <a:rPr lang="fr-CA" smtClean="0"/>
              <a:pPr/>
              <a:t>‹N°›</a:t>
            </a:fld>
            <a:endParaRPr lang="fr-CA"/>
          </a:p>
        </p:txBody>
      </p:sp>
      <p:cxnSp>
        <p:nvCxnSpPr>
          <p:cNvPr id="11" name="Connecteur droit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Connecteur droit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r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marL="0" algn="l">
              <a:defRPr/>
            </a:lvl1p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a:xfrm>
            <a:off x="4791456" y="6480969"/>
            <a:ext cx="2133600" cy="301752"/>
          </a:xfrm>
        </p:spPr>
        <p:txBody>
          <a:bodyPr/>
          <a:lstStyle/>
          <a:p>
            <a:fld id="{B4A18609-8440-484C-A86C-7D498EC5A4DE}" type="datetimeFigureOut">
              <a:rPr lang="fr-CA" smtClean="0"/>
              <a:pPr/>
              <a:t>2011-11-21</a:t>
            </a:fld>
            <a:endParaRPr lang="fr-CA"/>
          </a:p>
        </p:txBody>
      </p:sp>
      <p:sp>
        <p:nvSpPr>
          <p:cNvPr id="6" name="Espace réservé du pied de page 5"/>
          <p:cNvSpPr>
            <a:spLocks noGrp="1"/>
          </p:cNvSpPr>
          <p:nvPr>
            <p:ph type="ftr" sz="quarter" idx="11"/>
          </p:nvPr>
        </p:nvSpPr>
        <p:spPr>
          <a:xfrm>
            <a:off x="457200" y="6480969"/>
            <a:ext cx="4260056" cy="301752"/>
          </a:xfrm>
        </p:spPr>
        <p:txBody>
          <a:bodyPr/>
          <a:lstStyle/>
          <a:p>
            <a:endParaRPr lang="fr-CA"/>
          </a:p>
        </p:txBody>
      </p:sp>
      <p:sp>
        <p:nvSpPr>
          <p:cNvPr id="7" name="Espace réservé du numéro de diapositive 6"/>
          <p:cNvSpPr>
            <a:spLocks noGrp="1"/>
          </p:cNvSpPr>
          <p:nvPr>
            <p:ph type="sldNum" sz="quarter" idx="12"/>
          </p:nvPr>
        </p:nvSpPr>
        <p:spPr>
          <a:xfrm>
            <a:off x="7589520" y="6480969"/>
            <a:ext cx="502920" cy="301752"/>
          </a:xfrm>
        </p:spPr>
        <p:txBody>
          <a:bodyPr/>
          <a:lstStyle/>
          <a:p>
            <a:fld id="{47D5EE35-D9E3-433A-B449-A4730737C95E}" type="slidenum">
              <a:rPr lang="fr-CA" smtClean="0"/>
              <a:pPr/>
              <a:t>‹N°›</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a:xfrm>
            <a:off x="4791456" y="6480969"/>
            <a:ext cx="2130552" cy="301752"/>
          </a:xfrm>
        </p:spPr>
        <p:txBody>
          <a:bodyPr/>
          <a:lstStyle/>
          <a:p>
            <a:fld id="{B4A18609-8440-484C-A86C-7D498EC5A4DE}" type="datetimeFigureOut">
              <a:rPr lang="fr-CA" smtClean="0"/>
              <a:pPr/>
              <a:t>2011-11-21</a:t>
            </a:fld>
            <a:endParaRPr lang="fr-CA"/>
          </a:p>
        </p:txBody>
      </p:sp>
      <p:sp>
        <p:nvSpPr>
          <p:cNvPr id="8" name="Espace réservé du pied de page 7"/>
          <p:cNvSpPr>
            <a:spLocks noGrp="1"/>
          </p:cNvSpPr>
          <p:nvPr>
            <p:ph type="ftr" sz="quarter" idx="11"/>
          </p:nvPr>
        </p:nvSpPr>
        <p:spPr>
          <a:xfrm>
            <a:off x="457200" y="6480969"/>
            <a:ext cx="4261104" cy="301752"/>
          </a:xfrm>
        </p:spPr>
        <p:txBody>
          <a:bodyPr/>
          <a:lstStyle/>
          <a:p>
            <a:endParaRPr lang="fr-CA"/>
          </a:p>
        </p:txBody>
      </p:sp>
      <p:sp>
        <p:nvSpPr>
          <p:cNvPr id="9" name="Espace réservé du numéro de diapositive 8"/>
          <p:cNvSpPr>
            <a:spLocks noGrp="1"/>
          </p:cNvSpPr>
          <p:nvPr>
            <p:ph type="sldNum" sz="quarter" idx="12"/>
          </p:nvPr>
        </p:nvSpPr>
        <p:spPr>
          <a:xfrm>
            <a:off x="7589520" y="6483096"/>
            <a:ext cx="502920" cy="301752"/>
          </a:xfrm>
        </p:spPr>
        <p:txBody>
          <a:bodyPr/>
          <a:lstStyle>
            <a:lvl1pPr algn="ctr">
              <a:defRPr/>
            </a:lvl1pPr>
          </a:lstStyle>
          <a:p>
            <a:fld id="{47D5EE35-D9E3-433A-B449-A4730737C95E}" type="slidenum">
              <a:rPr lang="fr-CA" smtClean="0"/>
              <a:pPr/>
              <a:t>‹N°›</a:t>
            </a:fld>
            <a:endParaRPr lang="fr-CA"/>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0"/>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B4A18609-8440-484C-A86C-7D498EC5A4DE}" type="datetimeFigureOut">
              <a:rPr lang="fr-CA" smtClean="0"/>
              <a:pPr/>
              <a:t>2011-11-21</a:t>
            </a:fld>
            <a:endParaRPr lang="fr-CA"/>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p>
            <a:fld id="{47D5EE35-D9E3-433A-B449-A4730737C95E}" type="slidenum">
              <a:rPr lang="fr-CA" smtClean="0"/>
              <a:pPr/>
              <a:t>‹N°›</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791456" y="6480969"/>
            <a:ext cx="2133600" cy="301752"/>
          </a:xfrm>
        </p:spPr>
        <p:txBody>
          <a:bodyPr/>
          <a:lstStyle/>
          <a:p>
            <a:fld id="{B4A18609-8440-484C-A86C-7D498EC5A4DE}" type="datetimeFigureOut">
              <a:rPr lang="fr-CA" smtClean="0"/>
              <a:pPr/>
              <a:t>2011-11-21</a:t>
            </a:fld>
            <a:endParaRPr lang="fr-CA"/>
          </a:p>
        </p:txBody>
      </p:sp>
      <p:sp>
        <p:nvSpPr>
          <p:cNvPr id="3" name="Espace réservé du pied de page 2"/>
          <p:cNvSpPr>
            <a:spLocks noGrp="1"/>
          </p:cNvSpPr>
          <p:nvPr>
            <p:ph type="ftr" sz="quarter" idx="11"/>
          </p:nvPr>
        </p:nvSpPr>
        <p:spPr>
          <a:xfrm>
            <a:off x="457200" y="6481890"/>
            <a:ext cx="4260056" cy="300831"/>
          </a:xfrm>
        </p:spPr>
        <p:txBody>
          <a:bodyPr/>
          <a:lstStyle/>
          <a:p>
            <a:endParaRPr lang="fr-CA"/>
          </a:p>
        </p:txBody>
      </p:sp>
      <p:sp>
        <p:nvSpPr>
          <p:cNvPr id="4" name="Espace réservé du numéro de diapositive 3"/>
          <p:cNvSpPr>
            <a:spLocks noGrp="1"/>
          </p:cNvSpPr>
          <p:nvPr>
            <p:ph type="sldNum" sz="quarter" idx="12"/>
          </p:nvPr>
        </p:nvSpPr>
        <p:spPr>
          <a:xfrm>
            <a:off x="7589520" y="6480969"/>
            <a:ext cx="502920" cy="301752"/>
          </a:xfrm>
        </p:spPr>
        <p:txBody>
          <a:bodyPr/>
          <a:lstStyle/>
          <a:p>
            <a:fld id="{47D5EE35-D9E3-433A-B449-A4730737C95E}" type="slidenum">
              <a:rPr lang="fr-CA" smtClean="0"/>
              <a:pPr/>
              <a:t>‹N°›</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a:xfrm>
            <a:off x="6278976" y="6556248"/>
            <a:ext cx="2133600" cy="301752"/>
          </a:xfrm>
        </p:spPr>
        <p:txBody>
          <a:bodyPr/>
          <a:lstStyle>
            <a:lvl1pPr>
              <a:defRPr sz="900"/>
            </a:lvl1pPr>
          </a:lstStyle>
          <a:p>
            <a:fld id="{B4A18609-8440-484C-A86C-7D498EC5A4DE}" type="datetimeFigureOut">
              <a:rPr lang="fr-CA" smtClean="0"/>
              <a:pPr/>
              <a:t>2011-11-21</a:t>
            </a:fld>
            <a:endParaRPr lang="fr-CA"/>
          </a:p>
        </p:txBody>
      </p:sp>
      <p:sp>
        <p:nvSpPr>
          <p:cNvPr id="6" name="Espace réservé du pied de page 5"/>
          <p:cNvSpPr>
            <a:spLocks noGrp="1"/>
          </p:cNvSpPr>
          <p:nvPr>
            <p:ph type="ftr" sz="quarter" idx="11"/>
          </p:nvPr>
        </p:nvSpPr>
        <p:spPr>
          <a:xfrm>
            <a:off x="1135856" y="6556248"/>
            <a:ext cx="5143120" cy="301752"/>
          </a:xfrm>
        </p:spPr>
        <p:txBody>
          <a:bodyPr/>
          <a:lstStyle>
            <a:lvl1pPr>
              <a:defRPr sz="900"/>
            </a:lvl1pPr>
          </a:lstStyle>
          <a:p>
            <a:endParaRPr lang="fr-CA"/>
          </a:p>
        </p:txBody>
      </p:sp>
      <p:sp>
        <p:nvSpPr>
          <p:cNvPr id="7" name="Espace réservé du numéro de diapositive 6"/>
          <p:cNvSpPr>
            <a:spLocks noGrp="1"/>
          </p:cNvSpPr>
          <p:nvPr>
            <p:ph type="sldNum" sz="quarter" idx="12"/>
          </p:nvPr>
        </p:nvSpPr>
        <p:spPr>
          <a:xfrm>
            <a:off x="8410576" y="6556248"/>
            <a:ext cx="502920" cy="301752"/>
          </a:xfrm>
        </p:spPr>
        <p:txBody>
          <a:bodyPr/>
          <a:lstStyle>
            <a:lvl1pPr>
              <a:defRPr sz="900"/>
            </a:lvl1pPr>
          </a:lstStyle>
          <a:p>
            <a:fld id="{47D5EE35-D9E3-433A-B449-A4730737C95E}" type="slidenum">
              <a:rPr lang="fr-CA" smtClean="0"/>
              <a:pPr/>
              <a:t>‹N°›</a:t>
            </a:fld>
            <a:endParaRPr lang="fr-CA"/>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a:xfrm>
            <a:off x="6108192" y="6556248"/>
            <a:ext cx="2103120" cy="301752"/>
          </a:xfrm>
        </p:spPr>
        <p:txBody>
          <a:bodyPr/>
          <a:lstStyle>
            <a:lvl1pPr>
              <a:defRPr sz="900"/>
            </a:lvl1pPr>
          </a:lstStyle>
          <a:p>
            <a:fld id="{B4A18609-8440-484C-A86C-7D498EC5A4DE}" type="datetimeFigureOut">
              <a:rPr lang="fr-CA" smtClean="0"/>
              <a:pPr/>
              <a:t>2011-11-21</a:t>
            </a:fld>
            <a:endParaRPr lang="fr-CA"/>
          </a:p>
        </p:txBody>
      </p:sp>
      <p:sp>
        <p:nvSpPr>
          <p:cNvPr id="6" name="Espace réservé du pied de page 5"/>
          <p:cNvSpPr>
            <a:spLocks noGrp="1"/>
          </p:cNvSpPr>
          <p:nvPr>
            <p:ph type="ftr" sz="quarter" idx="11"/>
          </p:nvPr>
        </p:nvSpPr>
        <p:spPr>
          <a:xfrm>
            <a:off x="1170432" y="6557169"/>
            <a:ext cx="4948072" cy="301752"/>
          </a:xfrm>
        </p:spPr>
        <p:txBody>
          <a:bodyPr/>
          <a:lstStyle>
            <a:lvl1pPr>
              <a:defRPr sz="900"/>
            </a:lvl1pPr>
          </a:lstStyle>
          <a:p>
            <a:endParaRPr lang="fr-CA"/>
          </a:p>
        </p:txBody>
      </p:sp>
      <p:sp>
        <p:nvSpPr>
          <p:cNvPr id="7" name="Espace réservé du numéro de diapositive 6"/>
          <p:cNvSpPr>
            <a:spLocks noGrp="1"/>
          </p:cNvSpPr>
          <p:nvPr>
            <p:ph type="sldNum" sz="quarter" idx="12"/>
          </p:nvPr>
        </p:nvSpPr>
        <p:spPr>
          <a:xfrm>
            <a:off x="8217192" y="6556248"/>
            <a:ext cx="365760" cy="301752"/>
          </a:xfrm>
        </p:spPr>
        <p:txBody>
          <a:bodyPr/>
          <a:lstStyle>
            <a:lvl1pPr algn="ctr">
              <a:defRPr sz="900"/>
            </a:lvl1pPr>
          </a:lstStyle>
          <a:p>
            <a:fld id="{47D5EE35-D9E3-433A-B449-A4730737C95E}" type="slidenum">
              <a:rPr lang="fr-CA" smtClean="0"/>
              <a:pPr/>
              <a:t>‹N°›</a:t>
            </a:fld>
            <a:endParaRPr lang="fr-CA"/>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shade val="48000"/>
                <a:satMod val="230000"/>
              </a:schemeClr>
            </a:gs>
            <a:gs pos="7000">
              <a:schemeClr val="bg2">
                <a:shade val="92000"/>
                <a:satMod val="230000"/>
              </a:schemeClr>
            </a:gs>
            <a:gs pos="27000">
              <a:schemeClr val="bg2">
                <a:tint val="85000"/>
                <a:satMod val="400000"/>
              </a:schemeClr>
            </a:gs>
          </a:gsLst>
          <a:lin ang="5400000" scaled="0"/>
          <a:tileRect/>
        </a:gradFill>
        <a:effectLst/>
      </p:bgPr>
    </p:bg>
    <p:spTree>
      <p:nvGrpSpPr>
        <p:cNvPr id="1" name=""/>
        <p:cNvGrpSpPr/>
        <p:nvPr/>
      </p:nvGrpSpPr>
      <p:grpSpPr>
        <a:xfrm>
          <a:off x="0" y="0"/>
          <a:ext cx="0" cy="0"/>
          <a:chOff x="0" y="0"/>
          <a:chExt cx="0" cy="0"/>
        </a:xfrm>
      </p:grpSpPr>
      <p:sp>
        <p:nvSpPr>
          <p:cNvPr id="11" name="Triangle rect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Connecteur droit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Connecteur droit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Espace réservé du titre 21"/>
          <p:cNvSpPr>
            <a:spLocks noGrp="1"/>
          </p:cNvSpPr>
          <p:nvPr>
            <p:ph type="title"/>
          </p:nvPr>
        </p:nvSpPr>
        <p:spPr>
          <a:xfrm>
            <a:off x="457200" y="267494"/>
            <a:ext cx="8229600" cy="1399032"/>
          </a:xfrm>
          <a:prstGeom prst="rect">
            <a:avLst/>
          </a:prstGeom>
        </p:spPr>
        <p:txBody>
          <a:bodyPr vert="horz" anchor="ctr">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B4A18609-8440-484C-A86C-7D498EC5A4DE}" type="datetimeFigureOut">
              <a:rPr lang="fr-CA" smtClean="0"/>
              <a:pPr/>
              <a:t>2011-11-21</a:t>
            </a:fld>
            <a:endParaRPr lang="fr-CA"/>
          </a:p>
        </p:txBody>
      </p:sp>
      <p:sp>
        <p:nvSpPr>
          <p:cNvPr id="3" name="Espace réservé du pied de page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fr-CA"/>
          </a:p>
        </p:txBody>
      </p:sp>
      <p:sp>
        <p:nvSpPr>
          <p:cNvPr id="23" name="Espace réservé du numéro de diapositive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47D5EE35-D9E3-433A-B449-A4730737C95E}" type="slidenum">
              <a:rPr lang="fr-CA" smtClean="0"/>
              <a:pPr/>
              <a:t>‹N°›</a:t>
            </a:fld>
            <a:endParaRPr lang="fr-CA"/>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Autofit/>
          </a:bodyPr>
          <a:lstStyle/>
          <a:p>
            <a:r>
              <a:rPr lang="fr-CA" sz="3200" b="1" dirty="0" smtClean="0"/>
              <a:t>Série Activités</a:t>
            </a:r>
            <a:r>
              <a:rPr lang="en-CA" sz="3200" b="1" dirty="0" smtClean="0"/>
              <a:t> riches</a:t>
            </a:r>
            <a:r>
              <a:rPr lang="en-CA" sz="4000" b="1" dirty="0" smtClean="0"/>
              <a:t/>
            </a:r>
            <a:br>
              <a:rPr lang="en-CA" sz="4000" b="1" dirty="0" smtClean="0"/>
            </a:br>
            <a:r>
              <a:rPr lang="en-CA" sz="4800" b="1" dirty="0" smtClean="0"/>
              <a:t>Le </a:t>
            </a:r>
            <a:r>
              <a:rPr lang="en-CA" sz="4800" b="1" dirty="0" err="1" smtClean="0"/>
              <a:t>sens</a:t>
            </a:r>
            <a:r>
              <a:rPr lang="en-CA" sz="4800" b="1" dirty="0" smtClean="0"/>
              <a:t> du </a:t>
            </a:r>
            <a:r>
              <a:rPr lang="en-CA" sz="4800" b="1" dirty="0" err="1" smtClean="0"/>
              <a:t>nombre</a:t>
            </a:r>
            <a:endParaRPr lang="fr-CA" sz="4800" b="1" dirty="0"/>
          </a:p>
        </p:txBody>
      </p:sp>
      <p:sp>
        <p:nvSpPr>
          <p:cNvPr id="3" name="Sous-titre 2"/>
          <p:cNvSpPr>
            <a:spLocks noGrp="1"/>
          </p:cNvSpPr>
          <p:nvPr>
            <p:ph type="subTitle" idx="1"/>
          </p:nvPr>
        </p:nvSpPr>
        <p:spPr>
          <a:xfrm>
            <a:off x="539552" y="2996952"/>
            <a:ext cx="8062912" cy="1752600"/>
          </a:xfrm>
        </p:spPr>
        <p:txBody>
          <a:bodyPr>
            <a:normAutofit/>
          </a:bodyPr>
          <a:lstStyle/>
          <a:p>
            <a:r>
              <a:rPr lang="fr-CA" sz="3200" b="1" dirty="0" smtClean="0"/>
              <a:t>présenté par</a:t>
            </a:r>
          </a:p>
          <a:p>
            <a:r>
              <a:rPr lang="fr-CA" sz="3200" b="1" dirty="0" smtClean="0"/>
              <a:t>le</a:t>
            </a:r>
          </a:p>
          <a:p>
            <a:r>
              <a:rPr lang="en-CA" sz="3200" b="1" dirty="0" smtClean="0"/>
              <a:t>à</a:t>
            </a:r>
            <a:endParaRPr lang="fr-CA" sz="3200" b="1" dirty="0"/>
          </a:p>
        </p:txBody>
      </p:sp>
      <p:pic>
        <p:nvPicPr>
          <p:cNvPr id="1026" name="Picture 2" descr="Consortium09_LOGO (2)"/>
          <p:cNvPicPr>
            <a:picLocks noChangeAspect="1" noChangeArrowheads="1"/>
          </p:cNvPicPr>
          <p:nvPr/>
        </p:nvPicPr>
        <p:blipFill>
          <a:blip r:embed="rId3" cstate="print"/>
          <a:srcRect/>
          <a:stretch>
            <a:fillRect/>
          </a:stretch>
        </p:blipFill>
        <p:spPr bwMode="auto">
          <a:xfrm>
            <a:off x="8006976" y="5733256"/>
            <a:ext cx="1137024" cy="344835"/>
          </a:xfrm>
          <a:prstGeom prst="rect">
            <a:avLst/>
          </a:prstGeom>
          <a:noFill/>
          <a:ln w="9525">
            <a:noFill/>
            <a:miter lim="800000"/>
            <a:headEnd/>
            <a:tailEnd/>
          </a:ln>
        </p:spPr>
      </p:pic>
      <p:sp>
        <p:nvSpPr>
          <p:cNvPr id="5" name="ZoneTexte 4"/>
          <p:cNvSpPr txBox="1"/>
          <p:nvPr/>
        </p:nvSpPr>
        <p:spPr>
          <a:xfrm>
            <a:off x="539552" y="5915473"/>
            <a:ext cx="2808312" cy="523220"/>
          </a:xfrm>
          <a:prstGeom prst="rect">
            <a:avLst/>
          </a:prstGeom>
          <a:noFill/>
        </p:spPr>
        <p:txBody>
          <a:bodyPr wrap="square" rtlCol="0">
            <a:spAutoFit/>
          </a:bodyPr>
          <a:lstStyle/>
          <a:p>
            <a:r>
              <a:rPr lang="fr-CA" sz="2800" b="1" dirty="0" smtClean="0"/>
              <a:t>4</a:t>
            </a:r>
            <a:r>
              <a:rPr lang="fr-CA" sz="2800" b="1" baseline="30000" dirty="0" smtClean="0"/>
              <a:t>e</a:t>
            </a:r>
            <a:r>
              <a:rPr lang="fr-CA" sz="2800" b="1" dirty="0" smtClean="0"/>
              <a:t> à 6</a:t>
            </a:r>
            <a:r>
              <a:rPr lang="fr-CA" sz="2800" b="1" baseline="30000" dirty="0" smtClean="0"/>
              <a:t>e</a:t>
            </a:r>
            <a:r>
              <a:rPr lang="fr-CA" sz="2800" b="1" dirty="0" smtClean="0"/>
              <a:t> année</a:t>
            </a:r>
            <a:endParaRPr lang="fr-CA" sz="2800" b="1" dirty="0"/>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444515">
            <a:off x="1369022" y="2539728"/>
            <a:ext cx="1941781" cy="2157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Comment les </a:t>
            </a:r>
            <a:r>
              <a:rPr lang="en-CA" dirty="0" err="1" smtClean="0"/>
              <a:t>construire</a:t>
            </a:r>
            <a:endParaRPr lang="fr-CA" dirty="0"/>
          </a:p>
        </p:txBody>
      </p:sp>
      <p:sp>
        <p:nvSpPr>
          <p:cNvPr id="3" name="Espace réservé du contenu 2"/>
          <p:cNvSpPr>
            <a:spLocks noGrp="1"/>
          </p:cNvSpPr>
          <p:nvPr>
            <p:ph idx="1"/>
          </p:nvPr>
        </p:nvSpPr>
        <p:spPr>
          <a:xfrm>
            <a:off x="457200" y="1882808"/>
            <a:ext cx="8229600" cy="2770328"/>
          </a:xfrm>
        </p:spPr>
        <p:txBody>
          <a:bodyPr/>
          <a:lstStyle/>
          <a:p>
            <a:r>
              <a:rPr lang="en-CA" dirty="0" err="1" smtClean="0"/>
              <a:t>Enlever</a:t>
            </a:r>
            <a:r>
              <a:rPr lang="en-CA" dirty="0" smtClean="0"/>
              <a:t> </a:t>
            </a:r>
            <a:r>
              <a:rPr lang="en-CA" dirty="0" err="1" smtClean="0"/>
              <a:t>une</a:t>
            </a:r>
            <a:r>
              <a:rPr lang="en-CA" dirty="0" smtClean="0"/>
              <a:t> information</a:t>
            </a:r>
          </a:p>
          <a:p>
            <a:pPr>
              <a:buNone/>
            </a:pPr>
            <a:endParaRPr lang="en-CA" sz="1600" dirty="0" smtClean="0"/>
          </a:p>
          <a:p>
            <a:pPr marL="537210" lvl="1" indent="0">
              <a:buNone/>
            </a:pPr>
            <a:r>
              <a:rPr lang="en-CA" dirty="0" err="1" smtClean="0"/>
              <a:t>Avant</a:t>
            </a:r>
            <a:r>
              <a:rPr lang="en-CA" dirty="0" smtClean="0"/>
              <a:t>:</a:t>
            </a:r>
          </a:p>
          <a:p>
            <a:pPr lvl="2"/>
            <a:r>
              <a:rPr lang="en-CA" dirty="0" smtClean="0"/>
              <a:t>Paul a 100 dollars de plus </a:t>
            </a:r>
            <a:r>
              <a:rPr lang="en-CA" dirty="0" err="1" smtClean="0"/>
              <a:t>que</a:t>
            </a:r>
            <a:r>
              <a:rPr lang="en-CA" dirty="0" smtClean="0"/>
              <a:t> Marie.  Marie a 48 dollars.  </a:t>
            </a:r>
            <a:r>
              <a:rPr lang="en-CA" dirty="0" err="1" smtClean="0"/>
              <a:t>Combien</a:t>
            </a:r>
            <a:r>
              <a:rPr lang="en-CA" dirty="0" smtClean="0"/>
              <a:t> </a:t>
            </a:r>
            <a:r>
              <a:rPr lang="en-CA" dirty="0" err="1" smtClean="0"/>
              <a:t>d’argent</a:t>
            </a:r>
            <a:r>
              <a:rPr lang="en-CA" dirty="0" smtClean="0"/>
              <a:t> </a:t>
            </a:r>
            <a:r>
              <a:rPr lang="en-CA" dirty="0" err="1" smtClean="0"/>
              <a:t>est-ce</a:t>
            </a:r>
            <a:r>
              <a:rPr lang="en-CA" dirty="0" smtClean="0"/>
              <a:t> </a:t>
            </a:r>
            <a:r>
              <a:rPr lang="en-CA" dirty="0" err="1" smtClean="0"/>
              <a:t>que</a:t>
            </a:r>
            <a:r>
              <a:rPr lang="en-CA" dirty="0" smtClean="0"/>
              <a:t> Paul a?</a:t>
            </a:r>
          </a:p>
          <a:p>
            <a:pPr lvl="2">
              <a:buNone/>
            </a:pPr>
            <a:endParaRPr lang="en-CA" sz="1600" dirty="0" smtClean="0"/>
          </a:p>
        </p:txBody>
      </p:sp>
      <p:pic>
        <p:nvPicPr>
          <p:cNvPr id="6" name="Picture 2" descr="Consortium09_LOGO (2)"/>
          <p:cNvPicPr>
            <a:picLocks noChangeAspect="1" noChangeArrowheads="1"/>
          </p:cNvPicPr>
          <p:nvPr/>
        </p:nvPicPr>
        <p:blipFill>
          <a:blip r:embed="rId3" cstate="print"/>
          <a:srcRect/>
          <a:stretch>
            <a:fillRect/>
          </a:stretch>
        </p:blipFill>
        <p:spPr bwMode="auto">
          <a:xfrm>
            <a:off x="7308304" y="6381328"/>
            <a:ext cx="1162050" cy="352425"/>
          </a:xfrm>
          <a:prstGeom prst="rect">
            <a:avLst/>
          </a:prstGeom>
          <a:noFill/>
          <a:ln w="9525">
            <a:noFill/>
            <a:miter lim="800000"/>
            <a:headEnd/>
            <a:tailEnd/>
          </a:ln>
        </p:spPr>
      </p:pic>
      <p:sp>
        <p:nvSpPr>
          <p:cNvPr id="7" name="ZoneTexte 6"/>
          <p:cNvSpPr txBox="1"/>
          <p:nvPr/>
        </p:nvSpPr>
        <p:spPr>
          <a:xfrm rot="5400000">
            <a:off x="8558063" y="3275113"/>
            <a:ext cx="864097" cy="307777"/>
          </a:xfrm>
          <a:prstGeom prst="rect">
            <a:avLst/>
          </a:prstGeom>
          <a:noFill/>
        </p:spPr>
        <p:txBody>
          <a:bodyPr wrap="square" rtlCol="0">
            <a:spAutoFit/>
          </a:bodyPr>
          <a:lstStyle/>
          <a:p>
            <a:r>
              <a:rPr lang="fr-CA" sz="1400" dirty="0" smtClean="0"/>
              <a:t>4</a:t>
            </a:r>
            <a:r>
              <a:rPr lang="fr-CA" sz="1400" baseline="30000" dirty="0" smtClean="0"/>
              <a:t>e</a:t>
            </a:r>
            <a:r>
              <a:rPr lang="fr-CA" sz="1400" dirty="0" smtClean="0"/>
              <a:t> à 6</a:t>
            </a:r>
            <a:r>
              <a:rPr lang="fr-CA" sz="1400" baseline="30000" dirty="0" smtClean="0"/>
              <a:t>e</a:t>
            </a:r>
            <a:r>
              <a:rPr lang="fr-CA" sz="1400" dirty="0" smtClean="0"/>
              <a:t> </a:t>
            </a:r>
            <a:endParaRPr lang="fr-CA" sz="1400" dirty="0"/>
          </a:p>
        </p:txBody>
      </p:sp>
      <p:pic>
        <p:nvPicPr>
          <p:cNvPr id="717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8304" y="1412776"/>
            <a:ext cx="945654" cy="945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Comment les </a:t>
            </a:r>
            <a:r>
              <a:rPr lang="en-CA" dirty="0" err="1" smtClean="0"/>
              <a:t>construire</a:t>
            </a:r>
            <a:endParaRPr lang="fr-CA" dirty="0"/>
          </a:p>
        </p:txBody>
      </p:sp>
      <p:sp>
        <p:nvSpPr>
          <p:cNvPr id="3" name="Espace réservé du contenu 2"/>
          <p:cNvSpPr>
            <a:spLocks noGrp="1"/>
          </p:cNvSpPr>
          <p:nvPr>
            <p:ph idx="1"/>
          </p:nvPr>
        </p:nvSpPr>
        <p:spPr>
          <a:xfrm>
            <a:off x="457200" y="1882808"/>
            <a:ext cx="8229600" cy="2770328"/>
          </a:xfrm>
        </p:spPr>
        <p:txBody>
          <a:bodyPr/>
          <a:lstStyle/>
          <a:p>
            <a:r>
              <a:rPr lang="en-CA" dirty="0" err="1" smtClean="0"/>
              <a:t>Enlever</a:t>
            </a:r>
            <a:r>
              <a:rPr lang="en-CA" dirty="0" smtClean="0"/>
              <a:t> </a:t>
            </a:r>
            <a:r>
              <a:rPr lang="en-CA" dirty="0" err="1" smtClean="0"/>
              <a:t>une</a:t>
            </a:r>
            <a:r>
              <a:rPr lang="en-CA" dirty="0" smtClean="0"/>
              <a:t> information</a:t>
            </a:r>
          </a:p>
          <a:p>
            <a:pPr>
              <a:buNone/>
            </a:pPr>
            <a:endParaRPr lang="en-CA" sz="1600" dirty="0" smtClean="0"/>
          </a:p>
          <a:p>
            <a:pPr marL="537210" lvl="1" indent="0">
              <a:buNone/>
            </a:pPr>
            <a:r>
              <a:rPr lang="en-CA" dirty="0" err="1" smtClean="0"/>
              <a:t>Avant</a:t>
            </a:r>
            <a:r>
              <a:rPr lang="en-CA" dirty="0" smtClean="0"/>
              <a:t>:</a:t>
            </a:r>
          </a:p>
          <a:p>
            <a:pPr lvl="2"/>
            <a:r>
              <a:rPr lang="en-CA" dirty="0" smtClean="0"/>
              <a:t>Paul a 100 dollars de plus </a:t>
            </a:r>
            <a:r>
              <a:rPr lang="en-CA" dirty="0" err="1" smtClean="0"/>
              <a:t>que</a:t>
            </a:r>
            <a:r>
              <a:rPr lang="en-CA" dirty="0" smtClean="0"/>
              <a:t> Marie.  Marie a 48 dollars.  </a:t>
            </a:r>
            <a:r>
              <a:rPr lang="en-CA" dirty="0" err="1" smtClean="0"/>
              <a:t>Combien</a:t>
            </a:r>
            <a:r>
              <a:rPr lang="en-CA" dirty="0" smtClean="0"/>
              <a:t> </a:t>
            </a:r>
            <a:r>
              <a:rPr lang="en-CA" dirty="0" err="1" smtClean="0"/>
              <a:t>d’argent</a:t>
            </a:r>
            <a:r>
              <a:rPr lang="en-CA" dirty="0" smtClean="0"/>
              <a:t> </a:t>
            </a:r>
            <a:r>
              <a:rPr lang="en-CA" dirty="0" err="1" smtClean="0"/>
              <a:t>est-ce</a:t>
            </a:r>
            <a:r>
              <a:rPr lang="en-CA" dirty="0" smtClean="0"/>
              <a:t> </a:t>
            </a:r>
            <a:r>
              <a:rPr lang="en-CA" dirty="0" err="1" smtClean="0"/>
              <a:t>que</a:t>
            </a:r>
            <a:r>
              <a:rPr lang="en-CA" dirty="0" smtClean="0"/>
              <a:t> Paul a?</a:t>
            </a:r>
          </a:p>
          <a:p>
            <a:pPr lvl="2">
              <a:buNone/>
            </a:pPr>
            <a:endParaRPr lang="en-CA" sz="1600" dirty="0" smtClean="0"/>
          </a:p>
        </p:txBody>
      </p:sp>
      <p:pic>
        <p:nvPicPr>
          <p:cNvPr id="6" name="Picture 2" descr="Consortium09_LOGO (2)"/>
          <p:cNvPicPr>
            <a:picLocks noChangeAspect="1" noChangeArrowheads="1"/>
          </p:cNvPicPr>
          <p:nvPr/>
        </p:nvPicPr>
        <p:blipFill>
          <a:blip r:embed="rId3" cstate="print"/>
          <a:srcRect/>
          <a:stretch>
            <a:fillRect/>
          </a:stretch>
        </p:blipFill>
        <p:spPr bwMode="auto">
          <a:xfrm>
            <a:off x="7308304" y="6381328"/>
            <a:ext cx="1162050" cy="352425"/>
          </a:xfrm>
          <a:prstGeom prst="rect">
            <a:avLst/>
          </a:prstGeom>
          <a:noFill/>
          <a:ln w="9525">
            <a:noFill/>
            <a:miter lim="800000"/>
            <a:headEnd/>
            <a:tailEnd/>
          </a:ln>
        </p:spPr>
      </p:pic>
      <p:sp>
        <p:nvSpPr>
          <p:cNvPr id="7" name="ZoneTexte 6"/>
          <p:cNvSpPr txBox="1"/>
          <p:nvPr/>
        </p:nvSpPr>
        <p:spPr>
          <a:xfrm rot="5400000">
            <a:off x="8558063" y="3275113"/>
            <a:ext cx="864097" cy="307777"/>
          </a:xfrm>
          <a:prstGeom prst="rect">
            <a:avLst/>
          </a:prstGeom>
          <a:noFill/>
        </p:spPr>
        <p:txBody>
          <a:bodyPr wrap="square" rtlCol="0">
            <a:spAutoFit/>
          </a:bodyPr>
          <a:lstStyle/>
          <a:p>
            <a:r>
              <a:rPr lang="fr-CA" sz="1400" dirty="0" smtClean="0"/>
              <a:t>4</a:t>
            </a:r>
            <a:r>
              <a:rPr lang="fr-CA" sz="1400" baseline="30000" dirty="0" smtClean="0"/>
              <a:t>e</a:t>
            </a:r>
            <a:r>
              <a:rPr lang="fr-CA" sz="1400" dirty="0" smtClean="0"/>
              <a:t> à 6</a:t>
            </a:r>
            <a:r>
              <a:rPr lang="fr-CA" sz="1400" baseline="30000" dirty="0" smtClean="0"/>
              <a:t>e</a:t>
            </a:r>
            <a:r>
              <a:rPr lang="fr-CA" sz="1400" dirty="0" smtClean="0"/>
              <a:t> </a:t>
            </a:r>
            <a:endParaRPr lang="fr-CA" sz="1400" dirty="0"/>
          </a:p>
        </p:txBody>
      </p:sp>
      <p:pic>
        <p:nvPicPr>
          <p:cNvPr id="717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8304" y="1412776"/>
            <a:ext cx="945654" cy="945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oneTexte 3"/>
          <p:cNvSpPr txBox="1"/>
          <p:nvPr/>
        </p:nvSpPr>
        <p:spPr>
          <a:xfrm>
            <a:off x="629103" y="4797152"/>
            <a:ext cx="8368679" cy="1292662"/>
          </a:xfrm>
          <a:prstGeom prst="rect">
            <a:avLst/>
          </a:prstGeom>
          <a:noFill/>
        </p:spPr>
        <p:txBody>
          <a:bodyPr wrap="square" rtlCol="0">
            <a:spAutoFit/>
          </a:bodyPr>
          <a:lstStyle/>
          <a:p>
            <a:pPr lvl="1"/>
            <a:r>
              <a:rPr lang="en-CA" sz="2600" dirty="0"/>
              <a:t>Après:</a:t>
            </a:r>
          </a:p>
          <a:p>
            <a:pPr lvl="2"/>
            <a:r>
              <a:rPr lang="en-CA" sz="2600" dirty="0"/>
              <a:t>Paul a 100 dollars de plus </a:t>
            </a:r>
            <a:r>
              <a:rPr lang="en-CA" sz="2600" dirty="0" err="1"/>
              <a:t>que</a:t>
            </a:r>
            <a:r>
              <a:rPr lang="en-CA" sz="2600" dirty="0"/>
              <a:t> Marie.  </a:t>
            </a:r>
            <a:r>
              <a:rPr lang="en-CA" sz="2600" dirty="0" err="1"/>
              <a:t>Combien</a:t>
            </a:r>
            <a:r>
              <a:rPr lang="en-CA" sz="2600" dirty="0"/>
              <a:t> </a:t>
            </a:r>
            <a:r>
              <a:rPr lang="en-CA" sz="2600" dirty="0" err="1"/>
              <a:t>d’argent</a:t>
            </a:r>
            <a:r>
              <a:rPr lang="en-CA" sz="2600" dirty="0"/>
              <a:t> a Paul?</a:t>
            </a:r>
          </a:p>
        </p:txBody>
      </p:sp>
    </p:spTree>
    <p:extLst>
      <p:ext uri="{BB962C8B-B14F-4D97-AF65-F5344CB8AC3E}">
        <p14:creationId xmlns:p14="http://schemas.microsoft.com/office/powerpoint/2010/main" val="24721998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Comment les </a:t>
            </a:r>
            <a:r>
              <a:rPr lang="en-CA" dirty="0" err="1"/>
              <a:t>construire</a:t>
            </a:r>
            <a:r>
              <a:rPr lang="en-CA" dirty="0" smtClean="0"/>
              <a:t>	</a:t>
            </a:r>
            <a:endParaRPr lang="fr-CA" dirty="0"/>
          </a:p>
        </p:txBody>
      </p:sp>
      <p:sp>
        <p:nvSpPr>
          <p:cNvPr id="3" name="Espace réservé du contenu 2"/>
          <p:cNvSpPr>
            <a:spLocks noGrp="1"/>
          </p:cNvSpPr>
          <p:nvPr>
            <p:ph idx="1"/>
          </p:nvPr>
        </p:nvSpPr>
        <p:spPr/>
        <p:txBody>
          <a:bodyPr/>
          <a:lstStyle/>
          <a:p>
            <a:r>
              <a:rPr lang="en-CA" dirty="0" smtClean="0"/>
              <a:t>Commencer par la </a:t>
            </a:r>
            <a:r>
              <a:rPr lang="en-CA" dirty="0" err="1" smtClean="0"/>
              <a:t>réponse</a:t>
            </a:r>
            <a:r>
              <a:rPr lang="en-CA" dirty="0" smtClean="0"/>
              <a:t>.</a:t>
            </a:r>
          </a:p>
          <a:p>
            <a:endParaRPr lang="en-CA" dirty="0" smtClean="0"/>
          </a:p>
          <a:p>
            <a:pPr lvl="1"/>
            <a:r>
              <a:rPr lang="en-CA" dirty="0" smtClean="0"/>
              <a:t>Avant:</a:t>
            </a:r>
          </a:p>
          <a:p>
            <a:pPr lvl="2"/>
            <a:r>
              <a:rPr lang="en-CA" dirty="0" err="1" smtClean="0"/>
              <a:t>Fais</a:t>
            </a:r>
            <a:r>
              <a:rPr lang="en-CA" dirty="0" smtClean="0"/>
              <a:t> </a:t>
            </a:r>
            <a:r>
              <a:rPr lang="en-CA" dirty="0" err="1" smtClean="0"/>
              <a:t>l’opération</a:t>
            </a:r>
            <a:r>
              <a:rPr lang="en-CA" dirty="0" smtClean="0"/>
              <a:t> 3,5 + 7,4</a:t>
            </a:r>
            <a:endParaRPr lang="en-CA" dirty="0"/>
          </a:p>
          <a:p>
            <a:pPr lvl="2"/>
            <a:endParaRPr lang="en-CA" dirty="0" smtClean="0"/>
          </a:p>
        </p:txBody>
      </p:sp>
      <p:pic>
        <p:nvPicPr>
          <p:cNvPr id="5" name="Picture 2" descr="Consortium09_LOGO (2)"/>
          <p:cNvPicPr>
            <a:picLocks noChangeAspect="1" noChangeArrowheads="1"/>
          </p:cNvPicPr>
          <p:nvPr/>
        </p:nvPicPr>
        <p:blipFill>
          <a:blip r:embed="rId3" cstate="print"/>
          <a:srcRect/>
          <a:stretch>
            <a:fillRect/>
          </a:stretch>
        </p:blipFill>
        <p:spPr bwMode="auto">
          <a:xfrm>
            <a:off x="7308304" y="6381328"/>
            <a:ext cx="1162050" cy="352425"/>
          </a:xfrm>
          <a:prstGeom prst="rect">
            <a:avLst/>
          </a:prstGeom>
          <a:noFill/>
          <a:ln w="9525">
            <a:noFill/>
            <a:miter lim="800000"/>
            <a:headEnd/>
            <a:tailEnd/>
          </a:ln>
        </p:spPr>
      </p:pic>
      <p:sp>
        <p:nvSpPr>
          <p:cNvPr id="6" name="ZoneTexte 5"/>
          <p:cNvSpPr txBox="1"/>
          <p:nvPr/>
        </p:nvSpPr>
        <p:spPr>
          <a:xfrm rot="5400000">
            <a:off x="8558063" y="3275113"/>
            <a:ext cx="864097" cy="307777"/>
          </a:xfrm>
          <a:prstGeom prst="rect">
            <a:avLst/>
          </a:prstGeom>
          <a:noFill/>
        </p:spPr>
        <p:txBody>
          <a:bodyPr wrap="square" rtlCol="0">
            <a:spAutoFit/>
          </a:bodyPr>
          <a:lstStyle/>
          <a:p>
            <a:r>
              <a:rPr lang="fr-CA" sz="1400" dirty="0" smtClean="0"/>
              <a:t>4</a:t>
            </a:r>
            <a:r>
              <a:rPr lang="fr-CA" sz="1400" baseline="30000" dirty="0" smtClean="0"/>
              <a:t>e</a:t>
            </a:r>
            <a:r>
              <a:rPr lang="fr-CA" sz="1400" dirty="0" smtClean="0"/>
              <a:t> à 6</a:t>
            </a:r>
            <a:r>
              <a:rPr lang="fr-CA" sz="1400" baseline="30000" dirty="0" smtClean="0"/>
              <a:t>e</a:t>
            </a:r>
            <a:r>
              <a:rPr lang="fr-CA" sz="1400" dirty="0" smtClean="0"/>
              <a:t> </a:t>
            </a:r>
            <a:endParaRPr lang="fr-CA" sz="1400"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8304" y="1700808"/>
            <a:ext cx="1056117"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Comment les </a:t>
            </a:r>
            <a:r>
              <a:rPr lang="en-CA" dirty="0" err="1"/>
              <a:t>construire</a:t>
            </a:r>
            <a:r>
              <a:rPr lang="en-CA" dirty="0" smtClean="0"/>
              <a:t>	</a:t>
            </a:r>
            <a:endParaRPr lang="fr-CA" dirty="0"/>
          </a:p>
        </p:txBody>
      </p:sp>
      <p:sp>
        <p:nvSpPr>
          <p:cNvPr id="3" name="Espace réservé du contenu 2"/>
          <p:cNvSpPr>
            <a:spLocks noGrp="1"/>
          </p:cNvSpPr>
          <p:nvPr>
            <p:ph idx="1"/>
          </p:nvPr>
        </p:nvSpPr>
        <p:spPr/>
        <p:txBody>
          <a:bodyPr>
            <a:normAutofit/>
          </a:bodyPr>
          <a:lstStyle/>
          <a:p>
            <a:r>
              <a:rPr lang="en-CA" dirty="0" smtClean="0"/>
              <a:t>Commencer par la </a:t>
            </a:r>
            <a:r>
              <a:rPr lang="en-CA" dirty="0" err="1" smtClean="0"/>
              <a:t>réponse</a:t>
            </a:r>
            <a:r>
              <a:rPr lang="en-CA" dirty="0" smtClean="0"/>
              <a:t>.</a:t>
            </a:r>
          </a:p>
          <a:p>
            <a:endParaRPr lang="en-CA" dirty="0" smtClean="0"/>
          </a:p>
          <a:p>
            <a:pPr lvl="1"/>
            <a:r>
              <a:rPr lang="en-CA" dirty="0" smtClean="0"/>
              <a:t>Avant:</a:t>
            </a:r>
          </a:p>
          <a:p>
            <a:pPr lvl="2"/>
            <a:r>
              <a:rPr lang="en-CA" dirty="0" err="1"/>
              <a:t>Fais</a:t>
            </a:r>
            <a:r>
              <a:rPr lang="en-CA" dirty="0"/>
              <a:t> </a:t>
            </a:r>
            <a:r>
              <a:rPr lang="en-CA" dirty="0" err="1"/>
              <a:t>l’opération</a:t>
            </a:r>
            <a:r>
              <a:rPr lang="en-CA" dirty="0"/>
              <a:t> </a:t>
            </a:r>
            <a:r>
              <a:rPr lang="en-CA" dirty="0" smtClean="0"/>
              <a:t>3,5 </a:t>
            </a:r>
            <a:r>
              <a:rPr lang="en-CA" dirty="0"/>
              <a:t>+ 7,4</a:t>
            </a:r>
          </a:p>
          <a:p>
            <a:pPr lvl="2"/>
            <a:endParaRPr lang="en-CA" dirty="0" smtClean="0"/>
          </a:p>
          <a:p>
            <a:pPr lvl="1"/>
            <a:r>
              <a:rPr lang="en-CA" dirty="0" smtClean="0"/>
              <a:t>Après:</a:t>
            </a:r>
          </a:p>
          <a:p>
            <a:pPr lvl="2"/>
            <a:r>
              <a:rPr lang="en-CA" sz="2600" dirty="0" smtClean="0"/>
              <a:t>La </a:t>
            </a:r>
            <a:r>
              <a:rPr lang="en-CA" sz="2600" dirty="0" err="1" smtClean="0"/>
              <a:t>réponse</a:t>
            </a:r>
            <a:r>
              <a:rPr lang="en-CA" sz="2600" dirty="0" smtClean="0"/>
              <a:t> </a:t>
            </a:r>
            <a:r>
              <a:rPr lang="en-CA" sz="2600" dirty="0" err="1" smtClean="0"/>
              <a:t>est</a:t>
            </a:r>
            <a:r>
              <a:rPr lang="en-CA" sz="2600" dirty="0" smtClean="0"/>
              <a:t> 10,9.  </a:t>
            </a:r>
          </a:p>
          <a:p>
            <a:pPr marL="537210" lvl="1" indent="0">
              <a:buNone/>
            </a:pPr>
            <a:r>
              <a:rPr lang="en-CA" dirty="0"/>
              <a:t>	</a:t>
            </a:r>
            <a:r>
              <a:rPr lang="en-CA" dirty="0" smtClean="0"/>
              <a:t>  </a:t>
            </a:r>
            <a:r>
              <a:rPr lang="en-CA" dirty="0" err="1" smtClean="0"/>
              <a:t>Quelle</a:t>
            </a:r>
            <a:r>
              <a:rPr lang="en-CA" dirty="0" smtClean="0"/>
              <a:t> </a:t>
            </a:r>
            <a:r>
              <a:rPr lang="en-CA" dirty="0" err="1" smtClean="0"/>
              <a:t>est</a:t>
            </a:r>
            <a:r>
              <a:rPr lang="en-CA" dirty="0" smtClean="0"/>
              <a:t> la question?</a:t>
            </a:r>
            <a:endParaRPr lang="fr-CA" dirty="0"/>
          </a:p>
        </p:txBody>
      </p:sp>
      <p:pic>
        <p:nvPicPr>
          <p:cNvPr id="5" name="Picture 2" descr="Consortium09_LOGO (2)"/>
          <p:cNvPicPr>
            <a:picLocks noChangeAspect="1" noChangeArrowheads="1"/>
          </p:cNvPicPr>
          <p:nvPr/>
        </p:nvPicPr>
        <p:blipFill>
          <a:blip r:embed="rId3" cstate="print"/>
          <a:srcRect/>
          <a:stretch>
            <a:fillRect/>
          </a:stretch>
        </p:blipFill>
        <p:spPr bwMode="auto">
          <a:xfrm>
            <a:off x="7308304" y="6381328"/>
            <a:ext cx="1162050" cy="352425"/>
          </a:xfrm>
          <a:prstGeom prst="rect">
            <a:avLst/>
          </a:prstGeom>
          <a:noFill/>
          <a:ln w="9525">
            <a:noFill/>
            <a:miter lim="800000"/>
            <a:headEnd/>
            <a:tailEnd/>
          </a:ln>
        </p:spPr>
      </p:pic>
      <p:sp>
        <p:nvSpPr>
          <p:cNvPr id="6" name="ZoneTexte 5"/>
          <p:cNvSpPr txBox="1"/>
          <p:nvPr/>
        </p:nvSpPr>
        <p:spPr>
          <a:xfrm rot="5400000">
            <a:off x="8558063" y="3275113"/>
            <a:ext cx="864097" cy="307777"/>
          </a:xfrm>
          <a:prstGeom prst="rect">
            <a:avLst/>
          </a:prstGeom>
          <a:noFill/>
        </p:spPr>
        <p:txBody>
          <a:bodyPr wrap="square" rtlCol="0">
            <a:spAutoFit/>
          </a:bodyPr>
          <a:lstStyle/>
          <a:p>
            <a:r>
              <a:rPr lang="fr-CA" sz="1400" dirty="0" smtClean="0"/>
              <a:t>4</a:t>
            </a:r>
            <a:r>
              <a:rPr lang="fr-CA" sz="1400" baseline="30000" dirty="0" smtClean="0"/>
              <a:t>e</a:t>
            </a:r>
            <a:r>
              <a:rPr lang="fr-CA" sz="1400" dirty="0" smtClean="0"/>
              <a:t> à 6</a:t>
            </a:r>
            <a:r>
              <a:rPr lang="fr-CA" sz="1400" baseline="30000" dirty="0" smtClean="0"/>
              <a:t>e</a:t>
            </a:r>
            <a:r>
              <a:rPr lang="fr-CA" sz="1400" dirty="0" smtClean="0"/>
              <a:t> </a:t>
            </a:r>
            <a:endParaRPr lang="fr-CA" sz="1400"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8304" y="1700808"/>
            <a:ext cx="1056117"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89783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Comment les </a:t>
            </a:r>
            <a:r>
              <a:rPr lang="en-CA" dirty="0" err="1"/>
              <a:t>construire</a:t>
            </a:r>
            <a:endParaRPr lang="fr-CA" dirty="0"/>
          </a:p>
        </p:txBody>
      </p:sp>
      <p:sp>
        <p:nvSpPr>
          <p:cNvPr id="3" name="Espace réservé du contenu 2"/>
          <p:cNvSpPr>
            <a:spLocks noGrp="1"/>
          </p:cNvSpPr>
          <p:nvPr>
            <p:ph idx="1"/>
          </p:nvPr>
        </p:nvSpPr>
        <p:spPr>
          <a:xfrm>
            <a:off x="457200" y="1700808"/>
            <a:ext cx="8229600" cy="4754000"/>
          </a:xfrm>
        </p:spPr>
        <p:txBody>
          <a:bodyPr>
            <a:normAutofit/>
          </a:bodyPr>
          <a:lstStyle/>
          <a:p>
            <a:r>
              <a:rPr lang="en-CA" dirty="0" err="1" smtClean="0"/>
              <a:t>Ajouter</a:t>
            </a:r>
            <a:r>
              <a:rPr lang="en-CA" dirty="0" smtClean="0"/>
              <a:t> un </a:t>
            </a:r>
            <a:r>
              <a:rPr lang="en-CA" dirty="0" err="1" smtClean="0"/>
              <a:t>choix</a:t>
            </a:r>
            <a:endParaRPr lang="en-CA" dirty="0" smtClean="0"/>
          </a:p>
          <a:p>
            <a:pPr lvl="1"/>
            <a:r>
              <a:rPr lang="en-CA" dirty="0"/>
              <a:t>Avant:</a:t>
            </a:r>
          </a:p>
          <a:p>
            <a:pPr lvl="2">
              <a:buNone/>
            </a:pPr>
            <a:r>
              <a:rPr lang="en-CA" dirty="0" err="1"/>
              <a:t>Fais</a:t>
            </a:r>
            <a:r>
              <a:rPr lang="en-CA" dirty="0"/>
              <a:t> </a:t>
            </a:r>
            <a:r>
              <a:rPr lang="en-CA" dirty="0" smtClean="0"/>
              <a:t>les </a:t>
            </a:r>
            <a:r>
              <a:rPr lang="en-CA" dirty="0" err="1" smtClean="0"/>
              <a:t>opérations</a:t>
            </a:r>
            <a:r>
              <a:rPr lang="en-CA" dirty="0" smtClean="0"/>
              <a:t> </a:t>
            </a:r>
            <a:r>
              <a:rPr lang="en-CA" dirty="0"/>
              <a:t>456 </a:t>
            </a:r>
            <a:r>
              <a:rPr lang="en-CA" dirty="0" smtClean="0"/>
              <a:t>– 354; 1008 – 783; </a:t>
            </a:r>
          </a:p>
          <a:p>
            <a:pPr lvl="2">
              <a:buNone/>
            </a:pPr>
            <a:r>
              <a:rPr lang="en-CA" dirty="0" smtClean="0"/>
              <a:t>6666 – 3333; 7065 – 4999 </a:t>
            </a:r>
          </a:p>
          <a:p>
            <a:pPr lvl="2">
              <a:buNone/>
            </a:pPr>
            <a:endParaRPr lang="en-CA" dirty="0"/>
          </a:p>
          <a:p>
            <a:pPr marL="786384" lvl="3" indent="-457200">
              <a:buSzPct val="80000"/>
              <a:buNone/>
            </a:pPr>
            <a:r>
              <a:rPr lang="en-CA" dirty="0" smtClean="0"/>
              <a:t>	</a:t>
            </a:r>
          </a:p>
          <a:p>
            <a:endParaRPr lang="fr-CA" dirty="0"/>
          </a:p>
        </p:txBody>
      </p:sp>
      <p:pic>
        <p:nvPicPr>
          <p:cNvPr id="5" name="Picture 2" descr="Consortium09_LOGO (2)"/>
          <p:cNvPicPr>
            <a:picLocks noChangeAspect="1" noChangeArrowheads="1"/>
          </p:cNvPicPr>
          <p:nvPr/>
        </p:nvPicPr>
        <p:blipFill>
          <a:blip r:embed="rId3" cstate="print"/>
          <a:srcRect/>
          <a:stretch>
            <a:fillRect/>
          </a:stretch>
        </p:blipFill>
        <p:spPr bwMode="auto">
          <a:xfrm>
            <a:off x="7308304" y="6381328"/>
            <a:ext cx="1162050" cy="352425"/>
          </a:xfrm>
          <a:prstGeom prst="rect">
            <a:avLst/>
          </a:prstGeom>
          <a:noFill/>
          <a:ln w="9525">
            <a:noFill/>
            <a:miter lim="800000"/>
            <a:headEnd/>
            <a:tailEnd/>
          </a:ln>
        </p:spPr>
      </p:pic>
      <p:sp>
        <p:nvSpPr>
          <p:cNvPr id="7" name="ZoneTexte 6"/>
          <p:cNvSpPr txBox="1"/>
          <p:nvPr/>
        </p:nvSpPr>
        <p:spPr>
          <a:xfrm rot="5400000">
            <a:off x="8558063" y="3275113"/>
            <a:ext cx="864097" cy="307777"/>
          </a:xfrm>
          <a:prstGeom prst="rect">
            <a:avLst/>
          </a:prstGeom>
          <a:noFill/>
        </p:spPr>
        <p:txBody>
          <a:bodyPr wrap="square" rtlCol="0">
            <a:spAutoFit/>
          </a:bodyPr>
          <a:lstStyle/>
          <a:p>
            <a:r>
              <a:rPr lang="fr-CA" sz="1400" dirty="0" smtClean="0"/>
              <a:t>4</a:t>
            </a:r>
            <a:r>
              <a:rPr lang="fr-CA" sz="1400" baseline="30000" dirty="0" smtClean="0"/>
              <a:t>e</a:t>
            </a:r>
            <a:r>
              <a:rPr lang="fr-CA" sz="1400" dirty="0" smtClean="0"/>
              <a:t> à 6</a:t>
            </a:r>
            <a:r>
              <a:rPr lang="fr-CA" sz="1400" baseline="30000" dirty="0" smtClean="0"/>
              <a:t>e</a:t>
            </a:r>
            <a:r>
              <a:rPr lang="fr-CA" sz="1400" dirty="0" smtClean="0"/>
              <a:t> </a:t>
            </a:r>
            <a:endParaRPr lang="fr-CA" sz="1400" dirty="0"/>
          </a:p>
        </p:txBody>
      </p:sp>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8304" y="1484784"/>
            <a:ext cx="1094251" cy="8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Comment les </a:t>
            </a:r>
            <a:r>
              <a:rPr lang="en-CA" dirty="0" err="1"/>
              <a:t>construire</a:t>
            </a:r>
            <a:endParaRPr lang="fr-CA" dirty="0"/>
          </a:p>
        </p:txBody>
      </p:sp>
      <p:sp>
        <p:nvSpPr>
          <p:cNvPr id="3" name="Espace réservé du contenu 2"/>
          <p:cNvSpPr>
            <a:spLocks noGrp="1"/>
          </p:cNvSpPr>
          <p:nvPr>
            <p:ph idx="1"/>
          </p:nvPr>
        </p:nvSpPr>
        <p:spPr>
          <a:xfrm>
            <a:off x="457200" y="1700808"/>
            <a:ext cx="8229600" cy="4754000"/>
          </a:xfrm>
        </p:spPr>
        <p:txBody>
          <a:bodyPr>
            <a:normAutofit lnSpcReduction="10000"/>
          </a:bodyPr>
          <a:lstStyle/>
          <a:p>
            <a:r>
              <a:rPr lang="en-CA" dirty="0" err="1" smtClean="0"/>
              <a:t>Ajouter</a:t>
            </a:r>
            <a:r>
              <a:rPr lang="en-CA" dirty="0" smtClean="0"/>
              <a:t> un </a:t>
            </a:r>
            <a:r>
              <a:rPr lang="en-CA" dirty="0" err="1" smtClean="0"/>
              <a:t>choix</a:t>
            </a:r>
            <a:endParaRPr lang="en-CA" dirty="0" smtClean="0"/>
          </a:p>
          <a:p>
            <a:pPr lvl="1"/>
            <a:r>
              <a:rPr lang="en-CA" dirty="0"/>
              <a:t>Avant:</a:t>
            </a:r>
          </a:p>
          <a:p>
            <a:pPr lvl="2">
              <a:buNone/>
            </a:pPr>
            <a:r>
              <a:rPr lang="en-CA" dirty="0" err="1"/>
              <a:t>Fais</a:t>
            </a:r>
            <a:r>
              <a:rPr lang="en-CA" dirty="0"/>
              <a:t> les </a:t>
            </a:r>
            <a:r>
              <a:rPr lang="en-CA" dirty="0" err="1"/>
              <a:t>opérations</a:t>
            </a:r>
            <a:r>
              <a:rPr lang="en-CA" dirty="0"/>
              <a:t> 456 </a:t>
            </a:r>
            <a:r>
              <a:rPr lang="en-CA" dirty="0" smtClean="0"/>
              <a:t>– 354; 1008 – 783; </a:t>
            </a:r>
          </a:p>
          <a:p>
            <a:pPr lvl="2">
              <a:buNone/>
            </a:pPr>
            <a:r>
              <a:rPr lang="en-CA" dirty="0" smtClean="0"/>
              <a:t>6666 – 3333; 7065 – 4999 </a:t>
            </a:r>
          </a:p>
          <a:p>
            <a:pPr lvl="2">
              <a:buNone/>
            </a:pPr>
            <a:endParaRPr lang="en-CA" dirty="0"/>
          </a:p>
          <a:p>
            <a:pPr lvl="1"/>
            <a:r>
              <a:rPr lang="en-CA" dirty="0" smtClean="0"/>
              <a:t>Après:</a:t>
            </a:r>
          </a:p>
          <a:p>
            <a:pPr marL="877824" lvl="2" indent="0">
              <a:buNone/>
            </a:pPr>
            <a:r>
              <a:rPr lang="en-CA" dirty="0" err="1" smtClean="0"/>
              <a:t>Parmi</a:t>
            </a:r>
            <a:r>
              <a:rPr lang="en-CA" dirty="0" smtClean="0"/>
              <a:t> les 4 </a:t>
            </a:r>
            <a:r>
              <a:rPr lang="en-CA" dirty="0" err="1" smtClean="0"/>
              <a:t>opérations</a:t>
            </a:r>
            <a:r>
              <a:rPr lang="en-CA" dirty="0" smtClean="0"/>
              <a:t>, </a:t>
            </a:r>
            <a:r>
              <a:rPr lang="en-CA" dirty="0" err="1" smtClean="0"/>
              <a:t>choisis</a:t>
            </a:r>
            <a:r>
              <a:rPr lang="en-CA" dirty="0" smtClean="0"/>
              <a:t> la </a:t>
            </a:r>
            <a:r>
              <a:rPr lang="en-CA" dirty="0" err="1" smtClean="0"/>
              <a:t>soustraction</a:t>
            </a:r>
            <a:r>
              <a:rPr lang="en-CA" dirty="0" smtClean="0"/>
              <a:t> la plus facile et la </a:t>
            </a:r>
            <a:r>
              <a:rPr lang="en-CA" dirty="0" err="1" smtClean="0"/>
              <a:t>soustraction</a:t>
            </a:r>
            <a:r>
              <a:rPr lang="en-CA" dirty="0" smtClean="0"/>
              <a:t> la plus </a:t>
            </a:r>
            <a:r>
              <a:rPr lang="en-CA" dirty="0" err="1" smtClean="0"/>
              <a:t>difficile</a:t>
            </a:r>
            <a:r>
              <a:rPr lang="en-CA" dirty="0" smtClean="0"/>
              <a:t>.  </a:t>
            </a:r>
            <a:r>
              <a:rPr lang="en-CA" dirty="0" err="1" smtClean="0"/>
              <a:t>Explique</a:t>
            </a:r>
            <a:r>
              <a:rPr lang="en-CA" dirty="0" smtClean="0"/>
              <a:t> </a:t>
            </a:r>
            <a:r>
              <a:rPr lang="en-CA" dirty="0" err="1" smtClean="0"/>
              <a:t>pourquoi</a:t>
            </a:r>
            <a:r>
              <a:rPr lang="en-CA" dirty="0" smtClean="0"/>
              <a:t> </a:t>
            </a:r>
            <a:r>
              <a:rPr lang="en-CA" dirty="0" err="1" smtClean="0"/>
              <a:t>tu</a:t>
            </a:r>
            <a:r>
              <a:rPr lang="en-CA" dirty="0" smtClean="0"/>
              <a:t> </a:t>
            </a:r>
            <a:r>
              <a:rPr lang="en-CA" dirty="0" err="1" smtClean="0"/>
              <a:t>crois</a:t>
            </a:r>
            <a:r>
              <a:rPr lang="en-CA" dirty="0" smtClean="0"/>
              <a:t> </a:t>
            </a:r>
            <a:r>
              <a:rPr lang="en-CA" dirty="0" err="1" smtClean="0"/>
              <a:t>que</a:t>
            </a:r>
            <a:r>
              <a:rPr lang="en-CA" dirty="0" smtClean="0"/>
              <a:t> </a:t>
            </a:r>
            <a:r>
              <a:rPr lang="en-CA" dirty="0" err="1" smtClean="0"/>
              <a:t>c’est</a:t>
            </a:r>
            <a:r>
              <a:rPr lang="en-CA" dirty="0" smtClean="0"/>
              <a:t> le </a:t>
            </a:r>
            <a:r>
              <a:rPr lang="en-CA" dirty="0" err="1" smtClean="0"/>
              <a:t>cas</a:t>
            </a:r>
            <a:r>
              <a:rPr lang="en-CA" dirty="0" smtClean="0"/>
              <a:t>.  </a:t>
            </a:r>
            <a:r>
              <a:rPr lang="en-CA" dirty="0" err="1" smtClean="0"/>
              <a:t>Crée</a:t>
            </a:r>
            <a:r>
              <a:rPr lang="en-CA" dirty="0" smtClean="0"/>
              <a:t> </a:t>
            </a:r>
            <a:r>
              <a:rPr lang="en-CA" dirty="0" err="1" smtClean="0"/>
              <a:t>une</a:t>
            </a:r>
            <a:r>
              <a:rPr lang="en-CA" dirty="0" smtClean="0"/>
              <a:t> </a:t>
            </a:r>
            <a:r>
              <a:rPr lang="en-CA" dirty="0" err="1" smtClean="0"/>
              <a:t>soustraction</a:t>
            </a:r>
            <a:r>
              <a:rPr lang="en-CA" dirty="0" smtClean="0"/>
              <a:t> facile et </a:t>
            </a:r>
            <a:r>
              <a:rPr lang="en-CA" dirty="0" err="1" smtClean="0"/>
              <a:t>une</a:t>
            </a:r>
            <a:r>
              <a:rPr lang="en-CA" dirty="0" smtClean="0"/>
              <a:t> </a:t>
            </a:r>
            <a:r>
              <a:rPr lang="en-CA" dirty="0" err="1" smtClean="0"/>
              <a:t>soustraction</a:t>
            </a:r>
            <a:r>
              <a:rPr lang="en-CA" dirty="0" smtClean="0"/>
              <a:t> </a:t>
            </a:r>
            <a:r>
              <a:rPr lang="en-CA" dirty="0" err="1" smtClean="0"/>
              <a:t>difficile</a:t>
            </a:r>
            <a:r>
              <a:rPr lang="en-CA" dirty="0" smtClean="0"/>
              <a:t>. </a:t>
            </a:r>
          </a:p>
          <a:p>
            <a:pPr marL="786384" lvl="3" indent="-457200">
              <a:buSzPct val="80000"/>
              <a:buNone/>
            </a:pPr>
            <a:r>
              <a:rPr lang="en-CA" dirty="0" smtClean="0"/>
              <a:t>	</a:t>
            </a:r>
          </a:p>
          <a:p>
            <a:endParaRPr lang="fr-CA" dirty="0"/>
          </a:p>
        </p:txBody>
      </p:sp>
      <p:pic>
        <p:nvPicPr>
          <p:cNvPr id="5" name="Picture 2" descr="Consortium09_LOGO (2)"/>
          <p:cNvPicPr>
            <a:picLocks noChangeAspect="1" noChangeArrowheads="1"/>
          </p:cNvPicPr>
          <p:nvPr/>
        </p:nvPicPr>
        <p:blipFill>
          <a:blip r:embed="rId3" cstate="print"/>
          <a:srcRect/>
          <a:stretch>
            <a:fillRect/>
          </a:stretch>
        </p:blipFill>
        <p:spPr bwMode="auto">
          <a:xfrm>
            <a:off x="7308304" y="6381328"/>
            <a:ext cx="1162050" cy="352425"/>
          </a:xfrm>
          <a:prstGeom prst="rect">
            <a:avLst/>
          </a:prstGeom>
          <a:noFill/>
          <a:ln w="9525">
            <a:noFill/>
            <a:miter lim="800000"/>
            <a:headEnd/>
            <a:tailEnd/>
          </a:ln>
        </p:spPr>
      </p:pic>
      <p:sp>
        <p:nvSpPr>
          <p:cNvPr id="7" name="ZoneTexte 6"/>
          <p:cNvSpPr txBox="1"/>
          <p:nvPr/>
        </p:nvSpPr>
        <p:spPr>
          <a:xfrm rot="5400000">
            <a:off x="8558063" y="3275113"/>
            <a:ext cx="864097" cy="307777"/>
          </a:xfrm>
          <a:prstGeom prst="rect">
            <a:avLst/>
          </a:prstGeom>
          <a:noFill/>
        </p:spPr>
        <p:txBody>
          <a:bodyPr wrap="square" rtlCol="0">
            <a:spAutoFit/>
          </a:bodyPr>
          <a:lstStyle/>
          <a:p>
            <a:r>
              <a:rPr lang="fr-CA" sz="1400" dirty="0" smtClean="0"/>
              <a:t>4</a:t>
            </a:r>
            <a:r>
              <a:rPr lang="fr-CA" sz="1400" baseline="30000" dirty="0" smtClean="0"/>
              <a:t>e</a:t>
            </a:r>
            <a:r>
              <a:rPr lang="fr-CA" sz="1400" dirty="0" smtClean="0"/>
              <a:t> à 6</a:t>
            </a:r>
            <a:r>
              <a:rPr lang="fr-CA" sz="1400" baseline="30000" dirty="0" smtClean="0"/>
              <a:t>e</a:t>
            </a:r>
            <a:r>
              <a:rPr lang="fr-CA" sz="1400" dirty="0" smtClean="0"/>
              <a:t> </a:t>
            </a:r>
            <a:endParaRPr lang="fr-CA" sz="1400" dirty="0"/>
          </a:p>
        </p:txBody>
      </p:sp>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8304" y="1484784"/>
            <a:ext cx="1094251" cy="8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82364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Dans nos livres…</a:t>
            </a:r>
            <a:endParaRPr lang="fr-CA" dirty="0"/>
          </a:p>
        </p:txBody>
      </p:sp>
      <p:pic>
        <p:nvPicPr>
          <p:cNvPr id="6" name="Espace réservé du contenu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0800000">
            <a:off x="457200" y="2275098"/>
            <a:ext cx="8363272" cy="378735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2" descr="Consortium09_LOGO (2)"/>
          <p:cNvPicPr>
            <a:picLocks noChangeAspect="1" noChangeArrowheads="1"/>
          </p:cNvPicPr>
          <p:nvPr/>
        </p:nvPicPr>
        <p:blipFill>
          <a:blip r:embed="rId4" cstate="print"/>
          <a:srcRect/>
          <a:stretch>
            <a:fillRect/>
          </a:stretch>
        </p:blipFill>
        <p:spPr bwMode="auto">
          <a:xfrm>
            <a:off x="7308304" y="6381328"/>
            <a:ext cx="1162050" cy="352425"/>
          </a:xfrm>
          <a:prstGeom prst="rect">
            <a:avLst/>
          </a:prstGeom>
          <a:noFill/>
          <a:ln w="9525">
            <a:noFill/>
            <a:miter lim="800000"/>
            <a:headEnd/>
            <a:tailEnd/>
          </a:ln>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0272" y="764704"/>
            <a:ext cx="1088493"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ZoneTexte 7"/>
          <p:cNvSpPr txBox="1"/>
          <p:nvPr/>
        </p:nvSpPr>
        <p:spPr>
          <a:xfrm rot="5400000">
            <a:off x="8558063" y="3275113"/>
            <a:ext cx="864097" cy="307777"/>
          </a:xfrm>
          <a:prstGeom prst="rect">
            <a:avLst/>
          </a:prstGeom>
          <a:noFill/>
        </p:spPr>
        <p:txBody>
          <a:bodyPr wrap="square" rtlCol="0">
            <a:spAutoFit/>
          </a:bodyPr>
          <a:lstStyle/>
          <a:p>
            <a:r>
              <a:rPr lang="fr-CA" sz="1400" dirty="0" smtClean="0"/>
              <a:t>4</a:t>
            </a:r>
            <a:r>
              <a:rPr lang="fr-CA" sz="1400" baseline="30000" dirty="0" smtClean="0"/>
              <a:t>e</a:t>
            </a:r>
            <a:r>
              <a:rPr lang="fr-CA" sz="1400" dirty="0" smtClean="0"/>
              <a:t> à 6</a:t>
            </a:r>
            <a:r>
              <a:rPr lang="fr-CA" sz="1400" baseline="30000" dirty="0" smtClean="0"/>
              <a:t>e</a:t>
            </a:r>
            <a:r>
              <a:rPr lang="fr-CA" sz="1400" dirty="0" smtClean="0"/>
              <a:t> </a:t>
            </a:r>
            <a:endParaRPr lang="fr-CA" sz="1400" dirty="0"/>
          </a:p>
        </p:txBody>
      </p:sp>
    </p:spTree>
    <p:extLst>
      <p:ext uri="{BB962C8B-B14F-4D97-AF65-F5344CB8AC3E}">
        <p14:creationId xmlns:p14="http://schemas.microsoft.com/office/powerpoint/2010/main" val="22162202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Dans nos livres…</a:t>
            </a:r>
            <a:endParaRPr lang="fr-CA" dirty="0"/>
          </a:p>
        </p:txBody>
      </p:sp>
      <p:pic>
        <p:nvPicPr>
          <p:cNvPr id="7" name="Picture 2" descr="Consortium09_LOGO (2)"/>
          <p:cNvPicPr>
            <a:picLocks noChangeAspect="1" noChangeArrowheads="1"/>
          </p:cNvPicPr>
          <p:nvPr/>
        </p:nvPicPr>
        <p:blipFill>
          <a:blip r:embed="rId3" cstate="print"/>
          <a:srcRect/>
          <a:stretch>
            <a:fillRect/>
          </a:stretch>
        </p:blipFill>
        <p:spPr bwMode="auto">
          <a:xfrm>
            <a:off x="7308304" y="6381328"/>
            <a:ext cx="1162050" cy="352425"/>
          </a:xfrm>
          <a:prstGeom prst="rect">
            <a:avLst/>
          </a:prstGeom>
          <a:noFill/>
          <a:ln w="9525">
            <a:noFill/>
            <a:miter lim="800000"/>
            <a:headEnd/>
            <a:tailEnd/>
          </a:ln>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0272" y="764704"/>
            <a:ext cx="1080120" cy="1429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ZoneTexte 8"/>
          <p:cNvSpPr txBox="1"/>
          <p:nvPr/>
        </p:nvSpPr>
        <p:spPr>
          <a:xfrm rot="5400000">
            <a:off x="8558063" y="3275113"/>
            <a:ext cx="864097" cy="307777"/>
          </a:xfrm>
          <a:prstGeom prst="rect">
            <a:avLst/>
          </a:prstGeom>
          <a:noFill/>
        </p:spPr>
        <p:txBody>
          <a:bodyPr wrap="square" rtlCol="0">
            <a:spAutoFit/>
          </a:bodyPr>
          <a:lstStyle/>
          <a:p>
            <a:r>
              <a:rPr lang="fr-CA" sz="1400" dirty="0" smtClean="0"/>
              <a:t>4</a:t>
            </a:r>
            <a:r>
              <a:rPr lang="fr-CA" sz="1400" baseline="30000" dirty="0" smtClean="0"/>
              <a:t>e</a:t>
            </a:r>
            <a:r>
              <a:rPr lang="fr-CA" sz="1400" dirty="0" smtClean="0"/>
              <a:t> à 6</a:t>
            </a:r>
            <a:r>
              <a:rPr lang="fr-CA" sz="1400" baseline="30000" dirty="0" smtClean="0"/>
              <a:t>e</a:t>
            </a:r>
            <a:r>
              <a:rPr lang="fr-CA" sz="1400" dirty="0" smtClean="0"/>
              <a:t> </a:t>
            </a:r>
            <a:endParaRPr lang="fr-CA" sz="1400" dirty="0"/>
          </a:p>
        </p:txBody>
      </p:sp>
      <p:pic>
        <p:nvPicPr>
          <p:cNvPr id="4" name="Espace réservé du contenu 3"/>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rot="10800000">
            <a:off x="457200" y="2946140"/>
            <a:ext cx="8229600" cy="24452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8460660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Pourquoi</a:t>
            </a:r>
            <a:r>
              <a:rPr lang="en-CA" dirty="0" smtClean="0"/>
              <a:t> les utiliser</a:t>
            </a:r>
            <a:endParaRPr lang="fr-CA" dirty="0"/>
          </a:p>
        </p:txBody>
      </p:sp>
      <p:sp>
        <p:nvSpPr>
          <p:cNvPr id="3" name="Espace réservé du contenu 2"/>
          <p:cNvSpPr>
            <a:spLocks noGrp="1"/>
          </p:cNvSpPr>
          <p:nvPr>
            <p:ph idx="1"/>
          </p:nvPr>
        </p:nvSpPr>
        <p:spPr/>
        <p:txBody>
          <a:bodyPr>
            <a:normAutofit/>
          </a:bodyPr>
          <a:lstStyle/>
          <a:p>
            <a:pPr>
              <a:spcAft>
                <a:spcPts val="1200"/>
              </a:spcAft>
            </a:pPr>
            <a:r>
              <a:rPr lang="fr-CA" dirty="0" smtClean="0"/>
              <a:t>Les activités riches</a:t>
            </a:r>
          </a:p>
          <a:p>
            <a:pPr>
              <a:spcAft>
                <a:spcPts val="1200"/>
              </a:spcAft>
            </a:pPr>
            <a:endParaRPr lang="fr-CA" sz="1600" dirty="0" smtClean="0"/>
          </a:p>
          <a:p>
            <a:pPr lvl="1"/>
            <a:r>
              <a:rPr lang="fr-CA" sz="2800" dirty="0"/>
              <a:t>p</a:t>
            </a:r>
            <a:r>
              <a:rPr lang="fr-CA" sz="2800" dirty="0" smtClean="0"/>
              <a:t>ermettent de valoriser les élèves </a:t>
            </a:r>
          </a:p>
          <a:p>
            <a:pPr lvl="1"/>
            <a:r>
              <a:rPr lang="fr-CA" sz="2800" dirty="0" smtClean="0"/>
              <a:t>mettent en pratique les 7 processus mathématiques</a:t>
            </a:r>
          </a:p>
          <a:p>
            <a:pPr lvl="1"/>
            <a:r>
              <a:rPr lang="fr-CA" sz="2800" dirty="0" smtClean="0"/>
              <a:t>offrent des occasions de différenciation/extension</a:t>
            </a:r>
          </a:p>
        </p:txBody>
      </p:sp>
      <p:pic>
        <p:nvPicPr>
          <p:cNvPr id="4" name="Picture 2" descr="Consortium09_LOGO (2)"/>
          <p:cNvPicPr>
            <a:picLocks noChangeAspect="1" noChangeArrowheads="1"/>
          </p:cNvPicPr>
          <p:nvPr/>
        </p:nvPicPr>
        <p:blipFill>
          <a:blip r:embed="rId3" cstate="print"/>
          <a:srcRect/>
          <a:stretch>
            <a:fillRect/>
          </a:stretch>
        </p:blipFill>
        <p:spPr bwMode="auto">
          <a:xfrm>
            <a:off x="7308304" y="6381328"/>
            <a:ext cx="1162050" cy="352425"/>
          </a:xfrm>
          <a:prstGeom prst="rect">
            <a:avLst/>
          </a:prstGeom>
          <a:noFill/>
          <a:ln w="9525">
            <a:noFill/>
            <a:miter lim="800000"/>
            <a:headEnd/>
            <a:tailEnd/>
          </a:ln>
        </p:spPr>
      </p:pic>
      <p:sp>
        <p:nvSpPr>
          <p:cNvPr id="6" name="ZoneTexte 5"/>
          <p:cNvSpPr txBox="1"/>
          <p:nvPr/>
        </p:nvSpPr>
        <p:spPr>
          <a:xfrm rot="5400000">
            <a:off x="8558063" y="3275113"/>
            <a:ext cx="864097" cy="307777"/>
          </a:xfrm>
          <a:prstGeom prst="rect">
            <a:avLst/>
          </a:prstGeom>
          <a:noFill/>
        </p:spPr>
        <p:txBody>
          <a:bodyPr wrap="square" rtlCol="0">
            <a:spAutoFit/>
          </a:bodyPr>
          <a:lstStyle/>
          <a:p>
            <a:r>
              <a:rPr lang="fr-CA" sz="1400" dirty="0" smtClean="0"/>
              <a:t>4</a:t>
            </a:r>
            <a:r>
              <a:rPr lang="fr-CA" sz="1400" baseline="30000" dirty="0" smtClean="0"/>
              <a:t>e</a:t>
            </a:r>
            <a:r>
              <a:rPr lang="fr-CA" sz="1400" dirty="0" smtClean="0"/>
              <a:t> à 6</a:t>
            </a:r>
            <a:r>
              <a:rPr lang="fr-CA" sz="1400" baseline="30000" dirty="0" smtClean="0"/>
              <a:t>e</a:t>
            </a:r>
            <a:r>
              <a:rPr lang="fr-CA" sz="1400" dirty="0" smtClean="0"/>
              <a:t> </a:t>
            </a:r>
            <a:endParaRPr lang="fr-CA" sz="1400" dirty="0"/>
          </a:p>
        </p:txBody>
      </p:sp>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8304" y="1556792"/>
            <a:ext cx="1019317" cy="576064"/>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Quand</a:t>
            </a:r>
            <a:r>
              <a:rPr lang="en-CA" dirty="0" smtClean="0"/>
              <a:t> les utiliser</a:t>
            </a:r>
            <a:endParaRPr lang="fr-CA" dirty="0"/>
          </a:p>
        </p:txBody>
      </p:sp>
      <p:sp>
        <p:nvSpPr>
          <p:cNvPr id="3" name="Espace réservé du contenu 2"/>
          <p:cNvSpPr>
            <a:spLocks noGrp="1"/>
          </p:cNvSpPr>
          <p:nvPr>
            <p:ph idx="1"/>
          </p:nvPr>
        </p:nvSpPr>
        <p:spPr/>
        <p:txBody>
          <a:bodyPr/>
          <a:lstStyle/>
          <a:p>
            <a:r>
              <a:rPr lang="fr-CA" dirty="0" smtClean="0"/>
              <a:t>Les activités riches peuvent </a:t>
            </a:r>
          </a:p>
          <a:p>
            <a:pPr marL="64008" indent="0">
              <a:buNone/>
            </a:pPr>
            <a:r>
              <a:rPr lang="fr-CA" dirty="0" smtClean="0"/>
              <a:t>    être utilisées</a:t>
            </a:r>
          </a:p>
          <a:p>
            <a:endParaRPr lang="fr-CA" dirty="0" smtClean="0"/>
          </a:p>
          <a:p>
            <a:pPr lvl="1"/>
            <a:r>
              <a:rPr lang="fr-CA" dirty="0" smtClean="0"/>
              <a:t>quand le groupe/les élèves sont prêts</a:t>
            </a:r>
          </a:p>
          <a:p>
            <a:pPr lvl="1"/>
            <a:endParaRPr lang="fr-CA" dirty="0" smtClean="0"/>
          </a:p>
          <a:p>
            <a:pPr lvl="1"/>
            <a:r>
              <a:rPr lang="fr-CA" dirty="0" smtClean="0"/>
              <a:t>quand le temps le permet</a:t>
            </a:r>
          </a:p>
          <a:p>
            <a:pPr lvl="1"/>
            <a:endParaRPr lang="fr-CA" dirty="0"/>
          </a:p>
        </p:txBody>
      </p:sp>
      <p:pic>
        <p:nvPicPr>
          <p:cNvPr id="4" name="Picture 2" descr="Consortium09_LOGO (2)"/>
          <p:cNvPicPr>
            <a:picLocks noChangeAspect="1" noChangeArrowheads="1"/>
          </p:cNvPicPr>
          <p:nvPr/>
        </p:nvPicPr>
        <p:blipFill>
          <a:blip r:embed="rId3" cstate="print"/>
          <a:srcRect/>
          <a:stretch>
            <a:fillRect/>
          </a:stretch>
        </p:blipFill>
        <p:spPr bwMode="auto">
          <a:xfrm>
            <a:off x="7308304" y="6381328"/>
            <a:ext cx="1162050" cy="352425"/>
          </a:xfrm>
          <a:prstGeom prst="rect">
            <a:avLst/>
          </a:prstGeom>
          <a:noFill/>
          <a:ln w="9525">
            <a:noFill/>
            <a:miter lim="800000"/>
            <a:headEnd/>
            <a:tailEnd/>
          </a:ln>
        </p:spPr>
      </p:pic>
      <p:sp>
        <p:nvSpPr>
          <p:cNvPr id="6" name="ZoneTexte 5"/>
          <p:cNvSpPr txBox="1"/>
          <p:nvPr/>
        </p:nvSpPr>
        <p:spPr>
          <a:xfrm rot="5400000">
            <a:off x="8558063" y="3275113"/>
            <a:ext cx="864097" cy="307777"/>
          </a:xfrm>
          <a:prstGeom prst="rect">
            <a:avLst/>
          </a:prstGeom>
          <a:noFill/>
        </p:spPr>
        <p:txBody>
          <a:bodyPr wrap="square" rtlCol="0">
            <a:spAutoFit/>
          </a:bodyPr>
          <a:lstStyle/>
          <a:p>
            <a:r>
              <a:rPr lang="fr-CA" sz="1400" dirty="0" smtClean="0"/>
              <a:t>4</a:t>
            </a:r>
            <a:r>
              <a:rPr lang="fr-CA" sz="1400" baseline="30000" dirty="0" smtClean="0"/>
              <a:t>e</a:t>
            </a:r>
            <a:r>
              <a:rPr lang="fr-CA" sz="1400" dirty="0" smtClean="0"/>
              <a:t> à 6</a:t>
            </a:r>
            <a:r>
              <a:rPr lang="fr-CA" sz="1400" baseline="30000" dirty="0" smtClean="0"/>
              <a:t>e</a:t>
            </a:r>
            <a:r>
              <a:rPr lang="fr-CA" sz="1400" dirty="0" smtClean="0"/>
              <a:t> </a:t>
            </a:r>
            <a:endParaRPr lang="fr-CA" sz="1400" dirty="0"/>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8304" y="1556792"/>
            <a:ext cx="736530" cy="1040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Objectifs de la formation</a:t>
            </a:r>
            <a:endParaRPr lang="fr-CA" dirty="0"/>
          </a:p>
        </p:txBody>
      </p:sp>
      <p:sp>
        <p:nvSpPr>
          <p:cNvPr id="3" name="Espace réservé du contenu 2"/>
          <p:cNvSpPr>
            <a:spLocks noGrp="1"/>
          </p:cNvSpPr>
          <p:nvPr>
            <p:ph idx="1"/>
          </p:nvPr>
        </p:nvSpPr>
        <p:spPr/>
        <p:txBody>
          <a:bodyPr/>
          <a:lstStyle/>
          <a:p>
            <a:r>
              <a:rPr lang="fr-CA" dirty="0" smtClean="0"/>
              <a:t>Les caractéristiques des activités riches</a:t>
            </a:r>
          </a:p>
          <a:p>
            <a:r>
              <a:rPr lang="fr-CA" dirty="0" smtClean="0"/>
              <a:t>Comment </a:t>
            </a:r>
            <a:r>
              <a:rPr lang="fr-CA" dirty="0"/>
              <a:t>les </a:t>
            </a:r>
            <a:r>
              <a:rPr lang="fr-CA" dirty="0" smtClean="0"/>
              <a:t>construire</a:t>
            </a:r>
          </a:p>
          <a:p>
            <a:r>
              <a:rPr lang="fr-CA" dirty="0" smtClean="0"/>
              <a:t>Pourquoi les utiliser</a:t>
            </a:r>
          </a:p>
          <a:p>
            <a:r>
              <a:rPr lang="fr-CA" dirty="0" smtClean="0"/>
              <a:t>Quand les utiliser</a:t>
            </a:r>
          </a:p>
          <a:p>
            <a:r>
              <a:rPr lang="fr-CA" dirty="0" smtClean="0"/>
              <a:t>Comment les utiliser</a:t>
            </a:r>
          </a:p>
          <a:p>
            <a:r>
              <a:rPr lang="fr-CA" dirty="0" smtClean="0"/>
              <a:t>Activités qui ne sont pas dans les livres</a:t>
            </a:r>
          </a:p>
          <a:p>
            <a:r>
              <a:rPr lang="fr-CA" dirty="0" smtClean="0"/>
              <a:t>Rôles de l’enseignant</a:t>
            </a:r>
            <a:endParaRPr lang="fr-CA" dirty="0"/>
          </a:p>
        </p:txBody>
      </p:sp>
      <p:sp>
        <p:nvSpPr>
          <p:cNvPr id="4" name="ZoneTexte 3"/>
          <p:cNvSpPr txBox="1"/>
          <p:nvPr/>
        </p:nvSpPr>
        <p:spPr>
          <a:xfrm rot="5400000">
            <a:off x="8558063" y="3275113"/>
            <a:ext cx="864097" cy="307777"/>
          </a:xfrm>
          <a:prstGeom prst="rect">
            <a:avLst/>
          </a:prstGeom>
          <a:noFill/>
        </p:spPr>
        <p:txBody>
          <a:bodyPr wrap="square" rtlCol="0">
            <a:spAutoFit/>
          </a:bodyPr>
          <a:lstStyle/>
          <a:p>
            <a:r>
              <a:rPr lang="fr-CA" sz="1400" dirty="0" smtClean="0"/>
              <a:t>4</a:t>
            </a:r>
            <a:r>
              <a:rPr lang="fr-CA" sz="1400" baseline="30000" dirty="0" smtClean="0"/>
              <a:t>e</a:t>
            </a:r>
            <a:r>
              <a:rPr lang="fr-CA" sz="1400" dirty="0" smtClean="0"/>
              <a:t> à 6</a:t>
            </a:r>
            <a:r>
              <a:rPr lang="fr-CA" sz="1400" baseline="30000" dirty="0" smtClean="0"/>
              <a:t>e</a:t>
            </a:r>
            <a:r>
              <a:rPr lang="fr-CA" sz="1400" dirty="0" smtClean="0"/>
              <a:t> </a:t>
            </a:r>
            <a:endParaRPr lang="fr-CA" sz="1400" dirty="0"/>
          </a:p>
        </p:txBody>
      </p:sp>
      <p:pic>
        <p:nvPicPr>
          <p:cNvPr id="5" name="Picture 2" descr="Consortium09_LOGO (2)"/>
          <p:cNvPicPr>
            <a:picLocks noChangeAspect="1" noChangeArrowheads="1"/>
          </p:cNvPicPr>
          <p:nvPr/>
        </p:nvPicPr>
        <p:blipFill>
          <a:blip r:embed="rId3" cstate="print"/>
          <a:srcRect/>
          <a:stretch>
            <a:fillRect/>
          </a:stretch>
        </p:blipFill>
        <p:spPr bwMode="auto">
          <a:xfrm>
            <a:off x="7308304" y="6381328"/>
            <a:ext cx="1162050" cy="352425"/>
          </a:xfrm>
          <a:prstGeom prst="rect">
            <a:avLst/>
          </a:prstGeom>
          <a:noFill/>
          <a:ln w="9525">
            <a:noFill/>
            <a:miter lim="800000"/>
            <a:headEnd/>
            <a:tailEnd/>
          </a:ln>
        </p:spPr>
      </p:pic>
    </p:spTree>
    <p:extLst>
      <p:ext uri="{BB962C8B-B14F-4D97-AF65-F5344CB8AC3E}">
        <p14:creationId xmlns:p14="http://schemas.microsoft.com/office/powerpoint/2010/main" val="36336465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Comment les utiliser</a:t>
            </a:r>
            <a:endParaRPr lang="fr-CA" dirty="0"/>
          </a:p>
        </p:txBody>
      </p:sp>
      <p:sp>
        <p:nvSpPr>
          <p:cNvPr id="3" name="Espace réservé du contenu 2"/>
          <p:cNvSpPr>
            <a:spLocks noGrp="1"/>
          </p:cNvSpPr>
          <p:nvPr>
            <p:ph idx="1"/>
          </p:nvPr>
        </p:nvSpPr>
        <p:spPr/>
        <p:txBody>
          <a:bodyPr/>
          <a:lstStyle/>
          <a:p>
            <a:pPr>
              <a:spcAft>
                <a:spcPts val="1800"/>
              </a:spcAft>
            </a:pPr>
            <a:endParaRPr lang="fr-CA" sz="2000" dirty="0" smtClean="0"/>
          </a:p>
          <a:p>
            <a:pPr>
              <a:spcAft>
                <a:spcPts val="1800"/>
              </a:spcAft>
            </a:pPr>
            <a:r>
              <a:rPr lang="fr-CA" dirty="0" smtClean="0"/>
              <a:t>À une table ronde</a:t>
            </a:r>
          </a:p>
          <a:p>
            <a:pPr>
              <a:spcAft>
                <a:spcPts val="1800"/>
              </a:spcAft>
            </a:pPr>
            <a:r>
              <a:rPr lang="fr-CA" dirty="0" smtClean="0"/>
              <a:t>En équipe de 2 ou 3 personnes</a:t>
            </a:r>
          </a:p>
          <a:p>
            <a:pPr>
              <a:spcAft>
                <a:spcPts val="1800"/>
              </a:spcAft>
            </a:pPr>
            <a:r>
              <a:rPr lang="fr-CA" dirty="0" smtClean="0"/>
              <a:t>Utiliser l’espace vertical </a:t>
            </a:r>
          </a:p>
          <a:p>
            <a:pPr>
              <a:spcAft>
                <a:spcPts val="1800"/>
              </a:spcAft>
            </a:pPr>
            <a:r>
              <a:rPr lang="fr-CA" dirty="0" smtClean="0"/>
              <a:t>Utiliser l’espace horizontal</a:t>
            </a:r>
          </a:p>
        </p:txBody>
      </p:sp>
      <p:pic>
        <p:nvPicPr>
          <p:cNvPr id="4" name="Picture 2" descr="Consortium09_LOGO (2)"/>
          <p:cNvPicPr>
            <a:picLocks noChangeAspect="1" noChangeArrowheads="1"/>
          </p:cNvPicPr>
          <p:nvPr/>
        </p:nvPicPr>
        <p:blipFill>
          <a:blip r:embed="rId3" cstate="print"/>
          <a:srcRect/>
          <a:stretch>
            <a:fillRect/>
          </a:stretch>
        </p:blipFill>
        <p:spPr bwMode="auto">
          <a:xfrm>
            <a:off x="7308304" y="6381328"/>
            <a:ext cx="1162050" cy="352425"/>
          </a:xfrm>
          <a:prstGeom prst="rect">
            <a:avLst/>
          </a:prstGeom>
          <a:noFill/>
          <a:ln w="9525">
            <a:noFill/>
            <a:miter lim="800000"/>
            <a:headEnd/>
            <a:tailEnd/>
          </a:ln>
        </p:spPr>
      </p:pic>
      <p:sp>
        <p:nvSpPr>
          <p:cNvPr id="6" name="ZoneTexte 5"/>
          <p:cNvSpPr txBox="1"/>
          <p:nvPr/>
        </p:nvSpPr>
        <p:spPr>
          <a:xfrm rot="5400000">
            <a:off x="8558063" y="3275113"/>
            <a:ext cx="864097" cy="307777"/>
          </a:xfrm>
          <a:prstGeom prst="rect">
            <a:avLst/>
          </a:prstGeom>
          <a:noFill/>
        </p:spPr>
        <p:txBody>
          <a:bodyPr wrap="square" rtlCol="0">
            <a:spAutoFit/>
          </a:bodyPr>
          <a:lstStyle/>
          <a:p>
            <a:r>
              <a:rPr lang="fr-CA" sz="1400" dirty="0" smtClean="0"/>
              <a:t>4</a:t>
            </a:r>
            <a:r>
              <a:rPr lang="fr-CA" sz="1400" baseline="30000" dirty="0" smtClean="0"/>
              <a:t>e</a:t>
            </a:r>
            <a:r>
              <a:rPr lang="fr-CA" sz="1400" dirty="0" smtClean="0"/>
              <a:t> à 6</a:t>
            </a:r>
            <a:r>
              <a:rPr lang="fr-CA" sz="1400" baseline="30000" dirty="0" smtClean="0"/>
              <a:t>e</a:t>
            </a:r>
            <a:r>
              <a:rPr lang="fr-CA" sz="1400" dirty="0" smtClean="0"/>
              <a:t> </a:t>
            </a:r>
            <a:endParaRPr lang="fr-CA" sz="1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sp>
        <p:nvSpPr>
          <p:cNvPr id="3" name="Espace réservé du contenu 2"/>
          <p:cNvSpPr>
            <a:spLocks noGrp="1"/>
          </p:cNvSpPr>
          <p:nvPr>
            <p:ph idx="1"/>
          </p:nvPr>
        </p:nvSpPr>
        <p:spPr/>
        <p:txBody>
          <a:bodyPr/>
          <a:lstStyle/>
          <a:p>
            <a:endParaRPr lang="fr-CA"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260648"/>
            <a:ext cx="7081519" cy="628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oneTexte 4"/>
          <p:cNvSpPr txBox="1"/>
          <p:nvPr/>
        </p:nvSpPr>
        <p:spPr>
          <a:xfrm rot="5400000">
            <a:off x="8558063" y="3275113"/>
            <a:ext cx="864097" cy="307777"/>
          </a:xfrm>
          <a:prstGeom prst="rect">
            <a:avLst/>
          </a:prstGeom>
          <a:noFill/>
        </p:spPr>
        <p:txBody>
          <a:bodyPr wrap="square" rtlCol="0">
            <a:spAutoFit/>
          </a:bodyPr>
          <a:lstStyle/>
          <a:p>
            <a:r>
              <a:rPr lang="fr-CA" sz="1400" dirty="0" smtClean="0"/>
              <a:t>4</a:t>
            </a:r>
            <a:r>
              <a:rPr lang="fr-CA" sz="1400" baseline="30000" dirty="0" smtClean="0"/>
              <a:t>e</a:t>
            </a:r>
            <a:r>
              <a:rPr lang="fr-CA" sz="1400" dirty="0" smtClean="0"/>
              <a:t> à 6</a:t>
            </a:r>
            <a:r>
              <a:rPr lang="fr-CA" sz="1400" baseline="30000" dirty="0" smtClean="0"/>
              <a:t>e</a:t>
            </a:r>
            <a:r>
              <a:rPr lang="fr-CA" sz="1400" dirty="0" smtClean="0"/>
              <a:t> </a:t>
            </a:r>
            <a:endParaRPr lang="fr-CA" sz="1400" dirty="0"/>
          </a:p>
        </p:txBody>
      </p:sp>
    </p:spTree>
    <p:extLst>
      <p:ext uri="{BB962C8B-B14F-4D97-AF65-F5344CB8AC3E}">
        <p14:creationId xmlns:p14="http://schemas.microsoft.com/office/powerpoint/2010/main" val="40764945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60648"/>
            <a:ext cx="8229600" cy="1399032"/>
          </a:xfrm>
        </p:spPr>
        <p:txBody>
          <a:bodyPr/>
          <a:lstStyle/>
          <a:p>
            <a:r>
              <a:rPr lang="fr-CA" dirty="0" smtClean="0"/>
              <a:t>Les autres activités riches</a:t>
            </a:r>
            <a:endParaRPr lang="fr-CA" dirty="0"/>
          </a:p>
        </p:txBody>
      </p:sp>
      <p:sp>
        <p:nvSpPr>
          <p:cNvPr id="3" name="Espace réservé du contenu 2"/>
          <p:cNvSpPr>
            <a:spLocks noGrp="1"/>
          </p:cNvSpPr>
          <p:nvPr>
            <p:ph idx="1"/>
          </p:nvPr>
        </p:nvSpPr>
        <p:spPr/>
        <p:txBody>
          <a:bodyPr/>
          <a:lstStyle/>
          <a:p>
            <a:pPr marL="64008" indent="0">
              <a:buNone/>
            </a:pPr>
            <a:r>
              <a:rPr lang="fr-CA" dirty="0" smtClean="0"/>
              <a:t>Essayons quelques activités riches</a:t>
            </a:r>
          </a:p>
          <a:p>
            <a:endParaRPr lang="fr-CA" dirty="0"/>
          </a:p>
          <a:p>
            <a:r>
              <a:rPr lang="fr-CA" dirty="0" smtClean="0"/>
              <a:t>Les activités qui suivent ont été sélectionnées et modifiées afin d’enrichir le contenu de vos leçons dans le domaine du Sens du nombre.</a:t>
            </a:r>
          </a:p>
          <a:p>
            <a:r>
              <a:rPr lang="fr-CA" dirty="0" smtClean="0"/>
              <a:t>Ces activités proviennent de plusieurs sites web.</a:t>
            </a:r>
            <a:endParaRPr lang="fr-CA" dirty="0"/>
          </a:p>
        </p:txBody>
      </p:sp>
      <p:pic>
        <p:nvPicPr>
          <p:cNvPr id="4" name="Picture 2" descr="Consortium09_LOGO (2)"/>
          <p:cNvPicPr>
            <a:picLocks noChangeAspect="1" noChangeArrowheads="1"/>
          </p:cNvPicPr>
          <p:nvPr/>
        </p:nvPicPr>
        <p:blipFill>
          <a:blip r:embed="rId3" cstate="print"/>
          <a:srcRect/>
          <a:stretch>
            <a:fillRect/>
          </a:stretch>
        </p:blipFill>
        <p:spPr bwMode="auto">
          <a:xfrm>
            <a:off x="7308304" y="6381328"/>
            <a:ext cx="1162050" cy="352425"/>
          </a:xfrm>
          <a:prstGeom prst="rect">
            <a:avLst/>
          </a:prstGeom>
          <a:noFill/>
          <a:ln w="9525">
            <a:noFill/>
            <a:miter lim="800000"/>
            <a:headEnd/>
            <a:tailEnd/>
          </a:ln>
        </p:spPr>
      </p:pic>
      <p:sp>
        <p:nvSpPr>
          <p:cNvPr id="5" name="ZoneTexte 4"/>
          <p:cNvSpPr txBox="1"/>
          <p:nvPr/>
        </p:nvSpPr>
        <p:spPr>
          <a:xfrm rot="5400000">
            <a:off x="8558063" y="3275113"/>
            <a:ext cx="864097" cy="307777"/>
          </a:xfrm>
          <a:prstGeom prst="rect">
            <a:avLst/>
          </a:prstGeom>
          <a:noFill/>
        </p:spPr>
        <p:txBody>
          <a:bodyPr wrap="square" rtlCol="0">
            <a:spAutoFit/>
          </a:bodyPr>
          <a:lstStyle/>
          <a:p>
            <a:r>
              <a:rPr lang="fr-CA" sz="1400" dirty="0" smtClean="0"/>
              <a:t>4</a:t>
            </a:r>
            <a:r>
              <a:rPr lang="fr-CA" sz="1400" baseline="30000" dirty="0" smtClean="0"/>
              <a:t>e</a:t>
            </a:r>
            <a:r>
              <a:rPr lang="fr-CA" sz="1400" dirty="0" smtClean="0"/>
              <a:t> à 6</a:t>
            </a:r>
            <a:r>
              <a:rPr lang="fr-CA" sz="1400" baseline="30000" dirty="0" smtClean="0"/>
              <a:t>e</a:t>
            </a:r>
            <a:r>
              <a:rPr lang="fr-CA" sz="1400" dirty="0" smtClean="0"/>
              <a:t> </a:t>
            </a:r>
            <a:endParaRPr lang="fr-CA" sz="1400" dirty="0"/>
          </a:p>
        </p:txBody>
      </p:sp>
    </p:spTree>
    <p:extLst>
      <p:ext uri="{BB962C8B-B14F-4D97-AF65-F5344CB8AC3E}">
        <p14:creationId xmlns:p14="http://schemas.microsoft.com/office/powerpoint/2010/main" val="456624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err="1" smtClean="0"/>
              <a:t>Rôles</a:t>
            </a:r>
            <a:r>
              <a:rPr lang="en-CA" dirty="0" smtClean="0"/>
              <a:t> de </a:t>
            </a:r>
            <a:r>
              <a:rPr lang="en-CA" dirty="0" err="1" smtClean="0"/>
              <a:t>l’enseignant</a:t>
            </a:r>
            <a:endParaRPr lang="fr-CA" dirty="0"/>
          </a:p>
        </p:txBody>
      </p:sp>
      <p:sp>
        <p:nvSpPr>
          <p:cNvPr id="3" name="Espace réservé du contenu 2"/>
          <p:cNvSpPr>
            <a:spLocks noGrp="1"/>
          </p:cNvSpPr>
          <p:nvPr>
            <p:ph idx="1"/>
          </p:nvPr>
        </p:nvSpPr>
        <p:spPr/>
        <p:txBody>
          <a:bodyPr>
            <a:normAutofit lnSpcReduction="10000"/>
          </a:bodyPr>
          <a:lstStyle/>
          <a:p>
            <a:r>
              <a:rPr lang="en-CA" dirty="0" err="1" smtClean="0"/>
              <a:t>Avant</a:t>
            </a:r>
            <a:r>
              <a:rPr lang="en-CA" dirty="0" smtClean="0"/>
              <a:t> la </a:t>
            </a:r>
            <a:r>
              <a:rPr lang="en-CA" dirty="0" err="1" smtClean="0"/>
              <a:t>classe</a:t>
            </a:r>
            <a:endParaRPr lang="en-CA" dirty="0" smtClean="0"/>
          </a:p>
          <a:p>
            <a:pPr lvl="1"/>
            <a:r>
              <a:rPr lang="en-CA" dirty="0" err="1" smtClean="0"/>
              <a:t>Choisir</a:t>
            </a:r>
            <a:r>
              <a:rPr lang="en-CA" dirty="0" smtClean="0"/>
              <a:t> et/</a:t>
            </a:r>
            <a:r>
              <a:rPr lang="en-CA" dirty="0" err="1" smtClean="0"/>
              <a:t>ou</a:t>
            </a:r>
            <a:r>
              <a:rPr lang="en-CA" dirty="0" smtClean="0"/>
              <a:t> </a:t>
            </a:r>
            <a:r>
              <a:rPr lang="en-CA" dirty="0" err="1" smtClean="0"/>
              <a:t>construire</a:t>
            </a:r>
            <a:r>
              <a:rPr lang="en-CA" dirty="0" smtClean="0"/>
              <a:t> des </a:t>
            </a:r>
            <a:r>
              <a:rPr lang="en-CA" dirty="0" err="1" smtClean="0"/>
              <a:t>activités</a:t>
            </a:r>
            <a:r>
              <a:rPr lang="en-CA" dirty="0" smtClean="0"/>
              <a:t> riches </a:t>
            </a:r>
            <a:r>
              <a:rPr lang="en-CA" dirty="0" err="1" smtClean="0"/>
              <a:t>pertinentes</a:t>
            </a:r>
            <a:endParaRPr lang="fr-CA" dirty="0" smtClean="0"/>
          </a:p>
          <a:p>
            <a:pPr>
              <a:buNone/>
            </a:pPr>
            <a:endParaRPr lang="en-CA" dirty="0" smtClean="0"/>
          </a:p>
          <a:p>
            <a:r>
              <a:rPr lang="en-CA" dirty="0" smtClean="0"/>
              <a:t>Pendant la </a:t>
            </a:r>
            <a:r>
              <a:rPr lang="en-CA" dirty="0" err="1" smtClean="0"/>
              <a:t>période</a:t>
            </a:r>
            <a:endParaRPr lang="en-CA" dirty="0" smtClean="0"/>
          </a:p>
          <a:p>
            <a:pPr lvl="1"/>
            <a:r>
              <a:rPr lang="en-CA" dirty="0" err="1" smtClean="0"/>
              <a:t>Répondre</a:t>
            </a:r>
            <a:r>
              <a:rPr lang="en-CA" dirty="0" smtClean="0"/>
              <a:t> aux questions de clarification</a:t>
            </a:r>
          </a:p>
          <a:p>
            <a:pPr lvl="1"/>
            <a:r>
              <a:rPr lang="en-CA" dirty="0" smtClean="0"/>
              <a:t>Ne pas </a:t>
            </a:r>
            <a:r>
              <a:rPr lang="en-CA" dirty="0" err="1" smtClean="0"/>
              <a:t>donner</a:t>
            </a:r>
            <a:r>
              <a:rPr lang="en-CA" dirty="0" smtClean="0"/>
              <a:t> de </a:t>
            </a:r>
            <a:r>
              <a:rPr lang="en-CA" dirty="0" err="1" smtClean="0"/>
              <a:t>réponses</a:t>
            </a:r>
            <a:r>
              <a:rPr lang="en-CA" dirty="0" smtClean="0"/>
              <a:t> aux questions des </a:t>
            </a:r>
            <a:r>
              <a:rPr lang="en-CA" dirty="0" err="1" smtClean="0"/>
              <a:t>élèves</a:t>
            </a:r>
            <a:r>
              <a:rPr lang="en-CA" dirty="0" smtClean="0"/>
              <a:t> qui </a:t>
            </a:r>
            <a:r>
              <a:rPr lang="en-CA" dirty="0" err="1" smtClean="0"/>
              <a:t>permettent</a:t>
            </a:r>
            <a:r>
              <a:rPr lang="en-CA" dirty="0" smtClean="0"/>
              <a:t> à </a:t>
            </a:r>
            <a:r>
              <a:rPr lang="en-CA" dirty="0" err="1" smtClean="0"/>
              <a:t>ceux-ci</a:t>
            </a:r>
            <a:r>
              <a:rPr lang="en-CA" dirty="0" smtClean="0"/>
              <a:t> </a:t>
            </a:r>
            <a:r>
              <a:rPr lang="en-CA" dirty="0" err="1" smtClean="0"/>
              <a:t>d’arrêter</a:t>
            </a:r>
            <a:r>
              <a:rPr lang="en-CA" dirty="0" smtClean="0"/>
              <a:t> de </a:t>
            </a:r>
            <a:r>
              <a:rPr lang="en-CA" dirty="0" err="1" smtClean="0"/>
              <a:t>penser</a:t>
            </a:r>
            <a:endParaRPr lang="en-CA" dirty="0" smtClean="0"/>
          </a:p>
          <a:p>
            <a:pPr lvl="1"/>
            <a:r>
              <a:rPr lang="en-CA" dirty="0" smtClean="0"/>
              <a:t>Ne pas </a:t>
            </a:r>
            <a:r>
              <a:rPr lang="en-CA" dirty="0" err="1" smtClean="0"/>
              <a:t>donner</a:t>
            </a:r>
            <a:r>
              <a:rPr lang="en-CA" dirty="0" smtClean="0"/>
              <a:t> la </a:t>
            </a:r>
            <a:r>
              <a:rPr lang="en-CA" dirty="0" err="1" smtClean="0"/>
              <a:t>ou</a:t>
            </a:r>
            <a:r>
              <a:rPr lang="en-CA" dirty="0" smtClean="0"/>
              <a:t> les </a:t>
            </a:r>
            <a:r>
              <a:rPr lang="en-CA" dirty="0" err="1" smtClean="0"/>
              <a:t>réponse</a:t>
            </a:r>
            <a:r>
              <a:rPr lang="en-CA" dirty="0" smtClean="0"/>
              <a:t>(s)</a:t>
            </a:r>
          </a:p>
          <a:p>
            <a:pPr lvl="1">
              <a:buNone/>
            </a:pPr>
            <a:endParaRPr lang="en-CA" dirty="0" smtClean="0"/>
          </a:p>
          <a:p>
            <a:pPr lvl="1">
              <a:buNone/>
            </a:pPr>
            <a:endParaRPr lang="en-CA" dirty="0" smtClean="0"/>
          </a:p>
          <a:p>
            <a:pPr lvl="1"/>
            <a:endParaRPr lang="en-CA" dirty="0" smtClean="0"/>
          </a:p>
          <a:p>
            <a:pPr lvl="1"/>
            <a:endParaRPr lang="en-CA" dirty="0" smtClean="0"/>
          </a:p>
        </p:txBody>
      </p:sp>
      <p:pic>
        <p:nvPicPr>
          <p:cNvPr id="4" name="Picture 2" descr="Consortium09_LOGO (2)"/>
          <p:cNvPicPr>
            <a:picLocks noChangeAspect="1" noChangeArrowheads="1"/>
          </p:cNvPicPr>
          <p:nvPr/>
        </p:nvPicPr>
        <p:blipFill>
          <a:blip r:embed="rId3" cstate="print"/>
          <a:srcRect/>
          <a:stretch>
            <a:fillRect/>
          </a:stretch>
        </p:blipFill>
        <p:spPr bwMode="auto">
          <a:xfrm>
            <a:off x="7308304" y="6381328"/>
            <a:ext cx="1162050" cy="352425"/>
          </a:xfrm>
          <a:prstGeom prst="rect">
            <a:avLst/>
          </a:prstGeom>
          <a:noFill/>
          <a:ln w="9525">
            <a:noFill/>
            <a:miter lim="800000"/>
            <a:headEnd/>
            <a:tailEnd/>
          </a:ln>
        </p:spPr>
      </p:pic>
      <p:sp>
        <p:nvSpPr>
          <p:cNvPr id="6" name="ZoneTexte 5"/>
          <p:cNvSpPr txBox="1"/>
          <p:nvPr/>
        </p:nvSpPr>
        <p:spPr>
          <a:xfrm rot="5400000">
            <a:off x="8558063" y="3275113"/>
            <a:ext cx="864097" cy="307777"/>
          </a:xfrm>
          <a:prstGeom prst="rect">
            <a:avLst/>
          </a:prstGeom>
          <a:noFill/>
        </p:spPr>
        <p:txBody>
          <a:bodyPr wrap="square" rtlCol="0">
            <a:spAutoFit/>
          </a:bodyPr>
          <a:lstStyle/>
          <a:p>
            <a:r>
              <a:rPr lang="fr-CA" sz="1400" dirty="0" smtClean="0"/>
              <a:t>4</a:t>
            </a:r>
            <a:r>
              <a:rPr lang="fr-CA" sz="1400" baseline="30000" dirty="0" smtClean="0"/>
              <a:t>e</a:t>
            </a:r>
            <a:r>
              <a:rPr lang="fr-CA" sz="1400" dirty="0" smtClean="0"/>
              <a:t> à 6</a:t>
            </a:r>
            <a:r>
              <a:rPr lang="fr-CA" sz="1400" baseline="30000" dirty="0" smtClean="0"/>
              <a:t>e</a:t>
            </a:r>
            <a:r>
              <a:rPr lang="fr-CA" sz="1400" dirty="0" smtClean="0"/>
              <a:t> </a:t>
            </a:r>
            <a:endParaRPr lang="fr-CA" sz="1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sp>
        <p:nvSpPr>
          <p:cNvPr id="3" name="Espace réservé du contenu 2"/>
          <p:cNvSpPr>
            <a:spLocks noGrp="1"/>
          </p:cNvSpPr>
          <p:nvPr>
            <p:ph idx="1"/>
          </p:nvPr>
        </p:nvSpPr>
        <p:spPr/>
        <p:txBody>
          <a:bodyPr/>
          <a:lstStyle/>
          <a:p>
            <a:r>
              <a:rPr lang="fr-CA" dirty="0" smtClean="0"/>
              <a:t>En espérant que vous aurez le goût d’essayer des activités riches dans </a:t>
            </a:r>
          </a:p>
          <a:p>
            <a:pPr marL="64008" indent="0">
              <a:buNone/>
            </a:pPr>
            <a:r>
              <a:rPr lang="fr-CA" dirty="0" smtClean="0"/>
              <a:t>    votre classe.</a:t>
            </a:r>
          </a:p>
          <a:p>
            <a:endParaRPr lang="fr-CA" dirty="0"/>
          </a:p>
          <a:p>
            <a:r>
              <a:rPr lang="fr-CA" dirty="0" smtClean="0"/>
              <a:t>Merci de bien vouloir remplir </a:t>
            </a:r>
          </a:p>
          <a:p>
            <a:pPr marL="64008" indent="0">
              <a:buNone/>
            </a:pPr>
            <a:r>
              <a:rPr lang="fr-CA" dirty="0" smtClean="0"/>
              <a:t>    l’évaluation.</a:t>
            </a:r>
            <a:endParaRPr lang="fr-CA" dirty="0"/>
          </a:p>
        </p:txBody>
      </p:sp>
      <p:pic>
        <p:nvPicPr>
          <p:cNvPr id="4" name="Picture 2" descr="Consortium09_LOGO (2)"/>
          <p:cNvPicPr>
            <a:picLocks noChangeAspect="1" noChangeArrowheads="1"/>
          </p:cNvPicPr>
          <p:nvPr/>
        </p:nvPicPr>
        <p:blipFill>
          <a:blip r:embed="rId3" cstate="print"/>
          <a:srcRect/>
          <a:stretch>
            <a:fillRect/>
          </a:stretch>
        </p:blipFill>
        <p:spPr bwMode="auto">
          <a:xfrm>
            <a:off x="7308304" y="6381328"/>
            <a:ext cx="1162050" cy="352425"/>
          </a:xfrm>
          <a:prstGeom prst="rect">
            <a:avLst/>
          </a:prstGeom>
          <a:noFill/>
          <a:ln w="9525">
            <a:noFill/>
            <a:miter lim="800000"/>
            <a:headEnd/>
            <a:tailEnd/>
          </a:ln>
        </p:spPr>
      </p:pic>
      <p:sp>
        <p:nvSpPr>
          <p:cNvPr id="5" name="ZoneTexte 4"/>
          <p:cNvSpPr txBox="1"/>
          <p:nvPr/>
        </p:nvSpPr>
        <p:spPr>
          <a:xfrm rot="5400000">
            <a:off x="8558063" y="3275113"/>
            <a:ext cx="864097" cy="307777"/>
          </a:xfrm>
          <a:prstGeom prst="rect">
            <a:avLst/>
          </a:prstGeom>
          <a:noFill/>
        </p:spPr>
        <p:txBody>
          <a:bodyPr wrap="square" rtlCol="0">
            <a:spAutoFit/>
          </a:bodyPr>
          <a:lstStyle/>
          <a:p>
            <a:r>
              <a:rPr lang="fr-CA" sz="1400" dirty="0" smtClean="0"/>
              <a:t>4</a:t>
            </a:r>
            <a:r>
              <a:rPr lang="fr-CA" sz="1400" baseline="30000" dirty="0" smtClean="0"/>
              <a:t>e</a:t>
            </a:r>
            <a:r>
              <a:rPr lang="fr-CA" sz="1400" dirty="0" smtClean="0"/>
              <a:t> à 6</a:t>
            </a:r>
            <a:r>
              <a:rPr lang="fr-CA" sz="1400" baseline="30000" dirty="0" smtClean="0"/>
              <a:t>e</a:t>
            </a:r>
            <a:r>
              <a:rPr lang="fr-CA" sz="1400" dirty="0" smtClean="0"/>
              <a:t> </a:t>
            </a:r>
            <a:endParaRPr lang="fr-CA" sz="1400" dirty="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245773">
            <a:off x="6918407" y="4204455"/>
            <a:ext cx="1475146" cy="1362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6922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5013176"/>
            <a:ext cx="8229600" cy="1399032"/>
          </a:xfrm>
        </p:spPr>
        <p:txBody>
          <a:bodyPr>
            <a:normAutofit/>
          </a:bodyPr>
          <a:lstStyle/>
          <a:p>
            <a:r>
              <a:rPr lang="en-CA" sz="3500" b="1" dirty="0" err="1" smtClean="0"/>
              <a:t>Série</a:t>
            </a:r>
            <a:r>
              <a:rPr lang="en-CA" sz="3500" b="1" dirty="0" smtClean="0"/>
              <a:t> </a:t>
            </a:r>
            <a:r>
              <a:rPr lang="en-CA" sz="3500" b="1" dirty="0" err="1"/>
              <a:t>A</a:t>
            </a:r>
            <a:r>
              <a:rPr lang="en-CA" sz="3500" b="1" dirty="0" err="1" smtClean="0"/>
              <a:t>ctivités</a:t>
            </a:r>
            <a:r>
              <a:rPr lang="en-CA" sz="3500" b="1" dirty="0" smtClean="0"/>
              <a:t> riches</a:t>
            </a:r>
            <a:r>
              <a:rPr lang="en-CA" sz="4400" b="1" dirty="0" smtClean="0"/>
              <a:t/>
            </a:r>
            <a:br>
              <a:rPr lang="en-CA" sz="4400" b="1" dirty="0" smtClean="0"/>
            </a:br>
            <a:r>
              <a:rPr lang="en-CA" sz="4400" b="1" dirty="0" smtClean="0"/>
              <a:t>Le </a:t>
            </a:r>
            <a:r>
              <a:rPr lang="en-CA" sz="4400" b="1" dirty="0" err="1" smtClean="0"/>
              <a:t>sens</a:t>
            </a:r>
            <a:r>
              <a:rPr lang="en-CA" sz="4400" b="1" dirty="0" smtClean="0"/>
              <a:t> du </a:t>
            </a:r>
            <a:r>
              <a:rPr lang="en-CA" sz="4400" b="1" dirty="0" err="1" smtClean="0"/>
              <a:t>nombre</a:t>
            </a:r>
            <a:endParaRPr lang="fr-CA" dirty="0"/>
          </a:p>
        </p:txBody>
      </p:sp>
      <p:pic>
        <p:nvPicPr>
          <p:cNvPr id="4" name="Picture 2" descr="Consortium09_LOGO (2)"/>
          <p:cNvPicPr>
            <a:picLocks noChangeAspect="1" noChangeArrowheads="1"/>
          </p:cNvPicPr>
          <p:nvPr/>
        </p:nvPicPr>
        <p:blipFill>
          <a:blip r:embed="rId3" cstate="print"/>
          <a:srcRect/>
          <a:stretch>
            <a:fillRect/>
          </a:stretch>
        </p:blipFill>
        <p:spPr bwMode="auto">
          <a:xfrm>
            <a:off x="7981950" y="5733256"/>
            <a:ext cx="1162050" cy="352425"/>
          </a:xfrm>
          <a:prstGeom prst="rect">
            <a:avLst/>
          </a:prstGeom>
          <a:noFill/>
          <a:ln w="9525">
            <a:noFill/>
            <a:miter lim="800000"/>
            <a:headEnd/>
            <a:tailEnd/>
          </a:ln>
        </p:spPr>
      </p:pic>
      <p:sp>
        <p:nvSpPr>
          <p:cNvPr id="6" name="ZoneTexte 5"/>
          <p:cNvSpPr txBox="1"/>
          <p:nvPr/>
        </p:nvSpPr>
        <p:spPr>
          <a:xfrm rot="19409538">
            <a:off x="6492089" y="5163796"/>
            <a:ext cx="2686552" cy="738664"/>
          </a:xfrm>
          <a:prstGeom prst="rect">
            <a:avLst/>
          </a:prstGeom>
          <a:noFill/>
        </p:spPr>
        <p:txBody>
          <a:bodyPr wrap="square" rtlCol="0">
            <a:spAutoFit/>
          </a:bodyPr>
          <a:lstStyle/>
          <a:p>
            <a:r>
              <a:rPr lang="fr-CA"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4e à 6e année</a:t>
            </a:r>
          </a:p>
          <a:p>
            <a:endParaRPr lang="fr-CA" dirty="0"/>
          </a:p>
        </p:txBody>
      </p:sp>
      <p:sp>
        <p:nvSpPr>
          <p:cNvPr id="5" name="ZoneTexte 4"/>
          <p:cNvSpPr txBox="1"/>
          <p:nvPr/>
        </p:nvSpPr>
        <p:spPr>
          <a:xfrm>
            <a:off x="3419872" y="2564904"/>
            <a:ext cx="2448272" cy="923330"/>
          </a:xfrm>
          <a:prstGeom prst="rect">
            <a:avLst/>
          </a:prstGeom>
          <a:noFill/>
        </p:spPr>
        <p:txBody>
          <a:bodyPr wrap="square" rtlCol="0">
            <a:spAutoFit/>
          </a:bodyPr>
          <a:lstStyle/>
          <a:p>
            <a:r>
              <a:rPr lang="en-CA" sz="5400" dirty="0" smtClean="0"/>
              <a:t>La fin</a:t>
            </a:r>
            <a:endParaRPr lang="fr-CA" sz="5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12576" y="1602982"/>
            <a:ext cx="8062912" cy="2546114"/>
          </a:xfrm>
        </p:spPr>
        <p:txBody>
          <a:bodyPr>
            <a:noAutofit/>
          </a:bodyPr>
          <a:lstStyle/>
          <a:p>
            <a:r>
              <a:rPr lang="fr-CA" b="1" dirty="0" smtClean="0"/>
              <a:t>Série Activités</a:t>
            </a:r>
            <a:r>
              <a:rPr lang="en-CA" b="1" dirty="0" smtClean="0"/>
              <a:t> riches</a:t>
            </a:r>
            <a:r>
              <a:rPr lang="en-CA" sz="4000" b="1" dirty="0" smtClean="0"/>
              <a:t/>
            </a:r>
            <a:br>
              <a:rPr lang="en-CA" sz="4000" b="1" dirty="0" smtClean="0"/>
            </a:br>
            <a:r>
              <a:rPr lang="en-CA" sz="6000" b="1" dirty="0" smtClean="0"/>
              <a:t/>
            </a:r>
            <a:br>
              <a:rPr lang="en-CA" sz="6000" b="1" dirty="0" smtClean="0"/>
            </a:br>
            <a:r>
              <a:rPr lang="en-CA" sz="6200" b="1" dirty="0" smtClean="0"/>
              <a:t>Le </a:t>
            </a:r>
            <a:r>
              <a:rPr lang="en-CA" sz="6200" b="1" dirty="0" err="1" smtClean="0"/>
              <a:t>sens</a:t>
            </a:r>
            <a:r>
              <a:rPr lang="en-CA" sz="6200" b="1" dirty="0" smtClean="0"/>
              <a:t> du </a:t>
            </a:r>
            <a:r>
              <a:rPr lang="en-CA" sz="6200" b="1" dirty="0" err="1" smtClean="0"/>
              <a:t>nombre</a:t>
            </a:r>
            <a:endParaRPr lang="fr-CA" sz="6200" b="1" dirty="0"/>
          </a:p>
        </p:txBody>
      </p:sp>
      <p:pic>
        <p:nvPicPr>
          <p:cNvPr id="1026" name="Picture 2" descr="Consortium09_LOGO (2)"/>
          <p:cNvPicPr>
            <a:picLocks noChangeAspect="1" noChangeArrowheads="1"/>
          </p:cNvPicPr>
          <p:nvPr/>
        </p:nvPicPr>
        <p:blipFill>
          <a:blip r:embed="rId3" cstate="print"/>
          <a:srcRect/>
          <a:stretch>
            <a:fillRect/>
          </a:stretch>
        </p:blipFill>
        <p:spPr bwMode="auto">
          <a:xfrm>
            <a:off x="8006976" y="5733256"/>
            <a:ext cx="1137024" cy="344835"/>
          </a:xfrm>
          <a:prstGeom prst="rect">
            <a:avLst/>
          </a:prstGeom>
          <a:noFill/>
          <a:ln w="9525">
            <a:noFill/>
            <a:miter lim="800000"/>
            <a:headEnd/>
            <a:tailEnd/>
          </a:ln>
        </p:spPr>
      </p:pic>
      <p:sp>
        <p:nvSpPr>
          <p:cNvPr id="5" name="ZoneTexte 4"/>
          <p:cNvSpPr txBox="1"/>
          <p:nvPr/>
        </p:nvSpPr>
        <p:spPr>
          <a:xfrm>
            <a:off x="922365" y="5259342"/>
            <a:ext cx="4104456" cy="646331"/>
          </a:xfrm>
          <a:prstGeom prst="rect">
            <a:avLst/>
          </a:prstGeom>
          <a:noFill/>
        </p:spPr>
        <p:txBody>
          <a:bodyPr wrap="square" rtlCol="0">
            <a:spAutoFit/>
          </a:bodyPr>
          <a:lstStyle/>
          <a:p>
            <a:r>
              <a:rPr lang="fr-CA" sz="3600" b="1" dirty="0" smtClean="0">
                <a:solidFill>
                  <a:prstClr val="white"/>
                </a:solidFill>
              </a:rPr>
              <a:t>4</a:t>
            </a:r>
            <a:r>
              <a:rPr lang="fr-CA" sz="3600" b="1" baseline="30000" dirty="0" smtClean="0">
                <a:solidFill>
                  <a:prstClr val="white"/>
                </a:solidFill>
              </a:rPr>
              <a:t>e</a:t>
            </a:r>
            <a:r>
              <a:rPr lang="fr-CA" sz="3600" b="1" dirty="0" smtClean="0">
                <a:solidFill>
                  <a:prstClr val="white"/>
                </a:solidFill>
              </a:rPr>
              <a:t> à 6</a:t>
            </a:r>
            <a:r>
              <a:rPr lang="fr-CA" sz="3600" b="1" baseline="30000" dirty="0" smtClean="0">
                <a:solidFill>
                  <a:prstClr val="white"/>
                </a:solidFill>
              </a:rPr>
              <a:t>e</a:t>
            </a:r>
            <a:r>
              <a:rPr lang="fr-CA" sz="3600" b="1" dirty="0" smtClean="0">
                <a:solidFill>
                  <a:prstClr val="white"/>
                </a:solidFill>
              </a:rPr>
              <a:t> année</a:t>
            </a:r>
            <a:endParaRPr lang="fr-CA" sz="3600" b="1" dirty="0">
              <a:solidFill>
                <a:prstClr val="white"/>
              </a:solidFill>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439" y="222521"/>
            <a:ext cx="1242415" cy="1380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36904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en-CA" dirty="0" err="1" smtClean="0"/>
              <a:t>Caractéristiques</a:t>
            </a:r>
            <a:r>
              <a:rPr lang="en-CA" dirty="0" smtClean="0"/>
              <a:t> </a:t>
            </a:r>
            <a:r>
              <a:rPr lang="en-CA" dirty="0" err="1" smtClean="0"/>
              <a:t>d’une</a:t>
            </a:r>
            <a:r>
              <a:rPr lang="en-CA" dirty="0" smtClean="0"/>
              <a:t> </a:t>
            </a:r>
            <a:r>
              <a:rPr lang="en-CA" dirty="0" err="1" smtClean="0"/>
              <a:t>activité</a:t>
            </a:r>
            <a:r>
              <a:rPr lang="en-CA" dirty="0" smtClean="0"/>
              <a:t> riche</a:t>
            </a:r>
            <a:endParaRPr lang="fr-CA" dirty="0"/>
          </a:p>
        </p:txBody>
      </p:sp>
      <p:sp>
        <p:nvSpPr>
          <p:cNvPr id="3" name="Espace réservé du contenu 2"/>
          <p:cNvSpPr>
            <a:spLocks noGrp="1"/>
          </p:cNvSpPr>
          <p:nvPr>
            <p:ph idx="1"/>
          </p:nvPr>
        </p:nvSpPr>
        <p:spPr/>
        <p:txBody>
          <a:bodyPr/>
          <a:lstStyle/>
          <a:p>
            <a:pPr>
              <a:lnSpc>
                <a:spcPct val="150000"/>
              </a:lnSpc>
            </a:pPr>
            <a:endParaRPr lang="fr-CA" dirty="0" smtClean="0"/>
          </a:p>
          <a:p>
            <a:pPr>
              <a:lnSpc>
                <a:spcPct val="150000"/>
              </a:lnSpc>
            </a:pPr>
            <a:r>
              <a:rPr lang="fr-CA" dirty="0" smtClean="0"/>
              <a:t>Intrigue</a:t>
            </a:r>
          </a:p>
          <a:p>
            <a:pPr>
              <a:lnSpc>
                <a:spcPct val="150000"/>
              </a:lnSpc>
            </a:pPr>
            <a:r>
              <a:rPr lang="fr-CA" dirty="0" smtClean="0"/>
              <a:t>Multiplicité</a:t>
            </a:r>
          </a:p>
          <a:p>
            <a:pPr>
              <a:lnSpc>
                <a:spcPct val="150000"/>
              </a:lnSpc>
            </a:pPr>
            <a:r>
              <a:rPr lang="fr-CA" dirty="0" smtClean="0"/>
              <a:t>Profondeur</a:t>
            </a:r>
          </a:p>
          <a:p>
            <a:pPr>
              <a:lnSpc>
                <a:spcPct val="150000"/>
              </a:lnSpc>
            </a:pPr>
            <a:r>
              <a:rPr lang="fr-CA" dirty="0" smtClean="0"/>
              <a:t>Ouverture</a:t>
            </a:r>
          </a:p>
          <a:p>
            <a:pPr>
              <a:lnSpc>
                <a:spcPct val="150000"/>
              </a:lnSpc>
            </a:pPr>
            <a:endParaRPr lang="fr-CA" dirty="0" smtClean="0"/>
          </a:p>
        </p:txBody>
      </p:sp>
      <p:pic>
        <p:nvPicPr>
          <p:cNvPr id="4" name="Picture 2" descr="Consortium09_LOGO (2)"/>
          <p:cNvPicPr>
            <a:picLocks noChangeAspect="1" noChangeArrowheads="1"/>
          </p:cNvPicPr>
          <p:nvPr/>
        </p:nvPicPr>
        <p:blipFill>
          <a:blip r:embed="rId3" cstate="print"/>
          <a:srcRect/>
          <a:stretch>
            <a:fillRect/>
          </a:stretch>
        </p:blipFill>
        <p:spPr bwMode="auto">
          <a:xfrm>
            <a:off x="7308304" y="6381328"/>
            <a:ext cx="1162050" cy="352425"/>
          </a:xfrm>
          <a:prstGeom prst="rect">
            <a:avLst/>
          </a:prstGeom>
          <a:noFill/>
          <a:ln w="9525">
            <a:noFill/>
            <a:miter lim="800000"/>
            <a:headEnd/>
            <a:tailEnd/>
          </a:ln>
        </p:spPr>
      </p:pic>
      <p:sp>
        <p:nvSpPr>
          <p:cNvPr id="5" name="ZoneTexte 4"/>
          <p:cNvSpPr txBox="1"/>
          <p:nvPr/>
        </p:nvSpPr>
        <p:spPr>
          <a:xfrm rot="5400000">
            <a:off x="8558063" y="3275113"/>
            <a:ext cx="864097" cy="307777"/>
          </a:xfrm>
          <a:prstGeom prst="rect">
            <a:avLst/>
          </a:prstGeom>
          <a:noFill/>
        </p:spPr>
        <p:txBody>
          <a:bodyPr wrap="square" rtlCol="0">
            <a:spAutoFit/>
          </a:bodyPr>
          <a:lstStyle/>
          <a:p>
            <a:r>
              <a:rPr lang="fr-CA" sz="1400" dirty="0" smtClean="0"/>
              <a:t>4</a:t>
            </a:r>
            <a:r>
              <a:rPr lang="fr-CA" sz="1400" baseline="30000" dirty="0" smtClean="0"/>
              <a:t>e</a:t>
            </a:r>
            <a:r>
              <a:rPr lang="fr-CA" sz="1400" dirty="0" smtClean="0"/>
              <a:t> à 6</a:t>
            </a:r>
            <a:r>
              <a:rPr lang="fr-CA" sz="1400" baseline="30000" dirty="0" smtClean="0"/>
              <a:t>e</a:t>
            </a:r>
            <a:r>
              <a:rPr lang="fr-CA" sz="1400" dirty="0" smtClean="0"/>
              <a:t> </a:t>
            </a:r>
            <a:endParaRPr lang="fr-CA" sz="1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sz="1400" dirty="0" smtClean="0"/>
              <a:t>Caractéristique</a:t>
            </a:r>
            <a:r>
              <a:rPr lang="fr-CA" dirty="0" smtClean="0"/>
              <a:t/>
            </a:r>
            <a:br>
              <a:rPr lang="fr-CA" dirty="0" smtClean="0"/>
            </a:br>
            <a:r>
              <a:rPr lang="fr-CA" dirty="0" smtClean="0"/>
              <a:t>Elle semble intrigante pour l’élève</a:t>
            </a:r>
            <a:endParaRPr lang="fr-CA" dirty="0"/>
          </a:p>
        </p:txBody>
      </p:sp>
      <p:pic>
        <p:nvPicPr>
          <p:cNvPr id="5" name="Picture 2" descr="Consortium09_LOGO (2)"/>
          <p:cNvPicPr>
            <a:picLocks noChangeAspect="1" noChangeArrowheads="1"/>
          </p:cNvPicPr>
          <p:nvPr/>
        </p:nvPicPr>
        <p:blipFill>
          <a:blip r:embed="rId3" cstate="print"/>
          <a:srcRect/>
          <a:stretch>
            <a:fillRect/>
          </a:stretch>
        </p:blipFill>
        <p:spPr bwMode="auto">
          <a:xfrm>
            <a:off x="7308304" y="6381328"/>
            <a:ext cx="1162050" cy="352425"/>
          </a:xfrm>
          <a:prstGeom prst="rect">
            <a:avLst/>
          </a:prstGeom>
          <a:noFill/>
          <a:ln w="9525">
            <a:noFill/>
            <a:miter lim="800000"/>
            <a:headEnd/>
            <a:tailEnd/>
          </a:ln>
        </p:spPr>
      </p:pic>
      <p:sp>
        <p:nvSpPr>
          <p:cNvPr id="6" name="ZoneTexte 5"/>
          <p:cNvSpPr txBox="1"/>
          <p:nvPr/>
        </p:nvSpPr>
        <p:spPr>
          <a:xfrm rot="5400000">
            <a:off x="8558063" y="3275113"/>
            <a:ext cx="864097" cy="307777"/>
          </a:xfrm>
          <a:prstGeom prst="rect">
            <a:avLst/>
          </a:prstGeom>
          <a:noFill/>
        </p:spPr>
        <p:txBody>
          <a:bodyPr wrap="square" rtlCol="0">
            <a:spAutoFit/>
          </a:bodyPr>
          <a:lstStyle/>
          <a:p>
            <a:r>
              <a:rPr lang="fr-CA" sz="1400" dirty="0" smtClean="0"/>
              <a:t>4</a:t>
            </a:r>
            <a:r>
              <a:rPr lang="fr-CA" sz="1400" baseline="30000" dirty="0" smtClean="0"/>
              <a:t>e</a:t>
            </a:r>
            <a:r>
              <a:rPr lang="fr-CA" sz="1400" dirty="0" smtClean="0"/>
              <a:t> à 6</a:t>
            </a:r>
            <a:r>
              <a:rPr lang="fr-CA" sz="1400" baseline="30000" dirty="0" smtClean="0"/>
              <a:t>e</a:t>
            </a:r>
            <a:r>
              <a:rPr lang="fr-CA" sz="1400" dirty="0" smtClean="0"/>
              <a:t> </a:t>
            </a:r>
            <a:endParaRPr lang="fr-CA" sz="1400" dirty="0"/>
          </a:p>
        </p:txBody>
      </p:sp>
      <p:graphicFrame>
        <p:nvGraphicFramePr>
          <p:cNvPr id="10" name="Tableau 9"/>
          <p:cNvGraphicFramePr>
            <a:graphicFrameLocks noGrp="1"/>
          </p:cNvGraphicFramePr>
          <p:nvPr>
            <p:extLst>
              <p:ext uri="{D42A27DB-BD31-4B8C-83A1-F6EECF244321}">
                <p14:modId xmlns:p14="http://schemas.microsoft.com/office/powerpoint/2010/main" val="968273524"/>
              </p:ext>
            </p:extLst>
          </p:nvPr>
        </p:nvGraphicFramePr>
        <p:xfrm>
          <a:off x="2627784" y="1791096"/>
          <a:ext cx="3600400" cy="4443921"/>
        </p:xfrm>
        <a:graphic>
          <a:graphicData uri="http://schemas.openxmlformats.org/drawingml/2006/table">
            <a:tbl>
              <a:tblPr firstRow="1" bandRow="1">
                <a:tableStyleId>{5C22544A-7EE6-4342-B048-85BDC9FD1C3A}</a:tableStyleId>
              </a:tblPr>
              <a:tblGrid>
                <a:gridCol w="2560284"/>
                <a:gridCol w="1040116"/>
              </a:tblGrid>
              <a:tr h="493769">
                <a:tc>
                  <a:txBody>
                    <a:bodyPr/>
                    <a:lstStyle/>
                    <a:p>
                      <a:r>
                        <a:rPr lang="fr-CA" dirty="0" smtClean="0">
                          <a:solidFill>
                            <a:schemeClr val="bg2"/>
                          </a:solidFill>
                        </a:rPr>
                        <a:t>Menu</a:t>
                      </a:r>
                      <a:endParaRPr lang="fr-CA" dirty="0">
                        <a:solidFill>
                          <a:schemeClr val="bg2"/>
                        </a:solidFill>
                      </a:endParaRPr>
                    </a:p>
                  </a:txBody>
                  <a:tcPr/>
                </a:tc>
                <a:tc>
                  <a:txBody>
                    <a:bodyPr/>
                    <a:lstStyle/>
                    <a:p>
                      <a:endParaRPr lang="fr-CA" dirty="0">
                        <a:solidFill>
                          <a:schemeClr val="bg2"/>
                        </a:solidFill>
                      </a:endParaRPr>
                    </a:p>
                  </a:txBody>
                  <a:tcPr/>
                </a:tc>
              </a:tr>
              <a:tr h="493769">
                <a:tc>
                  <a:txBody>
                    <a:bodyPr/>
                    <a:lstStyle/>
                    <a:p>
                      <a:r>
                        <a:rPr lang="fr-CA" dirty="0" smtClean="0">
                          <a:solidFill>
                            <a:schemeClr val="bg2"/>
                          </a:solidFill>
                        </a:rPr>
                        <a:t>Sandwich – jambon</a:t>
                      </a:r>
                      <a:endParaRPr lang="fr-CA" dirty="0">
                        <a:solidFill>
                          <a:schemeClr val="bg2"/>
                        </a:solidFill>
                      </a:endParaRPr>
                    </a:p>
                  </a:txBody>
                  <a:tcPr/>
                </a:tc>
                <a:tc>
                  <a:txBody>
                    <a:bodyPr/>
                    <a:lstStyle/>
                    <a:p>
                      <a:r>
                        <a:rPr lang="fr-CA" dirty="0" smtClean="0">
                          <a:solidFill>
                            <a:schemeClr val="bg2"/>
                          </a:solidFill>
                        </a:rPr>
                        <a:t>3,35$</a:t>
                      </a:r>
                      <a:endParaRPr lang="fr-CA" dirty="0">
                        <a:solidFill>
                          <a:schemeClr val="bg2"/>
                        </a:solidFill>
                      </a:endParaRPr>
                    </a:p>
                  </a:txBody>
                  <a:tcPr/>
                </a:tc>
              </a:tr>
              <a:tr h="493769">
                <a:tc>
                  <a:txBody>
                    <a:bodyPr/>
                    <a:lstStyle/>
                    <a:p>
                      <a:r>
                        <a:rPr lang="fr-CA" dirty="0" smtClean="0">
                          <a:solidFill>
                            <a:schemeClr val="bg2"/>
                          </a:solidFill>
                        </a:rPr>
                        <a:t>Pizza - fromage</a:t>
                      </a:r>
                      <a:endParaRPr lang="fr-CA" dirty="0">
                        <a:solidFill>
                          <a:schemeClr val="bg2"/>
                        </a:solidFill>
                      </a:endParaRPr>
                    </a:p>
                  </a:txBody>
                  <a:tcPr/>
                </a:tc>
                <a:tc>
                  <a:txBody>
                    <a:bodyPr/>
                    <a:lstStyle/>
                    <a:p>
                      <a:r>
                        <a:rPr lang="fr-CA" dirty="0" smtClean="0">
                          <a:solidFill>
                            <a:schemeClr val="bg2"/>
                          </a:solidFill>
                        </a:rPr>
                        <a:t>4,50$</a:t>
                      </a:r>
                    </a:p>
                  </a:txBody>
                  <a:tcPr/>
                </a:tc>
              </a:tr>
              <a:tr h="493769">
                <a:tc>
                  <a:txBody>
                    <a:bodyPr/>
                    <a:lstStyle/>
                    <a:p>
                      <a:r>
                        <a:rPr lang="fr-CA" dirty="0" smtClean="0">
                          <a:solidFill>
                            <a:schemeClr val="bg2"/>
                          </a:solidFill>
                        </a:rPr>
                        <a:t>Jus (335 </a:t>
                      </a:r>
                      <a:r>
                        <a:rPr lang="fr-CA" dirty="0" err="1" smtClean="0">
                          <a:solidFill>
                            <a:schemeClr val="bg2"/>
                          </a:solidFill>
                        </a:rPr>
                        <a:t>mL</a:t>
                      </a:r>
                      <a:r>
                        <a:rPr lang="fr-CA" dirty="0" smtClean="0">
                          <a:solidFill>
                            <a:schemeClr val="bg2"/>
                          </a:solidFill>
                        </a:rPr>
                        <a:t>)</a:t>
                      </a:r>
                      <a:endParaRPr lang="fr-CA" dirty="0">
                        <a:solidFill>
                          <a:schemeClr val="bg2"/>
                        </a:solidFill>
                      </a:endParaRPr>
                    </a:p>
                  </a:txBody>
                  <a:tcPr/>
                </a:tc>
                <a:tc>
                  <a:txBody>
                    <a:bodyPr/>
                    <a:lstStyle/>
                    <a:p>
                      <a:r>
                        <a:rPr lang="fr-CA" dirty="0" smtClean="0">
                          <a:solidFill>
                            <a:schemeClr val="bg2"/>
                          </a:solidFill>
                        </a:rPr>
                        <a:t>1,40$</a:t>
                      </a:r>
                      <a:endParaRPr lang="fr-CA" dirty="0">
                        <a:solidFill>
                          <a:schemeClr val="bg2"/>
                        </a:solidFill>
                      </a:endParaRPr>
                    </a:p>
                  </a:txBody>
                  <a:tcPr/>
                </a:tc>
              </a:tr>
              <a:tr h="493769">
                <a:tc>
                  <a:txBody>
                    <a:bodyPr/>
                    <a:lstStyle/>
                    <a:p>
                      <a:r>
                        <a:rPr lang="fr-CA" dirty="0" smtClean="0">
                          <a:solidFill>
                            <a:schemeClr val="bg2"/>
                          </a:solidFill>
                        </a:rPr>
                        <a:t>Eau (500</a:t>
                      </a:r>
                      <a:r>
                        <a:rPr lang="fr-CA" baseline="0" dirty="0" smtClean="0">
                          <a:solidFill>
                            <a:schemeClr val="bg2"/>
                          </a:solidFill>
                        </a:rPr>
                        <a:t> </a:t>
                      </a:r>
                      <a:r>
                        <a:rPr lang="fr-CA" baseline="0" dirty="0" err="1" smtClean="0">
                          <a:solidFill>
                            <a:schemeClr val="bg2"/>
                          </a:solidFill>
                        </a:rPr>
                        <a:t>mL</a:t>
                      </a:r>
                      <a:r>
                        <a:rPr lang="fr-CA" baseline="0" dirty="0" smtClean="0">
                          <a:solidFill>
                            <a:schemeClr val="bg2"/>
                          </a:solidFill>
                        </a:rPr>
                        <a:t>)</a:t>
                      </a:r>
                      <a:endParaRPr lang="fr-CA" dirty="0">
                        <a:solidFill>
                          <a:schemeClr val="bg2"/>
                        </a:solidFill>
                      </a:endParaRPr>
                    </a:p>
                  </a:txBody>
                  <a:tcPr/>
                </a:tc>
                <a:tc>
                  <a:txBody>
                    <a:bodyPr/>
                    <a:lstStyle/>
                    <a:p>
                      <a:r>
                        <a:rPr lang="fr-CA" dirty="0" smtClean="0">
                          <a:solidFill>
                            <a:schemeClr val="bg2"/>
                          </a:solidFill>
                        </a:rPr>
                        <a:t>2,00$</a:t>
                      </a:r>
                      <a:endParaRPr lang="fr-CA" dirty="0">
                        <a:solidFill>
                          <a:schemeClr val="bg2"/>
                        </a:solidFill>
                      </a:endParaRPr>
                    </a:p>
                  </a:txBody>
                  <a:tcPr/>
                </a:tc>
              </a:tr>
              <a:tr h="493769">
                <a:tc>
                  <a:txBody>
                    <a:bodyPr/>
                    <a:lstStyle/>
                    <a:p>
                      <a:r>
                        <a:rPr lang="fr-CA" dirty="0" smtClean="0">
                          <a:solidFill>
                            <a:schemeClr val="bg2"/>
                          </a:solidFill>
                        </a:rPr>
                        <a:t>Sac de légumes</a:t>
                      </a:r>
                      <a:endParaRPr lang="fr-CA" dirty="0">
                        <a:solidFill>
                          <a:schemeClr val="bg2"/>
                        </a:solidFill>
                      </a:endParaRPr>
                    </a:p>
                  </a:txBody>
                  <a:tcPr/>
                </a:tc>
                <a:tc>
                  <a:txBody>
                    <a:bodyPr/>
                    <a:lstStyle/>
                    <a:p>
                      <a:r>
                        <a:rPr lang="fr-CA" dirty="0" smtClean="0">
                          <a:solidFill>
                            <a:schemeClr val="bg2"/>
                          </a:solidFill>
                        </a:rPr>
                        <a:t>1,95$</a:t>
                      </a:r>
                      <a:endParaRPr lang="fr-CA" dirty="0">
                        <a:solidFill>
                          <a:schemeClr val="bg2"/>
                        </a:solidFill>
                      </a:endParaRPr>
                    </a:p>
                  </a:txBody>
                  <a:tcPr/>
                </a:tc>
              </a:tr>
              <a:tr h="493769">
                <a:tc>
                  <a:txBody>
                    <a:bodyPr/>
                    <a:lstStyle/>
                    <a:p>
                      <a:r>
                        <a:rPr lang="fr-CA" dirty="0" smtClean="0">
                          <a:solidFill>
                            <a:schemeClr val="bg2"/>
                          </a:solidFill>
                        </a:rPr>
                        <a:t>Sac de fruits</a:t>
                      </a:r>
                      <a:endParaRPr lang="fr-CA" dirty="0">
                        <a:solidFill>
                          <a:schemeClr val="bg2"/>
                        </a:solidFill>
                      </a:endParaRPr>
                    </a:p>
                  </a:txBody>
                  <a:tcPr/>
                </a:tc>
                <a:tc>
                  <a:txBody>
                    <a:bodyPr/>
                    <a:lstStyle/>
                    <a:p>
                      <a:r>
                        <a:rPr lang="fr-CA" dirty="0" smtClean="0">
                          <a:solidFill>
                            <a:schemeClr val="bg2"/>
                          </a:solidFill>
                        </a:rPr>
                        <a:t>1,85$</a:t>
                      </a:r>
                      <a:endParaRPr lang="fr-CA" dirty="0">
                        <a:solidFill>
                          <a:schemeClr val="bg2"/>
                        </a:solidFill>
                      </a:endParaRPr>
                    </a:p>
                  </a:txBody>
                  <a:tcPr/>
                </a:tc>
              </a:tr>
              <a:tr h="493769">
                <a:tc>
                  <a:txBody>
                    <a:bodyPr/>
                    <a:lstStyle/>
                    <a:p>
                      <a:r>
                        <a:rPr lang="fr-CA" dirty="0" smtClean="0">
                          <a:solidFill>
                            <a:schemeClr val="bg2"/>
                          </a:solidFill>
                        </a:rPr>
                        <a:t>Yogourt</a:t>
                      </a:r>
                      <a:endParaRPr lang="fr-CA" dirty="0">
                        <a:solidFill>
                          <a:schemeClr val="bg2"/>
                        </a:solidFill>
                      </a:endParaRPr>
                    </a:p>
                  </a:txBody>
                  <a:tcPr/>
                </a:tc>
                <a:tc>
                  <a:txBody>
                    <a:bodyPr/>
                    <a:lstStyle/>
                    <a:p>
                      <a:r>
                        <a:rPr lang="fr-CA" dirty="0" smtClean="0">
                          <a:solidFill>
                            <a:schemeClr val="bg2"/>
                          </a:solidFill>
                        </a:rPr>
                        <a:t>2,15$</a:t>
                      </a:r>
                      <a:endParaRPr lang="fr-CA" dirty="0">
                        <a:solidFill>
                          <a:schemeClr val="bg2"/>
                        </a:solidFill>
                      </a:endParaRPr>
                    </a:p>
                  </a:txBody>
                  <a:tcPr/>
                </a:tc>
              </a:tr>
              <a:tr h="493769">
                <a:tc>
                  <a:txBody>
                    <a:bodyPr/>
                    <a:lstStyle/>
                    <a:p>
                      <a:r>
                        <a:rPr lang="fr-CA" dirty="0" smtClean="0">
                          <a:solidFill>
                            <a:schemeClr val="bg2"/>
                          </a:solidFill>
                        </a:rPr>
                        <a:t>Lait (250 </a:t>
                      </a:r>
                      <a:r>
                        <a:rPr lang="fr-CA" dirty="0" err="1" smtClean="0">
                          <a:solidFill>
                            <a:schemeClr val="bg2"/>
                          </a:solidFill>
                        </a:rPr>
                        <a:t>mL</a:t>
                      </a:r>
                      <a:r>
                        <a:rPr lang="fr-CA" dirty="0" smtClean="0">
                          <a:solidFill>
                            <a:schemeClr val="bg2"/>
                          </a:solidFill>
                        </a:rPr>
                        <a:t>)</a:t>
                      </a:r>
                      <a:endParaRPr lang="fr-CA" dirty="0">
                        <a:solidFill>
                          <a:schemeClr val="bg2"/>
                        </a:solidFill>
                      </a:endParaRPr>
                    </a:p>
                  </a:txBody>
                  <a:tcPr/>
                </a:tc>
                <a:tc>
                  <a:txBody>
                    <a:bodyPr/>
                    <a:lstStyle/>
                    <a:p>
                      <a:r>
                        <a:rPr lang="fr-CA" dirty="0" smtClean="0">
                          <a:solidFill>
                            <a:schemeClr val="bg2"/>
                          </a:solidFill>
                        </a:rPr>
                        <a:t>1,00$</a:t>
                      </a:r>
                      <a:endParaRPr lang="fr-CA" dirty="0">
                        <a:solidFill>
                          <a:schemeClr val="bg2"/>
                        </a:solidFill>
                      </a:endParaRPr>
                    </a:p>
                  </a:txBody>
                  <a:tcPr/>
                </a:tc>
              </a:tr>
            </a:tbl>
          </a:graphicData>
        </a:graphic>
      </p:graphicFrame>
      <p:pic>
        <p:nvPicPr>
          <p:cNvPr id="1029" name="Image 1" descr="20783975_th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3611666"/>
            <a:ext cx="1449388"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Image 0" descr="20693573_th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2408" y="4099958"/>
            <a:ext cx="1785938"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ZoneTexte 10"/>
          <p:cNvSpPr txBox="1"/>
          <p:nvPr/>
        </p:nvSpPr>
        <p:spPr>
          <a:xfrm>
            <a:off x="6477908" y="3200650"/>
            <a:ext cx="1929954" cy="646331"/>
          </a:xfrm>
          <a:prstGeom prst="rect">
            <a:avLst/>
          </a:prstGeom>
          <a:noFill/>
        </p:spPr>
        <p:txBody>
          <a:bodyPr wrap="square" rtlCol="0">
            <a:spAutoFit/>
          </a:bodyPr>
          <a:lstStyle/>
          <a:p>
            <a:pPr algn="ctr"/>
            <a:r>
              <a:rPr lang="fr-CA" sz="3600" b="1" dirty="0" smtClean="0"/>
              <a:t>12,00$</a:t>
            </a:r>
            <a:endParaRPr lang="fr-CA" sz="36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CA" sz="1600" dirty="0" err="1" smtClean="0"/>
              <a:t>Caractéristique</a:t>
            </a:r>
            <a:r>
              <a:rPr lang="en-CA" dirty="0" smtClean="0"/>
              <a:t/>
            </a:r>
            <a:br>
              <a:rPr lang="en-CA" dirty="0" smtClean="0"/>
            </a:br>
            <a:r>
              <a:rPr lang="en-CA" dirty="0" smtClean="0"/>
              <a:t>Elle </a:t>
            </a:r>
            <a:r>
              <a:rPr lang="en-CA" dirty="0" err="1" smtClean="0"/>
              <a:t>peut</a:t>
            </a:r>
            <a:r>
              <a:rPr lang="en-CA" dirty="0" smtClean="0"/>
              <a:t> </a:t>
            </a:r>
            <a:r>
              <a:rPr lang="en-CA" dirty="0" err="1" smtClean="0"/>
              <a:t>être</a:t>
            </a:r>
            <a:r>
              <a:rPr lang="en-CA" dirty="0" smtClean="0"/>
              <a:t> </a:t>
            </a:r>
            <a:r>
              <a:rPr lang="en-CA" dirty="0" err="1" smtClean="0"/>
              <a:t>résolue</a:t>
            </a:r>
            <a:r>
              <a:rPr lang="en-CA" dirty="0" smtClean="0"/>
              <a:t> de plus </a:t>
            </a:r>
            <a:r>
              <a:rPr lang="en-CA" dirty="0" err="1" smtClean="0"/>
              <a:t>d’une</a:t>
            </a:r>
            <a:r>
              <a:rPr lang="en-CA" dirty="0" smtClean="0"/>
              <a:t> </a:t>
            </a:r>
            <a:r>
              <a:rPr lang="en-CA" dirty="0" err="1" smtClean="0"/>
              <a:t>façon</a:t>
            </a:r>
            <a:endParaRPr lang="fr-CA" dirty="0"/>
          </a:p>
        </p:txBody>
      </p:sp>
      <p:sp>
        <p:nvSpPr>
          <p:cNvPr id="3" name="Espace réservé du contenu 2"/>
          <p:cNvSpPr>
            <a:spLocks noGrp="1"/>
          </p:cNvSpPr>
          <p:nvPr>
            <p:ph idx="1"/>
          </p:nvPr>
        </p:nvSpPr>
        <p:spPr/>
        <p:txBody>
          <a:bodyPr/>
          <a:lstStyle/>
          <a:p>
            <a:r>
              <a:rPr lang="fr-CA" dirty="0" smtClean="0"/>
              <a:t>Francesca a 465 jetons qu’elle veut ranger dans des petites boîtes pouvant contenir jusqu’à 60 jetons chacune. De combien de boîtes a-t-elle besoin pour ranger tous ses jetons? </a:t>
            </a:r>
          </a:p>
          <a:p>
            <a:endParaRPr lang="fr-CA" dirty="0"/>
          </a:p>
        </p:txBody>
      </p:sp>
      <p:pic>
        <p:nvPicPr>
          <p:cNvPr id="6" name="Picture 2" descr="Consortium09_LOGO (2)"/>
          <p:cNvPicPr>
            <a:picLocks noChangeAspect="1" noChangeArrowheads="1"/>
          </p:cNvPicPr>
          <p:nvPr/>
        </p:nvPicPr>
        <p:blipFill>
          <a:blip r:embed="rId3" cstate="print"/>
          <a:srcRect/>
          <a:stretch>
            <a:fillRect/>
          </a:stretch>
        </p:blipFill>
        <p:spPr bwMode="auto">
          <a:xfrm>
            <a:off x="7308304" y="6381328"/>
            <a:ext cx="1162050" cy="352425"/>
          </a:xfrm>
          <a:prstGeom prst="rect">
            <a:avLst/>
          </a:prstGeom>
          <a:noFill/>
          <a:ln w="9525">
            <a:noFill/>
            <a:miter lim="800000"/>
            <a:headEnd/>
            <a:tailEnd/>
          </a:ln>
        </p:spPr>
      </p:pic>
      <p:sp>
        <p:nvSpPr>
          <p:cNvPr id="9" name="ZoneTexte 8"/>
          <p:cNvSpPr txBox="1"/>
          <p:nvPr/>
        </p:nvSpPr>
        <p:spPr>
          <a:xfrm rot="5400000">
            <a:off x="8558063" y="3275113"/>
            <a:ext cx="864097" cy="307777"/>
          </a:xfrm>
          <a:prstGeom prst="rect">
            <a:avLst/>
          </a:prstGeom>
          <a:noFill/>
        </p:spPr>
        <p:txBody>
          <a:bodyPr wrap="square" rtlCol="0">
            <a:spAutoFit/>
          </a:bodyPr>
          <a:lstStyle/>
          <a:p>
            <a:r>
              <a:rPr lang="fr-CA" sz="1400" dirty="0" smtClean="0"/>
              <a:t>4</a:t>
            </a:r>
            <a:r>
              <a:rPr lang="fr-CA" sz="1400" baseline="30000" dirty="0" smtClean="0"/>
              <a:t>e</a:t>
            </a:r>
            <a:r>
              <a:rPr lang="fr-CA" sz="1400" dirty="0" smtClean="0"/>
              <a:t> à 6</a:t>
            </a:r>
            <a:r>
              <a:rPr lang="fr-CA" sz="1400" baseline="30000" dirty="0" smtClean="0"/>
              <a:t>e</a:t>
            </a:r>
            <a:r>
              <a:rPr lang="fr-CA" sz="1400" dirty="0" smtClean="0"/>
              <a:t> </a:t>
            </a:r>
            <a:endParaRPr lang="fr-CA" sz="1400" dirty="0"/>
          </a:p>
        </p:txBody>
      </p:sp>
      <p:pic>
        <p:nvPicPr>
          <p:cNvPr id="21505" name="Picture 1" descr="http://images.clipart.com/thw/thw11/CL/5433_2005010014/000803_1080_69/21259858.thb.jpg?000803_1080_6913_v__v"/>
          <p:cNvPicPr>
            <a:picLocks noChangeAspect="1" noChangeArrowheads="1"/>
          </p:cNvPicPr>
          <p:nvPr/>
        </p:nvPicPr>
        <p:blipFill>
          <a:blip r:embed="rId4" cstate="print"/>
          <a:srcRect/>
          <a:stretch>
            <a:fillRect/>
          </a:stretch>
        </p:blipFill>
        <p:spPr bwMode="auto">
          <a:xfrm>
            <a:off x="1115616" y="4437112"/>
            <a:ext cx="2667000" cy="1352550"/>
          </a:xfrm>
          <a:prstGeom prst="rect">
            <a:avLst/>
          </a:prstGeom>
          <a:noFill/>
        </p:spPr>
      </p:pic>
      <p:pic>
        <p:nvPicPr>
          <p:cNvPr id="21506" name="Picture 2" descr="21305891_thbjetons.jpg"/>
          <p:cNvPicPr>
            <a:picLocks noChangeAspect="1" noChangeArrowheads="1"/>
          </p:cNvPicPr>
          <p:nvPr/>
        </p:nvPicPr>
        <p:blipFill>
          <a:blip r:embed="rId5" cstate="print"/>
          <a:srcRect/>
          <a:stretch>
            <a:fillRect/>
          </a:stretch>
        </p:blipFill>
        <p:spPr bwMode="auto">
          <a:xfrm>
            <a:off x="4283968" y="4725144"/>
            <a:ext cx="1333500" cy="695325"/>
          </a:xfrm>
          <a:prstGeom prst="rect">
            <a:avLst/>
          </a:prstGeom>
          <a:noFill/>
        </p:spPr>
      </p:pic>
      <p:pic>
        <p:nvPicPr>
          <p:cNvPr id="21507" name="Picture 3" descr="21305891_thbjetons.jpg"/>
          <p:cNvPicPr>
            <a:picLocks noChangeAspect="1" noChangeArrowheads="1"/>
          </p:cNvPicPr>
          <p:nvPr/>
        </p:nvPicPr>
        <p:blipFill>
          <a:blip r:embed="rId5" cstate="print"/>
          <a:srcRect/>
          <a:stretch>
            <a:fillRect/>
          </a:stretch>
        </p:blipFill>
        <p:spPr bwMode="auto">
          <a:xfrm>
            <a:off x="5580112" y="4725144"/>
            <a:ext cx="1333500" cy="695325"/>
          </a:xfrm>
          <a:prstGeom prst="rect">
            <a:avLst/>
          </a:prstGeom>
          <a:noFill/>
        </p:spPr>
      </p:pic>
      <p:pic>
        <p:nvPicPr>
          <p:cNvPr id="21508" name="Picture 4" descr="21305891_thbjetons.jpg"/>
          <p:cNvPicPr>
            <a:picLocks noChangeAspect="1" noChangeArrowheads="1"/>
          </p:cNvPicPr>
          <p:nvPr/>
        </p:nvPicPr>
        <p:blipFill>
          <a:blip r:embed="rId5" cstate="print"/>
          <a:srcRect/>
          <a:stretch>
            <a:fillRect/>
          </a:stretch>
        </p:blipFill>
        <p:spPr bwMode="auto">
          <a:xfrm>
            <a:off x="6876256" y="4725144"/>
            <a:ext cx="1333500" cy="69532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CA" sz="1600" dirty="0" err="1" smtClean="0"/>
              <a:t>Caractéristique</a:t>
            </a:r>
            <a:r>
              <a:rPr lang="en-CA" dirty="0" smtClean="0"/>
              <a:t/>
            </a:r>
            <a:br>
              <a:rPr lang="en-CA" dirty="0" smtClean="0"/>
            </a:br>
            <a:r>
              <a:rPr lang="en-CA" dirty="0" smtClean="0"/>
              <a:t>Elle a </a:t>
            </a:r>
            <a:r>
              <a:rPr lang="en-CA" dirty="0" err="1" smtClean="0"/>
              <a:t>une</a:t>
            </a:r>
            <a:r>
              <a:rPr lang="en-CA" dirty="0" smtClean="0"/>
              <a:t> </a:t>
            </a:r>
            <a:br>
              <a:rPr lang="en-CA" dirty="0" smtClean="0"/>
            </a:br>
            <a:r>
              <a:rPr lang="en-CA" dirty="0" err="1" smtClean="0"/>
              <a:t>certaine</a:t>
            </a:r>
            <a:r>
              <a:rPr lang="en-CA" dirty="0" smtClean="0"/>
              <a:t> </a:t>
            </a:r>
            <a:r>
              <a:rPr lang="en-CA" dirty="0" err="1" smtClean="0"/>
              <a:t>profondeur</a:t>
            </a:r>
            <a:endParaRPr lang="fr-CA" dirty="0"/>
          </a:p>
        </p:txBody>
      </p:sp>
      <p:sp>
        <p:nvSpPr>
          <p:cNvPr id="3" name="Espace réservé du contenu 2"/>
          <p:cNvSpPr>
            <a:spLocks noGrp="1"/>
          </p:cNvSpPr>
          <p:nvPr>
            <p:ph idx="1"/>
          </p:nvPr>
        </p:nvSpPr>
        <p:spPr/>
        <p:txBody>
          <a:bodyPr/>
          <a:lstStyle/>
          <a:p>
            <a:r>
              <a:rPr lang="fr-CA" dirty="0" smtClean="0"/>
              <a:t>Grand-maman utilise 88 pièces triangulaires et 28 pièces carrées pour confectionner 4 courtepointes.</a:t>
            </a:r>
          </a:p>
          <a:p>
            <a:pPr>
              <a:buNone/>
            </a:pPr>
            <a:r>
              <a:rPr lang="fr-CA" dirty="0" smtClean="0"/>
              <a:t> 			Combien de pièces triangulaires 			et carrées doit-elle utiliser</a:t>
            </a:r>
            <a:br>
              <a:rPr lang="fr-CA" dirty="0" smtClean="0"/>
            </a:br>
            <a:r>
              <a:rPr lang="fr-CA" dirty="0" smtClean="0"/>
              <a:t>				pour confectionner 7 					courtepointes?</a:t>
            </a:r>
          </a:p>
          <a:p>
            <a:endParaRPr lang="fr-CA" dirty="0"/>
          </a:p>
        </p:txBody>
      </p:sp>
      <p:pic>
        <p:nvPicPr>
          <p:cNvPr id="39938" name="Picture 72" descr="21643862.jpg"/>
          <p:cNvPicPr>
            <a:picLocks noChangeAspect="1" noChangeArrowheads="1"/>
          </p:cNvPicPr>
          <p:nvPr/>
        </p:nvPicPr>
        <p:blipFill>
          <a:blip r:embed="rId3" cstate="print"/>
          <a:srcRect/>
          <a:stretch>
            <a:fillRect/>
          </a:stretch>
        </p:blipFill>
        <p:spPr bwMode="auto">
          <a:xfrm>
            <a:off x="827584" y="4437112"/>
            <a:ext cx="2675012" cy="2014833"/>
          </a:xfrm>
          <a:prstGeom prst="rect">
            <a:avLst/>
          </a:prstGeom>
          <a:noFill/>
        </p:spPr>
      </p:pic>
      <p:sp>
        <p:nvSpPr>
          <p:cNvPr id="5" name="ZoneTexte 4"/>
          <p:cNvSpPr txBox="1"/>
          <p:nvPr/>
        </p:nvSpPr>
        <p:spPr>
          <a:xfrm rot="5400000">
            <a:off x="8558063" y="3275113"/>
            <a:ext cx="864097" cy="307777"/>
          </a:xfrm>
          <a:prstGeom prst="rect">
            <a:avLst/>
          </a:prstGeom>
          <a:noFill/>
        </p:spPr>
        <p:txBody>
          <a:bodyPr wrap="square" rtlCol="0">
            <a:spAutoFit/>
          </a:bodyPr>
          <a:lstStyle/>
          <a:p>
            <a:r>
              <a:rPr lang="fr-CA" sz="1400" dirty="0" smtClean="0"/>
              <a:t>4</a:t>
            </a:r>
            <a:r>
              <a:rPr lang="fr-CA" sz="1400" baseline="30000" dirty="0" smtClean="0"/>
              <a:t>e</a:t>
            </a:r>
            <a:r>
              <a:rPr lang="fr-CA" sz="1400" dirty="0" smtClean="0"/>
              <a:t> à 6</a:t>
            </a:r>
            <a:r>
              <a:rPr lang="fr-CA" sz="1400" baseline="30000" dirty="0" smtClean="0"/>
              <a:t>e</a:t>
            </a:r>
            <a:r>
              <a:rPr lang="fr-CA" sz="1400" dirty="0" smtClean="0"/>
              <a:t> </a:t>
            </a:r>
            <a:endParaRPr lang="fr-CA" sz="1400" dirty="0"/>
          </a:p>
        </p:txBody>
      </p:sp>
      <p:pic>
        <p:nvPicPr>
          <p:cNvPr id="6" name="Picture 2" descr="Consortium09_LOGO (2)"/>
          <p:cNvPicPr>
            <a:picLocks noChangeAspect="1" noChangeArrowheads="1"/>
          </p:cNvPicPr>
          <p:nvPr/>
        </p:nvPicPr>
        <p:blipFill>
          <a:blip r:embed="rId4" cstate="print"/>
          <a:srcRect/>
          <a:stretch>
            <a:fillRect/>
          </a:stretch>
        </p:blipFill>
        <p:spPr bwMode="auto">
          <a:xfrm>
            <a:off x="7308304" y="6381328"/>
            <a:ext cx="1162050" cy="352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CA" sz="1600" dirty="0" err="1" smtClean="0"/>
              <a:t>Caractéristique</a:t>
            </a:r>
            <a:r>
              <a:rPr lang="en-CA" dirty="0" smtClean="0"/>
              <a:t/>
            </a:r>
            <a:br>
              <a:rPr lang="en-CA" dirty="0" smtClean="0"/>
            </a:br>
            <a:r>
              <a:rPr lang="en-CA" dirty="0" smtClean="0"/>
              <a:t>Elle </a:t>
            </a:r>
            <a:r>
              <a:rPr lang="en-CA" dirty="0" err="1" smtClean="0"/>
              <a:t>présente</a:t>
            </a:r>
            <a:r>
              <a:rPr lang="en-CA" dirty="0" smtClean="0"/>
              <a:t> </a:t>
            </a:r>
            <a:r>
              <a:rPr lang="en-CA" dirty="0" err="1" smtClean="0"/>
              <a:t>une</a:t>
            </a:r>
            <a:r>
              <a:rPr lang="en-CA" dirty="0" smtClean="0"/>
              <a:t> </a:t>
            </a:r>
            <a:br>
              <a:rPr lang="en-CA" dirty="0" smtClean="0"/>
            </a:br>
            <a:r>
              <a:rPr lang="en-CA" dirty="0" err="1" smtClean="0"/>
              <a:t>certaine</a:t>
            </a:r>
            <a:r>
              <a:rPr lang="en-CA" dirty="0" smtClean="0"/>
              <a:t> </a:t>
            </a:r>
            <a:r>
              <a:rPr lang="en-CA" dirty="0" err="1" smtClean="0"/>
              <a:t>ouverture</a:t>
            </a:r>
            <a:endParaRPr lang="fr-CA" dirty="0"/>
          </a:p>
        </p:txBody>
      </p:sp>
      <p:sp>
        <p:nvSpPr>
          <p:cNvPr id="3" name="Espace réservé du contenu 2"/>
          <p:cNvSpPr>
            <a:spLocks noGrp="1"/>
          </p:cNvSpPr>
          <p:nvPr>
            <p:ph idx="1"/>
          </p:nvPr>
        </p:nvSpPr>
        <p:spPr/>
        <p:txBody>
          <a:bodyPr/>
          <a:lstStyle/>
          <a:p>
            <a:endParaRPr lang="en-CA" dirty="0" smtClean="0"/>
          </a:p>
          <a:p>
            <a:r>
              <a:rPr lang="en-CA" dirty="0" err="1" smtClean="0"/>
              <a:t>Combien</a:t>
            </a:r>
            <a:r>
              <a:rPr lang="en-CA" dirty="0" smtClean="0"/>
              <a:t> de battements de </a:t>
            </a:r>
            <a:r>
              <a:rPr lang="en-CA" dirty="0" err="1"/>
              <a:t>c</a:t>
            </a:r>
            <a:r>
              <a:rPr lang="en-CA" dirty="0" err="1" smtClean="0"/>
              <a:t>oeur</a:t>
            </a:r>
            <a:r>
              <a:rPr lang="en-CA" dirty="0" smtClean="0"/>
              <a:t> </a:t>
            </a:r>
          </a:p>
          <a:p>
            <a:pPr marL="64008" indent="0">
              <a:buNone/>
            </a:pPr>
            <a:r>
              <a:rPr lang="en-CA" dirty="0" smtClean="0"/>
              <a:t>    aura ton cousin en un an?</a:t>
            </a:r>
          </a:p>
          <a:p>
            <a:pPr marL="64008" indent="0">
              <a:buNone/>
            </a:pPr>
            <a:endParaRPr lang="en-CA" dirty="0" smtClean="0"/>
          </a:p>
        </p:txBody>
      </p:sp>
      <p:pic>
        <p:nvPicPr>
          <p:cNvPr id="5" name="Picture 2" descr="Consortium09_LOGO (2)"/>
          <p:cNvPicPr>
            <a:picLocks noChangeAspect="1" noChangeArrowheads="1"/>
          </p:cNvPicPr>
          <p:nvPr/>
        </p:nvPicPr>
        <p:blipFill>
          <a:blip r:embed="rId3" cstate="print"/>
          <a:srcRect/>
          <a:stretch>
            <a:fillRect/>
          </a:stretch>
        </p:blipFill>
        <p:spPr bwMode="auto">
          <a:xfrm>
            <a:off x="7308304" y="6381328"/>
            <a:ext cx="1162050" cy="352425"/>
          </a:xfrm>
          <a:prstGeom prst="rect">
            <a:avLst/>
          </a:prstGeom>
          <a:noFill/>
          <a:ln w="9525">
            <a:noFill/>
            <a:miter lim="800000"/>
            <a:headEnd/>
            <a:tailEnd/>
          </a:ln>
        </p:spPr>
      </p:pic>
      <p:sp>
        <p:nvSpPr>
          <p:cNvPr id="6" name="ZoneTexte 5"/>
          <p:cNvSpPr txBox="1"/>
          <p:nvPr/>
        </p:nvSpPr>
        <p:spPr>
          <a:xfrm rot="5400000">
            <a:off x="8558063" y="3275113"/>
            <a:ext cx="864097" cy="307777"/>
          </a:xfrm>
          <a:prstGeom prst="rect">
            <a:avLst/>
          </a:prstGeom>
          <a:noFill/>
        </p:spPr>
        <p:txBody>
          <a:bodyPr wrap="square" rtlCol="0">
            <a:spAutoFit/>
          </a:bodyPr>
          <a:lstStyle/>
          <a:p>
            <a:r>
              <a:rPr lang="fr-CA" sz="1400" dirty="0" smtClean="0"/>
              <a:t>4</a:t>
            </a:r>
            <a:r>
              <a:rPr lang="fr-CA" sz="1400" baseline="30000" dirty="0" smtClean="0"/>
              <a:t>e</a:t>
            </a:r>
            <a:r>
              <a:rPr lang="fr-CA" sz="1400" dirty="0" smtClean="0"/>
              <a:t> à 6</a:t>
            </a:r>
            <a:r>
              <a:rPr lang="fr-CA" sz="1400" baseline="30000" dirty="0" smtClean="0"/>
              <a:t>e</a:t>
            </a:r>
            <a:r>
              <a:rPr lang="fr-CA" sz="1400" dirty="0" smtClean="0"/>
              <a:t> </a:t>
            </a:r>
            <a:endParaRPr lang="fr-CA" sz="14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8" y="4077072"/>
            <a:ext cx="3133357"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err="1" smtClean="0"/>
              <a:t>Activité</a:t>
            </a:r>
            <a:endParaRPr lang="fr-CA" dirty="0"/>
          </a:p>
        </p:txBody>
      </p:sp>
      <p:sp>
        <p:nvSpPr>
          <p:cNvPr id="3" name="Espace réservé du contenu 2"/>
          <p:cNvSpPr>
            <a:spLocks noGrp="1"/>
          </p:cNvSpPr>
          <p:nvPr>
            <p:ph idx="1"/>
          </p:nvPr>
        </p:nvSpPr>
        <p:spPr/>
        <p:txBody>
          <a:bodyPr/>
          <a:lstStyle/>
          <a:p>
            <a:endParaRPr lang="en-CA" dirty="0" smtClean="0"/>
          </a:p>
          <a:p>
            <a:r>
              <a:rPr lang="en-CA" dirty="0" smtClean="0"/>
              <a:t>En </a:t>
            </a:r>
            <a:r>
              <a:rPr lang="en-CA" dirty="0" err="1" smtClean="0"/>
              <a:t>groupe</a:t>
            </a:r>
            <a:r>
              <a:rPr lang="en-CA" dirty="0" smtClean="0"/>
              <a:t> de 2 </a:t>
            </a:r>
            <a:r>
              <a:rPr lang="en-CA" dirty="0" err="1" smtClean="0"/>
              <a:t>ou</a:t>
            </a:r>
            <a:r>
              <a:rPr lang="en-CA" dirty="0" smtClean="0"/>
              <a:t> 3 </a:t>
            </a:r>
            <a:r>
              <a:rPr lang="en-CA" dirty="0" err="1" smtClean="0"/>
              <a:t>personnes</a:t>
            </a:r>
            <a:r>
              <a:rPr lang="en-CA" dirty="0" smtClean="0"/>
              <a:t>, </a:t>
            </a:r>
          </a:p>
          <a:p>
            <a:pPr marL="64008" indent="0">
              <a:buNone/>
            </a:pPr>
            <a:r>
              <a:rPr lang="en-CA" dirty="0" smtClean="0"/>
              <a:t>    </a:t>
            </a:r>
            <a:r>
              <a:rPr lang="en-CA" dirty="0" err="1" smtClean="0"/>
              <a:t>partager</a:t>
            </a:r>
            <a:r>
              <a:rPr lang="en-CA" dirty="0" smtClean="0"/>
              <a:t> les 20 </a:t>
            </a:r>
            <a:r>
              <a:rPr lang="en-CA" dirty="0" err="1" smtClean="0"/>
              <a:t>cartes</a:t>
            </a:r>
            <a:r>
              <a:rPr lang="en-CA" dirty="0" smtClean="0"/>
              <a:t> </a:t>
            </a:r>
            <a:r>
              <a:rPr lang="en-CA" dirty="0" err="1" smtClean="0"/>
              <a:t>selon</a:t>
            </a:r>
            <a:r>
              <a:rPr lang="en-CA" dirty="0" smtClean="0"/>
              <a:t> </a:t>
            </a:r>
          </a:p>
          <a:p>
            <a:pPr marL="64008" indent="0">
              <a:buNone/>
            </a:pPr>
            <a:r>
              <a:rPr lang="en-CA" dirty="0"/>
              <a:t> </a:t>
            </a:r>
            <a:r>
              <a:rPr lang="en-CA" dirty="0" smtClean="0"/>
              <a:t>   </a:t>
            </a:r>
            <a:r>
              <a:rPr lang="en-CA" dirty="0" err="1" smtClean="0"/>
              <a:t>qu’elles</a:t>
            </a:r>
            <a:r>
              <a:rPr lang="en-CA" dirty="0" smtClean="0"/>
              <a:t> </a:t>
            </a:r>
            <a:r>
              <a:rPr lang="en-CA" dirty="0" err="1" smtClean="0"/>
              <a:t>présentent</a:t>
            </a:r>
            <a:r>
              <a:rPr lang="en-CA" dirty="0" smtClean="0"/>
              <a:t> </a:t>
            </a:r>
            <a:r>
              <a:rPr lang="en-CA" dirty="0" err="1" smtClean="0"/>
              <a:t>une</a:t>
            </a:r>
            <a:r>
              <a:rPr lang="en-CA" dirty="0" smtClean="0"/>
              <a:t> </a:t>
            </a:r>
            <a:r>
              <a:rPr lang="en-CA" dirty="0" err="1" smtClean="0"/>
              <a:t>activité</a:t>
            </a:r>
            <a:r>
              <a:rPr lang="en-CA" dirty="0" smtClean="0"/>
              <a:t> </a:t>
            </a:r>
          </a:p>
          <a:p>
            <a:pPr marL="64008" indent="0">
              <a:buNone/>
            </a:pPr>
            <a:r>
              <a:rPr lang="en-CA" dirty="0"/>
              <a:t> </a:t>
            </a:r>
            <a:r>
              <a:rPr lang="en-CA" dirty="0" smtClean="0"/>
              <a:t>   riche </a:t>
            </a:r>
            <a:r>
              <a:rPr lang="en-CA" dirty="0" err="1" smtClean="0"/>
              <a:t>ou</a:t>
            </a:r>
            <a:r>
              <a:rPr lang="en-CA" dirty="0" smtClean="0"/>
              <a:t> non</a:t>
            </a:r>
            <a:endParaRPr lang="fr-CA" dirty="0" smtClean="0"/>
          </a:p>
          <a:p>
            <a:endParaRPr lang="fr-CA" dirty="0"/>
          </a:p>
        </p:txBody>
      </p:sp>
      <p:pic>
        <p:nvPicPr>
          <p:cNvPr id="4" name="Picture 2" descr="Consortium09_LOGO (2)"/>
          <p:cNvPicPr>
            <a:picLocks noChangeAspect="1" noChangeArrowheads="1"/>
          </p:cNvPicPr>
          <p:nvPr/>
        </p:nvPicPr>
        <p:blipFill>
          <a:blip r:embed="rId3" cstate="print"/>
          <a:srcRect/>
          <a:stretch>
            <a:fillRect/>
          </a:stretch>
        </p:blipFill>
        <p:spPr bwMode="auto">
          <a:xfrm>
            <a:off x="7308304" y="6381328"/>
            <a:ext cx="1162050" cy="352425"/>
          </a:xfrm>
          <a:prstGeom prst="rect">
            <a:avLst/>
          </a:prstGeom>
          <a:noFill/>
          <a:ln w="9525">
            <a:noFill/>
            <a:miter lim="800000"/>
            <a:headEnd/>
            <a:tailEnd/>
          </a:ln>
        </p:spPr>
      </p:pic>
      <p:sp>
        <p:nvSpPr>
          <p:cNvPr id="5" name="ZoneTexte 4"/>
          <p:cNvSpPr txBox="1"/>
          <p:nvPr/>
        </p:nvSpPr>
        <p:spPr>
          <a:xfrm rot="5400000">
            <a:off x="8558063" y="3275113"/>
            <a:ext cx="864097" cy="307777"/>
          </a:xfrm>
          <a:prstGeom prst="rect">
            <a:avLst/>
          </a:prstGeom>
          <a:noFill/>
        </p:spPr>
        <p:txBody>
          <a:bodyPr wrap="square" rtlCol="0">
            <a:spAutoFit/>
          </a:bodyPr>
          <a:lstStyle/>
          <a:p>
            <a:r>
              <a:rPr lang="fr-CA" sz="1400" dirty="0" smtClean="0"/>
              <a:t>4</a:t>
            </a:r>
            <a:r>
              <a:rPr lang="fr-CA" sz="1400" baseline="30000" dirty="0" smtClean="0"/>
              <a:t>e</a:t>
            </a:r>
            <a:r>
              <a:rPr lang="fr-CA" sz="1400" dirty="0" smtClean="0"/>
              <a:t> à 6</a:t>
            </a:r>
            <a:r>
              <a:rPr lang="fr-CA" sz="1400" baseline="30000" dirty="0" smtClean="0"/>
              <a:t>e</a:t>
            </a:r>
            <a:r>
              <a:rPr lang="fr-CA" sz="1400" dirty="0" smtClean="0"/>
              <a:t> </a:t>
            </a:r>
            <a:endParaRPr lang="fr-CA" sz="1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z="1400" dirty="0" smtClean="0"/>
              <a:t>Définition</a:t>
            </a:r>
            <a:r>
              <a:rPr lang="fr-CA" dirty="0" smtClean="0"/>
              <a:t/>
            </a:r>
            <a:br>
              <a:rPr lang="fr-CA" dirty="0" smtClean="0"/>
            </a:br>
            <a:r>
              <a:rPr lang="fr-CA" dirty="0" smtClean="0"/>
              <a:t>Ce n’est pas....</a:t>
            </a:r>
            <a:endParaRPr lang="fr-CA" dirty="0"/>
          </a:p>
        </p:txBody>
      </p:sp>
      <p:sp>
        <p:nvSpPr>
          <p:cNvPr id="3" name="Espace réservé du contenu 2"/>
          <p:cNvSpPr>
            <a:spLocks noGrp="1"/>
          </p:cNvSpPr>
          <p:nvPr>
            <p:ph idx="1"/>
          </p:nvPr>
        </p:nvSpPr>
        <p:spPr/>
        <p:txBody>
          <a:bodyPr/>
          <a:lstStyle/>
          <a:p>
            <a:pPr>
              <a:spcAft>
                <a:spcPts val="600"/>
              </a:spcAft>
            </a:pPr>
            <a:r>
              <a:rPr lang="en-CA" dirty="0" err="1" smtClean="0"/>
              <a:t>une</a:t>
            </a:r>
            <a:r>
              <a:rPr lang="en-CA" dirty="0" smtClean="0"/>
              <a:t> </a:t>
            </a:r>
            <a:r>
              <a:rPr lang="en-CA" dirty="0" err="1" smtClean="0"/>
              <a:t>série</a:t>
            </a:r>
            <a:r>
              <a:rPr lang="en-CA" dirty="0" smtClean="0"/>
              <a:t> de questions </a:t>
            </a:r>
            <a:r>
              <a:rPr lang="fr-CA" dirty="0" smtClean="0"/>
              <a:t>répétitives</a:t>
            </a:r>
          </a:p>
          <a:p>
            <a:pPr>
              <a:spcAft>
                <a:spcPts val="600"/>
              </a:spcAft>
            </a:pPr>
            <a:r>
              <a:rPr lang="fr-CA" dirty="0" smtClean="0"/>
              <a:t>une</a:t>
            </a:r>
            <a:r>
              <a:rPr lang="en-CA" dirty="0" smtClean="0"/>
              <a:t> question </a:t>
            </a:r>
            <a:r>
              <a:rPr lang="fr-CA" dirty="0" smtClean="0"/>
              <a:t>différente mais semblable à ce qu’on a déjà fait</a:t>
            </a:r>
          </a:p>
          <a:p>
            <a:pPr>
              <a:spcAft>
                <a:spcPts val="600"/>
              </a:spcAft>
            </a:pPr>
            <a:r>
              <a:rPr lang="fr-CA" dirty="0" smtClean="0"/>
              <a:t>un projet de longue haleine</a:t>
            </a:r>
          </a:p>
          <a:p>
            <a:r>
              <a:rPr lang="fr-CA" dirty="0" smtClean="0"/>
              <a:t>une activité qui se termine avec la réponse</a:t>
            </a:r>
            <a:endParaRPr lang="fr-CA" dirty="0"/>
          </a:p>
        </p:txBody>
      </p:sp>
      <p:pic>
        <p:nvPicPr>
          <p:cNvPr id="4" name="Picture 2" descr="Consortium09_LOGO (2)"/>
          <p:cNvPicPr>
            <a:picLocks noChangeAspect="1" noChangeArrowheads="1"/>
          </p:cNvPicPr>
          <p:nvPr/>
        </p:nvPicPr>
        <p:blipFill>
          <a:blip r:embed="rId3" cstate="print"/>
          <a:srcRect/>
          <a:stretch>
            <a:fillRect/>
          </a:stretch>
        </p:blipFill>
        <p:spPr bwMode="auto">
          <a:xfrm>
            <a:off x="7308304" y="6381328"/>
            <a:ext cx="1162050" cy="352425"/>
          </a:xfrm>
          <a:prstGeom prst="rect">
            <a:avLst/>
          </a:prstGeom>
          <a:noFill/>
          <a:ln w="9525">
            <a:noFill/>
            <a:miter lim="800000"/>
            <a:headEnd/>
            <a:tailEnd/>
          </a:ln>
        </p:spPr>
      </p:pic>
      <p:sp>
        <p:nvSpPr>
          <p:cNvPr id="6" name="ZoneTexte 5"/>
          <p:cNvSpPr txBox="1"/>
          <p:nvPr/>
        </p:nvSpPr>
        <p:spPr>
          <a:xfrm rot="5400000">
            <a:off x="8558063" y="3275113"/>
            <a:ext cx="864097" cy="307777"/>
          </a:xfrm>
          <a:prstGeom prst="rect">
            <a:avLst/>
          </a:prstGeom>
          <a:noFill/>
        </p:spPr>
        <p:txBody>
          <a:bodyPr wrap="square" rtlCol="0">
            <a:spAutoFit/>
          </a:bodyPr>
          <a:lstStyle/>
          <a:p>
            <a:r>
              <a:rPr lang="fr-CA" sz="1400" dirty="0" smtClean="0"/>
              <a:t>4</a:t>
            </a:r>
            <a:r>
              <a:rPr lang="fr-CA" sz="1400" baseline="30000" dirty="0" smtClean="0"/>
              <a:t>e</a:t>
            </a:r>
            <a:r>
              <a:rPr lang="fr-CA" sz="1400" dirty="0" smtClean="0"/>
              <a:t> à 6</a:t>
            </a:r>
            <a:r>
              <a:rPr lang="fr-CA" sz="1400" baseline="30000" dirty="0" smtClean="0"/>
              <a:t>e</a:t>
            </a:r>
            <a:r>
              <a:rPr lang="fr-CA" sz="1400" dirty="0" smtClean="0"/>
              <a:t> </a:t>
            </a:r>
            <a:endParaRPr lang="fr-CA" sz="14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Personnalisé 21">
      <a:dk1>
        <a:srgbClr val="E3D0F1"/>
      </a:dk1>
      <a:lt1>
        <a:sysClr val="window" lastClr="FFFFFF"/>
      </a:lt1>
      <a:dk2>
        <a:srgbClr val="424456"/>
      </a:dk2>
      <a:lt2>
        <a:srgbClr val="DEDEDE"/>
      </a:lt2>
      <a:accent1>
        <a:srgbClr val="E3D0F1"/>
      </a:accent1>
      <a:accent2>
        <a:srgbClr val="83BBC1"/>
      </a:accent2>
      <a:accent3>
        <a:srgbClr val="CEADE6"/>
      </a:accent3>
      <a:accent4>
        <a:srgbClr val="C4652D"/>
      </a:accent4>
      <a:accent5>
        <a:srgbClr val="8B5D3D"/>
      </a:accent5>
      <a:accent6>
        <a:srgbClr val="5C92B5"/>
      </a:accent6>
      <a:hlink>
        <a:srgbClr val="67AFBD"/>
      </a:hlink>
      <a:folHlink>
        <a:srgbClr val="C2A874"/>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2645</TotalTime>
  <Words>3640</Words>
  <Application>Microsoft Office PowerPoint</Application>
  <PresentationFormat>Affichage à l'écran (4:3)</PresentationFormat>
  <Paragraphs>625</Paragraphs>
  <Slides>26</Slides>
  <Notes>26</Notes>
  <HiddenSlides>0</HiddenSlides>
  <MMClips>0</MMClips>
  <ScaleCrop>false</ScaleCrop>
  <HeadingPairs>
    <vt:vector size="4" baseType="variant">
      <vt:variant>
        <vt:lpstr>Thème</vt:lpstr>
      </vt:variant>
      <vt:variant>
        <vt:i4>1</vt:i4>
      </vt:variant>
      <vt:variant>
        <vt:lpstr>Titres des diapositives</vt:lpstr>
      </vt:variant>
      <vt:variant>
        <vt:i4>26</vt:i4>
      </vt:variant>
    </vt:vector>
  </HeadingPairs>
  <TitlesOfParts>
    <vt:vector size="27" baseType="lpstr">
      <vt:lpstr>Verve</vt:lpstr>
      <vt:lpstr>Série Activités riches Le sens du nombre</vt:lpstr>
      <vt:lpstr>Objectifs de la formation</vt:lpstr>
      <vt:lpstr>Caractéristiques d’une activité riche</vt:lpstr>
      <vt:lpstr>Caractéristique Elle semble intrigante pour l’élève</vt:lpstr>
      <vt:lpstr>Caractéristique Elle peut être résolue de plus d’une façon</vt:lpstr>
      <vt:lpstr>Caractéristique Elle a une  certaine profondeur</vt:lpstr>
      <vt:lpstr>Caractéristique Elle présente une  certaine ouverture</vt:lpstr>
      <vt:lpstr>Activité</vt:lpstr>
      <vt:lpstr>Définition Ce n’est pas....</vt:lpstr>
      <vt:lpstr>Comment les construire</vt:lpstr>
      <vt:lpstr>Comment les construire</vt:lpstr>
      <vt:lpstr>Comment les construire </vt:lpstr>
      <vt:lpstr>Comment les construire </vt:lpstr>
      <vt:lpstr>Comment les construire</vt:lpstr>
      <vt:lpstr>Comment les construire</vt:lpstr>
      <vt:lpstr>Dans nos livres…</vt:lpstr>
      <vt:lpstr>Dans nos livres…</vt:lpstr>
      <vt:lpstr>Pourquoi les utiliser</vt:lpstr>
      <vt:lpstr>Quand les utiliser</vt:lpstr>
      <vt:lpstr>Comment les utiliser</vt:lpstr>
      <vt:lpstr>Présentation PowerPoint</vt:lpstr>
      <vt:lpstr>Les autres activités riches</vt:lpstr>
      <vt:lpstr>Rôles de l’enseignant</vt:lpstr>
      <vt:lpstr>Présentation PowerPoint</vt:lpstr>
      <vt:lpstr>Série Activités riches Le sens du nombre</vt:lpstr>
      <vt:lpstr>Série Activités riches  Le sens du nombre</vt:lpstr>
    </vt:vector>
  </TitlesOfParts>
  <Company>CSSA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activités riches</dc:title>
  <dc:creator>Rmichaud</dc:creator>
  <cp:lastModifiedBy>Rmichaud</cp:lastModifiedBy>
  <cp:revision>217</cp:revision>
  <cp:lastPrinted>2011-10-31T16:03:06Z</cp:lastPrinted>
  <dcterms:created xsi:type="dcterms:W3CDTF">2010-11-22T20:13:45Z</dcterms:created>
  <dcterms:modified xsi:type="dcterms:W3CDTF">2011-11-21T16:47:44Z</dcterms:modified>
</cp:coreProperties>
</file>