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7" r:id="rId3"/>
    <p:sldId id="284" r:id="rId4"/>
    <p:sldId id="259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2" autoAdjust="0"/>
    <p:restoredTop sz="94660"/>
  </p:normalViewPr>
  <p:slideViewPr>
    <p:cSldViewPr>
      <p:cViewPr varScale="1">
        <p:scale>
          <a:sx n="75" d="100"/>
          <a:sy n="75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Modifiez le style du titre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Modifiez le style des sous-titres du masque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9179-38D6-443E-8605-11674520FF18}" type="datetimeFigureOut">
              <a:rPr lang="fr-CA" smtClean="0"/>
              <a:pPr/>
              <a:t>2011-10-03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2C5-5902-4252-9347-2585D64F200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Modifiez le style du titre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Modifiez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9179-38D6-443E-8605-11674520FF18}" type="datetimeFigureOut">
              <a:rPr lang="fr-CA" smtClean="0"/>
              <a:pPr/>
              <a:t>2011-10-03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2C5-5902-4252-9347-2585D64F200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Modifiez le style du titre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Modifiez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9179-38D6-443E-8605-11674520FF18}" type="datetimeFigureOut">
              <a:rPr lang="fr-CA" smtClean="0"/>
              <a:pPr/>
              <a:t>2011-10-03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2C5-5902-4252-9347-2585D64F200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Modifiez le style du titre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Modifiez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9179-38D6-443E-8605-11674520FF18}" type="datetimeFigureOut">
              <a:rPr lang="fr-CA" smtClean="0"/>
              <a:pPr/>
              <a:t>2011-10-03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2C5-5902-4252-9347-2585D64F200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Modifiez le style du titre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9179-38D6-443E-8605-11674520FF18}" type="datetimeFigureOut">
              <a:rPr lang="fr-CA" smtClean="0"/>
              <a:pPr/>
              <a:t>2011-10-03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2C5-5902-4252-9347-2585D64F200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Modifiez le style du titre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Modifiez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Modifiez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9179-38D6-443E-8605-11674520FF18}" type="datetimeFigureOut">
              <a:rPr lang="fr-CA" smtClean="0"/>
              <a:pPr/>
              <a:t>2011-10-03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2C5-5902-4252-9347-2585D64F200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Modifiez le style du titre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Modifiez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Modifiez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9179-38D6-443E-8605-11674520FF18}" type="datetimeFigureOut">
              <a:rPr lang="fr-CA" smtClean="0"/>
              <a:pPr/>
              <a:t>2011-10-03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2C5-5902-4252-9347-2585D64F200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Modifiez le style du titre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9179-38D6-443E-8605-11674520FF18}" type="datetimeFigureOut">
              <a:rPr lang="fr-CA" smtClean="0"/>
              <a:pPr/>
              <a:t>2011-10-03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2C5-5902-4252-9347-2585D64F200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9179-38D6-443E-8605-11674520FF18}" type="datetimeFigureOut">
              <a:rPr lang="fr-CA" smtClean="0"/>
              <a:pPr/>
              <a:t>2011-10-03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2C5-5902-4252-9347-2585D64F200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Modifiez le style du titre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Modifiez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9179-38D6-443E-8605-11674520FF18}" type="datetimeFigureOut">
              <a:rPr lang="fr-CA" smtClean="0"/>
              <a:pPr/>
              <a:t>2011-10-03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2C5-5902-4252-9347-2585D64F200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Modifiez le style du titre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Cliquez sur l'icône pour ajouter une image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9179-38D6-443E-8605-11674520FF18}" type="datetimeFigureOut">
              <a:rPr lang="fr-CA" smtClean="0"/>
              <a:pPr/>
              <a:t>2011-10-03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2C5-5902-4252-9347-2585D64F200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Modifiez le style du titre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Modifiez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69179-38D6-443E-8605-11674520FF18}" type="datetimeFigureOut">
              <a:rPr lang="fr-CA" smtClean="0"/>
              <a:pPr/>
              <a:t>2011-10-03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1C2C5-5902-4252-9347-2585D64F200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0.xml"/><Relationship Id="rId18" Type="http://schemas.openxmlformats.org/officeDocument/2006/relationships/slide" Target="slide21.xml"/><Relationship Id="rId3" Type="http://schemas.openxmlformats.org/officeDocument/2006/relationships/slide" Target="slide8.xml"/><Relationship Id="rId21" Type="http://schemas.openxmlformats.org/officeDocument/2006/relationships/slide" Target="slide12.xml"/><Relationship Id="rId7" Type="http://schemas.openxmlformats.org/officeDocument/2006/relationships/slide" Target="slide4.xml"/><Relationship Id="rId12" Type="http://schemas.openxmlformats.org/officeDocument/2006/relationships/slide" Target="slide5.xml"/><Relationship Id="rId17" Type="http://schemas.openxmlformats.org/officeDocument/2006/relationships/slide" Target="slide11.xml"/><Relationship Id="rId25" Type="http://schemas.openxmlformats.org/officeDocument/2006/relationships/slide" Target="slide28.xml"/><Relationship Id="rId2" Type="http://schemas.openxmlformats.org/officeDocument/2006/relationships/slide" Target="slide3.xml"/><Relationship Id="rId16" Type="http://schemas.openxmlformats.org/officeDocument/2006/relationships/slide" Target="slide6.xml"/><Relationship Id="rId20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24.xml"/><Relationship Id="rId24" Type="http://schemas.openxmlformats.org/officeDocument/2006/relationships/slide" Target="slide27.xml"/><Relationship Id="rId5" Type="http://schemas.openxmlformats.org/officeDocument/2006/relationships/slide" Target="slide18.xml"/><Relationship Id="rId15" Type="http://schemas.openxmlformats.org/officeDocument/2006/relationships/slide" Target="slide20.xml"/><Relationship Id="rId23" Type="http://schemas.openxmlformats.org/officeDocument/2006/relationships/slide" Target="slide22.xml"/><Relationship Id="rId10" Type="http://schemas.openxmlformats.org/officeDocument/2006/relationships/slide" Target="slide19.xml"/><Relationship Id="rId19" Type="http://schemas.openxmlformats.org/officeDocument/2006/relationships/slide" Target="slide26.xml"/><Relationship Id="rId4" Type="http://schemas.openxmlformats.org/officeDocument/2006/relationships/slide" Target="slide13.xml"/><Relationship Id="rId9" Type="http://schemas.openxmlformats.org/officeDocument/2006/relationships/slide" Target="slide14.xml"/><Relationship Id="rId14" Type="http://schemas.openxmlformats.org/officeDocument/2006/relationships/slide" Target="slide15.xml"/><Relationship Id="rId22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pps.k12.pa.us/143110127104733313/lib/143110127104733313/Distance%20Learning/Pictures/Jeopar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Bienvenue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La </a:t>
            </a:r>
            <a:r>
              <a:rPr lang="en-US" dirty="0" err="1" smtClean="0">
                <a:solidFill>
                  <a:schemeClr val="tx1"/>
                </a:solidFill>
              </a:rPr>
              <a:t>révision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porte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sur</a:t>
            </a:r>
            <a:r>
              <a:rPr lang="en-US" dirty="0" smtClean="0">
                <a:solidFill>
                  <a:schemeClr val="tx1"/>
                </a:solidFill>
              </a:rPr>
              <a:t>……..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Les </a:t>
            </a:r>
            <a:r>
              <a:rPr lang="en-US" dirty="0" err="1"/>
              <a:t>radicaux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FF00"/>
                </a:solidFill>
              </a:rPr>
              <a:t>: 600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pPr marL="0" indent="0">
                  <a:buNone/>
                </a:pPr>
                <a:r>
                  <a:rPr lang="fr-CA" dirty="0" smtClean="0"/>
                  <a:t>Simplifie </a:t>
                </a:r>
                <a:r>
                  <a:rPr lang="fr-CA" dirty="0"/>
                  <a:t>chaque expression. Détermine toute restriction sur les valeurs des variables.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i="1"/>
                          </m:ctrlPr>
                        </m:sSupPr>
                        <m:e>
                          <m:r>
                            <a:rPr lang="fr-CA" i="1"/>
                            <m:t>𝑥</m:t>
                          </m:r>
                        </m:e>
                        <m:sup>
                          <m:r>
                            <a:rPr lang="fr-CA" i="1"/>
                            <m:t>2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fr-CA" i="1"/>
                          </m:ctrlPr>
                        </m:radPr>
                        <m:deg/>
                        <m:e>
                          <m:r>
                            <a:rPr lang="fr-CA" i="1"/>
                            <m:t>16</m:t>
                          </m:r>
                          <m:r>
                            <a:rPr lang="fr-CA" i="1"/>
                            <m:t>𝑦</m:t>
                          </m:r>
                        </m:e>
                      </m:rad>
                      <m:r>
                        <a:rPr lang="fr-CA" i="1"/>
                        <m:t>+3</m:t>
                      </m:r>
                      <m:rad>
                        <m:radPr>
                          <m:degHide m:val="on"/>
                          <m:ctrlPr>
                            <a:rPr lang="fr-CA" i="1"/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CA" i="1"/>
                              </m:ctrlPr>
                            </m:sSupPr>
                            <m:e>
                              <m:r>
                                <a:rPr lang="fr-CA" i="1"/>
                                <m:t>𝑥</m:t>
                              </m:r>
                            </m:e>
                            <m:sup>
                              <m:r>
                                <a:rPr lang="fr-CA" i="1"/>
                                <m:t>4</m:t>
                              </m:r>
                            </m:sup>
                          </m:sSup>
                          <m:r>
                            <a:rPr lang="fr-CA" i="1"/>
                            <m:t>𝑦</m:t>
                          </m:r>
                        </m:e>
                      </m:rad>
                    </m:oMath>
                  </m:oMathPara>
                </a14:m>
                <a:endParaRPr lang="fr-CA" dirty="0"/>
              </a:p>
              <a:p>
                <a:endParaRPr lang="en-US" dirty="0" smtClean="0"/>
              </a:p>
              <a:p>
                <a:r>
                  <a:rPr lang="en-US" dirty="0" err="1" smtClean="0">
                    <a:solidFill>
                      <a:srgbClr val="FFFF00"/>
                    </a:solidFill>
                  </a:rPr>
                  <a:t>Réponse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rad>
                      <m:radPr>
                        <m:ctrlPr>
                          <a:rPr lang="fr-CA" i="1"/>
                        </m:ctrlPr>
                      </m:radPr>
                      <m:deg>
                        <m:r>
                          <a:rPr lang="fr-CA" i="1"/>
                          <m:t>3</m:t>
                        </m:r>
                      </m:deg>
                      <m:e>
                        <m:r>
                          <a:rPr lang="fr-CA" i="1"/>
                          <m:t>128</m:t>
                        </m:r>
                      </m:e>
                    </m:rad>
                  </m:oMath>
                </a14:m>
                <a:endParaRPr lang="fr-CA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Les </a:t>
            </a:r>
            <a:r>
              <a:rPr lang="en-US" dirty="0" err="1"/>
              <a:t>radicaux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FF00"/>
                </a:solidFill>
              </a:rPr>
              <a:t>: 800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884096" cy="4525963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fr-CA" dirty="0" smtClean="0"/>
                  <a:t>Simplifie l’expression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6</m:t>
                    </m:r>
                    <m:rad>
                      <m:radPr>
                        <m:degHide m:val="on"/>
                        <m:ctrlPr>
                          <a:rPr lang="fr-CA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CA" i="1">
                            <a:latin typeface="Cambria Math"/>
                          </a:rPr>
                          <m:t>5</m:t>
                        </m:r>
                      </m:e>
                    </m:rad>
                    <m:r>
                      <a:rPr lang="fr-CA" i="1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fr-CA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CA" i="1">
                            <a:latin typeface="Cambria Math"/>
                          </a:rPr>
                          <m:t>7</m:t>
                        </m:r>
                        <m:r>
                          <a:rPr lang="fr-CA" i="1">
                            <a:latin typeface="Cambria Math"/>
                          </a:rPr>
                          <m:t>𝑦</m:t>
                        </m:r>
                      </m:e>
                    </m:rad>
                    <m:r>
                      <a:rPr lang="fr-CA" i="1">
                        <a:latin typeface="Cambria Math"/>
                      </a:rPr>
                      <m:t>+4</m:t>
                    </m:r>
                    <m:rad>
                      <m:radPr>
                        <m:degHide m:val="on"/>
                        <m:ctrlPr>
                          <a:rPr lang="fr-CA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CA" i="1">
                            <a:latin typeface="Cambria Math"/>
                          </a:rPr>
                          <m:t>5</m:t>
                        </m:r>
                      </m:e>
                    </m:rad>
                    <m:r>
                      <a:rPr lang="fr-CA" i="1">
                        <a:latin typeface="Cambria Math"/>
                      </a:rPr>
                      <m:t>−3</m:t>
                    </m:r>
                    <m:rad>
                      <m:radPr>
                        <m:degHide m:val="on"/>
                        <m:ctrlPr>
                          <a:rPr lang="fr-CA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CA" i="1">
                            <a:latin typeface="Cambria Math"/>
                          </a:rPr>
                          <m:t>7</m:t>
                        </m:r>
                        <m:r>
                          <a:rPr lang="fr-CA" i="1">
                            <a:latin typeface="Cambria Math"/>
                          </a:rPr>
                          <m:t>𝑦</m:t>
                        </m:r>
                      </m:e>
                    </m:rad>
                  </m:oMath>
                </a14:m>
                <a:endParaRPr lang="fr-CA" dirty="0"/>
              </a:p>
              <a:p>
                <a:endParaRPr lang="fr-CA" dirty="0" smtClean="0"/>
              </a:p>
              <a:p>
                <a:endParaRPr lang="fr-CA" dirty="0" smtClean="0"/>
              </a:p>
              <a:p>
                <a:r>
                  <a:rPr lang="en-US" dirty="0" err="1" smtClean="0">
                    <a:solidFill>
                      <a:srgbClr val="FFFF00"/>
                    </a:solidFill>
                  </a:rPr>
                  <a:t>Réponse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10</m:t>
                    </m:r>
                    <m:rad>
                      <m:radPr>
                        <m:degHide m:val="on"/>
                        <m:ctrlPr>
                          <a:rPr lang="fr-CA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CA" i="1">
                            <a:latin typeface="Cambria Math"/>
                          </a:rPr>
                          <m:t>5</m:t>
                        </m:r>
                      </m:e>
                    </m:rad>
                    <m:r>
                      <a:rPr lang="fr-CA" i="1">
                        <a:latin typeface="Cambria Math"/>
                      </a:rPr>
                      <m:t>−4</m:t>
                    </m:r>
                    <m:rad>
                      <m:radPr>
                        <m:degHide m:val="on"/>
                        <m:ctrlPr>
                          <a:rPr lang="fr-CA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CA" i="1">
                            <a:latin typeface="Cambria Math"/>
                          </a:rPr>
                          <m:t>7</m:t>
                        </m:r>
                        <m:r>
                          <a:rPr lang="fr-CA" i="1">
                            <a:latin typeface="Cambria Math"/>
                          </a:rPr>
                          <m:t>𝑦</m:t>
                        </m:r>
                      </m:e>
                    </m:rad>
                  </m:oMath>
                </a14:m>
                <a:endParaRPr lang="fr-CA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884096" cy="4525963"/>
              </a:xfrm>
              <a:blipFill rotWithShape="1">
                <a:blip r:embed="rId2"/>
                <a:stretch>
                  <a:fillRect l="-1510" t="-175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Les </a:t>
            </a:r>
            <a:r>
              <a:rPr lang="en-US" dirty="0" err="1"/>
              <a:t>radicaux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FF00"/>
                </a:solidFill>
              </a:rPr>
              <a:t>: 1000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en-US" dirty="0" err="1" smtClean="0"/>
                  <a:t>Simplifie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l’expression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fr-CA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fr-CA" i="1">
                              <a:latin typeface="Cambria Math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fr-CA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CA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CA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rad>
                      <m:r>
                        <a:rPr lang="fr-CA" i="1">
                          <a:latin typeface="Cambria Math"/>
                        </a:rPr>
                        <m:t>+4</m:t>
                      </m:r>
                      <m:rad>
                        <m:radPr>
                          <m:ctrlPr>
                            <a:rPr lang="fr-CA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fr-CA" i="1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fr-CA" i="1">
                              <a:latin typeface="Cambria Math"/>
                            </a:rPr>
                            <m:t>𝑥</m:t>
                          </m:r>
                        </m:e>
                      </m:rad>
                      <m:r>
                        <a:rPr lang="fr-CA" i="1">
                          <a:latin typeface="Cambria Math"/>
                        </a:rPr>
                        <m:t>−</m:t>
                      </m:r>
                      <m:r>
                        <a:rPr lang="fr-CA" i="1">
                          <a:latin typeface="Cambria Math"/>
                        </a:rPr>
                        <m:t>𝑥</m:t>
                      </m:r>
                      <m:rad>
                        <m:radPr>
                          <m:ctrlPr>
                            <a:rPr lang="fr-CA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fr-CA" i="1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fr-CA" i="1">
                              <a:latin typeface="Cambria Math"/>
                            </a:rPr>
                            <m:t>27</m:t>
                          </m:r>
                        </m:e>
                      </m:rad>
                      <m:r>
                        <a:rPr lang="fr-CA" i="1">
                          <a:latin typeface="Cambria Math"/>
                        </a:rPr>
                        <m:t>−</m:t>
                      </m:r>
                      <m:rad>
                        <m:radPr>
                          <m:ctrlPr>
                            <a:rPr lang="fr-CA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fr-CA" i="1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fr-CA" i="1">
                              <a:latin typeface="Cambria Math"/>
                            </a:rPr>
                            <m:t>64</m:t>
                          </m:r>
                          <m:r>
                            <a:rPr lang="fr-CA" i="1">
                              <a:latin typeface="Cambria Math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fr-CA" dirty="0"/>
              </a:p>
              <a:p>
                <a:endParaRPr lang="en-US" dirty="0" smtClean="0">
                  <a:solidFill>
                    <a:srgbClr val="FFFF00"/>
                  </a:solidFill>
                </a:endParaRPr>
              </a:p>
              <a:p>
                <a:r>
                  <a:rPr lang="en-US" dirty="0" err="1" smtClean="0">
                    <a:solidFill>
                      <a:srgbClr val="FFFF00"/>
                    </a:solidFill>
                  </a:rPr>
                  <a:t>Réponse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 smtClean="0"/>
                  <a:t>-2x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Multiplier et </a:t>
            </a:r>
            <a:r>
              <a:rPr lang="en-US" dirty="0" err="1"/>
              <a:t>diviser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FF00"/>
                </a:solidFill>
              </a:rPr>
              <a:t>: 200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fr-CA" dirty="0"/>
                  <a:t>Effectue </a:t>
                </a:r>
                <a:r>
                  <a:rPr lang="fr-CA" dirty="0" smtClean="0"/>
                  <a:t>la multiplication</a:t>
                </a:r>
                <a:r>
                  <a:rPr lang="fr-CA" dirty="0"/>
                  <a:t>. Exprime</a:t>
                </a:r>
                <a:br>
                  <a:rPr lang="fr-CA" dirty="0"/>
                </a:br>
                <a:r>
                  <a:rPr lang="fr-CA" dirty="0"/>
                  <a:t>les produits sous leur forme la plus simple</a:t>
                </a:r>
                <a:r>
                  <a:rPr lang="fr-CA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CA" i="1">
                              <a:latin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fr-CA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CA" i="1">
                                  <a:latin typeface="Cambria Math"/>
                                </a:rPr>
                                <m:t>27</m:t>
                              </m:r>
                              <m:sSup>
                                <m:sSupPr>
                                  <m:ctrlPr>
                                    <a:rPr lang="fr-CA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CA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CA" i="1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rad>
                        </m:e>
                      </m:d>
                      <m:d>
                        <m:dPr>
                          <m:ctrlPr>
                            <a:rPr lang="fr-CA" i="1">
                              <a:latin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fr-CA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CA" i="1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fr-CA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CA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CA" i="1">
                                      <a:latin typeface="Cambria Math"/>
                                    </a:rPr>
                                    <m:t>7</m:t>
                                  </m:r>
                                </m:sup>
                              </m:sSup>
                            </m:e>
                          </m:rad>
                        </m:e>
                      </m:d>
                    </m:oMath>
                  </m:oMathPara>
                </a14:m>
                <a:endParaRPr lang="fr-CA" dirty="0"/>
              </a:p>
              <a:p>
                <a:pPr marL="0" indent="0">
                  <a:buNone/>
                </a:pPr>
                <a:endParaRPr lang="fr-CA" dirty="0"/>
              </a:p>
              <a:p>
                <a:r>
                  <a:rPr lang="en-US" dirty="0" err="1" smtClean="0">
                    <a:solidFill>
                      <a:srgbClr val="FFFF00"/>
                    </a:solidFill>
                  </a:rPr>
                  <a:t>Réponse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9</m:t>
                    </m:r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CA" i="1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endParaRPr lang="fr-CA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Multiplier et </a:t>
            </a:r>
            <a:r>
              <a:rPr lang="en-US" dirty="0" err="1"/>
              <a:t>diviser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FF00"/>
                </a:solidFill>
              </a:rPr>
              <a:t>: 400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fr-CA" dirty="0"/>
                  <a:t>Effectue </a:t>
                </a:r>
                <a:r>
                  <a:rPr lang="fr-CA" dirty="0" smtClean="0"/>
                  <a:t>la multiplication </a:t>
                </a:r>
                <a:r>
                  <a:rPr lang="fr-CA" dirty="0"/>
                  <a:t>à l’aide de</a:t>
                </a:r>
                <a:br>
                  <a:rPr lang="fr-CA" dirty="0"/>
                </a:br>
                <a:r>
                  <a:rPr lang="fr-CA" dirty="0"/>
                  <a:t>la distributivité. Simplifie les produits</a:t>
                </a:r>
                <a:r>
                  <a:rPr lang="fr-CA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CA" i="1">
                                  <a:latin typeface="Cambria Math"/>
                                </a:rPr>
                                <m:t>4</m:t>
                              </m:r>
                              <m:rad>
                                <m:radPr>
                                  <m:degHide m:val="on"/>
                                  <m:ctrlPr>
                                    <a:rPr lang="fr-CA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CA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fr-CA" i="1">
                                  <a:latin typeface="Cambria Math"/>
                                </a:rPr>
                                <m:t>+3</m:t>
                              </m:r>
                              <m:rad>
                                <m:radPr>
                                  <m:degHide m:val="on"/>
                                  <m:ctrlPr>
                                    <a:rPr lang="fr-CA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CA" i="1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fr-CA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CA" dirty="0"/>
              </a:p>
              <a:p>
                <a:endParaRPr lang="fr-CA" dirty="0"/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Réponse</a:t>
                </a:r>
              </a:p>
              <a:p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93+24</m:t>
                    </m:r>
                    <m:rad>
                      <m:radPr>
                        <m:degHide m:val="on"/>
                        <m:ctrlPr>
                          <a:rPr lang="fr-CA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CA" i="1">
                            <a:latin typeface="Cambria Math"/>
                          </a:rPr>
                          <m:t>15</m:t>
                        </m:r>
                      </m:e>
                    </m:rad>
                  </m:oMath>
                </a14:m>
                <a:endParaRPr lang="fr-CA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Multiplier et </a:t>
            </a:r>
            <a:r>
              <a:rPr lang="en-US" dirty="0" err="1"/>
              <a:t>diviser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FF00"/>
                </a:solidFill>
              </a:rPr>
              <a:t>: 600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fr-CA" dirty="0"/>
                  <a:t>Effectue </a:t>
                </a:r>
                <a:r>
                  <a:rPr lang="fr-CA" dirty="0" smtClean="0"/>
                  <a:t>la </a:t>
                </a:r>
                <a:r>
                  <a:rPr lang="fr-CA" dirty="0"/>
                  <a:t>division. Exprime </a:t>
                </a:r>
                <a:r>
                  <a:rPr lang="fr-CA" dirty="0" smtClean="0"/>
                  <a:t>ta réponse </a:t>
                </a:r>
                <a:r>
                  <a:rPr lang="fr-CA" dirty="0"/>
                  <a:t>sous la forme la plus simple</a:t>
                </a:r>
                <a:r>
                  <a:rPr lang="fr-CA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i="1">
                              <a:latin typeface="Cambria Math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fr-CA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CA" i="1">
                                  <a:latin typeface="Cambria Math"/>
                                </a:rPr>
                                <m:t>18</m:t>
                              </m:r>
                              <m:sSup>
                                <m:sSupPr>
                                  <m:ctrlPr>
                                    <a:rPr lang="fr-CA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CA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CA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fr-CA" i="1">
                              <a:latin typeface="Cambria Math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fr-CA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CA" i="1">
                                  <a:latin typeface="Cambria Math"/>
                                </a:rPr>
                                <m:t>6</m:t>
                              </m:r>
                              <m:r>
                                <a:rPr lang="fr-CA" i="1">
                                  <a:latin typeface="Cambria Math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fr-CA" dirty="0"/>
              </a:p>
              <a:p>
                <a:pPr marL="0" indent="0">
                  <a:buNone/>
                </a:pPr>
                <a:endParaRPr lang="fr-CA" dirty="0"/>
              </a:p>
              <a:p>
                <a:r>
                  <a:rPr lang="en-US" dirty="0" err="1" smtClean="0">
                    <a:solidFill>
                      <a:srgbClr val="FFFF00"/>
                    </a:solidFill>
                  </a:rPr>
                  <a:t>Réponse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CA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CA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CA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fr-CA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fr-CA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CA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fr-CA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fr-CA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Multiplier et </a:t>
            </a:r>
            <a:r>
              <a:rPr lang="en-US" dirty="0" err="1"/>
              <a:t>diviser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FF00"/>
                </a:solidFill>
              </a:rPr>
              <a:t>: 800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fr-CA" dirty="0"/>
                  <a:t>Rationalise le dénominateur, puis simplifie l’expression</a:t>
                </a:r>
                <a:r>
                  <a:rPr lang="fr-CA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i="1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fr-CA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CA" i="1">
                                  <a:latin typeface="Cambria Math"/>
                                </a:rPr>
                                <m:t>𝑥</m:t>
                              </m:r>
                            </m:e>
                          </m:rad>
                          <m:r>
                            <a:rPr lang="fr-CA" i="1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fr-CA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CA" i="1">
                                  <a:latin typeface="Cambria Math"/>
                                </a:rPr>
                                <m:t>8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CA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CA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fr-CA" i="1">
                                  <a:latin typeface="Cambria Math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fr-CA" dirty="0"/>
              </a:p>
              <a:p>
                <a:pPr marL="0" indent="0">
                  <a:buNone/>
                </a:pPr>
                <a:endParaRPr lang="fr-CA" dirty="0"/>
              </a:p>
              <a:p>
                <a:r>
                  <a:rPr lang="en-US" dirty="0" err="1" smtClean="0">
                    <a:solidFill>
                      <a:srgbClr val="FFFF00"/>
                    </a:solidFill>
                  </a:rPr>
                  <a:t>Réponse</a:t>
                </a:r>
                <a:endParaRPr lang="fr-CA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CA" i="1">
                            <a:latin typeface="Cambria Math"/>
                          </a:rPr>
                        </m:ctrlPr>
                      </m:fPr>
                      <m:num>
                        <m:r>
                          <a:rPr lang="fr-CA" i="1">
                            <a:latin typeface="Cambria Math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fr-CA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CA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a:rPr lang="fr-CA" i="1">
                            <a:latin typeface="Cambria Math"/>
                          </a:rPr>
                          <m:t>+2</m:t>
                        </m:r>
                        <m:rad>
                          <m:radPr>
                            <m:degHide m:val="on"/>
                            <m:ctrlPr>
                              <a:rPr lang="fr-CA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CA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num>
                      <m:den>
                        <m:r>
                          <a:rPr lang="fr-CA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Multiplier et </a:t>
            </a:r>
            <a:r>
              <a:rPr lang="en-US" dirty="0" err="1"/>
              <a:t>diviser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FF00"/>
                </a:solidFill>
              </a:rPr>
              <a:t>: 1000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fr-CA" dirty="0"/>
                  <a:t>Rationalise le dénominateur, puis simplifie l’expression</a:t>
                </a:r>
                <a:r>
                  <a:rPr lang="fr-CA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i="1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fr-CA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CA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fr-CA" i="1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fr-CA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CA" i="1">
                                  <a:latin typeface="Cambria Math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fr-CA" i="1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fr-CA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CA" i="1">
                                  <a:latin typeface="Cambria Math"/>
                                </a:rPr>
                                <m:t>6</m:t>
                              </m:r>
                            </m:e>
                          </m:rad>
                          <m:r>
                            <a:rPr lang="fr-CA" i="1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fr-CA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CA" i="1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fr-CA" dirty="0"/>
              </a:p>
              <a:p>
                <a:pPr marL="0" indent="0">
                  <a:buNone/>
                </a:pPr>
                <a:endParaRPr lang="fr-CA" dirty="0"/>
              </a:p>
              <a:p>
                <a:r>
                  <a:rPr lang="en-US" dirty="0" err="1" smtClean="0">
                    <a:solidFill>
                      <a:srgbClr val="FFFF00"/>
                    </a:solidFill>
                  </a:rPr>
                  <a:t>Réponse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CA" i="1">
                            <a:latin typeface="Cambria Math"/>
                          </a:rPr>
                        </m:ctrlPr>
                      </m:fPr>
                      <m:num>
                        <m:r>
                          <a:rPr lang="fr-CA" i="1">
                            <a:latin typeface="Cambria Math"/>
                          </a:rPr>
                          <m:t>8</m:t>
                        </m:r>
                        <m:rad>
                          <m:radPr>
                            <m:degHide m:val="on"/>
                            <m:ctrlPr>
                              <a:rPr lang="fr-CA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CA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  <m:r>
                          <a:rPr lang="fr-CA" i="1">
                            <a:latin typeface="Cambria Math"/>
                          </a:rPr>
                          <m:t>+2</m:t>
                        </m:r>
                        <m:rad>
                          <m:radPr>
                            <m:degHide m:val="on"/>
                            <m:ctrlPr>
                              <a:rPr lang="fr-CA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CA" i="1">
                                <a:latin typeface="Cambria Math"/>
                              </a:rPr>
                              <m:t>10</m:t>
                            </m:r>
                          </m:e>
                        </m:rad>
                        <m:r>
                          <a:rPr lang="fr-CA" i="1">
                            <a:latin typeface="Cambria Math"/>
                          </a:rPr>
                          <m:t>−12−</m:t>
                        </m:r>
                        <m:rad>
                          <m:radPr>
                            <m:degHide m:val="on"/>
                            <m:ctrlPr>
                              <a:rPr lang="fr-CA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CA" i="1">
                                <a:latin typeface="Cambria Math"/>
                              </a:rPr>
                              <m:t>30</m:t>
                            </m:r>
                          </m:e>
                        </m:rad>
                      </m:num>
                      <m:den>
                        <m:r>
                          <a:rPr lang="fr-CA" i="1">
                            <a:latin typeface="Cambria Math"/>
                          </a:rPr>
                          <m:t>19</m:t>
                        </m:r>
                      </m:den>
                    </m:f>
                  </m:oMath>
                </a14:m>
                <a:endParaRPr lang="fr-CA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Les </a:t>
            </a:r>
            <a:r>
              <a:rPr lang="en-US" dirty="0" err="1"/>
              <a:t>équations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FF00"/>
                </a:solidFill>
              </a:rPr>
              <a:t>: 200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fr-CA" dirty="0"/>
                  <a:t>Détermine la valeur de </a:t>
                </a:r>
                <a:r>
                  <a:rPr lang="fr-CA" i="1" dirty="0"/>
                  <a:t>x</a:t>
                </a:r>
                <a:r>
                  <a:rPr lang="fr-CA" dirty="0"/>
                  <a:t> dans chaque équation</a:t>
                </a:r>
                <a:r>
                  <a:rPr lang="fr-CA" dirty="0" smtClean="0"/>
                  <a:t>.</a:t>
                </a:r>
                <a:r>
                  <a:rPr lang="fr-CA" dirty="0"/>
                  <a:t> Détermine toute restriction sur </a:t>
                </a:r>
                <a:r>
                  <a:rPr lang="fr-CA" dirty="0" smtClean="0"/>
                  <a:t>les valeurs de la variable.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CA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fr-CA" i="1">
                              <a:latin typeface="Cambria Math"/>
                            </a:rPr>
                            <m:t>−2</m:t>
                          </m:r>
                          <m:r>
                            <a:rPr lang="fr-CA" i="1">
                              <a:latin typeface="Cambria Math"/>
                            </a:rPr>
                            <m:t>𝑥</m:t>
                          </m:r>
                        </m:e>
                      </m:rad>
                      <m:r>
                        <a:rPr lang="fr-CA" i="1">
                          <a:latin typeface="Cambria Math"/>
                        </a:rPr>
                        <m:t>=24</m:t>
                      </m:r>
                    </m:oMath>
                  </m:oMathPara>
                </a14:m>
                <a:endParaRPr lang="fr-CA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err="1" smtClean="0">
                    <a:solidFill>
                      <a:srgbClr val="FFFF00"/>
                    </a:solidFill>
                  </a:rPr>
                  <a:t>Réponse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fr-CA" dirty="0"/>
                  <a:t> </a:t>
                </a:r>
                <a:r>
                  <a:rPr lang="fr-CA" i="1" dirty="0"/>
                  <a:t>x</a:t>
                </a:r>
                <a:r>
                  <a:rPr lang="fr-CA" dirty="0"/>
                  <a:t> = -288</a:t>
                </a:r>
                <a:r>
                  <a:rPr lang="fr-CA" baseline="30000" dirty="0"/>
                  <a:t> </a:t>
                </a:r>
                <a:r>
                  <a:rPr lang="fr-CA" dirty="0"/>
                  <a:t>; restriction</a:t>
                </a:r>
                <a:r>
                  <a:rPr lang="fr-CA" baseline="30000" dirty="0"/>
                  <a:t> </a:t>
                </a:r>
                <a:r>
                  <a:rPr lang="fr-CA" dirty="0"/>
                  <a:t>: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𝑥</m:t>
                    </m:r>
                    <m:r>
                      <a:rPr lang="fr-CA" i="1">
                        <a:latin typeface="Cambria Math"/>
                      </a:rPr>
                      <m:t>≤0</m:t>
                    </m:r>
                  </m:oMath>
                </a14:m>
                <a:endParaRPr lang="fr-CA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b="-256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Les </a:t>
            </a:r>
            <a:r>
              <a:rPr lang="en-US" dirty="0" err="1"/>
              <a:t>équations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FF00"/>
                </a:solidFill>
              </a:rPr>
              <a:t>: 400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fr-CA" dirty="0" smtClean="0"/>
                  <a:t>Résous l’équation. </a:t>
                </a:r>
                <a:r>
                  <a:rPr lang="fr-CA" dirty="0"/>
                  <a:t>Détermine toute restriction sur les valeurs de la variable</a:t>
                </a:r>
                <a:r>
                  <a:rPr lang="fr-CA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CA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fr-CA" i="1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fr-CA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CA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CA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CA" i="1">
                              <a:latin typeface="Cambria Math"/>
                            </a:rPr>
                            <m:t>+2</m:t>
                          </m:r>
                        </m:e>
                      </m:rad>
                      <m:r>
                        <a:rPr lang="fr-CA" i="1">
                          <a:latin typeface="Cambria Math"/>
                        </a:rPr>
                        <m:t>=2</m:t>
                      </m:r>
                      <m:r>
                        <a:rPr lang="fr-CA" i="1">
                          <a:latin typeface="Cambria Math"/>
                        </a:rPr>
                        <m:t>𝑥</m:t>
                      </m:r>
                      <m:r>
                        <a:rPr lang="fr-CA" i="1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fr-CA" dirty="0"/>
              </a:p>
              <a:p>
                <a:pPr marL="0" indent="0">
                  <a:buNone/>
                </a:pPr>
                <a:r>
                  <a:rPr lang="fr-CA" dirty="0" smtClean="0"/>
                  <a:t> </a:t>
                </a:r>
              </a:p>
              <a:p>
                <a:r>
                  <a:rPr lang="en-US" dirty="0" err="1" smtClean="0">
                    <a:solidFill>
                      <a:srgbClr val="FFFF00"/>
                    </a:solidFill>
                  </a:rPr>
                  <a:t>Réponse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𝑥</m:t>
                    </m:r>
                    <m:r>
                      <a:rPr lang="fr-CA" i="1">
                        <a:latin typeface="Cambria Math"/>
                      </a:rPr>
                      <m:t>=−2+</m:t>
                    </m:r>
                    <m:rad>
                      <m:radPr>
                        <m:degHide m:val="on"/>
                        <m:ctrlPr>
                          <a:rPr lang="fr-CA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CA" i="1"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r>
                  <a:rPr lang="fr-CA" dirty="0" smtClean="0"/>
                  <a:t>; aucune restrictions</a:t>
                </a:r>
                <a:endParaRPr lang="fr-CA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074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Les expressions et les </a:t>
            </a:r>
            <a:r>
              <a:rPr lang="en-US" sz="2800" dirty="0" err="1" smtClean="0">
                <a:solidFill>
                  <a:srgbClr val="FFFF00"/>
                </a:solidFill>
              </a:rPr>
              <a:t>équations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contenant</a:t>
            </a:r>
            <a:r>
              <a:rPr lang="en-US" sz="2800" dirty="0" smtClean="0">
                <a:solidFill>
                  <a:srgbClr val="FFFF00"/>
                </a:solidFill>
              </a:rPr>
              <a:t> des </a:t>
            </a:r>
            <a:r>
              <a:rPr lang="en-US" sz="2800" dirty="0" err="1" smtClean="0">
                <a:solidFill>
                  <a:srgbClr val="FFFF00"/>
                </a:solidFill>
              </a:rPr>
              <a:t>radicaux</a:t>
            </a:r>
            <a:endParaRPr lang="en-US" sz="2800" dirty="0">
              <a:solidFill>
                <a:srgbClr val="FFFF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976381"/>
              </p:ext>
            </p:extLst>
          </p:nvPr>
        </p:nvGraphicFramePr>
        <p:xfrm>
          <a:off x="457200" y="838200"/>
          <a:ext cx="8229600" cy="472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89579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Révision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Maths</a:t>
                      </a:r>
                      <a:r>
                        <a:rPr lang="en-US" baseline="0" dirty="0" smtClean="0"/>
                        <a:t> 10C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Les </a:t>
                      </a:r>
                      <a:r>
                        <a:rPr lang="en-US" dirty="0" err="1" smtClean="0"/>
                        <a:t>radicaux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Multiplier et </a:t>
                      </a:r>
                      <a:r>
                        <a:rPr lang="en-US" dirty="0" err="1" smtClean="0"/>
                        <a:t>diviser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Les </a:t>
                      </a:r>
                      <a:r>
                        <a:rPr lang="en-US" dirty="0" err="1" smtClean="0"/>
                        <a:t>équations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Résolution</a:t>
                      </a:r>
                      <a:r>
                        <a:rPr lang="en-US" baseline="0" dirty="0" smtClean="0"/>
                        <a:t> de </a:t>
                      </a:r>
                      <a:r>
                        <a:rPr lang="en-US" baseline="0" dirty="0" err="1" smtClean="0"/>
                        <a:t>problèmes</a:t>
                      </a:r>
                      <a:endParaRPr lang="en-US" dirty="0" smtClean="0"/>
                    </a:p>
                  </a:txBody>
                  <a:tcPr/>
                </a:tc>
              </a:tr>
              <a:tr h="723999"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" action="ppaction://hlinksldjump"/>
                        </a:rPr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3" action="ppaction://hlinksldjump"/>
                        </a:rPr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4" action="ppaction://hlinksldjump"/>
                        </a:rPr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5" action="ppaction://hlinksldjump"/>
                        </a:rPr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6" action="ppaction://hlinksldjump"/>
                        </a:rPr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736270"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7" action="ppaction://hlinksldjump"/>
                        </a:rPr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8" action="ppaction://hlinksldjump"/>
                        </a:rPr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9" action="ppaction://hlinksldjump"/>
                        </a:rPr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10" action="ppaction://hlinksldjump"/>
                        </a:rPr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11" action="ppaction://hlinksldjump"/>
                        </a:rPr>
                        <a:t>400</a:t>
                      </a:r>
                      <a:endParaRPr lang="en-US" dirty="0"/>
                    </a:p>
                  </a:txBody>
                  <a:tcPr/>
                </a:tc>
              </a:tr>
              <a:tr h="736270"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12" action="ppaction://hlinksldjump"/>
                        </a:rPr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13" action="ppaction://hlinksldjump"/>
                        </a:rPr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14" action="ppaction://hlinksldjump"/>
                        </a:rPr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15" action="ppaction://hlinksldjump"/>
                        </a:rPr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" action="ppaction://noaction"/>
                        </a:rPr>
                        <a:t>600</a:t>
                      </a:r>
                      <a:endParaRPr lang="en-US" dirty="0"/>
                    </a:p>
                  </a:txBody>
                  <a:tcPr/>
                </a:tc>
              </a:tr>
              <a:tr h="736270"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16" action="ppaction://hlinksldjump"/>
                        </a:rPr>
                        <a:t>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17" action="ppaction://hlinksldjump"/>
                        </a:rPr>
                        <a:t>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" action="ppaction://noaction"/>
                        </a:rPr>
                        <a:t>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18" action="ppaction://hlinksldjump"/>
                        </a:rPr>
                        <a:t>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19" action="ppaction://hlinksldjump"/>
                        </a:rPr>
                        <a:t>800</a:t>
                      </a:r>
                      <a:endParaRPr lang="en-US" dirty="0"/>
                    </a:p>
                  </a:txBody>
                  <a:tcPr/>
                </a:tc>
              </a:tr>
              <a:tr h="895795"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0" action="ppaction://hlinksldjump"/>
                        </a:rPr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1" action="ppaction://hlinksldjump"/>
                        </a:rPr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2" action="ppaction://hlinksldjump"/>
                        </a:rPr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3" action="ppaction://hlinksldjump"/>
                        </a:rPr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4" action="ppaction://hlinksldjump"/>
                        </a:rPr>
                        <a:t>1000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858949"/>
              </p:ext>
            </p:extLst>
          </p:nvPr>
        </p:nvGraphicFramePr>
        <p:xfrm>
          <a:off x="457200" y="5638800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25" action="ppaction://hlinksldjump"/>
                        </a:rPr>
                        <a:t>Question Bonus: 5000 pts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Les </a:t>
            </a:r>
            <a:r>
              <a:rPr lang="en-US" dirty="0" err="1"/>
              <a:t>équations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FF00"/>
                </a:solidFill>
              </a:rPr>
              <a:t>: 600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en-US" dirty="0" err="1" smtClean="0"/>
                  <a:t>Résous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l’équation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suivante</a:t>
                </a:r>
                <a:r>
                  <a:rPr lang="en-US" dirty="0" smtClean="0"/>
                  <a:t>. </a:t>
                </a:r>
                <a:r>
                  <a:rPr lang="fr-CA" dirty="0"/>
                  <a:t>Détermine toute restriction sur les valeurs de la variable.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	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CA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CA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fr-CA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CA" i="1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fr-CA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fr-CA" i="1">
                            <a:latin typeface="Cambria Math"/>
                          </a:rPr>
                          <m:t>−3</m:t>
                        </m:r>
                      </m:e>
                    </m:rad>
                    <m:r>
                      <a:rPr lang="fr-CA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CA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CA" i="1">
                            <a:latin typeface="Cambria Math"/>
                          </a:rPr>
                          <m:t>5</m:t>
                        </m:r>
                      </m:e>
                    </m:rad>
                    <m:r>
                      <a:rPr lang="fr-CA" i="1">
                        <a:latin typeface="Cambria Math"/>
                      </a:rPr>
                      <m:t>𝑝</m:t>
                    </m:r>
                  </m:oMath>
                </a14:m>
                <a:endParaRPr lang="fr-CA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err="1" smtClean="0">
                    <a:solidFill>
                      <a:srgbClr val="FFFF00"/>
                    </a:solidFill>
                  </a:rPr>
                  <a:t>Réponse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i="1" dirty="0" smtClean="0"/>
                  <a:t>p</a:t>
                </a:r>
                <a:r>
                  <a:rPr lang="en-US" dirty="0" smtClean="0"/>
                  <a:t>=3 ; restriction: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𝑝</m:t>
                    </m:r>
                    <m:r>
                      <a:rPr lang="fr-CA" i="1">
                        <a:latin typeface="Cambria Math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fr-CA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CA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CA" i="1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fr-CA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endParaRPr lang="fr-CA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Les </a:t>
            </a:r>
            <a:r>
              <a:rPr lang="en-US" dirty="0" err="1"/>
              <a:t>équations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FF00"/>
                </a:solidFill>
              </a:rPr>
              <a:t>: 800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fr-CA" dirty="0"/>
                  <a:t>Résous chaque équation</a:t>
                </a:r>
                <a:r>
                  <a:rPr lang="fr-CA" dirty="0" smtClean="0"/>
                  <a:t>. </a:t>
                </a:r>
                <a:r>
                  <a:rPr lang="fr-CA" dirty="0"/>
                  <a:t>Détermine toute restriction sur les valeurs de la variable. </a:t>
                </a:r>
                <a:endParaRPr lang="fr-CA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CA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fr-CA" i="1">
                              <a:latin typeface="Cambria Math"/>
                            </a:rPr>
                            <m:t>𝑥</m:t>
                          </m:r>
                          <m:r>
                            <a:rPr lang="fr-CA" i="1">
                              <a:latin typeface="Cambria Math"/>
                            </a:rPr>
                            <m:t>−5</m:t>
                          </m:r>
                        </m:e>
                      </m:rad>
                      <m:r>
                        <a:rPr lang="fr-CA" i="1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fr-CA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fr-CA" i="1">
                              <a:latin typeface="Cambria Math"/>
                            </a:rPr>
                            <m:t>𝑥</m:t>
                          </m:r>
                          <m:r>
                            <a:rPr lang="fr-CA" i="1">
                              <a:latin typeface="Cambria Math"/>
                            </a:rPr>
                            <m:t>+10</m:t>
                          </m:r>
                        </m:e>
                      </m:rad>
                      <m:r>
                        <a:rPr lang="fr-CA" i="1">
                          <a:latin typeface="Cambria Math"/>
                        </a:rPr>
                        <m:t>=−3</m:t>
                      </m:r>
                    </m:oMath>
                  </m:oMathPara>
                </a14:m>
                <a:endParaRPr lang="fr-CA" dirty="0"/>
              </a:p>
              <a:p>
                <a:pPr marL="0" indent="0">
                  <a:buNone/>
                </a:pPr>
                <a:endParaRPr lang="fr-CA" dirty="0" smtClean="0"/>
              </a:p>
              <a:p>
                <a:r>
                  <a:rPr lang="en-US" dirty="0" err="1" smtClean="0">
                    <a:solidFill>
                      <a:srgbClr val="FFFF00"/>
                    </a:solidFill>
                  </a:rPr>
                  <a:t>Réponse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i="1" dirty="0" smtClean="0"/>
                  <a:t>x</a:t>
                </a:r>
                <a:r>
                  <a:rPr lang="en-US" dirty="0" smtClean="0"/>
                  <a:t> = 6 ; restriction: </a:t>
                </a:r>
                <a:r>
                  <a:rPr lang="fr-CA" dirty="0"/>
                  <a:t> 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𝑥</m:t>
                    </m:r>
                    <m:r>
                      <a:rPr lang="fr-CA" i="1">
                        <a:latin typeface="Cambria Math"/>
                      </a:rPr>
                      <m:t>≥5</m:t>
                    </m:r>
                  </m:oMath>
                </a14:m>
                <a:endParaRPr lang="fr-CA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Les </a:t>
            </a:r>
            <a:r>
              <a:rPr lang="en-US" dirty="0" err="1"/>
              <a:t>équations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FF00"/>
                </a:solidFill>
              </a:rPr>
              <a:t>: 1000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fr-CA" dirty="0"/>
                  <a:t>Résous </a:t>
                </a:r>
                <a:r>
                  <a:rPr lang="fr-CA" dirty="0" smtClean="0"/>
                  <a:t>l’équation suivante. </a:t>
                </a:r>
                <a:r>
                  <a:rPr lang="fr-CA" dirty="0"/>
                  <a:t>Détermine toute restriction sur les valeurs de la variable. </a:t>
                </a:r>
                <a:endParaRPr lang="fr-CA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i="1">
                          <a:latin typeface="Cambria Math"/>
                        </a:rPr>
                        <m:t>2=</m:t>
                      </m:r>
                      <m:rad>
                        <m:radPr>
                          <m:degHide m:val="on"/>
                          <m:ctrlPr>
                            <a:rPr lang="fr-CA" i="1">
                              <a:latin typeface="Cambria Math"/>
                            </a:rPr>
                          </m:ctrlPr>
                        </m:radPr>
                        <m:deg/>
                        <m:e>
                          <m:rad>
                            <m:radPr>
                              <m:degHide m:val="on"/>
                              <m:ctrlPr>
                                <a:rPr lang="fr-CA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CA" i="1">
                                  <a:latin typeface="Cambria Math"/>
                                </a:rPr>
                                <m:t>8</m:t>
                              </m:r>
                              <m:r>
                                <a:rPr lang="fr-CA" i="1">
                                  <a:latin typeface="Cambria Math"/>
                                </a:rPr>
                                <m:t>𝑥</m:t>
                              </m:r>
                            </m:e>
                          </m:rad>
                          <m:r>
                            <a:rPr lang="fr-CA" i="1">
                              <a:latin typeface="Cambria Math"/>
                            </a:rPr>
                            <m:t>−4</m:t>
                          </m:r>
                        </m:e>
                      </m:rad>
                    </m:oMath>
                  </m:oMathPara>
                </a14:m>
                <a:endParaRPr lang="fr-CA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err="1" smtClean="0">
                    <a:solidFill>
                      <a:srgbClr val="FFFF00"/>
                    </a:solidFill>
                  </a:rPr>
                  <a:t>Réponse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𝑥</m:t>
                    </m:r>
                    <m:r>
                      <a:rPr lang="fr-CA" i="1">
                        <a:latin typeface="Cambria Math"/>
                      </a:rPr>
                      <m:t>=169</m:t>
                    </m:r>
                  </m:oMath>
                </a14:m>
                <a:r>
                  <a:rPr lang="fr-CA" dirty="0"/>
                  <a:t>; restriction :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𝑥</m:t>
                    </m:r>
                    <m:r>
                      <a:rPr lang="fr-CA" i="1">
                        <a:latin typeface="Cambria Math"/>
                      </a:rPr>
                      <m:t>≥0</m:t>
                    </m:r>
                  </m:oMath>
                </a14:m>
                <a:endParaRPr lang="fr-CA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Résolution</a:t>
            </a:r>
            <a:r>
              <a:rPr lang="en-US" dirty="0"/>
              <a:t> de </a:t>
            </a:r>
            <a:r>
              <a:rPr lang="en-US" dirty="0" err="1"/>
              <a:t>problèmes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FF00"/>
                </a:solidFill>
              </a:rPr>
              <a:t>: 200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fr-CA" dirty="0"/>
                  <a:t>L’aire d’un rectangle est de 42 unités carrées et sa largeur est 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CA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CA" i="1">
                            <a:latin typeface="Cambria Math"/>
                          </a:rPr>
                          <m:t>6</m:t>
                        </m:r>
                      </m:e>
                    </m:rad>
                    <m:r>
                      <a:rPr lang="fr-CA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fr-CA" dirty="0"/>
                  <a:t>unités. Quelle est la longueur exacte du rectangle sous forme simplifiée</a:t>
                </a:r>
                <a:r>
                  <a:rPr lang="fr-CA" baseline="30000" dirty="0"/>
                  <a:t> </a:t>
                </a:r>
                <a:r>
                  <a:rPr lang="fr-CA" dirty="0" smtClean="0"/>
                  <a:t>?</a:t>
                </a:r>
              </a:p>
              <a:p>
                <a:pPr marL="0" indent="0">
                  <a:buNone/>
                </a:pPr>
                <a:endParaRPr lang="fr-CA" dirty="0"/>
              </a:p>
              <a:p>
                <a:r>
                  <a:rPr lang="en-US" dirty="0" err="1" smtClean="0">
                    <a:solidFill>
                      <a:srgbClr val="FFFF00"/>
                    </a:solidFill>
                  </a:rPr>
                  <a:t>Réponse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7</m:t>
                    </m:r>
                    <m:rad>
                      <m:radPr>
                        <m:degHide m:val="on"/>
                        <m:ctrlPr>
                          <a:rPr lang="fr-CA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CA" i="1">
                            <a:latin typeface="Cambria Math"/>
                          </a:rPr>
                          <m:t>6</m:t>
                        </m:r>
                      </m:e>
                    </m:rad>
                    <m:r>
                      <a:rPr lang="fr-CA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fr-CA" dirty="0" smtClean="0"/>
                  <a:t>unités</a:t>
                </a:r>
                <a:endParaRPr lang="fr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b="-363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Résolution</a:t>
            </a:r>
            <a:r>
              <a:rPr lang="en-US" dirty="0"/>
              <a:t> de </a:t>
            </a:r>
            <a:r>
              <a:rPr lang="en-US" dirty="0" err="1"/>
              <a:t>problèmes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FF00"/>
                </a:solidFill>
              </a:rPr>
              <a:t>: 400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en-US" dirty="0" smtClean="0"/>
                  <a:t>Il y a </a:t>
                </a:r>
                <a:r>
                  <a:rPr lang="en-US" dirty="0" err="1" smtClean="0"/>
                  <a:t>une</a:t>
                </a:r>
                <a:r>
                  <a:rPr lang="en-US" dirty="0" smtClean="0"/>
                  <a:t> relation entre la </a:t>
                </a:r>
                <a:r>
                  <a:rPr lang="en-US" dirty="0" err="1" smtClean="0"/>
                  <a:t>pression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atmosphérique</a:t>
                </a:r>
                <a:r>
                  <a:rPr lang="en-US" dirty="0" smtClean="0"/>
                  <a:t> en </a:t>
                </a:r>
                <a:r>
                  <a:rPr lang="en-US" dirty="0" err="1" smtClean="0"/>
                  <a:t>milibars</a:t>
                </a:r>
                <a:r>
                  <a:rPr lang="en-US" dirty="0" smtClean="0"/>
                  <a:t>(mbar), au </a:t>
                </a:r>
                <a:r>
                  <a:rPr lang="en-US" dirty="0" err="1" smtClean="0"/>
                  <a:t>centre</a:t>
                </a:r>
                <a:r>
                  <a:rPr lang="en-US" dirty="0" smtClean="0"/>
                  <a:t> d’un </a:t>
                </a:r>
                <a:r>
                  <a:rPr lang="en-US" dirty="0" err="1" smtClean="0"/>
                  <a:t>ouragan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, et la </a:t>
                </a:r>
                <a:r>
                  <a:rPr lang="en-US" dirty="0" err="1" smtClean="0"/>
                  <a:t>vitesse</a:t>
                </a:r>
                <a:r>
                  <a:rPr lang="en-US" dirty="0" smtClean="0"/>
                  <a:t>, en </a:t>
                </a:r>
                <a:r>
                  <a:rPr lang="en-US" dirty="0" err="1" smtClean="0"/>
                  <a:t>mètres</a:t>
                </a:r>
                <a:r>
                  <a:rPr lang="en-US" dirty="0" smtClean="0"/>
                  <a:t> à la </a:t>
                </a:r>
                <a:r>
                  <a:rPr lang="en-US" dirty="0" err="1" smtClean="0"/>
                  <a:t>seconde</a:t>
                </a:r>
                <a:r>
                  <a:rPr lang="en-US" dirty="0" smtClean="0"/>
                  <a:t>, des vents de </a:t>
                </a:r>
                <a:r>
                  <a:rPr lang="en-US" dirty="0" err="1" smtClean="0"/>
                  <a:t>l’ouragan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v</a:t>
                </a:r>
                <a:r>
                  <a:rPr lang="en-US" dirty="0" smtClean="0"/>
                  <a:t>. Elle </a:t>
                </a:r>
                <a:r>
                  <a:rPr lang="en-US" dirty="0" err="1" smtClean="0"/>
                  <a:t>est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définie</a:t>
                </a:r>
                <a:r>
                  <a:rPr lang="en-US" dirty="0" smtClean="0"/>
                  <a:t> par la </a:t>
                </a:r>
                <a:r>
                  <a:rPr lang="en-US" dirty="0" err="1" smtClean="0"/>
                  <a:t>formule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𝑣</m:t>
                    </m:r>
                    <m:r>
                      <a:rPr lang="fr-CA" i="1">
                        <a:latin typeface="Cambria Math"/>
                      </a:rPr>
                      <m:t>=6,3</m:t>
                    </m:r>
                    <m:rad>
                      <m:radPr>
                        <m:degHide m:val="on"/>
                        <m:ctrlPr>
                          <a:rPr lang="fr-CA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CA" i="1">
                            <a:latin typeface="Cambria Math"/>
                          </a:rPr>
                          <m:t>1013−</m:t>
                        </m:r>
                        <m:r>
                          <a:rPr lang="fr-CA" i="1">
                            <a:latin typeface="Cambria Math"/>
                          </a:rPr>
                          <m:t>𝑝</m:t>
                        </m:r>
                      </m:e>
                    </m:rad>
                  </m:oMath>
                </a14:m>
                <a:r>
                  <a:rPr lang="fr-CA" dirty="0" smtClean="0"/>
                  <a:t>. Quelle est la vitesse exactes des vents d’un ouragan si la pression atmosphérique est de 965 mbar?</a:t>
                </a:r>
                <a:endParaRPr lang="fr-CA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err="1" smtClean="0">
                    <a:solidFill>
                      <a:srgbClr val="FFFF00"/>
                    </a:solidFill>
                  </a:rPr>
                  <a:t>Réponse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25,2</m:t>
                    </m:r>
                    <m:rad>
                      <m:radPr>
                        <m:degHide m:val="on"/>
                        <m:ctrlPr>
                          <a:rPr lang="fr-CA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CA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fr-CA" i="1">
                        <a:latin typeface="Cambria Math"/>
                      </a:rPr>
                      <m:t> </m:t>
                    </m:r>
                  </m:oMath>
                </a14:m>
                <a:r>
                  <a:rPr lang="fr-CA" dirty="0"/>
                  <a:t>m/s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 r="-163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Résolution</a:t>
            </a:r>
            <a:r>
              <a:rPr lang="en-US" dirty="0"/>
              <a:t> de </a:t>
            </a:r>
            <a:r>
              <a:rPr lang="en-US" dirty="0" err="1"/>
              <a:t>problèmes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FF00"/>
                </a:solidFill>
              </a:rPr>
              <a:t>: 600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en-US" dirty="0" smtClean="0"/>
                  <a:t>La masse m, en </a:t>
                </a:r>
                <a:r>
                  <a:rPr lang="en-US" dirty="0" err="1" smtClean="0"/>
                  <a:t>kilogrammes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q’une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poutre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d’une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largeur</a:t>
                </a:r>
                <a:r>
                  <a:rPr lang="en-US" dirty="0" smtClean="0"/>
                  <a:t> et </a:t>
                </a:r>
                <a:r>
                  <a:rPr lang="en-US" dirty="0" err="1" smtClean="0"/>
                  <a:t>d’une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longueur</a:t>
                </a:r>
                <a:r>
                  <a:rPr lang="en-US" dirty="0" smtClean="0"/>
                  <a:t> fixes </a:t>
                </a:r>
                <a:r>
                  <a:rPr lang="en-US" dirty="0" err="1" smtClean="0"/>
                  <a:t>peut</a:t>
                </a:r>
                <a:r>
                  <a:rPr lang="en-US" dirty="0" smtClean="0"/>
                  <a:t> supporter </a:t>
                </a:r>
                <a:r>
                  <a:rPr lang="en-US" dirty="0" err="1" smtClean="0"/>
                  <a:t>est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liée</a:t>
                </a:r>
                <a:r>
                  <a:rPr lang="en-US" dirty="0" smtClean="0"/>
                  <a:t> à son </a:t>
                </a:r>
                <a:r>
                  <a:rPr lang="en-US" dirty="0" err="1" smtClean="0"/>
                  <a:t>épaisseur</a:t>
                </a:r>
                <a:r>
                  <a:rPr lang="en-US" dirty="0" smtClean="0"/>
                  <a:t>, é, en </a:t>
                </a:r>
                <a:r>
                  <a:rPr lang="en-US" dirty="0" err="1" smtClean="0"/>
                  <a:t>centimètres</a:t>
                </a:r>
                <a:r>
                  <a:rPr lang="en-US" dirty="0" smtClean="0"/>
                  <a:t>. La </a:t>
                </a:r>
                <a:r>
                  <a:rPr lang="en-US" dirty="0" err="1" smtClean="0"/>
                  <a:t>formule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est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fr-CA" i="1" smtClean="0">
                        <a:latin typeface="Cambria Math"/>
                      </a:rPr>
                      <m:t>é</m:t>
                    </m:r>
                    <m:r>
                      <a:rPr lang="fr-CA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CA" i="1">
                            <a:latin typeface="Cambria Math"/>
                          </a:rPr>
                        </m:ctrlPr>
                      </m:fPr>
                      <m:num>
                        <m:r>
                          <a:rPr lang="fr-CA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CA" i="1">
                            <a:latin typeface="Cambria Math"/>
                          </a:rPr>
                          <m:t>5</m:t>
                        </m:r>
                      </m:den>
                    </m:f>
                    <m:rad>
                      <m:radPr>
                        <m:degHide m:val="on"/>
                        <m:ctrlPr>
                          <a:rPr lang="fr-CA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CA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CA" i="1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fr-CA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lang="fr-CA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CA" dirty="0" smtClean="0"/>
                  <a:t> où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𝑚</m:t>
                    </m:r>
                    <m:r>
                      <a:rPr lang="fr-CA" i="1">
                        <a:latin typeface="Cambria Math"/>
                      </a:rPr>
                      <m:t>≥0</m:t>
                    </m:r>
                  </m:oMath>
                </a14:m>
                <a:r>
                  <a:rPr lang="fr-CA" dirty="0" smtClean="0"/>
                  <a:t>. Si une poutre a une épaisseur de 4 cm, quelle masse peut-elle supporter?</a:t>
                </a:r>
                <a:endParaRPr lang="fr-CA" dirty="0"/>
              </a:p>
              <a:p>
                <a:endParaRPr lang="fr-CA" dirty="0"/>
              </a:p>
              <a:p>
                <a:endParaRPr lang="en-US" dirty="0" smtClean="0"/>
              </a:p>
              <a:p>
                <a:r>
                  <a:rPr lang="en-US" dirty="0" err="1" smtClean="0">
                    <a:solidFill>
                      <a:srgbClr val="FFFF00"/>
                    </a:solidFill>
                  </a:rPr>
                  <a:t>Réponse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 smtClean="0"/>
                  <a:t>1200 kg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Résolution</a:t>
            </a:r>
            <a:r>
              <a:rPr lang="en-US" dirty="0"/>
              <a:t> de </a:t>
            </a:r>
            <a:r>
              <a:rPr lang="en-US" dirty="0" err="1"/>
              <a:t>problèmes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FF00"/>
                </a:solidFill>
              </a:rPr>
              <a:t>: 800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en-US" dirty="0" smtClean="0"/>
                  <a:t>Pour les </a:t>
                </a:r>
                <a:r>
                  <a:rPr lang="en-US" dirty="0" err="1" smtClean="0"/>
                  <a:t>diamants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qualité</a:t>
                </a:r>
                <a:r>
                  <a:rPr lang="en-US" dirty="0" smtClean="0"/>
                  <a:t> comparable, la </a:t>
                </a:r>
                <a:r>
                  <a:rPr lang="en-US" dirty="0" err="1" smtClean="0"/>
                  <a:t>formule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𝑚</m:t>
                    </m:r>
                    <m:r>
                      <a:rPr lang="fr-CA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CA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CA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CA" i="1">
                                <a:latin typeface="Cambria Math"/>
                              </a:rPr>
                              <m:t>𝐶</m:t>
                            </m:r>
                          </m:num>
                          <m:den>
                            <m:r>
                              <a:rPr lang="fr-CA" i="1">
                                <a:latin typeface="Cambria Math"/>
                              </a:rPr>
                              <m:t>700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 smtClean="0"/>
                  <a:t> , </a:t>
                </a:r>
                <a:r>
                  <a:rPr lang="en-US" dirty="0" err="1" smtClean="0"/>
                  <a:t>où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𝐶</m:t>
                    </m:r>
                    <m:r>
                      <a:rPr lang="fr-CA" i="1">
                        <a:latin typeface="Cambria Math"/>
                      </a:rPr>
                      <m:t>≥0</m:t>
                    </m:r>
                  </m:oMath>
                </a14:m>
                <a:r>
                  <a:rPr lang="fr-CA" dirty="0" smtClean="0"/>
                  <a:t>, représente la relation entre le </a:t>
                </a:r>
                <a:r>
                  <a:rPr lang="fr-CA" dirty="0" err="1" smtClean="0"/>
                  <a:t>côut</a:t>
                </a:r>
                <a:r>
                  <a:rPr lang="fr-CA" dirty="0" smtClean="0"/>
                  <a:t>, </a:t>
                </a:r>
                <a:r>
                  <a:rPr lang="fr-CA" i="1" dirty="0" smtClean="0"/>
                  <a:t>C</a:t>
                </a:r>
                <a:r>
                  <a:rPr lang="fr-CA" dirty="0" smtClean="0"/>
                  <a:t>, en dollars, et la masse </a:t>
                </a:r>
                <a:r>
                  <a:rPr lang="fr-CA" i="1" dirty="0" smtClean="0"/>
                  <a:t>m</a:t>
                </a:r>
                <a:r>
                  <a:rPr lang="fr-CA" dirty="0" smtClean="0"/>
                  <a:t>, en carats. Quel est le coût d’un diamant de 3 carats? </a:t>
                </a:r>
                <a:endParaRPr lang="fr-CA" dirty="0"/>
              </a:p>
              <a:p>
                <a:endParaRPr lang="en-US" dirty="0" smtClean="0"/>
              </a:p>
              <a:p>
                <a:r>
                  <a:rPr lang="en-US" dirty="0" err="1" smtClean="0">
                    <a:solidFill>
                      <a:srgbClr val="FFFF00"/>
                    </a:solidFill>
                  </a:rPr>
                  <a:t>Réponse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 smtClean="0"/>
                  <a:t>6300$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Résolution</a:t>
            </a:r>
            <a:r>
              <a:rPr lang="en-US" dirty="0"/>
              <a:t> de </a:t>
            </a:r>
            <a:r>
              <a:rPr lang="en-US" dirty="0" err="1"/>
              <a:t>problèmes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FF00"/>
                </a:solidFill>
              </a:rPr>
              <a:t>: 1000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fr-CA" dirty="0"/>
                  <a:t>L’équation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𝑡</m:t>
                    </m:r>
                    <m:r>
                      <a:rPr lang="fr-CA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CA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CA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CA" i="1">
                                <a:latin typeface="Cambria Math"/>
                              </a:rPr>
                              <m:t>𝑑</m:t>
                            </m:r>
                          </m:num>
                          <m:den>
                            <m:r>
                              <a:rPr lang="fr-CA" i="1">
                                <a:latin typeface="Cambria Math"/>
                              </a:rPr>
                              <m:t>4,9</m:t>
                            </m:r>
                          </m:den>
                        </m:f>
                      </m:e>
                    </m:rad>
                    <m:r>
                      <a:rPr lang="fr-CA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fr-CA" dirty="0" smtClean="0"/>
                  <a:t>permet </a:t>
                </a:r>
                <a:r>
                  <a:rPr lang="fr-CA" dirty="0"/>
                  <a:t>de calculer le temps </a:t>
                </a:r>
                <a:r>
                  <a:rPr lang="fr-CA" i="1" dirty="0"/>
                  <a:t>t,</a:t>
                </a:r>
                <a:r>
                  <a:rPr lang="fr-CA" dirty="0"/>
                  <a:t> en secondes, qu’un objet en chute libre met à atteindre le sol à partir d’une hauteur de </a:t>
                </a:r>
                <a:r>
                  <a:rPr lang="fr-CA" i="1" dirty="0"/>
                  <a:t>d</a:t>
                </a:r>
                <a:r>
                  <a:rPr lang="fr-CA" dirty="0"/>
                  <a:t> mètres. Détermine la hauteur initiale d’un objet qui met 4,3 s à atteindre le sol. Exprime ta réponse au dixième de mètre près.</a:t>
                </a:r>
              </a:p>
              <a:p>
                <a:pPr marL="0" indent="0">
                  <a:buNone/>
                </a:pPr>
                <a:endParaRPr lang="fr-CA" dirty="0"/>
              </a:p>
              <a:p>
                <a:r>
                  <a:rPr lang="en-US" dirty="0" err="1" smtClean="0">
                    <a:solidFill>
                      <a:srgbClr val="FFFF00"/>
                    </a:solidFill>
                  </a:rPr>
                  <a:t>Réponse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90,6 </m:t>
                    </m:r>
                  </m:oMath>
                </a14:m>
                <a:r>
                  <a:rPr lang="fr-CA" dirty="0"/>
                  <a:t>mètres; restriction :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𝑑</m:t>
                    </m:r>
                    <m:r>
                      <a:rPr lang="fr-CA" i="1">
                        <a:latin typeface="Cambria Math"/>
                      </a:rPr>
                      <m:t>≥0</m:t>
                    </m:r>
                  </m:oMath>
                </a14:m>
                <a:endParaRPr lang="fr-CA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 r="-96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181600" y="685800"/>
            <a:ext cx="3505200" cy="11430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685800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Question Bonus: 5000 </a:t>
            </a:r>
            <a:r>
              <a:rPr lang="en-US" dirty="0" err="1" smtClean="0">
                <a:solidFill>
                  <a:srgbClr val="FFFF00"/>
                </a:solidFill>
              </a:rPr>
              <a:t>pts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</a:t>
                </a:r>
              </a:p>
              <a:p>
                <a:r>
                  <a:rPr lang="en-US" dirty="0" err="1" smtClean="0"/>
                  <a:t>Une</a:t>
                </a:r>
                <a:r>
                  <a:rPr lang="en-US" dirty="0" smtClean="0"/>
                  <a:t> ampoule de 100 W </a:t>
                </a:r>
                <a:r>
                  <a:rPr lang="en-US" dirty="0" err="1" smtClean="0"/>
                  <a:t>exige</a:t>
                </a:r>
                <a:r>
                  <a:rPr lang="en-US" dirty="0" smtClean="0"/>
                  <a:t> un courant </a:t>
                </a:r>
                <a:r>
                  <a:rPr lang="en-US" dirty="0" err="1" smtClean="0"/>
                  <a:t>d’une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intensité</a:t>
                </a:r>
                <a:r>
                  <a:rPr lang="en-US" dirty="0" smtClean="0"/>
                  <a:t> de 0,5 A. La relation entre </a:t>
                </a:r>
                <a:r>
                  <a:rPr lang="en-US" dirty="0" err="1" smtClean="0"/>
                  <a:t>l’intensité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I</a:t>
                </a:r>
                <a:r>
                  <a:rPr lang="en-US" dirty="0" smtClean="0"/>
                  <a:t>, en </a:t>
                </a:r>
                <a:r>
                  <a:rPr lang="en-US" dirty="0" err="1" smtClean="0"/>
                  <a:t>ampères</a:t>
                </a:r>
                <a:r>
                  <a:rPr lang="en-US" dirty="0" smtClean="0"/>
                  <a:t> (A), la puissance 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, en watts (W), et la résistance </a:t>
                </a:r>
                <a:r>
                  <a:rPr lang="en-US" i="1" dirty="0" smtClean="0"/>
                  <a:t>R</a:t>
                </a:r>
                <a:r>
                  <a:rPr lang="en-US" dirty="0" smtClean="0"/>
                  <a:t>, en ohms (</a:t>
                </a:r>
                <a:r>
                  <a:rPr lang="fr-CA" dirty="0" smtClean="0"/>
                  <a:t>Ω), est donnée par la formule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𝐼</m:t>
                    </m:r>
                    <m:r>
                      <a:rPr lang="fr-CA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CA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CA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CA" i="1">
                                <a:latin typeface="Cambria Math"/>
                              </a:rPr>
                              <m:t>𝑃</m:t>
                            </m:r>
                          </m:num>
                          <m:den>
                            <m:r>
                              <a:rPr lang="fr-CA" i="1">
                                <a:latin typeface="Cambria Math"/>
                              </a:rPr>
                              <m:t>𝑅</m:t>
                            </m:r>
                          </m:den>
                        </m:f>
                      </m:e>
                    </m:rad>
                  </m:oMath>
                </a14:m>
                <a:r>
                  <a:rPr lang="fr-CA" dirty="0" smtClean="0"/>
                  <a:t>. Isole </a:t>
                </a:r>
                <a:r>
                  <a:rPr lang="fr-CA" i="1" dirty="0" smtClean="0"/>
                  <a:t>R</a:t>
                </a:r>
                <a:r>
                  <a:rPr lang="fr-CA" dirty="0" smtClean="0"/>
                  <a:t> dans la formule et trouve la résistance de l’ampoule. </a:t>
                </a:r>
                <a:endParaRPr lang="fr-CA" dirty="0"/>
              </a:p>
              <a:p>
                <a:pPr marL="0" indent="0">
                  <a:buNone/>
                </a:pPr>
                <a:endParaRPr lang="fr-CA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err="1" smtClean="0">
                    <a:solidFill>
                      <a:srgbClr val="FFFF00"/>
                    </a:solidFill>
                  </a:rPr>
                  <a:t>Réponse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𝑅</m:t>
                    </m:r>
                    <m:r>
                      <a:rPr lang="fr-CA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CA" i="1">
                            <a:latin typeface="Cambria Math"/>
                          </a:rPr>
                        </m:ctrlPr>
                      </m:fPr>
                      <m:num>
                        <m:r>
                          <a:rPr lang="fr-CA" i="1">
                            <a:latin typeface="Cambria Math"/>
                          </a:rPr>
                          <m:t>𝑃</m:t>
                        </m:r>
                      </m:num>
                      <m:den>
                        <m:sSup>
                          <m:sSupPr>
                            <m:ctrlPr>
                              <a:rPr lang="fr-CA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CA" i="1">
                                <a:latin typeface="Cambria Math"/>
                              </a:rPr>
                              <m:t>𝐼</m:t>
                            </m:r>
                          </m:e>
                          <m:sup>
                            <m:r>
                              <a:rPr lang="fr-CA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fr-CA" dirty="0" smtClean="0"/>
                  <a:t> ; 	400 </a:t>
                </a:r>
                <a:r>
                  <a:rPr lang="fr-CA" dirty="0"/>
                  <a:t>Ω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1">
                <a:blip r:embed="rId2"/>
                <a:stretch>
                  <a:fillRect l="-1037" t="-2426" r="-133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Left Arrow 14">
            <a:hlinkClick r:id="rId3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Révision</a:t>
            </a:r>
            <a:r>
              <a:rPr lang="en-US" dirty="0"/>
              <a:t> </a:t>
            </a:r>
            <a:r>
              <a:rPr lang="en-US" dirty="0" err="1"/>
              <a:t>Maths</a:t>
            </a:r>
            <a:r>
              <a:rPr lang="en-US" dirty="0"/>
              <a:t> 10C</a:t>
            </a:r>
            <a:br>
              <a:rPr lang="en-US" dirty="0"/>
            </a:br>
            <a:r>
              <a:rPr lang="en-US" dirty="0" smtClean="0">
                <a:solidFill>
                  <a:srgbClr val="FFFF00"/>
                </a:solidFill>
              </a:rPr>
              <a:t>: 200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pPr marL="0" indent="0">
                  <a:buNone/>
                </a:pPr>
                <a:r>
                  <a:rPr lang="en-US" dirty="0" err="1" smtClean="0"/>
                  <a:t>Simplifie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FFFF00"/>
                  </a:solidFill>
                </a:endParaRPr>
              </a:p>
              <a:p>
                <a:r>
                  <a:rPr lang="en-US" dirty="0" err="1" smtClean="0">
                    <a:solidFill>
                      <a:srgbClr val="FFFF00"/>
                    </a:solidFill>
                  </a:rPr>
                  <a:t>Réponse</a:t>
                </a:r>
                <a:endParaRPr lang="en-US" dirty="0" smtClean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CA" i="1">
                            <a:latin typeface="Cambria Math"/>
                          </a:rPr>
                        </m:ctrlPr>
                      </m:fPr>
                      <m:num>
                        <m:r>
                          <a:rPr lang="fr-CA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fr-CA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CA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fr-CA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fr-CA" dirty="0"/>
              </a:p>
              <a:p>
                <a:endParaRPr lang="en-US" dirty="0" smtClean="0">
                  <a:solidFill>
                    <a:srgbClr val="FFFF00"/>
                  </a:solidFill>
                </a:endParaRPr>
              </a:p>
              <a:p>
                <a:endParaRPr lang="en-US" dirty="0" smtClean="0">
                  <a:solidFill>
                    <a:srgbClr val="FFFF00"/>
                  </a:solidFill>
                </a:endParaRPr>
              </a:p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pic>
        <p:nvPicPr>
          <p:cNvPr id="1025" name="Picture 1" descr="5-2#4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470" y="2420888"/>
            <a:ext cx="1224136" cy="125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Révision</a:t>
            </a:r>
            <a:r>
              <a:rPr lang="en-US" dirty="0"/>
              <a:t> </a:t>
            </a:r>
            <a:r>
              <a:rPr lang="en-US" dirty="0" err="1"/>
              <a:t>Maths</a:t>
            </a:r>
            <a:r>
              <a:rPr lang="en-US" dirty="0"/>
              <a:t> 10C</a:t>
            </a:r>
            <a:br>
              <a:rPr lang="en-US" dirty="0"/>
            </a:br>
            <a:r>
              <a:rPr lang="en-US" dirty="0" smtClean="0">
                <a:solidFill>
                  <a:srgbClr val="FFFF00"/>
                </a:solidFill>
              </a:rPr>
              <a:t>: 400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Question:</a:t>
            </a:r>
          </a:p>
          <a:p>
            <a:pPr marL="0" indent="0">
              <a:buNone/>
            </a:pPr>
            <a:r>
              <a:rPr lang="en-US" dirty="0" err="1" smtClean="0"/>
              <a:t>Simplifie</a:t>
            </a:r>
            <a:endParaRPr lang="en-US" dirty="0" smtClean="0"/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Réponse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0,00016</a:t>
            </a:r>
            <a:endParaRPr lang="en-US" dirty="0"/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3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5-2#5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128014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Révision</a:t>
            </a:r>
            <a:r>
              <a:rPr lang="en-US" dirty="0"/>
              <a:t> </a:t>
            </a:r>
            <a:r>
              <a:rPr lang="en-US" dirty="0" err="1"/>
              <a:t>Maths</a:t>
            </a:r>
            <a:r>
              <a:rPr lang="en-US" dirty="0"/>
              <a:t> 10C</a:t>
            </a:r>
            <a:br>
              <a:rPr lang="en-US" dirty="0"/>
            </a:br>
            <a:r>
              <a:rPr lang="en-US" dirty="0" smtClean="0">
                <a:solidFill>
                  <a:srgbClr val="FFFF00"/>
                </a:solidFill>
              </a:rPr>
              <a:t>: 600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fr-CA" dirty="0"/>
                  <a:t>Simplifie </a:t>
                </a:r>
                <a:r>
                  <a:rPr lang="fr-CA" dirty="0" smtClean="0"/>
                  <a:t>l’expression</a:t>
                </a:r>
                <a:r>
                  <a:rPr lang="fr-CA" dirty="0"/>
                  <a:t>. Pour ce faire, réécris-la à l’aide d’exposants positifs seulement</a:t>
                </a:r>
                <a:r>
                  <a:rPr lang="fr-CA" dirty="0" smtClean="0"/>
                  <a:t>.</a:t>
                </a:r>
              </a:p>
              <a:p>
                <a:endParaRPr lang="fr-CA" dirty="0">
                  <a:solidFill>
                    <a:srgbClr val="FFFF00"/>
                  </a:solidFill>
                </a:endParaRPr>
              </a:p>
              <a:p>
                <a:endParaRPr lang="fr-CA" dirty="0" smtClean="0">
                  <a:solidFill>
                    <a:srgbClr val="FFFF00"/>
                  </a:solidFill>
                </a:endParaRPr>
              </a:p>
              <a:p>
                <a:r>
                  <a:rPr lang="en-US" dirty="0" err="1" smtClean="0">
                    <a:solidFill>
                      <a:srgbClr val="FFFF00"/>
                    </a:solidFill>
                  </a:rPr>
                  <a:t>Réponse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CA" i="1">
                            <a:latin typeface="Cambria Math"/>
                          </a:rPr>
                        </m:ctrlPr>
                      </m:fPr>
                      <m:num>
                        <m:r>
                          <a:rPr lang="fr-CA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fr-CA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CA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f>
                              <m:fPr>
                                <m:ctrlPr>
                                  <a:rPr lang="fr-CA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CA" i="1">
                                    <a:latin typeface="Cambria Math"/>
                                  </a:rPr>
                                  <m:t>23</m:t>
                                </m:r>
                              </m:num>
                              <m:den>
                                <m:r>
                                  <a:rPr lang="fr-CA" i="1"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fr-CA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5-2#6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164" y="3068960"/>
            <a:ext cx="936104" cy="165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Révision</a:t>
            </a:r>
            <a:r>
              <a:rPr lang="en-US" dirty="0"/>
              <a:t> </a:t>
            </a:r>
            <a:r>
              <a:rPr lang="en-US" dirty="0" err="1"/>
              <a:t>Maths</a:t>
            </a:r>
            <a:r>
              <a:rPr lang="en-US" dirty="0"/>
              <a:t> 10C</a:t>
            </a:r>
            <a:br>
              <a:rPr lang="en-US" dirty="0"/>
            </a:br>
            <a:r>
              <a:rPr lang="en-US" dirty="0" smtClean="0">
                <a:solidFill>
                  <a:srgbClr val="FFFF00"/>
                </a:solidFill>
              </a:rPr>
              <a:t>: 800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6995120" cy="4525963"/>
              </a:xfrm>
            </p:spPr>
            <p:txBody>
              <a:bodyPr>
                <a:normAutofit fontScale="85000" lnSpcReduction="20000"/>
              </a:bodyPr>
              <a:lstStyle/>
              <a:p>
                <a:endParaRPr lang="en-US" dirty="0" smtClean="0">
                  <a:solidFill>
                    <a:srgbClr val="FFFF00"/>
                  </a:solidFill>
                </a:endParaRPr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 </a:t>
                </a:r>
                <a:r>
                  <a:rPr lang="fr-CA" dirty="0" smtClean="0"/>
                  <a:t>Réécris l’expression </a:t>
                </a:r>
                <a:r>
                  <a:rPr lang="fr-CA" dirty="0"/>
                  <a:t>sous la forme d’une puissance ayant un seul exposant rationnel. Ensuite, évalue </a:t>
                </a:r>
                <a:r>
                  <a:rPr lang="fr-CA" dirty="0" smtClean="0"/>
                  <a:t>l’expression</a:t>
                </a:r>
                <a:r>
                  <a:rPr lang="fr-CA" dirty="0"/>
                  <a:t>. </a:t>
                </a:r>
                <a:r>
                  <a:rPr lang="fr-CA" dirty="0" smtClean="0"/>
                  <a:t>Arrondis tes </a:t>
                </a:r>
                <a:r>
                  <a:rPr lang="fr-CA" dirty="0"/>
                  <a:t>réponses au dix-millième près, au besoin.</a:t>
                </a:r>
              </a:p>
              <a:p>
                <a:endParaRPr lang="en-US" dirty="0" smtClean="0">
                  <a:solidFill>
                    <a:srgbClr val="FFFF00"/>
                  </a:solidFill>
                </a:endParaRPr>
              </a:p>
              <a:p>
                <a:endParaRPr lang="en-US" dirty="0" smtClean="0">
                  <a:solidFill>
                    <a:srgbClr val="FFFF00"/>
                  </a:solidFill>
                </a:endParaRPr>
              </a:p>
              <a:p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 err="1" smtClean="0">
                    <a:solidFill>
                      <a:srgbClr val="FFFF00"/>
                    </a:solidFill>
                  </a:rPr>
                  <a:t>Réponse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i="1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fr-CA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fr-CA" i="1">
                        <a:latin typeface="Cambria Math"/>
                      </a:rPr>
                      <m:t>=5</m:t>
                    </m:r>
                  </m:oMath>
                </a14:m>
                <a:endParaRPr lang="fr-CA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6995120" cy="4525963"/>
              </a:xfrm>
              <a:blipFill rotWithShape="1">
                <a:blip r:embed="rId2"/>
                <a:stretch>
                  <a:fillRect l="-1395" r="-200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5-2#7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76" y="2204864"/>
            <a:ext cx="1017240" cy="145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Révision</a:t>
            </a:r>
            <a:r>
              <a:rPr lang="en-US" dirty="0"/>
              <a:t> </a:t>
            </a:r>
            <a:r>
              <a:rPr lang="en-US" dirty="0" err="1"/>
              <a:t>Maths</a:t>
            </a:r>
            <a:r>
              <a:rPr lang="en-US" dirty="0"/>
              <a:t> 10C</a:t>
            </a:r>
            <a:br>
              <a:rPr lang="en-US" dirty="0"/>
            </a:br>
            <a:r>
              <a:rPr lang="en-US" dirty="0" smtClean="0">
                <a:solidFill>
                  <a:srgbClr val="FFFF00"/>
                </a:solidFill>
              </a:rPr>
              <a:t>: 1000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fr-CA" dirty="0"/>
                  <a:t>Exprime chaque radical sous la forme d’une puissance.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err="1" smtClean="0">
                    <a:solidFill>
                      <a:srgbClr val="FFFF00"/>
                    </a:solidFill>
                  </a:rPr>
                  <a:t>Réponse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i="1">
                            <a:latin typeface="Cambria Math"/>
                          </a:rPr>
                          <m:t>𝑦</m:t>
                        </m:r>
                      </m:e>
                      <m:sup>
                        <m:f>
                          <m:fPr>
                            <m:ctrlPr>
                              <a:rPr lang="fr-CA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CA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CA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fr-CA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5-2#8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24943"/>
            <a:ext cx="864096" cy="92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Les </a:t>
            </a:r>
            <a:r>
              <a:rPr lang="en-US" dirty="0" err="1"/>
              <a:t>radicaux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FF00"/>
                </a:solidFill>
              </a:rPr>
              <a:t>: 200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fr-CA" dirty="0" smtClean="0"/>
                  <a:t>Écris radical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CA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CA" i="1">
                            <a:latin typeface="Cambria Math"/>
                          </a:rPr>
                          <m:t>350</m:t>
                        </m:r>
                      </m:e>
                    </m:rad>
                  </m:oMath>
                </a14:m>
                <a:r>
                  <a:rPr lang="fr-CA" dirty="0" smtClean="0"/>
                  <a:t> </a:t>
                </a:r>
                <a:r>
                  <a:rPr lang="fr-CA" dirty="0"/>
                  <a:t>sous sa forme simplifiée.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err="1" smtClean="0">
                    <a:solidFill>
                      <a:srgbClr val="FFFF00"/>
                    </a:solidFill>
                  </a:rPr>
                  <a:t>Réponse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5</m:t>
                    </m:r>
                    <m:rad>
                      <m:radPr>
                        <m:degHide m:val="on"/>
                        <m:ctrlPr>
                          <a:rPr lang="fr-CA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CA" i="1">
                            <a:latin typeface="Cambria Math"/>
                          </a:rPr>
                          <m:t>14</m:t>
                        </m:r>
                      </m:e>
                    </m:rad>
                  </m:oMath>
                </a14:m>
                <a:endParaRPr lang="fr-CA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Les </a:t>
            </a:r>
            <a:r>
              <a:rPr lang="en-US" dirty="0" err="1"/>
              <a:t>radicaux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FF00"/>
                </a:solidFill>
              </a:rPr>
              <a:t>: 400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Question:</a:t>
                </a:r>
              </a:p>
              <a:p>
                <a:r>
                  <a:rPr lang="fr-CA" dirty="0"/>
                  <a:t>Écris </a:t>
                </a:r>
                <a:r>
                  <a:rPr lang="fr-CA" dirty="0" smtClean="0"/>
                  <a:t>le</a:t>
                </a:r>
                <a:r>
                  <a:rPr lang="fr-CA" dirty="0" smtClean="0"/>
                  <a:t>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9</m:t>
                    </m:r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CA" i="1">
                            <a:latin typeface="Cambria Math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fr-CA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CA" i="1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fr-CA" dirty="0" smtClean="0"/>
                  <a:t> </a:t>
                </a:r>
                <a:r>
                  <a:rPr lang="fr-CA" dirty="0"/>
                  <a:t>radical sous forme entière</a:t>
                </a:r>
                <a:r>
                  <a:rPr lang="fr-CA" dirty="0" smtClean="0"/>
                  <a:t>.</a:t>
                </a:r>
              </a:p>
              <a:p>
                <a:endParaRPr lang="fr-CA" dirty="0"/>
              </a:p>
              <a:p>
                <a:pPr marL="0" indent="0">
                  <a:buNone/>
                </a:pPr>
                <a:endParaRPr lang="fr-CA" dirty="0" smtClean="0"/>
              </a:p>
              <a:p>
                <a:r>
                  <a:rPr lang="en-US" dirty="0" err="1" smtClean="0">
                    <a:solidFill>
                      <a:srgbClr val="FFFF00"/>
                    </a:solidFill>
                  </a:rPr>
                  <a:t>Réponse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CA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CA" i="1">
                            <a:latin typeface="Cambria Math"/>
                          </a:rPr>
                          <m:t>81</m:t>
                        </m:r>
                        <m:sSup>
                          <m:sSupPr>
                            <m:ctrlPr>
                              <a:rPr lang="fr-CA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CA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fr-CA" i="1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e>
                    </m:rad>
                  </m:oMath>
                </a14:m>
                <a:endParaRPr lang="fr-CA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03000494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5D60DC-E93B-4C50-8229-0717C8FF76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TS030004943</Template>
  <TotalTime>94</TotalTime>
  <Words>1039</Words>
  <Application>Microsoft Office PowerPoint</Application>
  <PresentationFormat>Affichage à l'écran (4:3)</PresentationFormat>
  <Paragraphs>242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TS030004943</vt:lpstr>
      <vt:lpstr>Présentation PowerPoint</vt:lpstr>
      <vt:lpstr>Les expressions et les équations contenant des radicaux</vt:lpstr>
      <vt:lpstr>Révision Maths 10C : 200</vt:lpstr>
      <vt:lpstr>Révision Maths 10C : 400</vt:lpstr>
      <vt:lpstr>Révision Maths 10C : 600</vt:lpstr>
      <vt:lpstr>Révision Maths 10C : 800</vt:lpstr>
      <vt:lpstr>Révision Maths 10C : 1000</vt:lpstr>
      <vt:lpstr>Les radicaux : 200</vt:lpstr>
      <vt:lpstr>Les radicaux : 400</vt:lpstr>
      <vt:lpstr>Les radicaux : 600</vt:lpstr>
      <vt:lpstr>Les radicaux : 800</vt:lpstr>
      <vt:lpstr>Les radicaux : 1000</vt:lpstr>
      <vt:lpstr>Multiplier et diviser : 200</vt:lpstr>
      <vt:lpstr>Multiplier et diviser : 400</vt:lpstr>
      <vt:lpstr>Multiplier et diviser : 600</vt:lpstr>
      <vt:lpstr>Multiplier et diviser : 800</vt:lpstr>
      <vt:lpstr>Multiplier et diviser : 1000</vt:lpstr>
      <vt:lpstr>Les équations : 200</vt:lpstr>
      <vt:lpstr>Les équations : 400</vt:lpstr>
      <vt:lpstr>Les équations : 600</vt:lpstr>
      <vt:lpstr>Les équations : 800</vt:lpstr>
      <vt:lpstr>Les équations : 1000</vt:lpstr>
      <vt:lpstr>Résolution de problèmes : 200</vt:lpstr>
      <vt:lpstr>Résolution de problèmes : 400</vt:lpstr>
      <vt:lpstr>Résolution de problèmes : 600</vt:lpstr>
      <vt:lpstr>Résolution de problèmes : 800</vt:lpstr>
      <vt:lpstr>Résolution de problèmes : 1000</vt:lpstr>
      <vt:lpstr>Question Bonus: 5000 pts</vt:lpstr>
    </vt:vector>
  </TitlesOfParts>
  <Company>Conseil scolaire Centre-Nord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Chantal Goudreau</dc:creator>
  <cp:lastModifiedBy>Chantal Goudreau</cp:lastModifiedBy>
  <cp:revision>11</cp:revision>
  <dcterms:created xsi:type="dcterms:W3CDTF">2011-10-04T03:03:52Z</dcterms:created>
  <dcterms:modified xsi:type="dcterms:W3CDTF">2011-10-04T04:44:24Z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TC300049439990</vt:lpwstr>
  </property>
</Properties>
</file>