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58" r:id="rId3"/>
    <p:sldId id="257" r:id="rId4"/>
    <p:sldId id="260" r:id="rId5"/>
    <p:sldId id="261" r:id="rId6"/>
    <p:sldId id="263" r:id="rId7"/>
    <p:sldId id="280" r:id="rId8"/>
    <p:sldId id="262" r:id="rId9"/>
    <p:sldId id="264" r:id="rId10"/>
    <p:sldId id="287" r:id="rId11"/>
    <p:sldId id="267" r:id="rId12"/>
    <p:sldId id="265" r:id="rId13"/>
    <p:sldId id="259" r:id="rId14"/>
    <p:sldId id="268" r:id="rId15"/>
    <p:sldId id="269" r:id="rId16"/>
    <p:sldId id="271" r:id="rId17"/>
  </p:sldIdLst>
  <p:sldSz cx="9144000" cy="6858000" type="screen4x3"/>
  <p:notesSz cx="68580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0408D-385F-458A-A5AA-CFA647A27D36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F2327-05F3-4D50-8506-76197F939F8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10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95D-60C7-41C8-BF1B-2D65E6863567}" type="datetimeFigureOut">
              <a:rPr lang="fr-CA" smtClean="0"/>
              <a:t>13-02-06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123B-136E-47A0-AF6C-43813315412B}" type="slidenum">
              <a:rPr lang="fr-CA" smtClean="0"/>
              <a:t>‹#›</a:t>
            </a:fld>
            <a:endParaRPr lang="fr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alberta.ca/media/843183/cetemanue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9442" y="692696"/>
            <a:ext cx="7117180" cy="576064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1300" dirty="0" smtClean="0"/>
              <a:t/>
            </a:r>
            <a:br>
              <a:rPr lang="fr-CA" sz="1300" dirty="0" smtClean="0"/>
            </a:br>
            <a:r>
              <a:rPr lang="fr-CA" sz="1300" dirty="0"/>
              <a:t/>
            </a:r>
            <a:br>
              <a:rPr lang="fr-CA" sz="1300" dirty="0"/>
            </a:b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Inspiration</a:t>
            </a:r>
            <a:r>
              <a:rPr lang="fr-CA" sz="2200" dirty="0"/>
              <a:t/>
            </a:r>
            <a:br>
              <a:rPr lang="fr-CA" sz="2200" dirty="0"/>
            </a:br>
            <a:r>
              <a:rPr lang="fr-CA" sz="2200" dirty="0"/>
              <a:t>Innovation</a:t>
            </a:r>
            <a:br>
              <a:rPr lang="fr-CA" sz="2200" dirty="0"/>
            </a:br>
            <a:r>
              <a:rPr lang="fr-CA" sz="2200" dirty="0" smtClean="0"/>
              <a:t>Inclusion</a:t>
            </a:r>
            <a:br>
              <a:rPr lang="fr-CA" sz="2200" dirty="0" smtClean="0"/>
            </a:b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/>
              <a:t>Groupe des chefs de file – Connaissances et employabilité</a:t>
            </a:r>
            <a:br>
              <a:rPr lang="fr-CA" sz="2200" dirty="0"/>
            </a:br>
            <a:r>
              <a:rPr lang="fr-CA" sz="2200" dirty="0"/>
              <a:t> Georges </a:t>
            </a:r>
            <a:r>
              <a:rPr lang="fr-CA" sz="2200" dirty="0" err="1"/>
              <a:t>Pigoué</a:t>
            </a:r>
            <a:r>
              <a:rPr lang="fr-CA" sz="2200" dirty="0"/>
              <a:t> (Rose Sauvage)</a:t>
            </a:r>
            <a:br>
              <a:rPr lang="fr-CA" sz="2200" dirty="0"/>
            </a:br>
            <a:r>
              <a:rPr lang="fr-CA" sz="2200" dirty="0"/>
              <a:t>Josée </a:t>
            </a:r>
            <a:r>
              <a:rPr lang="fr-CA" sz="2200" dirty="0" err="1"/>
              <a:t>Desmeules</a:t>
            </a:r>
            <a:r>
              <a:rPr lang="fr-CA" sz="2200" dirty="0"/>
              <a:t> (SMB)</a:t>
            </a:r>
            <a:br>
              <a:rPr lang="fr-CA" sz="2200" dirty="0"/>
            </a:br>
            <a:r>
              <a:rPr lang="fr-CA" sz="2200" dirty="0"/>
              <a:t>Lise </a:t>
            </a:r>
            <a:r>
              <a:rPr lang="fr-CA" sz="2200" dirty="0" err="1"/>
              <a:t>Nepton</a:t>
            </a:r>
            <a:r>
              <a:rPr lang="fr-CA" sz="2200" dirty="0"/>
              <a:t> (Alexandre-Taché)</a:t>
            </a:r>
            <a:br>
              <a:rPr lang="fr-CA" sz="2200" dirty="0"/>
            </a:br>
            <a:r>
              <a:rPr lang="fr-CA" sz="2200" dirty="0"/>
              <a:t>Michel Lapointe (Maurice-</a:t>
            </a:r>
            <a:r>
              <a:rPr lang="fr-CA" sz="2200" dirty="0" err="1"/>
              <a:t>Lavallée</a:t>
            </a:r>
            <a:r>
              <a:rPr lang="fr-CA" sz="2200" dirty="0"/>
              <a:t>)</a:t>
            </a:r>
            <a:br>
              <a:rPr lang="fr-CA" sz="2200" dirty="0"/>
            </a:br>
            <a:r>
              <a:rPr lang="fr-CA" sz="2200" dirty="0"/>
              <a:t>Mireille Cloutier (</a:t>
            </a:r>
            <a:r>
              <a:rPr lang="fr-CA" sz="2200" dirty="0" smtClean="0"/>
              <a:t>CFED</a:t>
            </a:r>
            <a:r>
              <a:rPr lang="fr-CA" sz="2200" dirty="0"/>
              <a:t>)</a:t>
            </a:r>
            <a:r>
              <a:rPr lang="fr-CA" sz="1800" dirty="0"/>
              <a:t/>
            </a:r>
            <a:br>
              <a:rPr lang="fr-CA" sz="1800" dirty="0"/>
            </a:br>
            <a:r>
              <a:rPr lang="fr-CA" sz="1800" dirty="0" smtClean="0"/>
              <a:t/>
            </a:r>
            <a:br>
              <a:rPr lang="fr-CA" sz="1800" dirty="0" smtClean="0"/>
            </a:br>
            <a:r>
              <a:rPr lang="fr-CA" sz="1800" dirty="0" smtClean="0"/>
              <a:t>Le 7 février 2013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5406399"/>
            <a:ext cx="7117180" cy="861420"/>
          </a:xfrm>
        </p:spPr>
        <p:txBody>
          <a:bodyPr>
            <a:normAutofit/>
          </a:bodyPr>
          <a:lstStyle/>
          <a:p>
            <a:pPr algn="ctr"/>
            <a:endParaRPr lang="fr-CA" dirty="0" smtClean="0"/>
          </a:p>
          <a:p>
            <a:pPr algn="ctr"/>
            <a:endParaRPr lang="fr-CA" dirty="0" smtClean="0"/>
          </a:p>
          <a:p>
            <a:pPr algn="ctr"/>
            <a:endParaRPr lang="fr-CA" dirty="0" smtClean="0"/>
          </a:p>
          <a:p>
            <a:pPr algn="ctr"/>
            <a:endParaRPr lang="fr-CA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37626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589240"/>
            <a:ext cx="1280813" cy="11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69269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 err="1"/>
              <a:t>North</a:t>
            </a:r>
            <a:r>
              <a:rPr lang="fr-CA" dirty="0"/>
              <a:t> Central </a:t>
            </a:r>
            <a:r>
              <a:rPr lang="fr-CA" dirty="0" err="1"/>
              <a:t>Teachers</a:t>
            </a:r>
            <a:r>
              <a:rPr lang="fr-CA" dirty="0"/>
              <a:t>’ Convention Association of the Alberta </a:t>
            </a:r>
            <a:r>
              <a:rPr lang="fr-CA" dirty="0" err="1"/>
              <a:t>Teachers</a:t>
            </a:r>
            <a:r>
              <a:rPr lang="fr-CA" dirty="0"/>
              <a:t>’ Association</a:t>
            </a:r>
          </a:p>
        </p:txBody>
      </p:sp>
    </p:spTree>
    <p:extLst>
      <p:ext uri="{BB962C8B-B14F-4D97-AF65-F5344CB8AC3E}">
        <p14:creationId xmlns:p14="http://schemas.microsoft.com/office/powerpoint/2010/main" val="296888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Cursus académique </a:t>
            </a:r>
            <a:br>
              <a:rPr lang="fr-CA" dirty="0" smtClean="0"/>
            </a:br>
            <a:r>
              <a:rPr lang="fr-CA" dirty="0" smtClean="0"/>
              <a:t>(Josée (8-9</a:t>
            </a:r>
            <a:r>
              <a:rPr lang="fr-CA" dirty="0"/>
              <a:t>)</a:t>
            </a:r>
            <a:r>
              <a:rPr lang="fr-CA" dirty="0" smtClean="0"/>
              <a:t> et Lise (10-11-12)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8-9</a:t>
            </a:r>
          </a:p>
          <a:p>
            <a:pPr lvl="1"/>
            <a:r>
              <a:rPr lang="fr-CA" dirty="0" smtClean="0"/>
              <a:t>Modalités </a:t>
            </a:r>
            <a:r>
              <a:rPr lang="fr-CA" dirty="0"/>
              <a:t>d’offre de cursus </a:t>
            </a:r>
            <a:r>
              <a:rPr lang="fr-CA" dirty="0" smtClean="0"/>
              <a:t>scolaire - </a:t>
            </a:r>
            <a:r>
              <a:rPr lang="fr-CA" dirty="0"/>
              <a:t>diversité et orientation</a:t>
            </a:r>
          </a:p>
          <a:p>
            <a:r>
              <a:rPr lang="fr-CA" dirty="0" smtClean="0"/>
              <a:t>10-11-12</a:t>
            </a:r>
          </a:p>
          <a:p>
            <a:pPr lvl="1"/>
            <a:r>
              <a:rPr lang="fr-CA" dirty="0" smtClean="0"/>
              <a:t>Plan d’apprentissage </a:t>
            </a:r>
          </a:p>
          <a:p>
            <a:pPr lvl="1"/>
            <a:r>
              <a:rPr lang="fr-CA" dirty="0" smtClean="0"/>
              <a:t>Articulation de cours &amp; Intégration des matières</a:t>
            </a:r>
          </a:p>
          <a:p>
            <a:pPr lvl="2"/>
            <a:r>
              <a:rPr lang="fr-CA" dirty="0" smtClean="0"/>
              <a:t>Flexibilité et vécus</a:t>
            </a:r>
          </a:p>
        </p:txBody>
      </p:sp>
    </p:spTree>
    <p:extLst>
      <p:ext uri="{BB962C8B-B14F-4D97-AF65-F5344CB8AC3E}">
        <p14:creationId xmlns:p14="http://schemas.microsoft.com/office/powerpoint/2010/main" val="306546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Cursus professionnel (Michel et Mireille)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2132856"/>
            <a:ext cx="7125112" cy="3725942"/>
          </a:xfrm>
        </p:spPr>
        <p:txBody>
          <a:bodyPr/>
          <a:lstStyle/>
          <a:p>
            <a:r>
              <a:rPr lang="fr-CA" dirty="0" smtClean="0"/>
              <a:t>Sécurité </a:t>
            </a:r>
          </a:p>
          <a:p>
            <a:r>
              <a:rPr lang="fr-CA" dirty="0" smtClean="0"/>
              <a:t>Milieu de stage</a:t>
            </a:r>
          </a:p>
          <a:p>
            <a:r>
              <a:rPr lang="fr-CA" dirty="0" smtClean="0"/>
              <a:t>Formulaires et éducation hors-établissement</a:t>
            </a:r>
          </a:p>
          <a:p>
            <a:r>
              <a:rPr lang="fr-CA" dirty="0" smtClean="0"/>
              <a:t>PMT, SMT et cours professionnels</a:t>
            </a:r>
          </a:p>
          <a:p>
            <a:r>
              <a:rPr lang="fr-CA" dirty="0" smtClean="0"/>
              <a:t>Formation par stage et EPT niveau 30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6289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01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Stages de formation</a:t>
            </a:r>
            <a:br>
              <a:rPr lang="fr-CA" dirty="0" smtClean="0"/>
            </a:br>
            <a:r>
              <a:rPr lang="fr-CA" dirty="0" smtClean="0"/>
              <a:t>(Mireille et Michel)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 portfolio</a:t>
            </a:r>
          </a:p>
          <a:p>
            <a:pPr lvl="1"/>
            <a:r>
              <a:rPr lang="fr-CA" dirty="0" smtClean="0"/>
              <a:t>CV</a:t>
            </a:r>
          </a:p>
          <a:p>
            <a:pPr lvl="1"/>
            <a:r>
              <a:rPr lang="fr-CA" dirty="0" smtClean="0"/>
              <a:t>Lettre de présentation</a:t>
            </a:r>
          </a:p>
          <a:p>
            <a:pPr lvl="1"/>
            <a:r>
              <a:rPr lang="fr-CA" dirty="0" smtClean="0"/>
              <a:t>Techniques d’entrevues</a:t>
            </a:r>
          </a:p>
          <a:p>
            <a:pPr lvl="1"/>
            <a:r>
              <a:rPr lang="fr-CA" dirty="0" smtClean="0"/>
              <a:t>Formulaires</a:t>
            </a:r>
          </a:p>
          <a:p>
            <a:pPr lvl="1"/>
            <a:r>
              <a:rPr lang="fr-CA" dirty="0" smtClean="0"/>
              <a:t>Recherche d’un milieu de travail</a:t>
            </a:r>
          </a:p>
          <a:p>
            <a:pPr lvl="1"/>
            <a:r>
              <a:rPr lang="fr-CA" dirty="0" smtClean="0"/>
              <a:t>PMT cours et stage puis SMT 125 heures</a:t>
            </a:r>
          </a:p>
          <a:p>
            <a:pPr lvl="2"/>
            <a:r>
              <a:rPr lang="fr-CA" dirty="0" smtClean="0"/>
              <a:t>Trois semaines en début janvier et quatre semaines en mai et juin (possibilité de poursuivre l’été)</a:t>
            </a:r>
          </a:p>
          <a:p>
            <a:pPr lvl="2"/>
            <a:r>
              <a:rPr lang="fr-CA" dirty="0" smtClean="0"/>
              <a:t>Rapport, supervision et évaluation</a:t>
            </a:r>
          </a:p>
          <a:p>
            <a:pPr lvl="1"/>
            <a:r>
              <a:rPr lang="fr-CA" dirty="0" smtClean="0"/>
              <a:t>Cours de sécurité</a:t>
            </a:r>
          </a:p>
          <a:p>
            <a:pPr lvl="2"/>
            <a:r>
              <a:rPr lang="fr-CA" dirty="0" smtClean="0"/>
              <a:t>Premiers soins</a:t>
            </a:r>
          </a:p>
          <a:p>
            <a:pPr lvl="2"/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8651"/>
            <a:ext cx="2088231" cy="21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675725"/>
            <a:ext cx="6480719" cy="449020"/>
          </a:xfrm>
        </p:spPr>
        <p:txBody>
          <a:bodyPr/>
          <a:lstStyle/>
          <a:p>
            <a:r>
              <a:rPr lang="fr-CA" dirty="0" smtClean="0"/>
              <a:t>Témoignages après stage…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5"/>
            <a:ext cx="9036495" cy="5373216"/>
          </a:xfrm>
        </p:spPr>
        <p:txBody>
          <a:bodyPr>
            <a:normAutofit fontScale="55000" lnSpcReduction="20000"/>
          </a:bodyPr>
          <a:lstStyle/>
          <a:p>
            <a:r>
              <a:rPr lang="fr-CA" sz="2500" dirty="0" smtClean="0"/>
              <a:t>Mon stage m’apprend de nouvelles choses qui me seront très utiles pour la vie, comme préparer mes appels et être plus confiante. J’essaye de me corriger pour bien faire. </a:t>
            </a:r>
            <a:r>
              <a:rPr lang="fr-CA" sz="2500" dirty="0" err="1" smtClean="0"/>
              <a:t>Hugette</a:t>
            </a:r>
            <a:endParaRPr lang="fr-CA" sz="2500" dirty="0" smtClean="0"/>
          </a:p>
          <a:p>
            <a:r>
              <a:rPr lang="fr-CA" sz="2500" dirty="0" smtClean="0"/>
              <a:t>Moi j’aime </a:t>
            </a:r>
            <a:r>
              <a:rPr lang="fr-CA" sz="2500" dirty="0" err="1" smtClean="0"/>
              <a:t>Eddie’s</a:t>
            </a:r>
            <a:r>
              <a:rPr lang="fr-CA" sz="2500" dirty="0" smtClean="0"/>
              <a:t> </a:t>
            </a:r>
            <a:r>
              <a:rPr lang="fr-CA" sz="2500" dirty="0" err="1" smtClean="0"/>
              <a:t>Donair</a:t>
            </a:r>
            <a:r>
              <a:rPr lang="fr-CA" sz="2500" dirty="0" smtClean="0"/>
              <a:t>, j’ai toujours quelque chose à faire. J’apprends plein de choses et j’aime la personnalité des  employeurs et je planifie y travailler. </a:t>
            </a:r>
            <a:r>
              <a:rPr lang="fr-CA" sz="2500" dirty="0" err="1" smtClean="0"/>
              <a:t>Lany</a:t>
            </a:r>
            <a:endParaRPr lang="fr-CA" sz="2500" dirty="0" smtClean="0"/>
          </a:p>
          <a:p>
            <a:r>
              <a:rPr lang="fr-CA" sz="2500" dirty="0" smtClean="0"/>
              <a:t>J’aime tellement être au </a:t>
            </a:r>
            <a:r>
              <a:rPr lang="fr-CA" sz="2500" dirty="0" err="1" smtClean="0"/>
              <a:t>Ric’s</a:t>
            </a:r>
            <a:r>
              <a:rPr lang="fr-CA" sz="2500" dirty="0" smtClean="0"/>
              <a:t> Grill, j’oublie que c’est du travail. </a:t>
            </a:r>
            <a:r>
              <a:rPr lang="fr-CA" sz="2500" dirty="0" err="1" smtClean="0"/>
              <a:t>Leya</a:t>
            </a:r>
            <a:endParaRPr lang="fr-CA" sz="2500" dirty="0" smtClean="0"/>
          </a:p>
          <a:p>
            <a:r>
              <a:rPr lang="fr-CA" sz="2500" dirty="0" smtClean="0"/>
              <a:t>Quand je travaille avec les enfants et que je me sens compétente, tout est tolérable. Geneviève</a:t>
            </a:r>
          </a:p>
          <a:p>
            <a:r>
              <a:rPr lang="fr-CA" sz="2500" dirty="0" smtClean="0"/>
              <a:t>Je vois que les enfants s’ennuient, j’aime lire pour eux et cette semaine je vais préparer une activité de bricolage. Mélissa</a:t>
            </a:r>
          </a:p>
          <a:p>
            <a:r>
              <a:rPr lang="fr-CA" sz="2500" dirty="0" smtClean="0"/>
              <a:t>J’étais stressée,  mais j’observe et j’apprends comment prendre ma place. Je suis plus confortable. Michelle</a:t>
            </a:r>
          </a:p>
          <a:p>
            <a:r>
              <a:rPr lang="fr-CA" sz="2500" dirty="0" smtClean="0"/>
              <a:t>Je suis bien ici, je me sens  acceptée et respectée, mais je vais devoir chercher un autre emploi. Caroline</a:t>
            </a:r>
          </a:p>
          <a:p>
            <a:r>
              <a:rPr lang="fr-CA" sz="2500" dirty="0" smtClean="0"/>
              <a:t>J’ai vite appris comment bien entreposer , préparer les médicaments  et les apporter aux différents départements. J’aime beaucoup apprendre comment parler aux gens avec qui je travaille. Pascal</a:t>
            </a:r>
          </a:p>
          <a:p>
            <a:r>
              <a:rPr lang="fr-CA" sz="2500" dirty="0" smtClean="0"/>
              <a:t>J’aime aider avec le ménage, assembler des étagères et faire du sport avec les élèves. Nicolas</a:t>
            </a:r>
          </a:p>
          <a:p>
            <a:r>
              <a:rPr lang="fr-CA" sz="2500" dirty="0" smtClean="0"/>
              <a:t>J’apprends un peu de mécanique, j’aime bien, mais j’aimerais trouver une job pour que je puisse dormir le matin. Justin</a:t>
            </a:r>
          </a:p>
          <a:p>
            <a:endParaRPr lang="fr-CA" sz="2500" dirty="0"/>
          </a:p>
          <a:p>
            <a:pPr marL="411480" lvl="1" indent="0">
              <a:buNone/>
            </a:pPr>
            <a:endParaRPr lang="fr-CA" dirty="0"/>
          </a:p>
          <a:p>
            <a:pPr marL="411480" lvl="1" indent="0">
              <a:buNone/>
            </a:pPr>
            <a:endParaRPr lang="fr-CA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3"/>
            <a:ext cx="1440160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4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Prise de conscience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2" y="1484785"/>
            <a:ext cx="7811029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En conclusion, je </a:t>
            </a:r>
            <a:r>
              <a:rPr lang="fr-CA" dirty="0"/>
              <a:t>devrais rester dans la classe de C/E parce que la classe a moins </a:t>
            </a:r>
            <a:r>
              <a:rPr lang="fr-CA" dirty="0" smtClean="0"/>
              <a:t>d'élèves, me </a:t>
            </a:r>
            <a:r>
              <a:rPr lang="fr-CA" dirty="0"/>
              <a:t>permet d'avoir des expériences de </a:t>
            </a:r>
            <a:r>
              <a:rPr lang="fr-CA" dirty="0" smtClean="0"/>
              <a:t>travail, </a:t>
            </a:r>
            <a:r>
              <a:rPr lang="fr-CA" dirty="0"/>
              <a:t>me laisse travailler à mon propre </a:t>
            </a:r>
            <a:r>
              <a:rPr lang="fr-CA" dirty="0" smtClean="0"/>
              <a:t>rythme et on me </a:t>
            </a:r>
            <a:r>
              <a:rPr lang="fr-CA" dirty="0"/>
              <a:t>donne toujours la motivation que j'ai besoin pour terminer mes travaux, ça me permet d'avoir des </a:t>
            </a:r>
            <a:r>
              <a:rPr lang="fr-CA" dirty="0" smtClean="0"/>
              <a:t>meilleures </a:t>
            </a:r>
            <a:r>
              <a:rPr lang="fr-CA" dirty="0"/>
              <a:t>notes dans mes cours. </a:t>
            </a:r>
            <a:r>
              <a:rPr lang="fr-CA" dirty="0" smtClean="0"/>
              <a:t> Par </a:t>
            </a:r>
            <a:r>
              <a:rPr lang="fr-CA" dirty="0" err="1" smtClean="0"/>
              <a:t>Lany</a:t>
            </a:r>
            <a:endParaRPr lang="fr-CA" dirty="0"/>
          </a:p>
          <a:p>
            <a:pPr lvl="3"/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94394"/>
            <a:ext cx="3203848" cy="124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5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 terminant…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1188" y="1484784"/>
            <a:ext cx="7125112" cy="4051437"/>
          </a:xfrm>
        </p:spPr>
        <p:txBody>
          <a:bodyPr>
            <a:normAutofit/>
          </a:bodyPr>
          <a:lstStyle/>
          <a:p>
            <a:r>
              <a:rPr lang="fr-CA" dirty="0" smtClean="0"/>
              <a:t>Un projet en art/design</a:t>
            </a:r>
          </a:p>
          <a:p>
            <a:r>
              <a:rPr lang="fr-CA" dirty="0" smtClean="0"/>
              <a:t>En </a:t>
            </a:r>
            <a:r>
              <a:rPr lang="fr-CA" dirty="0"/>
              <a:t>terminant, la série de cours « Connaissances et employabilité » est un pas de plus que les autorités scolaires et les écoles peuvent offrir pour préparer les élèves à assumer leur futur rôle dans la société. 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77" y="4077072"/>
            <a:ext cx="543609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2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</a:t>
            </a:r>
            <a:r>
              <a:rPr lang="fr-CA" dirty="0" smtClean="0"/>
              <a:t>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2420888"/>
            <a:ext cx="7125112" cy="4051437"/>
          </a:xfrm>
        </p:spPr>
        <p:txBody>
          <a:bodyPr>
            <a:normAutofit fontScale="85000" lnSpcReduction="20000"/>
          </a:bodyPr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Guide de l’éducation</a:t>
            </a:r>
          </a:p>
          <a:p>
            <a:r>
              <a:rPr lang="fr-CA" dirty="0" err="1" smtClean="0"/>
              <a:t>Moodle</a:t>
            </a:r>
            <a:r>
              <a:rPr lang="fr-CA" dirty="0" smtClean="0"/>
              <a:t> Consortium</a:t>
            </a:r>
          </a:p>
          <a:p>
            <a:r>
              <a:rPr lang="fr-CA" dirty="0" smtClean="0"/>
              <a:t>Manuel d’information pour les cours de la série «C&amp;E » </a:t>
            </a: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education.alberta.ca/media/843183/cetemanuel.pdf</a:t>
            </a:r>
            <a:endParaRPr lang="fr-CA" dirty="0" smtClean="0"/>
          </a:p>
          <a:p>
            <a:r>
              <a:rPr lang="fr-CA" dirty="0" smtClean="0"/>
              <a:t>Manuel </a:t>
            </a:r>
            <a:r>
              <a:rPr lang="fr-CA" dirty="0" err="1" smtClean="0"/>
              <a:t>Education</a:t>
            </a:r>
            <a:r>
              <a:rPr lang="fr-CA" dirty="0" smtClean="0"/>
              <a:t> hors établissement</a:t>
            </a:r>
          </a:p>
          <a:p>
            <a:r>
              <a:rPr lang="fr-CA" dirty="0" smtClean="0"/>
              <a:t>Merci </a:t>
            </a:r>
            <a:r>
              <a:rPr lang="fr-CA" dirty="0"/>
              <a:t>à vous tous!</a:t>
            </a:r>
          </a:p>
          <a:p>
            <a:pPr lvl="2"/>
            <a:endParaRPr lang="fr-CA" dirty="0" smtClean="0"/>
          </a:p>
          <a:p>
            <a:pPr lvl="2"/>
            <a:r>
              <a:rPr lang="fr-CA" dirty="0" smtClean="0"/>
              <a:t>Merci de votre belle participation et joyeuse Saint-Valentin</a:t>
            </a:r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505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Bienvenue et merci… 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fr-CA" dirty="0" smtClean="0"/>
          </a:p>
          <a:p>
            <a:pPr algn="r"/>
            <a:r>
              <a:rPr lang="fr-CA" dirty="0" smtClean="0"/>
              <a:t>Direction</a:t>
            </a:r>
          </a:p>
          <a:p>
            <a:pPr algn="r"/>
            <a:r>
              <a:rPr lang="fr-CA" dirty="0" smtClean="0"/>
              <a:t>Collègues </a:t>
            </a:r>
          </a:p>
          <a:p>
            <a:pPr algn="r"/>
            <a:r>
              <a:rPr lang="fr-CA" dirty="0" smtClean="0"/>
              <a:t>Parents</a:t>
            </a:r>
          </a:p>
          <a:p>
            <a:pPr algn="r"/>
            <a:r>
              <a:rPr lang="fr-CA" dirty="0" smtClean="0"/>
              <a:t>Partenaires (communauté)</a:t>
            </a:r>
          </a:p>
          <a:p>
            <a:pPr algn="r"/>
            <a:r>
              <a:rPr lang="fr-CA" dirty="0" smtClean="0"/>
              <a:t>Les élèves participants…</a:t>
            </a:r>
          </a:p>
          <a:p>
            <a:pPr algn="r"/>
            <a:r>
              <a:rPr lang="fr-CA" dirty="0"/>
              <a:t>Chefs de file-Consortium</a:t>
            </a:r>
          </a:p>
          <a:p>
            <a:pPr marL="0" indent="0" algn="r">
              <a:buNone/>
            </a:pPr>
            <a:endParaRPr lang="fr-CA" dirty="0" smtClean="0"/>
          </a:p>
          <a:p>
            <a:pPr algn="r"/>
            <a:endParaRPr lang="fr-CA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309634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5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92088"/>
          </a:xfrm>
        </p:spPr>
        <p:txBody>
          <a:bodyPr/>
          <a:lstStyle/>
          <a:p>
            <a:r>
              <a:rPr lang="fr-CA" dirty="0" smtClean="0"/>
              <a:t>Ordre du jour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665237"/>
            <a:ext cx="7811027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Manuel: Grandes </a:t>
            </a:r>
            <a:r>
              <a:rPr lang="fr-CA" dirty="0"/>
              <a:t>lignes </a:t>
            </a:r>
            <a:r>
              <a:rPr lang="fr-CA" dirty="0" smtClean="0"/>
              <a:t>administratives &amp; </a:t>
            </a:r>
            <a:r>
              <a:rPr lang="fr-CA" dirty="0" err="1" smtClean="0"/>
              <a:t>Moodle</a:t>
            </a:r>
            <a:r>
              <a:rPr lang="fr-CA" dirty="0" smtClean="0"/>
              <a:t> (Mireille et Josée)</a:t>
            </a:r>
          </a:p>
          <a:p>
            <a:r>
              <a:rPr lang="fr-CA" dirty="0" smtClean="0"/>
              <a:t>Clientèle: Profil de l’élève et de l’enseignant (Mireille et Michel)</a:t>
            </a:r>
          </a:p>
          <a:p>
            <a:r>
              <a:rPr lang="fr-CA" dirty="0" smtClean="0"/>
              <a:t>Exigences administratives : Formulaires - parents/école (Mireille)</a:t>
            </a:r>
          </a:p>
          <a:p>
            <a:r>
              <a:rPr lang="fr-CA" dirty="0" smtClean="0"/>
              <a:t>Exigences de réussite: Certificat et Diplôme (Georges)</a:t>
            </a:r>
          </a:p>
          <a:p>
            <a:r>
              <a:rPr lang="fr-CA" dirty="0" smtClean="0"/>
              <a:t>Cursus académique (Lise et Josée)</a:t>
            </a:r>
          </a:p>
          <a:p>
            <a:pPr lvl="1"/>
            <a:r>
              <a:rPr lang="fr-CA" dirty="0" smtClean="0"/>
              <a:t>Plan d’apprentissage</a:t>
            </a:r>
          </a:p>
          <a:p>
            <a:pPr lvl="1"/>
            <a:r>
              <a:rPr lang="fr-CA" dirty="0" smtClean="0"/>
              <a:t>Articulation de cours</a:t>
            </a:r>
          </a:p>
          <a:p>
            <a:pPr lvl="1"/>
            <a:r>
              <a:rPr lang="fr-CA" dirty="0" smtClean="0"/>
              <a:t>Intégration des matières</a:t>
            </a:r>
          </a:p>
          <a:p>
            <a:pPr lvl="1"/>
            <a:r>
              <a:rPr lang="fr-CA" dirty="0" smtClean="0"/>
              <a:t>Modalités d’offre de cursus scolaire</a:t>
            </a:r>
          </a:p>
          <a:p>
            <a:pPr marL="457200" lvl="1" indent="0">
              <a:buNone/>
            </a:pPr>
            <a:r>
              <a:rPr lang="fr-CA" dirty="0" smtClean="0"/>
              <a:t>(cheminement-diversité et orientation)                                                          </a:t>
            </a:r>
          </a:p>
          <a:p>
            <a:r>
              <a:rPr lang="fr-CA" dirty="0" smtClean="0"/>
              <a:t>Cursus professionnel « stage » (Michel et Mireille)</a:t>
            </a:r>
          </a:p>
          <a:p>
            <a:r>
              <a:rPr lang="fr-CA" dirty="0" smtClean="0"/>
              <a:t>Capsules vidéo (Lise)</a:t>
            </a:r>
            <a:endParaRPr lang="fr-CA" dirty="0"/>
          </a:p>
          <a:p>
            <a:pPr marL="0" indent="0">
              <a:buNone/>
            </a:pPr>
            <a:r>
              <a:rPr lang="fr-CA" dirty="0" smtClean="0"/>
              <a:t>Conclusion …</a:t>
            </a:r>
          </a:p>
          <a:p>
            <a:pPr marL="0" indent="0">
              <a:buNone/>
            </a:pPr>
            <a:r>
              <a:rPr lang="fr-CA" dirty="0" smtClean="0"/>
              <a:t>	Questions et commentaires</a:t>
            </a:r>
            <a:endParaRPr lang="fr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94772"/>
            <a:ext cx="2411760" cy="34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2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Grandes lignes administratives</a:t>
            </a:r>
            <a:br>
              <a:rPr lang="fr-CA" dirty="0" smtClean="0"/>
            </a:br>
            <a:r>
              <a:rPr lang="fr-CA" dirty="0" smtClean="0"/>
              <a:t>(Mireille et Josée)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07361"/>
            <a:ext cx="8856984" cy="53660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sz="2200" dirty="0" smtClean="0"/>
              <a:t>Historique du groupe</a:t>
            </a:r>
          </a:p>
          <a:p>
            <a:pPr lvl="1"/>
            <a:r>
              <a:rPr lang="fr-CA" sz="2000" dirty="0" smtClean="0"/>
              <a:t>Création </a:t>
            </a:r>
            <a:r>
              <a:rPr lang="fr-CA" sz="2000" dirty="0" err="1" smtClean="0"/>
              <a:t>Moodle</a:t>
            </a:r>
            <a:endParaRPr lang="fr-CA" sz="2000" dirty="0" smtClean="0"/>
          </a:p>
          <a:p>
            <a:r>
              <a:rPr lang="fr-CA" sz="2200" dirty="0" smtClean="0"/>
              <a:t>Les cours </a:t>
            </a:r>
            <a:r>
              <a:rPr lang="fr-CA" sz="2200" dirty="0" err="1" smtClean="0"/>
              <a:t>CetE</a:t>
            </a:r>
            <a:r>
              <a:rPr lang="fr-CA" sz="2200" dirty="0" smtClean="0"/>
              <a:t> peuvent être offerts de la 8</a:t>
            </a:r>
            <a:r>
              <a:rPr lang="fr-CA" sz="2200" baseline="30000" dirty="0" smtClean="0"/>
              <a:t>e</a:t>
            </a:r>
            <a:r>
              <a:rPr lang="fr-CA" sz="2200" dirty="0" smtClean="0"/>
              <a:t> à la 12e</a:t>
            </a:r>
          </a:p>
          <a:p>
            <a:r>
              <a:rPr lang="fr-CA" sz="2200" dirty="0" smtClean="0"/>
              <a:t>Raison d’être: La réussite scolaire</a:t>
            </a:r>
          </a:p>
          <a:p>
            <a:pPr lvl="1"/>
            <a:r>
              <a:rPr lang="fr-CA" sz="2200" dirty="0" smtClean="0"/>
              <a:t>Principes </a:t>
            </a:r>
          </a:p>
          <a:p>
            <a:pPr lvl="2"/>
            <a:r>
              <a:rPr lang="fr-CA" sz="2200" dirty="0"/>
              <a:t>O</a:t>
            </a:r>
            <a:r>
              <a:rPr lang="fr-CA" sz="2200" dirty="0" smtClean="0"/>
              <a:t>bjectifs de l’élève en matière d’études secondaires, objectifs de carrière</a:t>
            </a:r>
          </a:p>
          <a:p>
            <a:pPr lvl="2"/>
            <a:r>
              <a:rPr lang="fr-CA" sz="2200" dirty="0" smtClean="0"/>
              <a:t>Encouragement –apprenants engagés et exemplaires</a:t>
            </a:r>
          </a:p>
          <a:p>
            <a:pPr lvl="2"/>
            <a:r>
              <a:rPr lang="fr-CA" sz="2200" dirty="0" smtClean="0"/>
              <a:t>Les résultats des évaluations « dossier - équipe-école »</a:t>
            </a:r>
          </a:p>
          <a:p>
            <a:pPr lvl="2"/>
            <a:r>
              <a:rPr lang="fr-CA" sz="2200" dirty="0" smtClean="0"/>
              <a:t>Consentement des parents annuellement « l’élaboration d’un plan d’apprentissage »</a:t>
            </a:r>
          </a:p>
          <a:p>
            <a:pPr lvl="2"/>
            <a:r>
              <a:rPr lang="fr-CA" sz="2200" dirty="0" smtClean="0"/>
              <a:t>Les modalités d’enseignement en fonction du plus grand intérêt de l’apprenant</a:t>
            </a:r>
          </a:p>
          <a:p>
            <a:pPr lvl="2"/>
            <a:endParaRPr lang="fr-CA" sz="2200" dirty="0"/>
          </a:p>
          <a:p>
            <a:pPr lvl="2"/>
            <a:endParaRPr lang="fr-CA" dirty="0" smtClean="0"/>
          </a:p>
          <a:p>
            <a:pPr lvl="2"/>
            <a:endParaRPr lang="fr-CA" dirty="0"/>
          </a:p>
          <a:p>
            <a:pPr lvl="2"/>
            <a:endParaRPr lang="fr-CA" dirty="0" smtClean="0"/>
          </a:p>
          <a:p>
            <a:pPr lvl="2"/>
            <a:endParaRPr lang="fr-CA" dirty="0"/>
          </a:p>
          <a:p>
            <a:pPr lvl="2"/>
            <a:endParaRPr lang="fr-CA" dirty="0" smtClean="0"/>
          </a:p>
          <a:p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2043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00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La Clientèle (Mireille et Michel)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CA" dirty="0" smtClean="0"/>
              <a:t>             Profil </a:t>
            </a:r>
            <a:r>
              <a:rPr lang="fr-CA" dirty="0"/>
              <a:t>de </a:t>
            </a:r>
            <a:r>
              <a:rPr lang="fr-CA" dirty="0" smtClean="0"/>
              <a:t>l’élève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 smtClean="0"/>
              <a:t>                                 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dirty="0" smtClean="0"/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dirty="0" smtClean="0"/>
              <a:t>                                                       </a:t>
            </a:r>
          </a:p>
          <a:p>
            <a:pPr marL="457200" lvl="1" indent="0">
              <a:buNone/>
            </a:pPr>
            <a:r>
              <a:rPr lang="fr-CA" dirty="0"/>
              <a:t> </a:t>
            </a:r>
            <a:r>
              <a:rPr lang="fr-CA" dirty="0" smtClean="0"/>
              <a:t>                                                     Et de  l’enseignant</a:t>
            </a:r>
            <a:endParaRPr lang="fr-CA" dirty="0"/>
          </a:p>
          <a:p>
            <a:pPr lvl="1"/>
            <a:endParaRPr lang="fr-CA" dirty="0" smtClean="0"/>
          </a:p>
          <a:p>
            <a:pPr marL="457200" lvl="1" indent="0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1" y="4149080"/>
            <a:ext cx="338437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27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Profil de l’élève et l’enseignant</a:t>
            </a:r>
            <a:br>
              <a:rPr lang="fr-CA" dirty="0" smtClean="0"/>
            </a:br>
            <a:r>
              <a:rPr lang="fr-CA" dirty="0" smtClean="0"/>
              <a:t>(Mireille et Michel)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 smtClean="0"/>
              <a:t>	Les élèves</a:t>
            </a:r>
          </a:p>
          <a:p>
            <a:pPr lvl="1"/>
            <a:r>
              <a:rPr lang="fr-CA" dirty="0" smtClean="0"/>
              <a:t>Ont formulé ou exprimé le désir d’entrer sur le marché du travail suite à l’obtention du Certificat de réussite d’études secondaire</a:t>
            </a:r>
          </a:p>
          <a:p>
            <a:pPr lvl="1"/>
            <a:r>
              <a:rPr lang="fr-CA" dirty="0" smtClean="0"/>
              <a:t>Ont pour objectif de mieux réussir à l’école pour le marché du travail</a:t>
            </a:r>
          </a:p>
          <a:p>
            <a:pPr lvl="1"/>
            <a:r>
              <a:rPr lang="fr-CA" dirty="0" smtClean="0"/>
              <a:t>Désirent </a:t>
            </a:r>
            <a:r>
              <a:rPr lang="fr-CA" dirty="0"/>
              <a:t>r</a:t>
            </a:r>
            <a:r>
              <a:rPr lang="fr-CA" dirty="0" smtClean="0"/>
              <a:t>éussir grâce à des cours mettant l’accent sur l’essentiel de la matière et relié à l’employabilité</a:t>
            </a:r>
          </a:p>
          <a:p>
            <a:pPr lvl="1"/>
            <a:endParaRPr lang="fr-CA" dirty="0" smtClean="0"/>
          </a:p>
          <a:p>
            <a:pPr marL="457200" lvl="1" indent="0">
              <a:buNone/>
            </a:pPr>
            <a:r>
              <a:rPr lang="fr-CA" b="1" dirty="0" smtClean="0"/>
              <a:t>La série de cours </a:t>
            </a:r>
          </a:p>
          <a:p>
            <a:pPr lvl="1"/>
            <a:r>
              <a:rPr lang="fr-CA" dirty="0" smtClean="0"/>
              <a:t>Offre des applications pratiques et des liens avec la vie… (Maison, Travail, Communauté)</a:t>
            </a:r>
          </a:p>
          <a:p>
            <a:pPr marL="457200" lvl="1" indent="0">
              <a:buNone/>
            </a:pPr>
            <a:r>
              <a:rPr lang="fr-CA" b="1" dirty="0" smtClean="0"/>
              <a:t>Notez bien</a:t>
            </a:r>
          </a:p>
          <a:p>
            <a:pPr marL="457200" lvl="1" indent="0">
              <a:buNone/>
            </a:pPr>
            <a:r>
              <a:rPr lang="fr-CA" dirty="0" smtClean="0"/>
              <a:t>La série de cours n’est pas pour des élèves avec des besoins spéciaux, mais pourrait constituer un placement approprié si elle permet de répondre aux besoins de ces élèves.</a:t>
            </a:r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77963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9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Exigences administratives (Mireille)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Formulaires-Parents/École</a:t>
            </a:r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7002"/>
            <a:ext cx="2779762" cy="299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16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Exigences de réussite: Certificat </a:t>
            </a:r>
            <a:br>
              <a:rPr lang="fr-CA" dirty="0" smtClean="0"/>
            </a:br>
            <a:r>
              <a:rPr lang="fr-CA" dirty="0" smtClean="0"/>
              <a:t>(Georges)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A" b="1" dirty="0"/>
              <a:t> </a:t>
            </a:r>
            <a:r>
              <a:rPr lang="fr-CA" b="1" dirty="0" smtClean="0"/>
              <a:t>                                                           </a:t>
            </a:r>
          </a:p>
          <a:p>
            <a:pPr marL="0" indent="0">
              <a:buNone/>
            </a:pPr>
            <a:endParaRPr lang="fr-CA" b="1" dirty="0" smtClean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r>
              <a:rPr lang="fr-CA" sz="2000" b="1" dirty="0" smtClean="0"/>
              <a:t>Guide de l’éducation (Annexe B/25)</a:t>
            </a:r>
          </a:p>
          <a:p>
            <a:pPr marL="0" indent="0">
              <a:buNone/>
            </a:pPr>
            <a:r>
              <a:rPr lang="fr-CA" sz="2000" b="1" dirty="0" smtClean="0"/>
              <a:t>Certificat</a:t>
            </a:r>
          </a:p>
          <a:p>
            <a:r>
              <a:rPr lang="fr-CA" sz="2000" dirty="0" smtClean="0"/>
              <a:t>Cours académiques: English 20-2 ou 30-4, Math10-3 ou 20-4, Sciences 14 ou 20-4, Études sociales -10-2 ou 20-4 français 20-2 ou 30-4, </a:t>
            </a:r>
            <a:r>
              <a:rPr lang="fr-CA" sz="2000" dirty="0" err="1" smtClean="0"/>
              <a:t>Education</a:t>
            </a:r>
            <a:r>
              <a:rPr lang="fr-CA" sz="2000" dirty="0" smtClean="0"/>
              <a:t> physique 10, Carrière et vie </a:t>
            </a:r>
          </a:p>
          <a:p>
            <a:r>
              <a:rPr lang="fr-CA" sz="2000" dirty="0" smtClean="0"/>
              <a:t>Cours professionnels niveau 30 (5 crédits ) dans les domaines suivants:</a:t>
            </a:r>
          </a:p>
          <a:p>
            <a:pPr lvl="1"/>
            <a:r>
              <a:rPr lang="fr-CA" sz="2000" dirty="0" smtClean="0"/>
              <a:t>Art/design et communication, mécanique automobile, services commerciaux, construction: bâtiments et métaux, soins de beauté, alimentation, horticulture, soins médicaux, ressources naturelles, textiles</a:t>
            </a:r>
          </a:p>
          <a:p>
            <a:pPr marL="457200" lvl="1" indent="0">
              <a:buNone/>
            </a:pPr>
            <a:r>
              <a:rPr lang="fr-CA" sz="2000" dirty="0" smtClean="0"/>
              <a:t>Et</a:t>
            </a:r>
          </a:p>
          <a:p>
            <a:r>
              <a:rPr lang="fr-CA" sz="2000" b="1" dirty="0" smtClean="0"/>
              <a:t>Stage</a:t>
            </a:r>
            <a:r>
              <a:rPr lang="fr-CA" sz="2000" dirty="0" smtClean="0"/>
              <a:t> PMT </a:t>
            </a:r>
            <a:r>
              <a:rPr lang="fr-CA" sz="2000" dirty="0"/>
              <a:t>90 heures+ 35 à l’école (1)- SMT 120 heures + </a:t>
            </a:r>
            <a:r>
              <a:rPr lang="fr-CA" sz="2000" dirty="0" smtClean="0"/>
              <a:t>4 </a:t>
            </a:r>
            <a:r>
              <a:rPr lang="fr-CA" sz="2000" dirty="0"/>
              <a:t>à l’école </a:t>
            </a:r>
            <a:r>
              <a:rPr lang="fr-CA" sz="2000" dirty="0" smtClean="0"/>
              <a:t>(4X) niveau 30</a:t>
            </a:r>
          </a:p>
          <a:p>
            <a:pPr marL="0" indent="0">
              <a:buNone/>
            </a:pPr>
            <a:r>
              <a:rPr lang="fr-CA" sz="2000" dirty="0"/>
              <a:t>	</a:t>
            </a:r>
            <a:r>
              <a:rPr lang="fr-CA" sz="2000" dirty="0" smtClean="0"/>
              <a:t>Ou</a:t>
            </a:r>
          </a:p>
          <a:p>
            <a:pPr lvl="1"/>
            <a:r>
              <a:rPr lang="fr-CA" sz="2000" dirty="0" smtClean="0"/>
              <a:t>RAP niveau 30</a:t>
            </a:r>
            <a:endParaRPr lang="fr-CA" sz="2000" dirty="0"/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01208"/>
            <a:ext cx="208823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6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17172"/>
          </a:xfrm>
        </p:spPr>
        <p:txBody>
          <a:bodyPr/>
          <a:lstStyle/>
          <a:p>
            <a:r>
              <a:rPr lang="fr-CA" dirty="0" smtClean="0"/>
              <a:t>L’autoroute des cours</a:t>
            </a:r>
            <a:br>
              <a:rPr lang="fr-CA" dirty="0" smtClean="0"/>
            </a:br>
            <a:r>
              <a:rPr lang="fr-CA" dirty="0" smtClean="0"/>
              <a:t>Certificat versus diplôme</a:t>
            </a:r>
            <a:br>
              <a:rPr lang="fr-CA" dirty="0" smtClean="0"/>
            </a:br>
            <a:r>
              <a:rPr lang="fr-CA" dirty="0" smtClean="0"/>
              <a:t>(Georges)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9443" y="3068960"/>
            <a:ext cx="7125112" cy="2789838"/>
          </a:xfrm>
        </p:spPr>
        <p:txBody>
          <a:bodyPr>
            <a:normAutofit/>
          </a:bodyPr>
          <a:lstStyle/>
          <a:p>
            <a:r>
              <a:rPr lang="fr-CA" dirty="0" smtClean="0"/>
              <a:t>Guide de l’éducation p.62</a:t>
            </a:r>
          </a:p>
          <a:p>
            <a:endParaRPr lang="fr-CA" dirty="0"/>
          </a:p>
          <a:p>
            <a:r>
              <a:rPr lang="fr-CA" b="1" dirty="0"/>
              <a:t>Séquences de cours et </a:t>
            </a:r>
          </a:p>
          <a:p>
            <a:pPr marL="0" indent="0">
              <a:buNone/>
            </a:pPr>
            <a:r>
              <a:rPr lang="fr-CA" b="1" dirty="0" smtClean="0"/>
              <a:t>points de </a:t>
            </a:r>
            <a:r>
              <a:rPr lang="fr-CA" b="1" dirty="0"/>
              <a:t>transfert recommandés </a:t>
            </a:r>
            <a:endParaRPr lang="fr-CA" b="1" dirty="0" smtClean="0"/>
          </a:p>
          <a:p>
            <a:pPr marL="0" indent="0">
              <a:buNone/>
            </a:pPr>
            <a:r>
              <a:rPr lang="fr-CA" b="1" dirty="0" smtClean="0"/>
              <a:t>au </a:t>
            </a:r>
            <a:r>
              <a:rPr lang="fr-CA" b="1" dirty="0"/>
              <a:t>secondaire deuxième cycle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30403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3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TC101972873[[fn=Été]]</Template>
  <TotalTime>2</TotalTime>
  <Words>738</Words>
  <Application>Microsoft Macintosh PowerPoint</Application>
  <PresentationFormat>Présentation à l'écran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été</vt:lpstr>
      <vt:lpstr>             Inspiration Innovation Inclusion  Groupe des chefs de file – Connaissances et employabilité  Georges Pigoué (Rose Sauvage) Josée Desmeules (SMB) Lise Nepton (Alexandre-Taché) Michel Lapointe (Maurice-Lavallée) Mireille Cloutier (CFED)  Le 7 février 2013 </vt:lpstr>
      <vt:lpstr>Bienvenue et merci… </vt:lpstr>
      <vt:lpstr>Ordre du jour</vt:lpstr>
      <vt:lpstr>Grandes lignes administratives (Mireille et Josée)</vt:lpstr>
      <vt:lpstr>La Clientèle (Mireille et Michel) </vt:lpstr>
      <vt:lpstr>Profil de l’élève et l’enseignant (Mireille et Michel) </vt:lpstr>
      <vt:lpstr>Exigences administratives (Mireille)</vt:lpstr>
      <vt:lpstr>Exigences de réussite: Certificat  (Georges)</vt:lpstr>
      <vt:lpstr>L’autoroute des cours Certificat versus diplôme (Georges)</vt:lpstr>
      <vt:lpstr>Cursus académique  (Josée (8-9) et Lise (10-11-12)</vt:lpstr>
      <vt:lpstr>Cursus professionnel (Michel et Mireille)</vt:lpstr>
      <vt:lpstr>Stages de formation (Mireille et Michel)</vt:lpstr>
      <vt:lpstr>Témoignages après stage…</vt:lpstr>
      <vt:lpstr>Prise de conscience</vt:lpstr>
      <vt:lpstr>En terminant…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Inspiration Innovation Inclusion  Groupe des chefs de file – Connaissances et employabilité  Georges Pigoué (Rose Sauvage) Josée Desmeules (SMB) Lise Nepton (Alexandre-Taché) Michel Lapointe (Maurice-Lavallée) Mireille Cloutier (CFED)  Le 7 février 2013 </dc:title>
  <dc:creator>Mireille Cloutier</dc:creator>
  <cp:lastModifiedBy>CSUD CSUD</cp:lastModifiedBy>
  <cp:revision>2</cp:revision>
  <dcterms:created xsi:type="dcterms:W3CDTF">2013-02-06T20:05:34Z</dcterms:created>
  <dcterms:modified xsi:type="dcterms:W3CDTF">2013-02-06T22:11:23Z</dcterms:modified>
</cp:coreProperties>
</file>