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4" r:id="rId3"/>
    <p:sldId id="263" r:id="rId4"/>
    <p:sldId id="259" r:id="rId5"/>
    <p:sldId id="265" r:id="rId6"/>
    <p:sldId id="260" r:id="rId7"/>
    <p:sldId id="266" r:id="rId8"/>
    <p:sldId id="270" r:id="rId9"/>
    <p:sldId id="269"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2C27"/>
    <a:srgbClr val="FF0000"/>
    <a:srgbClr val="CC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70" d="100"/>
          <a:sy n="70" d="100"/>
        </p:scale>
        <p:origin x="-138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728AEBA5-EE8F-4623-832A-D526EDA46288}" type="datetimeFigureOut">
              <a:rPr lang="fr-CA" smtClean="0"/>
              <a:t>2011-10-17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30519E7-6FED-454E-9002-F6912C87F79A}" type="slidenum">
              <a:rPr lang="fr-CA" smtClean="0"/>
              <a:t>‹N°›</a:t>
            </a:fld>
            <a:endParaRPr lang="fr-CA"/>
          </a:p>
        </p:txBody>
      </p:sp>
    </p:spTree>
    <p:extLst>
      <p:ext uri="{BB962C8B-B14F-4D97-AF65-F5344CB8AC3E}">
        <p14:creationId xmlns:p14="http://schemas.microsoft.com/office/powerpoint/2010/main" val="834311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728AEBA5-EE8F-4623-832A-D526EDA46288}" type="datetimeFigureOut">
              <a:rPr lang="fr-CA" smtClean="0"/>
              <a:t>2011-10-17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30519E7-6FED-454E-9002-F6912C87F79A}" type="slidenum">
              <a:rPr lang="fr-CA" smtClean="0"/>
              <a:t>‹N°›</a:t>
            </a:fld>
            <a:endParaRPr lang="fr-CA"/>
          </a:p>
        </p:txBody>
      </p:sp>
    </p:spTree>
    <p:extLst>
      <p:ext uri="{BB962C8B-B14F-4D97-AF65-F5344CB8AC3E}">
        <p14:creationId xmlns:p14="http://schemas.microsoft.com/office/powerpoint/2010/main" val="252461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728AEBA5-EE8F-4623-832A-D526EDA46288}" type="datetimeFigureOut">
              <a:rPr lang="fr-CA" smtClean="0"/>
              <a:t>2011-10-17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30519E7-6FED-454E-9002-F6912C87F79A}" type="slidenum">
              <a:rPr lang="fr-CA" smtClean="0"/>
              <a:t>‹N°›</a:t>
            </a:fld>
            <a:endParaRPr lang="fr-CA"/>
          </a:p>
        </p:txBody>
      </p:sp>
    </p:spTree>
    <p:extLst>
      <p:ext uri="{BB962C8B-B14F-4D97-AF65-F5344CB8AC3E}">
        <p14:creationId xmlns:p14="http://schemas.microsoft.com/office/powerpoint/2010/main" val="225488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728AEBA5-EE8F-4623-832A-D526EDA46288}" type="datetimeFigureOut">
              <a:rPr lang="fr-CA" smtClean="0"/>
              <a:t>2011-10-17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30519E7-6FED-454E-9002-F6912C87F79A}" type="slidenum">
              <a:rPr lang="fr-CA" smtClean="0"/>
              <a:t>‹N°›</a:t>
            </a:fld>
            <a:endParaRPr lang="fr-CA"/>
          </a:p>
        </p:txBody>
      </p:sp>
    </p:spTree>
    <p:extLst>
      <p:ext uri="{BB962C8B-B14F-4D97-AF65-F5344CB8AC3E}">
        <p14:creationId xmlns:p14="http://schemas.microsoft.com/office/powerpoint/2010/main" val="1506979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28AEBA5-EE8F-4623-832A-D526EDA46288}" type="datetimeFigureOut">
              <a:rPr lang="fr-CA" smtClean="0"/>
              <a:t>2011-10-17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30519E7-6FED-454E-9002-F6912C87F79A}" type="slidenum">
              <a:rPr lang="fr-CA" smtClean="0"/>
              <a:t>‹N°›</a:t>
            </a:fld>
            <a:endParaRPr lang="fr-CA"/>
          </a:p>
        </p:txBody>
      </p:sp>
    </p:spTree>
    <p:extLst>
      <p:ext uri="{BB962C8B-B14F-4D97-AF65-F5344CB8AC3E}">
        <p14:creationId xmlns:p14="http://schemas.microsoft.com/office/powerpoint/2010/main" val="202422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728AEBA5-EE8F-4623-832A-D526EDA46288}" type="datetimeFigureOut">
              <a:rPr lang="fr-CA" smtClean="0"/>
              <a:t>2011-10-17</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30519E7-6FED-454E-9002-F6912C87F79A}" type="slidenum">
              <a:rPr lang="fr-CA" smtClean="0"/>
              <a:t>‹N°›</a:t>
            </a:fld>
            <a:endParaRPr lang="fr-CA"/>
          </a:p>
        </p:txBody>
      </p:sp>
    </p:spTree>
    <p:extLst>
      <p:ext uri="{BB962C8B-B14F-4D97-AF65-F5344CB8AC3E}">
        <p14:creationId xmlns:p14="http://schemas.microsoft.com/office/powerpoint/2010/main" val="139399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728AEBA5-EE8F-4623-832A-D526EDA46288}" type="datetimeFigureOut">
              <a:rPr lang="fr-CA" smtClean="0"/>
              <a:t>2011-10-17</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B30519E7-6FED-454E-9002-F6912C87F79A}" type="slidenum">
              <a:rPr lang="fr-CA" smtClean="0"/>
              <a:t>‹N°›</a:t>
            </a:fld>
            <a:endParaRPr lang="fr-CA"/>
          </a:p>
        </p:txBody>
      </p:sp>
    </p:spTree>
    <p:extLst>
      <p:ext uri="{BB962C8B-B14F-4D97-AF65-F5344CB8AC3E}">
        <p14:creationId xmlns:p14="http://schemas.microsoft.com/office/powerpoint/2010/main" val="262115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728AEBA5-EE8F-4623-832A-D526EDA46288}" type="datetimeFigureOut">
              <a:rPr lang="fr-CA" smtClean="0"/>
              <a:t>2011-10-17</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B30519E7-6FED-454E-9002-F6912C87F79A}" type="slidenum">
              <a:rPr lang="fr-CA" smtClean="0"/>
              <a:t>‹N°›</a:t>
            </a:fld>
            <a:endParaRPr lang="fr-CA"/>
          </a:p>
        </p:txBody>
      </p:sp>
    </p:spTree>
    <p:extLst>
      <p:ext uri="{BB962C8B-B14F-4D97-AF65-F5344CB8AC3E}">
        <p14:creationId xmlns:p14="http://schemas.microsoft.com/office/powerpoint/2010/main" val="3535628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28AEBA5-EE8F-4623-832A-D526EDA46288}" type="datetimeFigureOut">
              <a:rPr lang="fr-CA" smtClean="0"/>
              <a:t>2011-10-17</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B30519E7-6FED-454E-9002-F6912C87F79A}" type="slidenum">
              <a:rPr lang="fr-CA" smtClean="0"/>
              <a:t>‹N°›</a:t>
            </a:fld>
            <a:endParaRPr lang="fr-CA"/>
          </a:p>
        </p:txBody>
      </p:sp>
    </p:spTree>
    <p:extLst>
      <p:ext uri="{BB962C8B-B14F-4D97-AF65-F5344CB8AC3E}">
        <p14:creationId xmlns:p14="http://schemas.microsoft.com/office/powerpoint/2010/main" val="3208147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28AEBA5-EE8F-4623-832A-D526EDA46288}" type="datetimeFigureOut">
              <a:rPr lang="fr-CA" smtClean="0"/>
              <a:t>2011-10-17</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30519E7-6FED-454E-9002-F6912C87F79A}" type="slidenum">
              <a:rPr lang="fr-CA" smtClean="0"/>
              <a:t>‹N°›</a:t>
            </a:fld>
            <a:endParaRPr lang="fr-CA"/>
          </a:p>
        </p:txBody>
      </p:sp>
    </p:spTree>
    <p:extLst>
      <p:ext uri="{BB962C8B-B14F-4D97-AF65-F5344CB8AC3E}">
        <p14:creationId xmlns:p14="http://schemas.microsoft.com/office/powerpoint/2010/main" val="2359823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28AEBA5-EE8F-4623-832A-D526EDA46288}" type="datetimeFigureOut">
              <a:rPr lang="fr-CA" smtClean="0"/>
              <a:t>2011-10-17</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30519E7-6FED-454E-9002-F6912C87F79A}" type="slidenum">
              <a:rPr lang="fr-CA" smtClean="0"/>
              <a:t>‹N°›</a:t>
            </a:fld>
            <a:endParaRPr lang="fr-CA"/>
          </a:p>
        </p:txBody>
      </p:sp>
    </p:spTree>
    <p:extLst>
      <p:ext uri="{BB962C8B-B14F-4D97-AF65-F5344CB8AC3E}">
        <p14:creationId xmlns:p14="http://schemas.microsoft.com/office/powerpoint/2010/main" val="413997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2C27"/>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AEBA5-EE8F-4623-832A-D526EDA46288}" type="datetimeFigureOut">
              <a:rPr lang="fr-CA" smtClean="0"/>
              <a:t>2011-10-17</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519E7-6FED-454E-9002-F6912C87F79A}" type="slidenum">
              <a:rPr lang="fr-CA" smtClean="0"/>
              <a:t>‹N°›</a:t>
            </a:fld>
            <a:endParaRPr lang="fr-CA"/>
          </a:p>
        </p:txBody>
      </p:sp>
    </p:spTree>
    <p:extLst>
      <p:ext uri="{BB962C8B-B14F-4D97-AF65-F5344CB8AC3E}">
        <p14:creationId xmlns:p14="http://schemas.microsoft.com/office/powerpoint/2010/main" val="180642460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inoche.com/films/incendies/index.html" TargetMode="External"/><Relationship Id="rId2" Type="http://schemas.openxmlformats.org/officeDocument/2006/relationships/hyperlink" Target="http://www.wajdimouawad.fr/wajdi-mouawad/biographie" TargetMode="External"/><Relationship Id="rId1" Type="http://schemas.openxmlformats.org/officeDocument/2006/relationships/slideLayout" Target="../slideLayouts/slideLayout2.xml"/><Relationship Id="rId6" Type="http://schemas.openxmlformats.org/officeDocument/2006/relationships/hyperlink" Target="http://fr.wikipedia.org/wiki/Wajdi_Mouawad" TargetMode="External"/><Relationship Id="rId5" Type="http://schemas.openxmlformats.org/officeDocument/2006/relationships/hyperlink" Target="http://fr.wikipedia.org/wiki/Denis_Villeneuve" TargetMode="External"/><Relationship Id="rId4" Type="http://schemas.openxmlformats.org/officeDocument/2006/relationships/hyperlink" Target="http://fr.wikipedia.org/wiki/Incendies_(fil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0"/>
            <a:ext cx="4752528" cy="68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804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Fiche technique </a:t>
            </a:r>
            <a:br>
              <a:rPr lang="fr-CA" dirty="0" smtClean="0"/>
            </a:br>
            <a:endParaRPr lang="fr-CA" dirty="0"/>
          </a:p>
        </p:txBody>
      </p:sp>
      <p:sp>
        <p:nvSpPr>
          <p:cNvPr id="3" name="Espace réservé du contenu 2"/>
          <p:cNvSpPr>
            <a:spLocks noGrp="1"/>
          </p:cNvSpPr>
          <p:nvPr>
            <p:ph idx="1"/>
          </p:nvPr>
        </p:nvSpPr>
        <p:spPr/>
        <p:txBody>
          <a:bodyPr>
            <a:normAutofit fontScale="92500" lnSpcReduction="10000"/>
          </a:bodyPr>
          <a:lstStyle/>
          <a:p>
            <a:r>
              <a:rPr lang="fr-CA" dirty="0" smtClean="0"/>
              <a:t>Genre : Drame</a:t>
            </a:r>
          </a:p>
          <a:p>
            <a:r>
              <a:rPr lang="fr-CA" dirty="0" smtClean="0"/>
              <a:t>Origine : Coproduction Québec-France, 2010</a:t>
            </a:r>
          </a:p>
          <a:p>
            <a:r>
              <a:rPr lang="fr-CA" dirty="0" smtClean="0"/>
              <a:t>Durée : 2h10</a:t>
            </a:r>
          </a:p>
          <a:p>
            <a:r>
              <a:rPr lang="fr-CA" dirty="0" smtClean="0"/>
              <a:t>Classement : 13 ans et plus </a:t>
            </a:r>
          </a:p>
          <a:p>
            <a:r>
              <a:rPr lang="fr-CA" dirty="0" smtClean="0"/>
              <a:t>Tournage : mars 2009 à Montréal et mai 2009 en Jordanie</a:t>
            </a:r>
          </a:p>
          <a:p>
            <a:r>
              <a:rPr lang="fr-CA" dirty="0" smtClean="0"/>
              <a:t>Budget : 6.5 millions $</a:t>
            </a:r>
          </a:p>
          <a:p>
            <a:r>
              <a:rPr lang="fr-CA" dirty="0" smtClean="0"/>
              <a:t>Incendies </a:t>
            </a:r>
            <a:r>
              <a:rPr lang="fr-CA" dirty="0"/>
              <a:t>est un drame basé sur la célèbre pièce de </a:t>
            </a:r>
            <a:r>
              <a:rPr lang="fr-CA" dirty="0" smtClean="0"/>
              <a:t>théâtre </a:t>
            </a:r>
            <a:r>
              <a:rPr lang="fr-CA" dirty="0"/>
              <a:t>de </a:t>
            </a:r>
            <a:r>
              <a:rPr lang="fr-CA" dirty="0" err="1"/>
              <a:t>Wadji</a:t>
            </a:r>
            <a:r>
              <a:rPr lang="fr-CA" dirty="0"/>
              <a:t> </a:t>
            </a:r>
            <a:r>
              <a:rPr lang="fr-CA" dirty="0" err="1"/>
              <a:t>Mouawad</a:t>
            </a:r>
            <a:r>
              <a:rPr lang="fr-CA" dirty="0"/>
              <a:t> (Littoral).</a:t>
            </a:r>
          </a:p>
          <a:p>
            <a:endParaRPr lang="fr-CA" dirty="0" smtClean="0"/>
          </a:p>
          <a:p>
            <a:endParaRPr lang="fr-CA" dirty="0"/>
          </a:p>
        </p:txBody>
      </p:sp>
    </p:spTree>
    <p:extLst>
      <p:ext uri="{BB962C8B-B14F-4D97-AF65-F5344CB8AC3E}">
        <p14:creationId xmlns:p14="http://schemas.microsoft.com/office/powerpoint/2010/main" val="2959225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Distribution </a:t>
            </a:r>
            <a:br>
              <a:rPr lang="fr-CA" dirty="0" smtClean="0"/>
            </a:br>
            <a:endParaRPr lang="fr-CA" dirty="0"/>
          </a:p>
        </p:txBody>
      </p:sp>
      <p:sp>
        <p:nvSpPr>
          <p:cNvPr id="3" name="Espace réservé du contenu 2"/>
          <p:cNvSpPr>
            <a:spLocks noGrp="1"/>
          </p:cNvSpPr>
          <p:nvPr>
            <p:ph idx="1"/>
          </p:nvPr>
        </p:nvSpPr>
        <p:spPr/>
        <p:txBody>
          <a:bodyPr/>
          <a:lstStyle/>
          <a:p>
            <a:r>
              <a:rPr lang="fr-CA" dirty="0" smtClean="0"/>
              <a:t>Maxime </a:t>
            </a:r>
            <a:r>
              <a:rPr lang="fr-CA" dirty="0" err="1" smtClean="0"/>
              <a:t>Gaudette</a:t>
            </a:r>
            <a:r>
              <a:rPr lang="fr-CA" dirty="0" smtClean="0"/>
              <a:t> (Simon </a:t>
            </a:r>
            <a:r>
              <a:rPr lang="fr-CA" dirty="0" err="1" smtClean="0"/>
              <a:t>Marwan</a:t>
            </a:r>
            <a:r>
              <a:rPr lang="fr-CA" dirty="0" smtClean="0"/>
              <a:t>) </a:t>
            </a:r>
          </a:p>
          <a:p>
            <a:r>
              <a:rPr lang="fr-CA" dirty="0" smtClean="0"/>
              <a:t>Mélissa </a:t>
            </a:r>
            <a:r>
              <a:rPr lang="fr-CA" dirty="0" err="1" smtClean="0"/>
              <a:t>Désormeaux</a:t>
            </a:r>
            <a:r>
              <a:rPr lang="fr-CA" dirty="0" smtClean="0"/>
              <a:t>-Poulin (Jeanne </a:t>
            </a:r>
            <a:r>
              <a:rPr lang="fr-CA" dirty="0" err="1" smtClean="0"/>
              <a:t>Marwan</a:t>
            </a:r>
            <a:r>
              <a:rPr lang="fr-CA" dirty="0" smtClean="0"/>
              <a:t>)</a:t>
            </a:r>
          </a:p>
          <a:p>
            <a:r>
              <a:rPr lang="fr-CA" dirty="0" smtClean="0"/>
              <a:t>Rémy Girard (Notaire Lebel)</a:t>
            </a:r>
          </a:p>
          <a:p>
            <a:r>
              <a:rPr lang="fr-CA" dirty="0" err="1" smtClean="0"/>
              <a:t>Lubna</a:t>
            </a:r>
            <a:r>
              <a:rPr lang="fr-CA" dirty="0" smtClean="0"/>
              <a:t> </a:t>
            </a:r>
            <a:r>
              <a:rPr lang="fr-CA" dirty="0" err="1" smtClean="0"/>
              <a:t>Azabal</a:t>
            </a:r>
            <a:r>
              <a:rPr lang="fr-CA" dirty="0" smtClean="0"/>
              <a:t> (Nawal </a:t>
            </a:r>
            <a:r>
              <a:rPr lang="fr-CA" dirty="0" err="1" smtClean="0"/>
              <a:t>Marwan</a:t>
            </a:r>
            <a:r>
              <a:rPr lang="fr-CA" dirty="0" smtClean="0"/>
              <a:t>, la mère)... </a:t>
            </a:r>
          </a:p>
          <a:p>
            <a:endParaRPr lang="fr-CA" dirty="0" smtClean="0"/>
          </a:p>
          <a:p>
            <a:endParaRPr lang="fr-C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241070"/>
            <a:ext cx="2859087"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227" y="4118832"/>
            <a:ext cx="2493963"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79" y="4868351"/>
            <a:ext cx="284638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10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Synopsis</a:t>
            </a:r>
            <a:br>
              <a:rPr lang="fr-CA" dirty="0" smtClean="0"/>
            </a:br>
            <a:endParaRPr lang="fr-CA" dirty="0"/>
          </a:p>
        </p:txBody>
      </p:sp>
      <p:sp>
        <p:nvSpPr>
          <p:cNvPr id="3" name="Espace réservé du contenu 2"/>
          <p:cNvSpPr>
            <a:spLocks noGrp="1"/>
          </p:cNvSpPr>
          <p:nvPr>
            <p:ph idx="1"/>
          </p:nvPr>
        </p:nvSpPr>
        <p:spPr/>
        <p:txBody>
          <a:bodyPr>
            <a:normAutofit fontScale="85000" lnSpcReduction="20000"/>
          </a:bodyPr>
          <a:lstStyle/>
          <a:p>
            <a:pPr marL="0" indent="0">
              <a:buNone/>
            </a:pPr>
            <a:endParaRPr lang="fr-CA" dirty="0" smtClean="0"/>
          </a:p>
          <a:p>
            <a:pPr marL="0" indent="0">
              <a:buNone/>
            </a:pPr>
            <a:r>
              <a:rPr lang="fr-CA" dirty="0" smtClean="0"/>
              <a:t>À la mort de leur mère, les jumeaux Jeanne et Simon </a:t>
            </a:r>
            <a:r>
              <a:rPr lang="fr-CA" dirty="0" err="1" smtClean="0"/>
              <a:t>Marwan</a:t>
            </a:r>
            <a:r>
              <a:rPr lang="fr-CA" dirty="0" smtClean="0"/>
              <a:t> reçoivent de la part du notaire Lebel des indications claires sur les dernières volontés de la défunte : ils doivent retrouver leur père, qu'ils croyaient mort depuis longtemps, et leur frère, dont ils n'avaient jamais entendu parler, pour leur remettre chacun une lettre. Voyant que Simon est réticent, Jeanne décide de se rendre seule au Moyen-Orient afin d'enquêter sur le passé de sa mère et de lever le voile sur le mystère qui entoure l'origine de sa famille. Simon se rendra lui aussi sur les lieux afin d'aider sa sœur dans sa quête.</a:t>
            </a:r>
          </a:p>
          <a:p>
            <a:endParaRPr lang="fr-CA" dirty="0" smtClean="0"/>
          </a:p>
          <a:p>
            <a:endParaRPr lang="fr-C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32656"/>
            <a:ext cx="2268251" cy="134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32656"/>
            <a:ext cx="1872208" cy="1239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927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Denis Villeneuve</a:t>
            </a:r>
            <a:endParaRPr lang="fr-CA" dirty="0"/>
          </a:p>
        </p:txBody>
      </p:sp>
      <p:sp>
        <p:nvSpPr>
          <p:cNvPr id="3" name="Espace réservé du contenu 2"/>
          <p:cNvSpPr>
            <a:spLocks noGrp="1"/>
          </p:cNvSpPr>
          <p:nvPr>
            <p:ph idx="1"/>
          </p:nvPr>
        </p:nvSpPr>
        <p:spPr/>
        <p:txBody>
          <a:bodyPr>
            <a:noAutofit/>
          </a:bodyPr>
          <a:lstStyle/>
          <a:p>
            <a:r>
              <a:rPr lang="fr-CA" sz="1800" dirty="0"/>
              <a:t>N</a:t>
            </a:r>
            <a:r>
              <a:rPr lang="fr-CA" sz="1800" dirty="0" smtClean="0"/>
              <a:t>é à Trois-Rivières le 3 octobre 1967.</a:t>
            </a:r>
          </a:p>
          <a:p>
            <a:r>
              <a:rPr lang="fr-CA" sz="1800" dirty="0"/>
              <a:t>S</a:t>
            </a:r>
            <a:r>
              <a:rPr lang="fr-CA" sz="1800" dirty="0" smtClean="0"/>
              <a:t>cénariste et réalisateur québécois, canadien. </a:t>
            </a:r>
          </a:p>
          <a:p>
            <a:r>
              <a:rPr lang="fr-CA" sz="1800" dirty="0"/>
              <a:t>A</a:t>
            </a:r>
            <a:r>
              <a:rPr lang="fr-CA" sz="1800" dirty="0" smtClean="0"/>
              <a:t>uteur des films Maelström (2000), Polytechnique (2009) et Incendies (2010).</a:t>
            </a:r>
          </a:p>
          <a:p>
            <a:r>
              <a:rPr lang="fr-CA" sz="1800" dirty="0" smtClean="0"/>
              <a:t>Fait des études universitaire en cinéma à l'Université du Québec à Montréal.</a:t>
            </a:r>
          </a:p>
          <a:p>
            <a:r>
              <a:rPr lang="fr-CA" sz="1800" dirty="0" smtClean="0"/>
              <a:t>En 1990-1991, il remporte la Course Europe-Asie grâce à ses reportages audacieux.  (concours  à Radio-Canada)</a:t>
            </a:r>
          </a:p>
          <a:p>
            <a:r>
              <a:rPr lang="fr-CA" sz="1800" dirty="0" smtClean="0"/>
              <a:t>Au cours de ces années,  il tourne des vidéoclips, notamment avec Daniel Bélanger, le Cirque du Soleil et Beau Dommage, dont plusieurs sont primés.</a:t>
            </a:r>
          </a:p>
          <a:p>
            <a:r>
              <a:rPr lang="fr-CA" sz="1800" dirty="0" smtClean="0"/>
              <a:t>En 1996, il scénarise et réalise un des segments du film collectif Cosmos.</a:t>
            </a:r>
          </a:p>
          <a:p>
            <a:r>
              <a:rPr lang="fr-CA" sz="1800" dirty="0" smtClean="0"/>
              <a:t>En 1998, il signe le scénario et la réalisation de son premier long métrage, Un 32 août sur Terre.</a:t>
            </a:r>
          </a:p>
          <a:p>
            <a:r>
              <a:rPr lang="fr-CA" sz="1800" dirty="0" smtClean="0"/>
              <a:t>En 2010, il présente Incendies, l’adaptation cinématographique de la pièce à succès de </a:t>
            </a:r>
            <a:r>
              <a:rPr lang="fr-CA" sz="1800" dirty="0" err="1" smtClean="0"/>
              <a:t>Wajdi</a:t>
            </a:r>
            <a:r>
              <a:rPr lang="fr-CA" sz="1800" dirty="0" smtClean="0"/>
              <a:t> </a:t>
            </a:r>
            <a:r>
              <a:rPr lang="fr-CA" sz="1800" dirty="0" err="1" smtClean="0"/>
              <a:t>Mouawad</a:t>
            </a:r>
            <a:r>
              <a:rPr lang="fr-CA" sz="1800" dirty="0"/>
              <a:t>.</a:t>
            </a:r>
            <a:endParaRPr lang="fr-CA" sz="9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32656"/>
            <a:ext cx="2030165" cy="1523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799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 </a:t>
            </a:r>
            <a:br>
              <a:rPr lang="fr-CA" dirty="0" smtClean="0"/>
            </a:br>
            <a:r>
              <a:rPr lang="fr-CA" dirty="0" err="1" smtClean="0"/>
              <a:t>Wajdi</a:t>
            </a:r>
            <a:r>
              <a:rPr lang="fr-CA" dirty="0" smtClean="0"/>
              <a:t> </a:t>
            </a:r>
            <a:r>
              <a:rPr lang="fr-CA" dirty="0" err="1" smtClean="0"/>
              <a:t>Mouawad</a:t>
            </a:r>
            <a:r>
              <a:rPr lang="fr-CA" dirty="0" smtClean="0"/>
              <a:t> </a:t>
            </a:r>
            <a:br>
              <a:rPr lang="fr-CA" dirty="0" smtClean="0"/>
            </a:br>
            <a:endParaRPr lang="fr-CA" dirty="0"/>
          </a:p>
        </p:txBody>
      </p:sp>
      <p:sp>
        <p:nvSpPr>
          <p:cNvPr id="3" name="Espace réservé du contenu 2"/>
          <p:cNvSpPr>
            <a:spLocks noGrp="1"/>
          </p:cNvSpPr>
          <p:nvPr>
            <p:ph idx="1"/>
          </p:nvPr>
        </p:nvSpPr>
        <p:spPr/>
        <p:txBody>
          <a:bodyPr>
            <a:normAutofit fontScale="70000" lnSpcReduction="20000"/>
          </a:bodyPr>
          <a:lstStyle/>
          <a:p>
            <a:r>
              <a:rPr lang="fr-CA" dirty="0"/>
              <a:t>N</a:t>
            </a:r>
            <a:r>
              <a:rPr lang="fr-CA" dirty="0" smtClean="0"/>
              <a:t>é le 16 octobre 1968 à Beyrouth au Liban.</a:t>
            </a:r>
          </a:p>
          <a:p>
            <a:r>
              <a:rPr lang="fr-CA" dirty="0"/>
              <a:t>H</a:t>
            </a:r>
            <a:r>
              <a:rPr lang="fr-CA" dirty="0" smtClean="0"/>
              <a:t>omme de théâtre canadien (tout à la fois metteur en scène, auteur et comédien). </a:t>
            </a:r>
          </a:p>
          <a:p>
            <a:r>
              <a:rPr lang="fr-CA" dirty="0"/>
              <a:t>Q</a:t>
            </a:r>
            <a:r>
              <a:rPr lang="fr-CA" dirty="0" smtClean="0"/>
              <a:t>uitte son pays natal à l’âge de huit ans avec sa famille qui émigre d'abord en France puis au Canada dans la province du Québec en 1983.</a:t>
            </a:r>
            <a:endParaRPr lang="fr-CA" dirty="0"/>
          </a:p>
          <a:p>
            <a:r>
              <a:rPr lang="fr-CA" dirty="0"/>
              <a:t>R</a:t>
            </a:r>
            <a:r>
              <a:rPr lang="fr-CA" dirty="0" smtClean="0"/>
              <a:t>eçoit son diplôme de l'École nationale de théâtre du Canada en 1991. </a:t>
            </a:r>
          </a:p>
          <a:p>
            <a:r>
              <a:rPr lang="fr-CA" dirty="0" smtClean="0"/>
              <a:t>Il a été lauréat du Prix littéraire du Gouverneur général du Canada dans la catégorie théâtre en 2000.</a:t>
            </a:r>
          </a:p>
          <a:p>
            <a:r>
              <a:rPr lang="fr-CA" dirty="0" smtClean="0"/>
              <a:t>En 2002, le gouvernement français lui décerne le titre de chevalier de l'Ordre des Arts et des Lettres pour l'ensemble de son œuvre.</a:t>
            </a:r>
          </a:p>
          <a:p>
            <a:r>
              <a:rPr lang="fr-CA" dirty="0" smtClean="0"/>
              <a:t>En 2003 – écriture de la pièce de théâtre  Incendie.</a:t>
            </a:r>
          </a:p>
          <a:p>
            <a:r>
              <a:rPr lang="fr-CA" dirty="0" smtClean="0"/>
              <a:t>Il écrit de nombreuses pièces de théâtre au cours de sa vie.</a:t>
            </a:r>
          </a:p>
          <a:p>
            <a:endParaRPr lang="fr-CA"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080"/>
          <a:stretch/>
        </p:blipFill>
        <p:spPr bwMode="auto">
          <a:xfrm>
            <a:off x="7380312" y="260648"/>
            <a:ext cx="1296144" cy="155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774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Prix</a:t>
            </a:r>
            <a:endParaRPr lang="fr-CA" dirty="0"/>
          </a:p>
        </p:txBody>
      </p:sp>
      <p:sp>
        <p:nvSpPr>
          <p:cNvPr id="3" name="Espace réservé du contenu 2"/>
          <p:cNvSpPr>
            <a:spLocks noGrp="1"/>
          </p:cNvSpPr>
          <p:nvPr>
            <p:ph idx="1"/>
          </p:nvPr>
        </p:nvSpPr>
        <p:spPr/>
        <p:txBody>
          <a:bodyPr>
            <a:normAutofit fontScale="47500" lnSpcReduction="20000"/>
          </a:bodyPr>
          <a:lstStyle/>
          <a:p>
            <a:pPr marL="0" indent="0">
              <a:buNone/>
            </a:pPr>
            <a:r>
              <a:rPr lang="fr-CA" dirty="0" smtClean="0"/>
              <a:t>2010 : </a:t>
            </a:r>
          </a:p>
          <a:p>
            <a:pPr lvl="1"/>
            <a:r>
              <a:rPr lang="fr-CA" dirty="0" smtClean="0"/>
              <a:t>Prix du meilleur film de la section </a:t>
            </a:r>
            <a:r>
              <a:rPr lang="fr-CA" dirty="0" err="1" smtClean="0"/>
              <a:t>Venice</a:t>
            </a:r>
            <a:r>
              <a:rPr lang="fr-CA" dirty="0" smtClean="0"/>
              <a:t> </a:t>
            </a:r>
            <a:r>
              <a:rPr lang="fr-CA" dirty="0" err="1" smtClean="0"/>
              <a:t>Days</a:t>
            </a:r>
            <a:r>
              <a:rPr lang="fr-CA" dirty="0" smtClean="0"/>
              <a:t>, Mostra, Venise, pour « Incendies »</a:t>
            </a:r>
          </a:p>
          <a:p>
            <a:pPr lvl="1"/>
            <a:r>
              <a:rPr lang="fr-CA" dirty="0" smtClean="0"/>
              <a:t>Prix du meilleur film canadien, Festival de Toronto, pour « Incendies »</a:t>
            </a:r>
          </a:p>
          <a:p>
            <a:pPr lvl="1"/>
            <a:r>
              <a:rPr lang="fr-CA" dirty="0" smtClean="0"/>
              <a:t>Prix de la meilleure actrice, </a:t>
            </a:r>
            <a:r>
              <a:rPr lang="fr-CA" dirty="0" err="1" smtClean="0"/>
              <a:t>Lubna</a:t>
            </a:r>
            <a:r>
              <a:rPr lang="fr-CA" dirty="0" smtClean="0"/>
              <a:t> </a:t>
            </a:r>
            <a:r>
              <a:rPr lang="fr-CA" dirty="0" err="1" smtClean="0"/>
              <a:t>Azabal</a:t>
            </a:r>
            <a:r>
              <a:rPr lang="fr-CA" dirty="0" smtClean="0"/>
              <a:t>, Festival de Abu Dhabi, pour « Incendies »</a:t>
            </a:r>
          </a:p>
          <a:p>
            <a:pPr lvl="1"/>
            <a:r>
              <a:rPr lang="fr-CA" dirty="0" smtClean="0"/>
              <a:t>Grand Prix du Festival de Varsovie, pour « Incendies »</a:t>
            </a:r>
          </a:p>
          <a:p>
            <a:pPr lvl="1"/>
            <a:r>
              <a:rPr lang="fr-CA" dirty="0" smtClean="0"/>
              <a:t>Prix du meilleur film canadien du Festival de l'Atlantique de Halifax pour « Incendies »</a:t>
            </a:r>
          </a:p>
          <a:p>
            <a:pPr lvl="1"/>
            <a:r>
              <a:rPr lang="fr-CA" dirty="0" smtClean="0"/>
              <a:t>Prix du public du Festival de Namur pour « Incendies »</a:t>
            </a:r>
          </a:p>
          <a:p>
            <a:pPr lvl="1"/>
            <a:r>
              <a:rPr lang="fr-CA" dirty="0" smtClean="0"/>
              <a:t>Prix du public du Festival de Valladolid pour « Incendies »</a:t>
            </a:r>
          </a:p>
          <a:p>
            <a:pPr marL="0" indent="0">
              <a:buNone/>
            </a:pPr>
            <a:r>
              <a:rPr lang="fr-CA" dirty="0" smtClean="0"/>
              <a:t>2011 : </a:t>
            </a:r>
          </a:p>
          <a:p>
            <a:pPr lvl="1"/>
            <a:r>
              <a:rPr lang="fr-CA" dirty="0" smtClean="0"/>
              <a:t>Prix du public du Festival de Rotterdam pour « Incendies »</a:t>
            </a:r>
          </a:p>
          <a:p>
            <a:pPr lvl="1"/>
            <a:r>
              <a:rPr lang="fr-CA" dirty="0" smtClean="0"/>
              <a:t>Prix du meilleur film canadien de l'Association des critiques de Toronto pour « Incendies »</a:t>
            </a:r>
          </a:p>
          <a:p>
            <a:pPr lvl="1"/>
            <a:r>
              <a:rPr lang="fr-CA" dirty="0" smtClean="0"/>
              <a:t>nomination aux 5 meilleurs films étrangers du National </a:t>
            </a:r>
            <a:r>
              <a:rPr lang="fr-CA" dirty="0" err="1" smtClean="0"/>
              <a:t>Board</a:t>
            </a:r>
            <a:r>
              <a:rPr lang="fr-CA" dirty="0" smtClean="0"/>
              <a:t> of </a:t>
            </a:r>
            <a:r>
              <a:rPr lang="fr-CA" dirty="0" err="1" smtClean="0"/>
              <a:t>Review</a:t>
            </a:r>
            <a:r>
              <a:rPr lang="fr-CA" dirty="0" smtClean="0"/>
              <a:t> (USA) pour « Incendies »</a:t>
            </a:r>
          </a:p>
          <a:p>
            <a:pPr lvl="1"/>
            <a:r>
              <a:rPr lang="fr-CA" dirty="0" smtClean="0"/>
              <a:t>Nomination aux Oscars dans la catégorie « Meilleur film en langue étrangère » pour Incendies.</a:t>
            </a:r>
          </a:p>
          <a:p>
            <a:pPr lvl="1"/>
            <a:r>
              <a:rPr lang="fr-CA" dirty="0" smtClean="0"/>
              <a:t>Prix Génie du meilleur film et de la meilleure réalisation pour Incendies.</a:t>
            </a:r>
          </a:p>
          <a:p>
            <a:pPr lvl="1"/>
            <a:r>
              <a:rPr lang="fr-CA" dirty="0" smtClean="0"/>
              <a:t>Prix </a:t>
            </a:r>
            <a:r>
              <a:rPr lang="fr-CA" dirty="0" err="1" smtClean="0"/>
              <a:t>Jutra</a:t>
            </a:r>
            <a:r>
              <a:rPr lang="fr-CA" dirty="0" smtClean="0"/>
              <a:t> du meilleur film, du meilleur scénario et de la meilleure réalisation pour Incendies.</a:t>
            </a:r>
          </a:p>
          <a:p>
            <a:pPr lvl="1"/>
            <a:r>
              <a:rPr lang="fr-CA" dirty="0" smtClean="0"/>
              <a:t>Prix du Gouverneur Général pour les arts et spectacles (Denis Villeneuve)</a:t>
            </a:r>
          </a:p>
          <a:p>
            <a:pPr marL="0" indent="0">
              <a:buNone/>
            </a:pPr>
            <a:endParaRPr lang="fr-CA" dirty="0" smtClean="0"/>
          </a:p>
          <a:p>
            <a:r>
              <a:rPr lang="fr-CA" dirty="0" smtClean="0"/>
              <a:t>Il a remporté huit prix Génie et neuf prix </a:t>
            </a:r>
            <a:r>
              <a:rPr lang="fr-CA" dirty="0" err="1" smtClean="0"/>
              <a:t>Jutra</a:t>
            </a:r>
            <a:r>
              <a:rPr lang="fr-CA" dirty="0" smtClean="0"/>
              <a:t>, notamment ceux du meilleur film et de la meilleure réalisation.</a:t>
            </a:r>
          </a:p>
          <a:p>
            <a:endParaRPr lang="fr-CA" dirty="0" smtClean="0"/>
          </a:p>
          <a:p>
            <a:r>
              <a:rPr lang="fr-CA" dirty="0" smtClean="0"/>
              <a:t>Etc.</a:t>
            </a:r>
            <a:endParaRPr lang="fr-C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88640"/>
            <a:ext cx="2968625"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116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À discuter</a:t>
            </a:r>
            <a:endParaRPr lang="fr-CA" dirty="0"/>
          </a:p>
        </p:txBody>
      </p:sp>
      <p:sp>
        <p:nvSpPr>
          <p:cNvPr id="3" name="Espace réservé du contenu 2"/>
          <p:cNvSpPr>
            <a:spLocks noGrp="1"/>
          </p:cNvSpPr>
          <p:nvPr>
            <p:ph idx="1"/>
          </p:nvPr>
        </p:nvSpPr>
        <p:spPr/>
        <p:txBody>
          <a:bodyPr>
            <a:normAutofit lnSpcReduction="10000"/>
          </a:bodyPr>
          <a:lstStyle/>
          <a:p>
            <a:r>
              <a:rPr lang="fr-CA" dirty="0" smtClean="0"/>
              <a:t>Liban</a:t>
            </a:r>
          </a:p>
          <a:p>
            <a:r>
              <a:rPr lang="fr-CA" dirty="0" smtClean="0"/>
              <a:t>Guerre</a:t>
            </a:r>
          </a:p>
          <a:p>
            <a:r>
              <a:rPr lang="fr-CA" dirty="0" smtClean="0"/>
              <a:t>Testament </a:t>
            </a:r>
          </a:p>
          <a:p>
            <a:r>
              <a:rPr lang="fr-CA" dirty="0" smtClean="0"/>
              <a:t>Violence </a:t>
            </a:r>
          </a:p>
          <a:p>
            <a:r>
              <a:rPr lang="fr-CA" dirty="0" smtClean="0"/>
              <a:t>Sous-titre (sections du film)</a:t>
            </a:r>
          </a:p>
          <a:p>
            <a:r>
              <a:rPr lang="fr-CA" dirty="0" smtClean="0"/>
              <a:t>Sous-titre (Arabe)</a:t>
            </a:r>
            <a:endParaRPr lang="fr-CA" dirty="0" smtClean="0"/>
          </a:p>
          <a:p>
            <a:r>
              <a:rPr lang="fr-CA" dirty="0" smtClean="0"/>
              <a:t>L’histoire voyage dans le passé </a:t>
            </a:r>
            <a:r>
              <a:rPr lang="fr-CA" dirty="0" smtClean="0"/>
              <a:t>et le </a:t>
            </a:r>
            <a:r>
              <a:rPr lang="fr-CA" dirty="0" smtClean="0"/>
              <a:t>présent</a:t>
            </a:r>
          </a:p>
          <a:p>
            <a:r>
              <a:rPr lang="fr-CA" dirty="0" smtClean="0"/>
              <a:t>La musique</a:t>
            </a:r>
            <a:endParaRPr lang="fr-CA" dirty="0" smtClean="0"/>
          </a:p>
          <a:p>
            <a:endParaRPr lang="fr-CA" dirty="0"/>
          </a:p>
        </p:txBody>
      </p:sp>
    </p:spTree>
    <p:extLst>
      <p:ext uri="{BB962C8B-B14F-4D97-AF65-F5344CB8AC3E}">
        <p14:creationId xmlns:p14="http://schemas.microsoft.com/office/powerpoint/2010/main" val="2806789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Bibliographie</a:t>
            </a:r>
            <a:endParaRPr lang="fr-CA" dirty="0"/>
          </a:p>
        </p:txBody>
      </p:sp>
      <p:sp>
        <p:nvSpPr>
          <p:cNvPr id="3" name="Espace réservé du contenu 2"/>
          <p:cNvSpPr>
            <a:spLocks noGrp="1"/>
          </p:cNvSpPr>
          <p:nvPr>
            <p:ph idx="1"/>
          </p:nvPr>
        </p:nvSpPr>
        <p:spPr/>
        <p:txBody>
          <a:bodyPr/>
          <a:lstStyle/>
          <a:p>
            <a:r>
              <a:rPr lang="fr-CA" dirty="0" smtClean="0">
                <a:hlinkClick r:id="rId2"/>
              </a:rPr>
              <a:t>http://www.wajdimouawad.fr/wajdi-mouawad/biographie</a:t>
            </a:r>
            <a:endParaRPr lang="fr-CA" dirty="0" smtClean="0"/>
          </a:p>
          <a:p>
            <a:r>
              <a:rPr lang="fr-CA" dirty="0" smtClean="0">
                <a:hlinkClick r:id="rId3"/>
              </a:rPr>
              <a:t>http://www.cinoche.com/films/incendies/index.html</a:t>
            </a:r>
            <a:endParaRPr lang="fr-CA" dirty="0" smtClean="0"/>
          </a:p>
          <a:p>
            <a:r>
              <a:rPr lang="fr-CA" dirty="0" smtClean="0">
                <a:hlinkClick r:id="rId4"/>
              </a:rPr>
              <a:t>http://fr.wikipedia.org/wiki/Incendies_(film)</a:t>
            </a:r>
            <a:endParaRPr lang="fr-CA" dirty="0" smtClean="0"/>
          </a:p>
          <a:p>
            <a:r>
              <a:rPr lang="fr-CA" dirty="0" smtClean="0">
                <a:hlinkClick r:id="rId5"/>
              </a:rPr>
              <a:t>http://fr.wikipedia.org/wiki/Denis_Villeneuve</a:t>
            </a:r>
            <a:endParaRPr lang="fr-CA" dirty="0" smtClean="0"/>
          </a:p>
          <a:p>
            <a:r>
              <a:rPr lang="fr-CA" dirty="0" smtClean="0">
                <a:hlinkClick r:id="rId6"/>
              </a:rPr>
              <a:t>http://fr.wikipedia.org/wiki/Wajdi_Mouawad</a:t>
            </a:r>
            <a:endParaRPr lang="fr-CA" dirty="0" smtClean="0"/>
          </a:p>
          <a:p>
            <a:endParaRPr lang="fr-CA" dirty="0"/>
          </a:p>
        </p:txBody>
      </p:sp>
    </p:spTree>
    <p:extLst>
      <p:ext uri="{BB962C8B-B14F-4D97-AF65-F5344CB8AC3E}">
        <p14:creationId xmlns:p14="http://schemas.microsoft.com/office/powerpoint/2010/main" val="377102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TotalTime>
  <Words>757</Words>
  <Application>Microsoft Office PowerPoint</Application>
  <PresentationFormat>Affichage à l'écran (4:3)</PresentationFormat>
  <Paragraphs>71</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Présentation PowerPoint</vt:lpstr>
      <vt:lpstr>Fiche technique  </vt:lpstr>
      <vt:lpstr>Distribution  </vt:lpstr>
      <vt:lpstr>Synopsis </vt:lpstr>
      <vt:lpstr>Denis Villeneuve</vt:lpstr>
      <vt:lpstr>  Wajdi Mouawad  </vt:lpstr>
      <vt:lpstr>Prix</vt:lpstr>
      <vt:lpstr>À discuter</vt:lpstr>
      <vt:lpstr>Bibliographie</vt:lpstr>
    </vt:vector>
  </TitlesOfParts>
  <Company>Conseil scolaire Centre-Nord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INCENDIE</dc:title>
  <dc:creator>Michel Lapointe</dc:creator>
  <cp:lastModifiedBy>Michel Lapointe</cp:lastModifiedBy>
  <cp:revision>10</cp:revision>
  <dcterms:created xsi:type="dcterms:W3CDTF">2011-06-15T16:31:20Z</dcterms:created>
  <dcterms:modified xsi:type="dcterms:W3CDTF">2011-10-17T14:01:53Z</dcterms:modified>
</cp:coreProperties>
</file>