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5" r:id="rId4"/>
    <p:sldId id="258" r:id="rId5"/>
    <p:sldId id="266" r:id="rId6"/>
    <p:sldId id="260" r:id="rId7"/>
    <p:sldId id="263" r:id="rId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Modifiez le style du titre</a:t>
            </a:r>
            <a:endParaRPr kumimoji="0" lang="en-US"/>
          </a:p>
        </p:txBody>
      </p:sp>
      <p:sp>
        <p:nvSpPr>
          <p:cNvPr id="28" name="Espace réservé de la date 27"/>
          <p:cNvSpPr>
            <a:spLocks noGrp="1"/>
          </p:cNvSpPr>
          <p:nvPr>
            <p:ph type="dt" sz="half" idx="10"/>
          </p:nvPr>
        </p:nvSpPr>
        <p:spPr/>
        <p:txBody>
          <a:bodyPr/>
          <a:lstStyle/>
          <a:p>
            <a:fld id="{6A39D0E9-D4E0-4340-86DC-96354DFAC77A}" type="datetimeFigureOut">
              <a:rPr lang="fr-CA" smtClean="0"/>
              <a:t>2010-12-13</a:t>
            </a:fld>
            <a:endParaRPr lang="fr-CA"/>
          </a:p>
        </p:txBody>
      </p:sp>
      <p:sp>
        <p:nvSpPr>
          <p:cNvPr id="17" name="Espace réservé du pied de page 16"/>
          <p:cNvSpPr>
            <a:spLocks noGrp="1"/>
          </p:cNvSpPr>
          <p:nvPr>
            <p:ph type="ftr" sz="quarter" idx="11"/>
          </p:nvPr>
        </p:nvSpPr>
        <p:spPr/>
        <p:txBody>
          <a:bodyPr/>
          <a:lstStyle/>
          <a:p>
            <a:endParaRPr lang="fr-CA"/>
          </a:p>
        </p:txBody>
      </p:sp>
      <p:sp>
        <p:nvSpPr>
          <p:cNvPr id="29" name="Espace réservé du numéro de diapositive 28"/>
          <p:cNvSpPr>
            <a:spLocks noGrp="1"/>
          </p:cNvSpPr>
          <p:nvPr>
            <p:ph type="sldNum" sz="quarter" idx="12"/>
          </p:nvPr>
        </p:nvSpPr>
        <p:spPr/>
        <p:txBody>
          <a:bodyPr/>
          <a:lstStyle/>
          <a:p>
            <a:fld id="{A3B51831-6FB0-4CBF-875B-39C7FE8BFEE3}" type="slidenum">
              <a:rPr lang="fr-CA" smtClean="0"/>
              <a:t>‹N°›</a:t>
            </a:fld>
            <a:endParaRPr lang="fr-CA"/>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A39D0E9-D4E0-4340-86DC-96354DFAC77A}" type="datetimeFigureOut">
              <a:rPr lang="fr-CA" smtClean="0"/>
              <a:t>2010-12-13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A3B51831-6FB0-4CBF-875B-39C7FE8BFEE3}" type="slidenum">
              <a:rPr lang="fr-CA" smtClean="0"/>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A39D0E9-D4E0-4340-86DC-96354DFAC77A}" type="datetimeFigureOut">
              <a:rPr lang="fr-CA" smtClean="0"/>
              <a:t>2010-12-13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A3B51831-6FB0-4CBF-875B-39C7FE8BFEE3}" type="slidenum">
              <a:rPr lang="fr-CA" smtClean="0"/>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A39D0E9-D4E0-4340-86DC-96354DFAC77A}" type="datetimeFigureOut">
              <a:rPr lang="fr-CA" smtClean="0"/>
              <a:t>2010-12-13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A3B51831-6FB0-4CBF-875B-39C7FE8BFEE3}" type="slidenum">
              <a:rPr lang="fr-CA" smtClean="0"/>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p>
            <a:fld id="{6A39D0E9-D4E0-4340-86DC-96354DFAC77A}" type="datetimeFigureOut">
              <a:rPr lang="fr-CA" smtClean="0"/>
              <a:t>2010-12-13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a:xfrm>
            <a:off x="7924800" y="6416675"/>
            <a:ext cx="762000" cy="365125"/>
          </a:xfrm>
        </p:spPr>
        <p:txBody>
          <a:bodyPr/>
          <a:lstStyle/>
          <a:p>
            <a:fld id="{A3B51831-6FB0-4CBF-875B-39C7FE8BFEE3}" type="slidenum">
              <a:rPr lang="fr-CA" smtClean="0"/>
              <a:t>‹N°›</a:t>
            </a:fld>
            <a:endParaRPr lang="fr-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6A39D0E9-D4E0-4340-86DC-96354DFAC77A}" type="datetimeFigureOut">
              <a:rPr lang="fr-CA" smtClean="0"/>
              <a:t>2010-12-13</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A3B51831-6FB0-4CBF-875B-39C7FE8BFEE3}" type="slidenum">
              <a:rPr lang="fr-CA" smtClean="0"/>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6A39D0E9-D4E0-4340-86DC-96354DFAC77A}" type="datetimeFigureOut">
              <a:rPr lang="fr-CA" smtClean="0"/>
              <a:t>2010-12-13</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A3B51831-6FB0-4CBF-875B-39C7FE8BFEE3}" type="slidenum">
              <a:rPr lang="fr-CA" smtClean="0"/>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fld id="{6A39D0E9-D4E0-4340-86DC-96354DFAC77A}" type="datetimeFigureOut">
              <a:rPr lang="fr-CA" smtClean="0"/>
              <a:t>2010-12-13</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A3B51831-6FB0-4CBF-875B-39C7FE8BFEE3}" type="slidenum">
              <a:rPr lang="fr-CA" smtClean="0"/>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A39D0E9-D4E0-4340-86DC-96354DFAC77A}" type="datetimeFigureOut">
              <a:rPr lang="fr-CA" smtClean="0"/>
              <a:t>2010-12-13</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A3B51831-6FB0-4CBF-875B-39C7FE8BFEE3}" type="slidenum">
              <a:rPr lang="fr-CA" smtClean="0"/>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6A39D0E9-D4E0-4340-86DC-96354DFAC77A}" type="datetimeFigureOut">
              <a:rPr lang="fr-CA" smtClean="0"/>
              <a:t>2010-12-13</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A3B51831-6FB0-4CBF-875B-39C7FE8BFEE3}" type="slidenum">
              <a:rPr lang="fr-CA" smtClean="0"/>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6A39D0E9-D4E0-4340-86DC-96354DFAC77A}" type="datetimeFigureOut">
              <a:rPr lang="fr-CA" smtClean="0"/>
              <a:t>2010-12-13</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A3B51831-6FB0-4CBF-875B-39C7FE8BFEE3}" type="slidenum">
              <a:rPr lang="fr-CA" smtClean="0"/>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A39D0E9-D4E0-4340-86DC-96354DFAC77A}" type="datetimeFigureOut">
              <a:rPr lang="fr-CA" smtClean="0"/>
              <a:t>2010-12-13</a:t>
            </a:fld>
            <a:endParaRPr lang="fr-CA"/>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CA"/>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3B51831-6FB0-4CBF-875B-39C7FE8BFEE3}" type="slidenum">
              <a:rPr lang="fr-CA" smtClean="0"/>
              <a:t>‹N°›</a:t>
            </a:fld>
            <a:endParaRPr lang="fr-CA"/>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hyperlink" Target="http://fr.wikipedia.org/wiki/Roberto_Benigni" TargetMode="External"/><Relationship Id="rId2" Type="http://schemas.openxmlformats.org/officeDocument/2006/relationships/hyperlink" Target="http://www.bacfilms.com/site/vita/index.html" TargetMode="External"/><Relationship Id="rId1" Type="http://schemas.openxmlformats.org/officeDocument/2006/relationships/slideLayout" Target="../slideLayouts/slideLayout2.xml"/><Relationship Id="rId4" Type="http://schemas.openxmlformats.org/officeDocument/2006/relationships/hyperlink" Target="http://fr.wikipedia.org/wiki/La_vie_est_belle_(film,_199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856783" y="3039095"/>
            <a:ext cx="4287218" cy="1470025"/>
          </a:xfrm>
        </p:spPr>
        <p:txBody>
          <a:bodyPr>
            <a:normAutofit fontScale="90000"/>
          </a:bodyPr>
          <a:lstStyle/>
          <a:p>
            <a:r>
              <a:rPr lang="fr-CA" dirty="0" smtClean="0">
                <a:solidFill>
                  <a:srgbClr val="FFC000"/>
                </a:solidFill>
              </a:rPr>
              <a:t>La vie est belle</a:t>
            </a:r>
            <a:br>
              <a:rPr lang="fr-CA" dirty="0" smtClean="0">
                <a:solidFill>
                  <a:srgbClr val="FFC000"/>
                </a:solidFill>
              </a:rPr>
            </a:br>
            <a:r>
              <a:rPr lang="fr-CA" sz="3600" dirty="0" smtClean="0">
                <a:solidFill>
                  <a:srgbClr val="FFC000"/>
                </a:solidFill>
              </a:rPr>
              <a:t>« La </a:t>
            </a:r>
            <a:r>
              <a:rPr lang="fr-CA" sz="3600" dirty="0" err="1" smtClean="0">
                <a:solidFill>
                  <a:srgbClr val="FFC000"/>
                </a:solidFill>
              </a:rPr>
              <a:t>vita</a:t>
            </a:r>
            <a:r>
              <a:rPr lang="fr-CA" sz="3600" dirty="0" smtClean="0">
                <a:solidFill>
                  <a:srgbClr val="FFC000"/>
                </a:solidFill>
              </a:rPr>
              <a:t> </a:t>
            </a:r>
            <a:r>
              <a:rPr lang="fr-CA" sz="3600" dirty="0">
                <a:solidFill>
                  <a:srgbClr val="FFC000"/>
                </a:solidFill>
              </a:rPr>
              <a:t>è</a:t>
            </a:r>
            <a:r>
              <a:rPr lang="fr-CA" sz="3600" dirty="0" smtClean="0">
                <a:solidFill>
                  <a:srgbClr val="FFC000"/>
                </a:solidFill>
              </a:rPr>
              <a:t> </a:t>
            </a:r>
            <a:r>
              <a:rPr lang="fr-CA" sz="3600" dirty="0" err="1" smtClean="0">
                <a:solidFill>
                  <a:srgbClr val="FFC000"/>
                </a:solidFill>
              </a:rPr>
              <a:t>bella</a:t>
            </a:r>
            <a:r>
              <a:rPr lang="fr-CA" sz="3600" dirty="0" smtClean="0">
                <a:solidFill>
                  <a:srgbClr val="FFC000"/>
                </a:solidFill>
              </a:rPr>
              <a:t> »</a:t>
            </a:r>
            <a:br>
              <a:rPr lang="fr-CA" sz="3600" dirty="0" smtClean="0">
                <a:solidFill>
                  <a:srgbClr val="FFC000"/>
                </a:solidFill>
              </a:rPr>
            </a:br>
            <a:r>
              <a:rPr lang="fr-CA" sz="3600" dirty="0" smtClean="0">
                <a:solidFill>
                  <a:srgbClr val="FFC000"/>
                </a:solidFill>
              </a:rPr>
              <a:t>(1997)</a:t>
            </a:r>
            <a:endParaRPr lang="fr-CA" sz="3600" dirty="0">
              <a:solidFill>
                <a:srgbClr val="FFC00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53" y="0"/>
            <a:ext cx="488693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7093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Synopsis</a:t>
            </a:r>
            <a:endParaRPr lang="fr-CA" dirty="0"/>
          </a:p>
        </p:txBody>
      </p:sp>
      <p:sp>
        <p:nvSpPr>
          <p:cNvPr id="3" name="Espace réservé du contenu 2"/>
          <p:cNvSpPr>
            <a:spLocks noGrp="1"/>
          </p:cNvSpPr>
          <p:nvPr>
            <p:ph idx="1"/>
          </p:nvPr>
        </p:nvSpPr>
        <p:spPr>
          <a:xfrm>
            <a:off x="457200" y="1196752"/>
            <a:ext cx="8229600" cy="5112608"/>
          </a:xfrm>
        </p:spPr>
        <p:txBody>
          <a:bodyPr>
            <a:normAutofit fontScale="55000" lnSpcReduction="20000"/>
          </a:bodyPr>
          <a:lstStyle/>
          <a:p>
            <a:pPr marL="0" indent="0" algn="ctr">
              <a:buNone/>
            </a:pPr>
            <a:r>
              <a:rPr lang="fr-CA" sz="7300" b="1" dirty="0" smtClean="0"/>
              <a:t>1938</a:t>
            </a:r>
          </a:p>
          <a:p>
            <a:pPr marL="0" indent="0">
              <a:buNone/>
            </a:pPr>
            <a:r>
              <a:rPr lang="fr-CA" sz="2900" dirty="0" smtClean="0"/>
              <a:t>Guido est un jeune homme plein de gaieté et de vitalité. Avec son ami </a:t>
            </a:r>
            <a:r>
              <a:rPr lang="fr-CA" sz="2900" dirty="0" err="1" smtClean="0"/>
              <a:t>Ferrucio</a:t>
            </a:r>
            <a:r>
              <a:rPr lang="fr-CA" sz="2900" dirty="0" smtClean="0"/>
              <a:t>, tapissier et poète, il quitte la campagne toscane pour chercher le bonheur en ville.</a:t>
            </a:r>
          </a:p>
          <a:p>
            <a:pPr marL="0" indent="0">
              <a:buNone/>
            </a:pPr>
            <a:endParaRPr lang="fr-CA" sz="2900" dirty="0" smtClean="0"/>
          </a:p>
          <a:p>
            <a:pPr marL="0" indent="0">
              <a:buNone/>
            </a:pPr>
            <a:r>
              <a:rPr lang="fr-CA" sz="2900" dirty="0" smtClean="0"/>
              <a:t>Malgré les tracasseries de l’administration fasciste, Guido rêve d’ouvrir une librairie. En attendant, il est engagé comme serveur au Grand Hôtel.</a:t>
            </a:r>
          </a:p>
          <a:p>
            <a:pPr marL="0" indent="0">
              <a:buNone/>
            </a:pPr>
            <a:endParaRPr lang="fr-CA" sz="2900" dirty="0" smtClean="0"/>
          </a:p>
          <a:p>
            <a:pPr marL="0" indent="0">
              <a:buNone/>
            </a:pPr>
            <a:r>
              <a:rPr lang="fr-CA" sz="2900" dirty="0" smtClean="0"/>
              <a:t>Guido est tombé amoureux d’une maîtresse d’école, Dora, étouffée par le conformisme familial et les bonnes manières hypocrites. Pour la conquérir, il invente toutes sortes de rencontres fortuites et son imagination, sa liberté, finissent par enchanter la jeune femme.</a:t>
            </a:r>
          </a:p>
          <a:p>
            <a:pPr marL="0" indent="0">
              <a:buNone/>
            </a:pPr>
            <a:endParaRPr lang="fr-CA" sz="2900" dirty="0" smtClean="0"/>
          </a:p>
          <a:p>
            <a:pPr marL="0" indent="0">
              <a:buNone/>
            </a:pPr>
            <a:r>
              <a:rPr lang="fr-CA" sz="2900" dirty="0" smtClean="0"/>
              <a:t>Dora est promise à un parvenu, un bureaucrate du régime. Comme dans les contes de fée, Guido l’enlève le jour de ses fiançailles.</a:t>
            </a:r>
          </a:p>
          <a:p>
            <a:pPr marL="0" indent="0">
              <a:buNone/>
            </a:pPr>
            <a:endParaRPr lang="fr-CA" sz="2900" dirty="0" smtClean="0"/>
          </a:p>
          <a:p>
            <a:pPr marL="0" indent="0">
              <a:buNone/>
            </a:pPr>
            <a:r>
              <a:rPr lang="fr-CA" sz="2900" dirty="0" smtClean="0"/>
              <a:t>Cinq ans plus tard, Guido et Dora ont eu un fils : </a:t>
            </a:r>
            <a:r>
              <a:rPr lang="fr-CA" sz="2900" dirty="0" err="1" smtClean="0"/>
              <a:t>Giosuè</a:t>
            </a:r>
            <a:r>
              <a:rPr lang="fr-CA" sz="2900" dirty="0" smtClean="0"/>
              <a:t>. Mais les lois raciales sont entrées en vigueur en Italie. Guido est juif. Un jour, Dora rentre à la maison et ne trouve ni fils, ni mari. Ils ont été déportés.</a:t>
            </a:r>
          </a:p>
          <a:p>
            <a:pPr marL="0" indent="0">
              <a:buNone/>
            </a:pPr>
            <a:endParaRPr lang="fr-CA" sz="2900" dirty="0" smtClean="0"/>
          </a:p>
          <a:p>
            <a:pPr marL="0" indent="0">
              <a:buNone/>
            </a:pPr>
            <a:r>
              <a:rPr lang="fr-CA" sz="2900" dirty="0" smtClean="0"/>
              <a:t>Par amour pour eux, Dora monte de son plein gré dans le train qui les emmène. A l’intérieur du camp de concentration, Guido n’a plus qu’une obsession : sauver son enfant de l’enfer.</a:t>
            </a:r>
          </a:p>
          <a:p>
            <a:pPr marL="0" indent="0">
              <a:buNone/>
            </a:pPr>
            <a:endParaRPr lang="fr-CA" dirty="0" smtClean="0"/>
          </a:p>
          <a:p>
            <a:pPr marL="0" indent="0">
              <a:buNone/>
            </a:pPr>
            <a:endParaRPr lang="fr-CA"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7122" y="209584"/>
            <a:ext cx="1506686" cy="1419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348594"/>
            <a:ext cx="1917377" cy="1280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5764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L’enjeu du film</a:t>
            </a:r>
            <a:endParaRPr lang="fr-CA" dirty="0"/>
          </a:p>
        </p:txBody>
      </p:sp>
      <p:sp>
        <p:nvSpPr>
          <p:cNvPr id="3" name="Espace réservé du contenu 2"/>
          <p:cNvSpPr>
            <a:spLocks noGrp="1"/>
          </p:cNvSpPr>
          <p:nvPr>
            <p:ph idx="1"/>
          </p:nvPr>
        </p:nvSpPr>
        <p:spPr/>
        <p:txBody>
          <a:bodyPr>
            <a:normAutofit fontScale="92500" lnSpcReduction="20000"/>
          </a:bodyPr>
          <a:lstStyle/>
          <a:p>
            <a:r>
              <a:rPr lang="fr-CA" dirty="0" smtClean="0"/>
              <a:t>Peut-on </a:t>
            </a:r>
            <a:r>
              <a:rPr lang="fr-CA" dirty="0"/>
              <a:t>rire de tout? Peut-on concilier Shoah et comédie? Peut-on utiliser l'humour comme exorcisme face à l'horreur? C'est le pari qu'a fait </a:t>
            </a:r>
            <a:r>
              <a:rPr lang="fr-CA" dirty="0" err="1" smtClean="0"/>
              <a:t>Benigni</a:t>
            </a:r>
            <a:r>
              <a:rPr lang="fr-CA" dirty="0" smtClean="0"/>
              <a:t>.</a:t>
            </a:r>
          </a:p>
          <a:p>
            <a:pPr marL="137160" indent="0">
              <a:buNone/>
            </a:pPr>
            <a:endParaRPr lang="fr-CA" dirty="0"/>
          </a:p>
          <a:p>
            <a:r>
              <a:rPr lang="fr-CA" dirty="0"/>
              <a:t>Pourtant, les politiciens italiens se sont entre-déchirés et la polémique a fait rage lors de la sortie du film dans son pays. </a:t>
            </a:r>
            <a:endParaRPr lang="fr-CA" dirty="0" smtClean="0"/>
          </a:p>
          <a:p>
            <a:endParaRPr lang="fr-CA" dirty="0"/>
          </a:p>
          <a:p>
            <a:r>
              <a:rPr lang="fr-CA" dirty="0" smtClean="0"/>
              <a:t>Finalement, </a:t>
            </a:r>
            <a:r>
              <a:rPr lang="fr-CA" dirty="0"/>
              <a:t>La vie est belle, saluée par la communauté juive de la péninsule, a rassemblé cinq millions de spectateurs et obtenu cinq nominations aux Césars </a:t>
            </a:r>
            <a:r>
              <a:rPr lang="fr-CA" dirty="0" smtClean="0"/>
              <a:t>italiens.</a:t>
            </a:r>
          </a:p>
          <a:p>
            <a:pPr marL="137160" indent="0">
              <a:buNone/>
            </a:pPr>
            <a:endParaRPr lang="fr-CA" dirty="0"/>
          </a:p>
          <a:p>
            <a:pPr marL="137160" indent="0">
              <a:buNone/>
            </a:pPr>
            <a:endParaRPr lang="fr-CA"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88640"/>
            <a:ext cx="1080120" cy="1244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269009"/>
            <a:ext cx="1756970" cy="1172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368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Roberto </a:t>
            </a:r>
            <a:r>
              <a:rPr lang="fr-CA" dirty="0" err="1" smtClean="0"/>
              <a:t>Benigni</a:t>
            </a:r>
            <a:endParaRPr lang="fr-CA" dirty="0"/>
          </a:p>
        </p:txBody>
      </p:sp>
      <p:sp>
        <p:nvSpPr>
          <p:cNvPr id="3" name="Espace réservé du contenu 2"/>
          <p:cNvSpPr>
            <a:spLocks noGrp="1"/>
          </p:cNvSpPr>
          <p:nvPr>
            <p:ph idx="1"/>
          </p:nvPr>
        </p:nvSpPr>
        <p:spPr/>
        <p:txBody>
          <a:bodyPr>
            <a:normAutofit/>
          </a:bodyPr>
          <a:lstStyle/>
          <a:p>
            <a:r>
              <a:rPr lang="fr-CA" dirty="0" smtClean="0"/>
              <a:t>Né </a:t>
            </a:r>
            <a:r>
              <a:rPr lang="fr-CA" dirty="0"/>
              <a:t>en 1952, </a:t>
            </a:r>
            <a:r>
              <a:rPr lang="fr-CA" dirty="0" smtClean="0"/>
              <a:t> </a:t>
            </a:r>
            <a:r>
              <a:rPr lang="fr-CA" dirty="0"/>
              <a:t>à </a:t>
            </a:r>
            <a:r>
              <a:rPr lang="fr-CA" dirty="0" err="1"/>
              <a:t>Castiglion</a:t>
            </a:r>
            <a:r>
              <a:rPr lang="fr-CA" dirty="0"/>
              <a:t> Fiorentino, en Toscane, </a:t>
            </a:r>
            <a:r>
              <a:rPr lang="fr-CA" dirty="0" smtClean="0"/>
              <a:t>en Italie.</a:t>
            </a:r>
          </a:p>
          <a:p>
            <a:r>
              <a:rPr lang="fr-CA" dirty="0"/>
              <a:t>A</a:t>
            </a:r>
            <a:r>
              <a:rPr lang="fr-CA" dirty="0" smtClean="0"/>
              <a:t>uteur</a:t>
            </a:r>
            <a:r>
              <a:rPr lang="fr-CA" dirty="0"/>
              <a:t>, acteur, producteur, </a:t>
            </a:r>
            <a:r>
              <a:rPr lang="fr-CA" dirty="0" err="1"/>
              <a:t>showman</a:t>
            </a:r>
            <a:r>
              <a:rPr lang="fr-CA" dirty="0"/>
              <a:t>, musicien, clown et </a:t>
            </a:r>
            <a:r>
              <a:rPr lang="fr-CA" dirty="0" smtClean="0"/>
              <a:t>poète.</a:t>
            </a:r>
          </a:p>
          <a:p>
            <a:r>
              <a:rPr lang="fr-CA" dirty="0" smtClean="0"/>
              <a:t>Avant </a:t>
            </a:r>
            <a:r>
              <a:rPr lang="fr-CA" dirty="0"/>
              <a:t>La vie est belle, il a réalisé quatre longs métrages : Tu mi </a:t>
            </a:r>
            <a:r>
              <a:rPr lang="fr-CA" dirty="0" err="1"/>
              <a:t>turbi</a:t>
            </a:r>
            <a:r>
              <a:rPr lang="fr-CA" dirty="0"/>
              <a:t> (82), Le petit diable (88), Johnny </a:t>
            </a:r>
            <a:r>
              <a:rPr lang="fr-CA" dirty="0" err="1"/>
              <a:t>Stecchino</a:t>
            </a:r>
            <a:r>
              <a:rPr lang="fr-CA" dirty="0"/>
              <a:t> (92) et Le monstre (95</a:t>
            </a:r>
            <a:r>
              <a:rPr lang="fr-CA" dirty="0" smtClean="0"/>
              <a:t>).</a:t>
            </a:r>
          </a:p>
          <a:p>
            <a:r>
              <a:rPr lang="fr-CA" dirty="0" smtClean="0"/>
              <a:t>Dans le film, La vie est belle, il est réalisateur et acteur.</a:t>
            </a:r>
            <a:endParaRPr lang="fr-CA" dirty="0"/>
          </a:p>
          <a:p>
            <a:endParaRPr lang="fr-CA" dirty="0"/>
          </a:p>
        </p:txBody>
      </p:sp>
      <p:sp>
        <p:nvSpPr>
          <p:cNvPr id="5" name="Rectangle 4"/>
          <p:cNvSpPr/>
          <p:nvPr/>
        </p:nvSpPr>
        <p:spPr>
          <a:xfrm>
            <a:off x="391799" y="1124744"/>
            <a:ext cx="8280920" cy="1477328"/>
          </a:xfrm>
          <a:prstGeom prst="rect">
            <a:avLst/>
          </a:prstGeom>
        </p:spPr>
        <p:txBody>
          <a:bodyPr wrap="square">
            <a:spAutoFit/>
          </a:bodyPr>
          <a:lstStyle/>
          <a:p>
            <a:endParaRPr lang="fr-CA" dirty="0" smtClean="0"/>
          </a:p>
          <a:p>
            <a:r>
              <a:rPr lang="fr-CA" dirty="0" smtClean="0"/>
              <a:t>.</a:t>
            </a:r>
          </a:p>
          <a:p>
            <a:endParaRPr lang="fr-CA" dirty="0" smtClean="0"/>
          </a:p>
          <a:p>
            <a:endParaRPr lang="fr-CA" dirty="0" smtClean="0"/>
          </a:p>
          <a:p>
            <a:endParaRPr lang="fr-CA"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404664"/>
            <a:ext cx="1659921" cy="1105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200468"/>
            <a:ext cx="1967790" cy="1514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104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188640"/>
            <a:ext cx="1440160"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p:txBody>
          <a:bodyPr/>
          <a:lstStyle/>
          <a:p>
            <a:r>
              <a:rPr lang="fr-CA" dirty="0" smtClean="0"/>
              <a:t>Prix</a:t>
            </a:r>
            <a:endParaRPr lang="fr-CA" dirty="0"/>
          </a:p>
        </p:txBody>
      </p:sp>
      <p:sp>
        <p:nvSpPr>
          <p:cNvPr id="3" name="Espace réservé du contenu 2"/>
          <p:cNvSpPr>
            <a:spLocks noGrp="1"/>
          </p:cNvSpPr>
          <p:nvPr>
            <p:ph idx="1"/>
          </p:nvPr>
        </p:nvSpPr>
        <p:spPr/>
        <p:txBody>
          <a:bodyPr/>
          <a:lstStyle/>
          <a:p>
            <a:r>
              <a:rPr lang="fr-CA" dirty="0"/>
              <a:t>Oscar du meilleur film</a:t>
            </a:r>
          </a:p>
          <a:p>
            <a:r>
              <a:rPr lang="fr-CA" dirty="0"/>
              <a:t>Oscar du meilleur film en langue étrangère</a:t>
            </a:r>
          </a:p>
          <a:p>
            <a:r>
              <a:rPr lang="fr-CA" dirty="0"/>
              <a:t>Oscar du meilleur réalisateur</a:t>
            </a:r>
          </a:p>
          <a:p>
            <a:r>
              <a:rPr lang="fr-CA" dirty="0"/>
              <a:t>Oscar du meilleur acteur</a:t>
            </a:r>
          </a:p>
          <a:p>
            <a:r>
              <a:rPr lang="fr-CA" dirty="0"/>
              <a:t>César du film étranger</a:t>
            </a:r>
          </a:p>
          <a:p>
            <a:r>
              <a:rPr lang="fr-CA" dirty="0"/>
              <a:t>Grand prix du jury à Cannes</a:t>
            </a:r>
          </a:p>
          <a:p>
            <a:r>
              <a:rPr lang="fr-CA" dirty="0"/>
              <a:t>Prix du public aux festivals de Montréal, Toronto et Vancouver</a:t>
            </a:r>
          </a:p>
          <a:p>
            <a:r>
              <a:rPr lang="fr-CA" dirty="0"/>
              <a:t>Neuf Donatello aux Oscars italiens</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8746" y="210773"/>
            <a:ext cx="1397070" cy="1397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55609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6028" y="2076199"/>
            <a:ext cx="177165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4437112"/>
            <a:ext cx="3159211" cy="2200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634" y="4149080"/>
            <a:ext cx="3361556" cy="224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2557" y="319128"/>
            <a:ext cx="2889441" cy="193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116632"/>
            <a:ext cx="3505200" cy="233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3808" y="1778693"/>
            <a:ext cx="3242557" cy="318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56631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Bibliographie</a:t>
            </a:r>
            <a:endParaRPr lang="fr-CA" dirty="0"/>
          </a:p>
        </p:txBody>
      </p:sp>
      <p:sp>
        <p:nvSpPr>
          <p:cNvPr id="3" name="Espace réservé du contenu 2"/>
          <p:cNvSpPr>
            <a:spLocks noGrp="1"/>
          </p:cNvSpPr>
          <p:nvPr>
            <p:ph idx="1"/>
          </p:nvPr>
        </p:nvSpPr>
        <p:spPr>
          <a:xfrm>
            <a:off x="395536" y="1484784"/>
            <a:ext cx="8229600" cy="4525963"/>
          </a:xfrm>
        </p:spPr>
        <p:txBody>
          <a:bodyPr/>
          <a:lstStyle/>
          <a:p>
            <a:pPr marL="0" indent="0">
              <a:buNone/>
            </a:pPr>
            <a:r>
              <a:rPr lang="fr-CA" dirty="0" smtClean="0">
                <a:hlinkClick r:id="rId2"/>
              </a:rPr>
              <a:t>http://www.bacfilms.com/site/vita/index.html</a:t>
            </a:r>
            <a:endParaRPr lang="fr-CA" dirty="0" smtClean="0"/>
          </a:p>
          <a:p>
            <a:pPr marL="0" indent="0">
              <a:buNone/>
            </a:pPr>
            <a:endParaRPr lang="fr-CA" dirty="0"/>
          </a:p>
          <a:p>
            <a:pPr marL="0" indent="0">
              <a:buNone/>
            </a:pPr>
            <a:r>
              <a:rPr lang="fr-CA" dirty="0" smtClean="0">
                <a:hlinkClick r:id="rId3"/>
              </a:rPr>
              <a:t>http://fr.wikipedia.org/wiki/Roberto_Benigni</a:t>
            </a:r>
            <a:endParaRPr lang="fr-CA" dirty="0" smtClean="0"/>
          </a:p>
          <a:p>
            <a:pPr marL="0" indent="0">
              <a:buNone/>
            </a:pPr>
            <a:endParaRPr lang="fr-CA" dirty="0"/>
          </a:p>
          <a:p>
            <a:pPr marL="0" indent="0">
              <a:buNone/>
            </a:pPr>
            <a:r>
              <a:rPr lang="fr-CA" dirty="0" smtClean="0">
                <a:hlinkClick r:id="rId4"/>
              </a:rPr>
              <a:t>http://fr.wikipedia.org/wiki/La_vie_est_belle_(film,_1997)</a:t>
            </a:r>
            <a:endParaRPr lang="fr-CA" dirty="0" smtClean="0"/>
          </a:p>
          <a:p>
            <a:pPr marL="0" indent="0">
              <a:buNone/>
            </a:pPr>
            <a:endParaRPr lang="fr-CA" dirty="0" smtClean="0"/>
          </a:p>
          <a:p>
            <a:pPr marL="0" indent="0">
              <a:buNone/>
            </a:pPr>
            <a:endParaRPr lang="fr-CA" dirty="0"/>
          </a:p>
          <a:p>
            <a:pPr marL="0" indent="0">
              <a:buNone/>
            </a:pPr>
            <a:endParaRPr lang="fr-CA" dirty="0" smtClean="0"/>
          </a:p>
          <a:p>
            <a:pPr marL="0" indent="0">
              <a:buNone/>
            </a:pPr>
            <a:endParaRPr lang="fr-CA" dirty="0"/>
          </a:p>
        </p:txBody>
      </p:sp>
    </p:spTree>
    <p:extLst>
      <p:ext uri="{BB962C8B-B14F-4D97-AF65-F5344CB8AC3E}">
        <p14:creationId xmlns:p14="http://schemas.microsoft.com/office/powerpoint/2010/main" val="32728810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539</TotalTime>
  <Words>453</Words>
  <Application>Microsoft Office PowerPoint</Application>
  <PresentationFormat>Affichage à l'écran (4:3)</PresentationFormat>
  <Paragraphs>45</Paragraphs>
  <Slides>7</Slides>
  <Notes>0</Notes>
  <HiddenSlides>0</HiddenSlides>
  <MMClips>0</MMClips>
  <ScaleCrop>false</ScaleCrop>
  <HeadingPairs>
    <vt:vector size="4" baseType="variant">
      <vt:variant>
        <vt:lpstr>Thème</vt:lpstr>
      </vt:variant>
      <vt:variant>
        <vt:i4>1</vt:i4>
      </vt:variant>
      <vt:variant>
        <vt:lpstr>Titres des diapositives</vt:lpstr>
      </vt:variant>
      <vt:variant>
        <vt:i4>7</vt:i4>
      </vt:variant>
    </vt:vector>
  </HeadingPairs>
  <TitlesOfParts>
    <vt:vector size="8" baseType="lpstr">
      <vt:lpstr>Apex</vt:lpstr>
      <vt:lpstr>La vie est belle « La vita è bella » (1997)</vt:lpstr>
      <vt:lpstr>Synopsis</vt:lpstr>
      <vt:lpstr>L’enjeu du film</vt:lpstr>
      <vt:lpstr>Roberto Benigni</vt:lpstr>
      <vt:lpstr>Prix</vt:lpstr>
      <vt:lpstr>Présentation PowerPoint</vt:lpstr>
      <vt:lpstr>Bibliographie</vt:lpstr>
    </vt:vector>
  </TitlesOfParts>
  <Company>Conseil scolaire Centre-Nord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vie est belle La vità e bella</dc:title>
  <dc:creator>Michel Lapointe</dc:creator>
  <cp:lastModifiedBy>Michel Lapointe</cp:lastModifiedBy>
  <cp:revision>13</cp:revision>
  <dcterms:created xsi:type="dcterms:W3CDTF">2010-11-29T18:38:09Z</dcterms:created>
  <dcterms:modified xsi:type="dcterms:W3CDTF">2010-12-13T15:11:53Z</dcterms:modified>
</cp:coreProperties>
</file>