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0" r:id="rId5"/>
    <p:sldId id="261" r:id="rId6"/>
    <p:sldId id="280" r:id="rId7"/>
    <p:sldId id="262" r:id="rId8"/>
    <p:sldId id="281" r:id="rId9"/>
    <p:sldId id="268" r:id="rId10"/>
    <p:sldId id="279" r:id="rId11"/>
    <p:sldId id="282" r:id="rId12"/>
    <p:sldId id="269" r:id="rId13"/>
    <p:sldId id="263" r:id="rId14"/>
    <p:sldId id="270" r:id="rId15"/>
    <p:sldId id="271" r:id="rId16"/>
    <p:sldId id="273" r:id="rId17"/>
    <p:sldId id="272" r:id="rId18"/>
    <p:sldId id="274" r:id="rId19"/>
    <p:sldId id="275" r:id="rId20"/>
    <p:sldId id="265" r:id="rId21"/>
    <p:sldId id="276" r:id="rId22"/>
    <p:sldId id="277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12-02-23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christine.sylvain/Desktop/La%20loi%20de%20la%20r%C3%A9flexion.notebook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Lumière et systèmes optiques</a:t>
            </a:r>
          </a:p>
          <a:p>
            <a:r>
              <a:rPr lang="fr-FR" dirty="0" smtClean="0"/>
              <a:t>Sciences 8</a:t>
            </a:r>
            <a:r>
              <a:rPr lang="fr-FR" baseline="30000" dirty="0" smtClean="0"/>
              <a:t>e</a:t>
            </a:r>
            <a:r>
              <a:rPr lang="fr-FR" dirty="0" smtClean="0"/>
              <a:t> année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réflexion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836" y="648211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La loi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83" y="1791211"/>
            <a:ext cx="7424181" cy="48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836" y="648211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La loi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99561" y="1911560"/>
            <a:ext cx="7713413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40000"/>
              </a:lnSpc>
              <a:buFont typeface="Georgia" pitchFamily="18" charset="0"/>
              <a:buNone/>
            </a:pPr>
            <a:endParaRPr lang="fr-FR" sz="3200" dirty="0" smtClean="0"/>
          </a:p>
          <a:p>
            <a:pPr marL="45720" indent="0" algn="ctr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Exercice : Prédire la réflexion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8913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266" y="64969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04135" y="1569784"/>
            <a:ext cx="7683683" cy="4623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Lorsqu’on observe un objet dans un miroir, on regarde vraiment les rayons réfléchis par le miroir, provenant de l’objet.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2530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266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01876" y="1757047"/>
            <a:ext cx="741322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1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La lumière provenant d’une source de lumière frappe un objet quelconque.</a:t>
            </a:r>
          </a:p>
          <a:p>
            <a:pPr marL="45720" indent="0">
              <a:buFont typeface="Georgia" pitchFamily="18" charset="0"/>
              <a:buNone/>
            </a:pP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01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300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28860" y="1792692"/>
            <a:ext cx="7464626" cy="3474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2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Cette lumière est réfléchie par l’objet dans toutes les directions. Une partie de cette lumière se dirige donc vers le miroir.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27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83984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95944" y="1746660"/>
            <a:ext cx="7507286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3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Les rayons réfléchis de l’objet qui frappent le miroir sont réfléchis selon la loi de réflexion.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72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91563" y="1741364"/>
            <a:ext cx="7574377" cy="412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4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Les rayons réfléchis du miroir se rendent aux yeux et semblent provenir d’un point derrière le miroir.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710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75893" y="1745652"/>
            <a:ext cx="7495981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5</a:t>
            </a:r>
            <a:endParaRPr lang="fr-FR" sz="3200" u="sng" dirty="0"/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Le même phénomène se produit pour chaque rayon réfléchit par l’objet qui se rend à tes yeux.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6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80273" y="1777909"/>
            <a:ext cx="8181424" cy="488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Font typeface="Georgia" pitchFamily="18" charset="0"/>
              <a:buNone/>
            </a:pPr>
            <a:r>
              <a:rPr lang="fr-FR" sz="2800" u="sng" dirty="0" smtClean="0"/>
              <a:t>Étape 6</a:t>
            </a:r>
          </a:p>
          <a:p>
            <a:pPr marL="45720" indent="0">
              <a:lnSpc>
                <a:spcPct val="150000"/>
              </a:lnSpc>
              <a:buFont typeface="Georgia" pitchFamily="18" charset="0"/>
              <a:buNone/>
            </a:pPr>
            <a:r>
              <a:rPr lang="fr-FR" sz="2800" dirty="0" smtClean="0"/>
              <a:t>Chaque point de l’image semble être à la même distance derrière le miroir que la distance entre l’objet et le miroir. Ceci explique pourquoi une image dans un miroir a même hauteur que l’objet et que l’image semble être à la même distance du miroir que l’objet.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27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8280" r="3770" b="5642"/>
          <a:stretch/>
        </p:blipFill>
        <p:spPr>
          <a:xfrm>
            <a:off x="303755" y="1739279"/>
            <a:ext cx="8604387" cy="47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560" y="650562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6200" y="1557607"/>
            <a:ext cx="6766268" cy="4635957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spcAft>
                <a:spcPts val="900"/>
              </a:spcAft>
              <a:buNone/>
            </a:pPr>
            <a:r>
              <a:rPr lang="fr-FR" sz="3200" dirty="0" smtClean="0"/>
              <a:t>La réflexion se produit lorsque la lumière </a:t>
            </a:r>
            <a:r>
              <a:rPr lang="fr-FR" sz="3200" u="sng" dirty="0" smtClean="0"/>
              <a:t>rebondit</a:t>
            </a:r>
            <a:r>
              <a:rPr lang="fr-FR" sz="3200" dirty="0" smtClean="0"/>
              <a:t> sur une surface.</a:t>
            </a:r>
            <a:endParaRPr lang="fr-FR" sz="3200" dirty="0"/>
          </a:p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Une fois réfléchie, la lumière peut se rendre à nos yeux pour qu’on puisse </a:t>
            </a:r>
            <a:r>
              <a:rPr lang="fr-FR" sz="3200" u="sng" dirty="0" smtClean="0"/>
              <a:t>voir</a:t>
            </a:r>
            <a:r>
              <a:rPr lang="fr-FR" sz="3200" dirty="0" smtClean="0"/>
              <a:t> l’objet.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58" y="4119682"/>
            <a:ext cx="1692703" cy="23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594" y="682533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Les miroirs incurvés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2388641"/>
            <a:ext cx="6400800" cy="2268292"/>
          </a:xfrm>
        </p:spPr>
        <p:txBody>
          <a:bodyPr>
            <a:normAutofit/>
          </a:bodyPr>
          <a:lstStyle/>
          <a:p>
            <a:pPr marL="560070" indent="-514350" algn="ctr">
              <a:lnSpc>
                <a:spcPct val="140000"/>
              </a:lnSpc>
              <a:buFont typeface="+mj-lt"/>
              <a:buAutoNum type="arabicParenR"/>
            </a:pPr>
            <a:r>
              <a:rPr lang="fr-FR" sz="3200" dirty="0" smtClean="0"/>
              <a:t>Les miroirs convexes</a:t>
            </a:r>
          </a:p>
          <a:p>
            <a:pPr marL="560070" indent="-514350" algn="ctr">
              <a:lnSpc>
                <a:spcPct val="140000"/>
              </a:lnSpc>
              <a:buFont typeface="+mj-lt"/>
              <a:buAutoNum type="arabicParenR"/>
            </a:pPr>
            <a:r>
              <a:rPr lang="fr-FR" sz="3200" dirty="0" smtClean="0"/>
              <a:t>Les miroirs concaves    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7712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50" y="682533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Les miroirs convexes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6200" y="1620326"/>
            <a:ext cx="7688912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Miroirs dont la surface est courbée vers l’</a:t>
            </a:r>
            <a:r>
              <a:rPr lang="fr-FR" sz="3200" u="sng" dirty="0" smtClean="0"/>
              <a:t>extérieur</a:t>
            </a:r>
            <a:r>
              <a:rPr lang="fr-FR" sz="3200" dirty="0" smtClean="0"/>
              <a:t>.</a:t>
            </a:r>
          </a:p>
          <a:p>
            <a:pPr marL="45720" indent="0">
              <a:lnSpc>
                <a:spcPct val="140000"/>
              </a:lnSpc>
              <a:buNone/>
            </a:pPr>
            <a:r>
              <a:rPr lang="fr-FR" sz="3200" b="1" dirty="0" smtClean="0"/>
              <a:t>Images formées </a:t>
            </a:r>
            <a:r>
              <a:rPr lang="fr-FR" sz="3200" dirty="0" smtClean="0"/>
              <a:t>: + larges, + grandes 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165" y="4128187"/>
            <a:ext cx="2194867" cy="2316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18" y="4377511"/>
            <a:ext cx="2521786" cy="18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50" y="682533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Les miroirs concaves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70522" y="1604646"/>
            <a:ext cx="7585675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Miroirs dont la surface est courbée vers l’</a:t>
            </a:r>
            <a:r>
              <a:rPr lang="fr-FR" sz="3200" u="sng" dirty="0" smtClean="0"/>
              <a:t>intérieur</a:t>
            </a:r>
            <a:r>
              <a:rPr lang="fr-FR" sz="3200" dirty="0" smtClean="0"/>
              <a:t>.</a:t>
            </a:r>
            <a:endParaRPr lang="fr-FR" sz="3200" dirty="0"/>
          </a:p>
          <a:p>
            <a:pPr marL="45720" indent="0">
              <a:lnSpc>
                <a:spcPct val="140000"/>
              </a:lnSpc>
              <a:buNone/>
            </a:pPr>
            <a:r>
              <a:rPr lang="fr-FR" sz="3200" b="1" dirty="0" smtClean="0"/>
              <a:t>Images formées</a:t>
            </a:r>
            <a:r>
              <a:rPr lang="fr-FR" sz="3200" dirty="0" smtClean="0"/>
              <a:t> : + allongées, maigres, à l’envers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763" t="23082" r="43685" b="2600"/>
          <a:stretch/>
        </p:blipFill>
        <p:spPr>
          <a:xfrm>
            <a:off x="6940525" y="4086984"/>
            <a:ext cx="822859" cy="2771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095" y="4263288"/>
            <a:ext cx="2239356" cy="23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294" y="678090"/>
            <a:ext cx="8041552" cy="1143000"/>
          </a:xfrm>
        </p:spPr>
        <p:txBody>
          <a:bodyPr/>
          <a:lstStyle/>
          <a:p>
            <a:pPr algn="l"/>
            <a:r>
              <a:rPr lang="fr-FR" sz="4000" dirty="0" smtClean="0"/>
              <a:t>Les autres surfaces irrégulières</a:t>
            </a:r>
            <a:endParaRPr lang="fr-FR" sz="4000" dirty="0"/>
          </a:p>
        </p:txBody>
      </p:sp>
      <p:pic>
        <p:nvPicPr>
          <p:cNvPr id="6" name="Image 5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3406" r="3070" b="8769"/>
          <a:stretch/>
        </p:blipFill>
        <p:spPr>
          <a:xfrm>
            <a:off x="1375829" y="1634889"/>
            <a:ext cx="6765702" cy="51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662" y="49376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Utilité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3" y="1797771"/>
            <a:ext cx="2278353" cy="22726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32595" b="7140"/>
          <a:stretch/>
        </p:blipFill>
        <p:spPr>
          <a:xfrm>
            <a:off x="1005690" y="4628671"/>
            <a:ext cx="3261591" cy="1965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93" y="1797771"/>
            <a:ext cx="2979428" cy="28814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665" y="2863258"/>
            <a:ext cx="2564624" cy="39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588" y="652654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6197" y="1588966"/>
            <a:ext cx="7952610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Une </a:t>
            </a:r>
            <a:r>
              <a:rPr lang="fr-FR" sz="3200" u="sng" dirty="0" smtClean="0"/>
              <a:t>image</a:t>
            </a:r>
            <a:r>
              <a:rPr lang="fr-FR" sz="3200" dirty="0" smtClean="0"/>
              <a:t> est donc un portrait d’un objet résultant de la réflexion de celui-ci.  </a:t>
            </a:r>
          </a:p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36" y="3208616"/>
            <a:ext cx="2809776" cy="32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74" y="666853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Objets réfléchissants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4" y="2013691"/>
            <a:ext cx="2450872" cy="24508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8768" b="12418"/>
          <a:stretch/>
        </p:blipFill>
        <p:spPr>
          <a:xfrm>
            <a:off x="5792439" y="2013691"/>
            <a:ext cx="3228102" cy="29618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8589" r="32670"/>
          <a:stretch/>
        </p:blipFill>
        <p:spPr>
          <a:xfrm rot="5400000">
            <a:off x="1884655" y="4185645"/>
            <a:ext cx="1111766" cy="28696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446" y="2013691"/>
            <a:ext cx="1680512" cy="26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6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885" y="658346"/>
            <a:ext cx="8569339" cy="1634213"/>
          </a:xfrm>
        </p:spPr>
        <p:txBody>
          <a:bodyPr/>
          <a:lstStyle/>
          <a:p>
            <a:pPr algn="l"/>
            <a:r>
              <a:rPr lang="fr-FR" sz="4800" dirty="0" smtClean="0"/>
              <a:t>Question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3644" y="2268819"/>
            <a:ext cx="8034447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600" dirty="0" smtClean="0"/>
              <a:t>Comment la lumière réfléchie-t-elle ?</a:t>
            </a:r>
          </a:p>
          <a:p>
            <a:pPr marL="45720" indent="0" algn="ctr">
              <a:buNone/>
            </a:pPr>
            <a:endParaRPr lang="fr-FR" sz="3600" dirty="0"/>
          </a:p>
          <a:p>
            <a:pPr marL="45720" indent="0" algn="ctr">
              <a:buNone/>
            </a:pPr>
            <a:r>
              <a:rPr lang="fr-FR" sz="3600" dirty="0" smtClean="0"/>
              <a:t>                </a:t>
            </a:r>
            <a:r>
              <a:rPr lang="fr-FR" sz="3600" dirty="0" smtClean="0">
                <a:hlinkClick r:id="rId2" action="ppaction://hlinkfile"/>
              </a:rPr>
              <a:t>Activité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1856" t="18354" r="13436" b="10994"/>
          <a:stretch/>
        </p:blipFill>
        <p:spPr>
          <a:xfrm>
            <a:off x="1693189" y="3261421"/>
            <a:ext cx="2366127" cy="22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885" y="658346"/>
            <a:ext cx="8569339" cy="1634213"/>
          </a:xfrm>
        </p:spPr>
        <p:txBody>
          <a:bodyPr/>
          <a:lstStyle/>
          <a:p>
            <a:pPr algn="l"/>
            <a:r>
              <a:rPr lang="fr-FR" sz="4800" dirty="0" smtClean="0"/>
              <a:t>Réponse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5" name="Image 4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1614" r="3771" b="11581"/>
          <a:stretch/>
        </p:blipFill>
        <p:spPr>
          <a:xfrm>
            <a:off x="645103" y="1814136"/>
            <a:ext cx="8008969" cy="4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50" y="645249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2 types d’angles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25177" y="1756889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25806" y="1542222"/>
            <a:ext cx="8032076" cy="4071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fr-FR" sz="3200" b="1" u="sng" dirty="0" smtClean="0"/>
              <a:t>L’angle d’incidence 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sz="3200" dirty="0" smtClean="0"/>
              <a:t>Angle dont la mesure est égale à l’angle formé par le </a:t>
            </a:r>
            <a:r>
              <a:rPr lang="fr-FR" sz="3200" u="sng" dirty="0" smtClean="0"/>
              <a:t>rayon incident</a:t>
            </a:r>
            <a:r>
              <a:rPr lang="fr-FR" sz="3200" dirty="0" smtClean="0"/>
              <a:t> et la </a:t>
            </a:r>
            <a:r>
              <a:rPr lang="fr-FR" sz="3200" u="sng" dirty="0" smtClean="0"/>
              <a:t>normale</a:t>
            </a:r>
            <a:r>
              <a:rPr lang="fr-F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45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50" y="645249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2 types d’angles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25177" y="1756889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41484" y="1542221"/>
            <a:ext cx="8000721" cy="4996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spcBef>
                <a:spcPts val="1824"/>
              </a:spcBef>
              <a:buNone/>
            </a:pPr>
            <a:r>
              <a:rPr lang="fr-FR" sz="3200" b="1" u="sng" dirty="0" smtClean="0"/>
              <a:t>L’angle de réflexion 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sz="3200" dirty="0" smtClean="0"/>
              <a:t>Angle dont la mesure est égale à l’angle formé par le </a:t>
            </a:r>
            <a:r>
              <a:rPr lang="fr-FR" sz="3200" u="sng" dirty="0" smtClean="0"/>
              <a:t>rayon réfléchi</a:t>
            </a:r>
            <a:r>
              <a:rPr lang="fr-FR" sz="3200" dirty="0" smtClean="0"/>
              <a:t> et la </a:t>
            </a:r>
            <a:r>
              <a:rPr lang="fr-FR" sz="3200" u="sng" dirty="0" smtClean="0"/>
              <a:t>normale</a:t>
            </a:r>
            <a:r>
              <a:rPr lang="fr-FR" sz="3200" dirty="0" smtClean="0"/>
              <a:t>.  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6729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836" y="648211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La loi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99561" y="1911560"/>
            <a:ext cx="7713413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40000"/>
              </a:lnSpc>
              <a:buFont typeface="Georgia" pitchFamily="18" charset="0"/>
              <a:buNone/>
            </a:pPr>
            <a:r>
              <a:rPr lang="fr-FR" sz="3200" i="1" dirty="0" smtClean="0"/>
              <a:t>L’angle de réflexion est toujours </a:t>
            </a:r>
            <a:r>
              <a:rPr lang="fr-FR" sz="3200" i="1" u="sng" dirty="0" smtClean="0"/>
              <a:t>égal</a:t>
            </a:r>
            <a:r>
              <a:rPr lang="fr-FR" sz="3200" i="1" dirty="0" smtClean="0"/>
              <a:t> à l’ange d’incidence et la normale est </a:t>
            </a:r>
            <a:r>
              <a:rPr lang="fr-FR" sz="3200" i="1" u="sng" dirty="0" smtClean="0"/>
              <a:t>perpendiculaire</a:t>
            </a:r>
            <a:r>
              <a:rPr lang="fr-FR" sz="3200" i="1" dirty="0" smtClean="0"/>
              <a:t> à la surface réfléchissante.     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70064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Personnalisée 10">
      <a:dk1>
        <a:sysClr val="windowText" lastClr="000000"/>
      </a:dk1>
      <a:lt1>
        <a:sysClr val="window" lastClr="FFFFFF"/>
      </a:lt1>
      <a:dk2>
        <a:srgbClr val="465466"/>
      </a:dk2>
      <a:lt2>
        <a:srgbClr val="ADADAD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534</TotalTime>
  <Words>437</Words>
  <Application>Microsoft Macintosh PowerPoint</Application>
  <PresentationFormat>Présentation à l'écran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Slipstream</vt:lpstr>
      <vt:lpstr>La réflexion</vt:lpstr>
      <vt:lpstr>Définition</vt:lpstr>
      <vt:lpstr>Définition</vt:lpstr>
      <vt:lpstr>Objets réfléchissants</vt:lpstr>
      <vt:lpstr>Question</vt:lpstr>
      <vt:lpstr>Réponse</vt:lpstr>
      <vt:lpstr>2 types d’angles</vt:lpstr>
      <vt:lpstr>2 types d’angles</vt:lpstr>
      <vt:lpstr>La loi de la réflexion</vt:lpstr>
      <vt:lpstr>La loi de la réflexion</vt:lpstr>
      <vt:lpstr>La loi de la réflexion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Les miroirs incurvés</vt:lpstr>
      <vt:lpstr>Les miroirs convexes</vt:lpstr>
      <vt:lpstr>Les miroirs concaves</vt:lpstr>
      <vt:lpstr>Les autres surfaces irrégulières</vt:lpstr>
      <vt:lpstr>Utilité de la réflexion</vt:lpstr>
    </vt:vector>
  </TitlesOfParts>
  <Company>CSSA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réflexion</dc:title>
  <dc:creator>CSSA CSSA</dc:creator>
  <cp:lastModifiedBy>CSSA CSSA</cp:lastModifiedBy>
  <cp:revision>32</cp:revision>
  <dcterms:created xsi:type="dcterms:W3CDTF">2012-02-05T02:24:23Z</dcterms:created>
  <dcterms:modified xsi:type="dcterms:W3CDTF">2012-02-23T18:36:23Z</dcterms:modified>
</cp:coreProperties>
</file>