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62" r:id="rId4"/>
    <p:sldId id="263" r:id="rId5"/>
    <p:sldId id="264" r:id="rId6"/>
    <p:sldId id="258" r:id="rId7"/>
    <p:sldId id="261" r:id="rId8"/>
    <p:sldId id="265" r:id="rId9"/>
    <p:sldId id="259" r:id="rId10"/>
    <p:sldId id="266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824" autoAdjust="0"/>
  </p:normalViewPr>
  <p:slideViewPr>
    <p:cSldViewPr snapToGrid="0" snapToObjects="1">
      <p:cViewPr varScale="1">
        <p:scale>
          <a:sx n="65" d="100"/>
          <a:sy n="65" d="100"/>
        </p:scale>
        <p:origin x="-1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12-05-29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12-05-29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us-titr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Lumière et systèmes optiques</a:t>
            </a:r>
          </a:p>
          <a:p>
            <a:r>
              <a:rPr lang="fr-FR" dirty="0" smtClean="0"/>
              <a:t>Sciences 8</a:t>
            </a:r>
            <a:r>
              <a:rPr lang="fr-FR" baseline="30000" dirty="0" smtClean="0"/>
              <a:t>e</a:t>
            </a:r>
            <a:r>
              <a:rPr lang="fr-FR" dirty="0" smtClean="0"/>
              <a:t> année</a:t>
            </a:r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La réfraction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23325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84" y="596499"/>
            <a:ext cx="8402083" cy="1143000"/>
          </a:xfrm>
        </p:spPr>
        <p:txBody>
          <a:bodyPr/>
          <a:lstStyle/>
          <a:p>
            <a:pPr algn="l"/>
            <a:r>
              <a:rPr lang="fr-FR" dirty="0" smtClean="0"/>
              <a:t>Les mirages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510" y="1739499"/>
            <a:ext cx="6081771" cy="441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201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84" y="579566"/>
            <a:ext cx="7818427" cy="1143000"/>
          </a:xfrm>
        </p:spPr>
        <p:txBody>
          <a:bodyPr/>
          <a:lstStyle/>
          <a:p>
            <a:pPr algn="l"/>
            <a:r>
              <a:rPr lang="fr-FR" dirty="0" smtClean="0"/>
              <a:t>En résumé!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806518" y="1422053"/>
            <a:ext cx="8084316" cy="4961871"/>
          </a:xfrm>
        </p:spPr>
        <p:txBody>
          <a:bodyPr>
            <a:no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/>
              <a:t>L</a:t>
            </a:r>
            <a:r>
              <a:rPr lang="fr-FR" sz="3200" dirty="0" smtClean="0"/>
              <a:t>es 3 phénomènes qui peuvent se passer lorsque la lumière frappe une surface :</a:t>
            </a:r>
            <a:endParaRPr lang="fr-FR" sz="3200" dirty="0"/>
          </a:p>
          <a:p>
            <a:pPr marL="502920" indent="-457200">
              <a:lnSpc>
                <a:spcPct val="140000"/>
              </a:lnSpc>
              <a:buFont typeface="+mj-lt"/>
              <a:buAutoNum type="arabicParenR"/>
            </a:pPr>
            <a:r>
              <a:rPr lang="fr-FR" sz="3200" dirty="0" smtClean="0"/>
              <a:t>Absorption</a:t>
            </a:r>
          </a:p>
          <a:p>
            <a:pPr marL="502920" indent="-457200">
              <a:lnSpc>
                <a:spcPct val="140000"/>
              </a:lnSpc>
              <a:buFont typeface="+mj-lt"/>
              <a:buAutoNum type="arabicParenR"/>
            </a:pPr>
            <a:r>
              <a:rPr lang="fr-FR" sz="3200" dirty="0" smtClean="0"/>
              <a:t>Réflexion</a:t>
            </a:r>
          </a:p>
          <a:p>
            <a:pPr marL="502920" indent="-457200">
              <a:lnSpc>
                <a:spcPct val="140000"/>
              </a:lnSpc>
              <a:buFont typeface="+mj-lt"/>
              <a:buAutoNum type="arabicParenR"/>
            </a:pPr>
            <a:r>
              <a:rPr lang="fr-FR" sz="3200" dirty="0" smtClean="0"/>
              <a:t>Réfraction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2767883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84" y="579566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72190" y="1456377"/>
            <a:ext cx="6642559" cy="4670132"/>
          </a:xfrm>
        </p:spPr>
        <p:txBody>
          <a:bodyPr>
            <a:no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La réfraction se produit lorsque la lumière passe de l’air à un autre milieu</a:t>
            </a:r>
            <a:r>
              <a:rPr lang="fr-FR" sz="3200" dirty="0"/>
              <a:t>.</a:t>
            </a:r>
          </a:p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Lors de ce voyage, les rayons subissent une </a:t>
            </a:r>
            <a:r>
              <a:rPr lang="fr-FR" sz="3200" u="sng" dirty="0" smtClean="0"/>
              <a:t>déviation</a:t>
            </a:r>
            <a:r>
              <a:rPr lang="fr-FR" sz="3200" dirty="0" smtClean="0"/>
              <a:t> ou un </a:t>
            </a:r>
            <a:r>
              <a:rPr lang="fr-FR" sz="3200" u="sng" dirty="0" smtClean="0"/>
              <a:t>changement de direction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653" y="3508545"/>
            <a:ext cx="2145344" cy="2926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4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84" y="579566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72189" y="1473538"/>
            <a:ext cx="8019245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Cette </a:t>
            </a:r>
            <a:r>
              <a:rPr lang="fr-FR" sz="3200" u="sng" dirty="0" smtClean="0"/>
              <a:t>déviation</a:t>
            </a:r>
            <a:r>
              <a:rPr lang="fr-FR" sz="3200" dirty="0" smtClean="0"/>
              <a:t> est dû au fait que la lumière </a:t>
            </a:r>
            <a:r>
              <a:rPr lang="fr-FR" sz="3200" u="sng" dirty="0" smtClean="0"/>
              <a:t>change de vitesse</a:t>
            </a:r>
            <a:r>
              <a:rPr lang="fr-FR" sz="3200" dirty="0" smtClean="0"/>
              <a:t> lorsqu’elle traverse des </a:t>
            </a:r>
            <a:r>
              <a:rPr lang="fr-FR" sz="3200" u="sng" dirty="0" smtClean="0"/>
              <a:t>matières de masse volumique différentes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0139" y="3813681"/>
            <a:ext cx="3664630" cy="2832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1882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84" y="579566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72193" y="1465151"/>
            <a:ext cx="8371807" cy="3474720"/>
          </a:xfrm>
        </p:spPr>
        <p:txBody>
          <a:bodyPr/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D’habitude, la lumière voyage plus </a:t>
            </a:r>
            <a:r>
              <a:rPr lang="fr-FR" sz="3200" u="sng" dirty="0" smtClean="0"/>
              <a:t>lentement</a:t>
            </a:r>
            <a:r>
              <a:rPr lang="fr-FR" sz="3200" dirty="0" smtClean="0"/>
              <a:t> lorsque la </a:t>
            </a:r>
            <a:r>
              <a:rPr lang="fr-FR" sz="3200" u="sng" dirty="0" smtClean="0"/>
              <a:t>masse volumique augmente</a:t>
            </a:r>
            <a:r>
              <a:rPr lang="fr-FR" sz="3200" dirty="0" smtClean="0"/>
              <a:t>.</a:t>
            </a:r>
          </a:p>
          <a:p>
            <a:pPr>
              <a:lnSpc>
                <a:spcPct val="140000"/>
              </a:lnSpc>
            </a:pPr>
            <a:endParaRPr lang="fr-FR" sz="3200" dirty="0"/>
          </a:p>
          <a:p>
            <a:pPr marL="45720" indent="0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5007" y="3292946"/>
            <a:ext cx="5446658" cy="2953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323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84" y="579566"/>
            <a:ext cx="6512511" cy="1143000"/>
          </a:xfrm>
        </p:spPr>
        <p:txBody>
          <a:bodyPr/>
          <a:lstStyle/>
          <a:p>
            <a:pPr algn="l"/>
            <a:r>
              <a:rPr lang="fr-FR" dirty="0" smtClean="0"/>
              <a:t>Définition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89355" y="1457707"/>
            <a:ext cx="7969092" cy="1610455"/>
          </a:xfrm>
        </p:spPr>
        <p:txBody>
          <a:bodyPr>
            <a:normAutofit fontScale="92500"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500" dirty="0" smtClean="0"/>
              <a:t>La déviation fait paraître les objets ailleurs qu’à l’endroit où il est en réalité.</a:t>
            </a:r>
          </a:p>
          <a:p>
            <a:pPr marL="45720" indent="0">
              <a:buNone/>
            </a:pPr>
            <a:endParaRPr lang="fr-FR" dirty="0"/>
          </a:p>
        </p:txBody>
      </p:sp>
      <p:pic>
        <p:nvPicPr>
          <p:cNvPr id="4" name="Image 3" descr="Image 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4" t="6159" r="4668" b="6978"/>
          <a:stretch/>
        </p:blipFill>
        <p:spPr>
          <a:xfrm>
            <a:off x="4540394" y="2946448"/>
            <a:ext cx="3711428" cy="39115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/>
          <a:srcRect l="16024" t="5703" r="11384" b="5850"/>
          <a:stretch/>
        </p:blipFill>
        <p:spPr>
          <a:xfrm>
            <a:off x="1451495" y="2967203"/>
            <a:ext cx="1979310" cy="3814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593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84" y="579566"/>
            <a:ext cx="7818427" cy="1143000"/>
          </a:xfrm>
        </p:spPr>
        <p:txBody>
          <a:bodyPr/>
          <a:lstStyle/>
          <a:p>
            <a:pPr algn="l"/>
            <a:r>
              <a:rPr lang="fr-FR" dirty="0" smtClean="0"/>
              <a:t>Le principe de réfraction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89353" y="1490698"/>
            <a:ext cx="8354647" cy="2996076"/>
          </a:xfrm>
        </p:spPr>
        <p:txBody>
          <a:bodyPr>
            <a:no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Lorsque la lumière passe d’un milieu donné à un autre milieu dont la masse volumique est </a:t>
            </a:r>
            <a:r>
              <a:rPr lang="fr-FR" sz="3200" u="sng" dirty="0" smtClean="0"/>
              <a:t>plus grande</a:t>
            </a:r>
            <a:r>
              <a:rPr lang="fr-FR" sz="3200" dirty="0" smtClean="0"/>
              <a:t>, elle dévie en </a:t>
            </a:r>
            <a:r>
              <a:rPr lang="fr-FR" sz="3200" u="sng" dirty="0" smtClean="0"/>
              <a:t>direction de la normale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4759" y="3769136"/>
            <a:ext cx="2540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731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84" y="579566"/>
            <a:ext cx="7818427" cy="1143000"/>
          </a:xfrm>
        </p:spPr>
        <p:txBody>
          <a:bodyPr/>
          <a:lstStyle/>
          <a:p>
            <a:pPr algn="l"/>
            <a:r>
              <a:rPr lang="fr-FR" dirty="0" smtClean="0"/>
              <a:t>Le principe de réfraction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quarter" idx="13"/>
          </p:nvPr>
        </p:nvSpPr>
        <p:spPr>
          <a:xfrm>
            <a:off x="772370" y="1473538"/>
            <a:ext cx="8184008" cy="3474720"/>
          </a:xfrm>
        </p:spPr>
        <p:txBody>
          <a:bodyPr>
            <a:normAutofit/>
          </a:bodyPr>
          <a:lstStyle/>
          <a:p>
            <a:pPr marL="45720" indent="0">
              <a:lnSpc>
                <a:spcPct val="140000"/>
              </a:lnSpc>
              <a:buNone/>
            </a:pPr>
            <a:r>
              <a:rPr lang="fr-FR" sz="3200" dirty="0" smtClean="0"/>
              <a:t>Lorsque la lumière passe d’un milieu donné à un autre milieu dont la masse volumique est </a:t>
            </a:r>
            <a:r>
              <a:rPr lang="fr-FR" sz="3200" u="sng" dirty="0" smtClean="0"/>
              <a:t>plus petite</a:t>
            </a:r>
            <a:r>
              <a:rPr lang="fr-FR" sz="3200" dirty="0" smtClean="0"/>
              <a:t>, elle dévie en </a:t>
            </a:r>
            <a:r>
              <a:rPr lang="fr-FR" sz="3200" u="sng" dirty="0" smtClean="0"/>
              <a:t>direction opposée de la normale</a:t>
            </a:r>
            <a:r>
              <a:rPr lang="fr-FR" sz="3200" dirty="0" smtClean="0"/>
              <a:t>.</a:t>
            </a:r>
            <a:endParaRPr lang="fr-FR" sz="32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5736" y="3744309"/>
            <a:ext cx="2540000" cy="271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87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Image 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43" t="8451" r="13712" b="8117"/>
          <a:stretch/>
        </p:blipFill>
        <p:spPr>
          <a:xfrm>
            <a:off x="1035235" y="145038"/>
            <a:ext cx="7096431" cy="6564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10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20184" y="596499"/>
            <a:ext cx="8402083" cy="1607548"/>
          </a:xfrm>
        </p:spPr>
        <p:txBody>
          <a:bodyPr/>
          <a:lstStyle/>
          <a:p>
            <a:pPr algn="l"/>
            <a:r>
              <a:rPr lang="fr-FR" dirty="0" smtClean="0"/>
              <a:t>La réfraction et les lentilles</a:t>
            </a:r>
            <a:endParaRPr lang="fr-FR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 rotWithShape="1">
          <a:blip r:embed="rId2"/>
          <a:srcRect t="22922" b="22810"/>
          <a:stretch/>
        </p:blipFill>
        <p:spPr>
          <a:xfrm>
            <a:off x="4243762" y="2385498"/>
            <a:ext cx="4382731" cy="1227015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184" y="1791991"/>
            <a:ext cx="3093091" cy="20175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/>
          <a:srcRect t="39385"/>
          <a:stretch/>
        </p:blipFill>
        <p:spPr>
          <a:xfrm>
            <a:off x="2094998" y="4272332"/>
            <a:ext cx="6083713" cy="237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7843172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Personnalisée 11">
      <a:dk1>
        <a:sysClr val="windowText" lastClr="000000"/>
      </a:dk1>
      <a:lt1>
        <a:sysClr val="window" lastClr="FFFFFF"/>
      </a:lt1>
      <a:dk2>
        <a:srgbClr val="3E3D2D"/>
      </a:dk2>
      <a:lt2>
        <a:srgbClr val="FC8FC6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Sillage.thmx</Template>
  <TotalTime>103</TotalTime>
  <Words>183</Words>
  <Application>Microsoft Macintosh PowerPoint</Application>
  <PresentationFormat>Présentation à l'écran (4:3)</PresentationFormat>
  <Paragraphs>23</Paragraphs>
  <Slides>11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2" baseType="lpstr">
      <vt:lpstr>Slipstream</vt:lpstr>
      <vt:lpstr>La réfraction</vt:lpstr>
      <vt:lpstr>Définition</vt:lpstr>
      <vt:lpstr>Définition</vt:lpstr>
      <vt:lpstr>Définition</vt:lpstr>
      <vt:lpstr>Définition</vt:lpstr>
      <vt:lpstr>Le principe de réfraction</vt:lpstr>
      <vt:lpstr>Le principe de réfraction</vt:lpstr>
      <vt:lpstr>Présentation PowerPoint</vt:lpstr>
      <vt:lpstr>La réfraction et les lentilles</vt:lpstr>
      <vt:lpstr>Les mirages</vt:lpstr>
      <vt:lpstr>En résumé!</vt:lpstr>
    </vt:vector>
  </TitlesOfParts>
  <Company>CSSA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réfraction</dc:title>
  <dc:creator>CSSA CSSA</dc:creator>
  <cp:lastModifiedBy>CSSA CSSA</cp:lastModifiedBy>
  <cp:revision>12</cp:revision>
  <dcterms:created xsi:type="dcterms:W3CDTF">2012-02-05T02:30:09Z</dcterms:created>
  <dcterms:modified xsi:type="dcterms:W3CDTF">2012-05-29T17:47:44Z</dcterms:modified>
</cp:coreProperties>
</file>