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5" r:id="rId3"/>
    <p:sldId id="258" r:id="rId4"/>
    <p:sldId id="259" r:id="rId5"/>
    <p:sldId id="263" r:id="rId6"/>
    <p:sldId id="276" r:id="rId7"/>
    <p:sldId id="260" r:id="rId8"/>
    <p:sldId id="261" r:id="rId9"/>
    <p:sldId id="279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7" r:id="rId18"/>
    <p:sldId id="278" r:id="rId19"/>
    <p:sldId id="271" r:id="rId20"/>
    <p:sldId id="272" r:id="rId21"/>
    <p:sldId id="273" r:id="rId22"/>
    <p:sldId id="27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-19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155141"/>
            <a:ext cx="7542212" cy="1013012"/>
          </a:xfrm>
        </p:spPr>
        <p:txBody>
          <a:bodyPr anchor="b" anchorCtr="0">
            <a:noAutofit/>
          </a:bodyPr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230906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12-05-29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MoleculeTrac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19" y="224679"/>
            <a:ext cx="5795963" cy="39433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962399"/>
            <a:ext cx="758571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7" y="457200"/>
            <a:ext cx="2940087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4639235"/>
            <a:ext cx="758571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12-05-29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12-05-29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5" y="416859"/>
            <a:ext cx="1940859" cy="5607424"/>
          </a:xfrm>
        </p:spPr>
        <p:txBody>
          <a:bodyPr vert="eaVert" anchor="ctr" anchorCtr="0"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7" y="414015"/>
            <a:ext cx="6144839" cy="561026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12-05-29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12-05-29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7" y="1219013"/>
            <a:ext cx="7542213" cy="19589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37" y="3224213"/>
            <a:ext cx="7542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12-05-29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12-05-29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3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3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12-05-29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12-05-29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12-05-29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457201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457201"/>
            <a:ext cx="3566160" cy="5410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173288" indent="-344488">
              <a:defRPr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828801"/>
            <a:ext cx="356616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12-05-29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57200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676400"/>
            <a:ext cx="297561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828800"/>
            <a:ext cx="356616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12-05-29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  <a:alpha val="10000"/>
            </a:schemeClr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882588"/>
            <a:ext cx="7581901" cy="3953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70BA1CFD-BFF0-48BC-9BA5-4974D7A6AB15}" type="datetimeFigureOut">
              <a:rPr lang="en-US" smtClean="0"/>
              <a:t>12-05-29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6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03225" indent="-403225" algn="l" defTabSz="914400" rtl="0" eaLnBrk="1" latinLnBrk="0" hangingPunct="1">
        <a:spcBef>
          <a:spcPts val="2000"/>
        </a:spcBef>
        <a:buFontTx/>
        <a:buBlip>
          <a:blip r:embed="rId15"/>
        </a:buBlip>
        <a:defRPr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806450" indent="-403225" algn="l" defTabSz="914400" rtl="0" eaLnBrk="1" latinLnBrk="0" hangingPunct="1">
        <a:spcBef>
          <a:spcPts val="600"/>
        </a:spcBef>
        <a:buFontTx/>
        <a:buBlip>
          <a:blip r:embed="rId15"/>
        </a:buBlip>
        <a:defRPr sz="2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11430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492250" indent="-3492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8288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21732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6pPr>
      <a:lvl7pPr marL="25161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7pPr>
      <a:lvl8pPr marL="2860675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8pPr>
      <a:lvl9pPr marL="3205163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4" Type="http://schemas.openxmlformats.org/officeDocument/2006/relationships/image" Target="../media/image14.wmf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9462" y="4374780"/>
            <a:ext cx="7581901" cy="2127620"/>
          </a:xfrm>
        </p:spPr>
        <p:txBody>
          <a:bodyPr/>
          <a:lstStyle/>
          <a:p>
            <a:r>
              <a:rPr lang="fr-FR" dirty="0" smtClean="0"/>
              <a:t>Inspecteur Gadget</a:t>
            </a:r>
            <a:br>
              <a:rPr lang="fr-FR" dirty="0" smtClean="0"/>
            </a:br>
            <a:r>
              <a:rPr lang="fr-FR" sz="3600" dirty="0" smtClean="0"/>
              <a:t>Thème 5 : Les systèmes mécaniques</a:t>
            </a:r>
            <a:br>
              <a:rPr lang="fr-FR" sz="3600" dirty="0" smtClean="0"/>
            </a:br>
            <a:r>
              <a:rPr lang="fr-FR" sz="3600" dirty="0" smtClean="0"/>
              <a:t>Concept : Les machines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/>
          <a:srcRect l="-60609" r="-60609"/>
          <a:stretch>
            <a:fillRect/>
          </a:stretch>
        </p:blipFill>
        <p:spPr>
          <a:xfrm>
            <a:off x="779463" y="376237"/>
            <a:ext cx="7581900" cy="3952875"/>
          </a:xfrm>
        </p:spPr>
      </p:pic>
    </p:spTree>
    <p:extLst>
      <p:ext uri="{BB962C8B-B14F-4D97-AF65-F5344CB8AC3E}">
        <p14:creationId xmlns:p14="http://schemas.microsoft.com/office/powerpoint/2010/main" val="588736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coin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600" i="1" dirty="0" smtClean="0"/>
              <a:t>Exemples :</a:t>
            </a:r>
            <a:endParaRPr lang="fr-FR" sz="3600" i="1" dirty="0"/>
          </a:p>
        </p:txBody>
      </p:sp>
      <p:pic>
        <p:nvPicPr>
          <p:cNvPr id="4" name="Imag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737866" y="2243408"/>
            <a:ext cx="3489329" cy="2542947"/>
          </a:xfrm>
          <a:prstGeom prst="rect">
            <a:avLst/>
          </a:prstGeom>
        </p:spPr>
      </p:pic>
      <p:pic>
        <p:nvPicPr>
          <p:cNvPr id="5" name="Imag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216243" y="2849022"/>
            <a:ext cx="2561025" cy="323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61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vis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9462" y="1882587"/>
            <a:ext cx="7958138" cy="4450965"/>
          </a:xfrm>
        </p:spPr>
        <p:txBody>
          <a:bodyPr>
            <a:normAutofit/>
          </a:bodyPr>
          <a:lstStyle/>
          <a:p>
            <a:r>
              <a:rPr lang="fr-FR" sz="3600" dirty="0" smtClean="0"/>
              <a:t>A pour utilité de pénétrer à l’intérieur des matériaux grâce à la disposition de ses filets (Les rainures enroulées).</a:t>
            </a:r>
          </a:p>
          <a:p>
            <a:r>
              <a:rPr lang="fr-FR" sz="3600" dirty="0" smtClean="0"/>
              <a:t>Permet de maintenir ensemble deux objets.</a:t>
            </a:r>
          </a:p>
          <a:p>
            <a:r>
              <a:rPr lang="fr-FR" sz="3600" dirty="0" smtClean="0"/>
              <a:t>Utilisé pour puiser l’eau (vis d’Archimède)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861647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vis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600" i="1" dirty="0" smtClean="0"/>
              <a:t>Exemples :</a:t>
            </a:r>
            <a:endParaRPr lang="fr-FR" sz="3600" i="1" dirty="0"/>
          </a:p>
        </p:txBody>
      </p:sp>
      <p:pic>
        <p:nvPicPr>
          <p:cNvPr id="4" name="Imag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514536" y="1445304"/>
            <a:ext cx="2657342" cy="237160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t="24163" r="8154" b="17511"/>
          <a:stretch/>
        </p:blipFill>
        <p:spPr>
          <a:xfrm rot="5400000">
            <a:off x="654036" y="3465621"/>
            <a:ext cx="3506806" cy="222700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9463" y="4351326"/>
            <a:ext cx="37719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068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poulie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9462" y="1882588"/>
            <a:ext cx="8061298" cy="4662020"/>
          </a:xfrm>
        </p:spPr>
        <p:txBody>
          <a:bodyPr>
            <a:normAutofit/>
          </a:bodyPr>
          <a:lstStyle/>
          <a:p>
            <a:r>
              <a:rPr lang="fr-FR" sz="3600" dirty="0" smtClean="0"/>
              <a:t>Construite à partir d’une roue au pourtour creux à l’intérieur duquel on insère une corde.</a:t>
            </a:r>
          </a:p>
          <a:p>
            <a:r>
              <a:rPr lang="fr-FR" sz="3600" dirty="0" smtClean="0"/>
              <a:t>Est utilisée pour lever des charges.</a:t>
            </a:r>
          </a:p>
          <a:p>
            <a:r>
              <a:rPr lang="fr-FR" sz="3600" dirty="0" smtClean="0"/>
              <a:t>On utilise souvent plusieurs poulies ensembles pour effectuer un travail. </a:t>
            </a:r>
          </a:p>
        </p:txBody>
      </p:sp>
    </p:spTree>
    <p:extLst>
      <p:ext uri="{BB962C8B-B14F-4D97-AF65-F5344CB8AC3E}">
        <p14:creationId xmlns:p14="http://schemas.microsoft.com/office/powerpoint/2010/main" val="4128561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poulie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600" i="1" dirty="0" smtClean="0"/>
              <a:t>Exemples :</a:t>
            </a:r>
            <a:endParaRPr lang="fr-FR" sz="3600" i="1" dirty="0"/>
          </a:p>
        </p:txBody>
      </p:sp>
      <p:pic>
        <p:nvPicPr>
          <p:cNvPr id="4" name="Imag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822296" y="1882588"/>
            <a:ext cx="2571750" cy="1905000"/>
          </a:xfrm>
          <a:prstGeom prst="rect">
            <a:avLst/>
          </a:prstGeom>
        </p:spPr>
      </p:pic>
      <p:pic>
        <p:nvPicPr>
          <p:cNvPr id="5" name="Image 4"/>
          <p:cNvPicPr/>
          <p:nvPr/>
        </p:nvPicPr>
        <p:blipFill rotWithShape="1">
          <a:blip r:embed="rId3"/>
          <a:srcRect r="21396" b="17641"/>
          <a:stretch/>
        </p:blipFill>
        <p:spPr>
          <a:xfrm>
            <a:off x="4917597" y="4248499"/>
            <a:ext cx="2952898" cy="2320434"/>
          </a:xfrm>
          <a:prstGeom prst="rect">
            <a:avLst/>
          </a:prstGeom>
        </p:spPr>
      </p:pic>
      <p:pic>
        <p:nvPicPr>
          <p:cNvPr id="6" name="Image 5"/>
          <p:cNvPicPr/>
          <p:nvPr/>
        </p:nvPicPr>
        <p:blipFill>
          <a:blip r:embed="rId4"/>
          <a:stretch>
            <a:fillRect/>
          </a:stretch>
        </p:blipFill>
        <p:spPr>
          <a:xfrm>
            <a:off x="492256" y="3576857"/>
            <a:ext cx="3020695" cy="2764155"/>
          </a:xfrm>
          <a:prstGeom prst="rect">
            <a:avLst/>
          </a:prstGeom>
        </p:spPr>
      </p:pic>
      <p:pic>
        <p:nvPicPr>
          <p:cNvPr id="7" name="Image 6"/>
          <p:cNvPicPr/>
          <p:nvPr/>
        </p:nvPicPr>
        <p:blipFill>
          <a:blip r:embed="rId5"/>
          <a:stretch>
            <a:fillRect/>
          </a:stretch>
        </p:blipFill>
        <p:spPr>
          <a:xfrm>
            <a:off x="6865607" y="1461037"/>
            <a:ext cx="2009775" cy="211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572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roue et l’axe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9462" y="1882588"/>
            <a:ext cx="7941205" cy="3953436"/>
          </a:xfrm>
        </p:spPr>
        <p:txBody>
          <a:bodyPr>
            <a:noAutofit/>
          </a:bodyPr>
          <a:lstStyle/>
          <a:p>
            <a:r>
              <a:rPr lang="fr-FR" sz="3600" dirty="0" smtClean="0"/>
              <a:t>Pièce mécanique de forme circulaire tournant autour d’un axe passant par le centre.</a:t>
            </a:r>
          </a:p>
          <a:p>
            <a:r>
              <a:rPr lang="fr-FR" sz="3600" dirty="0" smtClean="0"/>
              <a:t>Permet de déplacer des charges importantes en réduisant les forces de frottement.</a:t>
            </a:r>
          </a:p>
        </p:txBody>
      </p:sp>
    </p:spTree>
    <p:extLst>
      <p:ext uri="{BB962C8B-B14F-4D97-AF65-F5344CB8AC3E}">
        <p14:creationId xmlns:p14="http://schemas.microsoft.com/office/powerpoint/2010/main" val="2702297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roue et l’axe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600" i="1" dirty="0" smtClean="0"/>
              <a:t>Exemples :</a:t>
            </a:r>
            <a:endParaRPr lang="fr-FR" sz="3600" i="1" dirty="0"/>
          </a:p>
        </p:txBody>
      </p:sp>
      <p:pic>
        <p:nvPicPr>
          <p:cNvPr id="4" name="Image 3"/>
          <p:cNvPicPr/>
          <p:nvPr/>
        </p:nvPicPr>
        <p:blipFill rotWithShape="1">
          <a:blip r:embed="rId2"/>
          <a:srcRect t="15389" b="15389"/>
          <a:stretch/>
        </p:blipFill>
        <p:spPr>
          <a:xfrm>
            <a:off x="3059445" y="4046635"/>
            <a:ext cx="3127459" cy="2363711"/>
          </a:xfrm>
          <a:prstGeom prst="rect">
            <a:avLst/>
          </a:prstGeom>
        </p:spPr>
      </p:pic>
      <p:pic>
        <p:nvPicPr>
          <p:cNvPr id="5" name="Image 4"/>
          <p:cNvPicPr/>
          <p:nvPr/>
        </p:nvPicPr>
        <p:blipFill>
          <a:blip r:embed="rId3"/>
          <a:stretch>
            <a:fillRect/>
          </a:stretch>
        </p:blipFill>
        <p:spPr>
          <a:xfrm>
            <a:off x="457320" y="2662824"/>
            <a:ext cx="2163974" cy="3295699"/>
          </a:xfrm>
          <a:prstGeom prst="rect">
            <a:avLst/>
          </a:prstGeom>
        </p:spPr>
      </p:pic>
      <p:pic>
        <p:nvPicPr>
          <p:cNvPr id="6" name="Image 5"/>
          <p:cNvPicPr/>
          <p:nvPr/>
        </p:nvPicPr>
        <p:blipFill>
          <a:blip r:embed="rId4"/>
          <a:stretch>
            <a:fillRect/>
          </a:stretch>
        </p:blipFill>
        <p:spPr>
          <a:xfrm>
            <a:off x="4579938" y="1493471"/>
            <a:ext cx="3781425" cy="233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788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817078" cy="1653988"/>
          </a:xfrm>
        </p:spPr>
        <p:txBody>
          <a:bodyPr/>
          <a:lstStyle/>
          <a:p>
            <a:r>
              <a:rPr lang="fr-FR" dirty="0" smtClean="0"/>
              <a:t>Les machines composées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Une machine composée est un outil ou un appareil fait </a:t>
            </a:r>
            <a:r>
              <a:rPr lang="fr-FR" sz="4000" u="sng" dirty="0" smtClean="0"/>
              <a:t>de plus d’un</a:t>
            </a:r>
            <a:r>
              <a:rPr lang="fr-FR" sz="4000" dirty="0" smtClean="0"/>
              <a:t> mécanismes de base.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1722831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869348" cy="1653988"/>
          </a:xfrm>
        </p:spPr>
        <p:txBody>
          <a:bodyPr/>
          <a:lstStyle/>
          <a:p>
            <a:r>
              <a:rPr lang="fr-FR" dirty="0" smtClean="0"/>
              <a:t>Les machines composées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9462" y="1882588"/>
            <a:ext cx="7869348" cy="3953436"/>
          </a:xfrm>
        </p:spPr>
        <p:txBody>
          <a:bodyPr numCol="2">
            <a:noAutofit/>
          </a:bodyPr>
          <a:lstStyle/>
          <a:p>
            <a:r>
              <a:rPr lang="fr-FR" sz="4000" dirty="0" smtClean="0"/>
              <a:t>L’engrenage</a:t>
            </a:r>
          </a:p>
          <a:p>
            <a:r>
              <a:rPr lang="fr-FR" sz="4000" dirty="0" smtClean="0"/>
              <a:t>Le treuil </a:t>
            </a:r>
          </a:p>
        </p:txBody>
      </p:sp>
    </p:spTree>
    <p:extLst>
      <p:ext uri="{BB962C8B-B14F-4D97-AF65-F5344CB8AC3E}">
        <p14:creationId xmlns:p14="http://schemas.microsoft.com/office/powerpoint/2010/main" val="2543374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L’engrenage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O</a:t>
            </a:r>
            <a:r>
              <a:rPr lang="fr-FR" sz="4000" dirty="0" smtClean="0"/>
              <a:t>bjet qui ressemble à une roue ayant des dents autour de sa jante (à sa périphérie).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2676521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machines simples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9462" y="1882587"/>
            <a:ext cx="7581901" cy="4580619"/>
          </a:xfrm>
        </p:spPr>
        <p:txBody>
          <a:bodyPr>
            <a:normAutofit/>
          </a:bodyPr>
          <a:lstStyle/>
          <a:p>
            <a:r>
              <a:rPr lang="fr-FR" sz="3600" dirty="0" smtClean="0"/>
              <a:t>Une machine simple est un outil ou un appareil fait </a:t>
            </a:r>
            <a:r>
              <a:rPr lang="fr-FR" sz="3600" u="sng" dirty="0" smtClean="0"/>
              <a:t>d’un seul mécanisme de base</a:t>
            </a:r>
            <a:r>
              <a:rPr lang="fr-FR" sz="3600" dirty="0" smtClean="0"/>
              <a:t>.</a:t>
            </a:r>
          </a:p>
          <a:p>
            <a:r>
              <a:rPr lang="fr-FR" sz="3600" dirty="0" smtClean="0"/>
              <a:t>Elle permet d’effectuer un travail avec un </a:t>
            </a:r>
            <a:r>
              <a:rPr lang="fr-FR" sz="3600" u="sng" dirty="0" smtClean="0"/>
              <a:t>effort moindre </a:t>
            </a:r>
            <a:r>
              <a:rPr lang="fr-FR" sz="3600" dirty="0" smtClean="0"/>
              <a:t>ou </a:t>
            </a:r>
            <a:r>
              <a:rPr lang="fr-FR" sz="3600" u="sng" dirty="0" smtClean="0"/>
              <a:t>plus rapidement</a:t>
            </a:r>
            <a:r>
              <a:rPr lang="fr-FR" sz="3600" dirty="0" smtClean="0"/>
              <a:t>.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49846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L’engrenage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600" i="1" dirty="0" smtClean="0"/>
              <a:t>Exemples :</a:t>
            </a:r>
            <a:endParaRPr lang="fr-FR" sz="3600" i="1" dirty="0"/>
          </a:p>
        </p:txBody>
      </p:sp>
      <p:pic>
        <p:nvPicPr>
          <p:cNvPr id="4" name="Imag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634386" y="1761565"/>
            <a:ext cx="2080359" cy="2387563"/>
          </a:xfrm>
          <a:prstGeom prst="rect">
            <a:avLst/>
          </a:prstGeom>
        </p:spPr>
      </p:pic>
      <p:pic>
        <p:nvPicPr>
          <p:cNvPr id="6" name="Image 5"/>
          <p:cNvPicPr/>
          <p:nvPr/>
        </p:nvPicPr>
        <p:blipFill>
          <a:blip r:embed="rId3"/>
          <a:stretch>
            <a:fillRect/>
          </a:stretch>
        </p:blipFill>
        <p:spPr>
          <a:xfrm>
            <a:off x="5933483" y="3807044"/>
            <a:ext cx="2136775" cy="2615565"/>
          </a:xfrm>
          <a:prstGeom prst="rect">
            <a:avLst/>
          </a:prstGeom>
        </p:spPr>
      </p:pic>
      <p:pic>
        <p:nvPicPr>
          <p:cNvPr id="7" name="Image 6"/>
          <p:cNvPicPr/>
          <p:nvPr/>
        </p:nvPicPr>
        <p:blipFill>
          <a:blip r:embed="rId4"/>
          <a:stretch>
            <a:fillRect/>
          </a:stretch>
        </p:blipFill>
        <p:spPr>
          <a:xfrm>
            <a:off x="1338305" y="2791144"/>
            <a:ext cx="1462082" cy="1452923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5"/>
          <a:stretch>
            <a:fillRect/>
          </a:stretch>
        </p:blipFill>
        <p:spPr>
          <a:xfrm>
            <a:off x="1089830" y="4542152"/>
            <a:ext cx="3762006" cy="207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0615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treuil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Se compose d’un petit cylindre, ou tambour, et d’une manivelle.</a:t>
            </a:r>
            <a:endParaRPr lang="fr-FR" sz="3600" dirty="0"/>
          </a:p>
        </p:txBody>
      </p:sp>
      <p:pic>
        <p:nvPicPr>
          <p:cNvPr id="4" name="Imag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728323" y="3427608"/>
            <a:ext cx="3421053" cy="301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319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treuil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600" i="1" dirty="0" smtClean="0"/>
              <a:t>Exemples :</a:t>
            </a:r>
            <a:endParaRPr lang="fr-FR" sz="3600" i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110" y="2816758"/>
            <a:ext cx="2474345" cy="3305423"/>
          </a:xfrm>
          <a:prstGeom prst="rect">
            <a:avLst/>
          </a:prstGeom>
        </p:spPr>
      </p:pic>
      <p:pic>
        <p:nvPicPr>
          <p:cNvPr id="7" name="Image 6"/>
          <p:cNvPicPr/>
          <p:nvPr/>
        </p:nvPicPr>
        <p:blipFill>
          <a:blip r:embed="rId3"/>
          <a:stretch>
            <a:fillRect/>
          </a:stretch>
        </p:blipFill>
        <p:spPr>
          <a:xfrm>
            <a:off x="4223201" y="3312728"/>
            <a:ext cx="1904915" cy="2159965"/>
          </a:xfrm>
          <a:prstGeom prst="rect">
            <a:avLst/>
          </a:prstGeom>
        </p:spPr>
      </p:pic>
      <p:pic>
        <p:nvPicPr>
          <p:cNvPr id="8" name="Image 7" descr="FR 4-5 (1)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883" y="3271783"/>
            <a:ext cx="1554480" cy="220091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703869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machines simples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9462" y="1882588"/>
            <a:ext cx="7869348" cy="3953436"/>
          </a:xfrm>
        </p:spPr>
        <p:txBody>
          <a:bodyPr numCol="2">
            <a:noAutofit/>
          </a:bodyPr>
          <a:lstStyle/>
          <a:p>
            <a:r>
              <a:rPr lang="fr-FR" sz="4000" dirty="0" smtClean="0"/>
              <a:t>Le levier</a:t>
            </a:r>
          </a:p>
          <a:p>
            <a:r>
              <a:rPr lang="fr-FR" sz="4000" dirty="0" smtClean="0"/>
              <a:t>Le plan incliné</a:t>
            </a:r>
          </a:p>
          <a:p>
            <a:r>
              <a:rPr lang="fr-FR" sz="4000" dirty="0" smtClean="0"/>
              <a:t>La poulie</a:t>
            </a:r>
          </a:p>
          <a:p>
            <a:pPr marL="0" indent="0">
              <a:buNone/>
            </a:pPr>
            <a:endParaRPr lang="fr-FR" sz="4000" dirty="0" smtClean="0"/>
          </a:p>
          <a:p>
            <a:r>
              <a:rPr lang="fr-FR" sz="4000" dirty="0" smtClean="0"/>
              <a:t>La roue et l’axe</a:t>
            </a:r>
          </a:p>
          <a:p>
            <a:r>
              <a:rPr lang="fr-FR" sz="4000" dirty="0" smtClean="0"/>
              <a:t>La vis</a:t>
            </a:r>
          </a:p>
          <a:p>
            <a:r>
              <a:rPr lang="fr-FR" sz="4000" dirty="0" smtClean="0"/>
              <a:t>Le coin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1453995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levier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9462" y="1882588"/>
            <a:ext cx="7996173" cy="3953436"/>
          </a:xfrm>
        </p:spPr>
        <p:txBody>
          <a:bodyPr>
            <a:normAutofit/>
          </a:bodyPr>
          <a:lstStyle/>
          <a:p>
            <a:r>
              <a:rPr lang="fr-FR" sz="3600" dirty="0" smtClean="0"/>
              <a:t>Constitué d’un objet long et rigide (barre de fer, planche de bois, etc.) qui peut </a:t>
            </a:r>
            <a:r>
              <a:rPr lang="fr-FR" sz="3600" u="sng" dirty="0" smtClean="0"/>
              <a:t>pivoter</a:t>
            </a:r>
            <a:r>
              <a:rPr lang="fr-FR" sz="3600" dirty="0" smtClean="0"/>
              <a:t> sur un point fixe d’appui (pivot).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2228" y="4368202"/>
            <a:ext cx="4993407" cy="22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955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levier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9462" y="1791880"/>
            <a:ext cx="7581901" cy="3953436"/>
          </a:xfrm>
        </p:spPr>
        <p:txBody>
          <a:bodyPr/>
          <a:lstStyle/>
          <a:p>
            <a:r>
              <a:rPr lang="fr-FR" sz="3600" i="1" dirty="0" smtClean="0"/>
              <a:t>Exemples :</a:t>
            </a:r>
          </a:p>
          <a:p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54488" y="2505128"/>
            <a:ext cx="2494744" cy="2150986"/>
          </a:xfrm>
          <a:prstGeom prst="rect">
            <a:avLst/>
          </a:prstGeom>
        </p:spPr>
      </p:pic>
      <p:pic>
        <p:nvPicPr>
          <p:cNvPr id="7" name="Image 6"/>
          <p:cNvPicPr/>
          <p:nvPr/>
        </p:nvPicPr>
        <p:blipFill>
          <a:blip r:embed="rId3"/>
          <a:stretch>
            <a:fillRect/>
          </a:stretch>
        </p:blipFill>
        <p:spPr>
          <a:xfrm>
            <a:off x="5567464" y="4236719"/>
            <a:ext cx="2793899" cy="2178698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4"/>
          <a:stretch>
            <a:fillRect/>
          </a:stretch>
        </p:blipFill>
        <p:spPr>
          <a:xfrm>
            <a:off x="5942684" y="1455780"/>
            <a:ext cx="2706333" cy="2435168"/>
          </a:xfrm>
          <a:prstGeom prst="rect">
            <a:avLst/>
          </a:prstGeom>
        </p:spPr>
      </p:pic>
      <p:pic>
        <p:nvPicPr>
          <p:cNvPr id="15" name="Image 14"/>
          <p:cNvPicPr/>
          <p:nvPr/>
        </p:nvPicPr>
        <p:blipFill>
          <a:blip r:embed="rId5"/>
          <a:stretch>
            <a:fillRect/>
          </a:stretch>
        </p:blipFill>
        <p:spPr>
          <a:xfrm>
            <a:off x="1919155" y="4855363"/>
            <a:ext cx="2296160" cy="1779905"/>
          </a:xfrm>
          <a:prstGeom prst="rect">
            <a:avLst/>
          </a:prstGeom>
        </p:spPr>
      </p:pic>
      <p:pic>
        <p:nvPicPr>
          <p:cNvPr id="16" name="Image 15"/>
          <p:cNvPicPr/>
          <p:nvPr/>
        </p:nvPicPr>
        <p:blipFill rotWithShape="1">
          <a:blip r:embed="rId6"/>
          <a:srcRect l="21689" r="17739"/>
          <a:stretch/>
        </p:blipFill>
        <p:spPr>
          <a:xfrm>
            <a:off x="3613706" y="1708084"/>
            <a:ext cx="1791694" cy="281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390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levier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9462" y="1791880"/>
            <a:ext cx="7581901" cy="3953436"/>
          </a:xfrm>
        </p:spPr>
        <p:txBody>
          <a:bodyPr/>
          <a:lstStyle/>
          <a:p>
            <a:r>
              <a:rPr lang="fr-FR" sz="3600" i="1" dirty="0" smtClean="0"/>
              <a:t>Exemples :</a:t>
            </a:r>
          </a:p>
          <a:p>
            <a:endParaRPr lang="fr-FR" dirty="0"/>
          </a:p>
        </p:txBody>
      </p:sp>
      <p:pic>
        <p:nvPicPr>
          <p:cNvPr id="11" name="Imag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486397" y="2588392"/>
            <a:ext cx="2330271" cy="2953158"/>
          </a:xfrm>
          <a:prstGeom prst="rect">
            <a:avLst/>
          </a:prstGeom>
        </p:spPr>
      </p:pic>
      <p:pic>
        <p:nvPicPr>
          <p:cNvPr id="12" name="Image 11" descr="FR 4-2 (1)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6" t="4986" r="18106" b="9078"/>
          <a:stretch/>
        </p:blipFill>
        <p:spPr bwMode="auto">
          <a:xfrm>
            <a:off x="3191140" y="4442907"/>
            <a:ext cx="2474762" cy="2051295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3" name="Image 12" descr="FR 4-2 (4)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4" r="30514" b="8978"/>
          <a:stretch/>
        </p:blipFill>
        <p:spPr bwMode="auto">
          <a:xfrm>
            <a:off x="3712142" y="1701711"/>
            <a:ext cx="2328230" cy="236326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4" name="Image 13"/>
          <p:cNvPicPr/>
          <p:nvPr/>
        </p:nvPicPr>
        <p:blipFill>
          <a:blip r:embed="rId5"/>
          <a:stretch>
            <a:fillRect/>
          </a:stretch>
        </p:blipFill>
        <p:spPr>
          <a:xfrm>
            <a:off x="6405562" y="2468122"/>
            <a:ext cx="2142133" cy="268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01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plan incliné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9461" y="1882587"/>
            <a:ext cx="8142705" cy="4499219"/>
          </a:xfrm>
        </p:spPr>
        <p:txBody>
          <a:bodyPr>
            <a:normAutofit/>
          </a:bodyPr>
          <a:lstStyle/>
          <a:p>
            <a:r>
              <a:rPr lang="fr-FR" sz="3600" dirty="0" smtClean="0"/>
              <a:t>Surface plane légèrement inclinée par rapport à l’horizontale. </a:t>
            </a:r>
          </a:p>
          <a:p>
            <a:r>
              <a:rPr lang="fr-FR" sz="3600" dirty="0" smtClean="0"/>
              <a:t>Permet de déplacer des objets en les glissant ou en les roulant, sans avoir à les soulever.</a:t>
            </a:r>
          </a:p>
          <a:p>
            <a:r>
              <a:rPr lang="fr-FR" sz="3600" dirty="0" smtClean="0"/>
              <a:t>Aussi appelé « rampe ».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352392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plan incliné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600" i="1" dirty="0" smtClean="0"/>
              <a:t>Exemples :</a:t>
            </a:r>
            <a:endParaRPr lang="fr-FR" sz="3600" i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7681" y="4177252"/>
            <a:ext cx="3265382" cy="2302095"/>
          </a:xfrm>
          <a:prstGeom prst="rect">
            <a:avLst/>
          </a:prstGeom>
        </p:spPr>
      </p:pic>
      <p:pic>
        <p:nvPicPr>
          <p:cNvPr id="5" name="Image 4"/>
          <p:cNvPicPr/>
          <p:nvPr/>
        </p:nvPicPr>
        <p:blipFill>
          <a:blip r:embed="rId3"/>
          <a:stretch>
            <a:fillRect/>
          </a:stretch>
        </p:blipFill>
        <p:spPr>
          <a:xfrm>
            <a:off x="6040372" y="1882588"/>
            <a:ext cx="2890837" cy="195278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221" y="2886759"/>
            <a:ext cx="3348525" cy="334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511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coin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9461" y="1882587"/>
            <a:ext cx="8142705" cy="4499219"/>
          </a:xfrm>
        </p:spPr>
        <p:txBody>
          <a:bodyPr>
            <a:normAutofit/>
          </a:bodyPr>
          <a:lstStyle/>
          <a:p>
            <a:r>
              <a:rPr lang="fr-FR" sz="3600" dirty="0" smtClean="0"/>
              <a:t>Plan incliné portatif</a:t>
            </a:r>
          </a:p>
          <a:p>
            <a:r>
              <a:rPr lang="fr-FR" sz="3600" dirty="0" smtClean="0"/>
              <a:t>Utilisé pour séparer un objet en deux, pour séparer deux objets accolés, maintenir un objet en place ou pour le soulever.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8075665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bite">
  <a:themeElements>
    <a:clrScheme name="Orbit">
      <a:dk1>
        <a:srgbClr val="000000"/>
      </a:dk1>
      <a:lt1>
        <a:srgbClr val="FFFFFF"/>
      </a:lt1>
      <a:dk2>
        <a:srgbClr val="7C9BA5"/>
      </a:dk2>
      <a:lt2>
        <a:srgbClr val="C1D0CA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rbit">
      <a:maj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rbit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Orbite.thmx</Template>
  <TotalTime>810</TotalTime>
  <Words>352</Words>
  <Application>Microsoft Macintosh PowerPoint</Application>
  <PresentationFormat>Présentation à l'écran (4:3)</PresentationFormat>
  <Paragraphs>59</Paragraphs>
  <Slides>22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Orbite</vt:lpstr>
      <vt:lpstr>Inspecteur Gadget Thème 5 : Les systèmes mécaniques Concept : Les machines</vt:lpstr>
      <vt:lpstr>Les machines simples </vt:lpstr>
      <vt:lpstr>Les machines simples</vt:lpstr>
      <vt:lpstr>Le levier</vt:lpstr>
      <vt:lpstr>Le levier</vt:lpstr>
      <vt:lpstr>Le levier</vt:lpstr>
      <vt:lpstr>Le plan incliné</vt:lpstr>
      <vt:lpstr>Le plan incliné</vt:lpstr>
      <vt:lpstr>Le coin</vt:lpstr>
      <vt:lpstr>Le coin</vt:lpstr>
      <vt:lpstr>La vis</vt:lpstr>
      <vt:lpstr>La vis</vt:lpstr>
      <vt:lpstr>La poulie</vt:lpstr>
      <vt:lpstr>La poulie</vt:lpstr>
      <vt:lpstr>La roue et l’axe</vt:lpstr>
      <vt:lpstr>La roue et l’axe</vt:lpstr>
      <vt:lpstr>Les machines composées </vt:lpstr>
      <vt:lpstr>Les machines composées</vt:lpstr>
      <vt:lpstr>L’engrenage</vt:lpstr>
      <vt:lpstr>L’engrenage </vt:lpstr>
      <vt:lpstr>Le treuil</vt:lpstr>
      <vt:lpstr>Le treuil </vt:lpstr>
    </vt:vector>
  </TitlesOfParts>
  <Company>CSSA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Inspecteur Gadget Thème 5 : Les systèmes mécaniques Concepts : Les machines</dc:title>
  <dc:creator>CSSA CSSA</dc:creator>
  <cp:lastModifiedBy>CSSA CSSA</cp:lastModifiedBy>
  <cp:revision>24</cp:revision>
  <dcterms:created xsi:type="dcterms:W3CDTF">2012-04-16T20:48:41Z</dcterms:created>
  <dcterms:modified xsi:type="dcterms:W3CDTF">2012-05-29T20:51:34Z</dcterms:modified>
</cp:coreProperties>
</file>