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CA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11-09-14</a:t>
            </a:fld>
            <a:endParaRPr lang="en-US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11-09-14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11-09-14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11-09-14</a:t>
            </a:fld>
            <a:endParaRPr lang="en-US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11-09-14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11-09-14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11-09-14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11-09-14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11-09-14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11-09-14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CA" smtClean="0"/>
              <a:t>Faire glisser l'image vers l'espace réservé ou cliquer sur l'icône pour l'ajouter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11-09-14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A" smtClean="0"/>
              <a:t>Deuxième niveau</a:t>
            </a:r>
          </a:p>
          <a:p>
            <a:pPr lvl="2" eaLnBrk="1" latinLnBrk="0" hangingPunct="1"/>
            <a:r>
              <a:rPr kumimoji="0" lang="fr-CA" smtClean="0"/>
              <a:t>Troisième niveau</a:t>
            </a:r>
          </a:p>
          <a:p>
            <a:pPr lvl="3" eaLnBrk="1" latinLnBrk="0" hangingPunct="1"/>
            <a:r>
              <a:rPr kumimoji="0" lang="fr-CA" smtClean="0"/>
              <a:t>Quatrième niveau</a:t>
            </a:r>
          </a:p>
          <a:p>
            <a:pPr lvl="4" eaLnBrk="1" latinLnBrk="0" hangingPunct="1"/>
            <a:r>
              <a:rPr kumimoji="0" lang="fr-CA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11-09-14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blio.alloprof.qc.ca/PagesAnonymes/DisplayFiches.aspx?ID=601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éléments et le tableau périodique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39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3- Les éléments sont arrangés en ordre (moins lourd au plus lourd) et </a:t>
            </a:r>
            <a:r>
              <a:rPr lang="fr-FR" b="1" u="sng" dirty="0" smtClean="0"/>
              <a:t>horizontalement</a:t>
            </a:r>
            <a:r>
              <a:rPr lang="fr-FR" dirty="0" smtClean="0"/>
              <a:t> sur le tableau.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Les rangs sont appelés des </a:t>
            </a:r>
            <a:r>
              <a:rPr lang="fr-FR" b="1" u="sng" dirty="0" smtClean="0"/>
              <a:t>périodes</a:t>
            </a:r>
          </a:p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r>
              <a:rPr lang="fr-FR" dirty="0" smtClean="0"/>
              <a:t>4- Les éléments sont groupés en « familles » qui descendent vers le bas du tableau et partagent les m</a:t>
            </a:r>
            <a:r>
              <a:rPr lang="fr-FR" dirty="0" smtClean="0"/>
              <a:t>êmes caractéristiques (propriétés)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Règles de base du tableau périodique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70883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Les familles chimiques constituent des groupes d’éléments apparentés qui possèdent des propriétés semblables.  Les principales familles sont: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Métaux alcalins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Métaux alcalino-terreux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Gaz rares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halogènes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Les familles chimiques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428002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 regardant autour de nous, on peut se demander combien de substances composent notre monde. Il y a par exemple le bois, l’air, le fer, le béton, le gazon, le tissu, le lait, etc. Il existe une quasi-infinité de substances courantes et encore plus de substances que l’on ne connaît pas ! 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Les éléments</a:t>
            </a:r>
            <a:endParaRPr lang="fr-FR" sz="5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077" y="4212492"/>
            <a:ext cx="2888723" cy="18835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99708"/>
            <a:ext cx="2046816" cy="18893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923" y="4703885"/>
            <a:ext cx="2246923" cy="16851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00" y="445470"/>
            <a:ext cx="1826541" cy="150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2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Cependant, la totalité de ces produits sont formés à partir d’une organisation plus ou moins complexe d’un nombre limité</a:t>
            </a:r>
            <a:r>
              <a:rPr lang="fr-FR" sz="3200" b="1" dirty="0"/>
              <a:t> </a:t>
            </a:r>
            <a:r>
              <a:rPr lang="fr-FR" sz="3200" b="1" dirty="0">
                <a:hlinkClick r:id="rId2"/>
              </a:rPr>
              <a:t>d’atomes </a:t>
            </a:r>
            <a:r>
              <a:rPr lang="fr-FR" dirty="0"/>
              <a:t>. En ce moment, </a:t>
            </a:r>
            <a:r>
              <a:rPr lang="fr-FR" b="1" dirty="0"/>
              <a:t>nous n’avons découvert qu’environ 115 atomes différents , </a:t>
            </a:r>
            <a:r>
              <a:rPr lang="fr-FR" dirty="0"/>
              <a:t>mais les recherches continuent et on pense pouvoir en dénombrer encore quelques autres.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C’est </a:t>
            </a:r>
            <a:r>
              <a:rPr lang="fr-FR" dirty="0"/>
              <a:t>donc dire que tout ce qui nous entoure n’est formé à la base que d’environ 115 particules différentes. 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Les éléments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277208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754923"/>
          </a:xfrm>
        </p:spPr>
        <p:txBody>
          <a:bodyPr>
            <a:normAutofit/>
          </a:bodyPr>
          <a:lstStyle/>
          <a:p>
            <a:r>
              <a:rPr lang="fr-FR" dirty="0"/>
              <a:t>Un élément est une substance de « </a:t>
            </a:r>
            <a:r>
              <a:rPr lang="fr-FR" dirty="0" smtClean="0"/>
              <a:t>                     </a:t>
            </a:r>
            <a:r>
              <a:rPr lang="fr-FR" dirty="0"/>
              <a:t> » qui ne peut pas être </a:t>
            </a:r>
            <a:r>
              <a:rPr lang="fr-FR" dirty="0" smtClean="0"/>
              <a:t>divisée.  </a:t>
            </a:r>
            <a:endParaRPr lang="fr-FR" dirty="0"/>
          </a:p>
          <a:p>
            <a:endParaRPr lang="fr-FR" dirty="0" smtClean="0"/>
          </a:p>
          <a:p>
            <a:r>
              <a:rPr lang="fr-FR" dirty="0"/>
              <a:t>On appelle </a:t>
            </a:r>
            <a:r>
              <a:rPr lang="fr-FR" b="1" dirty="0"/>
              <a:t>élément </a:t>
            </a:r>
            <a:r>
              <a:rPr lang="fr-FR" dirty="0"/>
              <a:t>cette liste d’atomes qui constituent la matière. </a:t>
            </a:r>
            <a:br>
              <a:rPr lang="fr-FR" dirty="0"/>
            </a:b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Les éléments</a:t>
            </a:r>
            <a:endParaRPr lang="fr-FR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6057898" y="1524000"/>
            <a:ext cx="1320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D092A7">
                    <a:lumMod val="75000"/>
                  </a:srgbClr>
                </a:solidFill>
              </a:rPr>
              <a:t>BASE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003" y="3983308"/>
            <a:ext cx="2196238" cy="21322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85" y="3927231"/>
            <a:ext cx="2166351" cy="21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Lorsqu’on a commencé à découvrir les éléments, ces derniers étaient regroupés sur une même liste, sans classification claire. Cependant, avec le temps, on a remarqué que certains éléments avaient des propriétés semblables. Il a donc été nécessaire de trouver une classification pour mieux s’y retrouver. </a:t>
            </a:r>
            <a:br>
              <a:rPr lang="fr-FR" dirty="0"/>
            </a:b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Comment les scientifiques groupent-ils les éléments?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277" y="4085490"/>
            <a:ext cx="2688492" cy="219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9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2069"/>
          </a:xfrm>
        </p:spPr>
        <p:txBody>
          <a:bodyPr/>
          <a:lstStyle/>
          <a:p>
            <a:r>
              <a:rPr lang="fr-FR" dirty="0" smtClean="0"/>
              <a:t>Il y a plus d’un siècle, un scientifique nommé </a:t>
            </a:r>
            <a:r>
              <a:rPr lang="fr-FR" dirty="0" err="1" smtClean="0"/>
              <a:t>Dmitri</a:t>
            </a:r>
            <a:r>
              <a:rPr lang="fr-FR" dirty="0" smtClean="0"/>
              <a:t> </a:t>
            </a:r>
            <a:r>
              <a:rPr lang="fr-FR" dirty="0" err="1" smtClean="0"/>
              <a:t>Ivanovitch</a:t>
            </a:r>
            <a:r>
              <a:rPr lang="fr-FR" dirty="0" smtClean="0"/>
              <a:t> Mendele</a:t>
            </a:r>
            <a:r>
              <a:rPr lang="fr-FR" dirty="0" smtClean="0"/>
              <a:t>ïev inventa un tableau qui regroupait tous les </a:t>
            </a:r>
            <a:r>
              <a:rPr lang="fr-FR" b="1" u="sng" dirty="0" smtClean="0"/>
              <a:t>éléments</a:t>
            </a:r>
            <a:r>
              <a:rPr lang="fr-FR" dirty="0" smtClean="0"/>
              <a:t> connus selon leurs propriétés </a:t>
            </a:r>
            <a:r>
              <a:rPr lang="fr-FR" b="1" u="sng" dirty="0" smtClean="0"/>
              <a:t>chimiques</a:t>
            </a:r>
            <a:r>
              <a:rPr lang="fr-FR" dirty="0" smtClean="0"/>
              <a:t> et </a:t>
            </a:r>
            <a:r>
              <a:rPr lang="fr-FR" b="1" u="sng" dirty="0" smtClean="0"/>
              <a:t>physiques.</a:t>
            </a:r>
          </a:p>
          <a:p>
            <a:endParaRPr lang="fr-FR" b="1" u="sng" dirty="0"/>
          </a:p>
          <a:p>
            <a:endParaRPr lang="fr-FR" b="1" u="sng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Comment les scientifiques groupent-ils les éléments?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40" y="3426069"/>
            <a:ext cx="2051984" cy="286531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84615" y="4044462"/>
            <a:ext cx="2911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2"/>
                </a:solidFill>
              </a:rPr>
              <a:t>1834-1907</a:t>
            </a:r>
          </a:p>
          <a:p>
            <a:pPr algn="ctr"/>
            <a:r>
              <a:rPr lang="fr-FR" sz="2800" b="1" dirty="0" smtClean="0">
                <a:solidFill>
                  <a:schemeClr val="accent2"/>
                </a:solidFill>
              </a:rPr>
              <a:t>Chimiste russe</a:t>
            </a:r>
            <a:endParaRPr lang="fr-FR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2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527538" y="152400"/>
            <a:ext cx="7702062" cy="1219200"/>
          </a:xfrm>
        </p:spPr>
        <p:txBody>
          <a:bodyPr/>
          <a:lstStyle/>
          <a:p>
            <a:r>
              <a:rPr lang="fr-FR" b="1" dirty="0" smtClean="0"/>
              <a:t>Tableau périodique</a:t>
            </a:r>
            <a:endParaRPr lang="fr-FR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b="24547"/>
          <a:stretch/>
        </p:blipFill>
        <p:spPr>
          <a:xfrm>
            <a:off x="312614" y="1801435"/>
            <a:ext cx="8756873" cy="450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/>
              <a:t>Règles de base du tableau périodique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1-  Chaque élément possède un numéro (numéro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atomique) qui identifie le poids de </a:t>
            </a:r>
            <a:r>
              <a:rPr lang="fr-FR" dirty="0"/>
              <a:t>ses atomes.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 </a:t>
            </a:r>
          </a:p>
          <a:p>
            <a:pPr marL="0" indent="0">
              <a:buNone/>
            </a:pPr>
            <a:r>
              <a:rPr lang="fr-FR" dirty="0" smtClean="0"/>
              <a:t>      On </a:t>
            </a:r>
            <a:r>
              <a:rPr lang="fr-FR" dirty="0"/>
              <a:t>a donné le numéro 1 à l’atome qui a un proton</a:t>
            </a:r>
            <a:r>
              <a:rPr lang="fr-FR" dirty="0" smtClean="0"/>
              <a:t>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dirty="0"/>
              <a:t>le </a:t>
            </a:r>
            <a:r>
              <a:rPr lang="fr-FR" dirty="0" smtClean="0"/>
              <a:t>numéro </a:t>
            </a:r>
            <a:r>
              <a:rPr lang="fr-FR" dirty="0"/>
              <a:t>2 a l’atome qui a deux protons et ainsi 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de </a:t>
            </a:r>
            <a:r>
              <a:rPr lang="fr-FR" dirty="0"/>
              <a:t>suite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9774" t="7804" r="13534" b="22505"/>
          <a:stretch/>
        </p:blipFill>
        <p:spPr>
          <a:xfrm>
            <a:off x="3575538" y="4376615"/>
            <a:ext cx="1992923" cy="187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7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2- Chaque élément possède un nom qui est raccourci à une ou deux lettres (symbole chimique)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Règles de base du tableau périodique</a:t>
            </a:r>
            <a:endParaRPr lang="fr-FR" sz="3600" dirty="0"/>
          </a:p>
        </p:txBody>
      </p:sp>
      <p:sp>
        <p:nvSpPr>
          <p:cNvPr id="5" name="Rectangle 4"/>
          <p:cNvSpPr/>
          <p:nvPr/>
        </p:nvSpPr>
        <p:spPr>
          <a:xfrm>
            <a:off x="984486" y="2752412"/>
            <a:ext cx="1079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3A44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</a:t>
            </a:r>
            <a:endParaRPr lang="fr-C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3A44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5375" y="4835769"/>
            <a:ext cx="101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3A44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</a:t>
            </a:r>
            <a:endParaRPr lang="fr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3A44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6252" y="2967335"/>
            <a:ext cx="1035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3A44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Zn</a:t>
            </a:r>
            <a:endParaRPr lang="fr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3A44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0802" y="2320055"/>
            <a:ext cx="86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3A44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</a:t>
            </a:r>
            <a:endParaRPr lang="fr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3A44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999" y="4852796"/>
            <a:ext cx="974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3A44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</a:t>
            </a:r>
            <a:endParaRPr lang="fr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3A44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3057" y="4549950"/>
            <a:ext cx="1209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3A44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Mg</a:t>
            </a:r>
            <a:endParaRPr lang="fr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3A44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1117" y="3429000"/>
            <a:ext cx="69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3A44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endParaRPr lang="fr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3A44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88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i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Papier.thmx</Template>
  <TotalTime>89</TotalTime>
  <Words>389</Words>
  <Application>Microsoft Macintosh PowerPoint</Application>
  <PresentationFormat>Présentation à l'écran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Papier</vt:lpstr>
      <vt:lpstr>Les éléments et le tableau périodique</vt:lpstr>
      <vt:lpstr>Les éléments</vt:lpstr>
      <vt:lpstr>Les éléments</vt:lpstr>
      <vt:lpstr>Les éléments</vt:lpstr>
      <vt:lpstr>Comment les scientifiques groupent-ils les éléments?</vt:lpstr>
      <vt:lpstr>Comment les scientifiques groupent-ils les éléments?</vt:lpstr>
      <vt:lpstr>Tableau périodique</vt:lpstr>
      <vt:lpstr>Règles de base du tableau périodique</vt:lpstr>
      <vt:lpstr>Règles de base du tableau périodique</vt:lpstr>
      <vt:lpstr>Règles de base du tableau périodique</vt:lpstr>
      <vt:lpstr>Les familles chimiques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éléments et le tableau périodique</dc:title>
  <dc:creator>CSSA CSSA</dc:creator>
  <cp:lastModifiedBy>CSSA CSSA</cp:lastModifiedBy>
  <cp:revision>10</cp:revision>
  <dcterms:created xsi:type="dcterms:W3CDTF">2011-09-15T04:10:08Z</dcterms:created>
  <dcterms:modified xsi:type="dcterms:W3CDTF">2011-09-15T05:39:12Z</dcterms:modified>
</cp:coreProperties>
</file>