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59" r:id="rId2"/>
    <p:sldId id="261" r:id="rId3"/>
    <p:sldId id="281" r:id="rId4"/>
    <p:sldId id="282" r:id="rId5"/>
    <p:sldId id="284" r:id="rId6"/>
    <p:sldId id="287" r:id="rId7"/>
    <p:sldId id="262" r:id="rId8"/>
    <p:sldId id="269" r:id="rId9"/>
    <p:sldId id="268" r:id="rId10"/>
    <p:sldId id="270" r:id="rId11"/>
    <p:sldId id="286" r:id="rId12"/>
    <p:sldId id="272" r:id="rId13"/>
    <p:sldId id="288" r:id="rId14"/>
    <p:sldId id="275" r:id="rId15"/>
    <p:sldId id="292" r:id="rId16"/>
    <p:sldId id="276" r:id="rId17"/>
    <p:sldId id="289" r:id="rId18"/>
    <p:sldId id="293" r:id="rId19"/>
    <p:sldId id="290" r:id="rId20"/>
    <p:sldId id="291" r:id="rId21"/>
    <p:sldId id="296" r:id="rId22"/>
    <p:sldId id="297" r:id="rId23"/>
    <p:sldId id="294"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261"/>
          </p14:sldIdLst>
        </p14:section>
        <p14:section name="Bilinguisme" id="{ABA716BF-3A5C-4ADB-94C9-CFEF84EBA240}">
          <p14:sldIdLst>
            <p14:sldId id="281"/>
            <p14:sldId id="282"/>
            <p14:sldId id="284"/>
            <p14:sldId id="287"/>
            <p14:sldId id="262"/>
            <p14:sldId id="269"/>
            <p14:sldId id="268"/>
            <p14:sldId id="270"/>
          </p14:sldIdLst>
        </p14:section>
        <p14:section name="Norme" id="{8C0305C9-B152-4FBA-A789-FE1976D53990}">
          <p14:sldIdLst>
            <p14:sldId id="286"/>
            <p14:sldId id="272"/>
          </p14:sldIdLst>
        </p14:section>
        <p14:section name="Francisation" id="{790CEF5B-569A-4C2F-BED5-750B08C0E5AD}">
          <p14:sldIdLst>
            <p14:sldId id="288"/>
            <p14:sldId id="275"/>
            <p14:sldId id="292"/>
            <p14:sldId id="276"/>
            <p14:sldId id="289"/>
            <p14:sldId id="293"/>
            <p14:sldId id="290"/>
            <p14:sldId id="291"/>
            <p14:sldId id="296"/>
            <p14:sldId id="297"/>
            <p14:sldId id="294"/>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4" autoAdjust="0"/>
    <p:restoredTop sz="84335" autoAdjust="0"/>
  </p:normalViewPr>
  <p:slideViewPr>
    <p:cSldViewPr>
      <p:cViewPr varScale="1">
        <p:scale>
          <a:sx n="89" d="100"/>
          <a:sy n="89" d="100"/>
        </p:scale>
        <p:origin x="-520" y="-11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11-11-21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51581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11-11-21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173542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7107" name="Rectangle 25"/>
          <p:cNvSpPr>
            <a:spLocks noGrp="1" noChangeArrowheads="1"/>
          </p:cNvSpPr>
          <p:nvPr>
            <p:ph type="ftr" sz="quarter" idx="4"/>
          </p:nvPr>
        </p:nvSpPr>
        <p:spPr>
          <a:noFill/>
        </p:spPr>
        <p:txBody>
          <a:bodyPr/>
          <a:lstStyle/>
          <a:p>
            <a:r>
              <a:rPr lang="en-US" smtClean="0"/>
              <a:t>Microsoft Confidential</a:t>
            </a:r>
          </a:p>
        </p:txBody>
      </p:sp>
      <p:sp>
        <p:nvSpPr>
          <p:cNvPr id="47108" name="Rectangle 26"/>
          <p:cNvSpPr>
            <a:spLocks noGrp="1" noChangeArrowheads="1"/>
          </p:cNvSpPr>
          <p:nvPr>
            <p:ph type="sldNum" sz="quarter" idx="5"/>
          </p:nvPr>
        </p:nvSpPr>
        <p:spPr>
          <a:noFill/>
        </p:spPr>
        <p:txBody>
          <a:bodyPr/>
          <a:lstStyle/>
          <a:p>
            <a:fld id="{ED19570C-A909-40C0-B9F8-7AD3BA2C3C56}" type="slidenum">
              <a:rPr lang="en-US" smtClean="0"/>
              <a:pPr/>
              <a:t>10</a:t>
            </a:fld>
            <a:endParaRPr lang="en-US" smtClean="0"/>
          </a:p>
        </p:txBody>
      </p:sp>
      <p:sp>
        <p:nvSpPr>
          <p:cNvPr id="47109" name="Rectangle 2"/>
          <p:cNvSpPr>
            <a:spLocks noGrp="1" noRot="1" noChangeAspect="1" noChangeArrowheads="1" noTextEdit="1"/>
          </p:cNvSpPr>
          <p:nvPr>
            <p:ph type="sldImg"/>
          </p:nvPr>
        </p:nvSpPr>
        <p:spPr>
          <a:xfrm>
            <a:off x="1143000" y="450850"/>
            <a:ext cx="4572000" cy="3429000"/>
          </a:xfrm>
          <a:ln/>
        </p:spPr>
      </p:sp>
      <p:sp>
        <p:nvSpPr>
          <p:cNvPr id="47110" name="Rectangle 3"/>
          <p:cNvSpPr>
            <a:spLocks noGrp="1" noChangeArrowheads="1"/>
          </p:cNvSpPr>
          <p:nvPr>
            <p:ph type="body" idx="1"/>
          </p:nvPr>
        </p:nvSpPr>
        <p:spPr>
          <a:xfrm>
            <a:off x="307492" y="4130103"/>
            <a:ext cx="6261652" cy="4593861"/>
          </a:xfrm>
          <a:noFill/>
          <a:ln/>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a section header for each of the topics, so there is a clear transition to the audience. </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16</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17</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18</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19</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20</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21</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22</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0963" name="Rectangle 25"/>
          <p:cNvSpPr>
            <a:spLocks noGrp="1" noChangeArrowheads="1"/>
          </p:cNvSpPr>
          <p:nvPr>
            <p:ph type="ftr" sz="quarter" idx="4"/>
          </p:nvPr>
        </p:nvSpPr>
        <p:spPr>
          <a:noFill/>
        </p:spPr>
        <p:txBody>
          <a:bodyPr/>
          <a:lstStyle/>
          <a:p>
            <a:r>
              <a:rPr lang="en-US" dirty="0" smtClean="0"/>
              <a:t>Microsoft Confidential</a:t>
            </a:r>
          </a:p>
        </p:txBody>
      </p:sp>
      <p:sp>
        <p:nvSpPr>
          <p:cNvPr id="40964" name="Rectangle 26"/>
          <p:cNvSpPr>
            <a:spLocks noGrp="1" noChangeArrowheads="1"/>
          </p:cNvSpPr>
          <p:nvPr>
            <p:ph type="sldNum" sz="quarter" idx="5"/>
          </p:nvPr>
        </p:nvSpPr>
        <p:spPr>
          <a:noFill/>
        </p:spPr>
        <p:txBody>
          <a:bodyPr/>
          <a:lstStyle/>
          <a:p>
            <a:fld id="{85CEDE57-F8FE-4B43-B511-2E9F76624F74}" type="slidenum">
              <a:rPr lang="en-US" smtClean="0"/>
              <a:pPr/>
              <a:t>23</a:t>
            </a:fld>
            <a:endParaRPr lang="en-US" dirty="0" smtClean="0"/>
          </a:p>
        </p:txBody>
      </p:sp>
      <p:sp>
        <p:nvSpPr>
          <p:cNvPr id="40965" name="Rectangle 2"/>
          <p:cNvSpPr>
            <a:spLocks noGrp="1" noRot="1" noChangeAspect="1" noChangeArrowheads="1" noTextEdit="1"/>
          </p:cNvSpPr>
          <p:nvPr>
            <p:ph type="sldImg"/>
          </p:nvPr>
        </p:nvSpPr>
        <p:spPr>
          <a:xfrm>
            <a:off x="1157288" y="449263"/>
            <a:ext cx="4541837" cy="3408362"/>
          </a:xfrm>
          <a:ln/>
        </p:spPr>
      </p:sp>
      <p:sp>
        <p:nvSpPr>
          <p:cNvPr id="40966" name="Rectangle 3"/>
          <p:cNvSpPr>
            <a:spLocks noGrp="1" noChangeArrowheads="1"/>
          </p:cNvSpPr>
          <p:nvPr>
            <p:ph type="body" idx="1"/>
          </p:nvPr>
        </p:nvSpPr>
        <p:spPr>
          <a:xfrm>
            <a:off x="307492" y="4139472"/>
            <a:ext cx="6261652" cy="4593861"/>
          </a:xfrm>
          <a:noFill/>
          <a:ln/>
        </p:spPr>
        <p:txBody>
          <a:bodyPr/>
          <a:lstStyle/>
          <a:p>
            <a:pPr>
              <a:buFontTx/>
              <a:buNone/>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smtClean="0"/>
              <a:t>Microsoft </a:t>
            </a:r>
            <a:r>
              <a:rPr lang="en-US" b="1" dirty="0" smtClean="0"/>
              <a:t>Engineering Excellence</a:t>
            </a:r>
            <a:endParaRPr lang="en-US" dirty="0" smtClean="0"/>
          </a:p>
        </p:txBody>
      </p:sp>
      <p:sp>
        <p:nvSpPr>
          <p:cNvPr id="41987" name="Rectangle 25"/>
          <p:cNvSpPr>
            <a:spLocks noGrp="1" noChangeArrowheads="1"/>
          </p:cNvSpPr>
          <p:nvPr>
            <p:ph type="ftr" sz="quarter" idx="4"/>
          </p:nvPr>
        </p:nvSpPr>
        <p:spPr>
          <a:noFill/>
        </p:spPr>
        <p:txBody>
          <a:bodyPr/>
          <a:lstStyle/>
          <a:p>
            <a:r>
              <a:rPr lang="en-US" dirty="0" smtClean="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24</a:t>
            </a:fld>
            <a:endParaRPr lang="en-US" dirty="0" smtClean="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u="none"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indent="-228600">
              <a:buFont typeface="+mj-lt"/>
              <a:buNone/>
            </a:pPr>
            <a:endParaRPr lang="en-US" sz="1200" dirty="0"/>
          </a:p>
        </p:txBody>
      </p:sp>
      <p:sp>
        <p:nvSpPr>
          <p:cNvPr id="5" name="Slide Image Placeholder 4"/>
          <p:cNvSpPr>
            <a:spLocks noGrp="1" noRot="1" noChangeAspect="1"/>
          </p:cNvSpPr>
          <p:nvPr>
            <p:ph type="sldImg"/>
          </p:nvPr>
        </p:nvSpPr>
        <p:spPr>
          <a:xfrm>
            <a:off x="539750" y="503238"/>
            <a:ext cx="3143250" cy="2359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n-US" smtClean="0"/>
              <a:t>Microsoft </a:t>
            </a:r>
            <a:r>
              <a:rPr lang="en-US" b="1" smtClean="0"/>
              <a:t>Engineering Excellence</a:t>
            </a:r>
            <a:endParaRPr lang="en-US" smtClean="0"/>
          </a:p>
        </p:txBody>
      </p:sp>
      <p:sp>
        <p:nvSpPr>
          <p:cNvPr id="46083" name="Rectangle 25"/>
          <p:cNvSpPr>
            <a:spLocks noGrp="1" noChangeArrowheads="1"/>
          </p:cNvSpPr>
          <p:nvPr>
            <p:ph type="ftr" sz="quarter" idx="4"/>
          </p:nvPr>
        </p:nvSpPr>
        <p:spPr>
          <a:noFill/>
        </p:spPr>
        <p:txBody>
          <a:bodyPr/>
          <a:lstStyle/>
          <a:p>
            <a:r>
              <a:rPr lang="en-US" smtClean="0"/>
              <a:t>Microsoft Confidential</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n-US" smtClean="0"/>
              <a:pPr/>
              <a:t>8</a:t>
            </a:fld>
            <a:endParaRPr lang="en-US" smtClean="0"/>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55600"/>
            <a:ext cx="8194675" cy="1143000"/>
          </a:xfrm>
        </p:spPr>
        <p:txBody>
          <a:bodyPr/>
          <a:lstStyle/>
          <a:p>
            <a:r>
              <a:rPr lang="fr-CA" smtClean="0"/>
              <a:t>Click to edit Master title style</a:t>
            </a:r>
            <a:endParaRPr lang="en-US"/>
          </a:p>
        </p:txBody>
      </p:sp>
      <p:sp>
        <p:nvSpPr>
          <p:cNvPr id="3" name="Content Placeholder 2"/>
          <p:cNvSpPr>
            <a:spLocks noGrp="1"/>
          </p:cNvSpPr>
          <p:nvPr>
            <p:ph sz="half" idx="1"/>
          </p:nvPr>
        </p:nvSpPr>
        <p:spPr>
          <a:xfrm>
            <a:off x="673100" y="1497013"/>
            <a:ext cx="3975100" cy="4759325"/>
          </a:xfrm>
        </p:spPr>
        <p:txBody>
          <a:bodyPr/>
          <a:lstStyle>
            <a:lvl4pPr>
              <a:defRPr baseline="0"/>
            </a:lvl4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p:txBody>
      </p:sp>
      <p:sp>
        <p:nvSpPr>
          <p:cNvPr id="4" name="Text Placeholder 3"/>
          <p:cNvSpPr>
            <a:spLocks noGrp="1"/>
          </p:cNvSpPr>
          <p:nvPr>
            <p:ph type="body" sz="half" idx="2"/>
          </p:nvPr>
        </p:nvSpPr>
        <p:spPr>
          <a:xfrm>
            <a:off x="4937760" y="1497013"/>
            <a:ext cx="3977640" cy="4759325"/>
          </a:xfrm>
        </p:spPr>
        <p:txBody>
          <a:bodyPr/>
          <a:lstStyle>
            <a:lvl4pPr>
              <a:defRPr baseline="0"/>
            </a:lvl4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p:txBody>
      </p:sp>
      <p:sp>
        <p:nvSpPr>
          <p:cNvPr id="5"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11-11-21</a:t>
            </a:fld>
            <a:endParaRPr lang="en-US" dirty="0"/>
          </a:p>
        </p:txBody>
      </p:sp>
      <p:sp>
        <p:nvSpPr>
          <p:cNvPr id="6" name="Footer Placeholder 4"/>
          <p:cNvSpPr>
            <a:spLocks noGrp="1"/>
          </p:cNvSpPr>
          <p:nvPr>
            <p:ph type="ftr" sz="quarter" idx="11"/>
          </p:nvPr>
        </p:nvSpPr>
        <p:spPr>
          <a:xfrm>
            <a:off x="3352800" y="6356350"/>
            <a:ext cx="2895600" cy="365125"/>
          </a:xfrm>
        </p:spPr>
        <p:txBody>
          <a:bodyPr/>
          <a:lstStyle/>
          <a:p>
            <a:endParaRPr lang="en-US" dirty="0"/>
          </a:p>
        </p:txBody>
      </p:sp>
      <p:sp>
        <p:nvSpPr>
          <p:cNvPr id="7"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11-11-21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11-11-21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11-11-21</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11-11-21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11-11-21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fr-CA"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11-11-21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fr-CA"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11-11-21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xmlns:p14="http://schemas.microsoft.com/office/powerpoint/2010/main" spd="slow">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fr-CA"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11-11-21</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62" r:id="rId10"/>
    <p:sldLayoutId id="2147483654" r:id="rId11"/>
    <p:sldLayoutId id="2147483655" r:id="rId12"/>
    <p:sldLayoutId id="2147483663" r:id="rId13"/>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4" Type="http://schemas.openxmlformats.org/officeDocument/2006/relationships/slideLayout" Target="../slideLayouts/slideLayout1.xml"/><Relationship Id="rId5" Type="http://schemas.openxmlformats.org/officeDocument/2006/relationships/notesSlide" Target="../notesSlides/notesSlide1.xml"/><Relationship Id="rId1" Type="http://schemas.openxmlformats.org/officeDocument/2006/relationships/tags" Target="../tags/tag1.xml"/><Relationship Id="rId2"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4" Type="http://schemas.openxmlformats.org/officeDocument/2006/relationships/slideLayout" Target="../slideLayouts/slideLayout10.xml"/><Relationship Id="rId5" Type="http://schemas.openxmlformats.org/officeDocument/2006/relationships/notesSlide" Target="../notesSlides/notesSlide10.xml"/><Relationship Id="rId1" Type="http://schemas.openxmlformats.org/officeDocument/2006/relationships/tags" Target="../tags/tag14.xml"/><Relationship Id="rId2" Type="http://schemas.openxmlformats.org/officeDocument/2006/relationships/tags" Target="../tags/tag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19.xml"/><Relationship Id="rId4" Type="http://schemas.openxmlformats.org/officeDocument/2006/relationships/slideLayout" Target="../slideLayouts/slideLayout3.xml"/><Relationship Id="rId5" Type="http://schemas.openxmlformats.org/officeDocument/2006/relationships/notesSlide" Target="../notesSlides/notesSlide12.xml"/><Relationship Id="rId1" Type="http://schemas.openxmlformats.org/officeDocument/2006/relationships/tags" Target="../tags/tag17.xml"/><Relationship Id="rId2" Type="http://schemas.openxmlformats.org/officeDocument/2006/relationships/tags" Target="../tags/tag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tags" Target="../tags/tag22.xml"/><Relationship Id="rId4" Type="http://schemas.openxmlformats.org/officeDocument/2006/relationships/slideLayout" Target="../slideLayouts/slideLayout3.xml"/><Relationship Id="rId5" Type="http://schemas.openxmlformats.org/officeDocument/2006/relationships/notesSlide" Target="../notesSlides/notesSlide14.xml"/><Relationship Id="rId1" Type="http://schemas.openxmlformats.org/officeDocument/2006/relationships/tags" Target="../tags/tag20.xml"/><Relationship Id="rId2" Type="http://schemas.openxmlformats.org/officeDocument/2006/relationships/tags" Target="../tags/tag21.xml"/></Relationships>
</file>

<file path=ppt/slides/_rels/slide15.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slideLayout" Target="../slideLayouts/slideLayout3.xml"/><Relationship Id="rId5" Type="http://schemas.openxmlformats.org/officeDocument/2006/relationships/notesSlide" Target="../notesSlides/notesSlide15.xml"/><Relationship Id="rId1" Type="http://schemas.openxmlformats.org/officeDocument/2006/relationships/tags" Target="../tags/tag23.xml"/><Relationship Id="rId2"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tags" Target="../tags/tag28.xml"/><Relationship Id="rId4" Type="http://schemas.openxmlformats.org/officeDocument/2006/relationships/slideLayout" Target="../slideLayouts/slideLayout3.xml"/><Relationship Id="rId5" Type="http://schemas.openxmlformats.org/officeDocument/2006/relationships/notesSlide" Target="../notesSlides/notesSlide16.xml"/><Relationship Id="rId1" Type="http://schemas.openxmlformats.org/officeDocument/2006/relationships/tags" Target="../tags/tag26.xml"/><Relationship Id="rId2" Type="http://schemas.openxmlformats.org/officeDocument/2006/relationships/tags" Target="../tags/tag2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7.xml"/><Relationship Id="rId5" Type="http://schemas.openxmlformats.org/officeDocument/2006/relationships/image" Target="../media/image9.png"/><Relationship Id="rId1" Type="http://schemas.openxmlformats.org/officeDocument/2006/relationships/tags" Target="../tags/tag29.xml"/><Relationship Id="rId2" Type="http://schemas.openxmlformats.org/officeDocument/2006/relationships/tags" Target="../tags/tag3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8.xml"/><Relationship Id="rId5" Type="http://schemas.openxmlformats.org/officeDocument/2006/relationships/image" Target="../media/image10.png"/><Relationship Id="rId1" Type="http://schemas.openxmlformats.org/officeDocument/2006/relationships/tags" Target="../tags/tag31.xml"/><Relationship Id="rId2" Type="http://schemas.openxmlformats.org/officeDocument/2006/relationships/tags" Target="../tags/tag3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9.xml"/><Relationship Id="rId1" Type="http://schemas.openxmlformats.org/officeDocument/2006/relationships/tags" Target="../tags/tag33.xml"/><Relationship Id="rId2"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4" Type="http://schemas.openxmlformats.org/officeDocument/2006/relationships/slideLayout" Target="../slideLayouts/slideLayout3.xml"/><Relationship Id="rId5" Type="http://schemas.openxmlformats.org/officeDocument/2006/relationships/notesSlide" Target="../notesSlides/notesSlide2.xml"/><Relationship Id="rId1" Type="http://schemas.openxmlformats.org/officeDocument/2006/relationships/tags" Target="../tags/tag4.xml"/><Relationship Id="rId2"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0.xml"/><Relationship Id="rId1" Type="http://schemas.openxmlformats.org/officeDocument/2006/relationships/tags" Target="../tags/tag35.xml"/><Relationship Id="rId2" Type="http://schemas.openxmlformats.org/officeDocument/2006/relationships/tags" Target="../tags/tag3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1.xml"/><Relationship Id="rId1" Type="http://schemas.openxmlformats.org/officeDocument/2006/relationships/tags" Target="../tags/tag37.xml"/><Relationship Id="rId2" Type="http://schemas.openxmlformats.org/officeDocument/2006/relationships/tags" Target="../tags/tag3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22.xml"/><Relationship Id="rId1" Type="http://schemas.openxmlformats.org/officeDocument/2006/relationships/tags" Target="../tags/tag39.xml"/><Relationship Id="rId2" Type="http://schemas.openxmlformats.org/officeDocument/2006/relationships/tags" Target="../tags/tag40.xml"/></Relationships>
</file>

<file path=ppt/slides/_rels/slide23.xml.rels><?xml version="1.0" encoding="UTF-8" standalone="yes"?>
<Relationships xmlns="http://schemas.openxmlformats.org/package/2006/relationships"><Relationship Id="rId3" Type="http://schemas.openxmlformats.org/officeDocument/2006/relationships/tags" Target="../tags/tag43.xml"/><Relationship Id="rId4" Type="http://schemas.openxmlformats.org/officeDocument/2006/relationships/slideLayout" Target="../slideLayouts/slideLayout3.xml"/><Relationship Id="rId5" Type="http://schemas.openxmlformats.org/officeDocument/2006/relationships/notesSlide" Target="../notesSlides/notesSlide23.xml"/><Relationship Id="rId1" Type="http://schemas.openxmlformats.org/officeDocument/2006/relationships/tags" Target="../tags/tag41.xml"/><Relationship Id="rId2"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4.xml"/><Relationship Id="rId1" Type="http://schemas.openxmlformats.org/officeDocument/2006/relationships/tags" Target="../tags/tag44.xml"/><Relationship Id="rId2" Type="http://schemas.openxmlformats.org/officeDocument/2006/relationships/tags" Target="../tags/tag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slideLayout" Target="../slideLayouts/slideLayout4.xml"/><Relationship Id="rId5" Type="http://schemas.openxmlformats.org/officeDocument/2006/relationships/notesSlide" Target="../notesSlides/notesSlide6.xml"/><Relationship Id="rId1" Type="http://schemas.openxmlformats.org/officeDocument/2006/relationships/tags" Target="../tags/tag7.xml"/><Relationship Id="rId2" Type="http://schemas.openxmlformats.org/officeDocument/2006/relationships/tags" Target="../tags/tag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notesSlide" Target="../notesSlides/notesSlide8.xml"/><Relationship Id="rId1" Type="http://schemas.openxmlformats.org/officeDocument/2006/relationships/tags" Target="../tags/tag10.xml"/><Relationship Id="rId2"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9.xml"/><Relationship Id="rId1" Type="http://schemas.openxmlformats.org/officeDocument/2006/relationships/tags" Target="../tags/tag12.xml"/><Relationship Id="rId2"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3649576" y="2286000"/>
            <a:ext cx="5265824" cy="2514600"/>
          </a:xfrm>
        </p:spPr>
        <p:txBody>
          <a:bodyPr>
            <a:normAutofit fontScale="90000"/>
          </a:bodyPr>
          <a:lstStyle/>
          <a:p>
            <a:pPr algn="l"/>
            <a:r>
              <a:rPr lang="fr-CA" dirty="0" smtClean="0"/>
              <a:t>Poser les jalons pour les intervenants efficaces en Francisation - </a:t>
            </a:r>
            <a:br>
              <a:rPr lang="fr-CA" dirty="0" smtClean="0"/>
            </a:br>
            <a:r>
              <a:rPr lang="fr-CA" dirty="0" smtClean="0"/>
              <a:t>Calgary</a:t>
            </a:r>
            <a:endParaRPr lang="fr-CA" dirty="0"/>
          </a:p>
        </p:txBody>
      </p:sp>
      <p:sp>
        <p:nvSpPr>
          <p:cNvPr id="3" name="Subtitle 2"/>
          <p:cNvSpPr>
            <a:spLocks noGrp="1"/>
          </p:cNvSpPr>
          <p:nvPr>
            <p:ph type="subTitle" idx="1"/>
            <p:custDataLst>
              <p:tags r:id="rId3"/>
            </p:custDataLst>
          </p:nvPr>
        </p:nvSpPr>
        <p:spPr>
          <a:xfrm>
            <a:off x="4038600" y="5105400"/>
            <a:ext cx="4772528" cy="990600"/>
          </a:xfrm>
        </p:spPr>
        <p:txBody>
          <a:bodyPr>
            <a:normAutofit/>
          </a:bodyPr>
          <a:lstStyle/>
          <a:p>
            <a:r>
              <a:rPr lang="en-US" sz="2400" dirty="0" smtClean="0">
                <a:latin typeface="+mn-lt"/>
              </a:rPr>
              <a:t>Martin Beaudoin</a:t>
            </a:r>
          </a:p>
          <a:p>
            <a:r>
              <a:rPr lang="en-US" sz="2400" dirty="0" smtClean="0">
                <a:latin typeface="+mn-lt"/>
              </a:rPr>
              <a:t>21 </a:t>
            </a:r>
            <a:r>
              <a:rPr lang="en-US" sz="2400" dirty="0" err="1" smtClean="0">
                <a:latin typeface="+mn-lt"/>
              </a:rPr>
              <a:t>novembre</a:t>
            </a:r>
            <a:r>
              <a:rPr lang="en-US" sz="2400" dirty="0" smtClean="0">
                <a:latin typeface="+mn-lt"/>
              </a:rPr>
              <a:t> 2011</a:t>
            </a:r>
            <a:endParaRPr lang="en-US" sz="2400" dirty="0">
              <a:latin typeface="+mn-lt"/>
            </a:endParaRPr>
          </a:p>
        </p:txBody>
      </p:sp>
    </p:spTree>
    <p:custDataLst>
      <p:tags r:id="rId1"/>
    </p:custData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title"/>
            <p:custDataLst>
              <p:tags r:id="rId2"/>
            </p:custDataLst>
          </p:nvPr>
        </p:nvSpPr>
        <p:spPr>
          <a:xfrm>
            <a:off x="841249" y="304800"/>
            <a:ext cx="7921752" cy="1143000"/>
          </a:xfrm>
        </p:spPr>
        <p:txBody>
          <a:bodyPr>
            <a:normAutofit fontScale="90000"/>
          </a:bodyPr>
          <a:lstStyle/>
          <a:p>
            <a:pPr>
              <a:defRPr/>
            </a:pPr>
            <a:r>
              <a:rPr lang="en-US" sz="3600" b="1" dirty="0" smtClean="0"/>
              <a:t>Impact de la langue et de la culture </a:t>
            </a:r>
            <a:r>
              <a:rPr lang="en-US" sz="3600" b="1" dirty="0" err="1" smtClean="0"/>
              <a:t>familiale</a:t>
            </a:r>
            <a:endParaRPr lang="en-US" sz="3600" b="1" dirty="0" smtClean="0"/>
          </a:p>
        </p:txBody>
      </p:sp>
      <p:sp>
        <p:nvSpPr>
          <p:cNvPr id="629763" name="Rectangle 3"/>
          <p:cNvSpPr>
            <a:spLocks noGrp="1" noChangeArrowheads="1"/>
          </p:cNvSpPr>
          <p:nvPr>
            <p:ph type="body" sz="half" idx="2"/>
            <p:custDataLst>
              <p:tags r:id="rId3"/>
            </p:custDataLst>
          </p:nvPr>
        </p:nvSpPr>
        <p:spPr>
          <a:xfrm>
            <a:off x="1371600" y="1828800"/>
            <a:ext cx="7010400" cy="4149725"/>
          </a:xfrm>
        </p:spPr>
        <p:txBody>
          <a:bodyPr>
            <a:normAutofit/>
          </a:bodyPr>
          <a:lstStyle/>
          <a:p>
            <a:pPr marL="0" indent="0">
              <a:buNone/>
            </a:pPr>
            <a:r>
              <a:rPr lang="en-US" sz="2400" dirty="0" smtClean="0"/>
              <a:t>La langue 1re </a:t>
            </a:r>
            <a:r>
              <a:rPr lang="en-US" sz="2400" dirty="0" err="1" smtClean="0"/>
              <a:t>influencera</a:t>
            </a:r>
            <a:r>
              <a:rPr lang="en-US" sz="2400" dirty="0" smtClean="0"/>
              <a:t> </a:t>
            </a:r>
            <a:r>
              <a:rPr lang="en-US" sz="2400" dirty="0" err="1" smtClean="0"/>
              <a:t>certainement</a:t>
            </a:r>
            <a:r>
              <a:rPr lang="en-US" sz="2400" dirty="0" smtClean="0"/>
              <a:t> </a:t>
            </a:r>
            <a:r>
              <a:rPr lang="en-US" sz="2400" dirty="0" err="1" smtClean="0"/>
              <a:t>toutes</a:t>
            </a:r>
            <a:r>
              <a:rPr lang="en-US" sz="2400" dirty="0" smtClean="0"/>
              <a:t> les structures </a:t>
            </a:r>
            <a:r>
              <a:rPr lang="en-US" sz="2400" dirty="0" err="1" smtClean="0"/>
              <a:t>produite</a:t>
            </a:r>
            <a:r>
              <a:rPr lang="en-US" sz="2400" dirty="0" smtClean="0"/>
              <a:t> par </a:t>
            </a:r>
            <a:r>
              <a:rPr lang="en-US" sz="2400" dirty="0" err="1" smtClean="0"/>
              <a:t>l'apprenant</a:t>
            </a:r>
            <a:r>
              <a:rPr lang="en-US" sz="2400" dirty="0" smtClean="0"/>
              <a:t>  </a:t>
            </a:r>
          </a:p>
          <a:p>
            <a:r>
              <a:rPr lang="en-US" sz="2000" dirty="0" smtClean="0"/>
              <a:t>Le </a:t>
            </a:r>
            <a:r>
              <a:rPr lang="en-US" sz="2000" dirty="0" err="1" smtClean="0"/>
              <a:t>vocabulaire</a:t>
            </a:r>
            <a:r>
              <a:rPr lang="en-US" sz="2000" dirty="0" smtClean="0"/>
              <a:t> </a:t>
            </a:r>
            <a:r>
              <a:rPr lang="en-US" sz="2000" dirty="0" err="1" smtClean="0"/>
              <a:t>permet</a:t>
            </a:r>
            <a:r>
              <a:rPr lang="en-US" sz="2000" dirty="0" smtClean="0"/>
              <a:t> le </a:t>
            </a:r>
            <a:r>
              <a:rPr lang="en-US" sz="2000" dirty="0" err="1" smtClean="0"/>
              <a:t>découpage</a:t>
            </a:r>
            <a:r>
              <a:rPr lang="en-US" sz="2000" dirty="0" smtClean="0"/>
              <a:t> de la </a:t>
            </a:r>
            <a:r>
              <a:rPr lang="en-US" sz="2000" dirty="0" err="1" smtClean="0"/>
              <a:t>réalité</a:t>
            </a:r>
            <a:r>
              <a:rPr lang="en-US" sz="2000" dirty="0" smtClean="0"/>
              <a:t> et sera </a:t>
            </a:r>
            <a:r>
              <a:rPr lang="en-US" sz="2000" dirty="0" err="1" smtClean="0"/>
              <a:t>très</a:t>
            </a:r>
            <a:r>
              <a:rPr lang="en-US" sz="2000" dirty="0" smtClean="0"/>
              <a:t> </a:t>
            </a:r>
            <a:r>
              <a:rPr lang="en-US" sz="2000" dirty="0" err="1" smtClean="0"/>
              <a:t>affecté</a:t>
            </a:r>
            <a:r>
              <a:rPr lang="en-US" sz="2000" dirty="0" smtClean="0"/>
              <a:t> par la 1re langue</a:t>
            </a:r>
          </a:p>
          <a:p>
            <a:r>
              <a:rPr lang="en-US" sz="2000" dirty="0" smtClean="0"/>
              <a:t>La </a:t>
            </a:r>
            <a:r>
              <a:rPr lang="en-US" sz="2000" dirty="0" err="1" smtClean="0"/>
              <a:t>sociopragmatique</a:t>
            </a:r>
            <a:r>
              <a:rPr lang="en-US" sz="2000" dirty="0" smtClean="0"/>
              <a:t> </a:t>
            </a:r>
            <a:r>
              <a:rPr lang="en-US" sz="2000" dirty="0" err="1" smtClean="0"/>
              <a:t>couvre</a:t>
            </a:r>
            <a:r>
              <a:rPr lang="en-US" sz="2000" dirty="0" smtClean="0"/>
              <a:t> des </a:t>
            </a:r>
            <a:r>
              <a:rPr lang="en-US" sz="2000" dirty="0" err="1" smtClean="0"/>
              <a:t>règles</a:t>
            </a:r>
            <a:r>
              <a:rPr lang="en-US" sz="2000" dirty="0" smtClean="0"/>
              <a:t> de </a:t>
            </a:r>
            <a:r>
              <a:rPr lang="en-US" sz="2000" dirty="0" err="1" smtClean="0"/>
              <a:t>conduite</a:t>
            </a:r>
            <a:r>
              <a:rPr lang="en-US" sz="2000" dirty="0" smtClean="0"/>
              <a:t> </a:t>
            </a:r>
            <a:r>
              <a:rPr lang="en-US" sz="2000" dirty="0" err="1" smtClean="0"/>
              <a:t>fondamentales</a:t>
            </a:r>
            <a:r>
              <a:rPr lang="en-US" sz="2000" dirty="0" smtClean="0"/>
              <a:t> qui </a:t>
            </a:r>
            <a:r>
              <a:rPr lang="en-US" sz="2000" dirty="0" err="1" smtClean="0"/>
              <a:t>s'apprennent</a:t>
            </a:r>
            <a:r>
              <a:rPr lang="en-US" sz="2000" dirty="0" smtClean="0"/>
              <a:t> </a:t>
            </a:r>
            <a:r>
              <a:rPr lang="en-US" sz="2000" dirty="0" err="1" smtClean="0"/>
              <a:t>très</a:t>
            </a:r>
            <a:r>
              <a:rPr lang="en-US" sz="2000" dirty="0"/>
              <a:t> </a:t>
            </a:r>
            <a:r>
              <a:rPr lang="en-US" sz="2000" dirty="0" err="1"/>
              <a:t>jeune</a:t>
            </a:r>
            <a:r>
              <a:rPr lang="en-US" sz="2000" dirty="0"/>
              <a:t>; la vision de la communication et des </a:t>
            </a:r>
            <a:r>
              <a:rPr lang="en-US" sz="2000" dirty="0" err="1"/>
              <a:t>règles</a:t>
            </a:r>
            <a:r>
              <a:rPr lang="en-US" sz="2000" dirty="0"/>
              <a:t> </a:t>
            </a:r>
            <a:r>
              <a:rPr lang="en-US" sz="2000" dirty="0" err="1"/>
              <a:t>d'interaction</a:t>
            </a:r>
            <a:r>
              <a:rPr lang="en-US" sz="2000" dirty="0"/>
              <a:t> </a:t>
            </a:r>
            <a:r>
              <a:rPr lang="en-US" sz="2000" dirty="0" err="1"/>
              <a:t>sont</a:t>
            </a:r>
            <a:r>
              <a:rPr lang="en-US" sz="2000" dirty="0"/>
              <a:t> </a:t>
            </a:r>
            <a:r>
              <a:rPr lang="en-US" sz="2000" dirty="0" err="1"/>
              <a:t>directement</a:t>
            </a:r>
            <a:r>
              <a:rPr lang="en-US" sz="2000" dirty="0"/>
              <a:t> </a:t>
            </a:r>
            <a:r>
              <a:rPr lang="en-US" sz="2000" dirty="0" err="1"/>
              <a:t>liées</a:t>
            </a:r>
            <a:r>
              <a:rPr lang="en-US" sz="2000" dirty="0"/>
              <a:t> </a:t>
            </a:r>
            <a:r>
              <a:rPr lang="en-US" sz="2000" dirty="0" err="1"/>
              <a:t>à</a:t>
            </a:r>
            <a:r>
              <a:rPr lang="en-US" sz="2000" dirty="0"/>
              <a:t> la langue et </a:t>
            </a:r>
            <a:r>
              <a:rPr lang="en-US" sz="2000" dirty="0" err="1"/>
              <a:t>à</a:t>
            </a:r>
            <a:r>
              <a:rPr lang="en-US" sz="2000" dirty="0"/>
              <a:t> la </a:t>
            </a:r>
            <a:r>
              <a:rPr lang="en-US" sz="2000" dirty="0" smtClean="0"/>
              <a:t>culture</a:t>
            </a:r>
          </a:p>
          <a:p>
            <a:r>
              <a:rPr lang="en-US" sz="2000" dirty="0" smtClean="0"/>
              <a:t>La </a:t>
            </a:r>
            <a:r>
              <a:rPr lang="en-US" sz="2000" dirty="0" err="1" smtClean="0"/>
              <a:t>prononciation</a:t>
            </a:r>
            <a:r>
              <a:rPr lang="en-US" sz="2000" dirty="0" smtClean="0"/>
              <a:t> sera </a:t>
            </a:r>
            <a:r>
              <a:rPr lang="en-US" sz="2000" dirty="0" err="1" smtClean="0"/>
              <a:t>tintée</a:t>
            </a:r>
            <a:r>
              <a:rPr lang="en-US" sz="2000" dirty="0" smtClean="0"/>
              <a:t> de la </a:t>
            </a:r>
            <a:r>
              <a:rPr lang="en-US" sz="2000" dirty="0" err="1" smtClean="0"/>
              <a:t>prononciation</a:t>
            </a:r>
            <a:r>
              <a:rPr lang="en-US" sz="2000" dirty="0" smtClean="0"/>
              <a:t> de la 1re langue</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6600"/>
            <a:ext cx="8153400" cy="838200"/>
          </a:xfrm>
        </p:spPr>
        <p:txBody>
          <a:bodyPr>
            <a:normAutofit fontScale="90000"/>
          </a:bodyPr>
          <a:lstStyle/>
          <a:p>
            <a:r>
              <a:rPr lang="en-US" sz="5400" dirty="0" err="1" smtClean="0"/>
              <a:t>Une</a:t>
            </a:r>
            <a:r>
              <a:rPr lang="en-US" sz="5400" dirty="0" smtClean="0"/>
              <a:t> </a:t>
            </a:r>
            <a:r>
              <a:rPr lang="en-US" sz="5400" dirty="0" err="1" smtClean="0"/>
              <a:t>norme</a:t>
            </a:r>
            <a:r>
              <a:rPr lang="en-US" sz="5400" dirty="0" smtClean="0"/>
              <a:t> </a:t>
            </a:r>
            <a:r>
              <a:rPr lang="en-US" sz="5400" dirty="0" err="1" smtClean="0"/>
              <a:t>vs</a:t>
            </a:r>
            <a:r>
              <a:rPr lang="en-US" sz="5400" dirty="0" smtClean="0"/>
              <a:t> </a:t>
            </a:r>
            <a:r>
              <a:rPr lang="en-US" sz="5400" dirty="0" err="1" smtClean="0"/>
              <a:t>plusieurs</a:t>
            </a:r>
            <a:r>
              <a:rPr lang="en-US" sz="5400" dirty="0" smtClean="0"/>
              <a:t> </a:t>
            </a:r>
            <a:r>
              <a:rPr lang="en-US" sz="5400" dirty="0" err="1" smtClean="0"/>
              <a:t>normes</a:t>
            </a:r>
            <a:endParaRPr lang="en-US" sz="5400" dirty="0"/>
          </a:p>
        </p:txBody>
      </p:sp>
      <p:sp>
        <p:nvSpPr>
          <p:cNvPr id="3" name="TextBox 2"/>
          <p:cNvSpPr txBox="1"/>
          <p:nvPr/>
        </p:nvSpPr>
        <p:spPr>
          <a:xfrm>
            <a:off x="457200" y="4419600"/>
            <a:ext cx="8305800" cy="1938992"/>
          </a:xfrm>
          <a:prstGeom prst="rect">
            <a:avLst/>
          </a:prstGeom>
          <a:noFill/>
        </p:spPr>
        <p:txBody>
          <a:bodyPr wrap="square" rtlCol="0">
            <a:spAutoFit/>
          </a:bodyPr>
          <a:lstStyle/>
          <a:p>
            <a:r>
              <a:rPr lang="fr-CA" sz="2400" dirty="0" smtClean="0"/>
              <a:t>La norme constitue une ligne directrice tirée du comportement moyen des gens d'une communauté. Puisque plusieurs communautés gravitent autour de l'école, il devient difficile d'établir une norme immuable. Il faut cependant des balises pour pouvoir s'entendre.</a:t>
            </a:r>
            <a:endParaRPr lang="fr-CA" sz="2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304800"/>
            <a:ext cx="4267200" cy="1143000"/>
          </a:xfrm>
        </p:spPr>
        <p:txBody>
          <a:bodyPr>
            <a:normAutofit/>
          </a:bodyPr>
          <a:lstStyle/>
          <a:p>
            <a:r>
              <a:rPr lang="en-US" sz="3600" b="1" dirty="0" err="1" smtClean="0"/>
              <a:t>Choix</a:t>
            </a:r>
            <a:r>
              <a:rPr lang="en-US" sz="3600" b="1" dirty="0" smtClean="0"/>
              <a:t> </a:t>
            </a:r>
            <a:r>
              <a:rPr lang="en-US" sz="3600" b="1" dirty="0" err="1" smtClean="0"/>
              <a:t>d'une</a:t>
            </a:r>
            <a:r>
              <a:rPr lang="en-US" sz="3600" b="1" dirty="0" smtClean="0"/>
              <a:t> </a:t>
            </a:r>
            <a:r>
              <a:rPr lang="en-US" sz="3600" b="1" dirty="0" err="1" smtClean="0"/>
              <a:t>norme</a:t>
            </a:r>
            <a:endParaRPr lang="en-US" sz="3600" b="1" dirty="0"/>
          </a:p>
        </p:txBody>
      </p:sp>
      <p:sp>
        <p:nvSpPr>
          <p:cNvPr id="3" name="Content Placeholder 2"/>
          <p:cNvSpPr>
            <a:spLocks noGrp="1"/>
          </p:cNvSpPr>
          <p:nvPr>
            <p:ph idx="1"/>
            <p:custDataLst>
              <p:tags r:id="rId3"/>
            </p:custDataLst>
          </p:nvPr>
        </p:nvSpPr>
        <p:spPr>
          <a:xfrm>
            <a:off x="838200" y="1524000"/>
            <a:ext cx="7620000" cy="4724400"/>
          </a:xfrm>
        </p:spPr>
        <p:txBody>
          <a:bodyPr>
            <a:normAutofit/>
          </a:bodyPr>
          <a:lstStyle/>
          <a:p>
            <a:r>
              <a:rPr lang="fr-CA" sz="2400" dirty="0" smtClean="0"/>
              <a:t>Tous les dialectes du français constituent du français</a:t>
            </a:r>
          </a:p>
          <a:p>
            <a:r>
              <a:rPr lang="fr-CA" sz="2400" dirty="0" smtClean="0"/>
              <a:t>La présence d'un léger accent ne devrait pas être jugé négativement</a:t>
            </a:r>
          </a:p>
          <a:p>
            <a:r>
              <a:rPr lang="fr-CA" sz="2400" dirty="0" smtClean="0"/>
              <a:t>Les attentes doivent être liées à l'âge de l'élève et au palier où il ou elle se trouve</a:t>
            </a:r>
          </a:p>
          <a:p>
            <a:r>
              <a:rPr lang="fr-CA" sz="2400" dirty="0" smtClean="0"/>
              <a:t>Il faut se rappeler que la famille peut bien juger leur enfant francophone alors que vous ne le comprenez mal; il faut alors du doigté pour les amener à comprendre que l'enfant doit se faire comprendre de ses copains de classe pour s'intégrer, même si ça veut dire adopter un autre dialecte</a:t>
            </a:r>
            <a:endParaRPr lang="fr-CA" sz="2400" dirty="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2057400"/>
            <a:ext cx="6781800" cy="4191000"/>
          </a:xfrm>
          <a:prstGeom prst="rect">
            <a:avLst/>
          </a:prstGeom>
          <a:noFill/>
        </p:spPr>
        <p:txBody>
          <a:bodyPr wrap="square" rtlCol="0">
            <a:normAutofit fontScale="92500" lnSpcReduction="20000"/>
          </a:bodyPr>
          <a:lstStyle/>
          <a:p>
            <a:r>
              <a:rPr lang="fr-FR" sz="3900" b="1" dirty="0" smtClean="0"/>
              <a:t>Francisation</a:t>
            </a:r>
          </a:p>
          <a:p>
            <a:r>
              <a:rPr lang="fr-FR" sz="2400" dirty="0" smtClean="0"/>
              <a:t> </a:t>
            </a:r>
            <a:endParaRPr lang="fr-CA" sz="2400" dirty="0"/>
          </a:p>
          <a:p>
            <a:pPr marL="342900" indent="-342900">
              <a:buFont typeface="Arial"/>
              <a:buChar char="•"/>
            </a:pPr>
            <a:r>
              <a:rPr lang="fr-FR" sz="2600" dirty="0"/>
              <a:t>Définition</a:t>
            </a:r>
            <a:endParaRPr lang="fr-CA" sz="2600" dirty="0"/>
          </a:p>
          <a:p>
            <a:pPr marL="342900" indent="-342900">
              <a:buFont typeface="Arial"/>
              <a:buChar char="•"/>
            </a:pPr>
            <a:r>
              <a:rPr lang="fr-FR" sz="2600" dirty="0"/>
              <a:t>Distinctions entre francisation et autres formes d'apprentissage d'une L2</a:t>
            </a:r>
            <a:endParaRPr lang="fr-CA" sz="2600" dirty="0"/>
          </a:p>
          <a:p>
            <a:pPr marL="342900" indent="-342900">
              <a:buFont typeface="Arial"/>
              <a:buChar char="•"/>
            </a:pPr>
            <a:r>
              <a:rPr lang="fr-FR" sz="2600" dirty="0"/>
              <a:t>Particularité de la situation franco-albertaine</a:t>
            </a:r>
            <a:endParaRPr lang="fr-CA" sz="2600" dirty="0"/>
          </a:p>
          <a:p>
            <a:pPr marL="342900" indent="-342900">
              <a:buFont typeface="Arial"/>
              <a:buChar char="•"/>
            </a:pPr>
            <a:r>
              <a:rPr lang="fr-FR" sz="2600" dirty="0"/>
              <a:t>Aspects langagiers à développer en francisation</a:t>
            </a:r>
            <a:endParaRPr lang="fr-CA" sz="2600" dirty="0"/>
          </a:p>
          <a:p>
            <a:pPr marL="342900" indent="-342900">
              <a:buFont typeface="Arial"/>
              <a:buChar char="•"/>
            </a:pPr>
            <a:r>
              <a:rPr lang="fr-FR" sz="2600" dirty="0"/>
              <a:t>Évaluation des acquis langagiers : Seuils repères pour la francisation (Alberta Education)</a:t>
            </a:r>
            <a:endParaRPr lang="fr-CA" sz="2600" dirty="0"/>
          </a:p>
          <a:p>
            <a:pPr marL="342900" indent="-342900">
              <a:buFont typeface="Arial"/>
              <a:buChar char="•"/>
            </a:pPr>
            <a:r>
              <a:rPr lang="fr-FR" sz="2600" dirty="0"/>
              <a:t>Utilisation des seuils repères en salle de classe</a:t>
            </a:r>
            <a:endParaRPr lang="fr-CA" sz="2600" dirty="0"/>
          </a:p>
          <a:p>
            <a:pPr marL="342900" indent="-342900">
              <a:buFont typeface="Arial"/>
              <a:buChar char="•"/>
            </a:pPr>
            <a:r>
              <a:rPr lang="fr-FR" sz="2600" dirty="0"/>
              <a:t>Principes d’intervention en francisation</a:t>
            </a:r>
            <a:endParaRPr lang="fr-CA" sz="2600" dirty="0"/>
          </a:p>
          <a:p>
            <a:pPr marL="342900" indent="-342900">
              <a:buFont typeface="Arial"/>
              <a:buChar char="•"/>
            </a:pPr>
            <a:r>
              <a:rPr lang="fr-FR" sz="2600" dirty="0"/>
              <a:t>Distinctions entre francisation, troubles </a:t>
            </a:r>
            <a:r>
              <a:rPr lang="fr-FR" sz="2600" dirty="0" smtClean="0"/>
              <a:t>orthophoniques</a:t>
            </a:r>
            <a:endParaRPr lang="fr-CA" sz="26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381000"/>
            <a:ext cx="7765662" cy="16476125"/>
          </a:xfrm>
          <a:prstGeom prst="rect">
            <a:avLst/>
          </a:prstGeom>
        </p:spPr>
      </p:pic>
    </p:spTree>
    <p:extLst>
      <p:ext uri="{BB962C8B-B14F-4D97-AF65-F5344CB8AC3E}">
        <p14:creationId xmlns:p14="http://schemas.microsoft.com/office/powerpoint/2010/main" val="344336568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b="1" dirty="0" err="1" smtClean="0"/>
              <a:t>Définition</a:t>
            </a:r>
            <a:endParaRPr lang="en-US" sz="3600" b="1" dirty="0"/>
          </a:p>
        </p:txBody>
      </p:sp>
      <p:sp>
        <p:nvSpPr>
          <p:cNvPr id="3" name="Content Placeholder 2"/>
          <p:cNvSpPr>
            <a:spLocks noGrp="1"/>
          </p:cNvSpPr>
          <p:nvPr>
            <p:ph idx="1"/>
            <p:custDataLst>
              <p:tags r:id="rId3"/>
            </p:custDataLst>
          </p:nvPr>
        </p:nvSpPr>
        <p:spPr/>
        <p:txBody>
          <a:bodyPr>
            <a:normAutofit/>
          </a:bodyPr>
          <a:lstStyle/>
          <a:p>
            <a:pPr marL="0" indent="0">
              <a:buNone/>
            </a:pPr>
            <a:r>
              <a:rPr lang="en-US" sz="2400" dirty="0" err="1" smtClean="0"/>
              <a:t>Processus</a:t>
            </a:r>
            <a:r>
              <a:rPr lang="en-US" sz="2400" dirty="0" smtClean="0"/>
              <a:t> </a:t>
            </a:r>
            <a:r>
              <a:rPr lang="en-US" sz="2400" dirty="0"/>
              <a:t>qui </a:t>
            </a:r>
            <a:r>
              <a:rPr lang="en-US" sz="2400" dirty="0" err="1"/>
              <a:t>permet</a:t>
            </a:r>
            <a:r>
              <a:rPr lang="en-US" sz="2400" dirty="0"/>
              <a:t> </a:t>
            </a:r>
            <a:r>
              <a:rPr lang="en-US" sz="2400" dirty="0" err="1"/>
              <a:t>à</a:t>
            </a:r>
            <a:r>
              <a:rPr lang="en-US" sz="2400" dirty="0"/>
              <a:t> </a:t>
            </a:r>
            <a:r>
              <a:rPr lang="en-US" sz="2400" dirty="0" err="1"/>
              <a:t>l’enfant</a:t>
            </a:r>
            <a:r>
              <a:rPr lang="en-US" sz="2400" dirty="0"/>
              <a:t> </a:t>
            </a:r>
            <a:r>
              <a:rPr lang="en-US" sz="2400" dirty="0" err="1"/>
              <a:t>ou</a:t>
            </a:r>
            <a:r>
              <a:rPr lang="en-US" sz="2400" dirty="0"/>
              <a:t> </a:t>
            </a:r>
            <a:r>
              <a:rPr lang="en-US" sz="2400" dirty="0" err="1" smtClean="0"/>
              <a:t>à</a:t>
            </a:r>
            <a:r>
              <a:rPr lang="en-US" sz="2400" dirty="0" smtClean="0"/>
              <a:t> </a:t>
            </a:r>
            <a:r>
              <a:rPr lang="en-US" sz="2400" dirty="0" err="1" smtClean="0"/>
              <a:t>l’élève</a:t>
            </a:r>
            <a:r>
              <a:rPr lang="en-US" sz="2400" dirty="0" smtClean="0"/>
              <a:t> </a:t>
            </a:r>
            <a:r>
              <a:rPr lang="en-US" sz="2400" dirty="0"/>
              <a:t>qui </a:t>
            </a:r>
            <a:r>
              <a:rPr lang="en-US" sz="2400" dirty="0" err="1"/>
              <a:t>parle</a:t>
            </a:r>
            <a:r>
              <a:rPr lang="en-US" sz="2400" dirty="0"/>
              <a:t> </a:t>
            </a:r>
            <a:r>
              <a:rPr lang="en-US" sz="2400" dirty="0" err="1"/>
              <a:t>peu</a:t>
            </a:r>
            <a:r>
              <a:rPr lang="en-US" sz="2400" dirty="0"/>
              <a:t> </a:t>
            </a:r>
            <a:r>
              <a:rPr lang="en-US" sz="2400" dirty="0" err="1"/>
              <a:t>ou</a:t>
            </a:r>
            <a:r>
              <a:rPr lang="en-US" sz="2400" dirty="0"/>
              <a:t> qui ne </a:t>
            </a:r>
            <a:r>
              <a:rPr lang="en-US" sz="2400" dirty="0" err="1"/>
              <a:t>parle</a:t>
            </a:r>
            <a:r>
              <a:rPr lang="en-US" sz="2400" dirty="0"/>
              <a:t> pas </a:t>
            </a:r>
            <a:r>
              <a:rPr lang="en-US" sz="2400" dirty="0" err="1"/>
              <a:t>français</a:t>
            </a:r>
            <a:r>
              <a:rPr lang="en-US" sz="2400" dirty="0"/>
              <a:t> de </a:t>
            </a:r>
            <a:r>
              <a:rPr lang="en-US" sz="2400" dirty="0" err="1"/>
              <a:t>développer</a:t>
            </a:r>
            <a:r>
              <a:rPr lang="en-US" sz="2400" dirty="0"/>
              <a:t> des </a:t>
            </a:r>
            <a:r>
              <a:rPr lang="en-US" sz="2400" dirty="0" err="1"/>
              <a:t>habiletés</a:t>
            </a:r>
            <a:r>
              <a:rPr lang="en-US" sz="2400" dirty="0"/>
              <a:t> </a:t>
            </a:r>
            <a:r>
              <a:rPr lang="en-US" sz="2400" dirty="0" err="1"/>
              <a:t>langagières</a:t>
            </a:r>
            <a:r>
              <a:rPr lang="en-US" sz="2400" dirty="0"/>
              <a:t> </a:t>
            </a:r>
            <a:r>
              <a:rPr lang="en-US" sz="2400" dirty="0" err="1"/>
              <a:t>orales</a:t>
            </a:r>
            <a:r>
              <a:rPr lang="en-US" sz="2400" dirty="0"/>
              <a:t> et </a:t>
            </a:r>
            <a:r>
              <a:rPr lang="en-US" sz="2400" dirty="0" err="1"/>
              <a:t>écrites</a:t>
            </a:r>
            <a:r>
              <a:rPr lang="en-US" sz="2400" dirty="0"/>
              <a:t> pour </a:t>
            </a:r>
            <a:r>
              <a:rPr lang="en-US" sz="2400" dirty="0" err="1"/>
              <a:t>qu’il</a:t>
            </a:r>
            <a:r>
              <a:rPr lang="en-US" sz="2400" dirty="0"/>
              <a:t> </a:t>
            </a:r>
            <a:r>
              <a:rPr lang="en-US" sz="2400" dirty="0" err="1"/>
              <a:t>puisse</a:t>
            </a:r>
            <a:r>
              <a:rPr lang="en-US" sz="2400" dirty="0"/>
              <a:t> </a:t>
            </a:r>
            <a:r>
              <a:rPr lang="en-US" sz="2400" dirty="0" err="1"/>
              <a:t>interagir</a:t>
            </a:r>
            <a:r>
              <a:rPr lang="en-US" sz="2400" dirty="0"/>
              <a:t> </a:t>
            </a:r>
            <a:r>
              <a:rPr lang="en-US" sz="2400" dirty="0" err="1"/>
              <a:t>pleinement</a:t>
            </a:r>
            <a:r>
              <a:rPr lang="en-US" sz="2400" dirty="0"/>
              <a:t> </a:t>
            </a:r>
            <a:r>
              <a:rPr lang="en-US" sz="2400" dirty="0" err="1"/>
              <a:t>dans</a:t>
            </a:r>
            <a:r>
              <a:rPr lang="en-US" sz="2400" dirty="0"/>
              <a:t> la vie </a:t>
            </a:r>
            <a:r>
              <a:rPr lang="en-US" sz="2400" dirty="0" err="1"/>
              <a:t>sociale</a:t>
            </a:r>
            <a:r>
              <a:rPr lang="en-US" sz="2400" dirty="0"/>
              <a:t>, </a:t>
            </a:r>
            <a:r>
              <a:rPr lang="en-US" sz="2400" dirty="0" err="1"/>
              <a:t>scolaire</a:t>
            </a:r>
            <a:r>
              <a:rPr lang="en-US" sz="2400" dirty="0"/>
              <a:t> et </a:t>
            </a:r>
            <a:r>
              <a:rPr lang="en-US" sz="2400" dirty="0" err="1"/>
              <a:t>communautaire</a:t>
            </a:r>
            <a:r>
              <a:rPr lang="en-US" sz="2400" dirty="0"/>
              <a:t> </a:t>
            </a:r>
            <a:r>
              <a:rPr lang="en-US" sz="2400" dirty="0" err="1"/>
              <a:t>francophones</a:t>
            </a:r>
            <a:r>
              <a:rPr lang="en-US" sz="2400" dirty="0" smtClean="0"/>
              <a:t>.</a:t>
            </a:r>
          </a:p>
          <a:p>
            <a:pPr marL="0" indent="0" algn="r">
              <a:buNone/>
            </a:pPr>
            <a:r>
              <a:rPr lang="en-US" sz="2400" dirty="0" smtClean="0"/>
              <a:t>Site web de Alberta Education</a:t>
            </a: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b="1" dirty="0" err="1" smtClean="0"/>
              <a:t>Caractéristiques</a:t>
            </a:r>
            <a:endParaRPr lang="en-US" sz="3600" b="1" dirty="0"/>
          </a:p>
        </p:txBody>
      </p:sp>
      <p:sp>
        <p:nvSpPr>
          <p:cNvPr id="3" name="Content Placeholder 2"/>
          <p:cNvSpPr>
            <a:spLocks noGrp="1"/>
          </p:cNvSpPr>
          <p:nvPr>
            <p:ph idx="1"/>
            <p:custDataLst>
              <p:tags r:id="rId3"/>
            </p:custDataLst>
          </p:nvPr>
        </p:nvSpPr>
        <p:spPr/>
        <p:txBody>
          <a:bodyPr>
            <a:normAutofit/>
          </a:bodyPr>
          <a:lstStyle/>
          <a:p>
            <a:r>
              <a:rPr lang="fr-CA" sz="2400" dirty="0"/>
              <a:t>Les enfants en francisation sont légalement et administrativement considérés comme francophones</a:t>
            </a:r>
          </a:p>
          <a:p>
            <a:r>
              <a:rPr lang="fr-CA" sz="2400" dirty="0"/>
              <a:t>Le français n’est cependant pas leur langue dominante et ils ne font pas toujours partie de la communauté francophone</a:t>
            </a:r>
          </a:p>
          <a:p>
            <a:r>
              <a:rPr lang="fr-CA" sz="2400" dirty="0"/>
              <a:t>Ils vivent donc habituellement une situation de diglossie (langues utilisées dans des contextes hermétiquement distincts)  </a:t>
            </a:r>
          </a:p>
        </p:txBody>
      </p:sp>
    </p:spTree>
    <p:custDataLst>
      <p:tags r:id="rId1"/>
    </p:custDataLst>
    <p:extLst>
      <p:ext uri="{BB962C8B-B14F-4D97-AF65-F5344CB8AC3E}">
        <p14:creationId xmlns:p14="http://schemas.microsoft.com/office/powerpoint/2010/main" val="379517631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smtClean="0"/>
              <a:t>Distinction entre la </a:t>
            </a:r>
            <a:r>
              <a:rPr lang="en-US" sz="3600" b="1" dirty="0" err="1" smtClean="0"/>
              <a:t>francisation</a:t>
            </a:r>
            <a:r>
              <a:rPr lang="en-US" sz="3600" b="1" dirty="0" smtClean="0"/>
              <a:t> et les </a:t>
            </a:r>
            <a:r>
              <a:rPr lang="en-US" sz="3600" b="1" dirty="0" err="1" smtClean="0"/>
              <a:t>autres</a:t>
            </a:r>
            <a:r>
              <a:rPr lang="en-US" sz="3600" b="1" dirty="0" smtClean="0"/>
              <a:t> </a:t>
            </a:r>
            <a:r>
              <a:rPr lang="en-US" sz="3600" b="1" dirty="0" err="1" smtClean="0"/>
              <a:t>formes</a:t>
            </a:r>
            <a:r>
              <a:rPr lang="en-US" sz="3600" b="1" dirty="0" smtClean="0"/>
              <a:t> </a:t>
            </a:r>
            <a:r>
              <a:rPr lang="en-US" sz="3600" b="1" dirty="0" err="1" smtClean="0"/>
              <a:t>d'apprentissage</a:t>
            </a:r>
            <a:r>
              <a:rPr lang="en-US" sz="3600" b="1" dirty="0" smtClean="0"/>
              <a:t> de la langue </a:t>
            </a:r>
            <a:r>
              <a:rPr lang="en-US" sz="3600" b="1" dirty="0" err="1" smtClean="0"/>
              <a:t>seconde</a:t>
            </a:r>
            <a:endParaRPr lang="en-US" sz="3600" b="1" dirty="0" smtClean="0"/>
          </a:p>
        </p:txBody>
      </p:sp>
      <p:sp>
        <p:nvSpPr>
          <p:cNvPr id="618499" name="Rectangle 3"/>
          <p:cNvSpPr>
            <a:spLocks noGrp="1" noChangeArrowheads="1"/>
          </p:cNvSpPr>
          <p:nvPr>
            <p:ph type="body" idx="1"/>
            <p:custDataLst>
              <p:tags r:id="rId3"/>
            </p:custDataLst>
          </p:nvPr>
        </p:nvSpPr>
        <p:spPr>
          <a:xfrm>
            <a:off x="762000" y="2027237"/>
            <a:ext cx="8077200" cy="4297363"/>
          </a:xfrm>
        </p:spPr>
        <p:txBody>
          <a:bodyPr>
            <a:normAutofit/>
          </a:bodyPr>
          <a:lstStyle/>
          <a:p>
            <a:r>
              <a:rPr lang="fr-CA" sz="2400" dirty="0" smtClean="0"/>
              <a:t>Francisation</a:t>
            </a:r>
          </a:p>
          <a:p>
            <a:pPr lvl="1"/>
            <a:r>
              <a:rPr lang="fr-CA" sz="2400" dirty="0" smtClean="0"/>
              <a:t>doit intégrer la famille et la culture familiale</a:t>
            </a:r>
          </a:p>
          <a:p>
            <a:pPr lvl="1"/>
            <a:r>
              <a:rPr lang="fr-CA" sz="2400" dirty="0" smtClean="0"/>
              <a:t>doit développer l'être dans son ensemble</a:t>
            </a:r>
          </a:p>
          <a:p>
            <a:pPr lvl="1"/>
            <a:r>
              <a:rPr lang="fr-CA" sz="2400" dirty="0" smtClean="0"/>
              <a:t>implique parfois des enfants et des familles ayant vécu des traumatismes et vivant l'isolement</a:t>
            </a:r>
          </a:p>
          <a:p>
            <a:pPr lvl="1"/>
            <a:r>
              <a:rPr lang="fr-CA" sz="2400" dirty="0" smtClean="0"/>
              <a:t>implique parfois la littératie tardive</a:t>
            </a:r>
          </a:p>
          <a:p>
            <a:r>
              <a:rPr lang="fr-CA" sz="2400" dirty="0" smtClean="0"/>
              <a:t>Apprentissage de la langue seconde</a:t>
            </a:r>
          </a:p>
          <a:p>
            <a:pPr lvl="1"/>
            <a:r>
              <a:rPr lang="fr-CA" sz="2400" dirty="0" smtClean="0"/>
              <a:t>vise surtout la langue, sans implication de la famille ou de la littératie</a:t>
            </a:r>
            <a:endParaRPr lang="fr-CA" sz="2400"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err="1" smtClean="0"/>
              <a:t>Particularité</a:t>
            </a:r>
            <a:r>
              <a:rPr lang="en-US" sz="3600" b="1" dirty="0" smtClean="0"/>
              <a:t> de la situation </a:t>
            </a:r>
            <a:r>
              <a:rPr lang="en-US" sz="3600" b="1" dirty="0" err="1" smtClean="0"/>
              <a:t>albertaine</a:t>
            </a:r>
            <a:endParaRPr lang="en-US" sz="3600" b="1" dirty="0" smtClean="0"/>
          </a:p>
        </p:txBody>
      </p:sp>
      <p:pic>
        <p:nvPicPr>
          <p:cNvPr id="4" name="Content Placeholder 5" descr="Capture d’écran 2011-02-28 à 21.26.55.png"/>
          <p:cNvPicPr>
            <a:picLocks noGrp="1" noChangeAspect="1"/>
          </p:cNvPicPr>
          <p:nvPr/>
        </p:nvPicPr>
        <p:blipFill>
          <a:blip r:embed="rId5"/>
          <a:srcRect l="-24048" r="-24048"/>
          <a:stretch>
            <a:fillRect/>
          </a:stretch>
        </p:blipFill>
        <p:spPr>
          <a:xfrm>
            <a:off x="381000" y="1524000"/>
            <a:ext cx="8229600" cy="3630987"/>
          </a:xfrm>
          <a:prstGeom prst="rect">
            <a:avLst/>
          </a:prstGeom>
        </p:spPr>
      </p:pic>
      <p:sp>
        <p:nvSpPr>
          <p:cNvPr id="2" name="Rectangle 1"/>
          <p:cNvSpPr/>
          <p:nvPr/>
        </p:nvSpPr>
        <p:spPr>
          <a:xfrm>
            <a:off x="1828800" y="5257800"/>
            <a:ext cx="6400800" cy="923330"/>
          </a:xfrm>
          <a:prstGeom prst="rect">
            <a:avLst/>
          </a:prstGeom>
        </p:spPr>
        <p:txBody>
          <a:bodyPr wrap="square">
            <a:spAutoFit/>
          </a:bodyPr>
          <a:lstStyle/>
          <a:p>
            <a:r>
              <a:rPr lang="fr-CA" dirty="0"/>
              <a:t>Pourcentage d’élèves en francisation dans les écoles francophones de l’Alberta de 2007 à 2011 (origines confondues).  (Source : Ministère de l’Éducation de l’Alberta)</a:t>
            </a:r>
          </a:p>
        </p:txBody>
      </p:sp>
    </p:spTree>
    <p:custDataLst>
      <p:tags r:id="rId1"/>
    </p:custDataLst>
    <p:extLst>
      <p:ext uri="{BB962C8B-B14F-4D97-AF65-F5344CB8AC3E}">
        <p14:creationId xmlns:p14="http://schemas.microsoft.com/office/powerpoint/2010/main" val="300417307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err="1" smtClean="0"/>
              <a:t>Particularité</a:t>
            </a:r>
            <a:r>
              <a:rPr lang="en-US" sz="3600" b="1" dirty="0" smtClean="0"/>
              <a:t> de la situation </a:t>
            </a:r>
            <a:r>
              <a:rPr lang="en-US" sz="3600" b="1" dirty="0" err="1" smtClean="0"/>
              <a:t>albertaine</a:t>
            </a:r>
            <a:endParaRPr lang="en-US" sz="3600" b="1" dirty="0" smtClean="0"/>
          </a:p>
        </p:txBody>
      </p:sp>
      <p:pic>
        <p:nvPicPr>
          <p:cNvPr id="5" name="Content Placeholder 3" descr="Capture d’écran 2011-02-28 à 21.15.10.png"/>
          <p:cNvPicPr>
            <a:picLocks noGrp="1" noChangeAspect="1"/>
          </p:cNvPicPr>
          <p:nvPr/>
        </p:nvPicPr>
        <p:blipFill>
          <a:blip r:embed="rId5"/>
          <a:srcRect l="-3253" r="-3253"/>
          <a:stretch>
            <a:fillRect/>
          </a:stretch>
        </p:blipFill>
        <p:spPr>
          <a:xfrm>
            <a:off x="762000" y="1676400"/>
            <a:ext cx="8229600" cy="4525963"/>
          </a:xfrm>
          <a:prstGeom prst="rect">
            <a:avLst/>
          </a:prstGeom>
        </p:spPr>
      </p:pic>
      <p:sp>
        <p:nvSpPr>
          <p:cNvPr id="3" name="TextBox 2"/>
          <p:cNvSpPr txBox="1"/>
          <p:nvPr/>
        </p:nvSpPr>
        <p:spPr>
          <a:xfrm>
            <a:off x="6809100" y="6248400"/>
            <a:ext cx="1877700" cy="369332"/>
          </a:xfrm>
          <a:prstGeom prst="rect">
            <a:avLst/>
          </a:prstGeom>
          <a:noFill/>
        </p:spPr>
        <p:txBody>
          <a:bodyPr wrap="none" rtlCol="0">
            <a:spAutoFit/>
          </a:bodyPr>
          <a:lstStyle/>
          <a:p>
            <a:r>
              <a:rPr lang="fr-CA" dirty="0" smtClean="0"/>
              <a:t>Données de 2011.</a:t>
            </a:r>
            <a:endParaRPr lang="fr-CA" dirty="0"/>
          </a:p>
        </p:txBody>
      </p:sp>
    </p:spTree>
    <p:custDataLst>
      <p:tags r:id="rId1"/>
    </p:custDataLst>
    <p:extLst>
      <p:ext uri="{BB962C8B-B14F-4D97-AF65-F5344CB8AC3E}">
        <p14:creationId xmlns:p14="http://schemas.microsoft.com/office/powerpoint/2010/main" val="410541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marL="342900" indent="-342900"/>
            <a:r>
              <a:rPr lang="fr-FR" sz="3600" b="1" dirty="0"/>
              <a:t>Aspects langagiers à développer en francisation</a:t>
            </a:r>
            <a:endParaRPr lang="fr-CA" sz="3600" b="1" dirty="0"/>
          </a:p>
        </p:txBody>
      </p:sp>
      <p:sp>
        <p:nvSpPr>
          <p:cNvPr id="3" name="TextBox 2"/>
          <p:cNvSpPr txBox="1"/>
          <p:nvPr/>
        </p:nvSpPr>
        <p:spPr>
          <a:xfrm>
            <a:off x="1905000" y="1828800"/>
            <a:ext cx="6503186" cy="4893647"/>
          </a:xfrm>
          <a:prstGeom prst="rect">
            <a:avLst/>
          </a:prstGeom>
          <a:noFill/>
        </p:spPr>
        <p:txBody>
          <a:bodyPr wrap="square" rtlCol="0">
            <a:spAutoFit/>
          </a:bodyPr>
          <a:lstStyle/>
          <a:p>
            <a:r>
              <a:rPr lang="fr-CA" sz="2400" dirty="0" smtClean="0"/>
              <a:t>Quatre savoirs : </a:t>
            </a:r>
            <a:r>
              <a:rPr lang="fr-CA" sz="2400" b="1" dirty="0" smtClean="0"/>
              <a:t>écoute, expression orale, </a:t>
            </a:r>
          </a:p>
          <a:p>
            <a:r>
              <a:rPr lang="fr-CA" sz="2400" b="1" dirty="0"/>
              <a:t> </a:t>
            </a:r>
            <a:r>
              <a:rPr lang="fr-CA" sz="2400" b="1" dirty="0" smtClean="0"/>
              <a:t>                            lecture, écriture</a:t>
            </a:r>
            <a:endParaRPr lang="fr-CA" sz="2400" dirty="0"/>
          </a:p>
          <a:p>
            <a:r>
              <a:rPr lang="fr-CA" sz="2400" dirty="0" smtClean="0"/>
              <a:t>Commun aux quatre savoirs </a:t>
            </a:r>
          </a:p>
          <a:p>
            <a:pPr marL="285750" indent="-285750">
              <a:buFont typeface="Arial"/>
              <a:buChar char="•"/>
            </a:pPr>
            <a:r>
              <a:rPr lang="fr-CA" sz="2400" dirty="0" smtClean="0"/>
              <a:t>Linguistiques </a:t>
            </a:r>
            <a:r>
              <a:rPr lang="fr-CA" sz="2400" dirty="0"/>
              <a:t>(lexique et Morphosyntaxe)</a:t>
            </a:r>
          </a:p>
          <a:p>
            <a:pPr marL="285750" indent="-285750">
              <a:buFont typeface="Arial"/>
              <a:buChar char="•"/>
            </a:pPr>
            <a:r>
              <a:rPr lang="fr-CA" sz="2400" dirty="0"/>
              <a:t>Stratégiques</a:t>
            </a:r>
          </a:p>
          <a:p>
            <a:pPr marL="285750" indent="-285750">
              <a:buFont typeface="Arial"/>
              <a:buChar char="•"/>
            </a:pPr>
            <a:r>
              <a:rPr lang="fr-CA" sz="2400" dirty="0" err="1"/>
              <a:t>Sociopragmatiques</a:t>
            </a:r>
            <a:endParaRPr lang="fr-CA" sz="2400" dirty="0"/>
          </a:p>
          <a:p>
            <a:pPr marL="285750" indent="-285750">
              <a:buFont typeface="Arial"/>
              <a:buChar char="•"/>
            </a:pPr>
            <a:r>
              <a:rPr lang="fr-CA" sz="2400" dirty="0" smtClean="0"/>
              <a:t>Discursives</a:t>
            </a:r>
          </a:p>
          <a:p>
            <a:pPr marL="285750" indent="-285750">
              <a:buFont typeface="Arial"/>
              <a:buChar char="•"/>
            </a:pPr>
            <a:endParaRPr lang="fr-CA" sz="2400" dirty="0"/>
          </a:p>
          <a:p>
            <a:r>
              <a:rPr lang="fr-CA" sz="2400" dirty="0" smtClean="0"/>
              <a:t>Spécifiques à chaque savoir</a:t>
            </a:r>
          </a:p>
          <a:p>
            <a:pPr marL="285750" indent="-285750">
              <a:buFont typeface="Arial"/>
              <a:buChar char="•"/>
            </a:pPr>
            <a:r>
              <a:rPr lang="fr-CA" sz="2400" dirty="0" smtClean="0"/>
              <a:t>Discrimination auditive (écoute)</a:t>
            </a:r>
          </a:p>
          <a:p>
            <a:pPr marL="285750" indent="-285750">
              <a:buFont typeface="Arial"/>
              <a:buChar char="•"/>
            </a:pPr>
            <a:r>
              <a:rPr lang="fr-CA" sz="2400" dirty="0" smtClean="0"/>
              <a:t>Énonciation (expression orale)</a:t>
            </a:r>
          </a:p>
          <a:p>
            <a:pPr marL="285750" indent="-285750">
              <a:buFont typeface="Arial"/>
              <a:buChar char="•"/>
            </a:pPr>
            <a:r>
              <a:rPr lang="fr-CA" sz="2400" dirty="0" smtClean="0"/>
              <a:t>Fluidité (lecture)</a:t>
            </a:r>
          </a:p>
          <a:p>
            <a:pPr marL="285750" indent="-285750">
              <a:buFont typeface="Arial"/>
              <a:buChar char="•"/>
            </a:pPr>
            <a:r>
              <a:rPr lang="fr-CA" sz="2400" dirty="0" smtClean="0"/>
              <a:t>Révision (écriture)</a:t>
            </a:r>
            <a:endParaRPr lang="fr-CA" sz="2400" dirty="0"/>
          </a:p>
        </p:txBody>
      </p:sp>
    </p:spTree>
    <p:custDataLst>
      <p:tags r:id="rId1"/>
    </p:custDataLst>
    <p:extLst>
      <p:ext uri="{BB962C8B-B14F-4D97-AF65-F5344CB8AC3E}">
        <p14:creationId xmlns:p14="http://schemas.microsoft.com/office/powerpoint/2010/main" val="154005020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err="1" smtClean="0"/>
              <a:t>Survol</a:t>
            </a:r>
            <a:r>
              <a:rPr lang="en-US" dirty="0" smtClean="0"/>
              <a:t> de la </a:t>
            </a:r>
            <a:r>
              <a:rPr lang="en-US" dirty="0" err="1" smtClean="0"/>
              <a:t>journée</a:t>
            </a:r>
            <a:endParaRPr lang="en-US" dirty="0"/>
          </a:p>
        </p:txBody>
      </p:sp>
      <p:sp>
        <p:nvSpPr>
          <p:cNvPr id="5" name="Content Placeholder 4"/>
          <p:cNvSpPr>
            <a:spLocks noGrp="1"/>
          </p:cNvSpPr>
          <p:nvPr>
            <p:ph idx="1"/>
            <p:custDataLst>
              <p:tags r:id="rId3"/>
            </p:custDataLst>
          </p:nvPr>
        </p:nvSpPr>
        <p:spPr>
          <a:xfrm>
            <a:off x="762000" y="1596413"/>
            <a:ext cx="8077200" cy="4575787"/>
          </a:xfrm>
        </p:spPr>
        <p:txBody>
          <a:bodyPr>
            <a:normAutofit fontScale="92500" lnSpcReduction="10000"/>
          </a:bodyPr>
          <a:lstStyle/>
          <a:p>
            <a:r>
              <a:rPr lang="en-US" dirty="0" err="1" smtClean="0"/>
              <a:t>Présentation</a:t>
            </a:r>
            <a:r>
              <a:rPr lang="en-US" dirty="0" smtClean="0"/>
              <a:t> </a:t>
            </a:r>
            <a:r>
              <a:rPr lang="en-US" dirty="0" err="1" smtClean="0"/>
              <a:t>théorique</a:t>
            </a:r>
            <a:r>
              <a:rPr lang="en-US" dirty="0" smtClean="0"/>
              <a:t> </a:t>
            </a:r>
            <a:r>
              <a:rPr lang="en-US" dirty="0" err="1" smtClean="0"/>
              <a:t>sur</a:t>
            </a:r>
            <a:r>
              <a:rPr lang="en-US" dirty="0" smtClean="0"/>
              <a:t> le </a:t>
            </a:r>
            <a:r>
              <a:rPr lang="en-US" dirty="0" err="1" smtClean="0"/>
              <a:t>bilinguisme</a:t>
            </a:r>
            <a:endParaRPr lang="en-US" dirty="0" smtClean="0"/>
          </a:p>
          <a:p>
            <a:r>
              <a:rPr lang="en-US" dirty="0" smtClean="0"/>
              <a:t>Pause</a:t>
            </a:r>
          </a:p>
          <a:p>
            <a:r>
              <a:rPr lang="en-US" dirty="0" err="1" smtClean="0"/>
              <a:t>Présentation</a:t>
            </a:r>
            <a:r>
              <a:rPr lang="en-US" dirty="0" smtClean="0"/>
              <a:t> </a:t>
            </a:r>
            <a:r>
              <a:rPr lang="en-US" dirty="0" err="1" smtClean="0"/>
              <a:t>théorique</a:t>
            </a:r>
            <a:r>
              <a:rPr lang="en-US" dirty="0" smtClean="0"/>
              <a:t> </a:t>
            </a:r>
            <a:r>
              <a:rPr lang="en-US" dirty="0" err="1" smtClean="0"/>
              <a:t>sur</a:t>
            </a:r>
            <a:r>
              <a:rPr lang="en-US" dirty="0" smtClean="0"/>
              <a:t> la </a:t>
            </a:r>
            <a:r>
              <a:rPr lang="en-US" dirty="0" err="1" smtClean="0"/>
              <a:t>francisation</a:t>
            </a:r>
            <a:endParaRPr lang="en-US" dirty="0" smtClean="0"/>
          </a:p>
          <a:p>
            <a:r>
              <a:rPr lang="en-US" dirty="0" smtClean="0"/>
              <a:t>Discussion</a:t>
            </a:r>
          </a:p>
          <a:p>
            <a:r>
              <a:rPr lang="en-US" dirty="0" err="1" smtClean="0"/>
              <a:t>Repas</a:t>
            </a:r>
            <a:endParaRPr lang="en-US" dirty="0" smtClean="0"/>
          </a:p>
          <a:p>
            <a:r>
              <a:rPr lang="en-US" dirty="0" err="1" smtClean="0"/>
              <a:t>Présentation</a:t>
            </a:r>
            <a:r>
              <a:rPr lang="en-US" dirty="0" smtClean="0"/>
              <a:t> des </a:t>
            </a:r>
            <a:r>
              <a:rPr lang="en-US" dirty="0" err="1" smtClean="0"/>
              <a:t>principes</a:t>
            </a:r>
            <a:r>
              <a:rPr lang="en-US" dirty="0" smtClean="0"/>
              <a:t> </a:t>
            </a:r>
            <a:r>
              <a:rPr lang="en-US" dirty="0" err="1" smtClean="0"/>
              <a:t>directeurs</a:t>
            </a:r>
            <a:endParaRPr lang="en-US" dirty="0" smtClean="0"/>
          </a:p>
          <a:p>
            <a:r>
              <a:rPr lang="en-US" dirty="0" smtClean="0"/>
              <a:t>Discussion</a:t>
            </a:r>
          </a:p>
          <a:p>
            <a:r>
              <a:rPr lang="fr-FR" dirty="0"/>
              <a:t>Distinctions entre francisation, troubles orthophoniques et troubles d'apprentissage </a:t>
            </a:r>
            <a:endParaRPr lang="fr-CA" dirty="0"/>
          </a:p>
          <a:p>
            <a:endParaRPr lang="en-US" dirty="0" smtClean="0"/>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838200" y="2133600"/>
            <a:ext cx="8077200" cy="1482968"/>
          </a:xfrm>
        </p:spPr>
        <p:txBody>
          <a:bodyPr>
            <a:noAutofit/>
          </a:bodyPr>
          <a:lstStyle/>
          <a:p>
            <a:pPr marL="342900" indent="-342900" algn="ctr"/>
            <a:r>
              <a:rPr lang="fr-FR" sz="3600" b="1" dirty="0" smtClean="0"/>
              <a:t>Seuils </a:t>
            </a:r>
            <a:r>
              <a:rPr lang="fr-FR" sz="3600" b="1" dirty="0"/>
              <a:t>repères pour la francisation (Alberta Education)</a:t>
            </a:r>
            <a:endParaRPr lang="fr-CA" sz="3600" b="1" dirty="0"/>
          </a:p>
        </p:txBody>
      </p:sp>
    </p:spTree>
    <p:custDataLst>
      <p:tags r:id="rId1"/>
    </p:custDataLst>
    <p:extLst>
      <p:ext uri="{BB962C8B-B14F-4D97-AF65-F5344CB8AC3E}">
        <p14:creationId xmlns:p14="http://schemas.microsoft.com/office/powerpoint/2010/main" val="26897524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marL="342900" indent="-342900"/>
            <a:r>
              <a:rPr lang="fr-FR" sz="3600" b="1" dirty="0" smtClean="0"/>
              <a:t>Principes directeurs</a:t>
            </a:r>
            <a:endParaRPr lang="fr-CA" sz="3600" b="1" dirty="0"/>
          </a:p>
        </p:txBody>
      </p:sp>
      <p:sp>
        <p:nvSpPr>
          <p:cNvPr id="2" name="Rectangle 1"/>
          <p:cNvSpPr/>
          <p:nvPr/>
        </p:nvSpPr>
        <p:spPr>
          <a:xfrm>
            <a:off x="762000" y="1524000"/>
            <a:ext cx="8001000" cy="6032420"/>
          </a:xfrm>
          <a:prstGeom prst="rect">
            <a:avLst/>
          </a:prstGeom>
        </p:spPr>
        <p:txBody>
          <a:bodyPr wrap="square">
            <a:spAutoFit/>
          </a:bodyPr>
          <a:lstStyle/>
          <a:p>
            <a:pPr marL="457200" indent="-457200">
              <a:spcAft>
                <a:spcPts val="1200"/>
              </a:spcAft>
              <a:buFont typeface="+mj-lt"/>
              <a:buAutoNum type="arabicPeriod"/>
            </a:pPr>
            <a:r>
              <a:rPr lang="fr-CA" sz="2400" dirty="0" smtClean="0"/>
              <a:t>Il </a:t>
            </a:r>
            <a:r>
              <a:rPr lang="fr-CA" sz="2400" dirty="0"/>
              <a:t>faut reconnaitre l’enrichissement que peut constituer le capital linguistique et culturel de l'élève en francisation et de sa famille et savoir l'utiliser dans les activités scolaires et parascolaires; il faut donc que l’apprentissage implique un processus d’intégration communautaire de l'élève et de sa </a:t>
            </a:r>
            <a:r>
              <a:rPr lang="fr-CA" sz="2400" dirty="0" smtClean="0"/>
              <a:t>famille.</a:t>
            </a:r>
          </a:p>
          <a:p>
            <a:pPr marL="457200" lvl="0" indent="-457200">
              <a:spcAft>
                <a:spcPts val="1200"/>
              </a:spcAft>
              <a:buFont typeface="+mj-lt"/>
              <a:buAutoNum type="arabicPeriod"/>
            </a:pPr>
            <a:r>
              <a:rPr lang="fr-CA" sz="2400" dirty="0" smtClean="0"/>
              <a:t>La </a:t>
            </a:r>
            <a:r>
              <a:rPr lang="fr-CA" sz="2400" dirty="0"/>
              <a:t>langue familiale doit être maintenue à la </a:t>
            </a:r>
            <a:r>
              <a:rPr lang="fr-CA" sz="2400" dirty="0" smtClean="0"/>
              <a:t>maison.</a:t>
            </a:r>
          </a:p>
          <a:p>
            <a:pPr marL="457200" indent="-457200">
              <a:spcAft>
                <a:spcPts val="1200"/>
              </a:spcAft>
              <a:buFont typeface="+mj-lt"/>
              <a:buAutoNum type="arabicPeriod"/>
            </a:pPr>
            <a:r>
              <a:rPr lang="fr-CA" sz="2400" dirty="0"/>
              <a:t>La langue est la porte d’entrée de la pensée et de </a:t>
            </a:r>
            <a:r>
              <a:rPr lang="fr-CA" sz="2400" dirty="0" smtClean="0"/>
              <a:t>l’apprentissage.</a:t>
            </a:r>
            <a:endParaRPr lang="fr-CA" sz="2400" dirty="0"/>
          </a:p>
          <a:p>
            <a:pPr marL="457200" indent="-457200">
              <a:spcAft>
                <a:spcPts val="1200"/>
              </a:spcAft>
              <a:buFont typeface="+mj-lt"/>
              <a:buAutoNum type="arabicPeriod"/>
            </a:pPr>
            <a:r>
              <a:rPr lang="fr-CA" sz="2400" dirty="0"/>
              <a:t>Certaines capacités cognitives et langagières changent avec l’âge et le rythme de progression diffère d'un élève à </a:t>
            </a:r>
            <a:r>
              <a:rPr lang="fr-CA" sz="2400" dirty="0" smtClean="0"/>
              <a:t>l'autre.</a:t>
            </a:r>
            <a:endParaRPr lang="fr-CA" sz="2400" dirty="0"/>
          </a:p>
          <a:p>
            <a:pPr marL="457200" lvl="0" indent="-457200">
              <a:spcAft>
                <a:spcPts val="1200"/>
              </a:spcAft>
              <a:buFont typeface="+mj-lt"/>
              <a:buAutoNum type="arabicPeriod"/>
            </a:pPr>
            <a:endParaRPr lang="fr-CA" sz="2400" dirty="0"/>
          </a:p>
          <a:p>
            <a:pPr marL="457200" indent="-457200">
              <a:spcAft>
                <a:spcPts val="1200"/>
              </a:spcAft>
              <a:buFont typeface="+mj-lt"/>
              <a:buAutoNum type="arabicPeriod"/>
            </a:pPr>
            <a:endParaRPr lang="en-US" sz="2400" dirty="0" smtClean="0"/>
          </a:p>
        </p:txBody>
      </p:sp>
    </p:spTree>
    <p:custDataLst>
      <p:tags r:id="rId1"/>
    </p:custDataLst>
    <p:extLst>
      <p:ext uri="{BB962C8B-B14F-4D97-AF65-F5344CB8AC3E}">
        <p14:creationId xmlns:p14="http://schemas.microsoft.com/office/powerpoint/2010/main" val="399657155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28600"/>
            <a:ext cx="8077200" cy="1482968"/>
          </a:xfrm>
        </p:spPr>
        <p:txBody>
          <a:bodyPr>
            <a:noAutofit/>
          </a:bodyPr>
          <a:lstStyle/>
          <a:p>
            <a:pPr marL="342900" indent="-342900"/>
            <a:r>
              <a:rPr lang="fr-FR" sz="3600" b="1" dirty="0" smtClean="0"/>
              <a:t>Principes directeurs (suite)</a:t>
            </a:r>
            <a:endParaRPr lang="fr-CA" sz="3600" b="1" dirty="0"/>
          </a:p>
        </p:txBody>
      </p:sp>
      <p:sp>
        <p:nvSpPr>
          <p:cNvPr id="2" name="Rectangle 1"/>
          <p:cNvSpPr/>
          <p:nvPr/>
        </p:nvSpPr>
        <p:spPr>
          <a:xfrm>
            <a:off x="762000" y="1524000"/>
            <a:ext cx="8001000" cy="2985433"/>
          </a:xfrm>
          <a:prstGeom prst="rect">
            <a:avLst/>
          </a:prstGeom>
        </p:spPr>
        <p:txBody>
          <a:bodyPr wrap="square">
            <a:spAutoFit/>
          </a:bodyPr>
          <a:lstStyle/>
          <a:p>
            <a:pPr marL="457200" lvl="0" indent="-457200">
              <a:spcAft>
                <a:spcPts val="1200"/>
              </a:spcAft>
              <a:buFont typeface="+mj-lt"/>
              <a:buAutoNum type="arabicPeriod" startAt="5"/>
            </a:pPr>
            <a:r>
              <a:rPr lang="en-US" sz="2400" dirty="0"/>
              <a:t>Le fait </a:t>
            </a:r>
            <a:r>
              <a:rPr lang="en-US" sz="2400" dirty="0" err="1"/>
              <a:t>d’étudier</a:t>
            </a:r>
            <a:r>
              <a:rPr lang="en-US" sz="2400" dirty="0"/>
              <a:t> </a:t>
            </a:r>
            <a:r>
              <a:rPr lang="en-US" sz="2400" dirty="0" err="1"/>
              <a:t>dans</a:t>
            </a:r>
            <a:r>
              <a:rPr lang="en-US" sz="2400" dirty="0"/>
              <a:t> </a:t>
            </a:r>
            <a:r>
              <a:rPr lang="en-US" sz="2400" dirty="0" err="1"/>
              <a:t>une</a:t>
            </a:r>
            <a:r>
              <a:rPr lang="en-US" sz="2400" dirty="0"/>
              <a:t> langue </a:t>
            </a:r>
            <a:r>
              <a:rPr lang="en-US" sz="2400" dirty="0" err="1"/>
              <a:t>autre</a:t>
            </a:r>
            <a:r>
              <a:rPr lang="en-US" sz="2400" dirty="0"/>
              <a:t> </a:t>
            </a:r>
            <a:r>
              <a:rPr lang="en-US" sz="2400" dirty="0" err="1"/>
              <a:t>que</a:t>
            </a:r>
            <a:r>
              <a:rPr lang="en-US" sz="2400" dirty="0"/>
              <a:t> la langue </a:t>
            </a:r>
            <a:r>
              <a:rPr lang="en-US" sz="2400" dirty="0" err="1"/>
              <a:t>familiale</a:t>
            </a:r>
            <a:r>
              <a:rPr lang="en-US" sz="2400" dirty="0"/>
              <a:t> </a:t>
            </a:r>
            <a:r>
              <a:rPr lang="en-US" sz="2400" dirty="0" err="1"/>
              <a:t>n’aggrave</a:t>
            </a:r>
            <a:r>
              <a:rPr lang="en-US" sz="2400" dirty="0"/>
              <a:t> pas les troubles </a:t>
            </a:r>
            <a:r>
              <a:rPr lang="en-US" sz="2400" dirty="0" err="1"/>
              <a:t>langagiers</a:t>
            </a:r>
            <a:r>
              <a:rPr lang="en-US" sz="2400" dirty="0"/>
              <a:t>. </a:t>
            </a:r>
            <a:endParaRPr lang="fr-CA" sz="2400" dirty="0"/>
          </a:p>
          <a:p>
            <a:pPr marL="457200" lvl="0" indent="-457200">
              <a:spcAft>
                <a:spcPts val="1200"/>
              </a:spcAft>
              <a:buFont typeface="+mj-lt"/>
              <a:buAutoNum type="arabicPeriod" startAt="5"/>
            </a:pPr>
            <a:r>
              <a:rPr lang="fr-CA" sz="2400" dirty="0"/>
              <a:t>Les élèves immigrants peuvent vivre un grand isolement ou avoir subit des traumatismes importants dont il faut tenir compte dans son </a:t>
            </a:r>
            <a:r>
              <a:rPr lang="fr-CA" sz="2400" dirty="0" smtClean="0"/>
              <a:t>enseignement. </a:t>
            </a:r>
          </a:p>
          <a:p>
            <a:pPr marL="457200" indent="-457200">
              <a:spcAft>
                <a:spcPts val="1200"/>
              </a:spcAft>
              <a:buFont typeface="+mj-lt"/>
              <a:buAutoNum type="arabicPeriod" startAt="5"/>
            </a:pPr>
            <a:r>
              <a:rPr lang="fr-CA" sz="2400" dirty="0"/>
              <a:t>La littératie est un processus qui peut être plus difficile pour les élèves en </a:t>
            </a:r>
            <a:r>
              <a:rPr lang="fr-CA" sz="2400" dirty="0" smtClean="0"/>
              <a:t>francisation. </a:t>
            </a:r>
            <a:endParaRPr lang="fr-CA" sz="2400" dirty="0"/>
          </a:p>
        </p:txBody>
      </p:sp>
    </p:spTree>
    <p:custDataLst>
      <p:tags r:id="rId1"/>
    </p:custDataLst>
    <p:extLst>
      <p:ext uri="{BB962C8B-B14F-4D97-AF65-F5344CB8AC3E}">
        <p14:creationId xmlns:p14="http://schemas.microsoft.com/office/powerpoint/2010/main" val="381295816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custDataLst>
              <p:tags r:id="rId2"/>
            </p:custDataLst>
          </p:nvPr>
        </p:nvSpPr>
        <p:spPr>
          <a:xfrm>
            <a:off x="762000" y="269632"/>
            <a:ext cx="8077200" cy="1482968"/>
          </a:xfrm>
        </p:spPr>
        <p:txBody>
          <a:bodyPr>
            <a:noAutofit/>
          </a:bodyPr>
          <a:lstStyle/>
          <a:p>
            <a:pPr>
              <a:defRPr/>
            </a:pPr>
            <a:r>
              <a:rPr lang="en-US" sz="3600" b="1" dirty="0" smtClean="0"/>
              <a:t>Troubles </a:t>
            </a:r>
            <a:r>
              <a:rPr lang="en-US" sz="3600" b="1" dirty="0" err="1" smtClean="0"/>
              <a:t>langagiers</a:t>
            </a:r>
            <a:r>
              <a:rPr lang="en-US" sz="3600" b="1" dirty="0" smtClean="0"/>
              <a:t> </a:t>
            </a:r>
            <a:r>
              <a:rPr lang="en-US" sz="3600" b="1" dirty="0" err="1" smtClean="0"/>
              <a:t>vs</a:t>
            </a:r>
            <a:r>
              <a:rPr lang="en-US" sz="3600" b="1" dirty="0" smtClean="0"/>
              <a:t> </a:t>
            </a:r>
            <a:r>
              <a:rPr lang="en-US" sz="3600" b="1" dirty="0" err="1" smtClean="0"/>
              <a:t>francisation</a:t>
            </a:r>
            <a:endParaRPr lang="en-US" sz="3600" b="1" dirty="0" smtClean="0"/>
          </a:p>
        </p:txBody>
      </p:sp>
      <p:sp>
        <p:nvSpPr>
          <p:cNvPr id="618499" name="Rectangle 3"/>
          <p:cNvSpPr>
            <a:spLocks noGrp="1" noChangeArrowheads="1"/>
          </p:cNvSpPr>
          <p:nvPr>
            <p:ph type="body" idx="1"/>
            <p:custDataLst>
              <p:tags r:id="rId3"/>
            </p:custDataLst>
          </p:nvPr>
        </p:nvSpPr>
        <p:spPr>
          <a:xfrm>
            <a:off x="762000" y="1676401"/>
            <a:ext cx="8077200" cy="4648200"/>
          </a:xfrm>
        </p:spPr>
        <p:txBody>
          <a:bodyPr>
            <a:normAutofit/>
          </a:bodyPr>
          <a:lstStyle/>
          <a:p>
            <a:r>
              <a:rPr lang="fr-CA" sz="2400" dirty="0"/>
              <a:t>Les troubles sont pour la plupart translinguistiques (exceptions : aphasie, certaines formes de dyslexie et troubles phonologiques)</a:t>
            </a:r>
          </a:p>
          <a:p>
            <a:r>
              <a:rPr lang="fr-CA" sz="2400" dirty="0"/>
              <a:t>Sortir l’enfant du milieu de L2 pour le mettre dans le milieu de L1 n’aide pas et peut affecter négativement son estime de soi (lire Paradis, Genesee et </a:t>
            </a:r>
            <a:r>
              <a:rPr lang="fr-CA" sz="2400" dirty="0" err="1"/>
              <a:t>Crago</a:t>
            </a:r>
            <a:r>
              <a:rPr lang="fr-CA" sz="2400" dirty="0"/>
              <a:t>, 2011 pour vous en convaincre)</a:t>
            </a:r>
          </a:p>
          <a:p>
            <a:r>
              <a:rPr lang="fr-CA" sz="2400" dirty="0"/>
              <a:t>Il faut distinguer les troubles du langage et de la parole des problèmes de </a:t>
            </a:r>
            <a:r>
              <a:rPr lang="fr-CA" sz="2400" dirty="0" smtClean="0"/>
              <a:t>L2 ou de francisation; s'il communique bien avec les membres de la communauté de sa langue familiale au delà de sa famille, ses troubles sont liés à la langue, donc pas de problèmes orthophoniques</a:t>
            </a:r>
            <a:endParaRPr lang="fr-CA" sz="2400" dirty="0"/>
          </a:p>
        </p:txBody>
      </p:sp>
    </p:spTree>
    <p:custDataLst>
      <p:tags r:id="rId1"/>
    </p:custDataLst>
    <p:extLst>
      <p:ext uri="{BB962C8B-B14F-4D97-AF65-F5344CB8AC3E}">
        <p14:creationId xmlns:p14="http://schemas.microsoft.com/office/powerpoint/2010/main" val="20126550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p:txBody>
          <a:bodyPr>
            <a:normAutofit/>
          </a:bodyPr>
          <a:lstStyle/>
          <a:p>
            <a:pPr>
              <a:defRPr/>
            </a:pPr>
            <a:r>
              <a:rPr lang="en-US" dirty="0" smtClean="0"/>
              <a:t>Questions?</a:t>
            </a:r>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95400" y="2363450"/>
            <a:ext cx="6781800" cy="3808750"/>
          </a:xfrm>
          <a:prstGeom prst="rect">
            <a:avLst/>
          </a:prstGeom>
          <a:noFill/>
        </p:spPr>
        <p:txBody>
          <a:bodyPr wrap="square" rtlCol="0">
            <a:normAutofit fontScale="32500" lnSpcReduction="20000"/>
          </a:bodyPr>
          <a:lstStyle/>
          <a:p>
            <a:r>
              <a:rPr lang="fr-FR" sz="11100" b="1" dirty="0"/>
              <a:t>Bilinguisme et </a:t>
            </a:r>
            <a:r>
              <a:rPr lang="fr-FR" sz="11100" b="1" dirty="0" smtClean="0"/>
              <a:t>multilinguisme</a:t>
            </a:r>
          </a:p>
          <a:p>
            <a:r>
              <a:rPr lang="fr-FR" sz="7200" dirty="0" smtClean="0"/>
              <a:t> </a:t>
            </a:r>
            <a:endParaRPr lang="fr-CA" sz="7200" dirty="0"/>
          </a:p>
          <a:p>
            <a:pPr marL="857250" indent="-857250">
              <a:buFont typeface="Arial"/>
              <a:buChar char="•"/>
            </a:pPr>
            <a:r>
              <a:rPr lang="fr-FR" sz="7400" dirty="0"/>
              <a:t>Définitions </a:t>
            </a:r>
            <a:endParaRPr lang="fr-CA" sz="7400" dirty="0"/>
          </a:p>
          <a:p>
            <a:pPr marL="857250" indent="-857250">
              <a:buFont typeface="Arial"/>
              <a:buChar char="•"/>
            </a:pPr>
            <a:r>
              <a:rPr lang="fr-FR" sz="7400" dirty="0"/>
              <a:t>Distinction entre L1 et L2</a:t>
            </a:r>
            <a:endParaRPr lang="fr-CA" sz="7400" dirty="0"/>
          </a:p>
          <a:p>
            <a:pPr marL="857250" indent="-857250">
              <a:buFont typeface="Arial"/>
              <a:buChar char="•"/>
            </a:pPr>
            <a:r>
              <a:rPr lang="fr-FR" sz="7400" dirty="0"/>
              <a:t>Distinction entre langue et </a:t>
            </a:r>
            <a:r>
              <a:rPr lang="fr-FR" sz="7400" dirty="0" smtClean="0"/>
              <a:t>dialecte</a:t>
            </a:r>
          </a:p>
          <a:p>
            <a:pPr marL="857250" indent="-857250">
              <a:buFont typeface="Arial"/>
              <a:buChar char="•"/>
            </a:pPr>
            <a:r>
              <a:rPr lang="fr-FR" sz="7400" dirty="0" smtClean="0"/>
              <a:t>Bases cognitives</a:t>
            </a:r>
          </a:p>
          <a:p>
            <a:pPr marL="857250" indent="-857250">
              <a:buFont typeface="Arial"/>
              <a:buChar char="•"/>
            </a:pPr>
            <a:r>
              <a:rPr lang="fr-FR" sz="7400" dirty="0" smtClean="0"/>
              <a:t>Impact </a:t>
            </a:r>
            <a:r>
              <a:rPr lang="fr-FR" sz="7400" dirty="0"/>
              <a:t>du milieu </a:t>
            </a:r>
            <a:r>
              <a:rPr lang="fr-FR" sz="7400" dirty="0" smtClean="0"/>
              <a:t>d'apprentissage</a:t>
            </a:r>
            <a:endParaRPr lang="fr-CA" sz="7400" dirty="0"/>
          </a:p>
          <a:p>
            <a:pPr marL="857250" indent="-857250">
              <a:buFont typeface="Arial"/>
              <a:buChar char="•"/>
            </a:pPr>
            <a:r>
              <a:rPr lang="fr-FR" sz="7400" dirty="0"/>
              <a:t>Impact de l'âge d'apprentissage </a:t>
            </a:r>
            <a:endParaRPr lang="fr-CA" sz="7400" dirty="0"/>
          </a:p>
          <a:p>
            <a:pPr marL="857250" indent="-857250">
              <a:buFont typeface="Arial"/>
              <a:buChar char="•"/>
            </a:pPr>
            <a:r>
              <a:rPr lang="fr-FR" sz="7400" dirty="0"/>
              <a:t>Impact de l'identité et de l'intégration communautaire</a:t>
            </a:r>
            <a:endParaRPr lang="fr-CA" sz="7400" dirty="0"/>
          </a:p>
          <a:p>
            <a:pPr marL="857250" indent="-857250">
              <a:buFont typeface="Arial"/>
              <a:buChar char="•"/>
            </a:pPr>
            <a:r>
              <a:rPr lang="fr-FR" sz="7400" dirty="0"/>
              <a:t>Impact de la langue et de la culture d'origine</a:t>
            </a:r>
            <a:endParaRPr lang="fr-CA" sz="7400" dirty="0"/>
          </a:p>
          <a:p>
            <a:endParaRPr lang="en-US" sz="7200" dirty="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457200"/>
            <a:ext cx="7765662" cy="16476125"/>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219200"/>
            <a:ext cx="6019800" cy="5257800"/>
          </a:xfrm>
          <a:prstGeom prst="rect">
            <a:avLst/>
          </a:prstGeom>
          <a:noFill/>
        </p:spPr>
        <p:txBody>
          <a:bodyPr wrap="square" rtlCol="0">
            <a:normAutofit lnSpcReduction="10000"/>
          </a:bodyPr>
          <a:lstStyle/>
          <a:p>
            <a:r>
              <a:rPr lang="en-US" sz="3600" b="1" dirty="0" err="1" smtClean="0"/>
              <a:t>Définition</a:t>
            </a:r>
            <a:r>
              <a:rPr lang="en-US" sz="3600" b="1" dirty="0" smtClean="0"/>
              <a:t> du </a:t>
            </a:r>
            <a:r>
              <a:rPr lang="en-US" sz="3600" b="1" dirty="0" err="1" smtClean="0"/>
              <a:t>bilinguisme</a:t>
            </a:r>
            <a:endParaRPr lang="en-US" sz="3600" b="1" dirty="0" smtClean="0"/>
          </a:p>
          <a:p>
            <a:endParaRPr lang="en-US" sz="2400" dirty="0" smtClean="0"/>
          </a:p>
          <a:p>
            <a:endParaRPr lang="en-US" sz="2400" dirty="0" smtClean="0"/>
          </a:p>
          <a:p>
            <a:r>
              <a:rPr lang="fr-CA" sz="2400" dirty="0" smtClean="0"/>
              <a:t>Capacité </a:t>
            </a:r>
            <a:r>
              <a:rPr lang="fr-CA" sz="2400" dirty="0"/>
              <a:t>à communiquer et à traiter l’information dans plus d’une langue (ou plus d’un dialecte).</a:t>
            </a:r>
          </a:p>
          <a:p>
            <a:endParaRPr lang="en-US" sz="2400" dirty="0" smtClean="0"/>
          </a:p>
          <a:p>
            <a:endParaRPr lang="en-US" sz="2400" dirty="0" smtClean="0"/>
          </a:p>
          <a:p>
            <a:r>
              <a:rPr lang="en-US" sz="2400" dirty="0" err="1" smtClean="0"/>
              <a:t>Diglossie</a:t>
            </a:r>
            <a:endParaRPr lang="en-US" sz="2400" dirty="0" smtClean="0"/>
          </a:p>
          <a:p>
            <a:r>
              <a:rPr lang="en-US" sz="2400" dirty="0" err="1" smtClean="0"/>
              <a:t>Capacité</a:t>
            </a:r>
            <a:r>
              <a:rPr lang="en-US" sz="2400" dirty="0" smtClean="0"/>
              <a:t> </a:t>
            </a:r>
            <a:r>
              <a:rPr lang="en-US" sz="2400" dirty="0" err="1" smtClean="0"/>
              <a:t>à</a:t>
            </a:r>
            <a:r>
              <a:rPr lang="en-US" sz="2400" dirty="0" smtClean="0"/>
              <a:t> </a:t>
            </a:r>
            <a:r>
              <a:rPr lang="en-US" sz="2400" dirty="0" err="1" smtClean="0"/>
              <a:t>fonctionner</a:t>
            </a:r>
            <a:r>
              <a:rPr lang="en-US" sz="2400" dirty="0" smtClean="0"/>
              <a:t> </a:t>
            </a:r>
            <a:r>
              <a:rPr lang="en-US" sz="2400" dirty="0" err="1" smtClean="0"/>
              <a:t>dans</a:t>
            </a:r>
            <a:r>
              <a:rPr lang="en-US" sz="2400" dirty="0" smtClean="0"/>
              <a:t> </a:t>
            </a:r>
            <a:r>
              <a:rPr lang="en-US" sz="2400" dirty="0" err="1" smtClean="0"/>
              <a:t>une</a:t>
            </a:r>
            <a:r>
              <a:rPr lang="en-US" sz="2400" dirty="0" smtClean="0"/>
              <a:t> </a:t>
            </a:r>
            <a:r>
              <a:rPr lang="en-US" sz="2400" dirty="0" err="1" smtClean="0"/>
              <a:t>sphère</a:t>
            </a:r>
            <a:r>
              <a:rPr lang="en-US" sz="2400" dirty="0" smtClean="0"/>
              <a:t> de la vie </a:t>
            </a:r>
            <a:r>
              <a:rPr lang="en-US" sz="2400" dirty="0" err="1" smtClean="0"/>
              <a:t>dans</a:t>
            </a:r>
            <a:r>
              <a:rPr lang="en-US" sz="2400" dirty="0" smtClean="0"/>
              <a:t> </a:t>
            </a:r>
            <a:r>
              <a:rPr lang="en-US" sz="2400" dirty="0" err="1" smtClean="0"/>
              <a:t>une</a:t>
            </a:r>
            <a:r>
              <a:rPr lang="en-US" sz="2400" dirty="0" smtClean="0"/>
              <a:t> langue </a:t>
            </a:r>
            <a:r>
              <a:rPr lang="en-US" sz="2400" dirty="0" err="1" smtClean="0"/>
              <a:t>autre</a:t>
            </a:r>
            <a:r>
              <a:rPr lang="en-US" sz="2400" dirty="0" smtClean="0"/>
              <a:t> </a:t>
            </a:r>
            <a:r>
              <a:rPr lang="en-US" sz="2400" dirty="0" err="1" smtClean="0"/>
              <a:t>que</a:t>
            </a:r>
            <a:r>
              <a:rPr lang="en-US" sz="2400" dirty="0" smtClean="0"/>
              <a:t> la langue </a:t>
            </a:r>
            <a:r>
              <a:rPr lang="en-US" sz="2400" dirty="0" err="1" smtClean="0"/>
              <a:t>dominante</a:t>
            </a:r>
            <a:r>
              <a:rPr lang="en-US" sz="2400" dirty="0" smtClean="0"/>
              <a:t>. </a:t>
            </a:r>
            <a:r>
              <a:rPr lang="fr-CA" sz="2400" dirty="0" smtClean="0"/>
              <a:t>Ces langues sont utilisées </a:t>
            </a:r>
            <a:r>
              <a:rPr lang="fr-CA" sz="2400" dirty="0"/>
              <a:t>dans des contextes hermétiquement </a:t>
            </a:r>
            <a:r>
              <a:rPr lang="fr-CA" sz="2400" dirty="0" smtClean="0"/>
              <a:t>distincts et il n’y a pas traitement de l’information dans la langue diglossique.</a:t>
            </a:r>
            <a:endParaRPr lang="en-US" sz="2400" dirty="0" smtClean="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00600" y="2514600"/>
            <a:ext cx="3711465" cy="3352800"/>
          </a:xfrm>
          <a:prstGeom prst="rect">
            <a:avLst/>
          </a:prstGeom>
          <a:noFill/>
        </p:spPr>
        <p:txBody>
          <a:bodyPr wrap="square" rtlCol="0">
            <a:normAutofit lnSpcReduction="10000"/>
          </a:bodyPr>
          <a:lstStyle/>
          <a:p>
            <a:r>
              <a:rPr lang="en-US" sz="2400" dirty="0" smtClean="0"/>
              <a:t>Les </a:t>
            </a:r>
            <a:r>
              <a:rPr lang="en-US" sz="2400" dirty="0" err="1" smtClean="0"/>
              <a:t>dialectes</a:t>
            </a:r>
            <a:r>
              <a:rPr lang="en-US" sz="2400" dirty="0" smtClean="0"/>
              <a:t> </a:t>
            </a:r>
            <a:r>
              <a:rPr lang="en-US" sz="2400" dirty="0" err="1" smtClean="0"/>
              <a:t>sont</a:t>
            </a:r>
            <a:r>
              <a:rPr lang="en-US" sz="2400" dirty="0"/>
              <a:t> </a:t>
            </a:r>
            <a:r>
              <a:rPr lang="en-US" sz="2400" dirty="0" err="1" smtClean="0"/>
              <a:t>mutuellement</a:t>
            </a:r>
            <a:r>
              <a:rPr lang="en-US" sz="2400" dirty="0" smtClean="0"/>
              <a:t> </a:t>
            </a:r>
            <a:r>
              <a:rPr lang="en-US" sz="2400" dirty="0" err="1" smtClean="0"/>
              <a:t>compréhensibles</a:t>
            </a:r>
            <a:r>
              <a:rPr lang="en-US" sz="2400" dirty="0" smtClean="0"/>
              <a:t>, les </a:t>
            </a:r>
            <a:r>
              <a:rPr lang="en-US" sz="2400" dirty="0" err="1" smtClean="0"/>
              <a:t>langues</a:t>
            </a:r>
            <a:r>
              <a:rPr lang="en-US" sz="2400" dirty="0" smtClean="0"/>
              <a:t> ne le </a:t>
            </a:r>
            <a:r>
              <a:rPr lang="en-US" sz="2400" dirty="0" err="1" smtClean="0"/>
              <a:t>sont</a:t>
            </a:r>
            <a:r>
              <a:rPr lang="en-US" sz="2400" dirty="0" smtClean="0"/>
              <a:t> </a:t>
            </a:r>
            <a:r>
              <a:rPr lang="en-US" sz="2400" dirty="0" err="1" smtClean="0"/>
              <a:t>généralement</a:t>
            </a:r>
            <a:r>
              <a:rPr lang="en-US" sz="2400" dirty="0" smtClean="0"/>
              <a:t> pas. D'un point de </a:t>
            </a:r>
            <a:r>
              <a:rPr lang="en-US" sz="2400" dirty="0" err="1" smtClean="0"/>
              <a:t>vue</a:t>
            </a:r>
            <a:r>
              <a:rPr lang="en-US" sz="2400" dirty="0" smtClean="0"/>
              <a:t> </a:t>
            </a:r>
            <a:r>
              <a:rPr lang="en-US" sz="2400" dirty="0" err="1" smtClean="0"/>
              <a:t>neurologique</a:t>
            </a:r>
            <a:r>
              <a:rPr lang="en-US" sz="2400" dirty="0" smtClean="0"/>
              <a:t>, la distinction entre 2 </a:t>
            </a:r>
            <a:r>
              <a:rPr lang="en-US" sz="2400" dirty="0" err="1" smtClean="0"/>
              <a:t>dialectes</a:t>
            </a:r>
            <a:r>
              <a:rPr lang="en-US" sz="2400" dirty="0" smtClean="0"/>
              <a:t> </a:t>
            </a:r>
            <a:r>
              <a:rPr lang="en-US" sz="2400" dirty="0" err="1" smtClean="0"/>
              <a:t>est</a:t>
            </a:r>
            <a:r>
              <a:rPr lang="en-US" sz="2400" dirty="0" smtClean="0"/>
              <a:t> la </a:t>
            </a:r>
            <a:r>
              <a:rPr lang="en-US" sz="2400" dirty="0" err="1" smtClean="0"/>
              <a:t>même</a:t>
            </a:r>
            <a:r>
              <a:rPr lang="en-US" sz="2400" dirty="0" smtClean="0"/>
              <a:t> </a:t>
            </a:r>
            <a:r>
              <a:rPr lang="en-US" sz="2400" dirty="0" err="1" smtClean="0"/>
              <a:t>qu'entre</a:t>
            </a:r>
            <a:r>
              <a:rPr lang="en-US" sz="2400" dirty="0" smtClean="0"/>
              <a:t> 2 </a:t>
            </a:r>
            <a:r>
              <a:rPr lang="en-US" sz="2400" dirty="0" err="1" smtClean="0"/>
              <a:t>langues</a:t>
            </a:r>
            <a:endParaRPr lang="en-US" sz="2400"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753331" flipH="1">
            <a:off x="-883709" y="2764061"/>
            <a:ext cx="2895600" cy="6861081"/>
          </a:xfrm>
          <a:prstGeom prst="rect">
            <a:avLst/>
          </a:prstGeom>
        </p:spPr>
      </p:pic>
      <p:pic>
        <p:nvPicPr>
          <p:cNvPr id="2" name="Picture 1" descr="dialectes.jp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7" y="152400"/>
            <a:ext cx="4686300" cy="4597400"/>
          </a:xfrm>
          <a:prstGeom prst="rect">
            <a:avLst/>
          </a:prstGeom>
        </p:spPr>
      </p:pic>
      <p:sp>
        <p:nvSpPr>
          <p:cNvPr id="4" name="TextBox 3"/>
          <p:cNvSpPr txBox="1"/>
          <p:nvPr/>
        </p:nvSpPr>
        <p:spPr>
          <a:xfrm>
            <a:off x="4876800" y="1371600"/>
            <a:ext cx="4114800" cy="646331"/>
          </a:xfrm>
          <a:prstGeom prst="rect">
            <a:avLst/>
          </a:prstGeom>
          <a:noFill/>
        </p:spPr>
        <p:txBody>
          <a:bodyPr wrap="square" rtlCol="0">
            <a:spAutoFit/>
          </a:bodyPr>
          <a:lstStyle/>
          <a:p>
            <a:r>
              <a:rPr lang="fr-CA" sz="3600" b="1" dirty="0" smtClean="0"/>
              <a:t>Langues et dialectes</a:t>
            </a:r>
            <a:endParaRPr lang="fr-CA" sz="3600" b="1"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610967"/>
            <a:ext cx="8077200" cy="1143000"/>
          </a:xfrm>
        </p:spPr>
        <p:txBody>
          <a:bodyPr>
            <a:normAutofit/>
          </a:bodyPr>
          <a:lstStyle/>
          <a:p>
            <a:r>
              <a:rPr lang="en-US" sz="3600" b="1" dirty="0" smtClean="0"/>
              <a:t>Cognition </a:t>
            </a:r>
            <a:r>
              <a:rPr lang="en-US" sz="3600" b="1" dirty="0" err="1" smtClean="0"/>
              <a:t>bilingue</a:t>
            </a:r>
            <a:r>
              <a:rPr lang="en-US" sz="3600" b="1" dirty="0" smtClean="0"/>
              <a:t> (suite)</a:t>
            </a:r>
            <a:endParaRPr lang="en-US" sz="3600" b="1" dirty="0"/>
          </a:p>
        </p:txBody>
      </p:sp>
      <p:sp>
        <p:nvSpPr>
          <p:cNvPr id="3" name="Content Placeholder 2"/>
          <p:cNvSpPr>
            <a:spLocks noGrp="1"/>
          </p:cNvSpPr>
          <p:nvPr>
            <p:ph sz="half" idx="1"/>
            <p:custDataLst>
              <p:tags r:id="rId3"/>
            </p:custDataLst>
          </p:nvPr>
        </p:nvSpPr>
        <p:spPr>
          <a:xfrm>
            <a:off x="838200" y="1828800"/>
            <a:ext cx="7162800" cy="4038600"/>
          </a:xfrm>
        </p:spPr>
        <p:txBody>
          <a:bodyPr>
            <a:normAutofit/>
          </a:bodyPr>
          <a:lstStyle/>
          <a:p>
            <a:r>
              <a:rPr lang="fr-CA" dirty="0"/>
              <a:t>Une vision traditionnelle : modularité des langues</a:t>
            </a:r>
          </a:p>
          <a:p>
            <a:pPr lvl="1"/>
            <a:r>
              <a:rPr lang="fr-CA" dirty="0">
                <a:solidFill>
                  <a:srgbClr val="7F7F7F"/>
                </a:solidFill>
              </a:rPr>
              <a:t>modules séparés ou module commun aux deux langues</a:t>
            </a:r>
            <a:endParaRPr lang="fr-CA" dirty="0"/>
          </a:p>
          <a:p>
            <a:r>
              <a:rPr lang="fr-CA" dirty="0"/>
              <a:t>Une vision alternative : distinction selon le type de connaissances (appui en cognition et en neurologie)</a:t>
            </a:r>
          </a:p>
          <a:p>
            <a:pPr lvl="1"/>
            <a:r>
              <a:rPr lang="fr-CA" dirty="0">
                <a:solidFill>
                  <a:srgbClr val="7F7F7F"/>
                </a:solidFill>
              </a:rPr>
              <a:t>Implicite = partagé; explicites = distinctes</a:t>
            </a:r>
          </a:p>
        </p:txBody>
      </p:sp>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699248" cy="1143000"/>
          </a:xfrm>
        </p:spPr>
        <p:txBody>
          <a:bodyPr/>
          <a:lstStyle/>
          <a:p>
            <a:r>
              <a:rPr lang="en-US" sz="3600" b="1" dirty="0" smtClean="0"/>
              <a:t>Cognition </a:t>
            </a:r>
            <a:r>
              <a:rPr lang="en-US" sz="3600" b="1" dirty="0" err="1" smtClean="0"/>
              <a:t>bilingue</a:t>
            </a:r>
            <a:endParaRPr lang="en-US" sz="3600" b="1" dirty="0"/>
          </a:p>
        </p:txBody>
      </p:sp>
      <p:sp>
        <p:nvSpPr>
          <p:cNvPr id="4" name="TextBox 3"/>
          <p:cNvSpPr txBox="1"/>
          <p:nvPr/>
        </p:nvSpPr>
        <p:spPr>
          <a:xfrm>
            <a:off x="1215570" y="2159000"/>
            <a:ext cx="7623630" cy="3643049"/>
          </a:xfrm>
          <a:prstGeom prst="rect">
            <a:avLst/>
          </a:prstGeom>
          <a:noFill/>
        </p:spPr>
        <p:txBody>
          <a:bodyPr wrap="square" rtlCol="0">
            <a:spAutoFit/>
          </a:bodyPr>
          <a:lstStyle/>
          <a:p>
            <a:pPr marL="0" lvl="1">
              <a:lnSpc>
                <a:spcPct val="90000"/>
              </a:lnSpc>
              <a:buFont typeface="Arial" charset="0"/>
              <a:buChar char="•"/>
            </a:pPr>
            <a:r>
              <a:rPr lang="fr-CA" dirty="0">
                <a:latin typeface="Verdana" charset="0"/>
                <a:ea typeface="Verdana" charset="0"/>
                <a:cs typeface="Verdana" charset="0"/>
              </a:rPr>
              <a:t>Trois sortes de mémoires (entrepôts)</a:t>
            </a:r>
          </a:p>
          <a:p>
            <a:pPr marL="400050" lvl="2">
              <a:lnSpc>
                <a:spcPct val="90000"/>
              </a:lnSpc>
              <a:buFont typeface="Lucida Grande"/>
              <a:buChar char="-"/>
            </a:pPr>
            <a:r>
              <a:rPr lang="fr-CA" sz="2000" dirty="0" smtClean="0">
                <a:latin typeface="Verdana" charset="0"/>
                <a:ea typeface="Verdana" charset="0"/>
                <a:cs typeface="Verdana" charset="0"/>
              </a:rPr>
              <a:t>Sensorielle (max. 7 éléments pour un max de 7 sec.)</a:t>
            </a:r>
            <a:endParaRPr lang="fr-CA" sz="2000" dirty="0">
              <a:latin typeface="Verdana" charset="0"/>
              <a:ea typeface="Verdana" charset="0"/>
              <a:cs typeface="Verdana" charset="0"/>
            </a:endParaRPr>
          </a:p>
          <a:p>
            <a:pPr marL="400050" lvl="2">
              <a:lnSpc>
                <a:spcPct val="90000"/>
              </a:lnSpc>
              <a:buFont typeface="Lucida Grande"/>
              <a:buChar char="-"/>
            </a:pPr>
            <a:r>
              <a:rPr lang="fr-CA" sz="2000" dirty="0">
                <a:latin typeface="Verdana" charset="0"/>
                <a:ea typeface="Verdana" charset="0"/>
                <a:cs typeface="Verdana" charset="0"/>
              </a:rPr>
              <a:t>À court terme</a:t>
            </a:r>
          </a:p>
          <a:p>
            <a:pPr marL="400050" lvl="2">
              <a:lnSpc>
                <a:spcPct val="90000"/>
              </a:lnSpc>
              <a:buFont typeface="Lucida Grande"/>
              <a:buChar char="-"/>
            </a:pPr>
            <a:r>
              <a:rPr lang="fr-CA" sz="2000" dirty="0" smtClean="0">
                <a:latin typeface="Verdana" charset="0"/>
                <a:ea typeface="Verdana" charset="0"/>
                <a:cs typeface="Verdana" charset="0"/>
              </a:rPr>
              <a:t>À </a:t>
            </a:r>
            <a:r>
              <a:rPr lang="fr-CA" sz="2000" dirty="0">
                <a:latin typeface="Verdana" charset="0"/>
                <a:ea typeface="Verdana" charset="0"/>
                <a:cs typeface="Verdana" charset="0"/>
              </a:rPr>
              <a:t>long terme</a:t>
            </a:r>
          </a:p>
          <a:p>
            <a:pPr marL="400050" lvl="2">
              <a:lnSpc>
                <a:spcPct val="90000"/>
              </a:lnSpc>
              <a:buFont typeface="Lucida Grande"/>
              <a:buChar char="-"/>
            </a:pPr>
            <a:endParaRPr lang="fr-CA" sz="2400" dirty="0">
              <a:latin typeface="Verdana" charset="0"/>
              <a:ea typeface="Verdana" charset="0"/>
              <a:cs typeface="Verdana" charset="0"/>
            </a:endParaRPr>
          </a:p>
          <a:p>
            <a:pPr marL="0" lvl="1">
              <a:lnSpc>
                <a:spcPct val="90000"/>
              </a:lnSpc>
              <a:buFont typeface="Arial" charset="0"/>
              <a:buChar char="•"/>
            </a:pPr>
            <a:r>
              <a:rPr lang="fr-CA" dirty="0">
                <a:latin typeface="Verdana" charset="0"/>
                <a:ea typeface="Verdana" charset="0"/>
                <a:cs typeface="Verdana" charset="0"/>
              </a:rPr>
              <a:t>Activation des connaissances</a:t>
            </a:r>
          </a:p>
          <a:p>
            <a:pPr marL="0" lvl="1">
              <a:lnSpc>
                <a:spcPct val="90000"/>
              </a:lnSpc>
              <a:buFont typeface="Arial" charset="0"/>
              <a:buChar char="•"/>
            </a:pPr>
            <a:endParaRPr lang="fr-CA" dirty="0" smtClean="0">
              <a:latin typeface="Verdana" charset="0"/>
              <a:ea typeface="Verdana" charset="0"/>
              <a:cs typeface="Verdana" charset="0"/>
            </a:endParaRPr>
          </a:p>
          <a:p>
            <a:pPr marL="0" lvl="1">
              <a:lnSpc>
                <a:spcPct val="90000"/>
              </a:lnSpc>
              <a:buFont typeface="Arial" charset="0"/>
              <a:buChar char="•"/>
            </a:pPr>
            <a:r>
              <a:rPr lang="fr-CA" dirty="0" smtClean="0">
                <a:latin typeface="Verdana" charset="0"/>
                <a:ea typeface="Verdana" charset="0"/>
                <a:cs typeface="Verdana" charset="0"/>
              </a:rPr>
              <a:t>Types </a:t>
            </a:r>
            <a:r>
              <a:rPr lang="fr-CA" dirty="0">
                <a:latin typeface="Verdana" charset="0"/>
                <a:ea typeface="Verdana" charset="0"/>
                <a:cs typeface="Verdana" charset="0"/>
              </a:rPr>
              <a:t>de connaissances</a:t>
            </a:r>
          </a:p>
          <a:p>
            <a:pPr marL="400050" lvl="2">
              <a:lnSpc>
                <a:spcPct val="90000"/>
              </a:lnSpc>
              <a:buFont typeface="Lucida Grande"/>
              <a:buChar char="-"/>
            </a:pPr>
            <a:r>
              <a:rPr lang="fr-CA" sz="2000" dirty="0">
                <a:latin typeface="Verdana" charset="0"/>
                <a:ea typeface="Verdana" charset="0"/>
                <a:cs typeface="Verdana" charset="0"/>
              </a:rPr>
              <a:t>Procédurales/implicites (automatisées : phonétique, </a:t>
            </a:r>
            <a:r>
              <a:rPr lang="fr-CA" sz="2000" dirty="0" smtClean="0">
                <a:latin typeface="Verdana" charset="0"/>
                <a:ea typeface="Verdana" charset="0"/>
                <a:cs typeface="Verdana" charset="0"/>
              </a:rPr>
              <a:t>morphosyntaxique, mouvements, etc.)</a:t>
            </a:r>
            <a:endParaRPr lang="fr-CA" sz="2000" dirty="0">
              <a:latin typeface="Verdana" charset="0"/>
              <a:ea typeface="Verdana" charset="0"/>
              <a:cs typeface="Verdana" charset="0"/>
            </a:endParaRPr>
          </a:p>
          <a:p>
            <a:pPr marL="400050" lvl="2">
              <a:lnSpc>
                <a:spcPct val="90000"/>
              </a:lnSpc>
              <a:buFont typeface="Lucida Grande"/>
              <a:buChar char="-"/>
            </a:pPr>
            <a:r>
              <a:rPr lang="fr-CA" sz="2000" dirty="0">
                <a:latin typeface="Verdana" charset="0"/>
                <a:ea typeface="Verdana" charset="0"/>
                <a:cs typeface="Verdana" charset="0"/>
              </a:rPr>
              <a:t>Déclarative/explicites (apprises : épisodiques, sémantiques (concepts/mots), visuelles</a:t>
            </a:r>
            <a:r>
              <a:rPr lang="fr-CA" sz="2000" dirty="0" smtClean="0">
                <a:latin typeface="Verdana" charset="0"/>
                <a:ea typeface="Verdana" charset="0"/>
                <a:cs typeface="Verdana" charset="0"/>
              </a:rPr>
              <a:t>)</a:t>
            </a:r>
          </a:p>
          <a:p>
            <a:pPr marL="400050" lvl="2">
              <a:lnSpc>
                <a:spcPct val="90000"/>
              </a:lnSpc>
              <a:buFont typeface="Lucida Grande"/>
              <a:buChar char="-"/>
            </a:pPr>
            <a:endParaRPr lang="fr-CA" sz="2000" dirty="0">
              <a:latin typeface="Verdana" charset="0"/>
              <a:ea typeface="Verdana" charset="0"/>
              <a:cs typeface="Verdana"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28" name="Rectangle 16"/>
          <p:cNvSpPr>
            <a:spLocks noGrp="1" noChangeArrowheads="1"/>
          </p:cNvSpPr>
          <p:nvPr>
            <p:ph type="title"/>
            <p:custDataLst>
              <p:tags r:id="rId2"/>
            </p:custDataLst>
          </p:nvPr>
        </p:nvSpPr>
        <p:spPr>
          <a:xfrm>
            <a:off x="841248" y="301752"/>
            <a:ext cx="8077200" cy="1143000"/>
          </a:xfrm>
        </p:spPr>
        <p:txBody>
          <a:bodyPr>
            <a:normAutofit fontScale="90000"/>
          </a:bodyPr>
          <a:lstStyle/>
          <a:p>
            <a:pPr>
              <a:defRPr/>
            </a:pPr>
            <a:r>
              <a:rPr lang="en-US" sz="3600" b="1" dirty="0" smtClean="0"/>
              <a:t>Impact de </a:t>
            </a:r>
            <a:r>
              <a:rPr lang="en-US" sz="3600" b="1" dirty="0" err="1" smtClean="0"/>
              <a:t>l'identité</a:t>
            </a:r>
            <a:r>
              <a:rPr lang="en-US" sz="3600" b="1" dirty="0" smtClean="0"/>
              <a:t> de de </a:t>
            </a:r>
            <a:r>
              <a:rPr lang="en-US" sz="3600" b="1" dirty="0" err="1" smtClean="0"/>
              <a:t>l'intégration</a:t>
            </a:r>
            <a:r>
              <a:rPr lang="en-US" sz="3600" b="1" dirty="0" smtClean="0"/>
              <a:t> </a:t>
            </a:r>
            <a:r>
              <a:rPr lang="en-US" sz="3600" b="1" dirty="0" err="1" smtClean="0"/>
              <a:t>communautaire</a:t>
            </a:r>
            <a:endParaRPr lang="en-US" sz="3600" b="1" dirty="0" smtClean="0"/>
          </a:p>
        </p:txBody>
      </p:sp>
      <p:sp>
        <p:nvSpPr>
          <p:cNvPr id="2" name="TextBox 1"/>
          <p:cNvSpPr txBox="1"/>
          <p:nvPr/>
        </p:nvSpPr>
        <p:spPr>
          <a:xfrm>
            <a:off x="838200" y="1600200"/>
            <a:ext cx="7159171" cy="4832092"/>
          </a:xfrm>
          <a:prstGeom prst="rect">
            <a:avLst/>
          </a:prstGeom>
          <a:noFill/>
        </p:spPr>
        <p:txBody>
          <a:bodyPr wrap="square" rtlCol="0">
            <a:spAutoFit/>
          </a:bodyPr>
          <a:lstStyle/>
          <a:p>
            <a:pPr marL="285750" indent="-285750">
              <a:spcBef>
                <a:spcPts val="600"/>
              </a:spcBef>
              <a:buFont typeface="Arial"/>
              <a:buChar char="•"/>
            </a:pPr>
            <a:r>
              <a:rPr lang="fr-CA" sz="2400" dirty="0"/>
              <a:t>La bilingualité soustractive doit être évitée, peu importe les langues en </a:t>
            </a:r>
            <a:r>
              <a:rPr lang="fr-CA" sz="2400" dirty="0" smtClean="0"/>
              <a:t>cause. Elle </a:t>
            </a:r>
            <a:r>
              <a:rPr lang="fr-CA" sz="2400" dirty="0"/>
              <a:t>mène à la déculturation</a:t>
            </a:r>
          </a:p>
          <a:p>
            <a:pPr marL="285750" indent="-285750">
              <a:spcBef>
                <a:spcPts val="600"/>
              </a:spcBef>
              <a:buFont typeface="Arial"/>
              <a:buChar char="•"/>
            </a:pPr>
            <a:r>
              <a:rPr lang="fr-CA" sz="2400" dirty="0"/>
              <a:t>La valorisation de la culture et de la langue minoritaire des </a:t>
            </a:r>
            <a:r>
              <a:rPr lang="fr-CA" sz="2400" dirty="0" smtClean="0"/>
              <a:t>apprenants est </a:t>
            </a:r>
            <a:r>
              <a:rPr lang="fr-CA" sz="2400" dirty="0"/>
              <a:t>importante au maintien de cet </a:t>
            </a:r>
            <a:r>
              <a:rPr lang="fr-CA" sz="2400" dirty="0" smtClean="0"/>
              <a:t>équilibre, au développement et à l'investissement identitaire</a:t>
            </a:r>
            <a:endParaRPr lang="fr-CA" sz="2400" dirty="0"/>
          </a:p>
          <a:p>
            <a:pPr marL="285750" indent="-285750">
              <a:spcBef>
                <a:spcPts val="600"/>
              </a:spcBef>
              <a:buFont typeface="Arial"/>
              <a:buChar char="•"/>
            </a:pPr>
            <a:r>
              <a:rPr lang="fr-CA" sz="2400" dirty="0"/>
              <a:t>L'identité est un facteur clé pour une maitrise de la </a:t>
            </a:r>
            <a:r>
              <a:rPr lang="fr-CA" sz="2400" dirty="0" smtClean="0"/>
              <a:t>prononciation</a:t>
            </a:r>
          </a:p>
          <a:p>
            <a:pPr marL="285750" indent="-285750">
              <a:spcBef>
                <a:spcPts val="600"/>
              </a:spcBef>
              <a:buFont typeface="Arial"/>
              <a:buChar char="•"/>
            </a:pPr>
            <a:r>
              <a:rPr lang="fr-CA" sz="2400" dirty="0" smtClean="0"/>
              <a:t>L'intégration communautaire des apprenants et de leur famille est primordiale à la réussite linguistique et scolaire</a:t>
            </a:r>
            <a:endParaRPr lang="fr-CA" sz="2400" dirty="0"/>
          </a:p>
        </p:txBody>
      </p:sp>
    </p:spTree>
    <p:custDataLst>
      <p:tags r:id="rId1"/>
    </p:custData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z="3600" b="1" dirty="0" smtClean="0"/>
              <a:t>Impact de </a:t>
            </a:r>
            <a:r>
              <a:rPr lang="en-US" sz="3600" b="1" dirty="0" err="1" smtClean="0"/>
              <a:t>l'âge</a:t>
            </a:r>
            <a:r>
              <a:rPr lang="en-US" sz="3600" b="1" dirty="0" smtClean="0"/>
              <a:t> </a:t>
            </a:r>
            <a:r>
              <a:rPr lang="en-US" sz="3600" b="1" dirty="0" err="1" smtClean="0"/>
              <a:t>d'apprentissage</a:t>
            </a:r>
            <a:r>
              <a:rPr lang="en-US" sz="3600" b="1" dirty="0" smtClean="0"/>
              <a:t> de Ln</a:t>
            </a:r>
            <a:endParaRPr lang="en-US" sz="3600" b="1" dirty="0"/>
          </a:p>
        </p:txBody>
      </p:sp>
      <p:sp>
        <p:nvSpPr>
          <p:cNvPr id="3" name="Content Placeholder 2"/>
          <p:cNvSpPr>
            <a:spLocks noGrp="1"/>
          </p:cNvSpPr>
          <p:nvPr>
            <p:ph idx="1"/>
          </p:nvPr>
        </p:nvSpPr>
        <p:spPr>
          <a:xfrm>
            <a:off x="762000" y="1596413"/>
            <a:ext cx="8077200" cy="918187"/>
          </a:xfrm>
        </p:spPr>
        <p:txBody>
          <a:bodyPr/>
          <a:lstStyle/>
          <a:p>
            <a:r>
              <a:rPr lang="en-US" sz="2400" dirty="0" smtClean="0"/>
              <a:t>Les </a:t>
            </a:r>
            <a:r>
              <a:rPr lang="en-US" sz="2400" dirty="0" err="1" smtClean="0"/>
              <a:t>enfants</a:t>
            </a:r>
            <a:r>
              <a:rPr lang="en-US" sz="2400" dirty="0" smtClean="0"/>
              <a:t> et les </a:t>
            </a:r>
            <a:r>
              <a:rPr lang="en-US" sz="2400" dirty="0" err="1" smtClean="0"/>
              <a:t>adultes</a:t>
            </a:r>
            <a:r>
              <a:rPr lang="en-US" sz="2400" dirty="0" smtClean="0"/>
              <a:t> </a:t>
            </a:r>
            <a:r>
              <a:rPr lang="en-US" sz="2400" dirty="0" err="1" smtClean="0"/>
              <a:t>ont</a:t>
            </a:r>
            <a:r>
              <a:rPr lang="en-US" sz="2400" dirty="0" smtClean="0"/>
              <a:t> des forces et des </a:t>
            </a:r>
            <a:r>
              <a:rPr lang="en-US" sz="2400" dirty="0" err="1" smtClean="0"/>
              <a:t>faiblesses</a:t>
            </a:r>
            <a:r>
              <a:rPr lang="en-US" sz="2400" dirty="0" smtClean="0"/>
              <a:t> </a:t>
            </a:r>
            <a:r>
              <a:rPr lang="en-US" sz="2400" dirty="0" err="1" smtClean="0"/>
              <a:t>différentes</a:t>
            </a:r>
            <a:r>
              <a:rPr lang="en-US" sz="2400" dirty="0" smtClean="0"/>
              <a:t>; les adolescents se </a:t>
            </a:r>
            <a:r>
              <a:rPr lang="en-US" sz="2400" dirty="0" err="1" smtClean="0"/>
              <a:t>retrouvent</a:t>
            </a:r>
            <a:r>
              <a:rPr lang="en-US" sz="2400" dirty="0" smtClean="0"/>
              <a:t> au milieu</a:t>
            </a:r>
          </a:p>
          <a:p>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3310175902"/>
              </p:ext>
            </p:extLst>
          </p:nvPr>
        </p:nvGraphicFramePr>
        <p:xfrm>
          <a:off x="1066800" y="2819400"/>
          <a:ext cx="7696200" cy="3564986"/>
        </p:xfrm>
        <a:graphic>
          <a:graphicData uri="http://schemas.openxmlformats.org/drawingml/2006/table">
            <a:tbl>
              <a:tblPr firstRow="1" bandRow="1">
                <a:tableStyleId>{5C22544A-7EE6-4342-B048-85BDC9FD1C3A}</a:tableStyleId>
              </a:tblPr>
              <a:tblGrid>
                <a:gridCol w="3848100"/>
                <a:gridCol w="3848100"/>
              </a:tblGrid>
              <a:tr h="138677">
                <a:tc>
                  <a:txBody>
                    <a:bodyPr/>
                    <a:lstStyle/>
                    <a:p>
                      <a:pPr algn="ctr"/>
                      <a:r>
                        <a:rPr lang="fr-CA" sz="2400" dirty="0" smtClean="0"/>
                        <a:t>Enfants</a:t>
                      </a:r>
                      <a:endParaRPr lang="fr-CA" sz="2400" dirty="0"/>
                    </a:p>
                  </a:txBody>
                  <a:tcPr/>
                </a:tc>
                <a:tc>
                  <a:txBody>
                    <a:bodyPr/>
                    <a:lstStyle/>
                    <a:p>
                      <a:pPr algn="ctr"/>
                      <a:r>
                        <a:rPr lang="fr-CA" sz="2400" dirty="0" smtClean="0"/>
                        <a:t>Adultes</a:t>
                      </a:r>
                      <a:endParaRPr lang="fr-CA" sz="2400" dirty="0"/>
                    </a:p>
                  </a:txBody>
                  <a:tcPr/>
                </a:tc>
              </a:tr>
              <a:tr h="3107786">
                <a:tc>
                  <a:txBody>
                    <a:bodyPr/>
                    <a:lstStyle/>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Concept de la langue moins distinct</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efficace à se développer des stratégies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souple neurologiquement</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sz="1400" b="0" i="0" u="none" strike="noStrike" cap="none" normalizeH="0" baseline="0" dirty="0" smtClean="0">
                          <a:ln>
                            <a:noFill/>
                          </a:ln>
                          <a:solidFill>
                            <a:schemeClr val="tx1"/>
                          </a:solidFill>
                          <a:effectLst/>
                          <a:latin typeface="Verdana" charset="0"/>
                          <a:ea typeface="Verdana" charset="0"/>
                          <a:cs typeface="Verdana" charset="0"/>
                        </a:rPr>
                        <a:t>Plus d’aisance avec la prononciation</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sz="1400" b="0" i="0" u="none" strike="noStrike" cap="none" normalizeH="0" baseline="0" dirty="0" smtClean="0">
                          <a:ln>
                            <a:noFill/>
                          </a:ln>
                          <a:solidFill>
                            <a:schemeClr val="tx1"/>
                          </a:solidFill>
                          <a:effectLst/>
                          <a:latin typeface="Verdana" charset="0"/>
                          <a:ea typeface="Verdana" charset="0"/>
                          <a:cs typeface="Verdana" charset="0"/>
                        </a:rPr>
                        <a:t>Plus d'aisance avec les compétences </a:t>
                      </a:r>
                      <a:r>
                        <a:rPr kumimoji="0" lang="fr-CA" sz="1400" b="0" i="0" u="none" strike="noStrike" cap="none" normalizeH="0" baseline="0" dirty="0" err="1" smtClean="0">
                          <a:ln>
                            <a:noFill/>
                          </a:ln>
                          <a:solidFill>
                            <a:schemeClr val="tx1"/>
                          </a:solidFill>
                          <a:effectLst/>
                          <a:latin typeface="Verdana" charset="0"/>
                          <a:ea typeface="Verdana" charset="0"/>
                          <a:cs typeface="Verdana" charset="0"/>
                        </a:rPr>
                        <a:t>sociopragmatiques</a:t>
                      </a:r>
                      <a:endParaRPr lang="fr-CA" dirty="0"/>
                    </a:p>
                  </a:txBody>
                  <a:tcPr/>
                </a:tc>
                <a:tc>
                  <a:txBody>
                    <a:bodyPr/>
                    <a:lstStyle/>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de connaissances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de métacognition</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Plus grandes habiletés métalinguistiques</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Possède au moins 1 langue complètement développée </a:t>
                      </a:r>
                    </a:p>
                    <a:p>
                      <a:pPr marL="742950" marR="0" lvl="1" indent="-285750" algn="l" defTabSz="914400" rtl="0" eaLnBrk="1" fontAlgn="base" latinLnBrk="0" hangingPunct="1">
                        <a:lnSpc>
                          <a:spcPct val="100000"/>
                        </a:lnSpc>
                        <a:spcBef>
                          <a:spcPts val="1032"/>
                        </a:spcBef>
                        <a:spcAft>
                          <a:spcPct val="0"/>
                        </a:spcAft>
                        <a:buClrTx/>
                        <a:buSzTx/>
                        <a:buFont typeface="Arial"/>
                        <a:buChar char="•"/>
                        <a:tabLst/>
                      </a:pPr>
                      <a:r>
                        <a:rPr kumimoji="0" lang="fr-CA" altLang="ja-JP" sz="1400" b="0" i="0" u="none" strike="noStrike" cap="none" normalizeH="0" baseline="0" dirty="0" smtClean="0">
                          <a:ln>
                            <a:noFill/>
                          </a:ln>
                          <a:solidFill>
                            <a:schemeClr val="tx1"/>
                          </a:solidFill>
                          <a:effectLst/>
                          <a:latin typeface="Verdana" charset="0"/>
                          <a:ea typeface="Verdana" charset="0"/>
                          <a:cs typeface="Verdana" charset="0"/>
                        </a:rPr>
                        <a:t>Motivations intrinsèques plus grandes </a:t>
                      </a:r>
                      <a:endParaRPr lang="fr-CA" dirty="0"/>
                    </a:p>
                  </a:txBody>
                  <a:tcPr/>
                </a:tc>
              </a:tr>
            </a:tbl>
          </a:graphicData>
        </a:graphic>
      </p:graphicFrame>
    </p:spTree>
    <p:custDataLst>
      <p:tags r:id="rId1"/>
    </p:custData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11.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ECTIONID" val="HsVeI2TwAzQM9S4tQjLvMM"/>
</p:tagLst>
</file>

<file path=ppt/tags/tag15.xml><?xml version="1.0" encoding="utf-8"?>
<p:tagLst xmlns:a="http://schemas.openxmlformats.org/drawingml/2006/main" xmlns:r="http://schemas.openxmlformats.org/officeDocument/2006/relationships" xmlns:p="http://schemas.openxmlformats.org/presentationml/2006/main">
  <p:tag name="DVSHAPEID" val="ulJFhM9s1uk4SUavhm7qdN"/>
</p:tagLst>
</file>

<file path=ppt/tags/tag16.xml><?xml version="1.0" encoding="utf-8"?>
<p:tagLst xmlns:a="http://schemas.openxmlformats.org/drawingml/2006/main" xmlns:r="http://schemas.openxmlformats.org/officeDocument/2006/relationships" xmlns:p="http://schemas.openxmlformats.org/presentationml/2006/main">
  <p:tag name="DVSHAPEID" val="zRE8H4Cw6MhrnQZNFfxntk"/>
</p:tagLst>
</file>

<file path=ppt/tags/tag17.xml><?xml version="1.0" encoding="utf-8"?>
<p:tagLst xmlns:a="http://schemas.openxmlformats.org/drawingml/2006/main" xmlns:r="http://schemas.openxmlformats.org/officeDocument/2006/relationships" xmlns:p="http://schemas.openxmlformats.org/presentationml/2006/main">
  <p:tag name="DVSECTIONID" val="CdIAG7WhWjupCZ4n8F2Kse"/>
</p:tagLst>
</file>

<file path=ppt/tags/tag18.xml><?xml version="1.0" encoding="utf-8"?>
<p:tagLst xmlns:a="http://schemas.openxmlformats.org/drawingml/2006/main" xmlns:r="http://schemas.openxmlformats.org/officeDocument/2006/relationships" xmlns:p="http://schemas.openxmlformats.org/presentationml/2006/main">
  <p:tag name="DVSHAPEID" val="7C7AXHsIfcZM0GIL5sI0jk"/>
</p:tagLst>
</file>

<file path=ppt/tags/tag19.xml><?xml version="1.0" encoding="utf-8"?>
<p:tagLst xmlns:a="http://schemas.openxmlformats.org/drawingml/2006/main" xmlns:r="http://schemas.openxmlformats.org/officeDocument/2006/relationships" xmlns:p="http://schemas.openxmlformats.org/presentationml/2006/main">
  <p:tag name="DVSHAPEID" val="Nt3NLyN5bG9MX84Ywq40Qo"/>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1.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2.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3.xml><?xml version="1.0" encoding="utf-8"?>
<p:tagLst xmlns:a="http://schemas.openxmlformats.org/drawingml/2006/main" xmlns:r="http://schemas.openxmlformats.org/officeDocument/2006/relationships" xmlns:p="http://schemas.openxmlformats.org/presentationml/2006/main">
  <p:tag name="DVSECTIONID" val="Unk8vjtC9q0JAXtyxsX2O5"/>
</p:tagLst>
</file>

<file path=ppt/tags/tag24.xml><?xml version="1.0" encoding="utf-8"?>
<p:tagLst xmlns:a="http://schemas.openxmlformats.org/drawingml/2006/main" xmlns:r="http://schemas.openxmlformats.org/officeDocument/2006/relationships" xmlns:p="http://schemas.openxmlformats.org/presentationml/2006/main">
  <p:tag name="DVSHAPEID" val="Rcuf4iZwLgLEPe9Eifdx3u"/>
</p:tagLst>
</file>

<file path=ppt/tags/tag25.xml><?xml version="1.0" encoding="utf-8"?>
<p:tagLst xmlns:a="http://schemas.openxmlformats.org/drawingml/2006/main" xmlns:r="http://schemas.openxmlformats.org/officeDocument/2006/relationships" xmlns:p="http://schemas.openxmlformats.org/presentationml/2006/main">
  <p:tag name="DVSHAPEID" val="uzParF19LzvJyR9qw266In"/>
</p:tagLst>
</file>

<file path=ppt/tags/tag26.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27.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28.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2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3.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4.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5.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6.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7.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38.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39.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0.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1.xml><?xml version="1.0" encoding="utf-8"?>
<p:tagLst xmlns:a="http://schemas.openxmlformats.org/drawingml/2006/main" xmlns:r="http://schemas.openxmlformats.org/officeDocument/2006/relationships" xmlns:p="http://schemas.openxmlformats.org/presentationml/2006/main">
  <p:tag name="DVSECTIONID" val="OOKFAmQ6LnTdkKqqzhwoax"/>
</p:tagLst>
</file>

<file path=ppt/tags/tag42.xml><?xml version="1.0" encoding="utf-8"?>
<p:tagLst xmlns:a="http://schemas.openxmlformats.org/drawingml/2006/main" xmlns:r="http://schemas.openxmlformats.org/officeDocument/2006/relationships" xmlns:p="http://schemas.openxmlformats.org/presentationml/2006/main">
  <p:tag name="DVSHAPEID" val="XuPQogmzKvTp1YV9ymQ2ZW"/>
</p:tagLst>
</file>

<file path=ppt/tags/tag43.xml><?xml version="1.0" encoding="utf-8"?>
<p:tagLst xmlns:a="http://schemas.openxmlformats.org/drawingml/2006/main" xmlns:r="http://schemas.openxmlformats.org/officeDocument/2006/relationships" xmlns:p="http://schemas.openxmlformats.org/presentationml/2006/main">
  <p:tag name="DVSHAPEID" val="S8Cm1higbyIl35Abad2Rjv"/>
</p:tagLst>
</file>

<file path=ppt/tags/tag44.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45.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5.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6.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7.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8.xml><?xml version="1.0" encoding="utf-8"?>
<p:tagLst xmlns:a="http://schemas.openxmlformats.org/drawingml/2006/main" xmlns:r="http://schemas.openxmlformats.org/officeDocument/2006/relationships" xmlns:p="http://schemas.openxmlformats.org/presentationml/2006/main">
  <p:tag name="DVSHAPEID" val="zvrdC8eV6YWWfpMhsRT8jq"/>
</p:tagLst>
</file>

<file path=ppt/tags/tag9.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Training New Employe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 New Employees.potx</Template>
  <TotalTime>0</TotalTime>
  <Words>1353</Words>
  <Application>Microsoft Macintosh PowerPoint</Application>
  <PresentationFormat>On-screen Show (4:3)</PresentationFormat>
  <Paragraphs>183</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Training New Employees</vt:lpstr>
      <vt:lpstr>Poser les jalons pour les intervenants efficaces en Francisation -  Calgary</vt:lpstr>
      <vt:lpstr>Survol de la journée</vt:lpstr>
      <vt:lpstr>PowerPoint Presentation</vt:lpstr>
      <vt:lpstr>PowerPoint Presentation</vt:lpstr>
      <vt:lpstr>PowerPoint Presentation</vt:lpstr>
      <vt:lpstr>Cognition bilingue (suite)</vt:lpstr>
      <vt:lpstr>Cognition bilingue</vt:lpstr>
      <vt:lpstr>Impact de l'identité de de l'intégration communautaire</vt:lpstr>
      <vt:lpstr>Impact de l'âge d'apprentissage de Ln</vt:lpstr>
      <vt:lpstr>Impact de la langue et de la culture familiale</vt:lpstr>
      <vt:lpstr>Une norme vs plusieurs normes</vt:lpstr>
      <vt:lpstr>Choix d'une norme</vt:lpstr>
      <vt:lpstr>PowerPoint Presentation</vt:lpstr>
      <vt:lpstr>Définition</vt:lpstr>
      <vt:lpstr>Caractéristiques</vt:lpstr>
      <vt:lpstr>Distinction entre la francisation et les autres formes d'apprentissage de la langue seconde</vt:lpstr>
      <vt:lpstr>Particularité de la situation albertaine</vt:lpstr>
      <vt:lpstr>Particularité de la situation albertaine</vt:lpstr>
      <vt:lpstr>Aspects langagiers à développer en francisation</vt:lpstr>
      <vt:lpstr>Seuils repères pour la francisation (Alberta Education)</vt:lpstr>
      <vt:lpstr>Principes directeurs</vt:lpstr>
      <vt:lpstr>Principes directeurs (suite)</vt:lpstr>
      <vt:lpstr>Troubles langagiers vs francisation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2010-02-01T21:33:28Z</dcterms:created>
  <dcterms:modified xsi:type="dcterms:W3CDTF">2011-11-21T15:41:00Z</dcterms:modified>
</cp:coreProperties>
</file>