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40"/>
  </p:notesMasterIdLst>
  <p:sldIdLst>
    <p:sldId id="256" r:id="rId2"/>
    <p:sldId id="257" r:id="rId3"/>
    <p:sldId id="275" r:id="rId4"/>
    <p:sldId id="280" r:id="rId5"/>
    <p:sldId id="294" r:id="rId6"/>
    <p:sldId id="265" r:id="rId7"/>
    <p:sldId id="295" r:id="rId8"/>
    <p:sldId id="264" r:id="rId9"/>
    <p:sldId id="266" r:id="rId10"/>
    <p:sldId id="267" r:id="rId11"/>
    <p:sldId id="268" r:id="rId12"/>
    <p:sldId id="274" r:id="rId13"/>
    <p:sldId id="269" r:id="rId14"/>
    <p:sldId id="276" r:id="rId15"/>
    <p:sldId id="273" r:id="rId16"/>
    <p:sldId id="277" r:id="rId17"/>
    <p:sldId id="282" r:id="rId18"/>
    <p:sldId id="278" r:id="rId19"/>
    <p:sldId id="287" r:id="rId20"/>
    <p:sldId id="288" r:id="rId21"/>
    <p:sldId id="290" r:id="rId22"/>
    <p:sldId id="291" r:id="rId23"/>
    <p:sldId id="292" r:id="rId24"/>
    <p:sldId id="293" r:id="rId25"/>
    <p:sldId id="296" r:id="rId26"/>
    <p:sldId id="298" r:id="rId27"/>
    <p:sldId id="304" r:id="rId28"/>
    <p:sldId id="299" r:id="rId29"/>
    <p:sldId id="300" r:id="rId30"/>
    <p:sldId id="279" r:id="rId31"/>
    <p:sldId id="283" r:id="rId32"/>
    <p:sldId id="284" r:id="rId33"/>
    <p:sldId id="285" r:id="rId34"/>
    <p:sldId id="272" r:id="rId35"/>
    <p:sldId id="301" r:id="rId36"/>
    <p:sldId id="302" r:id="rId37"/>
    <p:sldId id="303" r:id="rId38"/>
    <p:sldId id="286" r:id="rId3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096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4176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www.hsp.uwaterloo.ca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https</a:t>
            </a:r>
            <a:r>
              <a:rPr lang="fr-FR" dirty="0" smtClean="0"/>
              <a:t>://</a:t>
            </a:r>
            <a:r>
              <a:rPr lang="fr-FR" dirty="0" err="1" smtClean="0"/>
              <a:t>youtu.be</a:t>
            </a:r>
            <a:r>
              <a:rPr lang="fr-FR" dirty="0" smtClean="0"/>
              <a:t>/</a:t>
            </a:r>
            <a:r>
              <a:rPr lang="fr-FR" dirty="0" err="1" smtClean="0"/>
              <a:t>lbaemWIljeQ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794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William Roy – </a:t>
            </a:r>
            <a:r>
              <a:rPr lang="fr-FR" dirty="0" err="1" smtClean="0"/>
              <a:t>Peace</a:t>
            </a:r>
            <a:r>
              <a:rPr lang="fr-FR" baseline="0" dirty="0" smtClean="0"/>
              <a:t> River</a:t>
            </a:r>
          </a:p>
          <a:p>
            <a:r>
              <a:rPr lang="fr-FR" baseline="0" dirty="0" err="1" smtClean="0"/>
              <a:t>Kaitlin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Niksic</a:t>
            </a:r>
            <a:r>
              <a:rPr lang="fr-FR" baseline="0" dirty="0" smtClean="0"/>
              <a:t> – Grande-Prairie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2632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Actvités</a:t>
            </a:r>
            <a:r>
              <a:rPr lang="fr-FR" dirty="0" smtClean="0"/>
              <a:t> de Bingo-réseautage</a:t>
            </a:r>
          </a:p>
          <a:p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Nous </a:t>
            </a:r>
            <a:r>
              <a:rPr lang="en-US" baseline="0" dirty="0" err="1" smtClean="0"/>
              <a:t>allons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symboles</a:t>
            </a:r>
            <a:r>
              <a:rPr lang="en-US" baseline="0" dirty="0" smtClean="0"/>
              <a:t> – on </a:t>
            </a:r>
            <a:r>
              <a:rPr lang="en-US" baseline="0" dirty="0" err="1" smtClean="0"/>
              <a:t>comprend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pause, </a:t>
            </a:r>
            <a:r>
              <a:rPr lang="en-US" baseline="0" dirty="0" err="1" smtClean="0"/>
              <a:t>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veut</a:t>
            </a:r>
            <a:r>
              <a:rPr lang="en-US" baseline="0" dirty="0" smtClean="0"/>
              <a:t> dire pause et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veut</a:t>
            </a:r>
            <a:r>
              <a:rPr lang="en-US" baseline="0" dirty="0" smtClean="0"/>
              <a:t> dire </a:t>
            </a:r>
            <a:r>
              <a:rPr lang="en-US" baseline="0" dirty="0" err="1" smtClean="0"/>
              <a:t>qu’on</a:t>
            </a:r>
            <a:r>
              <a:rPr lang="en-US" baseline="0" dirty="0" smtClean="0"/>
              <a:t> se met au travail!</a:t>
            </a:r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20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Activité</a:t>
            </a:r>
            <a:r>
              <a:rPr lang="en-US" baseline="0" dirty="0" smtClean="0"/>
              <a:t> de Dance Play après la pause!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A0A40-8DC0-3849-84C1-60A80B960A3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3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http://</a:t>
            </a:r>
            <a:r>
              <a:rPr lang="fr-FR" dirty="0" err="1" smtClean="0"/>
              <a:t>education.alberta.ca</a:t>
            </a:r>
            <a:r>
              <a:rPr lang="fr-FR" dirty="0" smtClean="0"/>
              <a:t>/</a:t>
            </a:r>
            <a:r>
              <a:rPr lang="fr-FR" dirty="0" err="1" smtClean="0"/>
              <a:t>francais</a:t>
            </a:r>
            <a:r>
              <a:rPr lang="fr-FR" dirty="0" smtClean="0"/>
              <a:t>/</a:t>
            </a:r>
            <a:r>
              <a:rPr lang="fr-FR" dirty="0" err="1" smtClean="0"/>
              <a:t>teachers</a:t>
            </a:r>
            <a:r>
              <a:rPr lang="fr-FR" dirty="0" smtClean="0"/>
              <a:t>/</a:t>
            </a:r>
            <a:r>
              <a:rPr lang="fr-FR" dirty="0" err="1" smtClean="0"/>
              <a:t>progres</a:t>
            </a:r>
            <a:r>
              <a:rPr lang="fr-FR" dirty="0" smtClean="0"/>
              <a:t>/</a:t>
            </a:r>
            <a:r>
              <a:rPr lang="fr-FR" dirty="0" err="1" smtClean="0"/>
              <a:t>core</a:t>
            </a:r>
            <a:r>
              <a:rPr lang="fr-FR" dirty="0" smtClean="0"/>
              <a:t>/</a:t>
            </a:r>
            <a:r>
              <a:rPr lang="fr-FR" dirty="0" err="1" smtClean="0"/>
              <a:t>edphys</a:t>
            </a:r>
            <a:r>
              <a:rPr lang="fr-FR" dirty="0" smtClean="0"/>
              <a:t>/appui/</a:t>
            </a:r>
            <a:r>
              <a:rPr lang="fr-FR" dirty="0" err="1" smtClean="0"/>
              <a:t>apq</a:t>
            </a:r>
            <a:r>
              <a:rPr lang="fr-FR" dirty="0" smtClean="0"/>
              <a:t>/</a:t>
            </a:r>
            <a:r>
              <a:rPr lang="fr-FR" dirty="0" err="1" smtClean="0"/>
              <a:t>apq</a:t>
            </a:r>
            <a:r>
              <a:rPr lang="fr-FR" dirty="0" smtClean="0"/>
              <a:t>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8486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http://</a:t>
            </a:r>
            <a:r>
              <a:rPr lang="fr-FR" dirty="0" err="1" smtClean="0"/>
              <a:t>www.albertahealthservices.ca</a:t>
            </a:r>
            <a:r>
              <a:rPr lang="fr-FR" dirty="0" smtClean="0"/>
              <a:t>/7084.asp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6812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026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1" tIns="46081" rIns="92161" bIns="46081" anchor="b"/>
          <a:lstStyle/>
          <a:p>
            <a:pPr algn="r" defTabSz="921706"/>
            <a:fld id="{DA766D7A-F989-4DA8-8C3D-7955768148D2}" type="slidenum">
              <a:rPr lang="en-US" sz="1200">
                <a:cs typeface="Arial" pitchFamily="34" charset="0"/>
              </a:rPr>
              <a:pPr algn="r" defTabSz="921706"/>
              <a:t>21</a:t>
            </a:fld>
            <a:endParaRPr lang="en-US" sz="1200">
              <a:cs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graphicFrame>
        <p:nvGraphicFramePr>
          <p:cNvPr id="81937" name="Group 17"/>
          <p:cNvGraphicFramePr>
            <a:graphicFrameLocks noGrp="1"/>
          </p:cNvGraphicFramePr>
          <p:nvPr/>
        </p:nvGraphicFramePr>
        <p:xfrm>
          <a:off x="686421" y="4372131"/>
          <a:ext cx="5485158" cy="3678836"/>
        </p:xfrm>
        <a:graphic>
          <a:graphicData uri="http://schemas.openxmlformats.org/drawingml/2006/table">
            <a:tbl>
              <a:tblPr/>
              <a:tblGrid>
                <a:gridCol w="5485158"/>
              </a:tblGrid>
              <a:tr h="259205">
                <a:tc>
                  <a:txBody>
                    <a:bodyPr/>
                    <a:lstStyle/>
                    <a:p>
                      <a:pPr marL="0" marR="0" lvl="0" indent="0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Outcome: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151" marR="91151" marT="45825" marB="45825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434">
                <a:tc>
                  <a:txBody>
                    <a:bodyPr/>
                    <a:lstStyle/>
                    <a:p>
                      <a:pPr marL="0" marR="0" lvl="0" indent="0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Key Messages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151" marR="91151" marT="45825" marB="45825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9197">
                <a:tc>
                  <a:txBody>
                    <a:bodyPr/>
                    <a:lstStyle/>
                    <a:p>
                      <a:pPr marL="115888" marR="0" lvl="0" indent="-115888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Facilitator Notes</a:t>
                      </a:r>
                    </a:p>
                    <a:p>
                      <a:pPr marL="115888" marR="0" lvl="0" indent="-115888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115888" marR="0" lvl="0" indent="-115888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Portion Size Kit (Blue Lunchbag)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(tool, Alberta Health &amp; Wellness)</a:t>
                      </a:r>
                    </a:p>
                    <a:p>
                      <a:pPr marL="115888" marR="0" lvl="0" indent="-115888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 be used to teach portion sizes to the pre-school and school population. The blue lunch bag contains serving size models, a healthy plate ‘Frisbee’ and a variety of food picture cards. To order a Portion Size Kit, please email the Alberta Health Services Nutrition Education Resource Team at: </a:t>
                      </a:r>
                      <a:r>
                        <a:rPr kumimoji="0" lang="en-US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nutritionresources@albertahealthservices.ca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  <a:p>
                      <a:pPr marL="115888" marR="0" lvl="0" indent="-115888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115888" marR="0" lvl="0" indent="-115888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Portion Size Activities for the Alberta Nutrition Guidelines for Children and Youth (for use with the Alberta Health &amp; Wellness Portion Size Kit)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(Manual)</a:t>
                      </a:r>
                    </a:p>
                    <a:p>
                      <a:pPr marL="115888" marR="0" lvl="0" indent="-115888" algn="l" defTabSz="931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Activities that can be used with the Alberta Health &amp; Wellness Portion Size Kit to teach healthy portion sizes to students from Kindergarten to Grade 12. Meets Alberta Education's Health and Life Skills Curriculum Outcomes. (Also available in French)</a:t>
                      </a:r>
                    </a:p>
                  </a:txBody>
                  <a:tcPr marL="91151" marR="91151" marT="45825" marB="45825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ONe</a:t>
            </a:r>
            <a:r>
              <a:rPr lang="en-US" baseline="0" dirty="0" smtClean="0"/>
              <a:t> example of a resource you should already have in your school.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684926"/>
            <a:ext cx="2972590" cy="457513"/>
          </a:xfrm>
          <a:prstGeom prst="rect">
            <a:avLst/>
          </a:prstGeom>
          <a:ln/>
        </p:spPr>
        <p:txBody>
          <a:bodyPr lIns="90443" tIns="45222" rIns="90443" bIns="45222"/>
          <a:lstStyle/>
          <a:p>
            <a:fld id="{ED39C492-A76C-4788-BD92-FDB2E17E1314}" type="slidenum">
              <a:rPr lang="en-US"/>
              <a:pPr/>
              <a:t>23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b="1" dirty="0" smtClean="0"/>
              <a:t>the Alberta Nutrition Guidelines, which classify foods into CHOOSE MOST OFTEN, CHOOSE SOMETIMES AND CHOOSE LEAST OFTEN food categories. </a:t>
            </a:r>
          </a:p>
          <a:p>
            <a:r>
              <a:rPr lang="en-US" b="0" i="1" dirty="0" smtClean="0"/>
              <a:t>(How many have seen</a:t>
            </a:r>
            <a:r>
              <a:rPr lang="en-US" b="0" i="1" baseline="0" dirty="0" smtClean="0"/>
              <a:t> the Guidelines?)</a:t>
            </a:r>
            <a:endParaRPr lang="en-US" b="0" i="1" dirty="0" smtClean="0"/>
          </a:p>
          <a:p>
            <a:r>
              <a:rPr lang="en-US" b="1" dirty="0" smtClean="0"/>
              <a:t>Choose Most Often foods such as fruits &amp; vegetables, dairy products, whole grain products and eggs and lean meats.</a:t>
            </a:r>
          </a:p>
          <a:p>
            <a:r>
              <a:rPr lang="en-US" b="1" dirty="0" smtClean="0"/>
              <a:t>Choose sometimes foods are foods that some nutrition but have added salt, sugar or fat.</a:t>
            </a:r>
          </a:p>
          <a:p>
            <a:r>
              <a:rPr lang="en-US" b="1" dirty="0" smtClean="0"/>
              <a:t>Choose least often foods include candy, pop, cookies etc.</a:t>
            </a:r>
          </a:p>
          <a:p>
            <a:r>
              <a:rPr lang="en-US" b="1" dirty="0" smtClean="0"/>
              <a:t>Our job is to help schools </a:t>
            </a:r>
            <a:r>
              <a:rPr lang="en-US" b="1" u="sng" dirty="0" smtClean="0"/>
              <a:t>understand the guidelines</a:t>
            </a:r>
            <a:r>
              <a:rPr lang="en-US" b="1" dirty="0" smtClean="0"/>
              <a:t> and </a:t>
            </a:r>
            <a:r>
              <a:rPr lang="en-US" b="1" u="sng" dirty="0" smtClean="0"/>
              <a:t>start to make improvements in what foods are served and sold</a:t>
            </a:r>
            <a:r>
              <a:rPr lang="en-US" b="1" dirty="0" smtClean="0"/>
              <a:t>. </a:t>
            </a:r>
          </a:p>
          <a:p>
            <a:endParaRPr lang="en-US" b="1" dirty="0" smtClean="0"/>
          </a:p>
          <a:p>
            <a:r>
              <a:rPr lang="en-US" b="1" dirty="0" smtClean="0"/>
              <a:t>School Boards </a:t>
            </a:r>
            <a:r>
              <a:rPr lang="en-US" dirty="0" smtClean="0"/>
              <a:t>have been </a:t>
            </a:r>
            <a:r>
              <a:rPr lang="en-US" b="1" dirty="0" smtClean="0"/>
              <a:t>encouraged by the Minister of Health and the Minister of Education to establish nutrition policy that support the Guidelines.</a:t>
            </a:r>
          </a:p>
          <a:p>
            <a:r>
              <a:rPr lang="en-US" dirty="0" smtClean="0"/>
              <a:t>___26/52__ school districts in Alberta have policies that address nutrition. </a:t>
            </a:r>
          </a:p>
          <a:p>
            <a:r>
              <a:rPr lang="en-US" dirty="0" smtClean="0"/>
              <a:t>HPCs can help with that process. 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Site web d’En Action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www.albertaenaction.ca</a:t>
            </a:r>
            <a:endParaRPr lang="fr-FR" baseline="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5216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https</a:t>
            </a:r>
            <a:r>
              <a:rPr lang="fr-FR" dirty="0" smtClean="0"/>
              <a:t>://</a:t>
            </a:r>
            <a:r>
              <a:rPr lang="fr-FR" dirty="0" err="1" smtClean="0"/>
              <a:t>youtu.be</a:t>
            </a:r>
            <a:r>
              <a:rPr lang="fr-FR" dirty="0" smtClean="0"/>
              <a:t>/</a:t>
            </a:r>
            <a:r>
              <a:rPr lang="fr-FR" dirty="0" err="1" smtClean="0"/>
              <a:t>lbaemWIljeQ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34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Ever</a:t>
            </a:r>
            <a:r>
              <a:rPr lang="fr-FR" dirty="0" smtClean="0"/>
              <a:t> Active </a:t>
            </a:r>
            <a:r>
              <a:rPr lang="fr-FR" dirty="0" err="1" smtClean="0"/>
              <a:t>School</a:t>
            </a:r>
            <a:r>
              <a:rPr lang="fr-FR" dirty="0" smtClean="0"/>
              <a:t> – HASS </a:t>
            </a:r>
            <a:r>
              <a:rPr lang="fr-FR" dirty="0" err="1" smtClean="0"/>
              <a:t>event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357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http://</a:t>
            </a:r>
            <a:r>
              <a:rPr lang="fr-FR" dirty="0" err="1" smtClean="0"/>
              <a:t>www.hsp.uwaterloo.ca</a:t>
            </a:r>
            <a:r>
              <a:rPr lang="fr-FR" dirty="0" smtClean="0"/>
              <a:t>/_global/documents/HSP_Action_Plan_Template_Form_French_20131002.pdf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25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911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symbols we</a:t>
            </a:r>
            <a:r>
              <a:rPr lang="en-US" baseline="0" dirty="0" smtClean="0"/>
              <a:t> will use – break means break for biological needs, task means work!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Nous </a:t>
            </a:r>
            <a:r>
              <a:rPr lang="en-US" baseline="0" dirty="0" err="1" smtClean="0"/>
              <a:t>allons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symboles</a:t>
            </a:r>
            <a:r>
              <a:rPr lang="en-US" baseline="0" dirty="0" smtClean="0"/>
              <a:t> – on </a:t>
            </a:r>
            <a:r>
              <a:rPr lang="en-US" baseline="0" dirty="0" err="1" smtClean="0"/>
              <a:t>comprend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pause, </a:t>
            </a:r>
            <a:r>
              <a:rPr lang="en-US" baseline="0" dirty="0" err="1" smtClean="0"/>
              <a:t>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veut</a:t>
            </a:r>
            <a:r>
              <a:rPr lang="en-US" baseline="0" dirty="0" smtClean="0"/>
              <a:t> dire pause et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veut</a:t>
            </a:r>
            <a:r>
              <a:rPr lang="en-US" baseline="0" dirty="0" smtClean="0"/>
              <a:t> dire </a:t>
            </a:r>
            <a:r>
              <a:rPr lang="en-US" baseline="0" dirty="0" err="1" smtClean="0"/>
              <a:t>qu’on</a:t>
            </a:r>
            <a:r>
              <a:rPr lang="en-US" baseline="0" dirty="0" smtClean="0"/>
              <a:t> se met au travail!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A0A40-8DC0-3849-84C1-60A80B960A3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3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A" dirty="0" smtClean="0"/>
              <a:t>Approche globale de la santé en milieu scolaire – cadre que nous utilisons.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fr-CA" dirty="0"/>
              <a:t>Planificateur des écoles en santé  : </a:t>
            </a:r>
            <a:r>
              <a:rPr lang="fr-CA" u="sng" dirty="0">
                <a:solidFill>
                  <a:schemeClr val="hlink"/>
                </a:solidFill>
                <a:hlinkClick r:id="rId3"/>
              </a:rPr>
              <a:t>www.hsp.uwaterloo.ca</a:t>
            </a:r>
          </a:p>
          <a:p>
            <a:pPr>
              <a:spcBef>
                <a:spcPts val="0"/>
              </a:spcBef>
              <a:buNone/>
            </a:pPr>
            <a:r>
              <a:rPr lang="fr-CA" sz="30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http://</a:t>
            </a:r>
            <a:r>
              <a:rPr lang="fr-CA" sz="30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hsp.uwaterloo.ca</a:t>
            </a:r>
            <a:r>
              <a:rPr lang="fr-CA" sz="30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/?page=100&amp;translateto=french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A" sz="3000" dirty="0" smtClea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Nous envoyer un nom d’une personne dans votre école qui agit comme champion en santé.  Mettre</a:t>
            </a:r>
            <a:r>
              <a:rPr lang="fr-CA" sz="3000" baseline="0" dirty="0" smtClea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en place un petit comité en santé et bienêtre et commencer à mettre sur place un plan d’action.  </a:t>
            </a:r>
            <a:endParaRPr lang="fr-CA" sz="30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779462" y="1597025"/>
            <a:ext cx="7583488" cy="1679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779462" y="3276600"/>
            <a:ext cx="758348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4pPr>
            <a:lvl5pPr marL="1828800" marR="0" indent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1000"/>
              </a:spcBef>
              <a:buClr>
                <a:srgbClr val="888888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, Alt.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779462" y="1371600"/>
            <a:ext cx="7583488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10000"/>
              </a:lnSpc>
              <a:spcBef>
                <a:spcPts val="60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idx="2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rgbClr val="BFBFB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 rot="5400000">
            <a:off x="2426493" y="129381"/>
            <a:ext cx="4291013" cy="72326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indent="-365760" rtl="0">
              <a:spcBef>
                <a:spcPts val="0"/>
              </a:spcBef>
              <a:defRPr/>
            </a:lvl1pPr>
            <a:lvl2pPr marL="731520" indent="-375919" rtl="0">
              <a:spcBef>
                <a:spcPts val="0"/>
              </a:spcBef>
              <a:defRPr/>
            </a:lvl2pPr>
            <a:lvl3pPr marL="1097280" indent="-373380" rtl="0">
              <a:spcBef>
                <a:spcPts val="0"/>
              </a:spcBef>
              <a:defRPr/>
            </a:lvl3pPr>
            <a:lvl4pPr marL="1463040" indent="-370839" rtl="0">
              <a:spcBef>
                <a:spcPts val="0"/>
              </a:spcBef>
              <a:defRPr/>
            </a:lvl4pPr>
            <a:lvl5pPr marL="1828800" indent="-368300" rtl="0">
              <a:spcBef>
                <a:spcPts val="0"/>
              </a:spcBef>
              <a:defRPr/>
            </a:lvl5pPr>
            <a:lvl6pPr marL="2194560" indent="-365760" rtl="0">
              <a:spcBef>
                <a:spcPts val="0"/>
              </a:spcBef>
              <a:defRPr/>
            </a:lvl6pPr>
            <a:lvl7pPr marL="2560320" indent="-375920" rtl="0">
              <a:spcBef>
                <a:spcPts val="0"/>
              </a:spcBef>
              <a:defRPr/>
            </a:lvl7pPr>
            <a:lvl8pPr marL="2926080" indent="-373379" rtl="0">
              <a:spcBef>
                <a:spcPts val="0"/>
              </a:spcBef>
              <a:defRPr/>
            </a:lvl8pPr>
            <a:lvl9pPr marL="3291840" indent="-370840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 rot="5400000">
            <a:off x="5550693" y="2526506"/>
            <a:ext cx="5053012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 rot="5400000">
            <a:off x="1262855" y="354806"/>
            <a:ext cx="5053012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19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82450" y="2049025"/>
            <a:ext cx="7667100" cy="420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72000"/>
              <a:defRPr sz="3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Slide with Pictur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81812" y="3254188"/>
            <a:ext cx="7580376" cy="16853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2514600" y="457200"/>
            <a:ext cx="4114800" cy="2743199"/>
          </a:xfrm>
          <a:prstGeom prst="roundRect">
            <a:avLst>
              <a:gd name="adj" fmla="val 10888"/>
            </a:avLst>
          </a:prstGeom>
          <a:solidFill>
            <a:srgbClr val="BFBFB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81812" y="4953000"/>
            <a:ext cx="7580376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30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06450" y="1627187"/>
            <a:ext cx="7580376" cy="16824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06450" y="3309410"/>
            <a:ext cx="7580376" cy="1755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Noto Symbo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966787" y="1600200"/>
            <a:ext cx="3529583" cy="4288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rtl="0">
              <a:spcBef>
                <a:spcPts val="0"/>
              </a:spcBef>
              <a:defRPr/>
            </a:lvl1pPr>
            <a:lvl2pPr marL="457200" indent="-241300" rtl="0">
              <a:spcBef>
                <a:spcPts val="0"/>
              </a:spcBef>
              <a:defRPr/>
            </a:lvl2pPr>
            <a:lvl3pPr marL="688975" indent="-231775" rtl="0">
              <a:spcBef>
                <a:spcPts val="0"/>
              </a:spcBef>
              <a:defRPr/>
            </a:lvl3pPr>
            <a:lvl4pPr marL="914400" indent="-241300" rtl="0">
              <a:spcBef>
                <a:spcPts val="0"/>
              </a:spcBef>
              <a:defRPr/>
            </a:lvl4pPr>
            <a:lvl5pPr marL="1146175" indent="-231775" rtl="0">
              <a:spcBef>
                <a:spcPts val="0"/>
              </a:spcBef>
              <a:defRPr/>
            </a:lvl5pPr>
            <a:lvl6pPr marL="1371600" indent="-241300" rtl="0">
              <a:spcBef>
                <a:spcPts val="0"/>
              </a:spcBef>
              <a:defRPr/>
            </a:lvl6pPr>
            <a:lvl7pPr marL="1603375" indent="-231775" rtl="0">
              <a:spcBef>
                <a:spcPts val="0"/>
              </a:spcBef>
              <a:defRPr/>
            </a:lvl7pPr>
            <a:lvl8pPr marL="1828800" indent="-241300" rtl="0">
              <a:spcBef>
                <a:spcPts val="0"/>
              </a:spcBef>
              <a:defRPr/>
            </a:lvl8pPr>
            <a:lvl9pPr marL="2060575" indent="-2317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529583" cy="4288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rtl="0">
              <a:spcBef>
                <a:spcPts val="0"/>
              </a:spcBef>
              <a:defRPr/>
            </a:lvl1pPr>
            <a:lvl2pPr marL="457200" indent="-241300" rtl="0">
              <a:spcBef>
                <a:spcPts val="0"/>
              </a:spcBef>
              <a:defRPr/>
            </a:lvl2pPr>
            <a:lvl3pPr marL="688975" indent="-231775" rtl="0">
              <a:spcBef>
                <a:spcPts val="0"/>
              </a:spcBef>
              <a:defRPr/>
            </a:lvl3pPr>
            <a:lvl4pPr marL="914400" indent="-241300" rtl="0">
              <a:spcBef>
                <a:spcPts val="0"/>
              </a:spcBef>
              <a:defRPr/>
            </a:lvl4pPr>
            <a:lvl5pPr marL="1146175" indent="-231775" rtl="0">
              <a:spcBef>
                <a:spcPts val="0"/>
              </a:spcBef>
              <a:defRPr/>
            </a:lvl5pPr>
            <a:lvl6pPr marL="1371600" indent="-241300" rtl="0">
              <a:spcBef>
                <a:spcPts val="0"/>
              </a:spcBef>
              <a:defRPr/>
            </a:lvl6pPr>
            <a:lvl7pPr marL="1603375" indent="-231775" rtl="0">
              <a:spcBef>
                <a:spcPts val="0"/>
              </a:spcBef>
              <a:defRPr/>
            </a:lvl7pPr>
            <a:lvl8pPr marL="1828800" indent="-241300" rtl="0">
              <a:spcBef>
                <a:spcPts val="0"/>
              </a:spcBef>
              <a:defRPr/>
            </a:lvl8pPr>
            <a:lvl9pPr marL="2060575" indent="-2317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966216" y="1272987"/>
            <a:ext cx="3529583" cy="879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966216" y="2174875"/>
            <a:ext cx="3529583" cy="3716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rtl="0">
              <a:spcBef>
                <a:spcPts val="0"/>
              </a:spcBef>
              <a:defRPr/>
            </a:lvl1pPr>
            <a:lvl2pPr marL="457200" indent="-241300" rtl="0">
              <a:spcBef>
                <a:spcPts val="0"/>
              </a:spcBef>
              <a:defRPr/>
            </a:lvl2pPr>
            <a:lvl3pPr marL="688975" indent="-231775" rtl="0">
              <a:spcBef>
                <a:spcPts val="0"/>
              </a:spcBef>
              <a:defRPr/>
            </a:lvl3pPr>
            <a:lvl4pPr marL="914400" indent="-241300" rtl="0">
              <a:spcBef>
                <a:spcPts val="0"/>
              </a:spcBef>
              <a:defRPr/>
            </a:lvl4pPr>
            <a:lvl5pPr marL="1146175" indent="-231775" rtl="0">
              <a:spcBef>
                <a:spcPts val="0"/>
              </a:spcBef>
              <a:defRPr/>
            </a:lvl5pPr>
            <a:lvl6pPr marL="1371600" indent="-241300" rtl="0">
              <a:spcBef>
                <a:spcPts val="0"/>
              </a:spcBef>
              <a:defRPr/>
            </a:lvl6pPr>
            <a:lvl7pPr marL="1603375" indent="-231775" rtl="0">
              <a:spcBef>
                <a:spcPts val="0"/>
              </a:spcBef>
              <a:defRPr/>
            </a:lvl7pPr>
            <a:lvl8pPr marL="1828800" indent="-241300" rtl="0">
              <a:spcBef>
                <a:spcPts val="0"/>
              </a:spcBef>
              <a:defRPr/>
            </a:lvl8pPr>
            <a:lvl9pPr marL="2060575" indent="-2317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4645025" y="1272987"/>
            <a:ext cx="3529583" cy="879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3529583" cy="3716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indent="-231775" algn="l" rtl="0">
              <a:spcBef>
                <a:spcPts val="0"/>
              </a:spcBef>
              <a:defRPr/>
            </a:lvl1pPr>
            <a:lvl2pPr marL="457200" indent="-241300" algn="l" rtl="0">
              <a:spcBef>
                <a:spcPts val="0"/>
              </a:spcBef>
              <a:defRPr/>
            </a:lvl2pPr>
            <a:lvl3pPr marL="688975" indent="-231775" algn="l" rtl="0">
              <a:spcBef>
                <a:spcPts val="0"/>
              </a:spcBef>
              <a:defRPr/>
            </a:lvl3pPr>
            <a:lvl4pPr marL="914400" indent="-241300" algn="l" rtl="0">
              <a:spcBef>
                <a:spcPts val="0"/>
              </a:spcBef>
              <a:defRPr/>
            </a:lvl4pPr>
            <a:lvl5pPr marL="1146175" indent="-231775" algn="l" rtl="0">
              <a:spcBef>
                <a:spcPts val="0"/>
              </a:spcBef>
              <a:defRPr/>
            </a:lvl5pPr>
            <a:lvl6pPr marL="1371600" indent="-241300" algn="l" rtl="0">
              <a:spcBef>
                <a:spcPts val="0"/>
              </a:spcBef>
              <a:defRPr/>
            </a:lvl6pPr>
            <a:lvl7pPr marL="1603375" indent="-231775" algn="l" rtl="0">
              <a:spcBef>
                <a:spcPts val="0"/>
              </a:spcBef>
              <a:defRPr/>
            </a:lvl7pPr>
            <a:lvl8pPr marL="1828800" indent="-241300" algn="l" rtl="0">
              <a:spcBef>
                <a:spcPts val="0"/>
              </a:spcBef>
              <a:defRPr/>
            </a:lvl8pPr>
            <a:lvl9pPr marL="2060575" indent="-231775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66787" y="838200"/>
            <a:ext cx="3474719" cy="1619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727892" y="838200"/>
            <a:ext cx="3474719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2575" indent="-282575" rtl="0">
              <a:spcBef>
                <a:spcPts val="0"/>
              </a:spcBef>
              <a:defRPr/>
            </a:lvl1pPr>
            <a:lvl2pPr marL="573088" indent="-293688" rtl="0">
              <a:spcBef>
                <a:spcPts val="0"/>
              </a:spcBef>
              <a:defRPr/>
            </a:lvl2pPr>
            <a:lvl3pPr marL="855663" indent="-284163" rtl="0">
              <a:spcBef>
                <a:spcPts val="0"/>
              </a:spcBef>
              <a:defRPr/>
            </a:lvl3pPr>
            <a:lvl4pPr marL="1146175" indent="-282575" rtl="0">
              <a:spcBef>
                <a:spcPts val="0"/>
              </a:spcBef>
              <a:defRPr/>
            </a:lvl4pPr>
            <a:lvl5pPr marL="1430338" indent="-287338" rtl="0">
              <a:spcBef>
                <a:spcPts val="0"/>
              </a:spcBef>
              <a:defRPr/>
            </a:lvl5pPr>
            <a:lvl6pPr marL="1712913" indent="-290513" rtl="0">
              <a:spcBef>
                <a:spcPts val="0"/>
              </a:spcBef>
              <a:defRPr/>
            </a:lvl6pPr>
            <a:lvl7pPr marL="2003425" indent="-288925" rtl="0">
              <a:spcBef>
                <a:spcPts val="0"/>
              </a:spcBef>
              <a:defRPr/>
            </a:lvl7pPr>
            <a:lvl8pPr marL="2286000" indent="-292100" rtl="0">
              <a:spcBef>
                <a:spcPts val="0"/>
              </a:spcBef>
              <a:defRPr/>
            </a:lvl8pPr>
            <a:lvl9pPr marL="2568575" indent="-282575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966787" y="2474258"/>
            <a:ext cx="3474719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10000"/>
              </a:lnSpc>
              <a:spcBef>
                <a:spcPts val="60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966787" y="838200"/>
            <a:ext cx="3474719" cy="1619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4727892" y="838200"/>
            <a:ext cx="3474719" cy="4572000"/>
          </a:xfrm>
          <a:prstGeom prst="roundRect">
            <a:avLst>
              <a:gd name="adj" fmla="val 10888"/>
            </a:avLst>
          </a:prstGeom>
          <a:solidFill>
            <a:srgbClr val="BFBFB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966787" y="2474258"/>
            <a:ext cx="3474719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10000"/>
              </a:lnSpc>
              <a:spcBef>
                <a:spcPts val="60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00" scaled="0"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marR="0" indent="-320040" algn="l" rtl="0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1pPr>
            <a:lvl2pPr marL="914400" marR="0" indent="-33146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❀"/>
              <a:defRPr/>
            </a:lvl2pPr>
            <a:lvl3pPr marL="1371600" marR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3pPr>
            <a:lvl4pPr marL="1828800" marR="0" indent="-35433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❀"/>
              <a:defRPr/>
            </a:lvl4pPr>
            <a:lvl5pPr marL="2286000" marR="0" indent="-35432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✿"/>
              <a:defRPr/>
            </a:lvl5pPr>
            <a:lvl6pPr marL="27432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❀"/>
              <a:defRPr/>
            </a:lvl6pPr>
            <a:lvl7pPr marL="32004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✿"/>
              <a:defRPr/>
            </a:lvl7pPr>
            <a:lvl8pPr marL="36576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❀"/>
              <a:defRPr/>
            </a:lvl8pPr>
            <a:lvl9pPr marL="4114800" marR="0" indent="-354329" algn="l" rtl="0">
              <a:spcBef>
                <a:spcPts val="1000"/>
              </a:spcBef>
              <a:buClr>
                <a:schemeClr val="lt1"/>
              </a:buClr>
              <a:buFont typeface="Noto Symbol"/>
              <a:buChar char="✿"/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54864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4305300" y="61722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CA"/>
              <a:t>‹#›</a:t>
            </a:fld>
            <a:endParaRPr lang="fr-C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odle.frab.ca/course/view.php?id=463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bertahealthservices.ca/7084.asp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fsfa.ca/programmation/ecoles-en-sante/histoires-de-succes/" TargetMode="Externa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275672" y="334715"/>
            <a:ext cx="8604959" cy="15101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54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Rencontre des</a:t>
            </a:r>
            <a:r>
              <a:rPr lang="fr-CA" sz="5400" b="1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champions de la santé</a:t>
            </a:r>
            <a:endParaRPr lang="fr-CA" sz="5400" b="1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2555776" y="2060848"/>
            <a:ext cx="396044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5013176"/>
            <a:ext cx="3816423" cy="145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Logo - Reseau sante albert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013176"/>
            <a:ext cx="3744416" cy="14715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95536" y="89646"/>
            <a:ext cx="8424936" cy="1251122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A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1. Politiques </a:t>
            </a:r>
            <a:r>
              <a:rPr lang="fr-CA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et </a:t>
            </a:r>
            <a:r>
              <a:rPr lang="fr-CA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procédures </a:t>
            </a:r>
            <a:r>
              <a:rPr lang="fr-CA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en santé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179512" y="1412776"/>
            <a:ext cx="8640960" cy="54452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5760" rtl="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r>
              <a:rPr lang="fr-CA" sz="3600" dirty="0"/>
              <a:t>Sensibiliser les communautés scolaires à l’initiative des écoles en santé</a:t>
            </a:r>
            <a:r>
              <a:rPr lang="fr-CA" sz="3600" dirty="0" smtClean="0"/>
              <a:t>.</a:t>
            </a:r>
          </a:p>
          <a:p>
            <a:pPr marL="457200" lvl="0" indent="-365760" rtl="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endParaRPr lang="fr-CA" sz="3600" dirty="0"/>
          </a:p>
          <a:p>
            <a:pPr marL="457200" lvl="0" indent="-365760" rtl="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r>
              <a:rPr lang="fr-CA" sz="3600" dirty="0"/>
              <a:t>Présenter une première ébauche de politiques de l’initiative des écoles en </a:t>
            </a:r>
            <a:r>
              <a:rPr lang="fr-CA" sz="3600" dirty="0" smtClean="0"/>
              <a:t>santé</a:t>
            </a:r>
          </a:p>
          <a:p>
            <a:pPr marL="457200" lvl="0" indent="-365760" rtl="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endParaRPr lang="fr-CA" sz="3600" dirty="0"/>
          </a:p>
          <a:p>
            <a:pPr marL="457200" lvl="0" indent="-36576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r>
              <a:rPr lang="fr-CA" sz="3600" dirty="0"/>
              <a:t>Coordonner les rencontres du comité </a:t>
            </a:r>
            <a:r>
              <a:rPr lang="fr-CA" sz="3600" dirty="0" smtClean="0"/>
              <a:t>provincial</a:t>
            </a:r>
          </a:p>
          <a:p>
            <a:pPr marL="457200" lvl="0" indent="-36576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endParaRPr lang="fr-CA" sz="32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00" cy="1143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A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2. Éducation </a:t>
            </a:r>
            <a:r>
              <a:rPr lang="fr-CA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et formation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107504" y="1124744"/>
            <a:ext cx="8784976" cy="57332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5760" rtl="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r>
              <a:rPr lang="fr-CA" sz="3200" dirty="0"/>
              <a:t>Collecter et partager les </a:t>
            </a:r>
            <a:r>
              <a:rPr lang="fr-CA" sz="3200" dirty="0" smtClean="0"/>
              <a:t>données des initiatives en santé dans les écoles</a:t>
            </a:r>
          </a:p>
          <a:p>
            <a:pPr marL="457200" lvl="0" indent="-365760" rtl="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endParaRPr lang="fr-CA" sz="3200" dirty="0"/>
          </a:p>
          <a:p>
            <a:pPr marL="457200" lvl="0" indent="-365760" rtl="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r>
              <a:rPr lang="fr-CA" sz="3200" dirty="0"/>
              <a:t> Offrir des occasions de formation et de </a:t>
            </a:r>
            <a:r>
              <a:rPr lang="fr-CA" sz="3200" dirty="0" smtClean="0"/>
              <a:t>sensibilisation </a:t>
            </a:r>
          </a:p>
          <a:p>
            <a:pPr marL="91440" lvl="0" indent="0" rtl="0">
              <a:spcBef>
                <a:spcPts val="0"/>
              </a:spcBef>
              <a:buClr>
                <a:schemeClr val="lt1"/>
              </a:buClr>
              <a:buSzPct val="72000"/>
              <a:buNone/>
            </a:pPr>
            <a:endParaRPr lang="fr-CA" sz="3200" dirty="0"/>
          </a:p>
          <a:p>
            <a:pPr marL="457200" lvl="0" indent="-36576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r>
              <a:rPr lang="fr-CA" sz="3200" dirty="0"/>
              <a:t>Identifier les besoins en formation reliés à l’école en santé auprès du personnel des </a:t>
            </a:r>
            <a:r>
              <a:rPr lang="fr-CA" sz="3200" dirty="0" smtClean="0"/>
              <a:t>écoles, des parents et la communauté</a:t>
            </a:r>
          </a:p>
          <a:p>
            <a:pPr marL="457200" lvl="0" indent="-36576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endParaRPr lang="fr-CA" sz="3200" dirty="0" smtClean="0"/>
          </a:p>
          <a:p>
            <a:pPr marL="457200" lvl="0" indent="-365760">
              <a:spcBef>
                <a:spcPts val="0"/>
              </a:spcBef>
              <a:buClr>
                <a:schemeClr val="lt1"/>
              </a:buClr>
              <a:buSzPct val="72000"/>
              <a:buFont typeface="Noto Symbol"/>
              <a:buChar char="✿"/>
            </a:pPr>
            <a:r>
              <a:rPr lang="fr-CA" sz="3200" dirty="0" smtClean="0"/>
              <a:t>Identifier et répertorier les ressources</a:t>
            </a:r>
          </a:p>
          <a:p>
            <a:pPr marL="91440" lvl="0" indent="0">
              <a:spcBef>
                <a:spcPts val="0"/>
              </a:spcBef>
              <a:buClr>
                <a:schemeClr val="lt1"/>
              </a:buClr>
              <a:buSzPct val="72000"/>
              <a:buNone/>
            </a:pPr>
            <a:endParaRPr lang="fr-CA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8640960" cy="2952328"/>
          </a:xfrm>
        </p:spPr>
        <p:txBody>
          <a:bodyPr/>
          <a:lstStyle/>
          <a:p>
            <a:r>
              <a:rPr lang="en-US" dirty="0" smtClean="0"/>
              <a:t>Page </a:t>
            </a:r>
            <a:r>
              <a:rPr lang="en-US" dirty="0" smtClean="0">
                <a:hlinkClick r:id="rId2"/>
              </a:rPr>
              <a:t>Moodle</a:t>
            </a:r>
            <a:r>
              <a:rPr lang="en-US" dirty="0" smtClean="0"/>
              <a:t> avec le </a:t>
            </a:r>
            <a:r>
              <a:rPr lang="en-US" dirty="0"/>
              <a:t>Consortium provincial </a:t>
            </a:r>
            <a:endParaRPr lang="en-US" dirty="0" smtClean="0"/>
          </a:p>
          <a:p>
            <a:endParaRPr lang="en-US" dirty="0"/>
          </a:p>
          <a:p>
            <a:r>
              <a:rPr lang="en-US" u="sng" dirty="0" err="1" smtClean="0"/>
              <a:t>Opportunités</a:t>
            </a:r>
            <a:r>
              <a:rPr lang="en-US" u="sng" dirty="0" smtClean="0"/>
              <a:t> de formations </a:t>
            </a:r>
            <a:r>
              <a:rPr lang="en-US" dirty="0" smtClean="0"/>
              <a:t>: Shaping the </a:t>
            </a:r>
            <a:r>
              <a:rPr lang="en-US" dirty="0" err="1" smtClean="0"/>
              <a:t>Futur</a:t>
            </a:r>
            <a:r>
              <a:rPr lang="en-US" dirty="0" smtClean="0"/>
              <a:t>, NCTCA, Dance Play, </a:t>
            </a:r>
            <a:r>
              <a:rPr lang="en-US" dirty="0" err="1" smtClean="0"/>
              <a:t>rencontres</a:t>
            </a:r>
            <a:r>
              <a:rPr lang="en-US" dirty="0" smtClean="0"/>
              <a:t> </a:t>
            </a:r>
            <a:r>
              <a:rPr lang="en-US" dirty="0" smtClean="0"/>
              <a:t>de champions, etc.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age 3" descr="IMG_10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074" y="3338990"/>
            <a:ext cx="3312369" cy="2484277"/>
          </a:xfrm>
          <a:prstGeom prst="rect">
            <a:avLst/>
          </a:prstGeom>
        </p:spPr>
      </p:pic>
      <p:pic>
        <p:nvPicPr>
          <p:cNvPr id="5" name="Image 4" descr="IMG_22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140968"/>
            <a:ext cx="3936437" cy="2952328"/>
          </a:xfrm>
          <a:prstGeom prst="rect">
            <a:avLst/>
          </a:prstGeom>
        </p:spPr>
      </p:pic>
      <p:pic>
        <p:nvPicPr>
          <p:cNvPr id="6" name="Shape 114"/>
          <p:cNvPicPr preferRelativeResize="0"/>
          <p:nvPr/>
        </p:nvPicPr>
        <p:blipFill rotWithShape="1">
          <a:blip r:embed="rId5">
            <a:alphaModFix/>
          </a:blip>
          <a:srcRect t="921" b="10354"/>
          <a:stretch/>
        </p:blipFill>
        <p:spPr>
          <a:xfrm>
            <a:off x="7553868" y="5900844"/>
            <a:ext cx="1618164" cy="957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954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00" cy="1143000"/>
          </a:xfrm>
          <a:prstGeom prst="rect">
            <a:avLst/>
          </a:prstGeom>
          <a:solidFill>
            <a:schemeClr val="bg1"/>
          </a:solidFill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A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3. Mécanisme </a:t>
            </a:r>
            <a:r>
              <a:rPr lang="fr-CA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 collaboration (équipe de santé)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179512" y="1412776"/>
            <a:ext cx="8712030" cy="45510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fr-CA" dirty="0" smtClean="0"/>
              <a:t>Champions dans votre école</a:t>
            </a:r>
            <a:endParaRPr lang="fr-CA" dirty="0"/>
          </a:p>
          <a:p>
            <a:pPr marL="0" indent="0" algn="ctr" rtl="0">
              <a:spcBef>
                <a:spcPts val="0"/>
              </a:spcBef>
              <a:buNone/>
            </a:pPr>
            <a:endParaRPr dirty="0"/>
          </a:p>
          <a:p>
            <a:pPr marL="137160" indent="0" algn="ctr" rtl="0">
              <a:spcBef>
                <a:spcPts val="0"/>
              </a:spcBef>
              <a:buNone/>
            </a:pPr>
            <a:endParaRPr lang="fr-CA" dirty="0" smtClean="0"/>
          </a:p>
          <a:p>
            <a:pPr marL="137160" indent="0" algn="ctr" rtl="0">
              <a:spcBef>
                <a:spcPts val="0"/>
              </a:spcBef>
              <a:buNone/>
            </a:pPr>
            <a:r>
              <a:rPr lang="fr-CA" dirty="0" smtClean="0"/>
              <a:t>Équipe </a:t>
            </a:r>
            <a:r>
              <a:rPr lang="fr-CA" dirty="0"/>
              <a:t>de santé et bienêtre </a:t>
            </a:r>
            <a:r>
              <a:rPr lang="fr-CA" dirty="0" smtClean="0"/>
              <a:t>dans votre école</a:t>
            </a:r>
            <a:endParaRPr lang="fr-CA" dirty="0"/>
          </a:p>
          <a:p>
            <a:pPr marL="137160" indent="0" algn="ctr" rtl="0">
              <a:spcBef>
                <a:spcPts val="0"/>
              </a:spcBef>
              <a:buNone/>
            </a:pPr>
            <a:endParaRPr dirty="0"/>
          </a:p>
          <a:p>
            <a:pPr marL="0" indent="0" algn="ctr" rtl="0">
              <a:spcBef>
                <a:spcPts val="0"/>
              </a:spcBef>
              <a:buNone/>
            </a:pPr>
            <a:endParaRPr lang="fr-CA" dirty="0" smtClean="0"/>
          </a:p>
          <a:p>
            <a:pPr marL="0" indent="0" algn="ctr" rtl="0">
              <a:spcBef>
                <a:spcPts val="0"/>
              </a:spcBef>
              <a:buNone/>
            </a:pPr>
            <a:r>
              <a:rPr lang="fr-CA" dirty="0" smtClean="0"/>
              <a:t>ÉCOLE EN SANTÉ</a:t>
            </a:r>
            <a:endParaRPr lang="fr-CA" dirty="0"/>
          </a:p>
          <a:p>
            <a:pPr marL="0" indent="0" algn="ctr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5" name="Shape 215"/>
          <p:cNvSpPr/>
          <p:nvPr/>
        </p:nvSpPr>
        <p:spPr>
          <a:xfrm>
            <a:off x="4139952" y="2060848"/>
            <a:ext cx="393900" cy="7874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4211960" y="3429000"/>
            <a:ext cx="393900" cy="7874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Image 2" descr="DSC_08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52570"/>
            <a:ext cx="2843808" cy="1888798"/>
          </a:xfrm>
          <a:prstGeom prst="rect">
            <a:avLst/>
          </a:prstGeom>
        </p:spPr>
      </p:pic>
      <p:pic>
        <p:nvPicPr>
          <p:cNvPr id="4" name="Image 3" descr="DSC_07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16157"/>
            <a:ext cx="2286000" cy="34418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9646"/>
            <a:ext cx="8964488" cy="1143000"/>
          </a:xfrm>
        </p:spPr>
        <p:txBody>
          <a:bodyPr/>
          <a:lstStyle/>
          <a:p>
            <a:r>
              <a:rPr lang="en-US" sz="4400" dirty="0" smtClean="0"/>
              <a:t>Comment </a:t>
            </a:r>
            <a:r>
              <a:rPr lang="en-US" sz="4400" dirty="0" err="1" smtClean="0"/>
              <a:t>créer</a:t>
            </a:r>
            <a:r>
              <a:rPr lang="en-US" sz="4400" dirty="0" smtClean="0"/>
              <a:t> un </a:t>
            </a:r>
            <a:r>
              <a:rPr lang="en-US" sz="4400" dirty="0" err="1" smtClean="0"/>
              <a:t>mouvement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apture d’écran 2015-09-14 à 14.4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916"/>
            <a:ext cx="9144000" cy="540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9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467146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Health Promotion Coordinators  (HPC) </a:t>
            </a:r>
            <a:r>
              <a:rPr lang="en-US" sz="4000" dirty="0" err="1" smtClean="0">
                <a:solidFill>
                  <a:schemeClr val="bg1"/>
                </a:solidFill>
              </a:rPr>
              <a:t>aident</a:t>
            </a:r>
            <a:r>
              <a:rPr lang="en-US" sz="4000" dirty="0" smtClean="0">
                <a:solidFill>
                  <a:schemeClr val="bg1"/>
                </a:solidFill>
              </a:rPr>
              <a:t> les </a:t>
            </a:r>
            <a:r>
              <a:rPr lang="en-US" sz="4000" dirty="0" err="1" smtClean="0">
                <a:solidFill>
                  <a:schemeClr val="bg1"/>
                </a:solidFill>
              </a:rPr>
              <a:t>écoles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à</a:t>
            </a:r>
            <a:r>
              <a:rPr lang="en-US" sz="4000" dirty="0" smtClean="0">
                <a:solidFill>
                  <a:schemeClr val="bg1"/>
                </a:solidFill>
              </a:rPr>
              <a:t>: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83136" y="1412776"/>
            <a:ext cx="8856984" cy="5229199"/>
          </a:xfrm>
        </p:spPr>
        <p:txBody>
          <a:bodyPr/>
          <a:lstStyle/>
          <a:p>
            <a:r>
              <a:rPr lang="en-US" sz="2600" dirty="0" err="1" smtClean="0"/>
              <a:t>Créer</a:t>
            </a:r>
            <a:r>
              <a:rPr lang="en-US" sz="2600" dirty="0" smtClean="0"/>
              <a:t> </a:t>
            </a:r>
            <a:r>
              <a:rPr lang="en-US" sz="2600" dirty="0"/>
              <a:t>et </a:t>
            </a:r>
            <a:r>
              <a:rPr lang="en-US" sz="2600" dirty="0" err="1"/>
              <a:t>évaluer</a:t>
            </a:r>
            <a:r>
              <a:rPr lang="en-US" sz="2600" dirty="0"/>
              <a:t> </a:t>
            </a:r>
            <a:r>
              <a:rPr lang="en-US" sz="2600" dirty="0" smtClean="0"/>
              <a:t>des </a:t>
            </a:r>
            <a:r>
              <a:rPr lang="en-US" sz="2600" dirty="0" err="1" smtClean="0"/>
              <a:t>écoles</a:t>
            </a:r>
            <a:r>
              <a:rPr lang="en-US" sz="2600" dirty="0" smtClean="0"/>
              <a:t> </a:t>
            </a:r>
            <a:r>
              <a:rPr lang="en-US" sz="2600" dirty="0" err="1" smtClean="0"/>
              <a:t>saines</a:t>
            </a:r>
            <a:r>
              <a:rPr lang="en-US" sz="2600" dirty="0" smtClean="0"/>
              <a:t> </a:t>
            </a:r>
          </a:p>
          <a:p>
            <a:r>
              <a:rPr lang="en-US" sz="2600" dirty="0" err="1" smtClean="0"/>
              <a:t>Élaborer</a:t>
            </a:r>
            <a:r>
              <a:rPr lang="en-US" sz="2600" dirty="0" smtClean="0"/>
              <a:t> </a:t>
            </a:r>
            <a:r>
              <a:rPr lang="en-US" sz="2600" dirty="0"/>
              <a:t>un plan et </a:t>
            </a:r>
            <a:r>
              <a:rPr lang="en-US" sz="2600" dirty="0" smtClean="0"/>
              <a:t> </a:t>
            </a:r>
            <a:r>
              <a:rPr lang="en-US" sz="2600" dirty="0"/>
              <a:t>le </a:t>
            </a:r>
            <a:r>
              <a:rPr lang="en-US" sz="2600" dirty="0" err="1"/>
              <a:t>mettre</a:t>
            </a:r>
            <a:r>
              <a:rPr lang="en-US" sz="2600" dirty="0"/>
              <a:t> en </a:t>
            </a:r>
            <a:r>
              <a:rPr lang="en-US" sz="2600" dirty="0" smtClean="0"/>
              <a:t>action</a:t>
            </a:r>
          </a:p>
          <a:p>
            <a:r>
              <a:rPr lang="en-US" sz="2600" dirty="0" err="1"/>
              <a:t>Fournir</a:t>
            </a:r>
            <a:r>
              <a:rPr lang="en-US" sz="2600" dirty="0"/>
              <a:t> des </a:t>
            </a:r>
            <a:r>
              <a:rPr lang="en-US" sz="2600" dirty="0" err="1"/>
              <a:t>possibilités</a:t>
            </a:r>
            <a:r>
              <a:rPr lang="en-US" sz="2600" dirty="0"/>
              <a:t> de </a:t>
            </a:r>
            <a:r>
              <a:rPr lang="en-US" sz="2600" dirty="0" err="1"/>
              <a:t>perfectionnement</a:t>
            </a:r>
            <a:r>
              <a:rPr lang="en-US" sz="2600" dirty="0"/>
              <a:t> </a:t>
            </a:r>
            <a:r>
              <a:rPr lang="en-US" sz="2600" dirty="0" err="1" smtClean="0"/>
              <a:t>professionnel</a:t>
            </a:r>
            <a:endParaRPr lang="en-US" sz="2600" dirty="0" smtClean="0"/>
          </a:p>
          <a:p>
            <a:r>
              <a:rPr lang="en-US" sz="2600" dirty="0" err="1"/>
              <a:t>Élaborer</a:t>
            </a:r>
            <a:r>
              <a:rPr lang="en-US" sz="2600" dirty="0"/>
              <a:t> et </a:t>
            </a:r>
            <a:r>
              <a:rPr lang="en-US" sz="2600" dirty="0" err="1"/>
              <a:t>mettre</a:t>
            </a:r>
            <a:r>
              <a:rPr lang="en-US" sz="2600" dirty="0"/>
              <a:t> en </a:t>
            </a:r>
            <a:r>
              <a:rPr lang="en-US" sz="2600" dirty="0" err="1"/>
              <a:t>œuvre</a:t>
            </a:r>
            <a:r>
              <a:rPr lang="en-US" sz="2600" dirty="0"/>
              <a:t> </a:t>
            </a:r>
            <a:r>
              <a:rPr lang="en-US" sz="2600" dirty="0" smtClean="0"/>
              <a:t>les </a:t>
            </a:r>
            <a:r>
              <a:rPr lang="en-US" sz="2600" dirty="0" err="1" smtClean="0"/>
              <a:t>politiques</a:t>
            </a:r>
            <a:r>
              <a:rPr lang="en-US" sz="2600" dirty="0" smtClean="0"/>
              <a:t> en </a:t>
            </a:r>
            <a:r>
              <a:rPr lang="en-US" sz="2600" dirty="0"/>
              <a:t>santé et </a:t>
            </a:r>
            <a:r>
              <a:rPr lang="en-US" sz="2600" dirty="0" err="1" smtClean="0"/>
              <a:t>bienêtre</a:t>
            </a:r>
            <a:endParaRPr lang="en-US" sz="2600" dirty="0" smtClean="0"/>
          </a:p>
          <a:p>
            <a:r>
              <a:rPr lang="en-US" sz="2600" dirty="0" err="1"/>
              <a:t>Accéder</a:t>
            </a:r>
            <a:r>
              <a:rPr lang="en-US" sz="2600" dirty="0"/>
              <a:t> </a:t>
            </a:r>
            <a:r>
              <a:rPr lang="en-US" sz="2600" dirty="0" err="1"/>
              <a:t>à</a:t>
            </a:r>
            <a:r>
              <a:rPr lang="en-US" sz="2600" dirty="0"/>
              <a:t> des </a:t>
            </a:r>
            <a:r>
              <a:rPr lang="en-US" sz="2600" dirty="0" err="1"/>
              <a:t>ressources</a:t>
            </a:r>
            <a:r>
              <a:rPr lang="en-US" sz="2600" dirty="0"/>
              <a:t> </a:t>
            </a:r>
            <a:r>
              <a:rPr lang="en-US" sz="2600" dirty="0" err="1"/>
              <a:t>à</a:t>
            </a:r>
            <a:r>
              <a:rPr lang="en-US" sz="2600" dirty="0"/>
              <a:t> </a:t>
            </a:r>
            <a:r>
              <a:rPr lang="en-US" sz="2600" dirty="0" err="1"/>
              <a:t>l'appui</a:t>
            </a:r>
            <a:r>
              <a:rPr lang="en-US" sz="2600" dirty="0"/>
              <a:t> </a:t>
            </a:r>
            <a:r>
              <a:rPr lang="en-US" sz="2600" dirty="0" err="1"/>
              <a:t>d'une</a:t>
            </a:r>
            <a:r>
              <a:rPr lang="en-US" sz="2600" dirty="0"/>
              <a:t> </a:t>
            </a:r>
            <a:r>
              <a:rPr lang="en-US" sz="2600" dirty="0" err="1"/>
              <a:t>saine</a:t>
            </a:r>
            <a:r>
              <a:rPr lang="en-US" sz="2600" dirty="0"/>
              <a:t> </a:t>
            </a:r>
            <a:r>
              <a:rPr lang="en-US" sz="2600" dirty="0" err="1"/>
              <a:t>communauté</a:t>
            </a:r>
            <a:r>
              <a:rPr lang="en-US" sz="2600" dirty="0"/>
              <a:t> </a:t>
            </a:r>
            <a:r>
              <a:rPr lang="en-US" sz="2600" dirty="0" err="1" smtClean="0"/>
              <a:t>scolaire</a:t>
            </a:r>
            <a:endParaRPr lang="en-US" sz="2600" dirty="0" smtClean="0"/>
          </a:p>
          <a:p>
            <a:r>
              <a:rPr lang="en-US" sz="2600" dirty="0" err="1"/>
              <a:t>Participer</a:t>
            </a:r>
            <a:r>
              <a:rPr lang="en-US" sz="2600" dirty="0"/>
              <a:t> aux </a:t>
            </a:r>
            <a:r>
              <a:rPr lang="en-US" sz="2600" dirty="0" err="1"/>
              <a:t>comités</a:t>
            </a:r>
            <a:r>
              <a:rPr lang="en-US" sz="2600" dirty="0"/>
              <a:t> de </a:t>
            </a:r>
            <a:r>
              <a:rPr lang="en-US" sz="2600" dirty="0" err="1" smtClean="0"/>
              <a:t>bienêtre</a:t>
            </a:r>
            <a:r>
              <a:rPr lang="en-US" sz="2600" dirty="0" smtClean="0"/>
              <a:t> </a:t>
            </a:r>
            <a:r>
              <a:rPr lang="en-US" sz="2600" dirty="0"/>
              <a:t>de </a:t>
            </a:r>
            <a:r>
              <a:rPr lang="en-US" sz="2600" dirty="0" err="1" smtClean="0"/>
              <a:t>l'école</a:t>
            </a:r>
            <a:endParaRPr lang="en-US" sz="2600" dirty="0" smtClean="0"/>
          </a:p>
          <a:p>
            <a:r>
              <a:rPr lang="en-US" sz="2600" dirty="0"/>
              <a:t>Identifier les </a:t>
            </a:r>
            <a:r>
              <a:rPr lang="en-US" sz="2600" dirty="0" err="1"/>
              <a:t>opportunités</a:t>
            </a:r>
            <a:r>
              <a:rPr lang="en-US" sz="2600" dirty="0"/>
              <a:t> de </a:t>
            </a:r>
            <a:r>
              <a:rPr lang="en-US" sz="2600" dirty="0" err="1"/>
              <a:t>financement</a:t>
            </a:r>
            <a:r>
              <a:rPr lang="en-US" sz="2600" dirty="0"/>
              <a:t> qui </a:t>
            </a:r>
            <a:r>
              <a:rPr lang="en-US" sz="2600" dirty="0" err="1"/>
              <a:t>favorisent</a:t>
            </a:r>
            <a:r>
              <a:rPr lang="en-US" sz="2600" dirty="0"/>
              <a:t> la santé </a:t>
            </a:r>
            <a:r>
              <a:rPr lang="en-US" sz="2600" dirty="0" err="1" smtClean="0"/>
              <a:t>scolaire</a:t>
            </a:r>
            <a:endParaRPr lang="en-US" sz="2600" dirty="0" smtClean="0"/>
          </a:p>
          <a:p>
            <a:r>
              <a:rPr lang="en-US" sz="2600" dirty="0" err="1"/>
              <a:t>Interpréter</a:t>
            </a:r>
            <a:r>
              <a:rPr lang="en-US" sz="2600" dirty="0"/>
              <a:t> les </a:t>
            </a:r>
            <a:r>
              <a:rPr lang="en-US" sz="2600" dirty="0" err="1"/>
              <a:t>lignes</a:t>
            </a:r>
            <a:r>
              <a:rPr lang="en-US" sz="2600" dirty="0"/>
              <a:t> </a:t>
            </a:r>
            <a:r>
              <a:rPr lang="en-US" sz="2600" dirty="0" err="1"/>
              <a:t>directrices</a:t>
            </a:r>
            <a:r>
              <a:rPr lang="en-US" sz="2600" dirty="0"/>
              <a:t> de l’Alberta en </a:t>
            </a:r>
            <a:r>
              <a:rPr lang="en-US" sz="2600" dirty="0" err="1"/>
              <a:t>matière</a:t>
            </a:r>
            <a:r>
              <a:rPr lang="en-US" sz="2600" dirty="0"/>
              <a:t> de nutrition pour les </a:t>
            </a:r>
            <a:r>
              <a:rPr lang="en-US" sz="2600" dirty="0" err="1"/>
              <a:t>enfants</a:t>
            </a:r>
            <a:r>
              <a:rPr lang="en-US" sz="2600" dirty="0"/>
              <a:t> et les </a:t>
            </a:r>
            <a:r>
              <a:rPr lang="en-US" sz="2600" dirty="0" err="1" smtClean="0"/>
              <a:t>jeunes</a:t>
            </a: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 smtClean="0"/>
          </a:p>
          <a:p>
            <a:pPr marL="137160" indent="0">
              <a:buNone/>
            </a:pPr>
            <a:endParaRPr lang="en-US" sz="2600" dirty="0"/>
          </a:p>
        </p:txBody>
      </p:sp>
      <p:pic>
        <p:nvPicPr>
          <p:cNvPr id="3" name="Image 2" descr="2014 AH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36712"/>
            <a:ext cx="2016224" cy="5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340768"/>
            <a:ext cx="4722800" cy="3722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792" y="5157192"/>
            <a:ext cx="2686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788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920" y="1424391"/>
            <a:ext cx="4722800" cy="3722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0383" y="4962034"/>
            <a:ext cx="2224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Pause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7525" y="4999021"/>
            <a:ext cx="2686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Image 7" descr="HorlogeF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0" y="1424391"/>
            <a:ext cx="370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4000" dirty="0" smtClean="0"/>
              <a:t>Discussions de table (6)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676456" cy="5400600"/>
          </a:xfrm>
        </p:spPr>
        <p:txBody>
          <a:bodyPr/>
          <a:lstStyle/>
          <a:p>
            <a:pPr marL="651510" indent="-514350" algn="ctr">
              <a:buFont typeface="+mj-lt"/>
              <a:buAutoNum type="arabicPeriod"/>
            </a:pPr>
            <a:r>
              <a:rPr lang="en-US" sz="3200" dirty="0" err="1" smtClean="0"/>
              <a:t>Activité</a:t>
            </a:r>
            <a:r>
              <a:rPr lang="en-US" sz="3200" dirty="0" smtClean="0"/>
              <a:t> physique au </a:t>
            </a:r>
            <a:r>
              <a:rPr lang="en-US" sz="3200" dirty="0" err="1" smtClean="0"/>
              <a:t>quotidien</a:t>
            </a:r>
            <a:r>
              <a:rPr lang="en-US" sz="3200" dirty="0" smtClean="0"/>
              <a:t> (APQ)</a:t>
            </a:r>
          </a:p>
          <a:p>
            <a:pPr marL="651510" indent="-514350" algn="ctr">
              <a:buFont typeface="+mj-lt"/>
              <a:buAutoNum type="arabicPeriod"/>
            </a:pPr>
            <a:endParaRPr lang="en-US" sz="3200" dirty="0" smtClean="0"/>
          </a:p>
          <a:p>
            <a:pPr marL="651510" indent="-514350" algn="ctr">
              <a:buFont typeface="+mj-lt"/>
              <a:buAutoNum type="arabicPeriod"/>
            </a:pPr>
            <a:r>
              <a:rPr lang="en-US" sz="3200" dirty="0" err="1" smtClean="0"/>
              <a:t>Saine</a:t>
            </a:r>
            <a:r>
              <a:rPr lang="en-US" sz="3200" dirty="0" smtClean="0"/>
              <a:t> alimentation</a:t>
            </a:r>
          </a:p>
          <a:p>
            <a:pPr marL="651510" indent="-514350" algn="ctr">
              <a:buFont typeface="+mj-lt"/>
              <a:buAutoNum type="arabicPeriod"/>
            </a:pPr>
            <a:endParaRPr lang="en-US" sz="3200" dirty="0" smtClean="0"/>
          </a:p>
          <a:p>
            <a:pPr marL="651510" indent="-514350" algn="ctr">
              <a:buFont typeface="+mj-lt"/>
              <a:buAutoNum type="arabicPeriod"/>
            </a:pPr>
            <a:r>
              <a:rPr lang="en-US" sz="3200" dirty="0" err="1" smtClean="0"/>
              <a:t>Bienêtre</a:t>
            </a:r>
            <a:r>
              <a:rPr lang="en-US" sz="3200" dirty="0" smtClean="0"/>
              <a:t> du personnel</a:t>
            </a:r>
          </a:p>
          <a:p>
            <a:pPr marL="651510" indent="-514350" algn="ctr">
              <a:buFont typeface="+mj-lt"/>
              <a:buAutoNum type="arabicPeriod"/>
            </a:pPr>
            <a:endParaRPr lang="en-US" sz="3200" dirty="0" smtClean="0"/>
          </a:p>
          <a:p>
            <a:pPr marL="651510" indent="-514350" algn="ctr">
              <a:buFont typeface="+mj-lt"/>
              <a:buAutoNum type="arabicPeriod"/>
            </a:pPr>
            <a:r>
              <a:rPr lang="en-US" sz="3200" dirty="0" smtClean="0"/>
              <a:t>Champion de santé</a:t>
            </a:r>
          </a:p>
          <a:p>
            <a:pPr marL="651510" indent="-514350" algn="ctr">
              <a:buFont typeface="+mj-lt"/>
              <a:buAutoNum type="arabicPeriod"/>
            </a:pPr>
            <a:endParaRPr lang="en-US" sz="3200" dirty="0" smtClean="0"/>
          </a:p>
          <a:p>
            <a:pPr marL="651510" indent="-514350" algn="ctr">
              <a:buFont typeface="+mj-lt"/>
              <a:buAutoNum type="arabicPeriod"/>
            </a:pPr>
            <a:r>
              <a:rPr lang="en-US" sz="3200" dirty="0" smtClean="0"/>
              <a:t>Implication des </a:t>
            </a:r>
            <a:r>
              <a:rPr lang="en-US" sz="3200" dirty="0" err="1" smtClean="0"/>
              <a:t>élèves</a:t>
            </a:r>
            <a:endParaRPr lang="en-US" sz="3200" dirty="0" smtClean="0"/>
          </a:p>
          <a:p>
            <a:pPr marL="651510" indent="-514350" algn="ctr">
              <a:buFont typeface="+mj-lt"/>
              <a:buAutoNum type="arabicPeriod"/>
            </a:pPr>
            <a:endParaRPr lang="en-US" sz="3200" dirty="0" smtClean="0"/>
          </a:p>
          <a:p>
            <a:pPr marL="651510" indent="-514350" algn="ctr">
              <a:buFont typeface="+mj-lt"/>
              <a:buAutoNum type="arabicPeriod"/>
            </a:pPr>
            <a:r>
              <a:rPr lang="en-US" sz="3200" dirty="0" smtClean="0"/>
              <a:t>Plan </a:t>
            </a:r>
            <a:r>
              <a:rPr lang="en-US" sz="3200" dirty="0" err="1" smtClean="0"/>
              <a:t>d’action</a:t>
            </a:r>
            <a:r>
              <a:rPr lang="en-US" sz="3200" dirty="0" smtClean="0"/>
              <a:t> de santé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5293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462" y="44624"/>
            <a:ext cx="7824986" cy="1251122"/>
          </a:xfrm>
        </p:spPr>
        <p:txBody>
          <a:bodyPr/>
          <a:lstStyle/>
          <a:p>
            <a:r>
              <a:rPr lang="fr-FR" sz="3600" dirty="0" smtClean="0"/>
              <a:t>Ressources: Activités physique au </a:t>
            </a:r>
            <a:r>
              <a:rPr lang="fr-FR" sz="3600" dirty="0" err="1" smtClean="0"/>
              <a:t>quotodien</a:t>
            </a:r>
            <a:r>
              <a:rPr lang="fr-FR" sz="3600" dirty="0" smtClean="0"/>
              <a:t> (APQ)</a:t>
            </a:r>
            <a:endParaRPr lang="fr-FR" sz="3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5-09-17 à 2.31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346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504" y="645333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http://</a:t>
            </a:r>
            <a:r>
              <a:rPr lang="fr-FR" sz="1800" b="1" dirty="0" err="1">
                <a:solidFill>
                  <a:schemeClr val="bg1"/>
                </a:solidFill>
              </a:rPr>
              <a:t>education.alberta.ca</a:t>
            </a:r>
            <a:r>
              <a:rPr lang="fr-FR" sz="1800" b="1" dirty="0">
                <a:solidFill>
                  <a:schemeClr val="bg1"/>
                </a:solidFill>
              </a:rPr>
              <a:t>/</a:t>
            </a:r>
            <a:r>
              <a:rPr lang="fr-FR" sz="1800" b="1" dirty="0" err="1">
                <a:solidFill>
                  <a:schemeClr val="bg1"/>
                </a:solidFill>
              </a:rPr>
              <a:t>francais</a:t>
            </a:r>
            <a:r>
              <a:rPr lang="fr-FR" sz="1800" b="1" dirty="0">
                <a:solidFill>
                  <a:schemeClr val="bg1"/>
                </a:solidFill>
              </a:rPr>
              <a:t>/</a:t>
            </a:r>
            <a:r>
              <a:rPr lang="fr-FR" sz="1800" b="1" dirty="0" err="1">
                <a:solidFill>
                  <a:schemeClr val="bg1"/>
                </a:solidFill>
              </a:rPr>
              <a:t>teachers</a:t>
            </a:r>
            <a:r>
              <a:rPr lang="fr-FR" sz="1800" b="1" dirty="0">
                <a:solidFill>
                  <a:schemeClr val="bg1"/>
                </a:solidFill>
              </a:rPr>
              <a:t>/</a:t>
            </a:r>
            <a:r>
              <a:rPr lang="fr-FR" sz="1800" b="1" dirty="0" err="1">
                <a:solidFill>
                  <a:schemeClr val="bg1"/>
                </a:solidFill>
              </a:rPr>
              <a:t>progres</a:t>
            </a:r>
            <a:r>
              <a:rPr lang="fr-FR" sz="1800" b="1" dirty="0">
                <a:solidFill>
                  <a:schemeClr val="bg1"/>
                </a:solidFill>
              </a:rPr>
              <a:t>/</a:t>
            </a:r>
            <a:r>
              <a:rPr lang="fr-FR" sz="1800" b="1" dirty="0" err="1">
                <a:solidFill>
                  <a:schemeClr val="bg1"/>
                </a:solidFill>
              </a:rPr>
              <a:t>core</a:t>
            </a:r>
            <a:r>
              <a:rPr lang="fr-FR" sz="1800" b="1" dirty="0">
                <a:solidFill>
                  <a:schemeClr val="bg1"/>
                </a:solidFill>
              </a:rPr>
              <a:t>/</a:t>
            </a:r>
            <a:r>
              <a:rPr lang="fr-FR" sz="1800" b="1" dirty="0" err="1">
                <a:solidFill>
                  <a:schemeClr val="bg1"/>
                </a:solidFill>
              </a:rPr>
              <a:t>edphys</a:t>
            </a:r>
            <a:r>
              <a:rPr lang="fr-FR" sz="1800" b="1" dirty="0">
                <a:solidFill>
                  <a:schemeClr val="bg1"/>
                </a:solidFill>
              </a:rPr>
              <a:t>/appui/</a:t>
            </a:r>
            <a:r>
              <a:rPr lang="fr-FR" sz="1800" b="1" dirty="0" err="1">
                <a:solidFill>
                  <a:schemeClr val="bg1"/>
                </a:solidFill>
              </a:rPr>
              <a:t>apq</a:t>
            </a:r>
            <a:r>
              <a:rPr lang="fr-FR" sz="1800" b="1" dirty="0">
                <a:solidFill>
                  <a:schemeClr val="bg1"/>
                </a:solidFill>
              </a:rPr>
              <a:t>/</a:t>
            </a:r>
            <a:r>
              <a:rPr lang="fr-FR" sz="1800" b="1" dirty="0" err="1">
                <a:solidFill>
                  <a:schemeClr val="bg1"/>
                </a:solidFill>
              </a:rPr>
              <a:t>apq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1150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71600" y="1700808"/>
            <a:ext cx="7416824" cy="33123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 algn="ctr">
              <a:buSzPct val="100000"/>
              <a:buNone/>
            </a:pPr>
            <a:endParaRPr lang="fr-CA" sz="4400" b="1" dirty="0" smtClean="0"/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Introduction </a:t>
            </a:r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et </a:t>
            </a:r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présentation </a:t>
            </a:r>
            <a:endParaRPr lang="fr-CA" sz="4400" b="1" dirty="0"/>
          </a:p>
          <a:p>
            <a:pPr marL="457200" marR="0" lvl="0" indent="-5486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ymbol"/>
              <a:buChar char="✿"/>
            </a:pPr>
            <a:endParaRPr lang="fr-CA" sz="36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6948264" y="5661248"/>
            <a:ext cx="1872208" cy="110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Ressources:  </a:t>
            </a:r>
            <a:r>
              <a:rPr lang="fr-FR" sz="3600" dirty="0"/>
              <a:t>S</a:t>
            </a:r>
            <a:r>
              <a:rPr lang="fr-FR" sz="3600" dirty="0" smtClean="0"/>
              <a:t>aine alimentation</a:t>
            </a:r>
            <a:endParaRPr lang="fr-FR" sz="3600" dirty="0"/>
          </a:p>
        </p:txBody>
      </p:sp>
      <p:pic>
        <p:nvPicPr>
          <p:cNvPr id="4" name="Image 3" descr="Capture d’écran 2015-09-17 à 11.10.28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1" y="936876"/>
            <a:ext cx="7505873" cy="59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9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32656"/>
            <a:ext cx="9144000" cy="1008112"/>
          </a:xfrm>
        </p:spPr>
        <p:txBody>
          <a:bodyPr/>
          <a:lstStyle/>
          <a:p>
            <a:pPr marL="137160" indent="0">
              <a:buNone/>
            </a:pPr>
            <a:r>
              <a:rPr lang="en-US" sz="3600" dirty="0" smtClean="0"/>
              <a:t>Trousse de nutrition sur la taille de portions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25604" name="Picture 4" descr="lunchbag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2698262" cy="3249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4354" name="Picture 2"/>
          <p:cNvPicPr>
            <a:picLocks noChangeAspect="1" noChangeArrowheads="1"/>
          </p:cNvPicPr>
          <p:nvPr/>
        </p:nvPicPr>
        <p:blipFill>
          <a:blip r:embed="rId4" cstate="print"/>
          <a:srcRect l="33131" t="16074" r="31818" b="4630"/>
          <a:stretch>
            <a:fillRect/>
          </a:stretch>
        </p:blipFill>
        <p:spPr bwMode="auto">
          <a:xfrm>
            <a:off x="4427983" y="1196753"/>
            <a:ext cx="4279421" cy="5445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099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56" t="36092" r="56875" b="30768"/>
          <a:stretch/>
        </p:blipFill>
        <p:spPr>
          <a:xfrm>
            <a:off x="971600" y="1268760"/>
            <a:ext cx="7094937" cy="536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781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/>
                <a:cs typeface="Calibri"/>
              </a:rPr>
              <a:t>Cartes arc-en-ciel</a:t>
            </a:r>
            <a:endParaRPr lang="en-US" sz="4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73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31" y="1988840"/>
            <a:ext cx="4673146" cy="1443608"/>
          </a:xfrm>
          <a:solidFill>
            <a:schemeClr val="accent4"/>
          </a:solidFill>
        </p:spPr>
        <p:txBody>
          <a:bodyPr/>
          <a:lstStyle/>
          <a:p>
            <a:pPr marL="914400" lvl="1" indent="-457200"/>
            <a:r>
              <a:rPr lang="en-US" sz="2400" dirty="0" smtClean="0"/>
              <a:t>Pour les </a:t>
            </a:r>
            <a:r>
              <a:rPr lang="en-US" sz="2400" dirty="0" err="1" smtClean="0"/>
              <a:t>garderies</a:t>
            </a:r>
            <a:r>
              <a:rPr lang="en-US" sz="2400" dirty="0" smtClean="0"/>
              <a:t>, les </a:t>
            </a:r>
            <a:r>
              <a:rPr lang="en-US" sz="2400" dirty="0" err="1" smtClean="0"/>
              <a:t>centres</a:t>
            </a:r>
            <a:r>
              <a:rPr lang="en-US" sz="2400" dirty="0" smtClean="0"/>
              <a:t> </a:t>
            </a:r>
            <a:r>
              <a:rPr lang="en-US" sz="2400" dirty="0" err="1" smtClean="0"/>
              <a:t>communautaires</a:t>
            </a:r>
            <a:r>
              <a:rPr lang="en-US" sz="2400" dirty="0" smtClean="0"/>
              <a:t> et les </a:t>
            </a:r>
            <a:r>
              <a:rPr lang="en-US" sz="2400" dirty="0" err="1" smtClean="0"/>
              <a:t>écoles</a:t>
            </a:r>
            <a:endParaRPr lang="en-US" sz="2400" dirty="0"/>
          </a:p>
          <a:p>
            <a:pPr marL="914400" lvl="1" indent="-457200"/>
            <a:endParaRPr lang="en-US" dirty="0"/>
          </a:p>
        </p:txBody>
      </p:sp>
      <p:pic>
        <p:nvPicPr>
          <p:cNvPr id="465925" name="Picture 4" descr="Eating Carro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861048"/>
            <a:ext cx="2143125" cy="176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65926" name="Picture 6"/>
          <p:cNvPicPr>
            <a:picLocks noChangeAspect="1" noChangeArrowheads="1"/>
          </p:cNvPicPr>
          <p:nvPr/>
        </p:nvPicPr>
        <p:blipFill>
          <a:blip r:embed="rId4" cstate="print"/>
          <a:srcRect l="33485" t="16751" r="32323" b="14426"/>
          <a:stretch>
            <a:fillRect/>
          </a:stretch>
        </p:blipFill>
        <p:spPr bwMode="auto">
          <a:xfrm>
            <a:off x="4999627" y="1810692"/>
            <a:ext cx="4036869" cy="4570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041010" cy="1368152"/>
          </a:xfrm>
        </p:spPr>
        <p:txBody>
          <a:bodyPr/>
          <a:lstStyle/>
          <a:p>
            <a:r>
              <a:rPr lang="en-US" sz="2800" b="1" dirty="0" err="1"/>
              <a:t>Lignes</a:t>
            </a:r>
            <a:r>
              <a:rPr lang="en-US" sz="2800" b="1" dirty="0"/>
              <a:t> </a:t>
            </a:r>
            <a:r>
              <a:rPr lang="en-US" sz="2800" b="1" dirty="0" err="1"/>
              <a:t>directrices</a:t>
            </a:r>
            <a:r>
              <a:rPr lang="en-US" sz="2800" b="1" dirty="0"/>
              <a:t> de </a:t>
            </a:r>
            <a:r>
              <a:rPr lang="en-US" sz="2800" b="1" dirty="0" err="1"/>
              <a:t>l’Alberta</a:t>
            </a:r>
            <a:r>
              <a:rPr lang="en-US" sz="2800" b="1" dirty="0"/>
              <a:t> en </a:t>
            </a:r>
            <a:r>
              <a:rPr lang="en-US" sz="2800" b="1" dirty="0" err="1"/>
              <a:t>matière</a:t>
            </a:r>
            <a:r>
              <a:rPr lang="en-US" sz="2800" b="1" dirty="0"/>
              <a:t> de nutrition pour les </a:t>
            </a:r>
            <a:r>
              <a:rPr lang="en-US" sz="2800" b="1" dirty="0" err="1"/>
              <a:t>enfants</a:t>
            </a:r>
            <a:r>
              <a:rPr lang="en-US" sz="2800" b="1" dirty="0"/>
              <a:t> et les </a:t>
            </a:r>
            <a:r>
              <a:rPr lang="en-US" sz="2800" b="1" dirty="0" err="1"/>
              <a:t>jeunes</a:t>
            </a:r>
            <a:r>
              <a:rPr lang="en-US" sz="2800" b="1" dirty="0"/>
              <a:t/>
            </a:r>
            <a:br>
              <a:rPr lang="en-US" sz="2800" b="1" dirty="0"/>
            </a:b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3222" y="6309320"/>
            <a:ext cx="896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</a:rPr>
              <a:t>http://</a:t>
            </a:r>
            <a:r>
              <a:rPr lang="fr-FR" sz="2000" dirty="0" err="1">
                <a:solidFill>
                  <a:srgbClr val="FFFFFF"/>
                </a:solidFill>
              </a:rPr>
              <a:t>education.alberta.ca</a:t>
            </a:r>
            <a:r>
              <a:rPr lang="fr-FR" sz="2000" dirty="0">
                <a:solidFill>
                  <a:srgbClr val="FFFFFF"/>
                </a:solidFill>
              </a:rPr>
              <a:t>/</a:t>
            </a:r>
            <a:r>
              <a:rPr lang="fr-FR" sz="2000" dirty="0" err="1">
                <a:solidFill>
                  <a:srgbClr val="FFFFFF"/>
                </a:solidFill>
              </a:rPr>
              <a:t>francais</a:t>
            </a:r>
            <a:r>
              <a:rPr lang="fr-FR" sz="2000" dirty="0">
                <a:solidFill>
                  <a:srgbClr val="FFFFFF"/>
                </a:solidFill>
              </a:rPr>
              <a:t>/</a:t>
            </a:r>
            <a:r>
              <a:rPr lang="fr-FR" sz="2000" dirty="0" err="1">
                <a:solidFill>
                  <a:srgbClr val="FFFFFF"/>
                </a:solidFill>
              </a:rPr>
              <a:t>teachers</a:t>
            </a:r>
            <a:r>
              <a:rPr lang="fr-FR" sz="2000" dirty="0">
                <a:solidFill>
                  <a:srgbClr val="FFFFFF"/>
                </a:solidFill>
              </a:rPr>
              <a:t>/</a:t>
            </a:r>
            <a:r>
              <a:rPr lang="fr-FR" sz="2000" dirty="0" err="1">
                <a:solidFill>
                  <a:srgbClr val="FFFFFF"/>
                </a:solidFill>
              </a:rPr>
              <a:t>progres</a:t>
            </a:r>
            <a:r>
              <a:rPr lang="fr-FR" sz="2000" dirty="0">
                <a:solidFill>
                  <a:srgbClr val="FFFFFF"/>
                </a:solidFill>
              </a:rPr>
              <a:t>/</a:t>
            </a:r>
            <a:r>
              <a:rPr lang="fr-FR" sz="2000" dirty="0" err="1">
                <a:solidFill>
                  <a:srgbClr val="FFFFFF"/>
                </a:solidFill>
              </a:rPr>
              <a:t>core</a:t>
            </a:r>
            <a:r>
              <a:rPr lang="fr-FR" sz="2000" dirty="0">
                <a:solidFill>
                  <a:srgbClr val="FFFFFF"/>
                </a:solidFill>
              </a:rPr>
              <a:t>/</a:t>
            </a:r>
            <a:r>
              <a:rPr lang="fr-FR" sz="2000" dirty="0" err="1">
                <a:solidFill>
                  <a:srgbClr val="FFFFFF"/>
                </a:solidFill>
              </a:rPr>
              <a:t>sante.aspx</a:t>
            </a: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6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977"/>
            <a:ext cx="8631238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Trousse éducative mangez bien et soyez actif</a:t>
            </a:r>
            <a:endParaRPr lang="en-US" sz="2800" b="1" dirty="0"/>
          </a:p>
        </p:txBody>
      </p:sp>
      <p:pic>
        <p:nvPicPr>
          <p:cNvPr id="81922" name="Picture 2" descr="Trousse éducative Mangez bien et soyez ac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268760"/>
            <a:ext cx="3228868" cy="48433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 l="34381" t="12879" r="35258" b="29298"/>
          <a:stretch>
            <a:fillRect/>
          </a:stretch>
        </p:blipFill>
        <p:spPr bwMode="auto">
          <a:xfrm>
            <a:off x="323528" y="1268760"/>
            <a:ext cx="4494473" cy="481488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79512" y="616530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http://</a:t>
            </a:r>
            <a:r>
              <a:rPr lang="fr-FR" sz="2000" dirty="0" err="1">
                <a:solidFill>
                  <a:schemeClr val="bg1"/>
                </a:solidFill>
              </a:rPr>
              <a:t>www.hc-sc.gc.ca</a:t>
            </a:r>
            <a:r>
              <a:rPr lang="fr-FR" sz="2000" dirty="0">
                <a:solidFill>
                  <a:schemeClr val="bg1"/>
                </a:solidFill>
              </a:rPr>
              <a:t>/</a:t>
            </a:r>
            <a:r>
              <a:rPr lang="fr-FR" sz="2000" dirty="0" err="1">
                <a:solidFill>
                  <a:schemeClr val="bg1"/>
                </a:solidFill>
              </a:rPr>
              <a:t>fn-an</a:t>
            </a:r>
            <a:r>
              <a:rPr lang="fr-FR" sz="2000" dirty="0">
                <a:solidFill>
                  <a:schemeClr val="bg1"/>
                </a:solidFill>
              </a:rPr>
              <a:t>/</a:t>
            </a:r>
            <a:r>
              <a:rPr lang="fr-FR" sz="2000" dirty="0" err="1">
                <a:solidFill>
                  <a:schemeClr val="bg1"/>
                </a:solidFill>
              </a:rPr>
              <a:t>food</a:t>
            </a:r>
            <a:r>
              <a:rPr lang="fr-FR" sz="2000" dirty="0">
                <a:solidFill>
                  <a:schemeClr val="bg1"/>
                </a:solidFill>
              </a:rPr>
              <a:t>-guide-aliment/</a:t>
            </a:r>
            <a:r>
              <a:rPr lang="fr-FR" sz="2000" dirty="0" err="1">
                <a:solidFill>
                  <a:schemeClr val="bg1"/>
                </a:solidFill>
              </a:rPr>
              <a:t>educ-comm</a:t>
            </a:r>
            <a:r>
              <a:rPr lang="fr-FR" sz="2000" dirty="0">
                <a:solidFill>
                  <a:schemeClr val="bg1"/>
                </a:solidFill>
              </a:rPr>
              <a:t>/index-</a:t>
            </a:r>
            <a:r>
              <a:rPr lang="fr-FR" sz="2000" dirty="0" err="1">
                <a:solidFill>
                  <a:schemeClr val="bg1"/>
                </a:solidFill>
              </a:rPr>
              <a:t>fra.php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9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646"/>
            <a:ext cx="8892480" cy="1251122"/>
          </a:xfrm>
        </p:spPr>
        <p:txBody>
          <a:bodyPr/>
          <a:lstStyle/>
          <a:p>
            <a:r>
              <a:rPr lang="fr-FR" sz="4000" dirty="0" smtClean="0"/>
              <a:t>Ressources: Bien-être du personnel</a:t>
            </a:r>
            <a:endParaRPr lang="fr-FR" sz="4000" dirty="0"/>
          </a:p>
        </p:txBody>
      </p:sp>
      <p:pic>
        <p:nvPicPr>
          <p:cNvPr id="4" name="Image 3" descr="Capture d’écran 2015-09-29 à 9.3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00003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3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646"/>
            <a:ext cx="8362950" cy="1179114"/>
          </a:xfrm>
        </p:spPr>
        <p:txBody>
          <a:bodyPr/>
          <a:lstStyle/>
          <a:p>
            <a:r>
              <a:rPr lang="fr-FR" sz="4000" dirty="0" smtClean="0"/>
              <a:t>Ressources: Implication des élèves</a:t>
            </a:r>
            <a:endParaRPr lang="fr-FR" sz="4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01 à 11.09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3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09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Capture d’écran 2015-10-01 à 11.16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3" y="82642"/>
            <a:ext cx="8404517" cy="66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9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646"/>
            <a:ext cx="9144000" cy="1107106"/>
          </a:xfrm>
        </p:spPr>
        <p:txBody>
          <a:bodyPr/>
          <a:lstStyle/>
          <a:p>
            <a:r>
              <a:rPr lang="fr-FR" sz="4000" dirty="0" smtClean="0"/>
              <a:t>Ressources: Plan d’action de la santé</a:t>
            </a:r>
            <a:endParaRPr lang="fr-FR" sz="4000" dirty="0"/>
          </a:p>
        </p:txBody>
      </p:sp>
      <p:pic>
        <p:nvPicPr>
          <p:cNvPr id="6" name="Image 5" descr="Capture d’écran 2015-09-17 à 2.4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5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86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/>
          <a:srcRect l="5299" t="10099" r="38785" b="12573"/>
          <a:stretch/>
        </p:blipFill>
        <p:spPr>
          <a:xfrm>
            <a:off x="899592" y="188640"/>
            <a:ext cx="7272808" cy="56574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0800000" flipV="1">
            <a:off x="35496" y="6041927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</a:rPr>
              <a:t>http://</a:t>
            </a:r>
            <a:r>
              <a:rPr lang="fr-FR" sz="2000" dirty="0" err="1">
                <a:solidFill>
                  <a:srgbClr val="FFFFFF"/>
                </a:solidFill>
              </a:rPr>
              <a:t>www.hsp.uwaterloo.ca</a:t>
            </a:r>
            <a:r>
              <a:rPr lang="fr-FR" sz="2000" dirty="0">
                <a:solidFill>
                  <a:srgbClr val="FFFFFF"/>
                </a:solidFill>
              </a:rPr>
              <a:t>/_global/documents/HSP_Action_Plan_Template_Form_French_20131002.pdf</a:t>
            </a:r>
          </a:p>
        </p:txBody>
      </p:sp>
    </p:spTree>
    <p:extLst>
      <p:ext uri="{BB962C8B-B14F-4D97-AF65-F5344CB8AC3E}">
        <p14:creationId xmlns:p14="http://schemas.microsoft.com/office/powerpoint/2010/main" val="3921974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016" y="89647"/>
            <a:ext cx="8892480" cy="172620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CA" sz="4800" dirty="0" smtClean="0">
                <a:latin typeface="questial"/>
                <a:cs typeface="questial"/>
              </a:rPr>
              <a:t>La vision d’une école en santé</a:t>
            </a:r>
            <a:endParaRPr lang="fr-CA" sz="4800" dirty="0">
              <a:latin typeface="questial"/>
              <a:cs typeface="quest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48880"/>
            <a:ext cx="8724556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/>
              <a:t>Une école en santé est </a:t>
            </a:r>
            <a:r>
              <a:rPr lang="fr-CA" b="1" dirty="0" smtClean="0"/>
              <a:t>un milieu scolaire de vie active qui favorise chez les jeunes leur autonomie, leurs compétences, leurs compétences et leur sentiment d’appartenance au monde qui les entoure.  </a:t>
            </a:r>
          </a:p>
          <a:p>
            <a:pPr marL="0" indent="0" algn="r">
              <a:buNone/>
            </a:pPr>
            <a:r>
              <a:rPr lang="fr-CA" sz="2000" i="1" dirty="0" smtClean="0"/>
              <a:t>Version simplifiée de la vision inspirée de celle du MACSNB</a:t>
            </a:r>
            <a:endParaRPr lang="fr-CA" sz="20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627784" y="6237312"/>
            <a:ext cx="62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Adopté par le comité provincial des écoles en santé, 2014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4305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Ever Active School</a:t>
            </a:r>
            <a:endParaRPr lang="en-US" sz="4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268760"/>
            <a:ext cx="4608512" cy="51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30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920" y="1424391"/>
            <a:ext cx="4722800" cy="3722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9263" y="4962034"/>
            <a:ext cx="196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iner</a:t>
            </a:r>
            <a:endParaRPr lang="en-CA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525" y="4999021"/>
            <a:ext cx="2686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Image 7" descr="HorlogeF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0" y="1424391"/>
            <a:ext cx="370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6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27384"/>
            <a:ext cx="7583488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4400" dirty="0" smtClean="0"/>
              <a:t>Histoire de </a:t>
            </a:r>
            <a:r>
              <a:rPr lang="en-US" sz="4400" dirty="0" err="1" smtClean="0"/>
              <a:t>succès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 4" descr="Capture d’écran 2015-09-29 à 3.03.5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1628800"/>
            <a:ext cx="9144000" cy="484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8712968" cy="2448272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 err="1" smtClean="0"/>
              <a:t>Ébauche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politique</a:t>
            </a:r>
            <a:r>
              <a:rPr lang="en-US" sz="4000" b="1" dirty="0" smtClean="0"/>
              <a:t> de santé </a:t>
            </a:r>
            <a:r>
              <a:rPr lang="en-US" sz="4000" b="1" dirty="0" err="1" smtClean="0"/>
              <a:t>dans</a:t>
            </a:r>
            <a:r>
              <a:rPr lang="en-US" sz="4000" b="1" dirty="0" smtClean="0"/>
              <a:t> les </a:t>
            </a:r>
            <a:r>
              <a:rPr lang="en-US" sz="4000" b="1" dirty="0" err="1" smtClean="0"/>
              <a:t>écoles</a:t>
            </a:r>
            <a:endParaRPr lang="en-US" sz="4000" b="1" dirty="0"/>
          </a:p>
        </p:txBody>
      </p:sp>
      <p:pic>
        <p:nvPicPr>
          <p:cNvPr id="4" name="Shape 114"/>
          <p:cNvPicPr preferRelativeResize="0"/>
          <p:nvPr/>
        </p:nvPicPr>
        <p:blipFill rotWithShape="1">
          <a:blip r:embed="rId2">
            <a:alphaModFix/>
          </a:blip>
          <a:srcRect t="921" b="10354"/>
          <a:stretch/>
        </p:blipFill>
        <p:spPr>
          <a:xfrm>
            <a:off x="6948264" y="5661248"/>
            <a:ext cx="1872208" cy="1101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820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899592" y="260648"/>
            <a:ext cx="7655496" cy="165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Partage </a:t>
            </a:r>
            <a:r>
              <a:rPr lang="fr-CA" sz="48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sur la journée</a:t>
            </a:r>
            <a:r>
              <a:rPr lang="fr-CA" sz="4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</a:p>
        </p:txBody>
      </p:sp>
      <p:pic>
        <p:nvPicPr>
          <p:cNvPr id="3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7092280" y="5712204"/>
            <a:ext cx="1872208" cy="11011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7544" y="2204864"/>
            <a:ext cx="820891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Font typeface="Arial"/>
              <a:buChar char="•"/>
            </a:pPr>
            <a:r>
              <a:rPr lang="en-US" sz="3600" dirty="0" err="1"/>
              <a:t>Commentaire</a:t>
            </a:r>
            <a:r>
              <a:rPr lang="en-US" sz="3600" dirty="0"/>
              <a:t> </a:t>
            </a:r>
            <a:r>
              <a:rPr lang="en-US" sz="3600" dirty="0" err="1"/>
              <a:t>sur</a:t>
            </a:r>
            <a:r>
              <a:rPr lang="en-US" sz="3600" dirty="0"/>
              <a:t> la </a:t>
            </a:r>
            <a:r>
              <a:rPr lang="en-US" sz="3600" dirty="0" err="1"/>
              <a:t>journée</a:t>
            </a:r>
            <a:r>
              <a:rPr lang="en-US" sz="3600" dirty="0" smtClean="0"/>
              <a:t>?</a:t>
            </a:r>
          </a:p>
          <a:p>
            <a:pPr marL="571500" lvl="0" indent="-571500">
              <a:buFont typeface="Arial"/>
              <a:buChar char="•"/>
            </a:pPr>
            <a:endParaRPr lang="en-CA" sz="3600" dirty="0"/>
          </a:p>
          <a:p>
            <a:pPr marL="571500" lvl="0" indent="-571500">
              <a:buFont typeface="Arial"/>
              <a:buChar char="•"/>
            </a:pPr>
            <a:r>
              <a:rPr lang="en-US" sz="3600" dirty="0" err="1"/>
              <a:t>Quel</a:t>
            </a:r>
            <a:r>
              <a:rPr lang="en-US" sz="3600" dirty="0"/>
              <a:t> </a:t>
            </a:r>
            <a:r>
              <a:rPr lang="en-US" sz="3600" dirty="0" err="1"/>
              <a:t>sujet</a:t>
            </a:r>
            <a:r>
              <a:rPr lang="en-US" sz="3600" dirty="0"/>
              <a:t> </a:t>
            </a:r>
            <a:r>
              <a:rPr lang="en-US" sz="3600" dirty="0" err="1"/>
              <a:t>aimeriez-vous</a:t>
            </a:r>
            <a:r>
              <a:rPr lang="en-US" sz="3600" dirty="0"/>
              <a:t> </a:t>
            </a:r>
            <a:r>
              <a:rPr lang="en-US" sz="3600" dirty="0" err="1"/>
              <a:t>aborder</a:t>
            </a:r>
            <a:r>
              <a:rPr lang="en-US" sz="3600" dirty="0"/>
              <a:t> la </a:t>
            </a:r>
            <a:r>
              <a:rPr lang="en-US" sz="3600" dirty="0" err="1"/>
              <a:t>prochaine</a:t>
            </a:r>
            <a:r>
              <a:rPr lang="en-US" sz="3600" dirty="0"/>
              <a:t> </a:t>
            </a:r>
            <a:r>
              <a:rPr lang="en-US" sz="3600" dirty="0" err="1"/>
              <a:t>rencontre</a:t>
            </a:r>
            <a:r>
              <a:rPr lang="en-US" sz="3600" dirty="0" smtClean="0"/>
              <a:t>?</a:t>
            </a:r>
          </a:p>
          <a:p>
            <a:pPr marL="571500" lvl="0" indent="-571500">
              <a:buFont typeface="Arial"/>
              <a:buChar char="•"/>
            </a:pPr>
            <a:endParaRPr lang="en-CA" sz="3600" dirty="0"/>
          </a:p>
          <a:p>
            <a:pPr marL="571500" indent="-571500">
              <a:buFont typeface="Arial"/>
              <a:buChar char="•"/>
            </a:pPr>
            <a:r>
              <a:rPr lang="en-US" sz="3600" dirty="0" err="1"/>
              <a:t>Idées</a:t>
            </a:r>
            <a:r>
              <a:rPr lang="en-US" sz="3600" dirty="0"/>
              <a:t> de </a:t>
            </a:r>
            <a:r>
              <a:rPr lang="en-US" sz="3600" dirty="0" err="1"/>
              <a:t>conférencier</a:t>
            </a:r>
            <a:r>
              <a:rPr lang="en-US" sz="3600" dirty="0"/>
              <a:t> 2015-2016</a:t>
            </a:r>
            <a:r>
              <a:rPr lang="en-CA" sz="3600" dirty="0"/>
              <a:t> </a:t>
            </a:r>
            <a:endParaRPr lang="fr-FR" sz="3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Étienne </a:t>
            </a:r>
            <a:r>
              <a:rPr lang="fr-FR" sz="3600" dirty="0" err="1" smtClean="0"/>
              <a:t>Boulay</a:t>
            </a:r>
            <a:r>
              <a:rPr lang="fr-FR" sz="3600" dirty="0" smtClean="0"/>
              <a:t> – joueur de Football </a:t>
            </a:r>
            <a:endParaRPr lang="fr-FR" sz="3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Étienne </a:t>
            </a:r>
            <a:r>
              <a:rPr lang="fr-FR" dirty="0" err="1" smtClean="0"/>
              <a:t>Boulay</a:t>
            </a:r>
            <a:r>
              <a:rPr lang="fr-FR" dirty="0"/>
              <a:t> </a:t>
            </a:r>
            <a:r>
              <a:rPr lang="fr-FR" dirty="0" smtClean="0"/>
              <a:t>-</a:t>
            </a:r>
            <a:endParaRPr lang="fr-FR" dirty="0"/>
          </a:p>
        </p:txBody>
      </p:sp>
      <p:pic>
        <p:nvPicPr>
          <p:cNvPr id="4" name="Image 3" descr="Capture d’écran 2015-09-29 à 2.2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236296" cy="54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1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440160"/>
          </a:xfrm>
        </p:spPr>
        <p:txBody>
          <a:bodyPr/>
          <a:lstStyle/>
          <a:p>
            <a:r>
              <a:rPr lang="fr-FR" sz="3600" dirty="0" smtClean="0"/>
              <a:t>Pierre Lavoie – Le Grand Défi Pierre Lavoie</a:t>
            </a:r>
            <a:endParaRPr lang="fr-FR" sz="3600" dirty="0"/>
          </a:p>
        </p:txBody>
      </p:sp>
      <p:pic>
        <p:nvPicPr>
          <p:cNvPr id="4" name="Image 3" descr="Capture d’écran 2015-09-29 à 2.4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90724"/>
            <a:ext cx="4886652" cy="58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2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 smtClean="0"/>
              <a:t>Melanie</a:t>
            </a:r>
            <a:r>
              <a:rPr lang="fr-FR" sz="3600" dirty="0" smtClean="0"/>
              <a:t> </a:t>
            </a:r>
            <a:r>
              <a:rPr lang="fr-FR" sz="3600" dirty="0" err="1" smtClean="0"/>
              <a:t>Levenburg</a:t>
            </a:r>
            <a:r>
              <a:rPr lang="fr-FR" sz="3600" dirty="0" smtClean="0"/>
              <a:t> – Dance Play</a:t>
            </a:r>
            <a:endParaRPr lang="fr-FR" sz="3600" dirty="0"/>
          </a:p>
        </p:txBody>
      </p:sp>
      <p:pic>
        <p:nvPicPr>
          <p:cNvPr id="4" name="Image 3" descr="JEUDEDANSE_PPT_Flyer_Fren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1406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15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4000" b="1" dirty="0" smtClean="0"/>
              <a:t>Mot de </a:t>
            </a:r>
            <a:r>
              <a:rPr lang="en-US" sz="4000" b="1" dirty="0" err="1" smtClean="0"/>
              <a:t>fermeture</a:t>
            </a:r>
            <a:endParaRPr lang="en-US" sz="4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2049025"/>
            <a:ext cx="8298030" cy="4205999"/>
          </a:xfrm>
        </p:spPr>
        <p:txBody>
          <a:bodyPr/>
          <a:lstStyle/>
          <a:p>
            <a:r>
              <a:rPr lang="en-US" dirty="0" smtClean="0"/>
              <a:t>Atelier de </a:t>
            </a:r>
            <a:r>
              <a:rPr lang="en-US" dirty="0" err="1" smtClean="0"/>
              <a:t>littératie</a:t>
            </a:r>
            <a:r>
              <a:rPr lang="en-US" dirty="0" smtClean="0"/>
              <a:t> physique: 8 et 9 </a:t>
            </a:r>
            <a:r>
              <a:rPr lang="en-US" dirty="0" err="1" smtClean="0"/>
              <a:t>octobre</a:t>
            </a:r>
            <a:r>
              <a:rPr lang="en-US" dirty="0" smtClean="0"/>
              <a:t> 2015 (Calgary et Edmonton)</a:t>
            </a:r>
          </a:p>
          <a:p>
            <a:endParaRPr lang="en-US" dirty="0" smtClean="0"/>
          </a:p>
          <a:p>
            <a:r>
              <a:rPr lang="en-US" dirty="0" smtClean="0"/>
              <a:t>Shaping the </a:t>
            </a:r>
            <a:r>
              <a:rPr lang="en-US" dirty="0" err="1" smtClean="0"/>
              <a:t>Futur</a:t>
            </a:r>
            <a:r>
              <a:rPr lang="en-US" dirty="0" smtClean="0"/>
              <a:t>: 28 au 30 </a:t>
            </a:r>
            <a:r>
              <a:rPr lang="en-US" dirty="0" err="1" smtClean="0"/>
              <a:t>janvier</a:t>
            </a:r>
            <a:r>
              <a:rPr lang="en-US" dirty="0" smtClean="0"/>
              <a:t> 2016</a:t>
            </a:r>
          </a:p>
          <a:p>
            <a:endParaRPr lang="en-US" dirty="0" smtClean="0"/>
          </a:p>
          <a:p>
            <a:r>
              <a:rPr lang="en-US" dirty="0" smtClean="0"/>
              <a:t>NCTCA – Ateliers de santé et </a:t>
            </a:r>
            <a:r>
              <a:rPr lang="en-US" dirty="0" err="1" smtClean="0"/>
              <a:t>bienêtre</a:t>
            </a:r>
            <a:r>
              <a:rPr lang="en-US" dirty="0" smtClean="0"/>
              <a:t>: </a:t>
            </a:r>
          </a:p>
          <a:p>
            <a:pPr marL="137160" indent="0">
              <a:buNone/>
            </a:pPr>
            <a:r>
              <a:rPr lang="en-US" dirty="0" smtClean="0"/>
              <a:t>4 et 5 </a:t>
            </a:r>
            <a:r>
              <a:rPr lang="en-US" dirty="0" err="1" smtClean="0"/>
              <a:t>février</a:t>
            </a:r>
            <a:r>
              <a:rPr lang="en-US" dirty="0" smtClean="0"/>
              <a:t> 2016</a:t>
            </a:r>
          </a:p>
          <a:p>
            <a:endParaRPr lang="en-US" dirty="0"/>
          </a:p>
          <a:p>
            <a:r>
              <a:rPr lang="en-US" dirty="0" err="1" smtClean="0"/>
              <a:t>Évaluation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948264" y="580526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 smtClean="0">
                <a:solidFill>
                  <a:schemeClr val="accent4"/>
                </a:solidFill>
              </a:rPr>
              <a:t>Merci!!</a:t>
            </a:r>
            <a:endParaRPr lang="fr-FR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5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9646"/>
            <a:ext cx="7823398" cy="146714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800" dirty="0" err="1" smtClean="0"/>
              <a:t>Secteurs</a:t>
            </a:r>
            <a:r>
              <a:rPr lang="en-US" sz="4800" dirty="0" smtClean="0"/>
              <a:t> </a:t>
            </a:r>
            <a:r>
              <a:rPr lang="en-US" sz="4800" dirty="0" err="1" smtClean="0"/>
              <a:t>prioritaires</a:t>
            </a:r>
            <a:r>
              <a:rPr lang="en-US" sz="4800" dirty="0" smtClean="0"/>
              <a:t> des </a:t>
            </a:r>
            <a:r>
              <a:rPr lang="en-US" sz="4800" dirty="0" err="1" smtClean="0"/>
              <a:t>écoles</a:t>
            </a:r>
            <a:r>
              <a:rPr lang="en-US" sz="4800" dirty="0" smtClean="0"/>
              <a:t> en santé 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88" y="2060848"/>
            <a:ext cx="4176464" cy="1019935"/>
          </a:xfrm>
          <a:solidFill>
            <a:srgbClr val="FFFFFF"/>
          </a:solidFill>
        </p:spPr>
        <p:txBody>
          <a:bodyPr/>
          <a:lstStyle/>
          <a:p>
            <a:pPr marL="137160" indent="0">
              <a:buNone/>
            </a:pPr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Relation </a:t>
            </a:r>
            <a:r>
              <a:rPr lang="en-US" sz="4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saine</a:t>
            </a:r>
            <a:endParaRPr lang="en-US" sz="44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75656" y="5013176"/>
            <a:ext cx="5335506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37160" lvl="0">
              <a:buClr>
                <a:srgbClr val="FFFFFF"/>
              </a:buClr>
              <a:buSzPct val="72000"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Alimentation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saine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3284984"/>
            <a:ext cx="331236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7160" lvl="0">
              <a:buClr>
                <a:srgbClr val="FFFFFF"/>
              </a:buClr>
              <a:buSzPct val="72000"/>
            </a:pPr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Vie active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7944" y="3284984"/>
            <a:ext cx="4896544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37160" lvl="0">
              <a:buClr>
                <a:srgbClr val="FFFFFF"/>
              </a:buClr>
              <a:buSzPct val="72000"/>
            </a:pPr>
            <a:r>
              <a:rPr lang="en-US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Environnements</a:t>
            </a:r>
            <a:r>
              <a:rPr lang="en-US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sociaux-</a:t>
            </a:r>
            <a:r>
              <a:rPr lang="en-US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positifs</a:t>
            </a: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32340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55650" y="1700808"/>
            <a:ext cx="7432774" cy="19442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 algn="ctr">
              <a:buSzPct val="100000"/>
              <a:buNone/>
            </a:pPr>
            <a:endParaRPr lang="fr-CA" sz="4400" b="1" dirty="0" smtClean="0"/>
          </a:p>
          <a:p>
            <a:pPr marL="0" indent="0" algn="ctr">
              <a:buSzPct val="100000"/>
              <a:buNone/>
            </a:pPr>
            <a:r>
              <a:rPr lang="fr-CA" sz="4400" b="1" dirty="0" smtClean="0"/>
              <a:t>Horaire de la journée </a:t>
            </a:r>
            <a:endParaRPr lang="fr-CA" sz="4400" b="1" dirty="0"/>
          </a:p>
          <a:p>
            <a:pPr marL="457200" marR="0" lvl="0" indent="-5486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ymbol"/>
              <a:buChar char="✿"/>
            </a:pPr>
            <a:endParaRPr lang="fr-CA" sz="36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7553868" y="5900844"/>
            <a:ext cx="1618164" cy="957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94978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0" y="201406"/>
            <a:ext cx="8929861" cy="14062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4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Développement d’une communauté scolaire en santé</a:t>
            </a:r>
          </a:p>
        </p:txBody>
      </p:sp>
      <p:pic>
        <p:nvPicPr>
          <p:cNvPr id="3" name="Image 2" descr="Wellness f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28800"/>
            <a:ext cx="4043824" cy="5229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89646"/>
            <a:ext cx="7823398" cy="1179114"/>
          </a:xfrm>
          <a:solidFill>
            <a:srgbClr val="FFE33B"/>
          </a:solidFill>
        </p:spPr>
        <p:txBody>
          <a:bodyPr/>
          <a:lstStyle/>
          <a:p>
            <a:r>
              <a:rPr lang="fr-FR" sz="2800" dirty="0" smtClean="0">
                <a:solidFill>
                  <a:schemeClr val="tx1"/>
                </a:solidFill>
              </a:rPr>
              <a:t>Approche globale de la santé en milieu scolaire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 4" descr="Approche glob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45" y="1329308"/>
            <a:ext cx="5419661" cy="5412060"/>
          </a:xfrm>
          <a:prstGeom prst="rect">
            <a:avLst/>
          </a:prstGeom>
        </p:spPr>
      </p:pic>
      <p:pic>
        <p:nvPicPr>
          <p:cNvPr id="4" name="Shape 114"/>
          <p:cNvPicPr preferRelativeResize="0"/>
          <p:nvPr/>
        </p:nvPicPr>
        <p:blipFill rotWithShape="1">
          <a:blip r:embed="rId3">
            <a:alphaModFix/>
          </a:blip>
          <a:srcRect t="921" b="10354"/>
          <a:stretch/>
        </p:blipFill>
        <p:spPr>
          <a:xfrm>
            <a:off x="7524328" y="5877272"/>
            <a:ext cx="1618164" cy="957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04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779475" y="89650"/>
            <a:ext cx="7667100" cy="1480200"/>
          </a:xfrm>
          <a:prstGeom prst="rect">
            <a:avLst/>
          </a:prstGeom>
          <a:solidFill>
            <a:srgbClr val="1B386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8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Comité</a:t>
            </a:r>
            <a:r>
              <a:rPr lang="fr-CA" sz="4800" b="1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provincial des écoles en santé</a:t>
            </a:r>
            <a:endParaRPr lang="fr-CA" sz="4800" b="1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0" y="1484784"/>
            <a:ext cx="9144000" cy="5373216"/>
          </a:xfrm>
          <a:prstGeom prst="rect">
            <a:avLst/>
          </a:prstGeom>
        </p:spPr>
        <p:txBody>
          <a:bodyPr lIns="91425" tIns="45700" rIns="91425" bIns="45700" anchor="t" anchorCtr="0">
            <a:noAutofit/>
          </a:bodyPr>
          <a:lstStyle/>
          <a:p>
            <a:pPr marL="457200" lvl="0" indent="-510540" rtl="0">
              <a:spcBef>
                <a:spcPts val="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r>
              <a:rPr lang="fr-CA" dirty="0" smtClean="0"/>
              <a:t>1 représentant par conseil scolaire et la FCSFA</a:t>
            </a:r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r>
              <a:rPr lang="fr-CA" dirty="0" smtClean="0"/>
              <a:t>Alberta </a:t>
            </a:r>
            <a:r>
              <a:rPr lang="fr-CA" dirty="0" err="1" smtClean="0"/>
              <a:t>Health</a:t>
            </a:r>
            <a:r>
              <a:rPr lang="fr-CA" dirty="0" smtClean="0"/>
              <a:t> Services</a:t>
            </a:r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r>
              <a:rPr lang="fr-CA" dirty="0" smtClean="0"/>
              <a:t>Ministère de l’éducation</a:t>
            </a:r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r>
              <a:rPr lang="fr-CA" dirty="0" smtClean="0"/>
              <a:t>Consortium provincial</a:t>
            </a:r>
            <a:endParaRPr lang="fr-CA" dirty="0"/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r>
              <a:rPr lang="fr-CA" dirty="0" smtClean="0"/>
              <a:t>Organismes communautaires (FJA, ACFA, FAFA, FPFA)</a:t>
            </a:r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r>
              <a:rPr lang="fr-CA" dirty="0" smtClean="0"/>
              <a:t>Réseau santé albertain</a:t>
            </a:r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r>
              <a:rPr lang="fr-CA" dirty="0" smtClean="0"/>
              <a:t>Projet Espoir</a:t>
            </a:r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endParaRPr lang="fr-CA" dirty="0" smtClean="0"/>
          </a:p>
          <a:p>
            <a:pPr marL="457200" lvl="0" indent="-510540" rtl="0">
              <a:spcBef>
                <a:spcPts val="2000"/>
              </a:spcBef>
              <a:buClr>
                <a:schemeClr val="lt1"/>
              </a:buClr>
              <a:buSzPct val="100000"/>
              <a:buFont typeface="Noto Symbol"/>
              <a:buChar char="✿"/>
            </a:pPr>
            <a:endParaRPr lang="fr-CA" dirty="0"/>
          </a:p>
          <a:p>
            <a:pPr marL="457200" lvl="0" indent="-320040" rtl="0">
              <a:spcBef>
                <a:spcPts val="2000"/>
              </a:spcBef>
              <a:buClr>
                <a:schemeClr val="lt1"/>
              </a:buClr>
              <a:buFont typeface="Noto Symbol"/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779462" y="231887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 prochaines années…	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95536" y="2780928"/>
            <a:ext cx="8403023" cy="40324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51510" marR="0" lvl="0" indent="-742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+mj-lt"/>
              <a:buAutoNum type="arabicPeriod"/>
            </a:pPr>
            <a:r>
              <a:rPr lang="fr-CA" sz="36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Politiques et procédure en santé</a:t>
            </a:r>
          </a:p>
          <a:p>
            <a:pPr marL="651510" marR="0" lvl="0" indent="-742950" algn="l" rtl="0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+mj-lt"/>
              <a:buAutoNum type="arabicPeriod"/>
            </a:pPr>
            <a:r>
              <a:rPr lang="fr-CA" sz="36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Éducation et </a:t>
            </a:r>
            <a:r>
              <a:rPr lang="fr-CA" sz="36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formation </a:t>
            </a:r>
            <a:endParaRPr lang="fr-CA" sz="36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651510" marR="0" lvl="0" indent="-742950" algn="l" rtl="0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+mj-lt"/>
              <a:buAutoNum type="arabicPeriod"/>
            </a:pPr>
            <a:r>
              <a:rPr lang="fr-CA" sz="36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Mécanismes de collaboration – </a:t>
            </a:r>
            <a:r>
              <a:rPr lang="fr-CA" sz="3600" dirty="0"/>
              <a:t>É</a:t>
            </a:r>
            <a:r>
              <a:rPr lang="fr-CA" sz="36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quipe </a:t>
            </a:r>
            <a:r>
              <a:rPr lang="fr-CA" sz="36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de santé dans les écoles et les régions. 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899592" y="1538719"/>
            <a:ext cx="7488832" cy="81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3200" dirty="0">
                <a:solidFill>
                  <a:srgbClr val="FF9D3F"/>
                </a:solidFill>
                <a:latin typeface="Questrial"/>
                <a:ea typeface="Questrial"/>
                <a:cs typeface="Questrial"/>
                <a:sym typeface="Questrial"/>
              </a:rPr>
              <a:t>Plan stratégique </a:t>
            </a:r>
            <a:r>
              <a:rPr lang="fr-CA" sz="3200" dirty="0" smtClean="0">
                <a:solidFill>
                  <a:srgbClr val="FF9D3F"/>
                </a:solidFill>
                <a:latin typeface="Questrial"/>
                <a:ea typeface="Questrial"/>
                <a:cs typeface="Questrial"/>
                <a:sym typeface="Questrial"/>
              </a:rPr>
              <a:t>2014 - 2017</a:t>
            </a:r>
            <a:endParaRPr lang="fr-CA" sz="3200" dirty="0">
              <a:solidFill>
                <a:srgbClr val="FF9D3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Revolution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1244</Words>
  <Application>Microsoft Macintosh PowerPoint</Application>
  <PresentationFormat>Présentation à l'écran (4:3)</PresentationFormat>
  <Paragraphs>171</Paragraphs>
  <Slides>38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Summer</vt:lpstr>
      <vt:lpstr>Rencontre des champions de la santé</vt:lpstr>
      <vt:lpstr>Présentation PowerPoint</vt:lpstr>
      <vt:lpstr>La vision d’une école en santé</vt:lpstr>
      <vt:lpstr>Secteurs prioritaires des écoles en santé </vt:lpstr>
      <vt:lpstr>Présentation PowerPoint</vt:lpstr>
      <vt:lpstr>Développement d’une communauté scolaire en santé</vt:lpstr>
      <vt:lpstr>Approche globale de la santé en milieu scolaire</vt:lpstr>
      <vt:lpstr>Comité provincial des écoles en santé</vt:lpstr>
      <vt:lpstr>3 prochaines années… </vt:lpstr>
      <vt:lpstr>1. Politiques et procédures en santé</vt:lpstr>
      <vt:lpstr>2. Éducation et formation</vt:lpstr>
      <vt:lpstr>Présentation PowerPoint</vt:lpstr>
      <vt:lpstr>3. Mécanisme de collaboration (équipe de santé)</vt:lpstr>
      <vt:lpstr>Comment créer un mouvement?</vt:lpstr>
      <vt:lpstr>Health Promotion Coordinators  (HPC) aident les écoles à:</vt:lpstr>
      <vt:lpstr>Présentation PowerPoint</vt:lpstr>
      <vt:lpstr>Présentation PowerPoint</vt:lpstr>
      <vt:lpstr>Discussions de table (6)</vt:lpstr>
      <vt:lpstr>Ressources: Activités physique au quotodien (APQ)</vt:lpstr>
      <vt:lpstr>Ressources:  Saine alimentation</vt:lpstr>
      <vt:lpstr>Présentation PowerPoint</vt:lpstr>
      <vt:lpstr>Présentation PowerPoint</vt:lpstr>
      <vt:lpstr>Lignes directrices de l’Alberta en matière de nutrition pour les enfants et les jeunes </vt:lpstr>
      <vt:lpstr>Trousse éducative mangez bien et soyez actif</vt:lpstr>
      <vt:lpstr>Ressources: Bien-être du personnel</vt:lpstr>
      <vt:lpstr>Ressources: Implication des élèves</vt:lpstr>
      <vt:lpstr>Présentation PowerPoint</vt:lpstr>
      <vt:lpstr>Ressources: Plan d’action de la santé</vt:lpstr>
      <vt:lpstr>Présentation PowerPoint</vt:lpstr>
      <vt:lpstr>Ever Active School</vt:lpstr>
      <vt:lpstr>Présentation PowerPoint</vt:lpstr>
      <vt:lpstr>Histoire de succès</vt:lpstr>
      <vt:lpstr>Ébauche de politique de santé dans les écoles</vt:lpstr>
      <vt:lpstr>Partage sur la journée </vt:lpstr>
      <vt:lpstr>Étienne Boulay – joueur de Football </vt:lpstr>
      <vt:lpstr>Pierre Lavoie – Le Grand Défi Pierre Lavoie</vt:lpstr>
      <vt:lpstr>Melanie Levenburg – Dance Play</vt:lpstr>
      <vt:lpstr>Mot de fermeture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des communautés scolaires en santé </dc:title>
  <cp:lastModifiedBy>Renee Gauvreau</cp:lastModifiedBy>
  <cp:revision>62</cp:revision>
  <dcterms:modified xsi:type="dcterms:W3CDTF">2015-10-01T17:30:10Z</dcterms:modified>
</cp:coreProperties>
</file>