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5" r:id="rId4"/>
    <p:sldId id="273" r:id="rId5"/>
    <p:sldId id="274" r:id="rId6"/>
    <p:sldId id="264" r:id="rId7"/>
    <p:sldId id="258" r:id="rId8"/>
    <p:sldId id="259" r:id="rId9"/>
    <p:sldId id="260" r:id="rId10"/>
    <p:sldId id="261" r:id="rId11"/>
    <p:sldId id="263" r:id="rId12"/>
    <p:sldId id="288" r:id="rId13"/>
    <p:sldId id="266" r:id="rId14"/>
    <p:sldId id="267" r:id="rId15"/>
    <p:sldId id="269" r:id="rId16"/>
    <p:sldId id="268" r:id="rId17"/>
    <p:sldId id="281" r:id="rId18"/>
    <p:sldId id="279" r:id="rId19"/>
    <p:sldId id="280" r:id="rId20"/>
    <p:sldId id="282" r:id="rId21"/>
    <p:sldId id="283" r:id="rId22"/>
    <p:sldId id="284" r:id="rId23"/>
    <p:sldId id="277" r:id="rId24"/>
    <p:sldId id="286" r:id="rId25"/>
    <p:sldId id="289" r:id="rId26"/>
    <p:sldId id="272" r:id="rId27"/>
    <p:sldId id="275" r:id="rId2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576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F1AF1-8C34-024D-98AF-67614AD99675}" type="datetimeFigureOut">
              <a:rPr lang="en-US" smtClean="0"/>
              <a:t>15-11-20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40C4-FBAE-2441-92E2-11E273DAB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4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4176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www.hsp.uwaterloo.ca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ea/?page=100&amp;translateto=french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-CA" dirty="0"/>
              <a:t>Planificateur des écoles en santé  : </a:t>
            </a:r>
            <a:r>
              <a:rPr lang="fr-CA" u="sng" dirty="0">
                <a:solidFill>
                  <a:schemeClr val="hlink"/>
                </a:solidFill>
                <a:hlinkClick r:id="rId3"/>
              </a:rPr>
              <a:t>www.hsp.uwaterloo.ca</a:t>
            </a:r>
          </a:p>
          <a:p>
            <a:pPr>
              <a:spcBef>
                <a:spcPts val="0"/>
              </a:spcBef>
              <a:buNone/>
            </a:pPr>
            <a:r>
              <a:rPr lang="fr-CA" sz="30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http://</a:t>
            </a:r>
            <a:r>
              <a:rPr lang="fr-CA" sz="3000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hsp.uwaterloo.ca</a:t>
            </a:r>
            <a:r>
              <a:rPr lang="fr-CA" sz="30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/?page=100&amp;translateto=</a:t>
            </a:r>
            <a:r>
              <a:rPr lang="fr-CA" sz="300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french</a:t>
            </a:r>
          </a:p>
          <a:p>
            <a:pPr>
              <a:spcBef>
                <a:spcPts val="0"/>
              </a:spcBef>
              <a:buNone/>
            </a:pPr>
            <a:r>
              <a:rPr lang="fr-CA" sz="300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GOOGLE DOC -  tableau des initiatives en province</a:t>
            </a:r>
            <a:r>
              <a:rPr lang="fr-CA" sz="3000" baseline="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en santé (vie active, saine alimentation et santé mental) </a:t>
            </a:r>
            <a:r>
              <a:rPr lang="fr-CA" sz="3000" baseline="0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https</a:t>
            </a:r>
            <a:r>
              <a:rPr lang="fr-CA" sz="3000" baseline="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://</a:t>
            </a:r>
            <a:r>
              <a:rPr lang="fr-CA" sz="3000" baseline="0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docs.google.com</a:t>
            </a:r>
            <a:r>
              <a:rPr lang="fr-CA" sz="3000" baseline="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/a/</a:t>
            </a:r>
            <a:r>
              <a:rPr lang="fr-CA" sz="3000" baseline="0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lafsfa.ca</a:t>
            </a:r>
            <a:r>
              <a:rPr lang="fr-CA" sz="3000" baseline="0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/document/d/150X9JrchU8C0CiTfYNRX5iHGA7cKnwLUNyRNEY3T9Aw/</a:t>
            </a:r>
            <a:r>
              <a:rPr lang="fr-CA" sz="3000" baseline="0" dirty="0" err="1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edit</a:t>
            </a:r>
            <a:endParaRPr lang="fr-CA" sz="3000" baseline="0" dirty="0" smtClea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>
              <a:spcBef>
                <a:spcPts val="0"/>
              </a:spcBef>
              <a:buNone/>
            </a:pPr>
            <a:endParaRPr lang="fr-CA" sz="300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feuille</a:t>
            </a:r>
            <a:r>
              <a:rPr lang="en-US" dirty="0" smtClean="0"/>
              <a:t> blanche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remis</a:t>
            </a:r>
            <a:r>
              <a:rPr lang="en-US" baseline="0" dirty="0" smtClean="0"/>
              <a:t> aux participants pour faire un portrait de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école</a:t>
            </a:r>
            <a:r>
              <a:rPr lang="en-US" baseline="0" dirty="0" smtClean="0"/>
              <a:t>.  Question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se poser:  Aspect physique de </a:t>
            </a:r>
            <a:r>
              <a:rPr lang="en-US" baseline="0" dirty="0" err="1" smtClean="0"/>
              <a:t>l’école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extérieur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intérieur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bienêtre</a:t>
            </a:r>
            <a:r>
              <a:rPr lang="en-US" baseline="0" dirty="0" smtClean="0"/>
              <a:t> du personnel, </a:t>
            </a:r>
            <a:r>
              <a:rPr lang="en-US" baseline="0" dirty="0" err="1" smtClean="0"/>
              <a:t>partenariat</a:t>
            </a:r>
            <a:r>
              <a:rPr lang="en-US" baseline="0" dirty="0" smtClean="0"/>
              <a:t> déjà en place pour initiative en santé, 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</a:t>
            </a:r>
            <a:r>
              <a:rPr lang="fr-FR" dirty="0" err="1" smtClean="0"/>
              <a:t>www.separkedu.com</a:t>
            </a:r>
            <a:r>
              <a:rPr lang="fr-FR" dirty="0" smtClean="0"/>
              <a:t>/jeux-cour-</a:t>
            </a:r>
            <a:r>
              <a:rPr lang="fr-FR" dirty="0" err="1" smtClean="0"/>
              <a:t>ecole.htm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Avoir une</a:t>
            </a:r>
            <a:r>
              <a:rPr lang="fr-FR" baseline="0" dirty="0" smtClean="0"/>
              <a:t> permission de l’école pour faire les jeux à tracer – direction , comité de parents</a:t>
            </a:r>
          </a:p>
          <a:p>
            <a:r>
              <a:rPr lang="fr-FR" baseline="0" dirty="0" smtClean="0"/>
              <a:t>Décider du budget</a:t>
            </a:r>
          </a:p>
          <a:p>
            <a:r>
              <a:rPr lang="fr-FR" baseline="0" dirty="0" smtClean="0"/>
              <a:t>Faire un test des jeux – demander aux jeunes (conseils étudiants, sondages auprès des élèves, </a:t>
            </a:r>
            <a:r>
              <a:rPr lang="fr-FR" baseline="0" dirty="0" err="1" smtClean="0"/>
              <a:t>etc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Faire des ateliers dans les cours d’éducation physique pour apprendre les jeux.</a:t>
            </a:r>
          </a:p>
          <a:p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marelle est un jeu ancien et qui se trouve dans tous les pays du monde. C’est un jeu complet car il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développe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endParaRPr lang="fr-FR" dirty="0" smtClean="0"/>
          </a:p>
          <a:p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la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précision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lancer ;</a:t>
            </a:r>
            <a:b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l’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équilibre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</a:t>
            </a:r>
            <a:b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l’esprit de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compétition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</a:t>
            </a:r>
            <a:b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le travail avec les chiffres et les nombres. </a:t>
            </a:r>
            <a:endParaRPr lang="fr-FR" dirty="0" smtClean="0"/>
          </a:p>
          <a:p>
            <a:endParaRPr lang="fr-FR" baseline="0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646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Voir</a:t>
            </a:r>
            <a:r>
              <a:rPr lang="en-US" dirty="0" smtClean="0"/>
              <a:t> </a:t>
            </a:r>
            <a:r>
              <a:rPr lang="en-US" dirty="0" err="1" smtClean="0"/>
              <a:t>vidéo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32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 June 1</a:t>
            </a:r>
            <a:r>
              <a:rPr lang="en-US" sz="1100" b="1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</a:t>
            </a:r>
            <a:r>
              <a:rPr lang="en-U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amendments to the School Act contained in Bill 10 come into force.</a:t>
            </a:r>
            <a:r>
              <a:rPr lang="en-US" sz="11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Among the changes, the amended School Act places new and </a:t>
            </a:r>
            <a:r>
              <a:rPr lang="en-US" sz="1100" b="1" u="sng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detailed </a:t>
            </a:r>
            <a:r>
              <a:rPr lang="en-US" sz="11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responsibilities on Boards, School staff, parents and students for </a:t>
            </a:r>
            <a:r>
              <a:rPr lang="en-US" sz="1100" b="1" dirty="0" smtClean="0"/>
              <a:t>“ensuring that all students </a:t>
            </a:r>
            <a:r>
              <a:rPr lang="en-US" sz="1100" b="1" dirty="0" smtClean="0">
                <a:solidFill>
                  <a:srgbClr val="FF0000"/>
                </a:solidFill>
              </a:rPr>
              <a:t>and staff </a:t>
            </a:r>
            <a:r>
              <a:rPr lang="en-US" sz="1100" b="1" dirty="0" smtClean="0"/>
              <a:t>are provided with a welcoming, caring, respectful and safe learning environment that respects diversity and fosters a sense of belonging.</a:t>
            </a:r>
            <a:endParaRPr lang="en-US" sz="11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55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27" y="8684926"/>
            <a:ext cx="2972590" cy="457513"/>
          </a:xfrm>
          <a:prstGeom prst="rect">
            <a:avLst/>
          </a:prstGeom>
        </p:spPr>
        <p:txBody>
          <a:bodyPr lIns="90443" tIns="45222" rIns="90443" bIns="45222"/>
          <a:lstStyle/>
          <a:p>
            <a:pPr>
              <a:defRPr/>
            </a:pPr>
            <a:fld id="{20DC04FB-7A0A-384E-93EF-9A43367C0D9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3827" y="8686488"/>
            <a:ext cx="2972590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C2EEF74-BE39-D144-9BAE-A0B567A682E6}" type="slidenum">
              <a:rPr lang="en-CA" sz="1200"/>
              <a:pPr algn="r" eaLnBrk="1" hangingPunct="1"/>
              <a:t>24</a:t>
            </a:fld>
            <a:endParaRPr lang="en-CA" sz="1200"/>
          </a:p>
        </p:txBody>
      </p:sp>
      <p:sp>
        <p:nvSpPr>
          <p:cNvPr id="542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Parents and parent councils can help schools to become healthier by acting within a Comprehensive School Health approach. Parent involvement is an essential component of a healthy school community.  Parents can be engaged in some of the following ways: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smtClean="0">
                <a:cs typeface="+mn-cs"/>
              </a:rPr>
              <a:t>Social and Physical Environment: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mtClean="0">
                <a:cs typeface="+mn-cs"/>
              </a:rPr>
              <a:t>Healthy Fundraisers – Jump Rope for Heart, replace chocolate with healthier foods or items that promote physical activity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mtClean="0">
                <a:cs typeface="+mn-cs"/>
              </a:rPr>
              <a:t>Volunteer – volunteer time to be part of extra-curricular activities that promote health (i.e. school clubs), or school meal programs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smtClean="0">
                <a:cs typeface="+mn-cs"/>
              </a:rPr>
              <a:t>Teaching and Learning: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mtClean="0">
                <a:cs typeface="+mn-cs"/>
              </a:rPr>
              <a:t>Offer skills as teaching resource – use personal skills that help teach healthy habits – i.e. start a learn-to-run program, carpentry skills to help build a school garden or greenhouse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smtClean="0">
                <a:cs typeface="+mn-cs"/>
              </a:rPr>
              <a:t>Partnerships and Services</a:t>
            </a:r>
            <a:r>
              <a:rPr lang="en-US" b="1" smtClean="0"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mtClean="0">
                <a:cs typeface="+mn-cs"/>
              </a:rPr>
              <a:t>Connect schools to supportive partners – i.e. Alberta Health Services, Ever Active Schools, Be Fit for Life, businesses, other schools, etc.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smtClean="0">
                <a:cs typeface="+mn-cs"/>
              </a:rPr>
              <a:t>Healthy School Policy</a:t>
            </a:r>
            <a:r>
              <a:rPr lang="en-US" b="1" smtClean="0"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mtClean="0">
                <a:cs typeface="+mn-cs"/>
              </a:rPr>
              <a:t>Input into policy development – provide the parent perspective and what will/will not work for parents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US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Information from School Nutrition Handbook and Wellness Handbook (Tip Sheet)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feuille</a:t>
            </a:r>
            <a:r>
              <a:rPr lang="en-US" dirty="0" smtClean="0"/>
              <a:t> blanche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remis</a:t>
            </a:r>
            <a:r>
              <a:rPr lang="en-US" baseline="0" dirty="0" smtClean="0"/>
              <a:t> aux participants pour faire un portrait de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école</a:t>
            </a:r>
            <a:r>
              <a:rPr lang="en-US" baseline="0" dirty="0" smtClean="0"/>
              <a:t>.  Question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se poser:  Aspect physique de </a:t>
            </a:r>
            <a:r>
              <a:rPr lang="en-US" baseline="0" dirty="0" err="1" smtClean="0"/>
              <a:t>l’école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extérieur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intérieur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bienêtre</a:t>
            </a:r>
            <a:r>
              <a:rPr lang="en-US" baseline="0" dirty="0" smtClean="0"/>
              <a:t> du personnel, </a:t>
            </a:r>
            <a:r>
              <a:rPr lang="en-US" baseline="0" dirty="0" err="1" smtClean="0"/>
              <a:t>partenariat</a:t>
            </a:r>
            <a:r>
              <a:rPr lang="en-US" baseline="0" dirty="0" smtClean="0"/>
              <a:t> déjà en place pour initiative en santé, 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Représentante</a:t>
            </a:r>
            <a:r>
              <a:rPr lang="en-US" dirty="0" smtClean="0"/>
              <a:t> Centre Nord = Judy Newman</a:t>
            </a:r>
          </a:p>
          <a:p>
            <a:r>
              <a:rPr lang="en-US" dirty="0" err="1" smtClean="0"/>
              <a:t>Représentant</a:t>
            </a:r>
            <a:r>
              <a:rPr lang="en-US" baseline="0" dirty="0" smtClean="0"/>
              <a:t> Nord-</a:t>
            </a:r>
            <a:r>
              <a:rPr lang="en-US" baseline="0" dirty="0" err="1" smtClean="0"/>
              <a:t>Ouest</a:t>
            </a:r>
            <a:r>
              <a:rPr lang="en-US" baseline="0" dirty="0" smtClean="0"/>
              <a:t> =  </a:t>
            </a:r>
            <a:r>
              <a:rPr lang="en-US" baseline="0" dirty="0" err="1" smtClean="0"/>
              <a:t>Wiliam</a:t>
            </a:r>
            <a:r>
              <a:rPr lang="en-US" baseline="0" dirty="0" smtClean="0"/>
              <a:t> Roy</a:t>
            </a:r>
          </a:p>
          <a:p>
            <a:r>
              <a:rPr lang="en-US" baseline="0" dirty="0" smtClean="0"/>
              <a:t>Rep. </a:t>
            </a:r>
            <a:r>
              <a:rPr lang="en-US" baseline="0" dirty="0" err="1" smtClean="0"/>
              <a:t>FrancoSud</a:t>
            </a:r>
            <a:r>
              <a:rPr lang="en-US" baseline="0" dirty="0" smtClean="0"/>
              <a:t> – Amber Arnold</a:t>
            </a:r>
          </a:p>
          <a:p>
            <a:r>
              <a:rPr lang="en-US" baseline="0" dirty="0" smtClean="0"/>
              <a:t>Rep. Centre-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-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Dawn Fortune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5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66787" y="838200"/>
            <a:ext cx="3474719" cy="161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4727892" y="838200"/>
            <a:ext cx="3474719" cy="4572000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66787" y="2474258"/>
            <a:ext cx="347471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, Alt.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79462" y="1371600"/>
            <a:ext cx="758348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426493" y="129381"/>
            <a:ext cx="4291013" cy="7232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365760" rtl="0">
              <a:spcBef>
                <a:spcPts val="0"/>
              </a:spcBef>
              <a:defRPr/>
            </a:lvl1pPr>
            <a:lvl2pPr marL="731520" indent="-375919" rtl="0">
              <a:spcBef>
                <a:spcPts val="0"/>
              </a:spcBef>
              <a:defRPr/>
            </a:lvl2pPr>
            <a:lvl3pPr marL="1097280" indent="-373380" rtl="0">
              <a:spcBef>
                <a:spcPts val="0"/>
              </a:spcBef>
              <a:defRPr/>
            </a:lvl3pPr>
            <a:lvl4pPr marL="1463040" indent="-370839" rtl="0">
              <a:spcBef>
                <a:spcPts val="0"/>
              </a:spcBef>
              <a:defRPr/>
            </a:lvl4pPr>
            <a:lvl5pPr marL="1828800" indent="-368300" rtl="0">
              <a:spcBef>
                <a:spcPts val="0"/>
              </a:spcBef>
              <a:defRPr/>
            </a:lvl5pPr>
            <a:lvl6pPr marL="2194560" indent="-365760" rtl="0">
              <a:spcBef>
                <a:spcPts val="0"/>
              </a:spcBef>
              <a:defRPr/>
            </a:lvl6pPr>
            <a:lvl7pPr marL="2560320" indent="-375920" rtl="0">
              <a:spcBef>
                <a:spcPts val="0"/>
              </a:spcBef>
              <a:defRPr/>
            </a:lvl7pPr>
            <a:lvl8pPr marL="2926080" indent="-373379" rtl="0">
              <a:spcBef>
                <a:spcPts val="0"/>
              </a:spcBef>
              <a:defRPr/>
            </a:lvl8pPr>
            <a:lvl9pPr marL="3291840" indent="-370840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5550693" y="2526506"/>
            <a:ext cx="5053012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262855" y="354806"/>
            <a:ext cx="505301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82450" y="2049025"/>
            <a:ext cx="7667100" cy="420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72000"/>
              <a:def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Slide with Pictu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81812" y="3254188"/>
            <a:ext cx="7580376" cy="16853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2514600" y="457200"/>
            <a:ext cx="4114800" cy="2743199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81812" y="4953000"/>
            <a:ext cx="7580376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30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06450" y="1627187"/>
            <a:ext cx="7580376" cy="1682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06450" y="3309410"/>
            <a:ext cx="7580376" cy="1755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66787" y="1600200"/>
            <a:ext cx="3529583" cy="4288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529583" cy="4288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66216" y="1272987"/>
            <a:ext cx="3529583" cy="879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966216" y="2174875"/>
            <a:ext cx="3529583" cy="371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272987"/>
            <a:ext cx="3529583" cy="879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3529583" cy="371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algn="l" rtl="0">
              <a:spcBef>
                <a:spcPts val="0"/>
              </a:spcBef>
              <a:defRPr/>
            </a:lvl1pPr>
            <a:lvl2pPr marL="457200" indent="-241300" algn="l" rtl="0">
              <a:spcBef>
                <a:spcPts val="0"/>
              </a:spcBef>
              <a:defRPr/>
            </a:lvl2pPr>
            <a:lvl3pPr marL="688975" indent="-231775" algn="l" rtl="0">
              <a:spcBef>
                <a:spcPts val="0"/>
              </a:spcBef>
              <a:defRPr/>
            </a:lvl3pPr>
            <a:lvl4pPr marL="914400" indent="-241300" algn="l" rtl="0">
              <a:spcBef>
                <a:spcPts val="0"/>
              </a:spcBef>
              <a:defRPr/>
            </a:lvl4pPr>
            <a:lvl5pPr marL="1146175" indent="-231775" algn="l" rtl="0">
              <a:spcBef>
                <a:spcPts val="0"/>
              </a:spcBef>
              <a:defRPr/>
            </a:lvl5pPr>
            <a:lvl6pPr marL="1371600" indent="-241300" algn="l" rtl="0">
              <a:spcBef>
                <a:spcPts val="0"/>
              </a:spcBef>
              <a:defRPr/>
            </a:lvl6pPr>
            <a:lvl7pPr marL="1603375" indent="-231775" algn="l" rtl="0">
              <a:spcBef>
                <a:spcPts val="0"/>
              </a:spcBef>
              <a:defRPr/>
            </a:lvl7pPr>
            <a:lvl8pPr marL="1828800" indent="-241300" algn="l" rtl="0">
              <a:spcBef>
                <a:spcPts val="0"/>
              </a:spcBef>
              <a:defRPr/>
            </a:lvl8pPr>
            <a:lvl9pPr marL="2060575" indent="-231775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66787" y="838200"/>
            <a:ext cx="3474719" cy="161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27892" y="838200"/>
            <a:ext cx="347471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indent="-282575" rtl="0">
              <a:spcBef>
                <a:spcPts val="0"/>
              </a:spcBef>
              <a:defRPr/>
            </a:lvl1pPr>
            <a:lvl2pPr marL="573088" indent="-293688" rtl="0">
              <a:spcBef>
                <a:spcPts val="0"/>
              </a:spcBef>
              <a:defRPr/>
            </a:lvl2pPr>
            <a:lvl3pPr marL="855663" indent="-284163" rtl="0">
              <a:spcBef>
                <a:spcPts val="0"/>
              </a:spcBef>
              <a:defRPr/>
            </a:lvl3pPr>
            <a:lvl4pPr marL="1146175" indent="-282575" rtl="0">
              <a:spcBef>
                <a:spcPts val="0"/>
              </a:spcBef>
              <a:defRPr/>
            </a:lvl4pPr>
            <a:lvl5pPr marL="1430338" indent="-287338" rtl="0">
              <a:spcBef>
                <a:spcPts val="0"/>
              </a:spcBef>
              <a:defRPr/>
            </a:lvl5pPr>
            <a:lvl6pPr marL="1712913" indent="-290513" rtl="0">
              <a:spcBef>
                <a:spcPts val="0"/>
              </a:spcBef>
              <a:defRPr/>
            </a:lvl6pPr>
            <a:lvl7pPr marL="2003425" indent="-288925" rtl="0">
              <a:spcBef>
                <a:spcPts val="0"/>
              </a:spcBef>
              <a:defRPr/>
            </a:lvl7pPr>
            <a:lvl8pPr marL="2286000" indent="-292100" rtl="0">
              <a:spcBef>
                <a:spcPts val="0"/>
              </a:spcBef>
              <a:defRPr/>
            </a:lvl8pPr>
            <a:lvl9pPr marL="2568575" indent="-2825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966787" y="2474258"/>
            <a:ext cx="347471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indent="-3200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1pPr>
            <a:lvl2pPr marL="914400" marR="0" indent="-33146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❀"/>
              <a:defRPr/>
            </a:lvl2pPr>
            <a:lvl3pPr marL="1371600" marR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3pPr>
            <a:lvl4pPr marL="1828800" marR="0" indent="-35433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❀"/>
              <a:defRPr/>
            </a:lvl4pPr>
            <a:lvl5pPr marL="2286000" marR="0" indent="-35432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5pPr>
            <a:lvl6pPr marL="27432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❀"/>
              <a:defRPr/>
            </a:lvl6pPr>
            <a:lvl7pPr marL="32004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✿"/>
              <a:defRPr/>
            </a:lvl7pPr>
            <a:lvl8pPr marL="36576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❀"/>
              <a:defRPr/>
            </a:lvl8pPr>
            <a:lvl9pPr marL="41148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✿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275672" y="334715"/>
            <a:ext cx="8604959" cy="2520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54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des communautés scolaires en santé 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899592" y="3212976"/>
            <a:ext cx="2952328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827584" y="5445224"/>
            <a:ext cx="7920880" cy="1080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8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Présentation </a:t>
            </a:r>
            <a:r>
              <a:rPr lang="fr-CA" sz="2800" b="0" i="0" u="none" strike="noStrike" cap="none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FPFA</a:t>
            </a:r>
            <a:endParaRPr lang="fr-CA" sz="2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800" b="0" i="0" u="none" strike="noStrike" cap="none" baseline="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Novembre 2015</a:t>
            </a:r>
            <a:endParaRPr lang="fr-CA" sz="28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3284984"/>
            <a:ext cx="3240360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3" y="0"/>
            <a:ext cx="4705167" cy="184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727916" y="0"/>
            <a:ext cx="3577884" cy="838199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0" y="6501830"/>
            <a:ext cx="8839199" cy="369332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285" y="576454"/>
            <a:ext cx="2972214" cy="592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3" y="2615698"/>
            <a:ext cx="4734586" cy="311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695012" y="19335"/>
            <a:ext cx="3610787" cy="818865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0" y="6477000"/>
            <a:ext cx="8763000" cy="381000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848" y="1123950"/>
            <a:ext cx="3992999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423" y="2342443"/>
            <a:ext cx="4572000" cy="445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 t="595"/>
          <a:stretch/>
        </p:blipFill>
        <p:spPr>
          <a:xfrm>
            <a:off x="28433" y="19335"/>
            <a:ext cx="4666578" cy="272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C_Facebook_F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 prochaines années…	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95536" y="2348880"/>
            <a:ext cx="8403023" cy="40324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5486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Politiques et procédure en santé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Éducation et formation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Mécanismes de collaboration – </a:t>
            </a:r>
            <a:r>
              <a:rPr lang="fr-CA" sz="3600" dirty="0"/>
              <a:t>É</a:t>
            </a:r>
            <a:r>
              <a:rPr lang="fr-CA" sz="36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quipe </a:t>
            </a:r>
            <a:r>
              <a:rPr lang="fr-CA" sz="36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 santé dans les écoles et les régions.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0" y="1628800"/>
            <a:ext cx="879855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3200" dirty="0">
                <a:solidFill>
                  <a:srgbClr val="FF9D3F"/>
                </a:solidFill>
                <a:latin typeface="Questrial"/>
                <a:ea typeface="Questrial"/>
                <a:cs typeface="Questrial"/>
                <a:sym typeface="Questrial"/>
              </a:rPr>
              <a:t>Plan stratégique 2014-2017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Politiques et </a:t>
            </a:r>
            <a:r>
              <a:rPr lang="fr-C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procédures </a:t>
            </a: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en santé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2829" y="1340768"/>
            <a:ext cx="8856984" cy="55172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600" dirty="0"/>
              <a:t>Sensibiliser les communautés scolaires à l’initiative des écoles en </a:t>
            </a:r>
            <a:r>
              <a:rPr lang="fr-CA" sz="3600" dirty="0" smtClean="0"/>
              <a:t>santé</a:t>
            </a:r>
            <a:r>
              <a:rPr lang="fr-CA" sz="3600" dirty="0"/>
              <a:t> </a:t>
            </a:r>
            <a:r>
              <a:rPr lang="fr-CA" sz="3600" dirty="0" smtClean="0"/>
              <a:t>– </a:t>
            </a:r>
            <a:r>
              <a:rPr lang="fr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voir nouveau site Internet de la FSFA.</a:t>
            </a:r>
          </a:p>
          <a:p>
            <a:pPr marL="91440" lvl="0" indent="0" rtl="0">
              <a:spcBef>
                <a:spcPts val="0"/>
              </a:spcBef>
              <a:buClr>
                <a:schemeClr val="lt1"/>
              </a:buClr>
              <a:buSzPct val="72000"/>
              <a:buNone/>
            </a:pPr>
            <a:endParaRPr lang="fr-CA" sz="3600" dirty="0"/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600" dirty="0"/>
              <a:t>Présenter une </a:t>
            </a:r>
            <a:r>
              <a:rPr lang="fr-CA" sz="3600" dirty="0" smtClean="0"/>
              <a:t>première </a:t>
            </a:r>
            <a:r>
              <a:rPr lang="fr-CA" sz="3600" dirty="0"/>
              <a:t>ébauche de politiques de l’initiative des écoles en </a:t>
            </a:r>
            <a:r>
              <a:rPr lang="fr-CA" sz="3600" dirty="0" smtClean="0"/>
              <a:t>santé.  </a:t>
            </a:r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endParaRPr lang="fr-CA" sz="3600" dirty="0"/>
          </a:p>
          <a:p>
            <a:pPr marL="457200" lvl="0" indent="-36576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600" dirty="0"/>
              <a:t>Coordonner les rencontres du comité </a:t>
            </a:r>
            <a:r>
              <a:rPr lang="fr-CA" sz="3600" dirty="0" smtClean="0"/>
              <a:t>provincial.</a:t>
            </a:r>
            <a:endParaRPr lang="fr-CA" sz="36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Mécanisme de collaboration </a:t>
            </a:r>
            <a:r>
              <a:rPr lang="fr-C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fr-C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fr-C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fr-CA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équipe de santé)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79512" y="1556792"/>
            <a:ext cx="8646300" cy="49685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-CA" dirty="0"/>
              <a:t>Champion dans </a:t>
            </a:r>
            <a:r>
              <a:rPr lang="fr-CA" dirty="0" smtClean="0"/>
              <a:t>votre école</a:t>
            </a:r>
            <a:endParaRPr dirty="0"/>
          </a:p>
          <a:p>
            <a:pPr marL="137160" indent="0" algn="ctr" rtl="0">
              <a:spcBef>
                <a:spcPts val="0"/>
              </a:spcBef>
              <a:buNone/>
            </a:pPr>
            <a:endParaRPr lang="fr-CA" dirty="0" smtClean="0"/>
          </a:p>
          <a:p>
            <a:pPr marL="137160" indent="0" algn="ctr">
              <a:buNone/>
            </a:pPr>
            <a:endParaRPr lang="fr-CA" dirty="0" smtClean="0"/>
          </a:p>
          <a:p>
            <a:pPr marL="137160" indent="0" algn="ctr">
              <a:buNone/>
            </a:pPr>
            <a:endParaRPr lang="fr-CA" dirty="0" smtClean="0"/>
          </a:p>
          <a:p>
            <a:pPr marL="137160" indent="0" algn="ctr">
              <a:buNone/>
            </a:pPr>
            <a:r>
              <a:rPr lang="fr-CA" dirty="0" smtClean="0"/>
              <a:t>Équipe </a:t>
            </a:r>
            <a:r>
              <a:rPr lang="fr-CA" dirty="0"/>
              <a:t>de santé </a:t>
            </a:r>
            <a:r>
              <a:rPr lang="fr-CA" dirty="0" smtClean="0"/>
              <a:t>(</a:t>
            </a:r>
            <a:r>
              <a:rPr lang="fr-CA" dirty="0"/>
              <a:t>parent, enseignant, élèves, direction, </a:t>
            </a:r>
            <a:r>
              <a:rPr lang="fr-CA" dirty="0" err="1"/>
              <a:t>etc</a:t>
            </a:r>
            <a:r>
              <a:rPr lang="fr-CA" dirty="0"/>
              <a:t>)</a:t>
            </a:r>
          </a:p>
          <a:p>
            <a:pPr marL="137160" indent="0" algn="ctr" rtl="0">
              <a:spcBef>
                <a:spcPts val="0"/>
              </a:spcBef>
              <a:buNone/>
            </a:pPr>
            <a:endParaRPr lang="fr-CA" dirty="0"/>
          </a:p>
          <a:p>
            <a:pPr marL="137160" indent="0" algn="ctr" rtl="0">
              <a:spcBef>
                <a:spcPts val="0"/>
              </a:spcBef>
              <a:buNone/>
            </a:pPr>
            <a:endParaRPr dirty="0"/>
          </a:p>
          <a:p>
            <a:pPr marL="0" indent="0" algn="ctr" rtl="0">
              <a:spcBef>
                <a:spcPts val="0"/>
              </a:spcBef>
              <a:buNone/>
            </a:pPr>
            <a:endParaRPr lang="fr-CA" dirty="0" smtClean="0"/>
          </a:p>
          <a:p>
            <a:pPr marL="0" indent="0" algn="ctr" rtl="0">
              <a:spcBef>
                <a:spcPts val="0"/>
              </a:spcBef>
              <a:buNone/>
            </a:pPr>
            <a:r>
              <a:rPr lang="fr-CA" dirty="0" smtClean="0"/>
              <a:t>École en santé</a:t>
            </a:r>
            <a:endParaRPr lang="fr-CA" dirty="0"/>
          </a:p>
          <a:p>
            <a:pPr marL="0" indent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5" name="Shape 215"/>
          <p:cNvSpPr/>
          <p:nvPr/>
        </p:nvSpPr>
        <p:spPr>
          <a:xfrm>
            <a:off x="4211960" y="2276872"/>
            <a:ext cx="393900" cy="787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4067944" y="4725144"/>
            <a:ext cx="393900" cy="787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Éducation et formation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924" y="1268760"/>
            <a:ext cx="9112076" cy="55892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" lvl="0" indent="0" rtl="0">
              <a:spcBef>
                <a:spcPts val="0"/>
              </a:spcBef>
              <a:buClr>
                <a:schemeClr val="lt1"/>
              </a:buClr>
              <a:buSzPct val="72000"/>
              <a:buNone/>
            </a:pPr>
            <a:endParaRPr lang="fr-CA" sz="3200" dirty="0"/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600" dirty="0"/>
              <a:t> </a:t>
            </a:r>
            <a:r>
              <a:rPr lang="fr-CA" sz="3600" dirty="0" smtClean="0"/>
              <a:t>Identifier et offrir </a:t>
            </a:r>
            <a:r>
              <a:rPr lang="fr-CA" sz="3600" dirty="0"/>
              <a:t>des occasions de formation </a:t>
            </a:r>
            <a:r>
              <a:rPr lang="fr-CA" sz="3600" dirty="0" smtClean="0"/>
              <a:t>en santé et bienêtre pour le personnel, les élèves, les parents.  </a:t>
            </a:r>
          </a:p>
          <a:p>
            <a:pPr marL="91440" lvl="0" indent="0" rtl="0">
              <a:spcBef>
                <a:spcPts val="0"/>
              </a:spcBef>
              <a:buClr>
                <a:schemeClr val="lt1"/>
              </a:buClr>
              <a:buSzPct val="72000"/>
              <a:buNone/>
            </a:pPr>
            <a:endParaRPr lang="fr-CA" sz="3600" dirty="0" smtClean="0"/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600" dirty="0" smtClean="0"/>
              <a:t>Créer des capsules vidéos d’histoires à succès des Écoles en santé. </a:t>
            </a:r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endParaRPr lang="fr-CA" sz="3600" dirty="0"/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 sz="3600" dirty="0" smtClean="0"/>
              <a:t>Partager les ressources pédagogiques – </a:t>
            </a:r>
            <a:r>
              <a:rPr lang="fr-CA" sz="3600" dirty="0" err="1" smtClean="0"/>
              <a:t>Moodle</a:t>
            </a:r>
            <a:r>
              <a:rPr lang="fr-CA" sz="3600" dirty="0" smtClean="0"/>
              <a:t> de la FSFA.</a:t>
            </a:r>
          </a:p>
          <a:p>
            <a:pPr marL="91440" lvl="0" indent="0" rtl="0">
              <a:spcBef>
                <a:spcPts val="0"/>
              </a:spcBef>
              <a:buClr>
                <a:schemeClr val="lt1"/>
              </a:buClr>
              <a:buSzPct val="72000"/>
              <a:buNone/>
            </a:pPr>
            <a:endParaRPr lang="fr-CA" sz="32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27504" cy="93610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4400" dirty="0" smtClean="0">
                <a:solidFill>
                  <a:schemeClr val="accent4"/>
                </a:solidFill>
              </a:rPr>
              <a:t/>
            </a:r>
            <a:br>
              <a:rPr lang="en-US" sz="4400" dirty="0" smtClean="0">
                <a:solidFill>
                  <a:schemeClr val="accent4"/>
                </a:solidFill>
              </a:rPr>
            </a:br>
            <a:r>
              <a:rPr lang="en-US" sz="4400" dirty="0" smtClean="0">
                <a:solidFill>
                  <a:schemeClr val="accent4"/>
                </a:solidFill>
              </a:rPr>
              <a:t>Portrait de </a:t>
            </a:r>
            <a:r>
              <a:rPr lang="en-US" sz="4400" dirty="0" err="1">
                <a:solidFill>
                  <a:schemeClr val="accent4"/>
                </a:solidFill>
              </a:rPr>
              <a:t>mon</a:t>
            </a:r>
            <a:r>
              <a:rPr lang="en-US" sz="4400" dirty="0">
                <a:solidFill>
                  <a:schemeClr val="accent4"/>
                </a:solidFill>
              </a:rPr>
              <a:t> </a:t>
            </a:r>
            <a:r>
              <a:rPr lang="en-US" sz="4400" dirty="0" err="1">
                <a:solidFill>
                  <a:schemeClr val="accent4"/>
                </a:solidFill>
              </a:rPr>
              <a:t>école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Capture d’écran 2015-11-20 à 11.2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25" y="1700808"/>
            <a:ext cx="4504631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916832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Espace</a:t>
            </a:r>
            <a:r>
              <a:rPr lang="en-US" sz="2800" dirty="0" smtClean="0"/>
              <a:t> physique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038163"/>
            <a:ext cx="237626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Environnement</a:t>
            </a:r>
            <a:r>
              <a:rPr lang="en-US" sz="2400" dirty="0" smtClean="0"/>
              <a:t> social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5661248"/>
            <a:ext cx="460851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Enseignement</a:t>
            </a:r>
            <a:r>
              <a:rPr lang="en-US" sz="2800" dirty="0" smtClean="0"/>
              <a:t> et </a:t>
            </a:r>
            <a:r>
              <a:rPr lang="en-US" sz="2800" dirty="0" err="1" smtClean="0"/>
              <a:t>apprentissage</a:t>
            </a:r>
            <a:r>
              <a:rPr lang="en-US" sz="2800" dirty="0" smtClean="0"/>
              <a:t> en santé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1844824"/>
            <a:ext cx="2304256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Partenariats</a:t>
            </a:r>
            <a:r>
              <a:rPr lang="en-US" sz="2800" dirty="0" smtClean="0"/>
              <a:t> et 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611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89646"/>
            <a:ext cx="6768752" cy="81907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fr-FR" sz="5400" b="1" dirty="0" smtClean="0">
                <a:solidFill>
                  <a:srgbClr val="FFFFFF"/>
                </a:solidFill>
              </a:rPr>
              <a:t>Vie active</a:t>
            </a:r>
            <a:endParaRPr lang="fr-FR" sz="5400" b="1" dirty="0">
              <a:solidFill>
                <a:srgbClr val="FFFFFF"/>
              </a:solidFill>
            </a:endParaRPr>
          </a:p>
        </p:txBody>
      </p:sp>
      <p:pic>
        <p:nvPicPr>
          <p:cNvPr id="4" name="Image 3" descr="ci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3361819" cy="2232248"/>
          </a:xfrm>
          <a:prstGeom prst="rect">
            <a:avLst/>
          </a:prstGeom>
        </p:spPr>
      </p:pic>
      <p:pic>
        <p:nvPicPr>
          <p:cNvPr id="5" name="Image 4" descr="jeux a trac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184576" cy="2592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196752"/>
            <a:ext cx="3263900" cy="2489200"/>
          </a:xfrm>
          <a:prstGeom prst="rect">
            <a:avLst/>
          </a:prstGeom>
        </p:spPr>
      </p:pic>
      <p:pic>
        <p:nvPicPr>
          <p:cNvPr id="11" name="Picture 10" descr="vedette_grande-barrie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5159082" cy="28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316416" cy="1124744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Projet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à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l’école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À</a:t>
            </a:r>
            <a:r>
              <a:rPr lang="en-US" sz="4000" b="1" dirty="0" smtClean="0">
                <a:solidFill>
                  <a:schemeClr val="bg1"/>
                </a:solidFill>
              </a:rPr>
              <a:t> La </a:t>
            </a:r>
            <a:r>
              <a:rPr lang="en-US" sz="4000" b="1" dirty="0" err="1" smtClean="0">
                <a:solidFill>
                  <a:schemeClr val="bg1"/>
                </a:solidFill>
              </a:rPr>
              <a:t>Découverte</a:t>
            </a:r>
            <a:endParaRPr lang="en-US" sz="4000" dirty="0"/>
          </a:p>
        </p:txBody>
      </p:sp>
      <p:pic>
        <p:nvPicPr>
          <p:cNvPr id="4" name="Picture 3" descr="IMG_00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4520" y="1882265"/>
            <a:ext cx="5484102" cy="4113077"/>
          </a:xfrm>
          <a:prstGeom prst="rect">
            <a:avLst/>
          </a:prstGeom>
        </p:spPr>
      </p:pic>
      <p:pic>
        <p:nvPicPr>
          <p:cNvPr id="5" name="Picture 4" descr="IMG_0094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005" y="1705246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3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-72778"/>
            <a:ext cx="9143999" cy="1413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strike="noStrike" cap="none" baseline="0" dirty="0" smtClean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Horaire de</a:t>
            </a:r>
            <a:r>
              <a:rPr lang="fr-CA" sz="4800" b="1" i="0" strike="noStrike" cap="none" dirty="0" smtClean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la présentation</a:t>
            </a:r>
            <a:endParaRPr lang="fr-CA" sz="4800" b="1" i="0" strike="noStrike" cap="none" baseline="0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0" y="1628800"/>
            <a:ext cx="8964488" cy="487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C’est quoi</a:t>
            </a:r>
            <a:r>
              <a:rPr lang="fr-CA" sz="3600" b="0" i="0" u="none" strike="noStrike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une communauté scolaire en santé?</a:t>
            </a:r>
            <a:endParaRPr lang="fr-CA" sz="3600" b="0" i="0" u="none" strike="noStrike" cap="none" baseline="0" dirty="0">
              <a:solidFill>
                <a:schemeClr val="accent4">
                  <a:lumMod val="40000"/>
                  <a:lumOff val="60000"/>
                </a:schemeClr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Plan stratégique 2014-</a:t>
            </a:r>
            <a:r>
              <a:rPr lang="fr-CA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2017 du comité provincial des Écoles en santé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Portrait de votre école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Rôle des parents</a:t>
            </a:r>
            <a:endParaRPr lang="fr-CA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Questions </a:t>
            </a:r>
            <a:r>
              <a:rPr lang="fr-CA" sz="3600" b="0" i="0" u="none" strike="noStrike" cap="none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/ commentaires ?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7553868" y="5900844"/>
            <a:ext cx="1618164" cy="95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89646"/>
            <a:ext cx="7583488" cy="963090"/>
          </a:xfrm>
          <a:solidFill>
            <a:srgbClr val="DDF53D"/>
          </a:solidFill>
        </p:spPr>
        <p:txBody>
          <a:bodyPr/>
          <a:lstStyle/>
          <a:p>
            <a:r>
              <a:rPr lang="en-US" sz="4400" dirty="0" err="1" smtClean="0"/>
              <a:t>Saine</a:t>
            </a:r>
            <a:r>
              <a:rPr lang="en-US" sz="4400" dirty="0" smtClean="0"/>
              <a:t> alimentation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9036496" cy="4104456"/>
          </a:xfrm>
        </p:spPr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offrez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machines </a:t>
            </a:r>
            <a:r>
              <a:rPr lang="en-US" dirty="0" err="1" smtClean="0"/>
              <a:t>distributrices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école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choix</a:t>
            </a:r>
            <a:r>
              <a:rPr lang="en-US" dirty="0" smtClean="0"/>
              <a:t> de </a:t>
            </a:r>
            <a:r>
              <a:rPr lang="en-US" dirty="0" err="1"/>
              <a:t>r</a:t>
            </a:r>
            <a:r>
              <a:rPr lang="en-US" dirty="0" err="1" smtClean="0"/>
              <a:t>epas</a:t>
            </a:r>
            <a:r>
              <a:rPr lang="en-US" dirty="0" smtClean="0"/>
              <a:t> </a:t>
            </a:r>
            <a:r>
              <a:rPr lang="en-US" dirty="0" err="1" smtClean="0"/>
              <a:t>chaud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santé?</a:t>
            </a:r>
          </a:p>
          <a:p>
            <a:r>
              <a:rPr lang="en-US" dirty="0" err="1" smtClean="0"/>
              <a:t>Quels</a:t>
            </a:r>
            <a:r>
              <a:rPr lang="en-US" dirty="0" smtClean="0"/>
              <a:t> types </a:t>
            </a:r>
            <a:r>
              <a:rPr lang="en-US" dirty="0" err="1" smtClean="0"/>
              <a:t>d’aliments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servis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/>
              <a:t> </a:t>
            </a:r>
            <a:r>
              <a:rPr lang="en-US" dirty="0" err="1" smtClean="0"/>
              <a:t>école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Quel</a:t>
            </a:r>
            <a:r>
              <a:rPr lang="en-US" dirty="0" smtClean="0"/>
              <a:t> genre de </a:t>
            </a:r>
            <a:r>
              <a:rPr lang="en-US" dirty="0" err="1" smtClean="0"/>
              <a:t>prélèvement</a:t>
            </a:r>
            <a:r>
              <a:rPr lang="en-US" dirty="0" smtClean="0"/>
              <a:t> de </a:t>
            </a:r>
            <a:r>
              <a:rPr lang="en-US" dirty="0" err="1" smtClean="0"/>
              <a:t>fonds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école</a:t>
            </a:r>
            <a:r>
              <a:rPr lang="en-US" dirty="0" smtClean="0"/>
              <a:t> </a:t>
            </a:r>
            <a:r>
              <a:rPr lang="en-US" dirty="0" err="1" smtClean="0"/>
              <a:t>entreprend</a:t>
            </a:r>
            <a:r>
              <a:rPr lang="en-US" dirty="0" smtClean="0"/>
              <a:t>?</a:t>
            </a:r>
            <a:endParaRPr lang="en-US" dirty="0" smtClean="0"/>
          </a:p>
          <a:p>
            <a:pPr marL="137160" indent="0">
              <a:buNone/>
            </a:pPr>
            <a:r>
              <a:rPr lang="en-US" sz="4000" dirty="0" err="1" smtClean="0">
                <a:solidFill>
                  <a:srgbClr val="FF9E40"/>
                </a:solidFill>
              </a:rPr>
              <a:t>Inventaire</a:t>
            </a:r>
            <a:r>
              <a:rPr lang="en-US" sz="4000" dirty="0" smtClean="0">
                <a:solidFill>
                  <a:srgbClr val="FF9E40"/>
                </a:solidFill>
              </a:rPr>
              <a:t> </a:t>
            </a:r>
            <a:r>
              <a:rPr lang="en-US" sz="4000" dirty="0" err="1" smtClean="0">
                <a:solidFill>
                  <a:srgbClr val="FF9E40"/>
                </a:solidFill>
              </a:rPr>
              <a:t>alimentaire</a:t>
            </a:r>
            <a:r>
              <a:rPr lang="en-US" sz="4000" dirty="0" smtClean="0">
                <a:solidFill>
                  <a:srgbClr val="FF9E40"/>
                </a:solidFill>
              </a:rPr>
              <a:t> </a:t>
            </a:r>
            <a:r>
              <a:rPr lang="en-US" sz="4000" dirty="0" err="1" smtClean="0">
                <a:solidFill>
                  <a:srgbClr val="FF9E40"/>
                </a:solidFill>
              </a:rPr>
              <a:t>dans</a:t>
            </a:r>
            <a:r>
              <a:rPr lang="en-US" sz="4000" dirty="0" smtClean="0">
                <a:solidFill>
                  <a:srgbClr val="FF9E40"/>
                </a:solidFill>
              </a:rPr>
              <a:t> les </a:t>
            </a:r>
            <a:r>
              <a:rPr lang="en-US" sz="4000" dirty="0" err="1" smtClean="0">
                <a:solidFill>
                  <a:srgbClr val="FF9E40"/>
                </a:solidFill>
              </a:rPr>
              <a:t>écoles</a:t>
            </a:r>
            <a:endParaRPr lang="en-US" sz="4000" dirty="0" smtClean="0">
              <a:solidFill>
                <a:srgbClr val="FF9E40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36" y="5085184"/>
            <a:ext cx="2363754" cy="1772816"/>
          </a:xfrm>
          <a:prstGeom prst="rect">
            <a:avLst/>
          </a:prstGeom>
        </p:spPr>
      </p:pic>
      <p:pic>
        <p:nvPicPr>
          <p:cNvPr id="5" name="Picture 4" descr="jard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70140"/>
            <a:ext cx="2383813" cy="17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26876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Créer</a:t>
            </a:r>
            <a:r>
              <a:rPr lang="en-US" sz="2800" dirty="0" smtClean="0"/>
              <a:t> des </a:t>
            </a:r>
            <a:r>
              <a:rPr lang="en-US" sz="2800" dirty="0" err="1" smtClean="0"/>
              <a:t>environnements</a:t>
            </a:r>
            <a:r>
              <a:rPr lang="en-US" sz="2800" dirty="0" smtClean="0"/>
              <a:t> </a:t>
            </a:r>
            <a:r>
              <a:rPr lang="en-US" sz="2800" dirty="0" err="1" smtClean="0"/>
              <a:t>d’apprentissage</a:t>
            </a:r>
            <a:r>
              <a:rPr lang="en-US" sz="2800" dirty="0" smtClean="0"/>
              <a:t> </a:t>
            </a:r>
            <a:r>
              <a:rPr lang="en-US" sz="2800" dirty="0" err="1" smtClean="0"/>
              <a:t>accueillant</a:t>
            </a:r>
            <a:r>
              <a:rPr lang="en-US" sz="2800" dirty="0" smtClean="0"/>
              <a:t>, </a:t>
            </a:r>
            <a:r>
              <a:rPr lang="en-US" sz="2800" dirty="0" err="1" smtClean="0"/>
              <a:t>bienveillants</a:t>
            </a:r>
            <a:r>
              <a:rPr lang="en-US" sz="2800" dirty="0" smtClean="0"/>
              <a:t>, </a:t>
            </a:r>
            <a:r>
              <a:rPr lang="en-US" sz="2800" dirty="0" err="1" smtClean="0"/>
              <a:t>respectueux</a:t>
            </a:r>
            <a:r>
              <a:rPr lang="en-US" sz="2800" dirty="0" smtClean="0"/>
              <a:t> et </a:t>
            </a:r>
            <a:r>
              <a:rPr lang="en-US" sz="2800" dirty="0" err="1" smtClean="0"/>
              <a:t>sécuritaires</a:t>
            </a:r>
            <a:r>
              <a:rPr lang="en-US" sz="2800" dirty="0" smtClean="0"/>
              <a:t>.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176464" cy="5445224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1er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juin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2015 </a:t>
            </a:r>
          </a:p>
          <a:p>
            <a:pPr marL="137160" indent="0" algn="ctr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mendement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fait au Bill 10. </a:t>
            </a:r>
          </a:p>
          <a:p>
            <a:pPr marL="137160" indent="0">
              <a:buNone/>
            </a:pPr>
            <a:endParaRPr lang="en-US" sz="2400" dirty="0" smtClean="0"/>
          </a:p>
          <a:p>
            <a:pPr marL="137160" indent="0">
              <a:buNone/>
            </a:pPr>
            <a:r>
              <a:rPr lang="en-US" sz="2400" dirty="0" smtClean="0"/>
              <a:t>Le School Act </a:t>
            </a:r>
            <a:r>
              <a:rPr lang="en-US" sz="2400" dirty="0" err="1" smtClean="0"/>
              <a:t>attribut</a:t>
            </a:r>
            <a:r>
              <a:rPr lang="en-US" sz="2400" dirty="0" smtClean="0"/>
              <a:t> aux </a:t>
            </a:r>
            <a:r>
              <a:rPr lang="en-US" sz="2400" dirty="0" err="1" smtClean="0"/>
              <a:t>conseils</a:t>
            </a:r>
            <a:r>
              <a:rPr lang="en-US" sz="2400" dirty="0" smtClean="0"/>
              <a:t> </a:t>
            </a:r>
            <a:r>
              <a:rPr lang="en-US" sz="2400" dirty="0" err="1" smtClean="0"/>
              <a:t>scolaires</a:t>
            </a:r>
            <a:r>
              <a:rPr lang="en-US" sz="2400" dirty="0" smtClean="0"/>
              <a:t>, aux </a:t>
            </a:r>
            <a:r>
              <a:rPr lang="en-US" sz="2400" dirty="0" err="1" smtClean="0"/>
              <a:t>écoles</a:t>
            </a:r>
            <a:r>
              <a:rPr lang="en-US" sz="2400" dirty="0" smtClean="0"/>
              <a:t>, aux parents et aux </a:t>
            </a:r>
            <a:r>
              <a:rPr lang="en-US" sz="2400" dirty="0" err="1" smtClean="0"/>
              <a:t>élèves</a:t>
            </a:r>
            <a:r>
              <a:rPr lang="en-US" sz="2400" dirty="0" smtClean="0"/>
              <a:t> la </a:t>
            </a:r>
            <a:r>
              <a:rPr lang="en-US" sz="2400" dirty="0" err="1" smtClean="0"/>
              <a:t>responsabilité</a:t>
            </a:r>
            <a:r>
              <a:rPr lang="en-US" sz="2400" dirty="0" smtClean="0"/>
              <a:t> de faire en </a:t>
            </a:r>
            <a:r>
              <a:rPr lang="en-US" sz="2400" dirty="0" err="1" smtClean="0"/>
              <a:t>sorte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les </a:t>
            </a:r>
            <a:r>
              <a:rPr lang="en-US" sz="2400" dirty="0" err="1" smtClean="0"/>
              <a:t>écoles</a:t>
            </a:r>
            <a:r>
              <a:rPr lang="en-US" sz="2400" dirty="0" smtClean="0"/>
              <a:t> constituent des </a:t>
            </a:r>
            <a:r>
              <a:rPr lang="en-US" sz="2400" dirty="0" err="1" smtClean="0"/>
              <a:t>milieux</a:t>
            </a:r>
            <a:r>
              <a:rPr lang="en-US" sz="2400" dirty="0" smtClean="0"/>
              <a:t> </a:t>
            </a:r>
            <a:r>
              <a:rPr lang="en-US" sz="2400" dirty="0" err="1" smtClean="0"/>
              <a:t>accueillants</a:t>
            </a:r>
            <a:r>
              <a:rPr lang="en-US" sz="2400" dirty="0" smtClean="0"/>
              <a:t>, </a:t>
            </a:r>
            <a:r>
              <a:rPr lang="en-US" sz="2400" dirty="0" err="1" smtClean="0"/>
              <a:t>bienveillants</a:t>
            </a:r>
            <a:r>
              <a:rPr lang="en-US" sz="2400" dirty="0" smtClean="0"/>
              <a:t>, </a:t>
            </a:r>
            <a:r>
              <a:rPr lang="en-US" sz="2400" dirty="0" err="1" smtClean="0"/>
              <a:t>respectueux</a:t>
            </a:r>
            <a:r>
              <a:rPr lang="en-US" sz="2400" dirty="0" smtClean="0"/>
              <a:t> et </a:t>
            </a:r>
            <a:r>
              <a:rPr lang="en-US" sz="2400" dirty="0" err="1" smtClean="0"/>
              <a:t>sécuritaires</a:t>
            </a:r>
            <a:r>
              <a:rPr lang="en-US" sz="2400" dirty="0" smtClean="0"/>
              <a:t> qui </a:t>
            </a:r>
            <a:r>
              <a:rPr lang="en-US" sz="2400" dirty="0" err="1" smtClean="0"/>
              <a:t>respectent</a:t>
            </a:r>
            <a:r>
              <a:rPr lang="en-US" sz="2400" dirty="0" smtClean="0"/>
              <a:t> la </a:t>
            </a:r>
            <a:r>
              <a:rPr lang="en-US" sz="2400" dirty="0" err="1" smtClean="0"/>
              <a:t>diversité</a:t>
            </a:r>
            <a:r>
              <a:rPr lang="en-US" sz="2400" dirty="0" smtClean="0"/>
              <a:t> et </a:t>
            </a:r>
            <a:r>
              <a:rPr lang="en-US" sz="2400" dirty="0" err="1" smtClean="0"/>
              <a:t>favorisent</a:t>
            </a:r>
            <a:r>
              <a:rPr lang="en-US" sz="2400" dirty="0" smtClean="0"/>
              <a:t> un sentiment </a:t>
            </a:r>
            <a:r>
              <a:rPr lang="en-US" sz="2400" dirty="0" err="1" smtClean="0"/>
              <a:t>d’appartenance</a:t>
            </a:r>
            <a:r>
              <a:rPr lang="en-US" sz="2400" dirty="0" smtClean="0"/>
              <a:t>.  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0234" t="6926" r="31429" b="5039"/>
          <a:stretch>
            <a:fillRect/>
          </a:stretch>
        </p:blipFill>
        <p:spPr bwMode="auto">
          <a:xfrm>
            <a:off x="4499992" y="1185943"/>
            <a:ext cx="4365522" cy="5638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59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46"/>
            <a:ext cx="9144000" cy="963090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 smtClean="0"/>
              <a:t>La </a:t>
            </a:r>
            <a:r>
              <a:rPr lang="en-US" sz="3600" b="1" dirty="0" err="1" smtClean="0"/>
              <a:t>tournée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d’observation</a:t>
            </a:r>
            <a:r>
              <a:rPr lang="en-US" sz="3600" b="1" dirty="0" smtClean="0"/>
              <a:t> 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2080" y="1556793"/>
            <a:ext cx="3779912" cy="4608512"/>
          </a:xfrm>
          <a:solidFill>
            <a:srgbClr val="FFFFFF"/>
          </a:solidFill>
        </p:spPr>
        <p:txBody>
          <a:bodyPr/>
          <a:lstStyle/>
          <a:p>
            <a:pPr marL="137160" indent="0" algn="ctr">
              <a:buNone/>
            </a:pPr>
            <a:r>
              <a:rPr lang="en-US" sz="3200" b="1" dirty="0" err="1">
                <a:solidFill>
                  <a:srgbClr val="008000"/>
                </a:solidFill>
              </a:rPr>
              <a:t>O</a:t>
            </a:r>
            <a:r>
              <a:rPr lang="en-US" sz="3200" b="1" dirty="0" err="1" smtClean="0">
                <a:solidFill>
                  <a:srgbClr val="008000"/>
                </a:solidFill>
              </a:rPr>
              <a:t>util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>
                <a:solidFill>
                  <a:srgbClr val="008000"/>
                </a:solidFill>
              </a:rPr>
              <a:t>pour </a:t>
            </a:r>
            <a:r>
              <a:rPr lang="en-US" sz="3200" b="1" dirty="0" err="1">
                <a:solidFill>
                  <a:srgbClr val="008000"/>
                </a:solidFill>
              </a:rPr>
              <a:t>évaluer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comment ton </a:t>
            </a:r>
            <a:r>
              <a:rPr lang="en-US" sz="3200" b="1" dirty="0" err="1" smtClean="0">
                <a:solidFill>
                  <a:srgbClr val="008000"/>
                </a:solidFill>
              </a:rPr>
              <a:t>école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est</a:t>
            </a:r>
            <a:r>
              <a:rPr lang="en-US" sz="3200" b="1" dirty="0" smtClean="0">
                <a:solidFill>
                  <a:srgbClr val="008000"/>
                </a:solidFill>
              </a:rPr>
              <a:t> un </a:t>
            </a:r>
            <a:r>
              <a:rPr lang="en-US" sz="3200" b="1" dirty="0" err="1" smtClean="0">
                <a:solidFill>
                  <a:srgbClr val="008000"/>
                </a:solidFill>
              </a:rPr>
              <a:t>environnement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d’apprentissage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</a:rPr>
              <a:t>accueillants</a:t>
            </a:r>
            <a:r>
              <a:rPr lang="en-US" sz="3200" b="1" dirty="0" smtClean="0">
                <a:solidFill>
                  <a:srgbClr val="008000"/>
                </a:solidFill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</a:rPr>
              <a:t>bienveillants</a:t>
            </a:r>
            <a:r>
              <a:rPr lang="en-US" sz="3200" b="1" dirty="0" smtClean="0">
                <a:solidFill>
                  <a:srgbClr val="008000"/>
                </a:solidFill>
              </a:rPr>
              <a:t>, </a:t>
            </a:r>
            <a:r>
              <a:rPr lang="en-US" sz="3200" b="1" dirty="0" err="1" smtClean="0">
                <a:solidFill>
                  <a:srgbClr val="008000"/>
                </a:solidFill>
              </a:rPr>
              <a:t>respectueux</a:t>
            </a:r>
            <a:r>
              <a:rPr lang="en-US" sz="3200" b="1" dirty="0" smtClean="0">
                <a:solidFill>
                  <a:srgbClr val="008000"/>
                </a:solidFill>
              </a:rPr>
              <a:t> et </a:t>
            </a:r>
            <a:r>
              <a:rPr lang="en-US" sz="3200" b="1" dirty="0" err="1" smtClean="0">
                <a:solidFill>
                  <a:srgbClr val="008000"/>
                </a:solidFill>
              </a:rPr>
              <a:t>sécuritaires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Picture 3" descr="Capture d’écran 2015-11-18 à 10.3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830075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6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sz="3600" dirty="0" smtClean="0"/>
              <a:t>Histoire de </a:t>
            </a:r>
            <a:r>
              <a:rPr lang="en-US" sz="3600" dirty="0" err="1" smtClean="0"/>
              <a:t>succès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</a:t>
            </a:r>
            <a:r>
              <a:rPr lang="en-US" sz="3600" dirty="0" err="1" smtClean="0"/>
              <a:t>nos</a:t>
            </a:r>
            <a:r>
              <a:rPr lang="en-US" sz="3600" dirty="0" smtClean="0"/>
              <a:t> </a:t>
            </a:r>
            <a:r>
              <a:rPr lang="en-US" sz="3600" dirty="0" err="1" smtClean="0"/>
              <a:t>écoles</a:t>
            </a:r>
            <a:endParaRPr lang="en-US" sz="3600" dirty="0"/>
          </a:p>
        </p:txBody>
      </p:sp>
      <p:pic>
        <p:nvPicPr>
          <p:cNvPr id="5" name="Picture 4" descr="Capture d’écran 2015-09-22 à 15.2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" y="1412776"/>
            <a:ext cx="4211960" cy="2669192"/>
          </a:xfrm>
          <a:prstGeom prst="rect">
            <a:avLst/>
          </a:prstGeom>
        </p:spPr>
      </p:pic>
      <p:pic>
        <p:nvPicPr>
          <p:cNvPr id="6" name="Picture 5" descr="Capture d’écran 2015-11-18 à 13.4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5063613" cy="3053308"/>
          </a:xfrm>
          <a:prstGeom prst="rect">
            <a:avLst/>
          </a:prstGeom>
        </p:spPr>
      </p:pic>
      <p:pic>
        <p:nvPicPr>
          <p:cNvPr id="7" name="Picture 6" descr="Capture d’écran 2015-11-18 à 13.46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4788024" cy="26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1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4333875" y="3861048"/>
            <a:ext cx="48101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2400" b="1" u="sng" dirty="0" err="1" smtClean="0">
                <a:solidFill>
                  <a:srgbClr val="094364"/>
                </a:solidFill>
              </a:rPr>
              <a:t>Politiques</a:t>
            </a:r>
            <a:r>
              <a:rPr lang="en-US" sz="2400" b="1" u="sng" dirty="0" smtClean="0">
                <a:solidFill>
                  <a:srgbClr val="094364"/>
                </a:solidFill>
              </a:rPr>
              <a:t> </a:t>
            </a:r>
            <a:r>
              <a:rPr lang="en-US" sz="2400" b="1" u="sng" dirty="0" err="1" smtClean="0">
                <a:solidFill>
                  <a:srgbClr val="094364"/>
                </a:solidFill>
              </a:rPr>
              <a:t>saines</a:t>
            </a:r>
            <a:r>
              <a:rPr lang="en-US" sz="2400" b="1" u="sng" dirty="0" smtClean="0">
                <a:solidFill>
                  <a:srgbClr val="094364"/>
                </a:solidFill>
              </a:rPr>
              <a:t> </a:t>
            </a:r>
            <a:r>
              <a:rPr lang="en-US" sz="2400" b="1" u="sng" dirty="0" err="1" smtClean="0">
                <a:solidFill>
                  <a:srgbClr val="094364"/>
                </a:solidFill>
              </a:rPr>
              <a:t>dans</a:t>
            </a:r>
            <a:r>
              <a:rPr lang="en-US" sz="2400" b="1" u="sng" dirty="0" smtClean="0">
                <a:solidFill>
                  <a:srgbClr val="094364"/>
                </a:solidFill>
              </a:rPr>
              <a:t> les </a:t>
            </a:r>
            <a:r>
              <a:rPr lang="en-US" sz="2400" b="1" u="sng" dirty="0" err="1" smtClean="0">
                <a:solidFill>
                  <a:srgbClr val="094364"/>
                </a:solidFill>
              </a:rPr>
              <a:t>écoles</a:t>
            </a:r>
            <a:endParaRPr lang="en-US" sz="2400" b="1" u="sng" dirty="0">
              <a:solidFill>
                <a:srgbClr val="094364"/>
              </a:solidFill>
            </a:endParaRPr>
          </a:p>
          <a:p>
            <a:pPr algn="r"/>
            <a:r>
              <a:rPr lang="en-US" sz="2400" dirty="0" err="1" smtClean="0">
                <a:solidFill>
                  <a:srgbClr val="FFFFFF"/>
                </a:solidFill>
              </a:rPr>
              <a:t>Discuter</a:t>
            </a:r>
            <a:r>
              <a:rPr lang="en-US" sz="2400" dirty="0" smtClean="0">
                <a:solidFill>
                  <a:srgbClr val="FFFFFF"/>
                </a:solidFill>
              </a:rPr>
              <a:t> de </a:t>
            </a:r>
            <a:r>
              <a:rPr lang="en-US" sz="2400" dirty="0" err="1" smtClean="0">
                <a:solidFill>
                  <a:srgbClr val="FFFFFF"/>
                </a:solidFill>
              </a:rPr>
              <a:t>politique</a:t>
            </a:r>
            <a:r>
              <a:rPr lang="en-US" sz="2400" dirty="0" smtClean="0">
                <a:solidFill>
                  <a:srgbClr val="FFFFFF"/>
                </a:solidFill>
              </a:rPr>
              <a:t> de santé </a:t>
            </a:r>
            <a:r>
              <a:rPr lang="en-US" sz="2400" dirty="0" err="1" smtClean="0">
                <a:solidFill>
                  <a:srgbClr val="FFFFFF"/>
                </a:solidFill>
              </a:rPr>
              <a:t>dans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vos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conseils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r"/>
            <a:endParaRPr lang="en-US" sz="2400" dirty="0" smtClean="0">
              <a:solidFill>
                <a:srgbClr val="FFFFFF"/>
              </a:solidFill>
            </a:endParaRPr>
          </a:p>
          <a:p>
            <a:pPr algn="r"/>
            <a:r>
              <a:rPr lang="en-US" sz="2400" dirty="0" err="1" smtClean="0">
                <a:solidFill>
                  <a:srgbClr val="FFFFFF"/>
                </a:solidFill>
              </a:rPr>
              <a:t>Offrir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vos</a:t>
            </a:r>
            <a:r>
              <a:rPr lang="en-US" sz="2400" dirty="0" smtClean="0">
                <a:solidFill>
                  <a:srgbClr val="FFFFFF"/>
                </a:solidFill>
              </a:rPr>
              <a:t> suggestions </a:t>
            </a:r>
            <a:r>
              <a:rPr lang="en-US" sz="2400" dirty="0" err="1" smtClean="0">
                <a:solidFill>
                  <a:srgbClr val="FFFFFF"/>
                </a:solidFill>
              </a:rPr>
              <a:t>sur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l’élaboration</a:t>
            </a:r>
            <a:r>
              <a:rPr lang="en-US" sz="2400" dirty="0" smtClean="0">
                <a:solidFill>
                  <a:srgbClr val="FFFFFF"/>
                </a:solidFill>
              </a:rPr>
              <a:t> de la </a:t>
            </a:r>
            <a:r>
              <a:rPr lang="en-US" sz="2400" dirty="0" err="1" smtClean="0">
                <a:solidFill>
                  <a:srgbClr val="FFFFFF"/>
                </a:solidFill>
              </a:rPr>
              <a:t>politique</a:t>
            </a:r>
            <a:endParaRPr lang="en-US" sz="2400" dirty="0">
              <a:solidFill>
                <a:srgbClr val="FFFFFF"/>
              </a:solidFill>
            </a:endParaRPr>
          </a:p>
          <a:p>
            <a:pPr algn="r"/>
            <a:endParaRPr lang="en-US" sz="2400" dirty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618038" y="1765300"/>
            <a:ext cx="427513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4716016" y="620688"/>
            <a:ext cx="44279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2200" b="1" u="sng" dirty="0" err="1" smtClean="0">
                <a:solidFill>
                  <a:srgbClr val="094364"/>
                </a:solidFill>
              </a:rPr>
              <a:t>Enseignement</a:t>
            </a:r>
            <a:r>
              <a:rPr lang="en-US" sz="2200" b="1" u="sng" dirty="0" smtClean="0">
                <a:solidFill>
                  <a:srgbClr val="094364"/>
                </a:solidFill>
              </a:rPr>
              <a:t> et </a:t>
            </a:r>
            <a:r>
              <a:rPr lang="en-US" sz="2200" b="1" u="sng" dirty="0" err="1" smtClean="0">
                <a:solidFill>
                  <a:srgbClr val="094364"/>
                </a:solidFill>
              </a:rPr>
              <a:t>apprentissage</a:t>
            </a:r>
            <a:endParaRPr lang="en-US" sz="2000" b="1" u="sng" dirty="0">
              <a:solidFill>
                <a:srgbClr val="094364"/>
              </a:solidFill>
            </a:endParaRPr>
          </a:p>
          <a:p>
            <a:pPr algn="r"/>
            <a:r>
              <a:rPr lang="en-US" sz="2000" b="1" dirty="0" err="1" smtClean="0">
                <a:solidFill>
                  <a:srgbClr val="FFFFFF"/>
                </a:solidFill>
              </a:rPr>
              <a:t>Offrir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vos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expertises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r"/>
            <a:endParaRPr lang="en-US" sz="2000" b="1" dirty="0">
              <a:solidFill>
                <a:srgbClr val="FFFFFF"/>
              </a:solidFill>
            </a:endParaRPr>
          </a:p>
          <a:p>
            <a:pPr algn="r"/>
            <a:r>
              <a:rPr lang="en-US" sz="2000" b="1" dirty="0" err="1" smtClean="0">
                <a:solidFill>
                  <a:srgbClr val="FFFFFF"/>
                </a:solidFill>
              </a:rPr>
              <a:t>Fournir</a:t>
            </a:r>
            <a:r>
              <a:rPr lang="en-US" sz="2000" b="1" dirty="0" smtClean="0">
                <a:solidFill>
                  <a:srgbClr val="FFFFFF"/>
                </a:solidFill>
              </a:rPr>
              <a:t> des </a:t>
            </a:r>
            <a:r>
              <a:rPr lang="en-US" sz="2000" b="1" dirty="0" err="1" smtClean="0">
                <a:solidFill>
                  <a:srgbClr val="FFFFFF"/>
                </a:solidFill>
              </a:rPr>
              <a:t>boites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à</a:t>
            </a:r>
            <a:r>
              <a:rPr lang="en-US" sz="2000" b="1" dirty="0" smtClean="0">
                <a:solidFill>
                  <a:srgbClr val="FFFFFF"/>
                </a:solidFill>
              </a:rPr>
              <a:t> lunch santé</a:t>
            </a:r>
          </a:p>
          <a:p>
            <a:pPr algn="r"/>
            <a:endParaRPr lang="en-US" sz="2000" b="1" dirty="0">
              <a:solidFill>
                <a:srgbClr val="FFFFFF"/>
              </a:solidFill>
            </a:endParaRPr>
          </a:p>
          <a:p>
            <a:pPr algn="r"/>
            <a:r>
              <a:rPr lang="en-US" sz="2000" b="1" dirty="0" err="1" smtClean="0">
                <a:solidFill>
                  <a:srgbClr val="FFFFFF"/>
                </a:solidFill>
              </a:rPr>
              <a:t>Réduire</a:t>
            </a:r>
            <a:r>
              <a:rPr lang="en-US" sz="2000" b="1" dirty="0" smtClean="0">
                <a:solidFill>
                  <a:srgbClr val="FFFFFF"/>
                </a:solidFill>
              </a:rPr>
              <a:t> le temps </a:t>
            </a:r>
            <a:r>
              <a:rPr lang="en-US" sz="2000" b="1" dirty="0" err="1" smtClean="0">
                <a:solidFill>
                  <a:srgbClr val="FFFFFF"/>
                </a:solidFill>
              </a:rPr>
              <a:t>devant</a:t>
            </a:r>
            <a:r>
              <a:rPr lang="en-US" sz="2000" b="1" dirty="0" smtClean="0">
                <a:solidFill>
                  <a:srgbClr val="FFFFFF"/>
                </a:solidFill>
              </a:rPr>
              <a:t> les </a:t>
            </a:r>
            <a:r>
              <a:rPr lang="en-US" sz="2000" b="1" dirty="0" err="1" smtClean="0">
                <a:solidFill>
                  <a:srgbClr val="FFFFFF"/>
                </a:solidFill>
              </a:rPr>
              <a:t>appareils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électroniques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r"/>
            <a:endParaRPr lang="en-US" sz="2000" b="1" dirty="0">
              <a:solidFill>
                <a:srgbClr val="FFFFFF"/>
              </a:solidFill>
            </a:endParaRPr>
          </a:p>
          <a:p>
            <a:pPr algn="r"/>
            <a:r>
              <a:rPr lang="en-US" sz="1800" b="1" dirty="0" smtClean="0">
                <a:solidFill>
                  <a:srgbClr val="FFFFFF"/>
                </a:solidFill>
              </a:rPr>
              <a:t>Encourager des </a:t>
            </a:r>
            <a:r>
              <a:rPr lang="en-US" sz="1800" b="1" dirty="0" err="1" smtClean="0">
                <a:solidFill>
                  <a:srgbClr val="FFFFFF"/>
                </a:solidFill>
              </a:rPr>
              <a:t>nouvelles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activités</a:t>
            </a:r>
            <a:endParaRPr lang="en-US" sz="1800" b="1" dirty="0">
              <a:solidFill>
                <a:srgbClr val="FFFFFF"/>
              </a:solidFill>
            </a:endParaRPr>
          </a:p>
          <a:p>
            <a:pPr algn="r"/>
            <a:r>
              <a:rPr lang="en-US" sz="2000" dirty="0"/>
              <a:t>      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0" y="3645024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4499992" y="188640"/>
            <a:ext cx="72008" cy="6552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0" y="3933056"/>
            <a:ext cx="449999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rgbClr val="094364"/>
                </a:solidFill>
                <a:latin typeface="+mj-lt"/>
              </a:rPr>
              <a:t>Partenariat</a:t>
            </a:r>
            <a:r>
              <a:rPr lang="en-US" sz="2400" b="1" u="sng" dirty="0" smtClean="0">
                <a:solidFill>
                  <a:srgbClr val="094364"/>
                </a:solidFill>
                <a:latin typeface="+mj-lt"/>
              </a:rPr>
              <a:t> et services</a:t>
            </a:r>
            <a:endParaRPr lang="en-US" sz="2400" b="1" u="sng" dirty="0">
              <a:solidFill>
                <a:srgbClr val="094364"/>
              </a:solidFill>
              <a:latin typeface="+mj-lt"/>
            </a:endParaRPr>
          </a:p>
          <a:p>
            <a:endParaRPr lang="en-US" sz="2400" dirty="0" smtClean="0">
              <a:solidFill>
                <a:srgbClr val="FFFFFF"/>
              </a:solidFill>
              <a:latin typeface="+mj-lt"/>
            </a:endParaRPr>
          </a:p>
          <a:p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Collaborer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avec 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votre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champion 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dans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votre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école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endParaRPr lang="en-US" sz="2400" dirty="0">
              <a:solidFill>
                <a:srgbClr val="FFFFFF"/>
              </a:solidFill>
              <a:latin typeface="+mj-lt"/>
            </a:endParaRPr>
          </a:p>
          <a:p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Créer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des liens avec des 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organismes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</a:rPr>
              <a:t>communautaire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0" y="764704"/>
            <a:ext cx="45720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Milieu social et physique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Prélèvement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de fond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Petit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déjeuners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repas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chaud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santé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Bénévolat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" descr="csh-eng-l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433345" cy="2448272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-27384"/>
            <a:ext cx="9144000" cy="747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/>
            <a:r>
              <a:rPr lang="en-US" sz="4800" dirty="0" err="1" smtClean="0"/>
              <a:t>Quel</a:t>
            </a:r>
            <a:r>
              <a:rPr lang="en-US" sz="4800" dirty="0" smtClean="0"/>
              <a:t> </a:t>
            </a:r>
            <a:r>
              <a:rPr lang="en-US" sz="4800" dirty="0" err="1" smtClean="0"/>
              <a:t>est</a:t>
            </a:r>
            <a:r>
              <a:rPr lang="en-US" sz="4800" dirty="0" smtClean="0"/>
              <a:t> le </a:t>
            </a:r>
            <a:r>
              <a:rPr lang="en-US" sz="4800" dirty="0" err="1" smtClean="0"/>
              <a:t>rôle</a:t>
            </a:r>
            <a:r>
              <a:rPr lang="en-US" sz="4800" dirty="0" smtClean="0"/>
              <a:t> des parents?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765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/>
      <p:bldP spid="25608" grpId="0"/>
      <p:bldP spid="256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27504" cy="93610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4400" dirty="0" smtClean="0">
                <a:solidFill>
                  <a:schemeClr val="accent4"/>
                </a:solidFill>
              </a:rPr>
              <a:t/>
            </a:r>
            <a:br>
              <a:rPr lang="en-US" sz="4400" dirty="0" smtClean="0">
                <a:solidFill>
                  <a:schemeClr val="accent4"/>
                </a:solidFill>
              </a:rPr>
            </a:br>
            <a:r>
              <a:rPr lang="en-US" sz="4400" dirty="0" smtClean="0">
                <a:solidFill>
                  <a:schemeClr val="accent4"/>
                </a:solidFill>
              </a:rPr>
              <a:t>Portrait de </a:t>
            </a:r>
            <a:r>
              <a:rPr lang="en-US" sz="4400" dirty="0" err="1">
                <a:solidFill>
                  <a:schemeClr val="accent4"/>
                </a:solidFill>
              </a:rPr>
              <a:t>mon</a:t>
            </a:r>
            <a:r>
              <a:rPr lang="en-US" sz="4400" dirty="0">
                <a:solidFill>
                  <a:schemeClr val="accent4"/>
                </a:solidFill>
              </a:rPr>
              <a:t> </a:t>
            </a:r>
            <a:r>
              <a:rPr lang="en-US" sz="4400" dirty="0" err="1">
                <a:solidFill>
                  <a:schemeClr val="accent4"/>
                </a:solidFill>
              </a:rPr>
              <a:t>école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Capture d’écran 2015-11-20 à 11.2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25" y="1700808"/>
            <a:ext cx="4504631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916832"/>
            <a:ext cx="3168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Espace</a:t>
            </a:r>
            <a:r>
              <a:rPr lang="en-US" sz="2800" dirty="0" smtClean="0"/>
              <a:t> physique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3573016"/>
            <a:ext cx="237626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Environnement</a:t>
            </a:r>
            <a:r>
              <a:rPr lang="en-US" sz="2400" dirty="0" smtClean="0"/>
              <a:t> social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5517232"/>
            <a:ext cx="460851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Enseignement</a:t>
            </a:r>
            <a:r>
              <a:rPr lang="en-US" sz="2800" dirty="0" smtClean="0"/>
              <a:t> et </a:t>
            </a:r>
            <a:r>
              <a:rPr lang="en-US" sz="2800" dirty="0" err="1" smtClean="0"/>
              <a:t>apprentissage</a:t>
            </a:r>
            <a:r>
              <a:rPr lang="en-US" sz="2800" dirty="0" smtClean="0"/>
              <a:t> en santé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1844824"/>
            <a:ext cx="2304256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Partenariats</a:t>
            </a:r>
            <a:r>
              <a:rPr lang="en-US" sz="2800" dirty="0" smtClean="0"/>
              <a:t> et services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445224"/>
            <a:ext cx="3384376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Politique</a:t>
            </a:r>
            <a:r>
              <a:rPr lang="en-US" sz="3200" dirty="0" smtClean="0"/>
              <a:t> </a:t>
            </a:r>
            <a:r>
              <a:rPr lang="en-US" sz="3200" dirty="0" err="1" smtClean="0"/>
              <a:t>saines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085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98183" y="450027"/>
            <a:ext cx="7583488" cy="3126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Partage des histoires de succès et questions	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769" y="3244850"/>
            <a:ext cx="2349499" cy="234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336704" cy="1143000"/>
          </a:xfrm>
          <a:solidFill>
            <a:srgbClr val="DDF53D"/>
          </a:solidFill>
        </p:spPr>
        <p:txBody>
          <a:bodyPr/>
          <a:lstStyle/>
          <a:p>
            <a:r>
              <a:rPr lang="en-US" sz="5400" b="1" dirty="0" smtClean="0"/>
              <a:t>ÉVALUATION</a:t>
            </a:r>
            <a:endParaRPr lang="en-US" sz="5400" b="1" dirty="0"/>
          </a:p>
        </p:txBody>
      </p:sp>
      <p:pic>
        <p:nvPicPr>
          <p:cNvPr id="4" name="Shape 114"/>
          <p:cNvPicPr preferRelativeResize="0"/>
          <p:nvPr/>
        </p:nvPicPr>
        <p:blipFill rotWithShape="1">
          <a:blip r:embed="rId2">
            <a:alphaModFix/>
          </a:blip>
          <a:srcRect t="921" b="10354"/>
          <a:stretch/>
        </p:blipFill>
        <p:spPr>
          <a:xfrm>
            <a:off x="2411760" y="3573016"/>
            <a:ext cx="3960440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48264" y="6165304"/>
            <a:ext cx="168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Merci!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839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201406"/>
            <a:ext cx="8929861" cy="1406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4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d’une communauté scolaire en santé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128" y="2238485"/>
            <a:ext cx="3114792" cy="30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27060" b="27060"/>
          <a:stretch/>
        </p:blipFill>
        <p:spPr>
          <a:xfrm>
            <a:off x="315736" y="2238486"/>
            <a:ext cx="5187402" cy="30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01975" y="5805265"/>
            <a:ext cx="8346489" cy="79208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400" b="1" i="0" u="none" strike="noStrike" cap="none" baseline="0" dirty="0" smtClean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Comité </a:t>
            </a:r>
            <a:r>
              <a:rPr lang="fr-CA" sz="2400" b="1" i="0" u="none" strike="noStrike" cap="none" baseline="0" dirty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provincial de l’initiative des écoles en santé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Health Promotion Coordinators  (HPC)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8856984" cy="5229199"/>
          </a:xfrm>
        </p:spPr>
        <p:txBody>
          <a:bodyPr/>
          <a:lstStyle/>
          <a:p>
            <a:r>
              <a:rPr lang="en-US" sz="2600" dirty="0" err="1" smtClean="0"/>
              <a:t>Créer</a:t>
            </a:r>
            <a:r>
              <a:rPr lang="en-US" sz="2600" dirty="0" smtClean="0"/>
              <a:t> </a:t>
            </a:r>
            <a:r>
              <a:rPr lang="en-US" sz="2600" dirty="0"/>
              <a:t>et </a:t>
            </a:r>
            <a:r>
              <a:rPr lang="en-US" sz="2600" dirty="0" err="1"/>
              <a:t>évaluer</a:t>
            </a:r>
            <a:r>
              <a:rPr lang="en-US" sz="2600" dirty="0"/>
              <a:t> </a:t>
            </a:r>
            <a:r>
              <a:rPr lang="en-US" sz="2600" dirty="0" smtClean="0"/>
              <a:t>des </a:t>
            </a:r>
            <a:r>
              <a:rPr lang="en-US" sz="2600" dirty="0" err="1" smtClean="0"/>
              <a:t>écoles</a:t>
            </a:r>
            <a:r>
              <a:rPr lang="en-US" sz="2600" dirty="0"/>
              <a:t> </a:t>
            </a:r>
            <a:r>
              <a:rPr lang="en-US" sz="2600" dirty="0" smtClean="0"/>
              <a:t>en santé</a:t>
            </a:r>
          </a:p>
          <a:p>
            <a:r>
              <a:rPr lang="en-US" sz="2600" dirty="0" err="1" smtClean="0"/>
              <a:t>Élaborer</a:t>
            </a:r>
            <a:r>
              <a:rPr lang="en-US" sz="2600" dirty="0" smtClean="0"/>
              <a:t> un plan et  le </a:t>
            </a:r>
            <a:r>
              <a:rPr lang="en-US" sz="2600" dirty="0" err="1" smtClean="0"/>
              <a:t>mettre</a:t>
            </a:r>
            <a:r>
              <a:rPr lang="en-US" sz="2600" dirty="0" smtClean="0"/>
              <a:t> en action</a:t>
            </a:r>
          </a:p>
          <a:p>
            <a:r>
              <a:rPr lang="en-US" sz="2600" dirty="0" err="1" smtClean="0"/>
              <a:t>Fournir</a:t>
            </a:r>
            <a:r>
              <a:rPr lang="en-US" sz="2600" dirty="0" smtClean="0"/>
              <a:t> </a:t>
            </a:r>
            <a:r>
              <a:rPr lang="en-US" sz="2600" dirty="0"/>
              <a:t>des </a:t>
            </a:r>
            <a:r>
              <a:rPr lang="en-US" sz="2600" dirty="0" err="1"/>
              <a:t>possibilités</a:t>
            </a:r>
            <a:r>
              <a:rPr lang="en-US" sz="2600" dirty="0"/>
              <a:t> de </a:t>
            </a:r>
            <a:r>
              <a:rPr lang="en-US" sz="2600" dirty="0" err="1"/>
              <a:t>perfectionnement</a:t>
            </a:r>
            <a:r>
              <a:rPr lang="en-US" sz="2600" dirty="0"/>
              <a:t> </a:t>
            </a:r>
            <a:r>
              <a:rPr lang="en-US" sz="2600" dirty="0" err="1" smtClean="0"/>
              <a:t>professionnel</a:t>
            </a:r>
            <a:endParaRPr lang="en-US" sz="2600" dirty="0" smtClean="0"/>
          </a:p>
          <a:p>
            <a:r>
              <a:rPr lang="en-US" sz="2600" dirty="0" err="1"/>
              <a:t>Élaborer</a:t>
            </a:r>
            <a:r>
              <a:rPr lang="en-US" sz="2600" dirty="0"/>
              <a:t> et </a:t>
            </a:r>
            <a:r>
              <a:rPr lang="en-US" sz="2600" dirty="0" err="1"/>
              <a:t>mettre</a:t>
            </a:r>
            <a:r>
              <a:rPr lang="en-US" sz="2600" dirty="0"/>
              <a:t> en </a:t>
            </a:r>
            <a:r>
              <a:rPr lang="en-US" sz="2600" dirty="0" err="1"/>
              <a:t>œuvre</a:t>
            </a:r>
            <a:r>
              <a:rPr lang="en-US" sz="2600" dirty="0"/>
              <a:t> </a:t>
            </a:r>
            <a:r>
              <a:rPr lang="en-US" sz="2600" dirty="0" smtClean="0"/>
              <a:t>les </a:t>
            </a:r>
            <a:r>
              <a:rPr lang="en-US" sz="2600" dirty="0" err="1" smtClean="0"/>
              <a:t>politiques</a:t>
            </a:r>
            <a:r>
              <a:rPr lang="en-US" sz="2600" dirty="0" smtClean="0"/>
              <a:t> en </a:t>
            </a:r>
            <a:r>
              <a:rPr lang="en-US" sz="2600" dirty="0"/>
              <a:t>santé et </a:t>
            </a:r>
            <a:r>
              <a:rPr lang="en-US" sz="2600" dirty="0" err="1" smtClean="0"/>
              <a:t>bienêtre</a:t>
            </a:r>
            <a:endParaRPr lang="en-US" sz="2600" dirty="0" smtClean="0"/>
          </a:p>
          <a:p>
            <a:r>
              <a:rPr lang="en-US" sz="2600" dirty="0" err="1"/>
              <a:t>Accéder</a:t>
            </a:r>
            <a:r>
              <a:rPr lang="en-US" sz="2600" dirty="0"/>
              <a:t> </a:t>
            </a:r>
            <a:r>
              <a:rPr lang="en-US" sz="2600" dirty="0" err="1"/>
              <a:t>à</a:t>
            </a:r>
            <a:r>
              <a:rPr lang="en-US" sz="2600" dirty="0"/>
              <a:t> des </a:t>
            </a:r>
            <a:r>
              <a:rPr lang="en-US" sz="2600" dirty="0" err="1"/>
              <a:t>ressources</a:t>
            </a:r>
            <a:r>
              <a:rPr lang="en-US" sz="2600" dirty="0"/>
              <a:t> </a:t>
            </a:r>
            <a:r>
              <a:rPr lang="en-US" sz="2600" dirty="0" err="1"/>
              <a:t>à</a:t>
            </a:r>
            <a:r>
              <a:rPr lang="en-US" sz="2600" dirty="0"/>
              <a:t> </a:t>
            </a:r>
            <a:r>
              <a:rPr lang="en-US" sz="2600" dirty="0" err="1"/>
              <a:t>l'appui</a:t>
            </a:r>
            <a:r>
              <a:rPr lang="en-US" sz="2600" dirty="0"/>
              <a:t> </a:t>
            </a:r>
            <a:r>
              <a:rPr lang="en-US" sz="2600" dirty="0" err="1"/>
              <a:t>d'une</a:t>
            </a:r>
            <a:r>
              <a:rPr lang="en-US" sz="2600" dirty="0"/>
              <a:t> </a:t>
            </a:r>
            <a:r>
              <a:rPr lang="en-US" sz="2600" dirty="0" err="1"/>
              <a:t>saine</a:t>
            </a:r>
            <a:r>
              <a:rPr lang="en-US" sz="2600" dirty="0"/>
              <a:t> </a:t>
            </a:r>
            <a:r>
              <a:rPr lang="en-US" sz="2600" dirty="0" err="1"/>
              <a:t>communauté</a:t>
            </a:r>
            <a:r>
              <a:rPr lang="en-US" sz="2600" dirty="0"/>
              <a:t> </a:t>
            </a:r>
            <a:r>
              <a:rPr lang="en-US" sz="2600" dirty="0" err="1" smtClean="0"/>
              <a:t>scolaire</a:t>
            </a:r>
            <a:endParaRPr lang="en-US" sz="2600" dirty="0" smtClean="0"/>
          </a:p>
          <a:p>
            <a:r>
              <a:rPr lang="en-US" sz="2600" dirty="0" err="1"/>
              <a:t>Participer</a:t>
            </a:r>
            <a:r>
              <a:rPr lang="en-US" sz="2600" dirty="0"/>
              <a:t> aux </a:t>
            </a:r>
            <a:r>
              <a:rPr lang="en-US" sz="2600" dirty="0" err="1"/>
              <a:t>comités</a:t>
            </a:r>
            <a:r>
              <a:rPr lang="en-US" sz="2600" dirty="0"/>
              <a:t> de </a:t>
            </a:r>
            <a:r>
              <a:rPr lang="en-US" sz="2600" dirty="0" err="1" smtClean="0"/>
              <a:t>bienêtre</a:t>
            </a:r>
            <a:r>
              <a:rPr lang="en-US" sz="2600" dirty="0" smtClean="0"/>
              <a:t> </a:t>
            </a:r>
            <a:r>
              <a:rPr lang="en-US" sz="2600" dirty="0"/>
              <a:t>de </a:t>
            </a:r>
            <a:r>
              <a:rPr lang="en-US" sz="2600" dirty="0" err="1" smtClean="0"/>
              <a:t>l'école</a:t>
            </a:r>
            <a:endParaRPr lang="en-US" sz="2600" dirty="0" smtClean="0"/>
          </a:p>
          <a:p>
            <a:r>
              <a:rPr lang="en-US" sz="2600" dirty="0"/>
              <a:t>Identifier les </a:t>
            </a:r>
            <a:r>
              <a:rPr lang="en-US" sz="2600" dirty="0" err="1"/>
              <a:t>opportunités</a:t>
            </a:r>
            <a:r>
              <a:rPr lang="en-US" sz="2600" dirty="0"/>
              <a:t> de </a:t>
            </a:r>
            <a:r>
              <a:rPr lang="en-US" sz="2600" dirty="0" err="1"/>
              <a:t>financement</a:t>
            </a:r>
            <a:r>
              <a:rPr lang="en-US" sz="2600" dirty="0"/>
              <a:t> qui </a:t>
            </a:r>
            <a:r>
              <a:rPr lang="en-US" sz="2600" dirty="0" err="1"/>
              <a:t>favorisent</a:t>
            </a:r>
            <a:r>
              <a:rPr lang="en-US" sz="2600" dirty="0"/>
              <a:t> la santé </a:t>
            </a:r>
            <a:r>
              <a:rPr lang="en-US" sz="2600" dirty="0" err="1" smtClean="0"/>
              <a:t>scolaire</a:t>
            </a: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 smtClean="0"/>
          </a:p>
          <a:p>
            <a:pPr marL="137160" indent="0">
              <a:buNone/>
            </a:pPr>
            <a:endParaRPr lang="en-US" sz="2600" dirty="0"/>
          </a:p>
        </p:txBody>
      </p:sp>
      <p:pic>
        <p:nvPicPr>
          <p:cNvPr id="3" name="Picture 2" descr="2014 AHS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733256"/>
            <a:ext cx="3240360" cy="9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1"/>
          </a:solidFill>
        </p:spPr>
        <p:txBody>
          <a:bodyPr/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Domaines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d’interventions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450" y="2049025"/>
            <a:ext cx="7866014" cy="4476319"/>
          </a:xfrm>
        </p:spPr>
        <p:txBody>
          <a:bodyPr/>
          <a:lstStyle/>
          <a:p>
            <a:pPr algn="ctr">
              <a:buFont typeface="Wingdings" charset="2"/>
              <a:buChar char="ü"/>
            </a:pPr>
            <a:r>
              <a:rPr lang="en-US" sz="4000" dirty="0" smtClean="0"/>
              <a:t> </a:t>
            </a:r>
            <a:r>
              <a:rPr lang="en-US" sz="4000" dirty="0" err="1" smtClean="0"/>
              <a:t>Saine</a:t>
            </a:r>
            <a:r>
              <a:rPr lang="en-US" sz="4000" dirty="0" smtClean="0"/>
              <a:t> alimentation</a:t>
            </a:r>
          </a:p>
          <a:p>
            <a:pPr algn="ctr">
              <a:buFont typeface="Wingdings" charset="2"/>
              <a:buChar char="ü"/>
            </a:pPr>
            <a:endParaRPr lang="en-US" sz="4000" dirty="0" smtClean="0"/>
          </a:p>
          <a:p>
            <a:pPr algn="ctr">
              <a:buFont typeface="Wingdings" charset="2"/>
              <a:buChar char="ü"/>
            </a:pPr>
            <a:r>
              <a:rPr lang="en-US" sz="4000" dirty="0" smtClean="0"/>
              <a:t> Vie active</a:t>
            </a:r>
          </a:p>
          <a:p>
            <a:pPr algn="ctr">
              <a:buFont typeface="Wingdings" charset="2"/>
              <a:buChar char="ü"/>
            </a:pPr>
            <a:endParaRPr lang="en-US" sz="4000" dirty="0" smtClean="0"/>
          </a:p>
          <a:p>
            <a:pPr algn="ctr">
              <a:buFont typeface="Wingdings" charset="2"/>
              <a:buChar char="ü"/>
            </a:pPr>
            <a:r>
              <a:rPr lang="en-US" sz="4000" dirty="0" smtClean="0"/>
              <a:t> </a:t>
            </a:r>
            <a:r>
              <a:rPr lang="en-US" sz="4000" dirty="0" err="1" smtClean="0"/>
              <a:t>Environnement</a:t>
            </a:r>
            <a:r>
              <a:rPr lang="en-US" sz="4000" dirty="0" smtClean="0"/>
              <a:t> </a:t>
            </a:r>
            <a:r>
              <a:rPr lang="en-US" sz="4000" dirty="0" err="1" smtClean="0"/>
              <a:t>sociaux-positifs</a:t>
            </a:r>
            <a:endParaRPr lang="en-US" sz="4000" dirty="0" smtClean="0"/>
          </a:p>
          <a:p>
            <a:pPr algn="ctr">
              <a:buFont typeface="Wingdings" charset="2"/>
              <a:buChar char="ü"/>
            </a:pPr>
            <a:endParaRPr lang="en-US" sz="4000" dirty="0" smtClean="0"/>
          </a:p>
          <a:p>
            <a:pPr algn="ctr">
              <a:buFont typeface="Wingdings" charset="2"/>
              <a:buChar char="ü"/>
            </a:pPr>
            <a:r>
              <a:rPr lang="en-US" sz="4000" dirty="0" smtClean="0"/>
              <a:t>Relations </a:t>
            </a:r>
            <a:r>
              <a:rPr lang="en-US" sz="4000" dirty="0" err="1" smtClean="0"/>
              <a:t>saines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013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43999" cy="1323126"/>
          </a:xfrm>
          <a:prstGeom prst="rect">
            <a:avLst/>
          </a:prstGeom>
          <a:solidFill>
            <a:srgbClr val="88CDF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Pourquoi </a:t>
            </a:r>
            <a:r>
              <a:rPr lang="fr-CA" sz="48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les communautés scolaires en santé?</a:t>
            </a:r>
            <a:endParaRPr lang="fr-CA" sz="4800" b="1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251520" y="1916832"/>
            <a:ext cx="8892480" cy="468052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457200" lvl="0" indent="-510540" rtl="0">
              <a:spcBef>
                <a:spcPts val="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dirty="0"/>
              <a:t>Des élèves en santé apprennent </a:t>
            </a:r>
            <a:r>
              <a:rPr lang="fr-CA" sz="3600" dirty="0" smtClean="0"/>
              <a:t>mieux</a:t>
            </a:r>
          </a:p>
          <a:p>
            <a:pPr marL="457200" lvl="0" indent="-510540" rtl="0"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dirty="0" smtClean="0"/>
              <a:t>Améliore le rendement scolaire </a:t>
            </a:r>
          </a:p>
          <a:p>
            <a:pPr marL="457200" lvl="0" indent="-510540" rtl="0"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dirty="0" smtClean="0"/>
              <a:t>Entraine des comportements positifs</a:t>
            </a:r>
          </a:p>
          <a:p>
            <a:pPr marL="457200" lvl="0" indent="-510540" rtl="0"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dirty="0" smtClean="0"/>
              <a:t>Travailler </a:t>
            </a:r>
            <a:r>
              <a:rPr lang="fr-CA" sz="3600" dirty="0"/>
              <a:t>ensemble pour rejoindre toutes les clientèles (parents, communauté et l’école</a:t>
            </a:r>
            <a:r>
              <a:rPr lang="fr-CA" sz="3600" dirty="0" smtClean="0"/>
              <a:t>)</a:t>
            </a:r>
            <a:endParaRPr lang="fr-CA" sz="3600" dirty="0"/>
          </a:p>
          <a:p>
            <a:pPr marL="457200" lvl="0" indent="-320040" rtl="0">
              <a:spcBef>
                <a:spcPts val="2000"/>
              </a:spcBef>
              <a:buClr>
                <a:schemeClr val="lt1"/>
              </a:buClr>
              <a:buFont typeface="Noto Symbol"/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9" y="1309012"/>
            <a:ext cx="9083699" cy="423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JEUNES EN FORME – BULLETIN 2014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1064625"/>
            <a:ext cx="9144000" cy="5793374"/>
          </a:xfrm>
          <a:prstGeom prst="rect">
            <a:avLst/>
          </a:prstGeom>
          <a:solidFill>
            <a:srgbClr val="00AA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301"/>
            <a:ext cx="3429000" cy="245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2738066"/>
            <a:ext cx="3581399" cy="381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3121" y="990600"/>
            <a:ext cx="3816632" cy="519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95798" cy="263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495800" y="0"/>
            <a:ext cx="3809999" cy="838199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0" y="6488667"/>
            <a:ext cx="8839199" cy="369332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t="1276"/>
          <a:stretch/>
        </p:blipFill>
        <p:spPr>
          <a:xfrm>
            <a:off x="4809637" y="715029"/>
            <a:ext cx="3496162" cy="589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831" y="2874783"/>
            <a:ext cx="4377168" cy="357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Revolution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1144</Words>
  <Application>Microsoft Macintosh PowerPoint</Application>
  <PresentationFormat>On-screen Show (4:3)</PresentationFormat>
  <Paragraphs>158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Summer</vt:lpstr>
      <vt:lpstr>Développement des communautés scolaires en santé </vt:lpstr>
      <vt:lpstr>Horaire de la présentation</vt:lpstr>
      <vt:lpstr>Développement d’une communauté scolaire en santé</vt:lpstr>
      <vt:lpstr>Health Promotion Coordinators  (HPC)</vt:lpstr>
      <vt:lpstr>Domaines d’interventions</vt:lpstr>
      <vt:lpstr>Pourquoi les communautés scolaires en santé?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prochaines années… </vt:lpstr>
      <vt:lpstr>Politiques et procédures en santé</vt:lpstr>
      <vt:lpstr>Mécanisme de collaboration  (équipe de santé)</vt:lpstr>
      <vt:lpstr>Éducation et formation</vt:lpstr>
      <vt:lpstr> Portrait de mon école </vt:lpstr>
      <vt:lpstr>Vie active</vt:lpstr>
      <vt:lpstr>Projet à l’école À La Découverte</vt:lpstr>
      <vt:lpstr>Saine alimentation</vt:lpstr>
      <vt:lpstr>Créer des environnements d’apprentissage accueillant, bienveillants, respectueux et sécuritaires.  </vt:lpstr>
      <vt:lpstr>La tournée d’observation  </vt:lpstr>
      <vt:lpstr>Histoire de succès dans nos écoles</vt:lpstr>
      <vt:lpstr>PowerPoint Presentation</vt:lpstr>
      <vt:lpstr> Portrait de mon école </vt:lpstr>
      <vt:lpstr>Partage des histoires de succès et questions </vt:lpstr>
      <vt:lpstr>ÉVALUATION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des communautés scolaires en santé </dc:title>
  <cp:lastModifiedBy>Renee L Gauvreau</cp:lastModifiedBy>
  <cp:revision>72</cp:revision>
  <cp:lastPrinted>2015-11-20T20:30:28Z</cp:lastPrinted>
  <dcterms:modified xsi:type="dcterms:W3CDTF">2015-11-20T20:32:42Z</dcterms:modified>
</cp:coreProperties>
</file>