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0"/>
  </p:notesMasterIdLst>
  <p:sldIdLst>
    <p:sldId id="256" r:id="rId2"/>
    <p:sldId id="257" r:id="rId3"/>
    <p:sldId id="294" r:id="rId4"/>
    <p:sldId id="275" r:id="rId5"/>
    <p:sldId id="280" r:id="rId6"/>
    <p:sldId id="265" r:id="rId7"/>
    <p:sldId id="295" r:id="rId8"/>
    <p:sldId id="306" r:id="rId9"/>
    <p:sldId id="307" r:id="rId10"/>
    <p:sldId id="309" r:id="rId11"/>
    <p:sldId id="312" r:id="rId12"/>
    <p:sldId id="277" r:id="rId13"/>
    <p:sldId id="282" r:id="rId14"/>
    <p:sldId id="273" r:id="rId15"/>
    <p:sldId id="310" r:id="rId16"/>
    <p:sldId id="284" r:id="rId17"/>
    <p:sldId id="314" r:id="rId18"/>
    <p:sldId id="316" r:id="rId19"/>
    <p:sldId id="317" r:id="rId20"/>
    <p:sldId id="318" r:id="rId21"/>
    <p:sldId id="305" r:id="rId22"/>
    <p:sldId id="308" r:id="rId23"/>
    <p:sldId id="304" r:id="rId24"/>
    <p:sldId id="313" r:id="rId25"/>
    <p:sldId id="319" r:id="rId26"/>
    <p:sldId id="299" r:id="rId27"/>
    <p:sldId id="311" r:id="rId28"/>
    <p:sldId id="272" r:id="rId2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52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4176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docs.google.com</a:t>
            </a:r>
            <a:r>
              <a:rPr lang="en-US" dirty="0" smtClean="0"/>
              <a:t>/presentation/d/1ZN2fad9mHQP__dgv8QHccKn3-CfyWz-ESmFmc4x6WJw/</a:t>
            </a:r>
            <a:r>
              <a:rPr lang="en-US" dirty="0" err="1" smtClean="0"/>
              <a:t>edit#slide</a:t>
            </a:r>
            <a:r>
              <a:rPr lang="en-US" dirty="0" smtClean="0"/>
              <a:t>=</a:t>
            </a:r>
            <a:r>
              <a:rPr lang="en-US" dirty="0" err="1" smtClean="0"/>
              <a:t>id.p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53D1353-822F-C546-AB8D-88A82B76B1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Activité</a:t>
            </a:r>
            <a:r>
              <a:rPr lang="en-US" baseline="0" dirty="0" smtClean="0"/>
              <a:t> de Dance Play après la pause!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Ever</a:t>
            </a:r>
            <a:r>
              <a:rPr lang="fr-FR" dirty="0" smtClean="0"/>
              <a:t> Active </a:t>
            </a:r>
            <a:r>
              <a:rPr lang="fr-FR" dirty="0" err="1" smtClean="0"/>
              <a:t>School</a:t>
            </a:r>
            <a:r>
              <a:rPr lang="fr-FR" dirty="0" smtClean="0"/>
              <a:t> – HASS </a:t>
            </a:r>
            <a:r>
              <a:rPr lang="fr-FR" dirty="0" err="1" smtClean="0"/>
              <a:t>event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357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http://</a:t>
            </a:r>
            <a:r>
              <a:rPr lang="fr-FR" dirty="0" err="1" smtClean="0"/>
              <a:t>www.hsp.uwaterloo.ca</a:t>
            </a:r>
            <a:r>
              <a:rPr lang="fr-FR" dirty="0" smtClean="0"/>
              <a:t>/_global/documents/HSP_Action_Plan_Template_Form_French_20131002.pdf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251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docs.google.com</a:t>
            </a:r>
            <a:r>
              <a:rPr lang="en-US" dirty="0" smtClean="0"/>
              <a:t>/document/d/1oi7FBQoBjHtuk4mGu_h4najIoNmhp60lKxkEDbKlSrA/edit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2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dirty="0" smtClean="0"/>
              <a:t>Tous</a:t>
            </a:r>
            <a:r>
              <a:rPr lang="fr-CA" baseline="0" dirty="0" smtClean="0"/>
              <a:t> s’introduit et donne ses attentes de la journée</a:t>
            </a: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dirty="0" smtClean="0"/>
              <a:t>Approche globale de la santé en milieu scolaire – cadre que nous utilisons.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684926"/>
            <a:ext cx="2972590" cy="457513"/>
          </a:xfrm>
          <a:prstGeom prst="rect">
            <a:avLst/>
          </a:prstGeom>
        </p:spPr>
        <p:txBody>
          <a:bodyPr lIns="90443" tIns="45222" rIns="90443" bIns="45222"/>
          <a:lstStyle/>
          <a:p>
            <a:pPr>
              <a:defRPr/>
            </a:pPr>
            <a:fld id="{20DC04FB-7A0A-384E-93EF-9A43367C0D9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3827" y="8686488"/>
            <a:ext cx="2972590" cy="4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C2EEF74-BE39-D144-9BAE-A0B567A682E6}" type="slidenum">
              <a:rPr lang="en-CA" sz="1200"/>
              <a:pPr algn="r" eaLnBrk="1" hangingPunct="1"/>
              <a:t>8</a:t>
            </a:fld>
            <a:endParaRPr lang="en-CA" sz="1200"/>
          </a:p>
        </p:txBody>
      </p:sp>
      <p:sp>
        <p:nvSpPr>
          <p:cNvPr id="542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feuille</a:t>
            </a:r>
            <a:r>
              <a:rPr lang="en-US" dirty="0" smtClean="0"/>
              <a:t> blanche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remis</a:t>
            </a:r>
            <a:r>
              <a:rPr lang="en-US" baseline="0" dirty="0" smtClean="0"/>
              <a:t> aux participants pour faire un portrait de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école</a:t>
            </a:r>
            <a:r>
              <a:rPr lang="en-US" baseline="0" dirty="0" smtClean="0"/>
              <a:t>.  Question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se poser:  Aspect physique de </a:t>
            </a:r>
            <a:r>
              <a:rPr lang="en-US" baseline="0" dirty="0" err="1" smtClean="0"/>
              <a:t>l’école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extérieur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intérieur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bienêtre</a:t>
            </a:r>
            <a:r>
              <a:rPr lang="en-US" baseline="0" dirty="0" smtClean="0"/>
              <a:t> du personnel, </a:t>
            </a:r>
            <a:r>
              <a:rPr lang="en-US" baseline="0" dirty="0" err="1" smtClean="0"/>
              <a:t>partenariat</a:t>
            </a:r>
            <a:r>
              <a:rPr lang="en-US" baseline="0" dirty="0" smtClean="0"/>
              <a:t> déjà en place pour initiative en santé, les </a:t>
            </a:r>
            <a:r>
              <a:rPr lang="en-US" baseline="0" dirty="0" err="1" smtClean="0"/>
              <a:t>politiques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écoles</a:t>
            </a:r>
            <a:r>
              <a:rPr lang="en-US" baseline="0" dirty="0" smtClean="0"/>
              <a:t> et les </a:t>
            </a:r>
            <a:r>
              <a:rPr lang="en-US" baseline="0" dirty="0" err="1" smtClean="0"/>
              <a:t>apprentissages</a:t>
            </a:r>
            <a:r>
              <a:rPr lang="en-US" baseline="0" dirty="0" smtClean="0"/>
              <a:t> en santé.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05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Exercices</a:t>
            </a:r>
            <a:r>
              <a:rPr lang="en-US" baseline="0" dirty="0" smtClean="0"/>
              <a:t> physiques – </a:t>
            </a:r>
            <a:r>
              <a:rPr lang="en-US" baseline="0" dirty="0" err="1" smtClean="0"/>
              <a:t>Litteratie</a:t>
            </a:r>
            <a:r>
              <a:rPr lang="en-US" baseline="0" dirty="0" smtClean="0"/>
              <a:t> physique et </a:t>
            </a:r>
            <a:r>
              <a:rPr lang="en-US" baseline="0" dirty="0" err="1" smtClean="0"/>
              <a:t>jeux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bouger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Sauter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cloche-pied et </a:t>
            </a:r>
            <a:r>
              <a:rPr lang="en-US" baseline="0" dirty="0" err="1" smtClean="0"/>
              <a:t>s’emparer</a:t>
            </a:r>
            <a:endParaRPr lang="en-US" baseline="0" dirty="0" smtClean="0"/>
          </a:p>
          <a:p>
            <a:r>
              <a:rPr lang="en-US" baseline="0" dirty="0" err="1" smtClean="0"/>
              <a:t>Attrape</a:t>
            </a:r>
            <a:r>
              <a:rPr lang="en-US" baseline="0" dirty="0" smtClean="0"/>
              <a:t>-le </a:t>
            </a:r>
          </a:p>
          <a:p>
            <a:r>
              <a:rPr lang="en-US" baseline="0" dirty="0" smtClean="0"/>
              <a:t>Domino</a:t>
            </a:r>
          </a:p>
          <a:p>
            <a:r>
              <a:rPr lang="en-US" baseline="0" dirty="0" smtClean="0"/>
              <a:t>Carte </a:t>
            </a:r>
            <a:r>
              <a:rPr lang="en-US" baseline="0" dirty="0" err="1" smtClean="0"/>
              <a:t>Moi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bouge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l’école</a:t>
            </a:r>
            <a:endParaRPr lang="en-US" baseline="0" dirty="0" smtClean="0"/>
          </a:p>
          <a:p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20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Activité</a:t>
            </a:r>
            <a:r>
              <a:rPr lang="en-US" baseline="0" dirty="0" smtClean="0"/>
              <a:t> de Dance Play après la pause!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William Roy – </a:t>
            </a:r>
            <a:r>
              <a:rPr lang="fr-FR" dirty="0" err="1" smtClean="0"/>
              <a:t>Peace</a:t>
            </a:r>
            <a:r>
              <a:rPr lang="fr-FR" baseline="0" dirty="0" smtClean="0"/>
              <a:t> River</a:t>
            </a:r>
          </a:p>
          <a:p>
            <a:r>
              <a:rPr lang="fr-FR" baseline="0" dirty="0" err="1" smtClean="0"/>
              <a:t>Kaitlin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Niksic</a:t>
            </a:r>
            <a:r>
              <a:rPr lang="fr-FR" baseline="0" dirty="0" smtClean="0"/>
              <a:t> – Grande-Prairie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263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779462" y="1597025"/>
            <a:ext cx="7583488" cy="1679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779462" y="3276600"/>
            <a:ext cx="758348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444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1" y="6241345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842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82450" y="2049025"/>
            <a:ext cx="7667100" cy="420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72000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Slide with Pictu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81812" y="3254188"/>
            <a:ext cx="7580376" cy="168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2514600" y="457200"/>
            <a:ext cx="4114800" cy="2743199"/>
          </a:xfrm>
          <a:prstGeom prst="roundRect">
            <a:avLst>
              <a:gd name="adj" fmla="val 10888"/>
            </a:avLst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81812" y="4953000"/>
            <a:ext cx="7580376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30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06450" y="1627187"/>
            <a:ext cx="7580376" cy="16824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06450" y="3309410"/>
            <a:ext cx="7580376" cy="1755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66787" y="1600200"/>
            <a:ext cx="3529583" cy="4288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529583" cy="4288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966216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966216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algn="l" rtl="0">
              <a:spcBef>
                <a:spcPts val="0"/>
              </a:spcBef>
              <a:defRPr/>
            </a:lvl1pPr>
            <a:lvl2pPr marL="457200" indent="-241300" algn="l" rtl="0">
              <a:spcBef>
                <a:spcPts val="0"/>
              </a:spcBef>
              <a:defRPr/>
            </a:lvl2pPr>
            <a:lvl3pPr marL="688975" indent="-231775" algn="l" rtl="0">
              <a:spcBef>
                <a:spcPts val="0"/>
              </a:spcBef>
              <a:defRPr/>
            </a:lvl3pPr>
            <a:lvl4pPr marL="914400" indent="-241300" algn="l" rtl="0">
              <a:spcBef>
                <a:spcPts val="0"/>
              </a:spcBef>
              <a:defRPr/>
            </a:lvl4pPr>
            <a:lvl5pPr marL="1146175" indent="-231775" algn="l" rtl="0">
              <a:spcBef>
                <a:spcPts val="0"/>
              </a:spcBef>
              <a:defRPr/>
            </a:lvl5pPr>
            <a:lvl6pPr marL="1371600" indent="-241300" algn="l" rtl="0">
              <a:spcBef>
                <a:spcPts val="0"/>
              </a:spcBef>
              <a:defRPr/>
            </a:lvl6pPr>
            <a:lvl7pPr marL="1603375" indent="-231775" algn="l" rtl="0">
              <a:spcBef>
                <a:spcPts val="0"/>
              </a:spcBef>
              <a:defRPr/>
            </a:lvl7pPr>
            <a:lvl8pPr marL="1828800" indent="-241300" algn="l" rtl="0">
              <a:spcBef>
                <a:spcPts val="0"/>
              </a:spcBef>
              <a:defRPr/>
            </a:lvl8pPr>
            <a:lvl9pPr marL="2060575" indent="-231775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66787" y="838200"/>
            <a:ext cx="3474719" cy="1619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27892" y="838200"/>
            <a:ext cx="347471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2575" indent="-282575" rtl="0">
              <a:spcBef>
                <a:spcPts val="0"/>
              </a:spcBef>
              <a:defRPr/>
            </a:lvl1pPr>
            <a:lvl2pPr marL="573088" indent="-293688" rtl="0">
              <a:spcBef>
                <a:spcPts val="0"/>
              </a:spcBef>
              <a:defRPr/>
            </a:lvl2pPr>
            <a:lvl3pPr marL="855663" indent="-284163" rtl="0">
              <a:spcBef>
                <a:spcPts val="0"/>
              </a:spcBef>
              <a:defRPr/>
            </a:lvl3pPr>
            <a:lvl4pPr marL="1146175" indent="-282575" rtl="0">
              <a:spcBef>
                <a:spcPts val="0"/>
              </a:spcBef>
              <a:defRPr/>
            </a:lvl4pPr>
            <a:lvl5pPr marL="1430338" indent="-287338" rtl="0">
              <a:spcBef>
                <a:spcPts val="0"/>
              </a:spcBef>
              <a:defRPr/>
            </a:lvl5pPr>
            <a:lvl6pPr marL="1712913" indent="-290513" rtl="0">
              <a:spcBef>
                <a:spcPts val="0"/>
              </a:spcBef>
              <a:defRPr/>
            </a:lvl6pPr>
            <a:lvl7pPr marL="2003425" indent="-288925" rtl="0">
              <a:spcBef>
                <a:spcPts val="0"/>
              </a:spcBef>
              <a:defRPr/>
            </a:lvl7pPr>
            <a:lvl8pPr marL="2286000" indent="-292100" rtl="0">
              <a:spcBef>
                <a:spcPts val="0"/>
              </a:spcBef>
              <a:defRPr/>
            </a:lvl8pPr>
            <a:lvl9pPr marL="2568575" indent="-2825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966787" y="2474258"/>
            <a:ext cx="347471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5550693" y="2526506"/>
            <a:ext cx="5053012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1262855" y="354806"/>
            <a:ext cx="5053012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00" scaled="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indent="-32004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1pPr>
            <a:lvl2pPr marL="914400" marR="0" indent="-33146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2pPr>
            <a:lvl3pPr marL="1371600" marR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3pPr>
            <a:lvl4pPr marL="1828800" marR="0" indent="-35433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4pPr>
            <a:lvl5pPr marL="2286000" marR="0" indent="-35432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5pPr>
            <a:lvl6pPr marL="27432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6pPr>
            <a:lvl7pPr marL="32004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7pPr>
            <a:lvl8pPr marL="36576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8pPr>
            <a:lvl9pPr marL="41148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2" r:id="rId10"/>
    <p:sldLayoutId id="2147483663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5" Type="http://schemas.openxmlformats.org/officeDocument/2006/relationships/hyperlink" Target="https://docs.google.com/document/d/14X8AZat4huQ8ID1xLYEuKc84O-MHImmSIyUcnVqCnPM/edit" TargetMode="External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i7FBQoBjHtuk4mGu_h4najIoNmhp60lKxkEDbKlSrA/edit" TargetMode="External"/><Relationship Id="rId4" Type="http://schemas.openxmlformats.org/officeDocument/2006/relationships/hyperlink" Target="https://docs.google.com/document/d/158mXqwildet1AY_MlnF5-h3-IAjqxZXxvW_48q-c0rk/edi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275672" y="334715"/>
            <a:ext cx="8604959" cy="15101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54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Rencontre des</a:t>
            </a:r>
            <a:r>
              <a:rPr lang="fr-CA" sz="54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champions de la santé</a:t>
            </a:r>
            <a:endParaRPr lang="fr-CA" sz="5400" b="1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2555776" y="2060848"/>
            <a:ext cx="396044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3" y="5013176"/>
            <a:ext cx="3816423" cy="145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Logo - Reseau sante albert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13176"/>
            <a:ext cx="3744416" cy="14715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46"/>
            <a:ext cx="9144000" cy="963090"/>
          </a:xfrm>
          <a:solidFill>
            <a:schemeClr val="bg1"/>
          </a:solidFill>
        </p:spPr>
        <p:txBody>
          <a:bodyPr/>
          <a:lstStyle/>
          <a:p>
            <a:r>
              <a:rPr lang="en-US" sz="3600" b="1" dirty="0" smtClean="0"/>
              <a:t>La </a:t>
            </a:r>
            <a:r>
              <a:rPr lang="en-US" sz="3600" b="1" dirty="0" err="1" smtClean="0"/>
              <a:t>tournée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d’observation</a:t>
            </a:r>
            <a:r>
              <a:rPr lang="en-US" sz="3600" b="1" dirty="0" smtClean="0"/>
              <a:t>  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2080" y="1556792"/>
            <a:ext cx="3779912" cy="5040559"/>
          </a:xfrm>
          <a:solidFill>
            <a:srgbClr val="FFFFFF"/>
          </a:solidFill>
        </p:spPr>
        <p:txBody>
          <a:bodyPr/>
          <a:lstStyle/>
          <a:p>
            <a:pPr marL="137160" indent="0" algn="ctr">
              <a:buNone/>
            </a:pPr>
            <a:r>
              <a:rPr lang="en-US" sz="3200" b="1" dirty="0" err="1">
                <a:solidFill>
                  <a:srgbClr val="008000"/>
                </a:solidFill>
              </a:rPr>
              <a:t>O</a:t>
            </a:r>
            <a:r>
              <a:rPr lang="en-US" sz="3200" b="1" dirty="0" err="1" smtClean="0">
                <a:solidFill>
                  <a:srgbClr val="008000"/>
                </a:solidFill>
              </a:rPr>
              <a:t>util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>
                <a:solidFill>
                  <a:srgbClr val="008000"/>
                </a:solidFill>
              </a:rPr>
              <a:t>pour </a:t>
            </a:r>
            <a:r>
              <a:rPr lang="en-US" sz="3200" b="1" dirty="0" err="1" smtClean="0">
                <a:solidFill>
                  <a:srgbClr val="008000"/>
                </a:solidFill>
              </a:rPr>
              <a:t>déterminer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à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quel</a:t>
            </a:r>
            <a:r>
              <a:rPr lang="en-US" sz="3200" b="1" dirty="0" smtClean="0">
                <a:solidFill>
                  <a:srgbClr val="008000"/>
                </a:solidFill>
              </a:rPr>
              <a:t> point ton </a:t>
            </a:r>
            <a:r>
              <a:rPr lang="en-US" sz="3200" b="1" dirty="0" err="1" smtClean="0">
                <a:solidFill>
                  <a:srgbClr val="008000"/>
                </a:solidFill>
              </a:rPr>
              <a:t>école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constitue</a:t>
            </a:r>
            <a:r>
              <a:rPr lang="en-US" sz="3200" b="1" dirty="0" smtClean="0">
                <a:solidFill>
                  <a:srgbClr val="008000"/>
                </a:solidFill>
              </a:rPr>
              <a:t> un </a:t>
            </a:r>
            <a:r>
              <a:rPr lang="en-US" sz="3200" b="1" dirty="0" err="1" smtClean="0">
                <a:solidFill>
                  <a:srgbClr val="008000"/>
                </a:solidFill>
              </a:rPr>
              <a:t>environnement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d’apprentissage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accueillants</a:t>
            </a:r>
            <a:r>
              <a:rPr lang="en-US" sz="3200" b="1" dirty="0" smtClean="0">
                <a:solidFill>
                  <a:srgbClr val="008000"/>
                </a:solidFill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</a:rPr>
              <a:t>bienveillants</a:t>
            </a:r>
            <a:r>
              <a:rPr lang="en-US" sz="3200" b="1" dirty="0" smtClean="0">
                <a:solidFill>
                  <a:srgbClr val="008000"/>
                </a:solidFill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</a:rPr>
              <a:t>respectueux</a:t>
            </a:r>
            <a:r>
              <a:rPr lang="en-US" sz="3200" b="1" dirty="0" smtClean="0">
                <a:solidFill>
                  <a:srgbClr val="008000"/>
                </a:solidFill>
              </a:rPr>
              <a:t> et </a:t>
            </a:r>
            <a:r>
              <a:rPr lang="en-US" sz="3200" b="1" dirty="0" err="1" smtClean="0">
                <a:solidFill>
                  <a:srgbClr val="008000"/>
                </a:solidFill>
              </a:rPr>
              <a:t>sécuritaires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4" name="Picture 3" descr="Capture d’écran 2015-11-18 à 10.3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83007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8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728192"/>
          </a:xfrm>
          <a:solidFill>
            <a:schemeClr val="bg1"/>
          </a:solidFill>
        </p:spPr>
        <p:txBody>
          <a:bodyPr/>
          <a:lstStyle/>
          <a:p>
            <a:r>
              <a:rPr lang="en-US" sz="4400" dirty="0" err="1" smtClean="0"/>
              <a:t>Rôles</a:t>
            </a:r>
            <a:r>
              <a:rPr lang="en-US" sz="4400" dirty="0" smtClean="0"/>
              <a:t> des champions de la santé</a:t>
            </a:r>
            <a:endParaRPr lang="en-US" sz="4400" dirty="0"/>
          </a:p>
        </p:txBody>
      </p:sp>
      <p:pic>
        <p:nvPicPr>
          <p:cNvPr id="4" name="Picture 3" descr="IMG_24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4722800" cy="372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2" y="5157192"/>
            <a:ext cx="268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78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59832" y="4941168"/>
            <a:ext cx="2224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Pause</a:t>
            </a: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67146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Health Promotion Coordinators  (HPC) </a:t>
            </a:r>
            <a:r>
              <a:rPr lang="en-US" sz="4000" dirty="0" err="1" smtClean="0">
                <a:solidFill>
                  <a:schemeClr val="bg1"/>
                </a:solidFill>
              </a:rPr>
              <a:t>aident</a:t>
            </a:r>
            <a:r>
              <a:rPr lang="en-US" sz="4000" dirty="0" smtClean="0">
                <a:solidFill>
                  <a:schemeClr val="bg1"/>
                </a:solidFill>
              </a:rPr>
              <a:t> les </a:t>
            </a:r>
            <a:r>
              <a:rPr lang="en-US" sz="4000" dirty="0" err="1" smtClean="0">
                <a:solidFill>
                  <a:schemeClr val="bg1"/>
                </a:solidFill>
              </a:rPr>
              <a:t>écoles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à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3136" y="1412776"/>
            <a:ext cx="8856984" cy="5229199"/>
          </a:xfrm>
        </p:spPr>
        <p:txBody>
          <a:bodyPr/>
          <a:lstStyle/>
          <a:p>
            <a:r>
              <a:rPr lang="en-US" sz="2600" dirty="0" err="1" smtClean="0"/>
              <a:t>Créer</a:t>
            </a:r>
            <a:r>
              <a:rPr lang="en-US" sz="2600" dirty="0" smtClean="0"/>
              <a:t> </a:t>
            </a:r>
            <a:r>
              <a:rPr lang="en-US" sz="2600" dirty="0"/>
              <a:t>et </a:t>
            </a:r>
            <a:r>
              <a:rPr lang="en-US" sz="2600" dirty="0" err="1"/>
              <a:t>évaluer</a:t>
            </a:r>
            <a:r>
              <a:rPr lang="en-US" sz="2600" dirty="0"/>
              <a:t> </a:t>
            </a:r>
            <a:r>
              <a:rPr lang="en-US" sz="2600" dirty="0" smtClean="0"/>
              <a:t>des </a:t>
            </a:r>
            <a:r>
              <a:rPr lang="en-US" sz="2600" dirty="0" err="1" smtClean="0"/>
              <a:t>écoles</a:t>
            </a:r>
            <a:r>
              <a:rPr lang="en-US" sz="2600" dirty="0" smtClean="0"/>
              <a:t> </a:t>
            </a:r>
            <a:r>
              <a:rPr lang="en-US" sz="2600" dirty="0" err="1" smtClean="0"/>
              <a:t>saines</a:t>
            </a:r>
            <a:r>
              <a:rPr lang="en-US" sz="2600" dirty="0" smtClean="0"/>
              <a:t> </a:t>
            </a:r>
          </a:p>
          <a:p>
            <a:r>
              <a:rPr lang="en-US" sz="2600" dirty="0" err="1" smtClean="0"/>
              <a:t>Élaborer</a:t>
            </a:r>
            <a:r>
              <a:rPr lang="en-US" sz="2600" dirty="0" smtClean="0"/>
              <a:t> </a:t>
            </a:r>
            <a:r>
              <a:rPr lang="en-US" sz="2600" dirty="0"/>
              <a:t>un plan et </a:t>
            </a:r>
            <a:r>
              <a:rPr lang="en-US" sz="2600" dirty="0" smtClean="0"/>
              <a:t> </a:t>
            </a:r>
            <a:r>
              <a:rPr lang="en-US" sz="2600" dirty="0"/>
              <a:t>le </a:t>
            </a:r>
            <a:r>
              <a:rPr lang="en-US" sz="2600" dirty="0" err="1"/>
              <a:t>mettre</a:t>
            </a:r>
            <a:r>
              <a:rPr lang="en-US" sz="2600" dirty="0"/>
              <a:t> en </a:t>
            </a:r>
            <a:r>
              <a:rPr lang="en-US" sz="2600" dirty="0" smtClean="0"/>
              <a:t>action</a:t>
            </a:r>
          </a:p>
          <a:p>
            <a:r>
              <a:rPr lang="en-US" sz="2600" dirty="0" err="1"/>
              <a:t>Fournir</a:t>
            </a:r>
            <a:r>
              <a:rPr lang="en-US" sz="2600" dirty="0"/>
              <a:t> des </a:t>
            </a:r>
            <a:r>
              <a:rPr lang="en-US" sz="2600" dirty="0" err="1"/>
              <a:t>possibilités</a:t>
            </a:r>
            <a:r>
              <a:rPr lang="en-US" sz="2600" dirty="0"/>
              <a:t> de </a:t>
            </a:r>
            <a:r>
              <a:rPr lang="en-US" sz="2600" dirty="0" err="1"/>
              <a:t>perfectionnement</a:t>
            </a:r>
            <a:r>
              <a:rPr lang="en-US" sz="2600" dirty="0"/>
              <a:t> </a:t>
            </a:r>
            <a:r>
              <a:rPr lang="en-US" sz="2600" dirty="0" err="1" smtClean="0"/>
              <a:t>professionnel</a:t>
            </a:r>
            <a:endParaRPr lang="en-US" sz="2600" dirty="0" smtClean="0"/>
          </a:p>
          <a:p>
            <a:r>
              <a:rPr lang="en-US" sz="2600" dirty="0" err="1"/>
              <a:t>Élaborer</a:t>
            </a:r>
            <a:r>
              <a:rPr lang="en-US" sz="2600" dirty="0"/>
              <a:t> et </a:t>
            </a:r>
            <a:r>
              <a:rPr lang="en-US" sz="2600" dirty="0" err="1"/>
              <a:t>mettre</a:t>
            </a:r>
            <a:r>
              <a:rPr lang="en-US" sz="2600" dirty="0"/>
              <a:t> en </a:t>
            </a:r>
            <a:r>
              <a:rPr lang="en-US" sz="2600" dirty="0" err="1"/>
              <a:t>œuvre</a:t>
            </a:r>
            <a:r>
              <a:rPr lang="en-US" sz="2600" dirty="0"/>
              <a:t> </a:t>
            </a:r>
            <a:r>
              <a:rPr lang="en-US" sz="2600" dirty="0" smtClean="0"/>
              <a:t>les </a:t>
            </a:r>
            <a:r>
              <a:rPr lang="en-US" sz="2600" dirty="0" err="1" smtClean="0"/>
              <a:t>politiques</a:t>
            </a:r>
            <a:r>
              <a:rPr lang="en-US" sz="2600" dirty="0" smtClean="0"/>
              <a:t> en </a:t>
            </a:r>
            <a:r>
              <a:rPr lang="en-US" sz="2600" dirty="0"/>
              <a:t>santé et </a:t>
            </a:r>
            <a:r>
              <a:rPr lang="en-US" sz="2600" dirty="0" err="1" smtClean="0"/>
              <a:t>bienêtre</a:t>
            </a:r>
            <a:endParaRPr lang="en-US" sz="2600" dirty="0" smtClean="0"/>
          </a:p>
          <a:p>
            <a:r>
              <a:rPr lang="en-US" sz="2600" dirty="0" err="1"/>
              <a:t>Accéder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des </a:t>
            </a:r>
            <a:r>
              <a:rPr lang="en-US" sz="2600" dirty="0" err="1"/>
              <a:t>ressources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</a:t>
            </a:r>
            <a:r>
              <a:rPr lang="en-US" sz="2600" dirty="0" err="1"/>
              <a:t>l'appui</a:t>
            </a:r>
            <a:r>
              <a:rPr lang="en-US" sz="2600" dirty="0"/>
              <a:t> </a:t>
            </a:r>
            <a:r>
              <a:rPr lang="en-US" sz="2600" dirty="0" err="1"/>
              <a:t>d'une</a:t>
            </a:r>
            <a:r>
              <a:rPr lang="en-US" sz="2600" dirty="0"/>
              <a:t> </a:t>
            </a:r>
            <a:r>
              <a:rPr lang="en-US" sz="2600" dirty="0" err="1"/>
              <a:t>saine</a:t>
            </a:r>
            <a:r>
              <a:rPr lang="en-US" sz="2600" dirty="0"/>
              <a:t> </a:t>
            </a:r>
            <a:r>
              <a:rPr lang="en-US" sz="2600" dirty="0" err="1"/>
              <a:t>communauté</a:t>
            </a:r>
            <a:r>
              <a:rPr lang="en-US" sz="2600" dirty="0"/>
              <a:t> </a:t>
            </a:r>
            <a:r>
              <a:rPr lang="en-US" sz="2600" dirty="0" err="1" smtClean="0"/>
              <a:t>scolaire</a:t>
            </a:r>
            <a:endParaRPr lang="en-US" sz="2600" dirty="0" smtClean="0"/>
          </a:p>
          <a:p>
            <a:r>
              <a:rPr lang="en-US" sz="2600" dirty="0" err="1"/>
              <a:t>Participer</a:t>
            </a:r>
            <a:r>
              <a:rPr lang="en-US" sz="2600" dirty="0"/>
              <a:t> aux </a:t>
            </a:r>
            <a:r>
              <a:rPr lang="en-US" sz="2600" dirty="0" err="1"/>
              <a:t>comités</a:t>
            </a:r>
            <a:r>
              <a:rPr lang="en-US" sz="2600" dirty="0"/>
              <a:t> de </a:t>
            </a:r>
            <a:r>
              <a:rPr lang="en-US" sz="2600" dirty="0" err="1" smtClean="0"/>
              <a:t>bienêtre</a:t>
            </a:r>
            <a:r>
              <a:rPr lang="en-US" sz="2600" dirty="0" smtClean="0"/>
              <a:t> </a:t>
            </a:r>
            <a:r>
              <a:rPr lang="en-US" sz="2600" dirty="0"/>
              <a:t>de </a:t>
            </a:r>
            <a:r>
              <a:rPr lang="en-US" sz="2600" dirty="0" err="1" smtClean="0"/>
              <a:t>l'école</a:t>
            </a:r>
            <a:endParaRPr lang="en-US" sz="2600" dirty="0" smtClean="0"/>
          </a:p>
          <a:p>
            <a:r>
              <a:rPr lang="en-US" sz="2600" dirty="0"/>
              <a:t>Identifier les </a:t>
            </a:r>
            <a:r>
              <a:rPr lang="en-US" sz="2600" dirty="0" err="1"/>
              <a:t>opportunités</a:t>
            </a:r>
            <a:r>
              <a:rPr lang="en-US" sz="2600" dirty="0"/>
              <a:t> de </a:t>
            </a:r>
            <a:r>
              <a:rPr lang="en-US" sz="2600" dirty="0" err="1"/>
              <a:t>financement</a:t>
            </a:r>
            <a:r>
              <a:rPr lang="en-US" sz="2600" dirty="0"/>
              <a:t> qui </a:t>
            </a:r>
            <a:r>
              <a:rPr lang="en-US" sz="2600" dirty="0" err="1"/>
              <a:t>favorisent</a:t>
            </a:r>
            <a:r>
              <a:rPr lang="en-US" sz="2600" dirty="0"/>
              <a:t> la santé </a:t>
            </a:r>
            <a:r>
              <a:rPr lang="en-US" sz="2600" dirty="0" err="1" smtClean="0"/>
              <a:t>scolaire</a:t>
            </a:r>
            <a:endParaRPr lang="en-US" sz="2600" dirty="0" smtClean="0"/>
          </a:p>
          <a:p>
            <a:r>
              <a:rPr lang="en-US" sz="2600" dirty="0" err="1"/>
              <a:t>Interpréter</a:t>
            </a:r>
            <a:r>
              <a:rPr lang="en-US" sz="2600" dirty="0"/>
              <a:t> les </a:t>
            </a:r>
            <a:r>
              <a:rPr lang="en-US" sz="2600" dirty="0" err="1"/>
              <a:t>lignes</a:t>
            </a:r>
            <a:r>
              <a:rPr lang="en-US" sz="2600" dirty="0"/>
              <a:t> </a:t>
            </a:r>
            <a:r>
              <a:rPr lang="en-US" sz="2600" dirty="0" err="1"/>
              <a:t>directrices</a:t>
            </a:r>
            <a:r>
              <a:rPr lang="en-US" sz="2600" dirty="0"/>
              <a:t> de l’Alberta en </a:t>
            </a:r>
            <a:r>
              <a:rPr lang="en-US" sz="2600" dirty="0" err="1"/>
              <a:t>matière</a:t>
            </a:r>
            <a:r>
              <a:rPr lang="en-US" sz="2600" dirty="0"/>
              <a:t> de nutrition pour les </a:t>
            </a:r>
            <a:r>
              <a:rPr lang="en-US" sz="2600" dirty="0" err="1"/>
              <a:t>enfants</a:t>
            </a:r>
            <a:r>
              <a:rPr lang="en-US" sz="2600" dirty="0"/>
              <a:t> et les </a:t>
            </a:r>
            <a:r>
              <a:rPr lang="en-US" sz="2600" dirty="0" err="1" smtClean="0"/>
              <a:t>jeunes</a:t>
            </a: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/>
          </a:p>
        </p:txBody>
      </p:sp>
      <p:pic>
        <p:nvPicPr>
          <p:cNvPr id="3" name="Image 2" descr="2014 AH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6712"/>
            <a:ext cx="2016224" cy="5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Chasse aux </a:t>
            </a:r>
            <a:r>
              <a:rPr lang="en-US" sz="3600" b="1" dirty="0" err="1" smtClean="0"/>
              <a:t>trésors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dans</a:t>
            </a:r>
            <a:r>
              <a:rPr lang="en-US" sz="3600" b="1" dirty="0" smtClean="0"/>
              <a:t> le Web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pture d’écran 2016-04-05 à 12.5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" y="1052736"/>
            <a:ext cx="9144000" cy="5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8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53752"/>
            <a:ext cx="7536954" cy="92697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Histoires</a:t>
            </a:r>
            <a:r>
              <a:rPr lang="en-US" sz="4400" dirty="0" smtClean="0">
                <a:solidFill>
                  <a:schemeClr val="bg1"/>
                </a:solidFill>
              </a:rPr>
              <a:t> de </a:t>
            </a:r>
            <a:r>
              <a:rPr lang="en-US" sz="4400" dirty="0" err="1" smtClean="0">
                <a:solidFill>
                  <a:schemeClr val="bg1"/>
                </a:solidFill>
              </a:rPr>
              <a:t>succès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Capture d’écran 2016-04-04 à 12.4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82402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9646"/>
            <a:ext cx="8568952" cy="1179114"/>
          </a:xfrm>
        </p:spPr>
        <p:txBody>
          <a:bodyPr>
            <a:normAutofit/>
          </a:bodyPr>
          <a:lstStyle/>
          <a:p>
            <a:r>
              <a:rPr lang="en-US" sz="4400" b="1" dirty="0" err="1" smtClean="0"/>
              <a:t>Classe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verte</a:t>
            </a:r>
            <a:endParaRPr lang="en-US" sz="4400" b="1" dirty="0"/>
          </a:p>
        </p:txBody>
      </p:sp>
      <p:pic>
        <p:nvPicPr>
          <p:cNvPr id="5" name="Content Placeholder 4" descr="Forest-Green-Grow-Tower-23pzdee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7949"/>
          <a:stretch>
            <a:fillRect/>
          </a:stretch>
        </p:blipFill>
        <p:spPr>
          <a:xfrm>
            <a:off x="683568" y="2121406"/>
            <a:ext cx="3455240" cy="388961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283968" y="2060848"/>
            <a:ext cx="4536504" cy="3960439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 err="1" smtClean="0"/>
              <a:t>École</a:t>
            </a:r>
            <a:r>
              <a:rPr lang="en-US" sz="2800" b="1" dirty="0" smtClean="0"/>
              <a:t> Notre-Dame-des-</a:t>
            </a:r>
            <a:r>
              <a:rPr lang="en-US" sz="2800" b="1" dirty="0" err="1" smtClean="0"/>
              <a:t>Monts</a:t>
            </a:r>
            <a:endParaRPr lang="en-US" sz="2800" b="1" dirty="0"/>
          </a:p>
          <a:p>
            <a:endParaRPr lang="en-US" sz="2800" dirty="0" smtClean="0"/>
          </a:p>
          <a:p>
            <a:r>
              <a:rPr lang="en-US" sz="2800" dirty="0" smtClean="0"/>
              <a:t>Un </a:t>
            </a:r>
            <a:r>
              <a:rPr lang="en-US" sz="2800" dirty="0" err="1" smtClean="0"/>
              <a:t>projet</a:t>
            </a:r>
            <a:r>
              <a:rPr lang="en-US" sz="2800" dirty="0" smtClean="0"/>
              <a:t> </a:t>
            </a:r>
            <a:r>
              <a:rPr lang="en-US" sz="2800" dirty="0" err="1" smtClean="0"/>
              <a:t>pris</a:t>
            </a:r>
            <a:r>
              <a:rPr lang="en-US" sz="2800" dirty="0" smtClean="0"/>
              <a:t> en charge par les </a:t>
            </a:r>
            <a:r>
              <a:rPr lang="en-US" sz="2800" dirty="0" err="1" smtClean="0"/>
              <a:t>élèves</a:t>
            </a:r>
            <a:r>
              <a:rPr lang="en-US" sz="2800" dirty="0" smtClean="0"/>
              <a:t> et qui </a:t>
            </a:r>
            <a:r>
              <a:rPr lang="en-US" sz="2800" dirty="0" err="1" smtClean="0"/>
              <a:t>implique</a:t>
            </a:r>
            <a:r>
              <a:rPr lang="en-US" sz="2800" dirty="0" smtClean="0"/>
              <a:t> la </a:t>
            </a:r>
            <a:r>
              <a:rPr lang="en-US" sz="2800" dirty="0" err="1" smtClean="0"/>
              <a:t>communauté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841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sz="4400" b="1" dirty="0"/>
              <a:t>Projet d’entreprenariat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6634"/>
            <a:ext cx="8520600" cy="4555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3986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sz="3600" dirty="0"/>
              <a:t>Chaises “</a:t>
            </a:r>
            <a:r>
              <a:rPr lang="fr-CA" sz="3600" dirty="0" err="1"/>
              <a:t>Wobble</a:t>
            </a:r>
            <a:r>
              <a:rPr lang="fr-CA" sz="3600" dirty="0"/>
              <a:t>” et bureau debout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6634"/>
            <a:ext cx="8520600" cy="4555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01591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71600" y="1700808"/>
            <a:ext cx="7416824" cy="33123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ctr">
              <a:buSzPct val="100000"/>
              <a:buNone/>
            </a:pPr>
            <a:endParaRPr lang="fr-CA" sz="4400" b="1" dirty="0" smtClean="0"/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Introduction </a:t>
            </a:r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et </a:t>
            </a:r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présentation </a:t>
            </a:r>
            <a:endParaRPr lang="fr-CA" sz="4400" b="1" dirty="0"/>
          </a:p>
          <a:p>
            <a:pPr marL="457200" marR="0" lvl="0" indent="-5486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ymbol"/>
              <a:buChar char="✿"/>
            </a:pP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6948264" y="5661248"/>
            <a:ext cx="1872208" cy="110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23528" y="404664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sz="4400" dirty="0"/>
              <a:t>Vélos </a:t>
            </a:r>
            <a:r>
              <a:rPr lang="fr-CA" sz="4400" dirty="0" smtClean="0"/>
              <a:t>stationnaires</a:t>
            </a:r>
            <a:endParaRPr lang="fr-CA" sz="4400" dirty="0"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77400"/>
            <a:ext cx="8520600" cy="4614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422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8641"/>
            <a:ext cx="9144000" cy="1189826"/>
          </a:xfrm>
        </p:spPr>
        <p:txBody>
          <a:bodyPr>
            <a:noAutofit/>
          </a:bodyPr>
          <a:lstStyle/>
          <a:p>
            <a:r>
              <a:rPr lang="en-US" sz="4800" dirty="0" smtClean="0"/>
              <a:t>Nouvelle </a:t>
            </a:r>
            <a:r>
              <a:rPr lang="en-US" sz="4800" dirty="0" err="1" smtClean="0"/>
              <a:t>ressource</a:t>
            </a:r>
            <a:r>
              <a:rPr lang="en-US" sz="4800" dirty="0" smtClean="0"/>
              <a:t> en </a:t>
            </a:r>
            <a:r>
              <a:rPr lang="en-US" sz="4800" dirty="0" err="1" smtClean="0"/>
              <a:t>français</a:t>
            </a:r>
            <a:endParaRPr lang="en-US" sz="4800" dirty="0"/>
          </a:p>
        </p:txBody>
      </p:sp>
      <p:pic>
        <p:nvPicPr>
          <p:cNvPr id="4" name="Content Placeholder 3" descr="Capture d’écran 2016-02-02 à 13.25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481"/>
          <a:stretch>
            <a:fillRect/>
          </a:stretch>
        </p:blipFill>
        <p:spPr>
          <a:xfrm>
            <a:off x="256513" y="1484292"/>
            <a:ext cx="5200898" cy="3024828"/>
          </a:xfrm>
        </p:spPr>
      </p:pic>
      <p:pic>
        <p:nvPicPr>
          <p:cNvPr id="5" name="Picture 4" descr="Capture d’écran 2016-02-02 à 13.2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61048"/>
            <a:ext cx="6335405" cy="27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5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88712" y="4941168"/>
            <a:ext cx="196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Diner</a:t>
            </a: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646"/>
            <a:ext cx="9144000" cy="1143000"/>
          </a:xfrm>
        </p:spPr>
        <p:txBody>
          <a:bodyPr/>
          <a:lstStyle/>
          <a:p>
            <a:r>
              <a:rPr lang="fr-FR" sz="4800" dirty="0" smtClean="0"/>
              <a:t>Pour votre plan d’action 2016-2017</a:t>
            </a:r>
            <a:endParaRPr lang="fr-FR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2378642" cy="2671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556792"/>
            <a:ext cx="4608512" cy="1200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HASS</a:t>
            </a:r>
            <a:r>
              <a:rPr lang="en-US" sz="2400" dirty="0" smtClean="0"/>
              <a:t> – Healthy Active School Symposium (pour max 10 </a:t>
            </a:r>
            <a:r>
              <a:rPr lang="en-US" sz="2400" dirty="0" err="1" smtClean="0"/>
              <a:t>élèves</a:t>
            </a:r>
            <a:r>
              <a:rPr lang="en-US" sz="2400" dirty="0" smtClean="0"/>
              <a:t> et 1 </a:t>
            </a:r>
            <a:r>
              <a:rPr lang="en-US" sz="2400" dirty="0" err="1" smtClean="0"/>
              <a:t>enseignant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3068960"/>
            <a:ext cx="648072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Shaping the Future </a:t>
            </a:r>
            <a:r>
              <a:rPr lang="en-US" sz="2800" dirty="0" smtClean="0"/>
              <a:t>– </a:t>
            </a:r>
            <a:r>
              <a:rPr lang="en-US" sz="2800" dirty="0" err="1" smtClean="0"/>
              <a:t>Développement</a:t>
            </a:r>
            <a:r>
              <a:rPr lang="en-US" sz="2800" dirty="0" smtClean="0"/>
              <a:t> </a:t>
            </a:r>
            <a:r>
              <a:rPr lang="en-US" sz="2800" dirty="0" err="1" smtClean="0"/>
              <a:t>professionel</a:t>
            </a:r>
            <a:r>
              <a:rPr lang="en-US" sz="2800" dirty="0" smtClean="0"/>
              <a:t> pour les </a:t>
            </a:r>
            <a:r>
              <a:rPr lang="en-US" sz="2800" dirty="0" err="1" smtClean="0"/>
              <a:t>enseignants</a:t>
            </a:r>
            <a:r>
              <a:rPr lang="en-US" sz="2800" dirty="0" smtClean="0"/>
              <a:t>, les champions de la santé, parents, directions, etc. 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5301208"/>
            <a:ext cx="4968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AMA</a:t>
            </a:r>
            <a:r>
              <a:rPr lang="en-US" sz="3600" dirty="0" smtClean="0"/>
              <a:t> – Youth Run Club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63347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http://</a:t>
            </a:r>
            <a:r>
              <a:rPr lang="en-US" sz="2800" b="1" dirty="0" err="1" smtClean="0">
                <a:solidFill>
                  <a:schemeClr val="bg1"/>
                </a:solidFill>
              </a:rPr>
              <a:t>www.everactive.org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2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9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>
          <a:xfrm rot="5400000">
            <a:off x="5382524" y="2963496"/>
            <a:ext cx="4559525" cy="2705092"/>
          </a:xfrm>
        </p:spPr>
      </p:pic>
      <p:pic>
        <p:nvPicPr>
          <p:cNvPr id="5" name="Image 4" descr="IMG_29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116"/>
            <a:ext cx="3951845" cy="2963884"/>
          </a:xfrm>
          <a:prstGeom prst="rect">
            <a:avLst/>
          </a:prstGeom>
        </p:spPr>
      </p:pic>
      <p:pic>
        <p:nvPicPr>
          <p:cNvPr id="6" name="Image 5" descr="IMG_39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" y="1953550"/>
            <a:ext cx="3127589" cy="23456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6998" y="1519996"/>
            <a:ext cx="255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5"/>
              </a:rPr>
              <a:t>Google Doc - notes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436146" y="2046147"/>
            <a:ext cx="2947084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fr-FR" sz="1800" dirty="0"/>
              <a:t>9</a:t>
            </a:r>
            <a:r>
              <a:rPr lang="fr-FR" sz="1800" dirty="0" smtClean="0"/>
              <a:t> professeurs</a:t>
            </a:r>
          </a:p>
          <a:p>
            <a:pPr marL="285750" indent="-285750" algn="ctr">
              <a:buFont typeface="Arial"/>
              <a:buChar char="•"/>
            </a:pPr>
            <a:r>
              <a:rPr lang="fr-FR" sz="1800" dirty="0" smtClean="0"/>
              <a:t>1 agente de liaison communautaire</a:t>
            </a:r>
          </a:p>
          <a:p>
            <a:pPr marL="285750" indent="-285750" algn="ctr">
              <a:buFont typeface="Arial"/>
              <a:buChar char="•"/>
            </a:pPr>
            <a:r>
              <a:rPr lang="fr-FR" sz="1800" dirty="0" smtClean="0"/>
              <a:t>1 administrateur </a:t>
            </a:r>
          </a:p>
          <a:p>
            <a:pPr marL="285750" indent="-285750" algn="ctr">
              <a:buFont typeface="Arial"/>
              <a:buChar char="•"/>
            </a:pPr>
            <a:r>
              <a:rPr lang="fr-FR" sz="1800" dirty="0" smtClean="0"/>
              <a:t>1 agente de projets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51845" y="4555380"/>
            <a:ext cx="2382426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2"/>
                </a:solidFill>
              </a:rPr>
              <a:t>“If </a:t>
            </a:r>
            <a:r>
              <a:rPr lang="fr-FR" sz="1800" dirty="0" err="1">
                <a:solidFill>
                  <a:schemeClr val="tx2"/>
                </a:solidFill>
              </a:rPr>
              <a:t>you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don’t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take</a:t>
            </a:r>
            <a:r>
              <a:rPr lang="fr-FR" sz="1800" dirty="0">
                <a:solidFill>
                  <a:schemeClr val="tx2"/>
                </a:solidFill>
              </a:rPr>
              <a:t> time for </a:t>
            </a:r>
            <a:r>
              <a:rPr lang="fr-FR" sz="1800" dirty="0" err="1">
                <a:solidFill>
                  <a:schemeClr val="tx2"/>
                </a:solidFill>
              </a:rPr>
              <a:t>your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wellness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you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will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be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forced</a:t>
            </a:r>
            <a:r>
              <a:rPr lang="fr-FR" sz="1800" dirty="0">
                <a:solidFill>
                  <a:schemeClr val="tx2"/>
                </a:solidFill>
              </a:rPr>
              <a:t> to </a:t>
            </a:r>
            <a:r>
              <a:rPr lang="fr-FR" sz="1800" dirty="0" err="1">
                <a:solidFill>
                  <a:schemeClr val="tx2"/>
                </a:solidFill>
              </a:rPr>
              <a:t>take</a:t>
            </a:r>
            <a:r>
              <a:rPr lang="fr-FR" sz="1800" dirty="0">
                <a:solidFill>
                  <a:schemeClr val="tx2"/>
                </a:solidFill>
              </a:rPr>
              <a:t> time for </a:t>
            </a:r>
            <a:r>
              <a:rPr lang="fr-FR" sz="1800" dirty="0" err="1">
                <a:solidFill>
                  <a:schemeClr val="tx2"/>
                </a:solidFill>
              </a:rPr>
              <a:t>your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 err="1">
                <a:solidFill>
                  <a:schemeClr val="tx2"/>
                </a:solidFill>
              </a:rPr>
              <a:t>illness</a:t>
            </a:r>
            <a:r>
              <a:rPr lang="fr-FR" sz="1800" dirty="0">
                <a:solidFill>
                  <a:schemeClr val="tx2"/>
                </a:solidFill>
              </a:rPr>
              <a:t>!</a:t>
            </a:r>
            <a:r>
              <a:rPr lang="fr-FR" sz="1800" dirty="0" smtClean="0">
                <a:solidFill>
                  <a:schemeClr val="tx2"/>
                </a:solidFill>
              </a:rPr>
              <a:t>”</a:t>
            </a:r>
          </a:p>
          <a:p>
            <a:pPr algn="r"/>
            <a:r>
              <a:rPr lang="fr-FR" sz="1800" dirty="0" smtClean="0">
                <a:solidFill>
                  <a:schemeClr val="bg1"/>
                </a:solidFill>
              </a:rPr>
              <a:t>Dr Mike Evans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1" name="Image 10" descr="Capture d’écran 2016-02-02 à 10.19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116"/>
            <a:ext cx="7741920" cy="205664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586431" y="3724031"/>
            <a:ext cx="121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5"/>
              </a:rPr>
              <a:t>Google Doc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4382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4400" dirty="0" smtClean="0"/>
              <a:t>Formations de la FSFA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484784"/>
            <a:ext cx="7667100" cy="3816424"/>
          </a:xfrm>
        </p:spPr>
        <p:txBody>
          <a:bodyPr/>
          <a:lstStyle/>
          <a:p>
            <a:r>
              <a:rPr lang="en-US" sz="4000" dirty="0" err="1" smtClean="0"/>
              <a:t>Récréation</a:t>
            </a:r>
            <a:r>
              <a:rPr lang="en-US" sz="4000" dirty="0" smtClean="0"/>
              <a:t> </a:t>
            </a:r>
            <a:r>
              <a:rPr lang="en-US" sz="4000" dirty="0" err="1" smtClean="0"/>
              <a:t>Réussie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err="1" smtClean="0"/>
              <a:t>Littératie</a:t>
            </a:r>
            <a:r>
              <a:rPr lang="en-US" sz="4000" dirty="0" smtClean="0"/>
              <a:t> physique 101</a:t>
            </a:r>
          </a:p>
          <a:p>
            <a:endParaRPr lang="en-US" sz="4000" dirty="0"/>
          </a:p>
          <a:p>
            <a:r>
              <a:rPr lang="en-US" sz="4000" dirty="0" err="1" smtClean="0"/>
              <a:t>Éducation</a:t>
            </a:r>
            <a:r>
              <a:rPr lang="en-US" sz="4000" dirty="0" smtClean="0"/>
              <a:t> et santé: le </a:t>
            </a:r>
            <a:r>
              <a:rPr lang="en-US" sz="4000" dirty="0" err="1" smtClean="0"/>
              <a:t>succès</a:t>
            </a:r>
            <a:r>
              <a:rPr lang="en-US" sz="4000" dirty="0" smtClean="0"/>
              <a:t> de la collaboration! 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5805265"/>
            <a:ext cx="4968552" cy="461665"/>
          </a:xfrm>
          <a:prstGeom prst="rect">
            <a:avLst/>
          </a:prstGeom>
          <a:solidFill>
            <a:srgbClr val="DDF53D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lafsfa.ca</a:t>
            </a:r>
            <a:r>
              <a:rPr lang="en-US" sz="2400" dirty="0"/>
              <a:t>/services/formations/</a:t>
            </a:r>
          </a:p>
        </p:txBody>
      </p:sp>
      <p:pic>
        <p:nvPicPr>
          <p:cNvPr id="5" name="Shape 114"/>
          <p:cNvPicPr preferRelativeResize="0"/>
          <p:nvPr/>
        </p:nvPicPr>
        <p:blipFill rotWithShape="1">
          <a:blip r:embed="rId2">
            <a:alphaModFix/>
          </a:blip>
          <a:srcRect t="921" b="10354"/>
          <a:stretch/>
        </p:blipFill>
        <p:spPr>
          <a:xfrm>
            <a:off x="793596" y="5517232"/>
            <a:ext cx="1618164" cy="95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20150928_135102258_H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1861"/>
            <a:ext cx="2736304" cy="15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4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646"/>
            <a:ext cx="9144000" cy="1107106"/>
          </a:xfrm>
        </p:spPr>
        <p:txBody>
          <a:bodyPr/>
          <a:lstStyle/>
          <a:p>
            <a:r>
              <a:rPr lang="fr-FR" sz="4000" dirty="0" smtClean="0"/>
              <a:t>Ressources: Plan d’action de la santé</a:t>
            </a:r>
            <a:endParaRPr lang="fr-FR" sz="4000" dirty="0"/>
          </a:p>
        </p:txBody>
      </p:sp>
      <p:pic>
        <p:nvPicPr>
          <p:cNvPr id="6" name="Image 5" descr="Capture d’écran 2015-09-17 à 2.4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5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64896" cy="3240360"/>
          </a:xfrm>
        </p:spPr>
        <p:txBody>
          <a:bodyPr/>
          <a:lstStyle/>
          <a:p>
            <a:r>
              <a:rPr lang="en-US" sz="5400" dirty="0"/>
              <a:t>Tableau des initiatives des </a:t>
            </a:r>
            <a:r>
              <a:rPr lang="en-US" sz="5400" dirty="0" err="1" smtClean="0"/>
              <a:t>Écoles</a:t>
            </a:r>
            <a:r>
              <a:rPr lang="en-US" sz="5400" dirty="0" smtClean="0"/>
              <a:t> </a:t>
            </a:r>
            <a:r>
              <a:rPr lang="en-US" sz="5400" dirty="0"/>
              <a:t>en santé – </a:t>
            </a:r>
            <a:r>
              <a:rPr lang="en-US" sz="5400" dirty="0">
                <a:hlinkClick r:id="rId3"/>
              </a:rPr>
              <a:t>Google doc</a:t>
            </a:r>
            <a:br>
              <a:rPr lang="en-US" sz="5400" dirty="0">
                <a:hlinkClick r:id="rId3"/>
              </a:rPr>
            </a:b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293096"/>
            <a:ext cx="86409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Plan </a:t>
            </a:r>
            <a:r>
              <a:rPr lang="en-US" sz="5400" dirty="0" err="1" smtClean="0"/>
              <a:t>d’action</a:t>
            </a:r>
            <a:r>
              <a:rPr lang="en-US" sz="5400" dirty="0" smtClean="0"/>
              <a:t> 2016-2017 – </a:t>
            </a:r>
            <a:r>
              <a:rPr lang="en-US" sz="5400" dirty="0" smtClean="0">
                <a:hlinkClick r:id="rId4"/>
              </a:rPr>
              <a:t>Google doc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5082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99592" y="260648"/>
            <a:ext cx="7655496" cy="165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Partage </a:t>
            </a:r>
            <a:r>
              <a:rPr lang="fr-CA" sz="48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sur la journée</a:t>
            </a: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2204864"/>
            <a:ext cx="820891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Font typeface="Arial"/>
              <a:buChar char="•"/>
            </a:pPr>
            <a:r>
              <a:rPr lang="en-US" sz="3600" dirty="0" err="1"/>
              <a:t>Commentaire</a:t>
            </a:r>
            <a:r>
              <a:rPr lang="en-US" sz="3600" dirty="0"/>
              <a:t> </a:t>
            </a:r>
            <a:r>
              <a:rPr lang="en-US" sz="3600" dirty="0" err="1"/>
              <a:t>sur</a:t>
            </a:r>
            <a:r>
              <a:rPr lang="en-US" sz="3600" dirty="0"/>
              <a:t> la </a:t>
            </a:r>
            <a:r>
              <a:rPr lang="en-US" sz="3600" dirty="0" err="1"/>
              <a:t>journée</a:t>
            </a:r>
            <a:r>
              <a:rPr lang="en-US" sz="3600" dirty="0" smtClean="0"/>
              <a:t>?</a:t>
            </a:r>
          </a:p>
          <a:p>
            <a:pPr marL="571500" lvl="0" indent="-571500">
              <a:buFont typeface="Arial"/>
              <a:buChar char="•"/>
            </a:pPr>
            <a:endParaRPr lang="en-CA" sz="3600" dirty="0"/>
          </a:p>
          <a:p>
            <a:pPr marL="571500" lvl="0" indent="-571500">
              <a:buFont typeface="Arial"/>
              <a:buChar char="•"/>
            </a:pPr>
            <a:r>
              <a:rPr lang="en-US" sz="3600" dirty="0" err="1"/>
              <a:t>Quel</a:t>
            </a:r>
            <a:r>
              <a:rPr lang="en-US" sz="3600" dirty="0"/>
              <a:t> </a:t>
            </a:r>
            <a:r>
              <a:rPr lang="en-US" sz="3600" dirty="0" err="1"/>
              <a:t>sujet</a:t>
            </a:r>
            <a:r>
              <a:rPr lang="en-US" sz="3600" dirty="0"/>
              <a:t> </a:t>
            </a:r>
            <a:r>
              <a:rPr lang="en-US" sz="3600" dirty="0" err="1"/>
              <a:t>aimeriez-vous</a:t>
            </a:r>
            <a:r>
              <a:rPr lang="en-US" sz="3600" dirty="0"/>
              <a:t> </a:t>
            </a:r>
            <a:r>
              <a:rPr lang="en-US" sz="3600" dirty="0" err="1"/>
              <a:t>aborder</a:t>
            </a:r>
            <a:r>
              <a:rPr lang="en-US" sz="3600" dirty="0"/>
              <a:t> la </a:t>
            </a:r>
            <a:r>
              <a:rPr lang="en-US" sz="3600" dirty="0" err="1"/>
              <a:t>prochaine</a:t>
            </a:r>
            <a:r>
              <a:rPr lang="en-US" sz="3600" dirty="0"/>
              <a:t> </a:t>
            </a:r>
            <a:r>
              <a:rPr lang="en-US" sz="3600" dirty="0" err="1"/>
              <a:t>rencontre</a:t>
            </a:r>
            <a:r>
              <a:rPr lang="en-US" sz="3600" dirty="0" smtClean="0"/>
              <a:t>?</a:t>
            </a:r>
          </a:p>
          <a:p>
            <a:endParaRPr lang="en-CA" sz="3600" dirty="0"/>
          </a:p>
          <a:p>
            <a:pPr marL="571500" indent="-571500">
              <a:buFont typeface="Arial"/>
              <a:buChar char="•"/>
            </a:pPr>
            <a:r>
              <a:rPr lang="en-CA" sz="3600" dirty="0" err="1" smtClean="0"/>
              <a:t>Évaluation</a:t>
            </a:r>
            <a:endParaRPr lang="fr-FR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164288" y="609329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Merci!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5220072" y="5733256"/>
            <a:ext cx="1618164" cy="95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55650" y="1700808"/>
            <a:ext cx="7432774" cy="19442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ctr">
              <a:buSzPct val="100000"/>
              <a:buNone/>
            </a:pPr>
            <a:endParaRPr lang="fr-CA" sz="4400" b="1" dirty="0" smtClean="0"/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Horaire de la journée </a:t>
            </a:r>
            <a:endParaRPr lang="fr-CA" sz="4400" b="1" dirty="0"/>
          </a:p>
          <a:p>
            <a:pPr marL="457200" marR="0" lvl="0" indent="-5486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ymbol"/>
              <a:buChar char="✿"/>
            </a:pP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3707904" y="5517232"/>
            <a:ext cx="1618164" cy="957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4978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016" y="89647"/>
            <a:ext cx="8892480" cy="172620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CA" sz="4800" dirty="0" smtClean="0">
                <a:latin typeface="questial"/>
                <a:cs typeface="questial"/>
              </a:rPr>
              <a:t>La vision d’une école en santé</a:t>
            </a:r>
            <a:endParaRPr lang="fr-CA" sz="4800" dirty="0">
              <a:latin typeface="questial"/>
              <a:cs typeface="quest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48880"/>
            <a:ext cx="8724556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/>
              <a:t>Une école en santé est </a:t>
            </a:r>
            <a:r>
              <a:rPr lang="fr-CA" b="1" dirty="0" smtClean="0"/>
              <a:t>un milieu scolaire de vie active qui favorise chez les jeunes leur autonomie, leurs compétences, leurs compétences et leur sentiment d’appartenance au monde qui les entoure.  </a:t>
            </a:r>
          </a:p>
          <a:p>
            <a:pPr marL="0" indent="0" algn="r">
              <a:buNone/>
            </a:pPr>
            <a:r>
              <a:rPr lang="fr-CA" sz="2000" i="1" dirty="0" smtClean="0"/>
              <a:t>Version simplifiée de la vision inspirée de celle du MACSNB</a:t>
            </a:r>
            <a:endParaRPr lang="fr-CA" sz="20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627784" y="6237312"/>
            <a:ext cx="62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Adopté par le comité provincial des écoles en santé, 2014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4305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9646"/>
            <a:ext cx="7823398" cy="146714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800" dirty="0" err="1" smtClean="0"/>
              <a:t>Secteurs</a:t>
            </a:r>
            <a:r>
              <a:rPr lang="en-US" sz="4800" dirty="0" smtClean="0"/>
              <a:t> </a:t>
            </a:r>
            <a:r>
              <a:rPr lang="en-US" sz="4800" dirty="0" err="1" smtClean="0"/>
              <a:t>prioritaires</a:t>
            </a:r>
            <a:r>
              <a:rPr lang="en-US" sz="4800" dirty="0" smtClean="0"/>
              <a:t> des </a:t>
            </a:r>
            <a:r>
              <a:rPr lang="en-US" sz="4800" dirty="0" err="1" smtClean="0"/>
              <a:t>écoles</a:t>
            </a:r>
            <a:r>
              <a:rPr lang="en-US" sz="4800" dirty="0" smtClean="0"/>
              <a:t> en santé 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88" y="2060848"/>
            <a:ext cx="4176464" cy="1019935"/>
          </a:xfrm>
          <a:solidFill>
            <a:srgbClr val="FFFFFF"/>
          </a:solidFill>
        </p:spPr>
        <p:txBody>
          <a:bodyPr/>
          <a:lstStyle/>
          <a:p>
            <a:pPr marL="137160" indent="0">
              <a:buNone/>
            </a:pPr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Relation </a:t>
            </a:r>
            <a:r>
              <a:rPr lang="en-US" sz="4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saine</a:t>
            </a:r>
            <a:endParaRPr lang="en-US" sz="44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5656" y="5013176"/>
            <a:ext cx="5335506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Alimentation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saine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3284984"/>
            <a:ext cx="33123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Vie active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944" y="3284984"/>
            <a:ext cx="4896544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Environnements</a:t>
            </a:r>
            <a:r>
              <a:rPr 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sociaux-</a:t>
            </a:r>
            <a:r>
              <a:rPr lang="en-US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positifs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32340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0" y="201406"/>
            <a:ext cx="8929861" cy="14062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4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Développement d’une communauté scolaire en santé</a:t>
            </a:r>
          </a:p>
        </p:txBody>
      </p:sp>
      <p:pic>
        <p:nvPicPr>
          <p:cNvPr id="3" name="Image 2" descr="Wellness f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28800"/>
            <a:ext cx="4043824" cy="522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9646"/>
            <a:ext cx="7823398" cy="1179114"/>
          </a:xfrm>
          <a:solidFill>
            <a:srgbClr val="FFE33B"/>
          </a:solidFill>
        </p:spPr>
        <p:txBody>
          <a:bodyPr/>
          <a:lstStyle/>
          <a:p>
            <a:r>
              <a:rPr lang="fr-FR" sz="2800" dirty="0" smtClean="0">
                <a:solidFill>
                  <a:schemeClr val="tx1"/>
                </a:solidFill>
              </a:rPr>
              <a:t>Approche globale de la santé en milieu scolaire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8" name="Shape 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3688" y="1412776"/>
            <a:ext cx="5203024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04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sh-eng-l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166596" cy="3186021"/>
          </a:xfrm>
          <a:prstGeom prst="rect">
            <a:avLst/>
          </a:prstGeom>
          <a:noFill/>
        </p:spPr>
      </p:pic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4333875" y="3861048"/>
            <a:ext cx="48101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2400" b="1" u="sng" dirty="0" err="1" smtClean="0">
                <a:solidFill>
                  <a:srgbClr val="FFFFFF"/>
                </a:solidFill>
              </a:rPr>
              <a:t>Politiques</a:t>
            </a:r>
            <a:r>
              <a:rPr lang="en-US" sz="2400" b="1" u="sng" dirty="0" smtClean="0">
                <a:solidFill>
                  <a:srgbClr val="FFFFFF"/>
                </a:solidFill>
              </a:rPr>
              <a:t> </a:t>
            </a:r>
            <a:r>
              <a:rPr lang="en-US" sz="2400" b="1" u="sng" dirty="0" err="1" smtClean="0">
                <a:solidFill>
                  <a:srgbClr val="FFFFFF"/>
                </a:solidFill>
              </a:rPr>
              <a:t>saines</a:t>
            </a:r>
            <a:r>
              <a:rPr lang="en-US" sz="2400" b="1" u="sng" dirty="0" smtClean="0">
                <a:solidFill>
                  <a:srgbClr val="FFFFFF"/>
                </a:solidFill>
              </a:rPr>
              <a:t> </a:t>
            </a:r>
            <a:r>
              <a:rPr lang="en-US" sz="2400" b="1" u="sng" dirty="0" err="1" smtClean="0">
                <a:solidFill>
                  <a:srgbClr val="FFFFFF"/>
                </a:solidFill>
              </a:rPr>
              <a:t>dans</a:t>
            </a:r>
            <a:r>
              <a:rPr lang="en-US" sz="2400" b="1" u="sng" dirty="0" smtClean="0">
                <a:solidFill>
                  <a:srgbClr val="FFFFFF"/>
                </a:solidFill>
              </a:rPr>
              <a:t> les </a:t>
            </a:r>
            <a:r>
              <a:rPr lang="en-US" sz="2400" b="1" u="sng" dirty="0" err="1" smtClean="0">
                <a:solidFill>
                  <a:srgbClr val="FFFFFF"/>
                </a:solidFill>
              </a:rPr>
              <a:t>écoles</a:t>
            </a:r>
            <a:endParaRPr lang="en-US" sz="2400" b="1" u="sng" dirty="0">
              <a:solidFill>
                <a:srgbClr val="FFFFFF"/>
              </a:solidFill>
            </a:endParaRPr>
          </a:p>
          <a:p>
            <a:pPr algn="r"/>
            <a:r>
              <a:rPr lang="en-US" sz="2400" b="1" dirty="0" err="1" smtClean="0">
                <a:solidFill>
                  <a:srgbClr val="FFE33B"/>
                </a:solidFill>
              </a:rPr>
              <a:t>Politique</a:t>
            </a:r>
            <a:r>
              <a:rPr lang="en-US" sz="2400" b="1" dirty="0" smtClean="0">
                <a:solidFill>
                  <a:srgbClr val="FFE33B"/>
                </a:solidFill>
              </a:rPr>
              <a:t> de santé </a:t>
            </a:r>
            <a:r>
              <a:rPr lang="en-US" sz="2400" b="1" dirty="0" err="1" smtClean="0">
                <a:solidFill>
                  <a:srgbClr val="FFE33B"/>
                </a:solidFill>
              </a:rPr>
              <a:t>dans</a:t>
            </a:r>
            <a:r>
              <a:rPr lang="en-US" sz="2400" b="1" dirty="0" smtClean="0">
                <a:solidFill>
                  <a:srgbClr val="FFE33B"/>
                </a:solidFill>
              </a:rPr>
              <a:t> </a:t>
            </a:r>
            <a:r>
              <a:rPr lang="en-US" sz="2400" b="1" dirty="0" err="1" smtClean="0">
                <a:solidFill>
                  <a:srgbClr val="FFE33B"/>
                </a:solidFill>
              </a:rPr>
              <a:t>votre</a:t>
            </a:r>
            <a:r>
              <a:rPr lang="en-US" sz="2400" b="1" dirty="0" smtClean="0">
                <a:solidFill>
                  <a:srgbClr val="FFE33B"/>
                </a:solidFill>
              </a:rPr>
              <a:t> </a:t>
            </a:r>
            <a:r>
              <a:rPr lang="en-US" sz="2400" b="1" dirty="0" err="1" smtClean="0">
                <a:solidFill>
                  <a:srgbClr val="FFE33B"/>
                </a:solidFill>
              </a:rPr>
              <a:t>conseil</a:t>
            </a:r>
            <a:endParaRPr lang="en-US" sz="2400" b="1" dirty="0" smtClean="0">
              <a:solidFill>
                <a:srgbClr val="FFE33B"/>
              </a:solidFill>
            </a:endParaRPr>
          </a:p>
          <a:p>
            <a:pPr algn="r"/>
            <a:endParaRPr lang="en-US" sz="2400" b="1" dirty="0" smtClean="0">
              <a:solidFill>
                <a:srgbClr val="FFE33B"/>
              </a:solidFill>
            </a:endParaRPr>
          </a:p>
          <a:p>
            <a:pPr algn="r"/>
            <a:r>
              <a:rPr lang="en-US" sz="2400" b="1" dirty="0" err="1" smtClean="0">
                <a:solidFill>
                  <a:srgbClr val="FFE33B"/>
                </a:solidFill>
              </a:rPr>
              <a:t>Offrir</a:t>
            </a:r>
            <a:r>
              <a:rPr lang="en-US" sz="2400" b="1" dirty="0" smtClean="0">
                <a:solidFill>
                  <a:srgbClr val="FFE33B"/>
                </a:solidFill>
              </a:rPr>
              <a:t> </a:t>
            </a:r>
            <a:r>
              <a:rPr lang="en-US" sz="2400" b="1" dirty="0" err="1" smtClean="0">
                <a:solidFill>
                  <a:srgbClr val="FFE33B"/>
                </a:solidFill>
              </a:rPr>
              <a:t>vos</a:t>
            </a:r>
            <a:r>
              <a:rPr lang="en-US" sz="2400" b="1" dirty="0" smtClean="0">
                <a:solidFill>
                  <a:srgbClr val="FFE33B"/>
                </a:solidFill>
              </a:rPr>
              <a:t> suggestions </a:t>
            </a:r>
            <a:r>
              <a:rPr lang="en-US" sz="2400" b="1" dirty="0" err="1" smtClean="0">
                <a:solidFill>
                  <a:srgbClr val="FFE33B"/>
                </a:solidFill>
              </a:rPr>
              <a:t>sur</a:t>
            </a:r>
            <a:r>
              <a:rPr lang="en-US" sz="2400" b="1" dirty="0" smtClean="0">
                <a:solidFill>
                  <a:srgbClr val="FFE33B"/>
                </a:solidFill>
              </a:rPr>
              <a:t> </a:t>
            </a:r>
            <a:r>
              <a:rPr lang="en-US" sz="2400" b="1" dirty="0" err="1" smtClean="0">
                <a:solidFill>
                  <a:srgbClr val="FFE33B"/>
                </a:solidFill>
              </a:rPr>
              <a:t>l’élaboration</a:t>
            </a:r>
            <a:r>
              <a:rPr lang="en-US" sz="2400" b="1" dirty="0" smtClean="0">
                <a:solidFill>
                  <a:srgbClr val="FFE33B"/>
                </a:solidFill>
              </a:rPr>
              <a:t> de la </a:t>
            </a:r>
            <a:r>
              <a:rPr lang="en-US" sz="2400" b="1" dirty="0" err="1" smtClean="0">
                <a:solidFill>
                  <a:srgbClr val="FFE33B"/>
                </a:solidFill>
              </a:rPr>
              <a:t>politique</a:t>
            </a:r>
            <a:endParaRPr lang="en-US" sz="2400" b="1" dirty="0">
              <a:solidFill>
                <a:srgbClr val="FFE33B"/>
              </a:solidFill>
            </a:endParaRPr>
          </a:p>
          <a:p>
            <a:pPr algn="r"/>
            <a:endParaRPr lang="en-US" sz="2400" dirty="0">
              <a:solidFill>
                <a:srgbClr val="FFE33B"/>
              </a:solidFill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618038" y="1765300"/>
            <a:ext cx="4275137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/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4572000" y="0"/>
            <a:ext cx="4608512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2200" b="1" u="sng" dirty="0" err="1" smtClean="0">
                <a:solidFill>
                  <a:srgbClr val="FFFFFF"/>
                </a:solidFill>
              </a:rPr>
              <a:t>Enseignement</a:t>
            </a:r>
            <a:r>
              <a:rPr lang="en-US" sz="2200" b="1" u="sng" dirty="0" smtClean="0">
                <a:solidFill>
                  <a:srgbClr val="FFFFFF"/>
                </a:solidFill>
              </a:rPr>
              <a:t> et </a:t>
            </a:r>
            <a:r>
              <a:rPr lang="en-US" sz="2200" b="1" u="sng" dirty="0" err="1" smtClean="0">
                <a:solidFill>
                  <a:srgbClr val="FFFFFF"/>
                </a:solidFill>
              </a:rPr>
              <a:t>apprentissage</a:t>
            </a:r>
            <a:endParaRPr lang="en-US" sz="2000" b="1" dirty="0">
              <a:solidFill>
                <a:srgbClr val="FFFFFF"/>
              </a:solidFill>
            </a:endParaRPr>
          </a:p>
          <a:p>
            <a:pPr algn="r"/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La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réussite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chez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l’élève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dans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l’apprentissage</a:t>
            </a:r>
            <a:endParaRPr lang="en-US" sz="2000" b="1" dirty="0">
              <a:solidFill>
                <a:srgbClr val="FFE33B"/>
              </a:solidFill>
              <a:latin typeface="+mj-lt"/>
            </a:endParaRPr>
          </a:p>
          <a:p>
            <a:pPr algn="r"/>
            <a:endParaRPr lang="en-US" sz="2000" b="1" dirty="0">
              <a:solidFill>
                <a:srgbClr val="FFE33B"/>
              </a:solidFill>
            </a:endParaRPr>
          </a:p>
          <a:p>
            <a:pPr algn="r"/>
            <a:r>
              <a:rPr lang="en-US" sz="2000" b="1" dirty="0" err="1" smtClean="0">
                <a:solidFill>
                  <a:srgbClr val="FFE33B"/>
                </a:solidFill>
              </a:rPr>
              <a:t>Perfectionnement</a:t>
            </a:r>
            <a:r>
              <a:rPr lang="en-US" sz="2000" b="1" dirty="0" smtClean="0">
                <a:solidFill>
                  <a:srgbClr val="FFE33B"/>
                </a:solidFill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</a:rPr>
              <a:t>professionnel</a:t>
            </a:r>
            <a:r>
              <a:rPr lang="en-US" sz="2000" b="1" dirty="0" smtClean="0">
                <a:solidFill>
                  <a:srgbClr val="FFE33B"/>
                </a:solidFill>
              </a:rPr>
              <a:t> en santé pour le personnel</a:t>
            </a:r>
          </a:p>
          <a:p>
            <a:pPr algn="r"/>
            <a:endParaRPr lang="en-US" sz="2000" b="1" dirty="0">
              <a:solidFill>
                <a:srgbClr val="FFE33B"/>
              </a:solidFill>
            </a:endParaRPr>
          </a:p>
          <a:p>
            <a:pPr algn="r"/>
            <a:r>
              <a:rPr lang="en-US" sz="2000" b="1" dirty="0" smtClean="0">
                <a:solidFill>
                  <a:srgbClr val="FFE33B"/>
                </a:solidFill>
              </a:rPr>
              <a:t>Promotion de la santé – </a:t>
            </a:r>
            <a:r>
              <a:rPr lang="en-US" sz="2000" b="1" dirty="0" err="1" smtClean="0">
                <a:solidFill>
                  <a:srgbClr val="FFE33B"/>
                </a:solidFill>
              </a:rPr>
              <a:t>activités</a:t>
            </a:r>
            <a:r>
              <a:rPr lang="en-US" sz="2000" b="1" dirty="0" smtClean="0">
                <a:solidFill>
                  <a:srgbClr val="FFE33B"/>
                </a:solidFill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</a:rPr>
              <a:t>pédagogiques</a:t>
            </a:r>
            <a:r>
              <a:rPr lang="en-US" sz="2000" b="1" dirty="0" smtClean="0">
                <a:solidFill>
                  <a:srgbClr val="FFE33B"/>
                </a:solidFill>
              </a:rPr>
              <a:t> et non </a:t>
            </a:r>
            <a:r>
              <a:rPr lang="en-US" sz="2000" b="1" dirty="0" err="1" smtClean="0">
                <a:solidFill>
                  <a:srgbClr val="FFE33B"/>
                </a:solidFill>
              </a:rPr>
              <a:t>pédagogiques</a:t>
            </a:r>
            <a:r>
              <a:rPr lang="en-US" sz="2000" b="1" dirty="0" smtClean="0">
                <a:solidFill>
                  <a:srgbClr val="FFE33B"/>
                </a:solidFill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</a:rPr>
              <a:t>planifiées</a:t>
            </a:r>
            <a:r>
              <a:rPr lang="en-US" sz="2000" b="1" dirty="0" smtClean="0">
                <a:solidFill>
                  <a:srgbClr val="FFE33B"/>
                </a:solidFill>
              </a:rPr>
              <a:t> </a:t>
            </a:r>
          </a:p>
          <a:p>
            <a:pPr algn="r"/>
            <a:endParaRPr lang="en-US" sz="2000" b="1" dirty="0">
              <a:solidFill>
                <a:srgbClr val="FFFFFF"/>
              </a:solidFill>
            </a:endParaRPr>
          </a:p>
          <a:p>
            <a:pPr algn="r"/>
            <a:r>
              <a:rPr lang="en-US" sz="2000" dirty="0" smtClean="0"/>
              <a:t>                       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605" name="Line 8"/>
          <p:cNvSpPr>
            <a:spLocks noChangeShapeType="1"/>
          </p:cNvSpPr>
          <p:nvPr/>
        </p:nvSpPr>
        <p:spPr bwMode="auto">
          <a:xfrm>
            <a:off x="0" y="3645024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>
            <a:off x="4499992" y="188640"/>
            <a:ext cx="72008" cy="65527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0" y="3933056"/>
            <a:ext cx="435597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rgbClr val="FFFFFF"/>
                </a:solidFill>
                <a:latin typeface="+mj-lt"/>
              </a:rPr>
              <a:t>Partenariat</a:t>
            </a:r>
            <a:r>
              <a:rPr lang="en-US" sz="2400" b="1" u="sng" dirty="0" smtClean="0">
                <a:solidFill>
                  <a:srgbClr val="FFFFFF"/>
                </a:solidFill>
                <a:latin typeface="+mj-lt"/>
              </a:rPr>
              <a:t> et services</a:t>
            </a:r>
            <a:endParaRPr lang="en-US" sz="2400" b="1" u="sng" dirty="0">
              <a:solidFill>
                <a:srgbClr val="FFFFFF"/>
              </a:solidFill>
              <a:latin typeface="+mj-lt"/>
            </a:endParaRPr>
          </a:p>
          <a:p>
            <a:endParaRPr lang="en-US" sz="24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FFE33B"/>
                </a:solidFill>
                <a:latin typeface="+mj-lt"/>
              </a:rPr>
              <a:t>Liens avec des </a:t>
            </a:r>
            <a:r>
              <a:rPr lang="en-US" sz="2400" b="1" dirty="0" err="1" smtClean="0">
                <a:solidFill>
                  <a:srgbClr val="FFE33B"/>
                </a:solidFill>
                <a:latin typeface="+mj-lt"/>
              </a:rPr>
              <a:t>organismes</a:t>
            </a:r>
            <a:r>
              <a:rPr lang="en-US" sz="2400" b="1" dirty="0" smtClean="0">
                <a:solidFill>
                  <a:srgbClr val="FFE33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E33B"/>
                </a:solidFill>
                <a:latin typeface="+mj-lt"/>
              </a:rPr>
              <a:t>communautaires</a:t>
            </a:r>
            <a:r>
              <a:rPr lang="en-US" sz="2400" b="1" dirty="0" smtClean="0">
                <a:solidFill>
                  <a:srgbClr val="FFE33B"/>
                </a:solidFill>
                <a:latin typeface="+mj-lt"/>
              </a:rPr>
              <a:t> </a:t>
            </a:r>
          </a:p>
          <a:p>
            <a:endParaRPr lang="en-US" sz="2400" b="1" dirty="0">
              <a:solidFill>
                <a:srgbClr val="FFE33B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FFE33B"/>
                </a:solidFill>
                <a:latin typeface="+mj-lt"/>
              </a:rPr>
              <a:t>Reconnaissance des </a:t>
            </a:r>
            <a:r>
              <a:rPr lang="en-US" sz="2400" b="1" dirty="0" err="1" smtClean="0">
                <a:solidFill>
                  <a:srgbClr val="FFE33B"/>
                </a:solidFill>
                <a:latin typeface="+mj-lt"/>
              </a:rPr>
              <a:t>bénévoles</a:t>
            </a:r>
            <a:endParaRPr lang="en-US" sz="2400" b="1" dirty="0">
              <a:solidFill>
                <a:srgbClr val="FFE33B"/>
              </a:solidFill>
              <a:latin typeface="+mj-lt"/>
            </a:endParaRPr>
          </a:p>
        </p:txBody>
      </p:sp>
      <p:sp>
        <p:nvSpPr>
          <p:cNvPr id="25609" name="Rectangle 7"/>
          <p:cNvSpPr>
            <a:spLocks noChangeArrowheads="1"/>
          </p:cNvSpPr>
          <p:nvPr/>
        </p:nvSpPr>
        <p:spPr bwMode="auto">
          <a:xfrm>
            <a:off x="4471" y="0"/>
            <a:ext cx="4427984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+mj-lt"/>
              </a:rPr>
              <a:t>Milieu social et physique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La vision, les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objectifs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et les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croyances</a:t>
            </a:r>
            <a:endParaRPr lang="en-US" sz="2000" b="1" dirty="0" smtClean="0">
              <a:solidFill>
                <a:srgbClr val="FFE33B"/>
              </a:solidFill>
              <a:latin typeface="+mj-lt"/>
            </a:endParaRPr>
          </a:p>
          <a:p>
            <a:endParaRPr lang="en-US" sz="2000" b="1" dirty="0" smtClean="0">
              <a:solidFill>
                <a:srgbClr val="FFE33B"/>
              </a:solidFill>
              <a:latin typeface="+mj-lt"/>
            </a:endParaRPr>
          </a:p>
          <a:p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L’ambiance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et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climat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social</a:t>
            </a:r>
            <a:endParaRPr lang="en-US" sz="2000" b="1" dirty="0">
              <a:solidFill>
                <a:srgbClr val="FFE33B"/>
              </a:solidFill>
              <a:latin typeface="+mj-lt"/>
            </a:endParaRPr>
          </a:p>
          <a:p>
            <a:endParaRPr lang="en-US" sz="2000" b="1" dirty="0">
              <a:solidFill>
                <a:srgbClr val="FFE33B"/>
              </a:solidFill>
              <a:latin typeface="+mj-lt"/>
            </a:endParaRPr>
          </a:p>
          <a:p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Campagne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visuelle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sur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le </a:t>
            </a:r>
          </a:p>
          <a:p>
            <a:r>
              <a:rPr lang="en-US" sz="2000" b="1" dirty="0" err="1">
                <a:solidFill>
                  <a:srgbClr val="FFE33B"/>
                </a:solidFill>
                <a:latin typeface="+mj-lt"/>
              </a:rPr>
              <a:t>t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hème</a:t>
            </a:r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 de la santé</a:t>
            </a:r>
          </a:p>
          <a:p>
            <a:endParaRPr lang="en-US" sz="2000" b="1" dirty="0" smtClean="0">
              <a:solidFill>
                <a:srgbClr val="FFE33B"/>
              </a:solidFill>
              <a:latin typeface="+mj-lt"/>
            </a:endParaRPr>
          </a:p>
          <a:p>
            <a:r>
              <a:rPr lang="en-US" sz="2000" b="1" dirty="0" smtClean="0">
                <a:solidFill>
                  <a:srgbClr val="FFE33B"/>
                </a:solidFill>
                <a:latin typeface="+mj-lt"/>
              </a:rPr>
              <a:t>Relations </a:t>
            </a:r>
            <a:r>
              <a:rPr lang="en-US" sz="2000" b="1" dirty="0" err="1" smtClean="0">
                <a:solidFill>
                  <a:srgbClr val="FFE33B"/>
                </a:solidFill>
                <a:latin typeface="+mj-lt"/>
              </a:rPr>
              <a:t>saines</a:t>
            </a:r>
            <a:endParaRPr lang="en-US" sz="2000" b="1" dirty="0">
              <a:solidFill>
                <a:srgbClr val="FFE33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183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8" grpId="0"/>
      <p:bldP spid="256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88640"/>
            <a:ext cx="8892480" cy="12241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4400" dirty="0" smtClean="0">
                <a:solidFill>
                  <a:schemeClr val="accent4"/>
                </a:solidFill>
              </a:rPr>
              <a:t/>
            </a:r>
            <a:br>
              <a:rPr lang="en-US" sz="4400" dirty="0" smtClean="0">
                <a:solidFill>
                  <a:schemeClr val="accent4"/>
                </a:solidFill>
              </a:rPr>
            </a:br>
            <a:r>
              <a:rPr lang="en-US" sz="4400" dirty="0" err="1" smtClean="0">
                <a:solidFill>
                  <a:schemeClr val="accent4"/>
                </a:solidFill>
              </a:rPr>
              <a:t>Quel</a:t>
            </a:r>
            <a:r>
              <a:rPr lang="en-US" sz="4400" dirty="0" smtClean="0">
                <a:solidFill>
                  <a:schemeClr val="accent4"/>
                </a:solidFill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</a:rPr>
              <a:t>est</a:t>
            </a:r>
            <a:r>
              <a:rPr lang="en-US" sz="4400" dirty="0" smtClean="0">
                <a:solidFill>
                  <a:schemeClr val="accent4"/>
                </a:solidFill>
              </a:rPr>
              <a:t> le portrait de </a:t>
            </a:r>
            <a:r>
              <a:rPr lang="en-US" sz="4400" dirty="0" err="1" smtClean="0">
                <a:solidFill>
                  <a:schemeClr val="accent4"/>
                </a:solidFill>
              </a:rPr>
              <a:t>votre</a:t>
            </a:r>
            <a:r>
              <a:rPr lang="en-US" sz="4400" dirty="0" smtClean="0">
                <a:solidFill>
                  <a:schemeClr val="accent4"/>
                </a:solidFill>
              </a:rPr>
              <a:t> </a:t>
            </a:r>
            <a:r>
              <a:rPr lang="en-US" sz="4400" dirty="0" err="1" smtClean="0">
                <a:solidFill>
                  <a:schemeClr val="accent4"/>
                </a:solidFill>
              </a:rPr>
              <a:t>école</a:t>
            </a:r>
            <a:r>
              <a:rPr lang="en-US" sz="4400" dirty="0" smtClean="0">
                <a:solidFill>
                  <a:schemeClr val="accent4"/>
                </a:solidFill>
              </a:rPr>
              <a:t>?</a:t>
            </a:r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 descr="Capture d’écran 2015-11-20 à 11.26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5" y="1700808"/>
            <a:ext cx="4504631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1988840"/>
            <a:ext cx="30243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Milieu social et physique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038163"/>
            <a:ext cx="252028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Politiques</a:t>
            </a:r>
            <a:r>
              <a:rPr lang="en-US" sz="2400" dirty="0" smtClean="0"/>
              <a:t> </a:t>
            </a:r>
            <a:r>
              <a:rPr lang="en-US" sz="2400" dirty="0" err="1" smtClean="0"/>
              <a:t>saines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les </a:t>
            </a:r>
            <a:r>
              <a:rPr lang="en-US" sz="2400" dirty="0" err="1" smtClean="0"/>
              <a:t>écoles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5661248"/>
            <a:ext cx="460851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Enseignement</a:t>
            </a:r>
            <a:r>
              <a:rPr lang="en-US" sz="2800" dirty="0" smtClean="0"/>
              <a:t> et </a:t>
            </a:r>
            <a:r>
              <a:rPr lang="en-US" sz="2800" dirty="0" err="1" smtClean="0"/>
              <a:t>apprentissage</a:t>
            </a:r>
            <a:r>
              <a:rPr lang="en-US" sz="2800" dirty="0" smtClean="0"/>
              <a:t> en santé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804248" y="1844824"/>
            <a:ext cx="2304256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Partenariats</a:t>
            </a:r>
            <a:r>
              <a:rPr lang="en-US" sz="2800" dirty="0" smtClean="0"/>
              <a:t> et services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641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729</Words>
  <Application>Microsoft Macintosh PowerPoint</Application>
  <PresentationFormat>On-screen Show (4:3)</PresentationFormat>
  <Paragraphs>132</Paragraphs>
  <Slides>28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Summer</vt:lpstr>
      <vt:lpstr>Rencontre des champions de la santé</vt:lpstr>
      <vt:lpstr>PowerPoint Presentation</vt:lpstr>
      <vt:lpstr>PowerPoint Presentation</vt:lpstr>
      <vt:lpstr>La vision d’une école en santé</vt:lpstr>
      <vt:lpstr>Secteurs prioritaires des écoles en santé </vt:lpstr>
      <vt:lpstr>Développement d’une communauté scolaire en santé</vt:lpstr>
      <vt:lpstr>Approche globale de la santé en milieu scolaire</vt:lpstr>
      <vt:lpstr>PowerPoint Presentation</vt:lpstr>
      <vt:lpstr> Quel est le portrait de votre école? </vt:lpstr>
      <vt:lpstr>La tournée d’observation  </vt:lpstr>
      <vt:lpstr>Rôles des champions de la santé</vt:lpstr>
      <vt:lpstr>PowerPoint Presentation</vt:lpstr>
      <vt:lpstr>PowerPoint Presentation</vt:lpstr>
      <vt:lpstr>Health Promotion Coordinators  (HPC) aident les écoles à:</vt:lpstr>
      <vt:lpstr>Chasse aux trésors dans le Web</vt:lpstr>
      <vt:lpstr>Histoires de succès</vt:lpstr>
      <vt:lpstr>Classe verte</vt:lpstr>
      <vt:lpstr>Projet d’entreprenariat</vt:lpstr>
      <vt:lpstr>Chaises “Wobble” et bureau debout</vt:lpstr>
      <vt:lpstr>Vélos stationnaires</vt:lpstr>
      <vt:lpstr>Nouvelle ressource en français</vt:lpstr>
      <vt:lpstr>PowerPoint Presentation</vt:lpstr>
      <vt:lpstr>Pour votre plan d’action 2016-2017</vt:lpstr>
      <vt:lpstr>PowerPoint Presentation</vt:lpstr>
      <vt:lpstr>Formations de la FSFA</vt:lpstr>
      <vt:lpstr>Ressources: Plan d’action de la santé</vt:lpstr>
      <vt:lpstr>Tableau des initiatives des Écoles en santé – Google doc </vt:lpstr>
      <vt:lpstr>Partage sur la journée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des communautés scolaires en santé </dc:title>
  <cp:lastModifiedBy>Renee L Gauvreau</cp:lastModifiedBy>
  <cp:revision>99</cp:revision>
  <dcterms:modified xsi:type="dcterms:W3CDTF">2016-04-12T16:09:04Z</dcterms:modified>
</cp:coreProperties>
</file>