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9"/>
  </p:notesMasterIdLst>
  <p:sldIdLst>
    <p:sldId id="256" r:id="rId2"/>
    <p:sldId id="257" r:id="rId3"/>
    <p:sldId id="307" r:id="rId4"/>
    <p:sldId id="289" r:id="rId5"/>
    <p:sldId id="260" r:id="rId6"/>
    <p:sldId id="300" r:id="rId7"/>
    <p:sldId id="302" r:id="rId8"/>
    <p:sldId id="303" r:id="rId9"/>
    <p:sldId id="301" r:id="rId10"/>
    <p:sldId id="293" r:id="rId11"/>
    <p:sldId id="304" r:id="rId12"/>
    <p:sldId id="278" r:id="rId13"/>
    <p:sldId id="295" r:id="rId14"/>
    <p:sldId id="309" r:id="rId15"/>
    <p:sldId id="298" r:id="rId16"/>
    <p:sldId id="306" r:id="rId17"/>
    <p:sldId id="285" r:id="rId18"/>
    <p:sldId id="299" r:id="rId19"/>
    <p:sldId id="290" r:id="rId20"/>
    <p:sldId id="291" r:id="rId21"/>
    <p:sldId id="297" r:id="rId22"/>
    <p:sldId id="280" r:id="rId23"/>
    <p:sldId id="308" r:id="rId24"/>
    <p:sldId id="310" r:id="rId25"/>
    <p:sldId id="294" r:id="rId26"/>
    <p:sldId id="292" r:id="rId27"/>
    <p:sldId id="272" r:id="rId2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976" y="-10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1824176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CA" dirty="0" smtClean="0"/>
              <a:t>Donner les pédomètres</a:t>
            </a:r>
          </a:p>
          <a:p>
            <a:pPr>
              <a:spcBef>
                <a:spcPts val="0"/>
              </a:spcBef>
              <a:buNone/>
            </a:pPr>
            <a:endParaRPr dirty="0"/>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moodle.frab.ca</a:t>
            </a:r>
            <a:r>
              <a:rPr lang="en-US" dirty="0" smtClean="0"/>
              <a:t>/course/</a:t>
            </a:r>
            <a:r>
              <a:rPr lang="en-US" dirty="0" err="1" smtClean="0"/>
              <a:t>view.php?id</a:t>
            </a:r>
            <a:r>
              <a:rPr lang="en-US" dirty="0" smtClean="0"/>
              <a:t>=4631</a:t>
            </a:r>
          </a:p>
          <a:p>
            <a:endParaRPr lang="en-US" dirty="0"/>
          </a:p>
        </p:txBody>
      </p:sp>
    </p:spTree>
    <p:extLst>
      <p:ext uri="{BB962C8B-B14F-4D97-AF65-F5344CB8AC3E}">
        <p14:creationId xmlns:p14="http://schemas.microsoft.com/office/powerpoint/2010/main" val="161955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4DBDD8-0FB6-5240-A338-C42317F4C1BE}" type="slidenum">
              <a:rPr lang="en-CA" sz="1200"/>
              <a:pPr eaLnBrk="1" hangingPunct="1"/>
              <a:t>25</a:t>
            </a:fld>
            <a:endParaRPr lang="en-CA" sz="1200"/>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B4EB07E-EA83-FD4F-B7EE-3D5E510E08F2}" type="slidenum">
              <a:rPr lang="en-US" sz="1200">
                <a:latin typeface="Calibri" charset="0"/>
              </a:rPr>
              <a:pPr algn="r" eaLnBrk="1" hangingPunct="1"/>
              <a:t>25</a:t>
            </a:fld>
            <a:endParaRPr lang="en-US" sz="1200">
              <a:latin typeface="Calibri" charset="0"/>
            </a:endParaRPr>
          </a:p>
        </p:txBody>
      </p:sp>
      <p:sp>
        <p:nvSpPr>
          <p:cNvPr id="72707"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CA" dirty="0" smtClean="0"/>
              <a:t>Jeux </a:t>
            </a:r>
            <a:r>
              <a:rPr lang="fr-CA" dirty="0" err="1" smtClean="0"/>
              <a:t>brises-glace</a:t>
            </a:r>
            <a:r>
              <a:rPr lang="fr-CA" dirty="0" smtClean="0"/>
              <a:t> : boule de neige</a:t>
            </a:r>
            <a:endParaRPr dirty="0"/>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CA" dirty="0" smtClean="0"/>
              <a:t>Ressource</a:t>
            </a:r>
            <a:r>
              <a:rPr lang="fr-CA" baseline="0" dirty="0" smtClean="0"/>
              <a:t> : En mouvement Manitoba (Boite a outil pour la récréation)</a:t>
            </a:r>
            <a:endParaRPr lang="fr-CA" dirty="0"/>
          </a:p>
        </p:txBody>
      </p:sp>
    </p:spTree>
    <p:extLst>
      <p:ext uri="{BB962C8B-B14F-4D97-AF65-F5344CB8AC3E}">
        <p14:creationId xmlns:p14="http://schemas.microsoft.com/office/powerpoint/2010/main" val="181058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xfrm>
            <a:off x="1143000" y="685800"/>
            <a:ext cx="4572000" cy="3429000"/>
          </a:xfrm>
          <a:ln/>
        </p:spPr>
      </p:sp>
      <p:sp>
        <p:nvSpPr>
          <p:cNvPr id="55298"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96BECF-6125-ED4A-AF0E-74235799787C}" type="slidenum">
              <a:rPr lang="fr-CA" sz="1200"/>
              <a:pPr eaLnBrk="1" hangingPunct="1"/>
              <a:t>10</a:t>
            </a:fld>
            <a:endParaRPr lang="fr-CA" sz="1200"/>
          </a:p>
        </p:txBody>
      </p:sp>
      <p:sp>
        <p:nvSpPr>
          <p:cNvPr id="55299"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Arial" charset="0"/>
                <a:ea typeface="ＭＳ Ｐゴシック" charset="0"/>
                <a:cs typeface="ＭＳ Ｐゴシック" charset="0"/>
              </a:rPr>
              <a:t>Cette image est très puissante. Ce qui est aussi très intéressant, c'est qu'ils ont trouvé une activité accrue dans le cortex frontal. Il s'agit de la zone du cerveau qui est responsable de la prise de décision. Ce qu'ils ont trouvé est que l'exercice aide à renforcer les liens dans cette zone du cerveau.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Le cortex préfrontal est également responsable de TDAH, des études ont montré que l'exercice a un effet positif sur le fonctionnement de cette zone. Le cortex préfrontal est la maison de la mémoire de travail, qui soutient l'attention pendant un délai pour une récompense, et qui retient plusieurs questions à la fois. Si la mémoire de travail est altérée, nous ne pouvons pas rester à la tâche ou au travail vers un objectif à long terme parce que nous ne pouvons pas garder une idée en tête assez longtemps pour y réfléchir, procéder, planifier, répéter, et évaluer les conséquences.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L’exercice modifie le TDAH est d'augmente immédiatement la dopamine et la noradrénaline. Lorsque nous faisons exercice, en particulier si l'exercice exige un mouvement de moteur complexe, nous sommes également en train d’exercer les zones du cerveau impliquées dans la gamme complète des fonctions cognitives. On provoque le cerveau à des signaux d'incendie le long du même réseau de cellules, qui se solidifie leurs connexions.</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Jeux de dominos</a:t>
            </a:r>
          </a:p>
          <a:p>
            <a:r>
              <a:rPr lang="fr-FR" dirty="0" smtClean="0"/>
              <a:t>Jeu</a:t>
            </a:r>
            <a:r>
              <a:rPr lang="fr-FR" baseline="0" dirty="0" smtClean="0"/>
              <a:t> du dé de la condition physique</a:t>
            </a:r>
            <a:endParaRPr lang="fr-FR" dirty="0" smtClean="0"/>
          </a:p>
          <a:p>
            <a:r>
              <a:rPr lang="fr-FR" baseline="0" dirty="0" smtClean="0"/>
              <a:t>Circuit d’activités – carte Moi je bouge à l’école.</a:t>
            </a:r>
          </a:p>
          <a:p>
            <a:endParaRPr lang="fr-FR" dirty="0"/>
          </a:p>
        </p:txBody>
      </p:sp>
    </p:spTree>
    <p:extLst>
      <p:ext uri="{BB962C8B-B14F-4D97-AF65-F5344CB8AC3E}">
        <p14:creationId xmlns:p14="http://schemas.microsoft.com/office/powerpoint/2010/main" val="163835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81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a:t>
            </a:r>
            <a:r>
              <a:rPr lang="en-US" dirty="0" err="1" smtClean="0"/>
              <a:t>iframe</a:t>
            </a:r>
            <a:r>
              <a:rPr lang="en-US" dirty="0" smtClean="0"/>
              <a:t> width="560" height="315" </a:t>
            </a:r>
            <a:r>
              <a:rPr lang="en-US" dirty="0" err="1" smtClean="0"/>
              <a:t>src</a:t>
            </a:r>
            <a:r>
              <a:rPr lang="en-US" dirty="0" smtClean="0"/>
              <a:t>="https://</a:t>
            </a:r>
            <a:r>
              <a:rPr lang="en-US" dirty="0" err="1" smtClean="0"/>
              <a:t>www.youtube.com</a:t>
            </a:r>
            <a:r>
              <a:rPr lang="en-US" dirty="0" smtClean="0"/>
              <a:t>/embed/</a:t>
            </a:r>
            <a:r>
              <a:rPr lang="en-US" dirty="0" err="1" smtClean="0"/>
              <a:t>VKzwuzmjuUc</a:t>
            </a:r>
            <a:r>
              <a:rPr lang="en-US" dirty="0" smtClean="0"/>
              <a:t>" </a:t>
            </a:r>
            <a:r>
              <a:rPr lang="en-US" dirty="0" err="1" smtClean="0"/>
              <a:t>frameborder</a:t>
            </a:r>
            <a:r>
              <a:rPr lang="en-US" dirty="0" smtClean="0"/>
              <a:t>="0" </a:t>
            </a:r>
            <a:r>
              <a:rPr lang="en-US" dirty="0" err="1" smtClean="0"/>
              <a:t>allowfullscreen</a:t>
            </a:r>
            <a:r>
              <a:rPr lang="en-US" dirty="0" smtClean="0"/>
              <a:t>&gt;&lt;/</a:t>
            </a:r>
            <a:r>
              <a:rPr lang="en-US" dirty="0" err="1" smtClean="0"/>
              <a:t>iframe</a:t>
            </a:r>
            <a:r>
              <a:rPr lang="en-US" dirty="0" smtClean="0"/>
              <a:t>&gt;</a:t>
            </a:r>
          </a:p>
          <a:p>
            <a:endParaRPr lang="en-US" dirty="0"/>
          </a:p>
        </p:txBody>
      </p:sp>
    </p:spTree>
    <p:extLst>
      <p:ext uri="{BB962C8B-B14F-4D97-AF65-F5344CB8AC3E}">
        <p14:creationId xmlns:p14="http://schemas.microsoft.com/office/powerpoint/2010/main" val="31389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CA" dirty="0" smtClean="0"/>
              <a:t>Ressource</a:t>
            </a:r>
            <a:r>
              <a:rPr lang="fr-CA" baseline="0" dirty="0" smtClean="0"/>
              <a:t> : En mouvement Manitoba (Boite a outil pour la récréation)</a:t>
            </a:r>
            <a:endParaRPr lang="fr-CA" dirty="0"/>
          </a:p>
        </p:txBody>
      </p:sp>
    </p:spTree>
    <p:extLst>
      <p:ext uri="{BB962C8B-B14F-4D97-AF65-F5344CB8AC3E}">
        <p14:creationId xmlns:p14="http://schemas.microsoft.com/office/powerpoint/2010/main" val="1810580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 name="Shape 13"/>
          <p:cNvSpPr txBox="1">
            <a:spLocks noGrp="1"/>
          </p:cNvSpPr>
          <p:nvPr>
            <p:ph type="ctrTitle"/>
          </p:nvPr>
        </p:nvSpPr>
        <p:spPr>
          <a:xfrm>
            <a:off x="779462" y="1597025"/>
            <a:ext cx="7583488" cy="1679574"/>
          </a:xfrm>
          <a:prstGeom prst="rect">
            <a:avLst/>
          </a:prstGeom>
          <a:noFill/>
          <a:ln>
            <a:noFill/>
          </a:ln>
        </p:spPr>
        <p:txBody>
          <a:bodyPr lIns="91425" tIns="91425" rIns="91425" bIns="91425" anchor="b" anchorCtr="0"/>
          <a:lstStyle>
            <a:lvl1pPr marL="0" marR="0" indent="0" algn="ctr" rtl="0">
              <a:lnSpc>
                <a:spcPct val="95000"/>
              </a:lnSpc>
              <a:spcBef>
                <a:spcPts val="0"/>
              </a:spcBef>
              <a:buClr>
                <a:schemeClr val="lt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4" name="Shape 14"/>
          <p:cNvSpPr txBox="1">
            <a:spLocks noGrp="1"/>
          </p:cNvSpPr>
          <p:nvPr>
            <p:ph type="subTitle" idx="1"/>
          </p:nvPr>
        </p:nvSpPr>
        <p:spPr>
          <a:xfrm>
            <a:off x="779462" y="3276600"/>
            <a:ext cx="7583486" cy="1752600"/>
          </a:xfrm>
          <a:prstGeom prst="rect">
            <a:avLst/>
          </a:prstGeom>
          <a:noFill/>
          <a:ln>
            <a:noFill/>
          </a:ln>
        </p:spPr>
        <p:txBody>
          <a:bodyPr lIns="91425" tIns="91425" rIns="91425" bIns="91425" anchor="t" anchorCtr="0"/>
          <a:lstStyle>
            <a:lvl1pPr marL="0" marR="0" indent="0" algn="ctr" rtl="0">
              <a:lnSpc>
                <a:spcPct val="110000"/>
              </a:lnSpc>
              <a:spcBef>
                <a:spcPts val="600"/>
              </a:spcBef>
              <a:spcAft>
                <a:spcPts val="0"/>
              </a:spcAft>
              <a:buClr>
                <a:schemeClr val="lt1"/>
              </a:buClr>
              <a:buFont typeface="Noto Symbol"/>
              <a:buNone/>
              <a:defRPr/>
            </a:lvl1pPr>
            <a:lvl2pPr marL="457200" marR="0" indent="0" algn="ctr" rtl="0">
              <a:spcBef>
                <a:spcPts val="1000"/>
              </a:spcBef>
              <a:spcAft>
                <a:spcPts val="0"/>
              </a:spcAft>
              <a:buClr>
                <a:srgbClr val="888888"/>
              </a:buClr>
              <a:buFont typeface="Noto Symbol"/>
              <a:buNone/>
              <a:defRPr/>
            </a:lvl2pPr>
            <a:lvl3pPr marL="914400" marR="0" indent="0" algn="ctr" rtl="0">
              <a:spcBef>
                <a:spcPts val="1000"/>
              </a:spcBef>
              <a:spcAft>
                <a:spcPts val="0"/>
              </a:spcAft>
              <a:buClr>
                <a:srgbClr val="888888"/>
              </a:buClr>
              <a:buFont typeface="Noto Symbol"/>
              <a:buNone/>
              <a:defRPr/>
            </a:lvl3pPr>
            <a:lvl4pPr marL="1371600" marR="0" indent="0" algn="ctr" rtl="0">
              <a:spcBef>
                <a:spcPts val="1000"/>
              </a:spcBef>
              <a:spcAft>
                <a:spcPts val="0"/>
              </a:spcAft>
              <a:buClr>
                <a:srgbClr val="888888"/>
              </a:buClr>
              <a:buFont typeface="Noto Symbol"/>
              <a:buNone/>
              <a:defRPr/>
            </a:lvl4pPr>
            <a:lvl5pPr marL="1828800" marR="0" indent="0" algn="ctr" rtl="0">
              <a:spcBef>
                <a:spcPts val="1000"/>
              </a:spcBef>
              <a:spcAft>
                <a:spcPts val="0"/>
              </a:spcAft>
              <a:buClr>
                <a:srgbClr val="888888"/>
              </a:buClr>
              <a:buFont typeface="Noto Symbol"/>
              <a:buNone/>
              <a:defRPr/>
            </a:lvl5pPr>
            <a:lvl6pPr marL="2286000" marR="0" indent="0" algn="ctr" rtl="0">
              <a:spcBef>
                <a:spcPts val="1000"/>
              </a:spcBef>
              <a:buClr>
                <a:srgbClr val="888888"/>
              </a:buClr>
              <a:buFont typeface="Noto Symbol"/>
              <a:buNone/>
              <a:defRPr/>
            </a:lvl6pPr>
            <a:lvl7pPr marL="2743200" marR="0" indent="0" algn="ctr" rtl="0">
              <a:spcBef>
                <a:spcPts val="1000"/>
              </a:spcBef>
              <a:buClr>
                <a:srgbClr val="888888"/>
              </a:buClr>
              <a:buFont typeface="Noto Symbol"/>
              <a:buNone/>
              <a:defRPr/>
            </a:lvl7pPr>
            <a:lvl8pPr marL="3200400" marR="0" indent="0" algn="ctr" rtl="0">
              <a:spcBef>
                <a:spcPts val="1000"/>
              </a:spcBef>
              <a:buClr>
                <a:srgbClr val="888888"/>
              </a:buClr>
              <a:buFont typeface="Noto Symbol"/>
              <a:buNone/>
              <a:defRPr/>
            </a:lvl8pPr>
            <a:lvl9pPr marL="3657600" marR="0" indent="0" algn="ctr" rtl="0">
              <a:spcBef>
                <a:spcPts val="1000"/>
              </a:spcBef>
              <a:buClr>
                <a:srgbClr val="888888"/>
              </a:buClr>
              <a:buFont typeface="Noto Symbol"/>
              <a:buNone/>
              <a:defRPr/>
            </a:lvl9pPr>
          </a:lstStyle>
          <a:p>
            <a:endParaRPr/>
          </a:p>
        </p:txBody>
      </p:sp>
      <p:sp>
        <p:nvSpPr>
          <p:cNvPr id="15" name="Shape 15"/>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 name="Shape 16"/>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5" name="Shape 75"/>
          <p:cNvSpPr txBox="1">
            <a:spLocks noGrp="1"/>
          </p:cNvSpPr>
          <p:nvPr>
            <p:ph type="title"/>
          </p:nvPr>
        </p:nvSpPr>
        <p:spPr>
          <a:xfrm>
            <a:off x="966787" y="838200"/>
            <a:ext cx="3474719" cy="1619249"/>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a:spLocks noGrp="1"/>
          </p:cNvSpPr>
          <p:nvPr>
            <p:ph type="pic" idx="2"/>
          </p:nvPr>
        </p:nvSpPr>
        <p:spPr>
          <a:xfrm>
            <a:off x="4727892" y="838200"/>
            <a:ext cx="3474719" cy="4572000"/>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
        <p:nvSpPr>
          <p:cNvPr id="77" name="Shape 77"/>
          <p:cNvSpPr txBox="1">
            <a:spLocks noGrp="1"/>
          </p:cNvSpPr>
          <p:nvPr>
            <p:ph type="body" idx="1"/>
          </p:nvPr>
        </p:nvSpPr>
        <p:spPr>
          <a:xfrm>
            <a:off x="966787" y="2474258"/>
            <a:ext cx="3474719" cy="27431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78" name="Shape 7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with Caption, Al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5" name="Shape 85"/>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
        <p:nvSpPr>
          <p:cNvPr id="86" name="Shape 86"/>
          <p:cNvSpPr txBox="1">
            <a:spLocks noGrp="1"/>
          </p:cNvSpPr>
          <p:nvPr>
            <p:ph type="body" idx="1"/>
          </p:nvPr>
        </p:nvSpPr>
        <p:spPr>
          <a:xfrm>
            <a:off x="779462" y="1371600"/>
            <a:ext cx="7583488" cy="13715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87" name="Shape 87"/>
          <p:cNvSpPr>
            <a:spLocks noGrp="1"/>
          </p:cNvSpPr>
          <p:nvPr>
            <p:ph type="pic" idx="2"/>
          </p:nvPr>
        </p:nvSpPr>
        <p:spPr>
          <a:xfrm>
            <a:off x="2514600" y="2743200"/>
            <a:ext cx="4114800" cy="2819400"/>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0" name="Shape 90"/>
          <p:cNvSpPr txBox="1">
            <a:spLocks noGrp="1"/>
          </p:cNvSpPr>
          <p:nvPr>
            <p:ph type="body" idx="1"/>
          </p:nvPr>
        </p:nvSpPr>
        <p:spPr>
          <a:xfrm rot="5400000">
            <a:off x="2426493" y="129381"/>
            <a:ext cx="4291013" cy="7232650"/>
          </a:xfrm>
          <a:prstGeom prst="rect">
            <a:avLst/>
          </a:prstGeom>
          <a:noFill/>
          <a:ln>
            <a:noFill/>
          </a:ln>
        </p:spPr>
        <p:txBody>
          <a:bodyPr lIns="91425" tIns="91425" rIns="91425" bIns="91425" anchor="t" anchorCtr="0"/>
          <a:lstStyle>
            <a:lvl1pPr marL="365760" indent="-365760" rtl="0">
              <a:spcBef>
                <a:spcPts val="0"/>
              </a:spcBef>
              <a:defRPr/>
            </a:lvl1pPr>
            <a:lvl2pPr marL="731520" indent="-375919" rtl="0">
              <a:spcBef>
                <a:spcPts val="0"/>
              </a:spcBef>
              <a:defRPr/>
            </a:lvl2pPr>
            <a:lvl3pPr marL="1097280" indent="-373380" rtl="0">
              <a:spcBef>
                <a:spcPts val="0"/>
              </a:spcBef>
              <a:defRPr/>
            </a:lvl3pPr>
            <a:lvl4pPr marL="1463040" indent="-370839" rtl="0">
              <a:spcBef>
                <a:spcPts val="0"/>
              </a:spcBef>
              <a:defRPr/>
            </a:lvl4pPr>
            <a:lvl5pPr marL="1828800" indent="-368300" rtl="0">
              <a:spcBef>
                <a:spcPts val="0"/>
              </a:spcBef>
              <a:defRPr/>
            </a:lvl5pPr>
            <a:lvl6pPr marL="2194560" indent="-365760" rtl="0">
              <a:spcBef>
                <a:spcPts val="0"/>
              </a:spcBef>
              <a:defRPr/>
            </a:lvl6pPr>
            <a:lvl7pPr marL="2560320" indent="-375920" rtl="0">
              <a:spcBef>
                <a:spcPts val="0"/>
              </a:spcBef>
              <a:defRPr/>
            </a:lvl7pPr>
            <a:lvl8pPr marL="2926080" indent="-373379" rtl="0">
              <a:spcBef>
                <a:spcPts val="0"/>
              </a:spcBef>
              <a:defRPr/>
            </a:lvl8pPr>
            <a:lvl9pPr marL="3291840" indent="-370840" rtl="0">
              <a:spcBef>
                <a:spcPts val="0"/>
              </a:spcBef>
              <a:defRPr/>
            </a:lvl9pPr>
          </a:lstStyle>
          <a:p>
            <a:endParaRPr/>
          </a:p>
        </p:txBody>
      </p:sp>
      <p:sp>
        <p:nvSpPr>
          <p:cNvPr id="91" name="Shape 9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2" name="Shape 9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Shape 96"/>
          <p:cNvSpPr txBox="1">
            <a:spLocks noGrp="1"/>
          </p:cNvSpPr>
          <p:nvPr>
            <p:ph type="title"/>
          </p:nvPr>
        </p:nvSpPr>
        <p:spPr>
          <a:xfrm rot="5400000">
            <a:off x="5550693" y="2526506"/>
            <a:ext cx="5053012" cy="16763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1"/>
          </p:nvPr>
        </p:nvSpPr>
        <p:spPr>
          <a:xfrm rot="5400000">
            <a:off x="1262855" y="354806"/>
            <a:ext cx="5053012" cy="60197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9" name="Shape 9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882450" y="2049025"/>
            <a:ext cx="7667100" cy="4205999"/>
          </a:xfrm>
          <a:prstGeom prst="rect">
            <a:avLst/>
          </a:prstGeom>
          <a:noFill/>
          <a:ln>
            <a:noFill/>
          </a:ln>
        </p:spPr>
        <p:txBody>
          <a:bodyPr lIns="91425" tIns="91425" rIns="91425" bIns="91425" anchor="t" anchorCtr="0"/>
          <a:lstStyle>
            <a:lvl1pPr rtl="0">
              <a:spcBef>
                <a:spcPts val="0"/>
              </a:spcBef>
              <a:buSzPct val="72000"/>
              <a:defRPr sz="3000">
                <a:solidFill>
                  <a:schemeClr val="lt1"/>
                </a:solidFill>
                <a:latin typeface="Questrial"/>
                <a:ea typeface="Questrial"/>
                <a:cs typeface="Questrial"/>
                <a:sym typeface="Quest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2" name="Shape 2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 name="Shape 26"/>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Title Slide with Pictur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 name="Shape 31"/>
          <p:cNvSpPr txBox="1">
            <a:spLocks noGrp="1"/>
          </p:cNvSpPr>
          <p:nvPr>
            <p:ph type="title"/>
          </p:nvPr>
        </p:nvSpPr>
        <p:spPr>
          <a:xfrm>
            <a:off x="781812" y="3254188"/>
            <a:ext cx="7580376" cy="1685364"/>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a:spLocks noGrp="1"/>
          </p:cNvSpPr>
          <p:nvPr>
            <p:ph type="pic" idx="2"/>
          </p:nvPr>
        </p:nvSpPr>
        <p:spPr>
          <a:xfrm>
            <a:off x="2514600" y="457200"/>
            <a:ext cx="4114800" cy="2743199"/>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
        <p:nvSpPr>
          <p:cNvPr id="33" name="Shape 33"/>
          <p:cNvSpPr txBox="1">
            <a:spLocks noGrp="1"/>
          </p:cNvSpPr>
          <p:nvPr>
            <p:ph type="body" idx="1"/>
          </p:nvPr>
        </p:nvSpPr>
        <p:spPr>
          <a:xfrm>
            <a:off x="781812" y="4953000"/>
            <a:ext cx="7580376" cy="914400"/>
          </a:xfrm>
          <a:prstGeom prst="rect">
            <a:avLst/>
          </a:prstGeom>
          <a:noFill/>
          <a:ln>
            <a:noFill/>
          </a:ln>
        </p:spPr>
        <p:txBody>
          <a:bodyPr lIns="91425" tIns="91425" rIns="91425" bIns="91425" anchor="t" anchorCtr="0"/>
          <a:lstStyle>
            <a:lvl1pPr marL="0" indent="0" algn="ctr" rtl="0">
              <a:spcBef>
                <a:spcPts val="30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4" name="Shape 34"/>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 name="Shape 39"/>
          <p:cNvSpPr txBox="1">
            <a:spLocks noGrp="1"/>
          </p:cNvSpPr>
          <p:nvPr>
            <p:ph type="title"/>
          </p:nvPr>
        </p:nvSpPr>
        <p:spPr>
          <a:xfrm>
            <a:off x="806450" y="1627187"/>
            <a:ext cx="7580376" cy="1682496"/>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1"/>
          </p:nvPr>
        </p:nvSpPr>
        <p:spPr>
          <a:xfrm>
            <a:off x="806450" y="3309410"/>
            <a:ext cx="7580376" cy="1755647"/>
          </a:xfrm>
          <a:prstGeom prst="rect">
            <a:avLst/>
          </a:prstGeom>
          <a:noFill/>
          <a:ln>
            <a:noFill/>
          </a:ln>
        </p:spPr>
        <p:txBody>
          <a:bodyPr lIns="91425" tIns="91425" rIns="91425" bIns="91425" anchor="t" anchorCtr="0"/>
          <a:lstStyle>
            <a:lvl1pPr marL="0" indent="0" algn="ctr" rtl="0">
              <a:lnSpc>
                <a:spcPct val="110000"/>
              </a:lnSpc>
              <a:spcBef>
                <a:spcPts val="600"/>
              </a:spcBef>
              <a:spcAft>
                <a:spcPts val="0"/>
              </a:spcAft>
              <a:buClr>
                <a:schemeClr val="lt1"/>
              </a:buClr>
              <a:buFont typeface="Noto Symbol"/>
              <a:buNone/>
              <a:defRPr/>
            </a:lvl1pPr>
            <a:lvl2pPr marL="457200" indent="0" rtl="0">
              <a:spcBef>
                <a:spcPts val="0"/>
              </a:spcBef>
              <a:buClr>
                <a:srgbClr val="888888"/>
              </a:buClr>
              <a:buFont typeface="Questrial"/>
              <a:buNone/>
              <a:defRPr/>
            </a:lvl2pPr>
            <a:lvl3pPr marL="914400" indent="0" rtl="0">
              <a:spcBef>
                <a:spcPts val="0"/>
              </a:spcBef>
              <a:buClr>
                <a:srgbClr val="888888"/>
              </a:buClr>
              <a:buFont typeface="Questrial"/>
              <a:buNone/>
              <a:defRPr/>
            </a:lvl3pPr>
            <a:lvl4pPr marL="1371600" indent="0" rtl="0">
              <a:spcBef>
                <a:spcPts val="0"/>
              </a:spcBef>
              <a:buClr>
                <a:srgbClr val="888888"/>
              </a:buClr>
              <a:buFont typeface="Questrial"/>
              <a:buNone/>
              <a:defRPr/>
            </a:lvl4pPr>
            <a:lvl5pPr marL="1828800" indent="0" rtl="0">
              <a:spcBef>
                <a:spcPts val="0"/>
              </a:spcBef>
              <a:buClr>
                <a:srgbClr val="888888"/>
              </a:buClr>
              <a:buFont typeface="Questrial"/>
              <a:buNone/>
              <a:defRPr/>
            </a:lvl5pPr>
            <a:lvl6pPr marL="2286000" indent="0" rtl="0">
              <a:spcBef>
                <a:spcPts val="0"/>
              </a:spcBef>
              <a:buClr>
                <a:srgbClr val="888888"/>
              </a:buClr>
              <a:buFont typeface="Questrial"/>
              <a:buNone/>
              <a:defRPr/>
            </a:lvl6pPr>
            <a:lvl7pPr marL="2743200" indent="0" rtl="0">
              <a:spcBef>
                <a:spcPts val="0"/>
              </a:spcBef>
              <a:buClr>
                <a:srgbClr val="888888"/>
              </a:buClr>
              <a:buFont typeface="Questrial"/>
              <a:buNone/>
              <a:defRPr/>
            </a:lvl7pPr>
            <a:lvl8pPr marL="3200400" indent="0" rtl="0">
              <a:spcBef>
                <a:spcPts val="0"/>
              </a:spcBef>
              <a:buClr>
                <a:srgbClr val="888888"/>
              </a:buClr>
              <a:buFont typeface="Questrial"/>
              <a:buNone/>
              <a:defRPr/>
            </a:lvl8pPr>
            <a:lvl9pPr marL="3657600" indent="0" rtl="0">
              <a:spcBef>
                <a:spcPts val="0"/>
              </a:spcBef>
              <a:buClr>
                <a:srgbClr val="888888"/>
              </a:buClr>
              <a:buFont typeface="Questrial"/>
              <a:buNone/>
              <a:defRPr/>
            </a:lvl9pPr>
          </a:lstStyle>
          <a:p>
            <a:endParaRPr/>
          </a:p>
        </p:txBody>
      </p:sp>
      <p:sp>
        <p:nvSpPr>
          <p:cNvPr id="41" name="Shape 4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966787" y="1600200"/>
            <a:ext cx="3529583" cy="4288536"/>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47" name="Shape 47"/>
          <p:cNvSpPr txBox="1">
            <a:spLocks noGrp="1"/>
          </p:cNvSpPr>
          <p:nvPr>
            <p:ph type="body" idx="2"/>
          </p:nvPr>
        </p:nvSpPr>
        <p:spPr>
          <a:xfrm>
            <a:off x="4648200" y="1600200"/>
            <a:ext cx="3529583" cy="4288536"/>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48" name="Shape 4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0" name="Shape 5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
          </p:nvPr>
        </p:nvSpPr>
        <p:spPr>
          <a:xfrm>
            <a:off x="966216" y="1272987"/>
            <a:ext cx="3529583" cy="879474"/>
          </a:xfrm>
          <a:prstGeom prst="rect">
            <a:avLst/>
          </a:prstGeom>
          <a:noFill/>
          <a:ln>
            <a:noFill/>
          </a:ln>
        </p:spPr>
        <p:txBody>
          <a:bodyPr lIns="91425" tIns="91425" rIns="91425" bIns="91425" anchor="b" anchorCtr="0"/>
          <a:lstStyle>
            <a:lvl1pPr marL="0" indent="0" algn="ctr"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4" name="Shape 54"/>
          <p:cNvSpPr txBox="1">
            <a:spLocks noGrp="1"/>
          </p:cNvSpPr>
          <p:nvPr>
            <p:ph type="body" idx="2"/>
          </p:nvPr>
        </p:nvSpPr>
        <p:spPr>
          <a:xfrm>
            <a:off x="966216" y="2174875"/>
            <a:ext cx="3529583" cy="3716337"/>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55" name="Shape 55"/>
          <p:cNvSpPr txBox="1">
            <a:spLocks noGrp="1"/>
          </p:cNvSpPr>
          <p:nvPr>
            <p:ph type="body" idx="3"/>
          </p:nvPr>
        </p:nvSpPr>
        <p:spPr>
          <a:xfrm>
            <a:off x="4645025" y="1272987"/>
            <a:ext cx="3529583" cy="879474"/>
          </a:xfrm>
          <a:prstGeom prst="rect">
            <a:avLst/>
          </a:prstGeom>
          <a:noFill/>
          <a:ln>
            <a:noFill/>
          </a:ln>
        </p:spPr>
        <p:txBody>
          <a:bodyPr lIns="91425" tIns="91425" rIns="91425" bIns="91425" anchor="b" anchorCtr="0"/>
          <a:lstStyle>
            <a:lvl1pPr marL="0" indent="0" algn="ctr"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6" name="Shape 56"/>
          <p:cNvSpPr txBox="1">
            <a:spLocks noGrp="1"/>
          </p:cNvSpPr>
          <p:nvPr>
            <p:ph type="body" idx="4"/>
          </p:nvPr>
        </p:nvSpPr>
        <p:spPr>
          <a:xfrm>
            <a:off x="4645025" y="2174875"/>
            <a:ext cx="3529583" cy="3716337"/>
          </a:xfrm>
          <a:prstGeom prst="rect">
            <a:avLst/>
          </a:prstGeom>
          <a:noFill/>
          <a:ln>
            <a:noFill/>
          </a:ln>
        </p:spPr>
        <p:txBody>
          <a:bodyPr lIns="91425" tIns="91425" rIns="91425" bIns="91425" anchor="t" anchorCtr="0"/>
          <a:lstStyle>
            <a:lvl1pPr marL="231775" indent="-231775" algn="l" rtl="0">
              <a:spcBef>
                <a:spcPts val="0"/>
              </a:spcBef>
              <a:defRPr/>
            </a:lvl1pPr>
            <a:lvl2pPr marL="457200" indent="-241300" algn="l" rtl="0">
              <a:spcBef>
                <a:spcPts val="0"/>
              </a:spcBef>
              <a:defRPr/>
            </a:lvl2pPr>
            <a:lvl3pPr marL="688975" indent="-231775" algn="l" rtl="0">
              <a:spcBef>
                <a:spcPts val="0"/>
              </a:spcBef>
              <a:defRPr/>
            </a:lvl3pPr>
            <a:lvl4pPr marL="914400" indent="-241300" algn="l" rtl="0">
              <a:spcBef>
                <a:spcPts val="0"/>
              </a:spcBef>
              <a:defRPr/>
            </a:lvl4pPr>
            <a:lvl5pPr marL="1146175" indent="-231775" algn="l" rtl="0">
              <a:spcBef>
                <a:spcPts val="0"/>
              </a:spcBef>
              <a:defRPr/>
            </a:lvl5pPr>
            <a:lvl6pPr marL="1371600" indent="-241300" algn="l" rtl="0">
              <a:spcBef>
                <a:spcPts val="0"/>
              </a:spcBef>
              <a:defRPr/>
            </a:lvl6pPr>
            <a:lvl7pPr marL="1603375" indent="-231775" algn="l" rtl="0">
              <a:spcBef>
                <a:spcPts val="0"/>
              </a:spcBef>
              <a:defRPr/>
            </a:lvl7pPr>
            <a:lvl8pPr marL="1828800" indent="-241300" algn="l" rtl="0">
              <a:spcBef>
                <a:spcPts val="0"/>
              </a:spcBef>
              <a:defRPr/>
            </a:lvl8pPr>
            <a:lvl9pPr marL="2060575" indent="-231775" algn="l" rtl="0">
              <a:spcBef>
                <a:spcPts val="0"/>
              </a:spcBef>
              <a:defRPr/>
            </a:lvl9pPr>
          </a:lstStyle>
          <a:p>
            <a:endParaRPr/>
          </a:p>
        </p:txBody>
      </p:sp>
      <p:sp>
        <p:nvSpPr>
          <p:cNvPr id="57" name="Shape 57"/>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7" name="Shape 67"/>
          <p:cNvSpPr txBox="1">
            <a:spLocks noGrp="1"/>
          </p:cNvSpPr>
          <p:nvPr>
            <p:ph type="title"/>
          </p:nvPr>
        </p:nvSpPr>
        <p:spPr>
          <a:xfrm>
            <a:off x="966787" y="838200"/>
            <a:ext cx="3474719" cy="1619249"/>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1"/>
          </p:nvPr>
        </p:nvSpPr>
        <p:spPr>
          <a:xfrm>
            <a:off x="4727892" y="838200"/>
            <a:ext cx="3474719" cy="4572000"/>
          </a:xfrm>
          <a:prstGeom prst="rect">
            <a:avLst/>
          </a:prstGeom>
          <a:noFill/>
          <a:ln>
            <a:noFill/>
          </a:ln>
        </p:spPr>
        <p:txBody>
          <a:bodyPr lIns="91425" tIns="91425" rIns="91425" bIns="91425" anchor="t" anchorCtr="0"/>
          <a:lstStyle>
            <a:lvl1pPr marL="282575" indent="-282575" rtl="0">
              <a:spcBef>
                <a:spcPts val="0"/>
              </a:spcBef>
              <a:defRPr/>
            </a:lvl1pPr>
            <a:lvl2pPr marL="573088" indent="-293688" rtl="0">
              <a:spcBef>
                <a:spcPts val="0"/>
              </a:spcBef>
              <a:defRPr/>
            </a:lvl2pPr>
            <a:lvl3pPr marL="855663" indent="-284163" rtl="0">
              <a:spcBef>
                <a:spcPts val="0"/>
              </a:spcBef>
              <a:defRPr/>
            </a:lvl3pPr>
            <a:lvl4pPr marL="1146175" indent="-282575" rtl="0">
              <a:spcBef>
                <a:spcPts val="0"/>
              </a:spcBef>
              <a:defRPr/>
            </a:lvl4pPr>
            <a:lvl5pPr marL="1430338" indent="-287338" rtl="0">
              <a:spcBef>
                <a:spcPts val="0"/>
              </a:spcBef>
              <a:defRPr/>
            </a:lvl5pPr>
            <a:lvl6pPr marL="1712913" indent="-290513" rtl="0">
              <a:spcBef>
                <a:spcPts val="0"/>
              </a:spcBef>
              <a:defRPr/>
            </a:lvl6pPr>
            <a:lvl7pPr marL="2003425" indent="-288925" rtl="0">
              <a:spcBef>
                <a:spcPts val="0"/>
              </a:spcBef>
              <a:defRPr/>
            </a:lvl7pPr>
            <a:lvl8pPr marL="2286000" indent="-292100" rtl="0">
              <a:spcBef>
                <a:spcPts val="0"/>
              </a:spcBef>
              <a:defRPr/>
            </a:lvl8pPr>
            <a:lvl9pPr marL="2568575" indent="-282575" rtl="0">
              <a:spcBef>
                <a:spcPts val="0"/>
              </a:spcBef>
              <a:defRPr/>
            </a:lvl9pPr>
          </a:lstStyle>
          <a:p>
            <a:endParaRPr/>
          </a:p>
        </p:txBody>
      </p:sp>
      <p:sp>
        <p:nvSpPr>
          <p:cNvPr id="69" name="Shape 69"/>
          <p:cNvSpPr txBox="1">
            <a:spLocks noGrp="1"/>
          </p:cNvSpPr>
          <p:nvPr>
            <p:ph type="body" idx="2"/>
          </p:nvPr>
        </p:nvSpPr>
        <p:spPr>
          <a:xfrm>
            <a:off x="966787" y="2474258"/>
            <a:ext cx="3474719" cy="27431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70" name="Shape 70"/>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dk2"/>
            </a:gs>
          </a:gsLst>
          <a:lin ang="5400000" scaled="0"/>
        </a:gra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6" name="Shape 6"/>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marL="0" marR="0" indent="0" algn="ctr" rtl="0">
              <a:lnSpc>
                <a:spcPct val="95000"/>
              </a:lnSpc>
              <a:spcBef>
                <a:spcPts val="0"/>
              </a:spcBef>
              <a:buClr>
                <a:schemeClr val="lt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 name="Shape 7"/>
          <p:cNvSpPr txBox="1">
            <a:spLocks noGrp="1"/>
          </p:cNvSpPr>
          <p:nvPr>
            <p:ph type="body" idx="1"/>
          </p:nvPr>
        </p:nvSpPr>
        <p:spPr>
          <a:xfrm>
            <a:off x="955675" y="1600200"/>
            <a:ext cx="7232650" cy="4291013"/>
          </a:xfrm>
          <a:prstGeom prst="rect">
            <a:avLst/>
          </a:prstGeom>
          <a:noFill/>
          <a:ln>
            <a:noFill/>
          </a:ln>
        </p:spPr>
        <p:txBody>
          <a:bodyPr lIns="91425" tIns="91425" rIns="91425" bIns="91425" anchor="t" anchorCtr="0"/>
          <a:lstStyle>
            <a:lvl1pPr marL="457200" marR="0" indent="-320040" algn="l" rtl="0">
              <a:spcBef>
                <a:spcPts val="2000"/>
              </a:spcBef>
              <a:spcAft>
                <a:spcPts val="0"/>
              </a:spcAft>
              <a:buClr>
                <a:schemeClr val="lt1"/>
              </a:buClr>
              <a:buFont typeface="Noto Symbol"/>
              <a:buChar char="✿"/>
              <a:defRPr/>
            </a:lvl1pPr>
            <a:lvl2pPr marL="914400" marR="0" indent="-331469" algn="l" rtl="0">
              <a:spcBef>
                <a:spcPts val="1000"/>
              </a:spcBef>
              <a:spcAft>
                <a:spcPts val="0"/>
              </a:spcAft>
              <a:buClr>
                <a:schemeClr val="lt1"/>
              </a:buClr>
              <a:buFont typeface="Noto Symbol"/>
              <a:buChar char="❀"/>
              <a:defRPr/>
            </a:lvl2pPr>
            <a:lvl3pPr marL="1371600" marR="0" indent="-342900" algn="l" rtl="0">
              <a:spcBef>
                <a:spcPts val="1000"/>
              </a:spcBef>
              <a:spcAft>
                <a:spcPts val="0"/>
              </a:spcAft>
              <a:buClr>
                <a:schemeClr val="lt1"/>
              </a:buClr>
              <a:buFont typeface="Noto Symbol"/>
              <a:buChar char="✿"/>
              <a:defRPr/>
            </a:lvl3pPr>
            <a:lvl4pPr marL="1828800" marR="0" indent="-354330" algn="l" rtl="0">
              <a:spcBef>
                <a:spcPts val="1000"/>
              </a:spcBef>
              <a:spcAft>
                <a:spcPts val="0"/>
              </a:spcAft>
              <a:buClr>
                <a:schemeClr val="lt1"/>
              </a:buClr>
              <a:buFont typeface="Noto Symbol"/>
              <a:buChar char="❀"/>
              <a:defRPr/>
            </a:lvl4pPr>
            <a:lvl5pPr marL="2286000" marR="0" indent="-354329" algn="l" rtl="0">
              <a:spcBef>
                <a:spcPts val="1000"/>
              </a:spcBef>
              <a:spcAft>
                <a:spcPts val="0"/>
              </a:spcAft>
              <a:buClr>
                <a:schemeClr val="lt1"/>
              </a:buClr>
              <a:buFont typeface="Noto Symbol"/>
              <a:buChar char="✿"/>
              <a:defRPr/>
            </a:lvl5pPr>
            <a:lvl6pPr marL="2743200" marR="0" indent="-354329" algn="l" rtl="0">
              <a:spcBef>
                <a:spcPts val="1000"/>
              </a:spcBef>
              <a:buClr>
                <a:schemeClr val="lt1"/>
              </a:buClr>
              <a:buFont typeface="Noto Symbol"/>
              <a:buChar char="❀"/>
              <a:defRPr/>
            </a:lvl6pPr>
            <a:lvl7pPr marL="3200400" marR="0" indent="-354329" algn="l" rtl="0">
              <a:spcBef>
                <a:spcPts val="1000"/>
              </a:spcBef>
              <a:buClr>
                <a:schemeClr val="lt1"/>
              </a:buClr>
              <a:buFont typeface="Noto Symbol"/>
              <a:buChar char="✿"/>
              <a:defRPr/>
            </a:lvl7pPr>
            <a:lvl8pPr marL="3657600" marR="0" indent="-354329" algn="l" rtl="0">
              <a:spcBef>
                <a:spcPts val="1000"/>
              </a:spcBef>
              <a:buClr>
                <a:schemeClr val="lt1"/>
              </a:buClr>
              <a:buFont typeface="Noto Symbol"/>
              <a:buChar char="❀"/>
              <a:defRPr/>
            </a:lvl8pPr>
            <a:lvl9pPr marL="4114800" marR="0" indent="-354329" algn="l" rtl="0">
              <a:spcBef>
                <a:spcPts val="1000"/>
              </a:spcBef>
              <a:buClr>
                <a:schemeClr val="lt1"/>
              </a:buClr>
              <a:buFont typeface="Noto Symbol"/>
              <a:buChar char="✿"/>
              <a:defRPr/>
            </a:lvl9pPr>
          </a:lstStyle>
          <a:p>
            <a:endParaRPr/>
          </a:p>
        </p:txBody>
      </p:sp>
      <p:sp>
        <p:nvSpPr>
          <p:cNvPr id="8" name="Shape 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 name="Shape 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 name="Shape 1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EOCeRWLfYgQ"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JPG"/><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G"/><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hyperlink" Target="mailto:r.gauvreau@lafsfa.ca" TargetMode="External"/><Relationship Id="rId5" Type="http://schemas.openxmlformats.org/officeDocument/2006/relationships/hyperlink" Target="http://www.lafsfa.ca" TargetMode="External"/><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275672" y="334715"/>
            <a:ext cx="8184759" cy="1798141"/>
          </a:xfrm>
          <a:prstGeom prst="rect">
            <a:avLst/>
          </a:prstGeom>
          <a:noFill/>
          <a:ln>
            <a:noFill/>
          </a:ln>
        </p:spPr>
        <p:txBody>
          <a:bodyPr lIns="91425" tIns="45700" rIns="91425" bIns="45700" anchor="b" anchorCtr="0">
            <a:noAutofit/>
          </a:bodyPr>
          <a:lstStyle/>
          <a:p>
            <a:pPr marL="0" marR="0" lvl="0" indent="0" algn="ctr" rtl="0">
              <a:lnSpc>
                <a:spcPct val="95000"/>
              </a:lnSpc>
              <a:spcBef>
                <a:spcPts val="0"/>
              </a:spcBef>
              <a:buClr>
                <a:schemeClr val="lt1"/>
              </a:buClr>
              <a:buSzPct val="25000"/>
              <a:buFont typeface="Questrial"/>
              <a:buNone/>
            </a:pPr>
            <a:r>
              <a:rPr lang="fr-CA" sz="5400" b="1" i="0" u="none" strike="noStrike" cap="none" baseline="0" dirty="0" smtClean="0">
                <a:solidFill>
                  <a:schemeClr val="lt1"/>
                </a:solidFill>
                <a:latin typeface="Questrial"/>
                <a:ea typeface="Questrial"/>
                <a:cs typeface="Questrial"/>
                <a:sym typeface="Questrial"/>
              </a:rPr>
              <a:t>Activité physique</a:t>
            </a:r>
            <a:r>
              <a:rPr lang="fr-CA" sz="5400" b="1" i="0" u="none" strike="noStrike" cap="none" dirty="0" smtClean="0">
                <a:solidFill>
                  <a:schemeClr val="lt1"/>
                </a:solidFill>
                <a:latin typeface="Questrial"/>
                <a:ea typeface="Questrial"/>
                <a:cs typeface="Questrial"/>
                <a:sym typeface="Questrial"/>
              </a:rPr>
              <a:t> au quotidien (APQ)</a:t>
            </a:r>
            <a:endParaRPr lang="fr-CA" sz="5400" b="1" i="0" u="none" strike="noStrike" cap="none" baseline="0" dirty="0">
              <a:solidFill>
                <a:schemeClr val="lt1"/>
              </a:solidFill>
              <a:latin typeface="Questrial"/>
              <a:ea typeface="Questrial"/>
              <a:cs typeface="Questrial"/>
              <a:sym typeface="Questrial"/>
            </a:endParaRPr>
          </a:p>
        </p:txBody>
      </p:sp>
      <p:pic>
        <p:nvPicPr>
          <p:cNvPr id="103" name="Shape 103"/>
          <p:cNvPicPr preferRelativeResize="0"/>
          <p:nvPr/>
        </p:nvPicPr>
        <p:blipFill rotWithShape="1">
          <a:blip r:embed="rId3">
            <a:alphaModFix/>
          </a:blip>
          <a:srcRect t="921" b="10354"/>
          <a:stretch/>
        </p:blipFill>
        <p:spPr>
          <a:xfrm>
            <a:off x="1907704" y="2492896"/>
            <a:ext cx="5040560" cy="3168352"/>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brains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1"/>
          <p:cNvSpPr txBox="1">
            <a:spLocks noChangeArrowheads="1"/>
          </p:cNvSpPr>
          <p:nvPr/>
        </p:nvSpPr>
        <p:spPr bwMode="auto">
          <a:xfrm>
            <a:off x="107950" y="188913"/>
            <a:ext cx="8640763" cy="1076325"/>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3200" dirty="0"/>
              <a:t>La composition moyenne de cerveaux de 20 élèves exécutant le même </a:t>
            </a:r>
            <a:r>
              <a:rPr lang="fr-CA" sz="3200" dirty="0" smtClean="0"/>
              <a:t>test   </a:t>
            </a:r>
            <a:endParaRPr lang="fr-CA" sz="3200" dirty="0"/>
          </a:p>
        </p:txBody>
      </p:sp>
      <p:sp>
        <p:nvSpPr>
          <p:cNvPr id="54275" name="TextBox 2"/>
          <p:cNvSpPr txBox="1">
            <a:spLocks noChangeArrowheads="1"/>
          </p:cNvSpPr>
          <p:nvPr/>
        </p:nvSpPr>
        <p:spPr bwMode="auto">
          <a:xfrm>
            <a:off x="395288" y="1557338"/>
            <a:ext cx="3600450" cy="646112"/>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1800"/>
              <a:t>Le cerveau suite à une période tranquille assise</a:t>
            </a:r>
          </a:p>
        </p:txBody>
      </p:sp>
      <p:sp>
        <p:nvSpPr>
          <p:cNvPr id="54276" name="TextBox 4"/>
          <p:cNvSpPr txBox="1">
            <a:spLocks noChangeArrowheads="1"/>
          </p:cNvSpPr>
          <p:nvPr/>
        </p:nvSpPr>
        <p:spPr bwMode="auto">
          <a:xfrm>
            <a:off x="4716463" y="1557338"/>
            <a:ext cx="3816350" cy="646112"/>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1800"/>
              <a:t>Le cerveau suite à 20 minutes de marche</a:t>
            </a:r>
          </a:p>
        </p:txBody>
      </p:sp>
    </p:spTree>
    <p:extLst>
      <p:ext uri="{BB962C8B-B14F-4D97-AF65-F5344CB8AC3E}">
        <p14:creationId xmlns:p14="http://schemas.microsoft.com/office/powerpoint/2010/main" val="1037024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5098"/>
          </a:xfrm>
          <a:solidFill>
            <a:schemeClr val="accent4">
              <a:lumMod val="40000"/>
              <a:lumOff val="60000"/>
            </a:schemeClr>
          </a:solidFill>
        </p:spPr>
        <p:txBody>
          <a:bodyPr/>
          <a:lstStyle/>
          <a:p>
            <a:r>
              <a:rPr lang="en-US" sz="4400" dirty="0" err="1" smtClean="0"/>
              <a:t>Activité</a:t>
            </a:r>
            <a:r>
              <a:rPr lang="en-US" sz="4400" dirty="0" smtClean="0"/>
              <a:t> physique au </a:t>
            </a:r>
            <a:r>
              <a:rPr lang="en-US" sz="4400" dirty="0" err="1" smtClean="0"/>
              <a:t>quotidien</a:t>
            </a:r>
            <a:r>
              <a:rPr lang="en-US" sz="4400" dirty="0" smtClean="0"/>
              <a:t> </a:t>
            </a:r>
            <a:r>
              <a:rPr lang="en-US" sz="4000" dirty="0" smtClean="0"/>
              <a:t>(APQ)</a:t>
            </a:r>
            <a:endParaRPr lang="en-US" sz="4000" dirty="0"/>
          </a:p>
        </p:txBody>
      </p:sp>
      <p:sp>
        <p:nvSpPr>
          <p:cNvPr id="3" name="Text Placeholder 2"/>
          <p:cNvSpPr>
            <a:spLocks noGrp="1"/>
          </p:cNvSpPr>
          <p:nvPr>
            <p:ph type="body" idx="1"/>
          </p:nvPr>
        </p:nvSpPr>
        <p:spPr>
          <a:xfrm>
            <a:off x="0" y="1052736"/>
            <a:ext cx="9144000" cy="5805264"/>
          </a:xfrm>
        </p:spPr>
        <p:txBody>
          <a:bodyPr/>
          <a:lstStyle/>
          <a:p>
            <a:r>
              <a:rPr lang="en-US" dirty="0" smtClean="0"/>
              <a:t>2005 – </a:t>
            </a:r>
            <a:r>
              <a:rPr lang="en-US" dirty="0" err="1"/>
              <a:t>P</a:t>
            </a:r>
            <a:r>
              <a:rPr lang="en-US" dirty="0" err="1" smtClean="0"/>
              <a:t>olitique</a:t>
            </a:r>
            <a:r>
              <a:rPr lang="en-US" dirty="0" smtClean="0"/>
              <a:t> en </a:t>
            </a:r>
            <a:r>
              <a:rPr lang="en-US" dirty="0" err="1" smtClean="0"/>
              <a:t>matière</a:t>
            </a:r>
            <a:r>
              <a:rPr lang="en-US" dirty="0" smtClean="0"/>
              <a:t> </a:t>
            </a:r>
            <a:r>
              <a:rPr lang="en-US" dirty="0" err="1" smtClean="0"/>
              <a:t>d’activité</a:t>
            </a:r>
            <a:r>
              <a:rPr lang="en-US" dirty="0" smtClean="0"/>
              <a:t> physique </a:t>
            </a:r>
            <a:r>
              <a:rPr lang="en-US" dirty="0" err="1" smtClean="0"/>
              <a:t>quotidienne</a:t>
            </a:r>
            <a:r>
              <a:rPr lang="en-US" dirty="0" smtClean="0"/>
              <a:t> </a:t>
            </a:r>
            <a:r>
              <a:rPr lang="en-US" dirty="0" err="1" smtClean="0"/>
              <a:t>d’Alberta</a:t>
            </a:r>
            <a:r>
              <a:rPr lang="en-US" dirty="0" smtClean="0"/>
              <a:t> Education</a:t>
            </a:r>
          </a:p>
          <a:p>
            <a:endParaRPr lang="en-US" dirty="0" smtClean="0"/>
          </a:p>
          <a:p>
            <a:r>
              <a:rPr lang="en-US" dirty="0" smtClean="0"/>
              <a:t>30 minutes </a:t>
            </a:r>
            <a:r>
              <a:rPr lang="en-US" dirty="0" err="1" smtClean="0"/>
              <a:t>d’activité</a:t>
            </a:r>
            <a:r>
              <a:rPr lang="en-US" dirty="0" smtClean="0"/>
              <a:t> physique par jour </a:t>
            </a:r>
            <a:r>
              <a:rPr lang="en-US" dirty="0" err="1" smtClean="0"/>
              <a:t>dans</a:t>
            </a:r>
            <a:r>
              <a:rPr lang="en-US" dirty="0" smtClean="0"/>
              <a:t> le cadre des </a:t>
            </a:r>
            <a:r>
              <a:rPr lang="en-US" dirty="0" err="1" smtClean="0"/>
              <a:t>activités</a:t>
            </a:r>
            <a:r>
              <a:rPr lang="en-US" dirty="0" smtClean="0"/>
              <a:t> </a:t>
            </a:r>
            <a:r>
              <a:rPr lang="en-US" dirty="0" err="1" smtClean="0"/>
              <a:t>organisées</a:t>
            </a:r>
            <a:r>
              <a:rPr lang="en-US" dirty="0" smtClean="0"/>
              <a:t> par </a:t>
            </a:r>
            <a:r>
              <a:rPr lang="en-US" dirty="0" err="1" smtClean="0"/>
              <a:t>l’école</a:t>
            </a:r>
            <a:r>
              <a:rPr lang="en-US" dirty="0" smtClean="0"/>
              <a:t>.</a:t>
            </a:r>
          </a:p>
          <a:p>
            <a:endParaRPr lang="en-US" dirty="0"/>
          </a:p>
          <a:p>
            <a:r>
              <a:rPr lang="en-US" dirty="0" smtClean="0"/>
              <a:t>APQ </a:t>
            </a:r>
            <a:r>
              <a:rPr lang="en-US" dirty="0" err="1" smtClean="0"/>
              <a:t>devraient</a:t>
            </a:r>
            <a:r>
              <a:rPr lang="en-US" dirty="0" smtClean="0"/>
              <a:t>:</a:t>
            </a:r>
          </a:p>
          <a:p>
            <a:pPr lvl="1"/>
            <a:r>
              <a:rPr lang="en-US" sz="2800" dirty="0" err="1" smtClean="0">
                <a:solidFill>
                  <a:schemeClr val="accent4">
                    <a:lumMod val="60000"/>
                    <a:lumOff val="40000"/>
                  </a:schemeClr>
                </a:solidFill>
              </a:rPr>
              <a:t>Varier</a:t>
            </a:r>
            <a:r>
              <a:rPr lang="en-US" sz="2800" dirty="0" smtClean="0">
                <a:solidFill>
                  <a:schemeClr val="accent4">
                    <a:lumMod val="60000"/>
                    <a:lumOff val="40000"/>
                  </a:schemeClr>
                </a:solidFill>
              </a:rPr>
              <a:t> en </a:t>
            </a:r>
            <a:r>
              <a:rPr lang="en-US" sz="2800" dirty="0" err="1" smtClean="0">
                <a:solidFill>
                  <a:schemeClr val="accent4">
                    <a:lumMod val="60000"/>
                    <a:lumOff val="40000"/>
                  </a:schemeClr>
                </a:solidFill>
              </a:rPr>
              <a:t>forme</a:t>
            </a:r>
            <a:r>
              <a:rPr lang="en-US" sz="2800" dirty="0" smtClean="0">
                <a:solidFill>
                  <a:schemeClr val="accent4">
                    <a:lumMod val="60000"/>
                    <a:lumOff val="40000"/>
                  </a:schemeClr>
                </a:solidFill>
              </a:rPr>
              <a:t> et en </a:t>
            </a:r>
            <a:r>
              <a:rPr lang="en-US" sz="2800" dirty="0" err="1" smtClean="0">
                <a:solidFill>
                  <a:schemeClr val="accent4">
                    <a:lumMod val="60000"/>
                    <a:lumOff val="40000"/>
                  </a:schemeClr>
                </a:solidFill>
              </a:rPr>
              <a:t>intensité</a:t>
            </a:r>
            <a:r>
              <a:rPr lang="en-US" sz="2800" dirty="0" smtClean="0">
                <a:solidFill>
                  <a:schemeClr val="accent4">
                    <a:lumMod val="60000"/>
                    <a:lumOff val="40000"/>
                  </a:schemeClr>
                </a:solidFill>
              </a:rPr>
              <a:t>.</a:t>
            </a:r>
          </a:p>
          <a:p>
            <a:pPr lvl="1"/>
            <a:r>
              <a:rPr lang="en-US" sz="2800" dirty="0" err="1" smtClean="0">
                <a:solidFill>
                  <a:schemeClr val="accent4">
                    <a:lumMod val="60000"/>
                    <a:lumOff val="40000"/>
                  </a:schemeClr>
                </a:solidFill>
              </a:rPr>
              <a:t>Tenir</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compte</a:t>
            </a:r>
            <a:r>
              <a:rPr lang="en-US" sz="2800" dirty="0" smtClean="0">
                <a:solidFill>
                  <a:schemeClr val="accent4">
                    <a:lumMod val="60000"/>
                    <a:lumOff val="40000"/>
                  </a:schemeClr>
                </a:solidFill>
              </a:rPr>
              <a:t> des </a:t>
            </a:r>
            <a:r>
              <a:rPr lang="en-US" sz="2800" dirty="0" err="1" smtClean="0">
                <a:solidFill>
                  <a:schemeClr val="accent4">
                    <a:lumMod val="60000"/>
                    <a:lumOff val="40000"/>
                  </a:schemeClr>
                </a:solidFill>
              </a:rPr>
              <a:t>habilités</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individuelles</a:t>
            </a:r>
            <a:r>
              <a:rPr lang="en-US" sz="2800" dirty="0" smtClean="0">
                <a:solidFill>
                  <a:schemeClr val="accent4">
                    <a:lumMod val="60000"/>
                    <a:lumOff val="40000"/>
                  </a:schemeClr>
                </a:solidFill>
              </a:rPr>
              <a:t> des </a:t>
            </a:r>
            <a:r>
              <a:rPr lang="en-US" sz="2800" dirty="0" err="1" smtClean="0">
                <a:solidFill>
                  <a:schemeClr val="accent4">
                    <a:lumMod val="60000"/>
                    <a:lumOff val="40000"/>
                  </a:schemeClr>
                </a:solidFill>
              </a:rPr>
              <a:t>élèves</a:t>
            </a:r>
            <a:r>
              <a:rPr lang="en-US" sz="2800" dirty="0" smtClean="0">
                <a:solidFill>
                  <a:schemeClr val="accent4">
                    <a:lumMod val="60000"/>
                    <a:lumOff val="40000"/>
                  </a:schemeClr>
                </a:solidFill>
              </a:rPr>
              <a:t>.</a:t>
            </a:r>
          </a:p>
          <a:p>
            <a:pPr lvl="1"/>
            <a:r>
              <a:rPr lang="en-US" sz="2800" dirty="0" err="1" smtClean="0">
                <a:solidFill>
                  <a:schemeClr val="accent4">
                    <a:lumMod val="60000"/>
                    <a:lumOff val="40000"/>
                  </a:schemeClr>
                </a:solidFill>
              </a:rPr>
              <a:t>Considérer</a:t>
            </a:r>
            <a:r>
              <a:rPr lang="en-US" sz="2800" dirty="0" smtClean="0">
                <a:solidFill>
                  <a:schemeClr val="accent4">
                    <a:lumMod val="60000"/>
                    <a:lumOff val="40000"/>
                  </a:schemeClr>
                </a:solidFill>
              </a:rPr>
              <a:t> les </a:t>
            </a:r>
            <a:r>
              <a:rPr lang="en-US" sz="2800" dirty="0" err="1" smtClean="0">
                <a:solidFill>
                  <a:schemeClr val="accent4">
                    <a:lumMod val="60000"/>
                    <a:lumOff val="40000"/>
                  </a:schemeClr>
                </a:solidFill>
              </a:rPr>
              <a:t>ressources</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disponibles</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dans</a:t>
            </a:r>
            <a:r>
              <a:rPr lang="en-US" sz="2800" dirty="0" smtClean="0">
                <a:solidFill>
                  <a:schemeClr val="accent4">
                    <a:lumMod val="60000"/>
                    <a:lumOff val="40000"/>
                  </a:schemeClr>
                </a:solidFill>
              </a:rPr>
              <a:t> </a:t>
            </a:r>
            <a:r>
              <a:rPr lang="en-US" sz="2800" dirty="0" err="1" smtClean="0">
                <a:solidFill>
                  <a:schemeClr val="accent4">
                    <a:lumMod val="60000"/>
                    <a:lumOff val="40000"/>
                  </a:schemeClr>
                </a:solidFill>
              </a:rPr>
              <a:t>l’école</a:t>
            </a:r>
            <a:r>
              <a:rPr lang="en-US" sz="2800" dirty="0" smtClean="0">
                <a:solidFill>
                  <a:schemeClr val="accent4">
                    <a:lumMod val="60000"/>
                    <a:lumOff val="40000"/>
                  </a:schemeClr>
                </a:solidFill>
              </a:rPr>
              <a:t> et </a:t>
            </a:r>
            <a:r>
              <a:rPr lang="en-US" sz="2800" dirty="0" err="1" smtClean="0">
                <a:solidFill>
                  <a:schemeClr val="accent4">
                    <a:lumMod val="60000"/>
                    <a:lumOff val="40000"/>
                  </a:schemeClr>
                </a:solidFill>
              </a:rPr>
              <a:t>dans</a:t>
            </a:r>
            <a:r>
              <a:rPr lang="en-US" sz="2800" dirty="0" smtClean="0">
                <a:solidFill>
                  <a:schemeClr val="accent4">
                    <a:lumMod val="60000"/>
                    <a:lumOff val="40000"/>
                  </a:schemeClr>
                </a:solidFill>
              </a:rPr>
              <a:t> la </a:t>
            </a:r>
            <a:r>
              <a:rPr lang="en-US" sz="2800" dirty="0" err="1" smtClean="0">
                <a:solidFill>
                  <a:schemeClr val="accent4">
                    <a:lumMod val="60000"/>
                    <a:lumOff val="40000"/>
                  </a:schemeClr>
                </a:solidFill>
              </a:rPr>
              <a:t>communauté</a:t>
            </a:r>
            <a:r>
              <a:rPr lang="en-US" sz="2800" dirty="0" smtClean="0">
                <a:solidFill>
                  <a:schemeClr val="accent4">
                    <a:lumMod val="60000"/>
                    <a:lumOff val="40000"/>
                  </a:schemeClr>
                </a:solidFill>
              </a:rPr>
              <a:t>.</a:t>
            </a:r>
          </a:p>
          <a:p>
            <a:pPr lvl="1"/>
            <a:r>
              <a:rPr lang="en-US" sz="2800" dirty="0" err="1" smtClean="0">
                <a:solidFill>
                  <a:schemeClr val="accent4">
                    <a:lumMod val="60000"/>
                    <a:lumOff val="40000"/>
                  </a:schemeClr>
                </a:solidFill>
              </a:rPr>
              <a:t>Permettre</a:t>
            </a:r>
            <a:r>
              <a:rPr lang="en-US" sz="2800" dirty="0" smtClean="0">
                <a:solidFill>
                  <a:schemeClr val="accent4">
                    <a:lumMod val="60000"/>
                    <a:lumOff val="40000"/>
                  </a:schemeClr>
                </a:solidFill>
              </a:rPr>
              <a:t> aux </a:t>
            </a:r>
            <a:r>
              <a:rPr lang="en-US" sz="2800" dirty="0" err="1" smtClean="0">
                <a:solidFill>
                  <a:schemeClr val="accent4">
                    <a:lumMod val="60000"/>
                    <a:lumOff val="40000"/>
                  </a:schemeClr>
                </a:solidFill>
              </a:rPr>
              <a:t>élèves</a:t>
            </a:r>
            <a:r>
              <a:rPr lang="en-US" sz="2800" dirty="0" smtClean="0">
                <a:solidFill>
                  <a:schemeClr val="accent4">
                    <a:lumMod val="60000"/>
                    <a:lumOff val="40000"/>
                  </a:schemeClr>
                </a:solidFill>
              </a:rPr>
              <a:t> de faire des </a:t>
            </a:r>
            <a:r>
              <a:rPr lang="en-US" sz="2800" dirty="0" err="1" smtClean="0">
                <a:solidFill>
                  <a:schemeClr val="accent4">
                    <a:lumMod val="60000"/>
                    <a:lumOff val="40000"/>
                  </a:schemeClr>
                </a:solidFill>
              </a:rPr>
              <a:t>choix</a:t>
            </a:r>
            <a:r>
              <a:rPr lang="en-US" sz="2800" dirty="0" smtClean="0">
                <a:solidFill>
                  <a:schemeClr val="accent4">
                    <a:lumMod val="60000"/>
                    <a:lumOff val="40000"/>
                  </a:schemeClr>
                </a:solidFill>
              </a:rPr>
              <a:t>.    </a:t>
            </a:r>
            <a:endParaRPr lang="en-US" sz="2800" dirty="0">
              <a:solidFill>
                <a:schemeClr val="accent4">
                  <a:lumMod val="60000"/>
                  <a:lumOff val="40000"/>
                </a:schemeClr>
              </a:solidFill>
            </a:endParaRPr>
          </a:p>
        </p:txBody>
      </p:sp>
    </p:spTree>
    <p:extLst>
      <p:ext uri="{BB962C8B-B14F-4D97-AF65-F5344CB8AC3E}">
        <p14:creationId xmlns:p14="http://schemas.microsoft.com/office/powerpoint/2010/main" val="1038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2" y="89646"/>
            <a:ext cx="7969002" cy="1179114"/>
          </a:xfrm>
          <a:solidFill>
            <a:srgbClr val="FFFFFF"/>
          </a:solidFill>
        </p:spPr>
        <p:txBody>
          <a:bodyPr/>
          <a:lstStyle/>
          <a:p>
            <a:r>
              <a:rPr lang="fr-FR" sz="4800" b="1" dirty="0" smtClean="0">
                <a:solidFill>
                  <a:schemeClr val="tx1"/>
                </a:solidFill>
              </a:rPr>
              <a:t>On joue!</a:t>
            </a:r>
            <a:endParaRPr lang="fr-FR" sz="4800" b="1" dirty="0">
              <a:solidFill>
                <a:schemeClr val="tx1"/>
              </a:solidFill>
            </a:endParaRPr>
          </a:p>
        </p:txBody>
      </p:sp>
      <p:pic>
        <p:nvPicPr>
          <p:cNvPr id="6" name="Picture 5" descr="dessin 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653136"/>
            <a:ext cx="1728192" cy="1728192"/>
          </a:xfrm>
          <a:prstGeom prst="rect">
            <a:avLst/>
          </a:prstGeom>
        </p:spPr>
      </p:pic>
      <p:pic>
        <p:nvPicPr>
          <p:cNvPr id="4" name="Picture 3" descr="PosterFit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412776"/>
            <a:ext cx="2232248" cy="2888791"/>
          </a:xfrm>
          <a:prstGeom prst="rect">
            <a:avLst/>
          </a:prstGeom>
        </p:spPr>
      </p:pic>
      <p:pic>
        <p:nvPicPr>
          <p:cNvPr id="5" name="Picture 4" descr="IMG_36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27751" y="1784817"/>
            <a:ext cx="3552393" cy="2664295"/>
          </a:xfrm>
          <a:prstGeom prst="rect">
            <a:avLst/>
          </a:prstGeom>
        </p:spPr>
      </p:pic>
      <p:pic>
        <p:nvPicPr>
          <p:cNvPr id="7" name="Picture 6" descr="Capture d’écran 2016-08-10 à 14.46.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1340768"/>
            <a:ext cx="1827513" cy="3312368"/>
          </a:xfrm>
          <a:prstGeom prst="rect">
            <a:avLst/>
          </a:prstGeom>
        </p:spPr>
      </p:pic>
      <p:sp>
        <p:nvSpPr>
          <p:cNvPr id="8" name="TextBox 7"/>
          <p:cNvSpPr txBox="1"/>
          <p:nvPr/>
        </p:nvSpPr>
        <p:spPr>
          <a:xfrm>
            <a:off x="3059832" y="5301208"/>
            <a:ext cx="2592288" cy="954107"/>
          </a:xfrm>
          <a:prstGeom prst="rect">
            <a:avLst/>
          </a:prstGeom>
          <a:solidFill>
            <a:schemeClr val="accent4">
              <a:lumMod val="40000"/>
              <a:lumOff val="60000"/>
            </a:schemeClr>
          </a:solidFill>
        </p:spPr>
        <p:txBody>
          <a:bodyPr wrap="square" rtlCol="0">
            <a:spAutoFit/>
          </a:bodyPr>
          <a:lstStyle/>
          <a:p>
            <a:pPr algn="ctr"/>
            <a:r>
              <a:rPr lang="en-US" sz="2800" b="1" dirty="0" err="1" smtClean="0"/>
              <a:t>Relais</a:t>
            </a:r>
            <a:r>
              <a:rPr lang="en-US" sz="2800" b="1" dirty="0" smtClean="0"/>
              <a:t> </a:t>
            </a:r>
            <a:r>
              <a:rPr lang="en-US" sz="2800" b="1" dirty="0" err="1" smtClean="0"/>
              <a:t>d’orthographe</a:t>
            </a:r>
            <a:endParaRPr lang="en-US" sz="2800" b="1" dirty="0"/>
          </a:p>
        </p:txBody>
      </p:sp>
      <p:pic>
        <p:nvPicPr>
          <p:cNvPr id="10" name="Picture 9" descr="Capture d’écran 2016-08-10 à 14.56.5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160" y="4892076"/>
            <a:ext cx="3076972" cy="1201220"/>
          </a:xfrm>
          <a:prstGeom prst="rect">
            <a:avLst/>
          </a:prstGeom>
        </p:spPr>
      </p:pic>
      <p:pic>
        <p:nvPicPr>
          <p:cNvPr id="11" name="Picture 10"/>
          <p:cNvPicPr>
            <a:picLocks noChangeAspect="1"/>
          </p:cNvPicPr>
          <p:nvPr/>
        </p:nvPicPr>
        <p:blipFill>
          <a:blip r:embed="rId8"/>
          <a:stretch>
            <a:fillRect/>
          </a:stretch>
        </p:blipFill>
        <p:spPr>
          <a:xfrm>
            <a:off x="7524328" y="2060848"/>
            <a:ext cx="1368152" cy="1950344"/>
          </a:xfrm>
          <a:prstGeom prst="rect">
            <a:avLst/>
          </a:prstGeom>
        </p:spPr>
      </p:pic>
    </p:spTree>
    <p:extLst>
      <p:ext uri="{BB962C8B-B14F-4D97-AF65-F5344CB8AC3E}">
        <p14:creationId xmlns:p14="http://schemas.microsoft.com/office/powerpoint/2010/main" val="16265676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DF53D"/>
          </a:solidFill>
        </p:spPr>
        <p:txBody>
          <a:bodyPr/>
          <a:lstStyle/>
          <a:p>
            <a:r>
              <a:rPr lang="en-US" sz="3600" b="1" dirty="0" smtClean="0">
                <a:solidFill>
                  <a:schemeClr val="accent1"/>
                </a:solidFill>
              </a:rPr>
              <a:t>MOI JE BOUGE </a:t>
            </a:r>
            <a:r>
              <a:rPr lang="en-US" sz="3600" b="1" dirty="0" err="1" smtClean="0">
                <a:solidFill>
                  <a:schemeClr val="accent1"/>
                </a:solidFill>
              </a:rPr>
              <a:t>À</a:t>
            </a:r>
            <a:r>
              <a:rPr lang="en-US" sz="3600" b="1" dirty="0" smtClean="0">
                <a:solidFill>
                  <a:schemeClr val="accent1"/>
                </a:solidFill>
              </a:rPr>
              <a:t> L’ÉCOLE</a:t>
            </a:r>
            <a:endParaRPr lang="en-US" sz="3600" b="1" dirty="0">
              <a:solidFill>
                <a:schemeClr val="accent1"/>
              </a:solidFill>
            </a:endParaRPr>
          </a:p>
        </p:txBody>
      </p:sp>
      <p:pic>
        <p:nvPicPr>
          <p:cNvPr id="4" name="Picture 6" descr="Capture d’écran 2014-07-31 à 10.04.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84784"/>
            <a:ext cx="21701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apture d’écran 2014-07-31 à 10.03.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429000"/>
            <a:ext cx="21415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apture d’écran 2014-07-31 à 10.05.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861048"/>
            <a:ext cx="209232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pture d’écran 2014-07-31 à 10.00.0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96329">
            <a:off x="605715" y="1548947"/>
            <a:ext cx="3148013"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2532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Capture d’écran 2015-12-14 à 09.37.24.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034"/>
            <a:ext cx="9144000" cy="5632589"/>
          </a:xfrm>
          <a:prstGeom prst="rect">
            <a:avLst/>
          </a:prstGeom>
        </p:spPr>
      </p:pic>
    </p:spTree>
    <p:extLst>
      <p:ext uri="{BB962C8B-B14F-4D97-AF65-F5344CB8AC3E}">
        <p14:creationId xmlns:p14="http://schemas.microsoft.com/office/powerpoint/2010/main" val="36364701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a:ln>
            <a:solidFill>
              <a:schemeClr val="tx2"/>
            </a:solidFill>
          </a:ln>
        </p:spPr>
        <p:txBody>
          <a:bodyPr/>
          <a:lstStyle/>
          <a:p>
            <a:r>
              <a:rPr lang="en-US" sz="4800" dirty="0" err="1" smtClean="0">
                <a:solidFill>
                  <a:srgbClr val="FFFFFF"/>
                </a:solidFill>
              </a:rPr>
              <a:t>Littératie</a:t>
            </a:r>
            <a:r>
              <a:rPr lang="en-US" sz="4800" dirty="0" smtClean="0">
                <a:solidFill>
                  <a:srgbClr val="FFFFFF"/>
                </a:solidFill>
              </a:rPr>
              <a:t> physique</a:t>
            </a:r>
            <a:endParaRPr lang="en-US" sz="4800" dirty="0">
              <a:solidFill>
                <a:srgbClr val="FFFFFF"/>
              </a:solidFill>
            </a:endParaRPr>
          </a:p>
        </p:txBody>
      </p:sp>
      <p:pic>
        <p:nvPicPr>
          <p:cNvPr id="3" name="Picture 2" descr="Capture d’écran 2015-11-20 à 15.27.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276872"/>
            <a:ext cx="7937500" cy="4089400"/>
          </a:xfrm>
          <a:prstGeom prst="rect">
            <a:avLst/>
          </a:prstGeom>
        </p:spPr>
      </p:pic>
    </p:spTree>
    <p:extLst>
      <p:ext uri="{BB962C8B-B14F-4D97-AF65-F5344CB8AC3E}">
        <p14:creationId xmlns:p14="http://schemas.microsoft.com/office/powerpoint/2010/main" val="2666745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_Skills_Poster-French-PR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0"/>
            <a:ext cx="4953000" cy="6858000"/>
          </a:xfrm>
          <a:prstGeom prst="rect">
            <a:avLst/>
          </a:prstGeom>
        </p:spPr>
      </p:pic>
    </p:spTree>
    <p:extLst>
      <p:ext uri="{BB962C8B-B14F-4D97-AF65-F5344CB8AC3E}">
        <p14:creationId xmlns:p14="http://schemas.microsoft.com/office/powerpoint/2010/main" val="138153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bg1"/>
                </a:solidFill>
              </a:rPr>
              <a:t>Panorama </a:t>
            </a:r>
            <a:r>
              <a:rPr lang="en-US" sz="4000" b="1" dirty="0">
                <a:solidFill>
                  <a:schemeClr val="bg1"/>
                </a:solidFill>
              </a:rPr>
              <a:t>Hills School </a:t>
            </a:r>
            <a:r>
              <a:rPr lang="en-US" dirty="0"/>
              <a:t/>
            </a:r>
            <a:br>
              <a:rPr lang="en-US" dirty="0"/>
            </a:br>
            <a:endParaRPr lang="en-US" dirty="0"/>
          </a:p>
        </p:txBody>
      </p:sp>
      <p:sp>
        <p:nvSpPr>
          <p:cNvPr id="3" name="Text Placeholder 2"/>
          <p:cNvSpPr>
            <a:spLocks noGrp="1"/>
          </p:cNvSpPr>
          <p:nvPr>
            <p:ph type="body" idx="1"/>
          </p:nvPr>
        </p:nvSpPr>
        <p:spPr>
          <a:xfrm>
            <a:off x="899592" y="764704"/>
            <a:ext cx="7667100" cy="4205999"/>
          </a:xfrm>
        </p:spPr>
        <p:txBody>
          <a:bodyPr/>
          <a:lstStyle/>
          <a:p>
            <a:endParaRPr lang="en-US" dirty="0"/>
          </a:p>
          <a:p>
            <a:pPr marL="13716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971600" y="3284984"/>
            <a:ext cx="2506092" cy="3337676"/>
          </a:xfrm>
          <a:prstGeom prst="rect">
            <a:avLst/>
          </a:prstGeom>
        </p:spPr>
      </p:pic>
      <p:pic>
        <p:nvPicPr>
          <p:cNvPr id="5" name="Picture 4"/>
          <p:cNvPicPr>
            <a:picLocks noChangeAspect="1"/>
          </p:cNvPicPr>
          <p:nvPr/>
        </p:nvPicPr>
        <p:blipFill>
          <a:blip r:embed="rId3"/>
          <a:stretch>
            <a:fillRect/>
          </a:stretch>
        </p:blipFill>
        <p:spPr>
          <a:xfrm>
            <a:off x="4932040" y="1196752"/>
            <a:ext cx="3960440" cy="5276581"/>
          </a:xfrm>
          <a:prstGeom prst="rect">
            <a:avLst/>
          </a:prstGeom>
        </p:spPr>
      </p:pic>
    </p:spTree>
    <p:extLst>
      <p:ext uri="{BB962C8B-B14F-4D97-AF65-F5344CB8AC3E}">
        <p14:creationId xmlns:p14="http://schemas.microsoft.com/office/powerpoint/2010/main" val="6415771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9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1994" y="1324203"/>
            <a:ext cx="5628117" cy="4221088"/>
          </a:xfrm>
          <a:prstGeom prst="rect">
            <a:avLst/>
          </a:prstGeom>
        </p:spPr>
      </p:pic>
      <p:pic>
        <p:nvPicPr>
          <p:cNvPr id="10" name="Picture Placeholder 9" descr="IMG_2943.JPG"/>
          <p:cNvPicPr>
            <a:picLocks noGrp="1" noChangeAspect="1"/>
          </p:cNvPicPr>
          <p:nvPr>
            <p:ph type="pic" idx="2"/>
          </p:nvPr>
        </p:nvPicPr>
        <p:blipFill>
          <a:blip r:embed="rId3">
            <a:extLst>
              <a:ext uri="{28A0092B-C50C-407E-A947-70E740481C1C}">
                <a14:useLocalDpi xmlns:a14="http://schemas.microsoft.com/office/drawing/2010/main" val="0"/>
              </a:ext>
            </a:extLst>
          </a:blip>
          <a:srcRect l="21497" r="21497"/>
          <a:stretch>
            <a:fillRect/>
          </a:stretch>
        </p:blipFill>
        <p:spPr>
          <a:xfrm rot="5400000">
            <a:off x="5120640" y="936144"/>
            <a:ext cx="3474719" cy="4572000"/>
          </a:xfrm>
        </p:spPr>
      </p:pic>
    </p:spTree>
    <p:extLst>
      <p:ext uri="{BB962C8B-B14F-4D97-AF65-F5344CB8AC3E}">
        <p14:creationId xmlns:p14="http://schemas.microsoft.com/office/powerpoint/2010/main" val="51653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0"/>
            <a:ext cx="7583488" cy="1143000"/>
          </a:xfrm>
        </p:spPr>
        <p:txBody>
          <a:bodyPr/>
          <a:lstStyle/>
          <a:p>
            <a:r>
              <a:rPr lang="en-US" sz="4000" b="1" dirty="0" err="1" smtClean="0">
                <a:solidFill>
                  <a:schemeClr val="bg1"/>
                </a:solidFill>
              </a:rPr>
              <a:t>École</a:t>
            </a:r>
            <a:r>
              <a:rPr lang="en-US" sz="4000" b="1" dirty="0" smtClean="0">
                <a:solidFill>
                  <a:schemeClr val="bg1"/>
                </a:solidFill>
              </a:rPr>
              <a:t> </a:t>
            </a:r>
            <a:r>
              <a:rPr lang="en-US" sz="4000" b="1" dirty="0" err="1" smtClean="0">
                <a:solidFill>
                  <a:schemeClr val="bg1"/>
                </a:solidFill>
              </a:rPr>
              <a:t>À</a:t>
            </a:r>
            <a:r>
              <a:rPr lang="en-US" sz="4000" b="1" dirty="0" smtClean="0">
                <a:solidFill>
                  <a:schemeClr val="bg1"/>
                </a:solidFill>
              </a:rPr>
              <a:t> La </a:t>
            </a:r>
            <a:r>
              <a:rPr lang="en-US" sz="4000" b="1" dirty="0" err="1" smtClean="0">
                <a:solidFill>
                  <a:schemeClr val="bg1"/>
                </a:solidFill>
              </a:rPr>
              <a:t>Découverte</a:t>
            </a:r>
            <a:endParaRPr lang="en-US" sz="4000" dirty="0"/>
          </a:p>
        </p:txBody>
      </p:sp>
      <p:pic>
        <p:nvPicPr>
          <p:cNvPr id="4" name="Picture 3" descr="IMG_00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74520" y="1882265"/>
            <a:ext cx="5484102" cy="4113077"/>
          </a:xfrm>
          <a:prstGeom prst="rect">
            <a:avLst/>
          </a:prstGeom>
        </p:spPr>
      </p:pic>
      <p:pic>
        <p:nvPicPr>
          <p:cNvPr id="5" name="Picture 4" descr="IMG_009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5005" y="1705246"/>
            <a:ext cx="5796136" cy="4347102"/>
          </a:xfrm>
          <a:prstGeom prst="rect">
            <a:avLst/>
          </a:prstGeom>
        </p:spPr>
      </p:pic>
    </p:spTree>
    <p:extLst>
      <p:ext uri="{BB962C8B-B14F-4D97-AF65-F5344CB8AC3E}">
        <p14:creationId xmlns:p14="http://schemas.microsoft.com/office/powerpoint/2010/main" val="33565489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683568" y="548680"/>
            <a:ext cx="7583400" cy="1143000"/>
          </a:xfrm>
          <a:prstGeom prst="rect">
            <a:avLst/>
          </a:prstGeom>
          <a:solidFill>
            <a:schemeClr val="bg1"/>
          </a:solidFill>
          <a:ln>
            <a:noFill/>
          </a:ln>
        </p:spPr>
        <p:txBody>
          <a:bodyPr lIns="91425" tIns="45700" rIns="91425" bIns="45700" anchor="ctr" anchorCtr="0">
            <a:noAutofit/>
          </a:bodyPr>
          <a:lstStyle/>
          <a:p>
            <a:pPr marL="0" marR="0" lvl="0" indent="0" algn="ctr" rtl="0">
              <a:lnSpc>
                <a:spcPct val="95000"/>
              </a:lnSpc>
              <a:spcBef>
                <a:spcPts val="0"/>
              </a:spcBef>
              <a:buClr>
                <a:schemeClr val="lt1"/>
              </a:buClr>
              <a:buSzPct val="25000"/>
              <a:buFont typeface="Questrial"/>
              <a:buNone/>
            </a:pPr>
            <a:r>
              <a:rPr lang="fr-CA" sz="4800" b="1" i="0" strike="noStrike" cap="none" baseline="0" dirty="0" smtClean="0">
                <a:solidFill>
                  <a:srgbClr val="FF6600"/>
                </a:solidFill>
                <a:latin typeface="Questrial"/>
                <a:ea typeface="Questrial"/>
                <a:cs typeface="Questrial"/>
                <a:sym typeface="Questrial"/>
              </a:rPr>
              <a:t>Horaire de la session</a:t>
            </a:r>
            <a:endParaRPr lang="fr-CA" sz="4800" b="1" i="0" strike="noStrike" cap="none" baseline="0" dirty="0">
              <a:solidFill>
                <a:srgbClr val="FF6600"/>
              </a:solidFill>
              <a:latin typeface="Questrial"/>
              <a:ea typeface="Questrial"/>
              <a:cs typeface="Questrial"/>
              <a:sym typeface="Questrial"/>
            </a:endParaRPr>
          </a:p>
        </p:txBody>
      </p:sp>
      <p:pic>
        <p:nvPicPr>
          <p:cNvPr id="114" name="Shape 114"/>
          <p:cNvPicPr preferRelativeResize="0"/>
          <p:nvPr/>
        </p:nvPicPr>
        <p:blipFill rotWithShape="1">
          <a:blip r:embed="rId3">
            <a:alphaModFix/>
          </a:blip>
          <a:srcRect t="921" b="10354"/>
          <a:stretch/>
        </p:blipFill>
        <p:spPr>
          <a:xfrm>
            <a:off x="6516216" y="5589240"/>
            <a:ext cx="1791720" cy="908720"/>
          </a:xfrm>
          <a:prstGeom prst="rect">
            <a:avLst/>
          </a:prstGeom>
          <a:noFill/>
          <a:ln>
            <a:noFill/>
          </a:ln>
        </p:spPr>
      </p:pic>
      <p:sp>
        <p:nvSpPr>
          <p:cNvPr id="2" name="Text Placeholder 1"/>
          <p:cNvSpPr>
            <a:spLocks noGrp="1"/>
          </p:cNvSpPr>
          <p:nvPr>
            <p:ph type="body" idx="1"/>
          </p:nvPr>
        </p:nvSpPr>
        <p:spPr>
          <a:xfrm>
            <a:off x="395536" y="1772817"/>
            <a:ext cx="8154014" cy="4608512"/>
          </a:xfrm>
        </p:spPr>
        <p:txBody>
          <a:bodyPr/>
          <a:lstStyle/>
          <a:p>
            <a:r>
              <a:rPr lang="en-US" sz="4000" dirty="0" smtClean="0"/>
              <a:t> </a:t>
            </a:r>
            <a:r>
              <a:rPr lang="en-US" sz="4000" dirty="0" err="1" smtClean="0"/>
              <a:t>Pourquoi</a:t>
            </a:r>
            <a:r>
              <a:rPr lang="en-US" sz="4000" dirty="0" smtClean="0"/>
              <a:t> </a:t>
            </a:r>
            <a:r>
              <a:rPr lang="en-US" sz="4000" dirty="0" err="1" smtClean="0"/>
              <a:t>l’activité</a:t>
            </a:r>
            <a:r>
              <a:rPr lang="en-US" sz="4000" dirty="0" smtClean="0"/>
              <a:t> physique au </a:t>
            </a:r>
            <a:r>
              <a:rPr lang="en-US" sz="4000" dirty="0" err="1" smtClean="0"/>
              <a:t>quotidien</a:t>
            </a:r>
            <a:r>
              <a:rPr lang="en-US" sz="4000" dirty="0" smtClean="0"/>
              <a:t>?</a:t>
            </a:r>
          </a:p>
          <a:p>
            <a:pPr marL="137160" indent="0">
              <a:buNone/>
            </a:pPr>
            <a:endParaRPr lang="en-US" sz="4000" dirty="0" smtClean="0"/>
          </a:p>
          <a:p>
            <a:r>
              <a:rPr lang="en-US" sz="4000" dirty="0" smtClean="0"/>
              <a:t> </a:t>
            </a:r>
            <a:r>
              <a:rPr lang="en-US" sz="4000" dirty="0" err="1" smtClean="0"/>
              <a:t>Bouger</a:t>
            </a:r>
            <a:r>
              <a:rPr lang="en-US" sz="4000" dirty="0" smtClean="0"/>
              <a:t>: </a:t>
            </a:r>
            <a:r>
              <a:rPr lang="en-US" sz="4000" dirty="0" err="1" smtClean="0"/>
              <a:t>jeux</a:t>
            </a:r>
            <a:r>
              <a:rPr lang="en-US" sz="4000" dirty="0" smtClean="0"/>
              <a:t> </a:t>
            </a:r>
            <a:r>
              <a:rPr lang="en-US" sz="4000" dirty="0" err="1" smtClean="0"/>
              <a:t>amusants</a:t>
            </a:r>
            <a:r>
              <a:rPr lang="en-US" sz="4000" dirty="0" smtClean="0"/>
              <a:t>!</a:t>
            </a:r>
          </a:p>
          <a:p>
            <a:pPr marL="137160" indent="0">
              <a:buNone/>
            </a:pPr>
            <a:endParaRPr lang="en-US" sz="4000" dirty="0" smtClean="0"/>
          </a:p>
          <a:p>
            <a:r>
              <a:rPr lang="en-US" sz="4000" dirty="0" smtClean="0"/>
              <a:t> </a:t>
            </a:r>
            <a:r>
              <a:rPr lang="en-US" sz="4000" dirty="0" err="1" smtClean="0"/>
              <a:t>Ressources</a:t>
            </a:r>
            <a:r>
              <a:rPr lang="en-US" sz="4000" dirty="0" smtClean="0"/>
              <a:t> </a:t>
            </a:r>
            <a:endParaRPr lang="en-US" sz="40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8665" y="1049314"/>
            <a:ext cx="6309320" cy="4731990"/>
          </a:xfrm>
          <a:prstGeom prst="rect">
            <a:avLst/>
          </a:prstGeom>
        </p:spPr>
      </p:pic>
      <p:pic>
        <p:nvPicPr>
          <p:cNvPr id="5" name="Picture 4" descr="IMG_0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9922" y="1502786"/>
            <a:ext cx="5904656" cy="4428492"/>
          </a:xfrm>
          <a:prstGeom prst="rect">
            <a:avLst/>
          </a:prstGeom>
        </p:spPr>
      </p:pic>
    </p:spTree>
    <p:extLst>
      <p:ext uri="{BB962C8B-B14F-4D97-AF65-F5344CB8AC3E}">
        <p14:creationId xmlns:p14="http://schemas.microsoft.com/office/powerpoint/2010/main" val="10920447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9646"/>
            <a:ext cx="8424936" cy="1035098"/>
          </a:xfrm>
          <a:solidFill>
            <a:schemeClr val="tx2">
              <a:lumMod val="40000"/>
              <a:lumOff val="60000"/>
            </a:schemeClr>
          </a:solidFill>
          <a:ln>
            <a:solidFill>
              <a:schemeClr val="bg1"/>
            </a:solidFill>
          </a:ln>
        </p:spPr>
        <p:txBody>
          <a:bodyPr/>
          <a:lstStyle/>
          <a:p>
            <a:r>
              <a:rPr lang="en-US" sz="2800" dirty="0" err="1" smtClean="0">
                <a:latin typeface="+mj-lt"/>
              </a:rPr>
              <a:t>École</a:t>
            </a:r>
            <a:r>
              <a:rPr lang="en-US" sz="2800" dirty="0" smtClean="0">
                <a:latin typeface="+mj-lt"/>
              </a:rPr>
              <a:t> Notre-Dame des </a:t>
            </a:r>
            <a:r>
              <a:rPr lang="en-US" sz="2800" dirty="0" err="1" smtClean="0">
                <a:latin typeface="+mj-lt"/>
              </a:rPr>
              <a:t>Monts</a:t>
            </a:r>
            <a:r>
              <a:rPr lang="en-US" sz="2800" dirty="0" smtClean="0">
                <a:latin typeface="+mj-lt"/>
              </a:rPr>
              <a:t>, </a:t>
            </a:r>
            <a:r>
              <a:rPr lang="en-US" sz="2800" dirty="0" err="1" smtClean="0">
                <a:latin typeface="+mj-lt"/>
              </a:rPr>
              <a:t>Canmore</a:t>
            </a:r>
            <a:endParaRPr lang="en-US" sz="2800" dirty="0">
              <a:latin typeface="+mj-lt"/>
            </a:endParaRPr>
          </a:p>
        </p:txBody>
      </p:sp>
      <p:sp>
        <p:nvSpPr>
          <p:cNvPr id="3" name="Text Placeholder 2"/>
          <p:cNvSpPr>
            <a:spLocks noGrp="1"/>
          </p:cNvSpPr>
          <p:nvPr>
            <p:ph type="body" idx="1"/>
          </p:nvPr>
        </p:nvSpPr>
        <p:spPr/>
        <p:txBody>
          <a:bodyPr/>
          <a:lstStyle/>
          <a:p>
            <a:endParaRPr lang="en-US" dirty="0" smtClean="0"/>
          </a:p>
          <a:p>
            <a:endParaRPr lang="en-US" dirty="0"/>
          </a:p>
        </p:txBody>
      </p:sp>
      <p:pic>
        <p:nvPicPr>
          <p:cNvPr id="4" name="Picture 3" descr="Capture d’écran 2016-08-17 à 12.4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84784"/>
            <a:ext cx="8748464" cy="5040991"/>
          </a:xfrm>
          <a:prstGeom prst="rect">
            <a:avLst/>
          </a:prstGeom>
        </p:spPr>
      </p:pic>
    </p:spTree>
    <p:extLst>
      <p:ext uri="{BB962C8B-B14F-4D97-AF65-F5344CB8AC3E}">
        <p14:creationId xmlns:p14="http://schemas.microsoft.com/office/powerpoint/2010/main" val="24605711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064896" cy="1656184"/>
          </a:xfrm>
          <a:solidFill>
            <a:schemeClr val="bg1"/>
          </a:solidFill>
        </p:spPr>
        <p:txBody>
          <a:bodyPr/>
          <a:lstStyle/>
          <a:p>
            <a:r>
              <a:rPr lang="en-US" sz="4800" b="1" dirty="0" err="1" smtClean="0">
                <a:solidFill>
                  <a:srgbClr val="FF0000"/>
                </a:solidFill>
              </a:rPr>
              <a:t>Ressources</a:t>
            </a:r>
            <a:endParaRPr lang="en-US" sz="4800" b="1" dirty="0">
              <a:solidFill>
                <a:srgbClr val="FF0000"/>
              </a:solidFill>
            </a:endParaRPr>
          </a:p>
        </p:txBody>
      </p:sp>
      <p:sp>
        <p:nvSpPr>
          <p:cNvPr id="3" name="Text Placeholder 2"/>
          <p:cNvSpPr>
            <a:spLocks noGrp="1"/>
          </p:cNvSpPr>
          <p:nvPr>
            <p:ph type="body" idx="1"/>
          </p:nvPr>
        </p:nvSpPr>
        <p:spPr>
          <a:xfrm>
            <a:off x="0" y="1844824"/>
            <a:ext cx="9036496" cy="4824536"/>
          </a:xfrm>
        </p:spPr>
        <p:txBody>
          <a:bodyPr/>
          <a:lstStyle/>
          <a:p>
            <a:pPr marL="137160" indent="0">
              <a:buNone/>
            </a:pPr>
            <a:endParaRPr lang="en-US" sz="4000" dirty="0" smtClean="0"/>
          </a:p>
          <a:p>
            <a:r>
              <a:rPr lang="en-US" sz="4000" dirty="0"/>
              <a:t> </a:t>
            </a:r>
            <a:r>
              <a:rPr lang="en-US" sz="4000" dirty="0" smtClean="0"/>
              <a:t>Moodle de la FSFA</a:t>
            </a:r>
          </a:p>
          <a:p>
            <a:r>
              <a:rPr lang="en-US" sz="4000" dirty="0" smtClean="0"/>
              <a:t> Carte “</a:t>
            </a:r>
            <a:r>
              <a:rPr lang="en-US" sz="4000" dirty="0" err="1" smtClean="0"/>
              <a:t>Moi</a:t>
            </a:r>
            <a:r>
              <a:rPr lang="en-US" sz="4000" dirty="0" smtClean="0"/>
              <a:t> je </a:t>
            </a:r>
            <a:r>
              <a:rPr lang="en-US" sz="4000" dirty="0" err="1" smtClean="0"/>
              <a:t>bouge</a:t>
            </a:r>
            <a:r>
              <a:rPr lang="en-US" sz="4000" dirty="0" smtClean="0"/>
              <a:t> </a:t>
            </a:r>
            <a:r>
              <a:rPr lang="en-US" sz="4000" dirty="0" err="1" smtClean="0"/>
              <a:t>à</a:t>
            </a:r>
            <a:r>
              <a:rPr lang="en-US" sz="4000" dirty="0" smtClean="0"/>
              <a:t> </a:t>
            </a:r>
            <a:r>
              <a:rPr lang="en-US" sz="4000" dirty="0" err="1" smtClean="0"/>
              <a:t>l’école</a:t>
            </a:r>
            <a:r>
              <a:rPr lang="en-US" sz="4000" dirty="0" smtClean="0"/>
              <a:t>”</a:t>
            </a:r>
          </a:p>
          <a:p>
            <a:r>
              <a:rPr lang="en-US" sz="4000" dirty="0" smtClean="0"/>
              <a:t> Carte “</a:t>
            </a:r>
            <a:r>
              <a:rPr lang="en-US" sz="4000" dirty="0" err="1" smtClean="0"/>
              <a:t>Bouge</a:t>
            </a:r>
            <a:r>
              <a:rPr lang="en-US" sz="4000" dirty="0" smtClean="0"/>
              <a:t> et </a:t>
            </a:r>
            <a:r>
              <a:rPr lang="en-US" sz="4000" dirty="0" err="1" smtClean="0"/>
              <a:t>joue</a:t>
            </a:r>
            <a:r>
              <a:rPr lang="en-US" sz="4000" dirty="0" smtClean="0"/>
              <a:t> grâce </a:t>
            </a:r>
            <a:r>
              <a:rPr lang="en-US" sz="4000" dirty="0" err="1" smtClean="0"/>
              <a:t>à</a:t>
            </a:r>
            <a:r>
              <a:rPr lang="en-US" sz="4000" dirty="0" smtClean="0"/>
              <a:t> la </a:t>
            </a:r>
            <a:r>
              <a:rPr lang="en-US" sz="4000" dirty="0" err="1" smtClean="0"/>
              <a:t>littératie</a:t>
            </a:r>
            <a:r>
              <a:rPr lang="en-US" sz="4000" dirty="0" smtClean="0"/>
              <a:t> physique”</a:t>
            </a:r>
          </a:p>
          <a:p>
            <a:r>
              <a:rPr lang="en-US" sz="4000" dirty="0" smtClean="0"/>
              <a:t> Manuel </a:t>
            </a:r>
            <a:r>
              <a:rPr lang="en-US" sz="4000" dirty="0" err="1" smtClean="0"/>
              <a:t>d’appui</a:t>
            </a:r>
            <a:r>
              <a:rPr lang="en-US" sz="4000" dirty="0" smtClean="0"/>
              <a:t> au APQ </a:t>
            </a:r>
            <a:r>
              <a:rPr lang="en-US" sz="4000" dirty="0" err="1" smtClean="0"/>
              <a:t>d’Alberta</a:t>
            </a:r>
            <a:r>
              <a:rPr lang="en-US" sz="4000" dirty="0" smtClean="0"/>
              <a:t> Education</a:t>
            </a:r>
          </a:p>
        </p:txBody>
      </p:sp>
      <p:pic>
        <p:nvPicPr>
          <p:cNvPr id="4" name="Shape 114"/>
          <p:cNvPicPr preferRelativeResize="0"/>
          <p:nvPr/>
        </p:nvPicPr>
        <p:blipFill rotWithShape="1">
          <a:blip r:embed="rId3">
            <a:alphaModFix/>
          </a:blip>
          <a:srcRect t="921" b="10354"/>
          <a:stretch/>
        </p:blipFill>
        <p:spPr>
          <a:xfrm>
            <a:off x="7380312" y="5877272"/>
            <a:ext cx="1791720" cy="980728"/>
          </a:xfrm>
          <a:prstGeom prst="rect">
            <a:avLst/>
          </a:prstGeom>
          <a:noFill/>
          <a:ln>
            <a:noFill/>
          </a:ln>
        </p:spPr>
      </p:pic>
    </p:spTree>
    <p:extLst>
      <p:ext uri="{BB962C8B-B14F-4D97-AF65-F5344CB8AC3E}">
        <p14:creationId xmlns:p14="http://schemas.microsoft.com/office/powerpoint/2010/main" val="3407417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descr="Capture d’écran 2016-09-21 à 11.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36" y="0"/>
            <a:ext cx="8542116" cy="6858000"/>
          </a:xfrm>
          <a:prstGeom prst="rect">
            <a:avLst/>
          </a:prstGeom>
        </p:spPr>
      </p:pic>
    </p:spTree>
    <p:extLst>
      <p:ext uri="{BB962C8B-B14F-4D97-AF65-F5344CB8AC3E}">
        <p14:creationId xmlns:p14="http://schemas.microsoft.com/office/powerpoint/2010/main" val="629141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pture d’écran 2016-09-28 à 15.14.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044889" cy="6858000"/>
          </a:xfrm>
          <a:prstGeom prst="rect">
            <a:avLst/>
          </a:prstGeom>
        </p:spPr>
      </p:pic>
    </p:spTree>
    <p:extLst>
      <p:ext uri="{BB962C8B-B14F-4D97-AF65-F5344CB8AC3E}">
        <p14:creationId xmlns:p14="http://schemas.microsoft.com/office/powerpoint/2010/main" val="391338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txBox="1">
            <a:spLocks/>
          </p:cNvSpPr>
          <p:nvPr/>
        </p:nvSpPr>
        <p:spPr bwMode="auto">
          <a:xfrm>
            <a:off x="468313" y="188913"/>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err="1" smtClean="0">
                <a:latin typeface="Tw Cen MT" charset="0"/>
              </a:rPr>
              <a:t>Ressources</a:t>
            </a:r>
            <a:r>
              <a:rPr lang="en-US" sz="4400" dirty="0" smtClean="0">
                <a:latin typeface="Tw Cen MT" charset="0"/>
              </a:rPr>
              <a:t>:</a:t>
            </a:r>
            <a:endParaRPr lang="en-US" sz="4400" dirty="0">
              <a:latin typeface="Tw Cen MT" charset="0"/>
            </a:endParaRPr>
          </a:p>
        </p:txBody>
      </p:sp>
      <p:pic>
        <p:nvPicPr>
          <p:cNvPr id="71684" name="Content Placeholder 5" descr="Screen Shot 2013-10-16 at 2.37.42 PM.png"/>
          <p:cNvPicPr>
            <a:picLocks noGrp="1" noChangeAspect="1"/>
          </p:cNvPicPr>
          <p:nvPr>
            <p:ph sz="quarter" idx="2"/>
          </p:nvPr>
        </p:nvPicPr>
        <p:blipFill>
          <a:blip r:embed="rId3">
            <a:extLst>
              <a:ext uri="{28A0092B-C50C-407E-A947-70E740481C1C}">
                <a14:useLocalDpi xmlns:a14="http://schemas.microsoft.com/office/drawing/2010/main" val="0"/>
              </a:ext>
            </a:extLst>
          </a:blip>
          <a:srcRect t="5806" b="5806"/>
          <a:stretch>
            <a:fillRect/>
          </a:stretch>
        </p:blipFill>
        <p:spPr>
          <a:xfrm>
            <a:off x="4644008" y="1484784"/>
            <a:ext cx="3886200" cy="4572000"/>
          </a:xfrm>
        </p:spPr>
      </p:pic>
      <p:pic>
        <p:nvPicPr>
          <p:cNvPr id="3" name="Picture 2"/>
          <p:cNvPicPr>
            <a:picLocks noChangeAspect="1"/>
          </p:cNvPicPr>
          <p:nvPr/>
        </p:nvPicPr>
        <p:blipFill>
          <a:blip r:embed="rId4"/>
          <a:stretch>
            <a:fillRect/>
          </a:stretch>
        </p:blipFill>
        <p:spPr>
          <a:xfrm>
            <a:off x="467544" y="1340768"/>
            <a:ext cx="3564396" cy="4752528"/>
          </a:xfrm>
          <a:prstGeom prst="rect">
            <a:avLst/>
          </a:prstGeom>
        </p:spPr>
      </p:pic>
    </p:spTree>
    <p:extLst>
      <p:ext uri="{BB962C8B-B14F-4D97-AF65-F5344CB8AC3E}">
        <p14:creationId xmlns:p14="http://schemas.microsoft.com/office/powerpoint/2010/main" val="1718329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772816"/>
            <a:ext cx="7583488" cy="1143000"/>
          </a:xfrm>
          <a:solidFill>
            <a:srgbClr val="DDF53D"/>
          </a:solidFill>
        </p:spPr>
        <p:txBody>
          <a:bodyPr/>
          <a:lstStyle/>
          <a:p>
            <a:r>
              <a:rPr lang="en-US" sz="5400" b="1" dirty="0" smtClean="0"/>
              <a:t>ÉVALUATION</a:t>
            </a:r>
            <a:endParaRPr lang="en-US" sz="5400" b="1" dirty="0"/>
          </a:p>
        </p:txBody>
      </p:sp>
      <p:pic>
        <p:nvPicPr>
          <p:cNvPr id="4" name="Shape 114"/>
          <p:cNvPicPr preferRelativeResize="0"/>
          <p:nvPr/>
        </p:nvPicPr>
        <p:blipFill rotWithShape="1">
          <a:blip r:embed="rId2">
            <a:alphaModFix/>
          </a:blip>
          <a:srcRect t="921" b="10354"/>
          <a:stretch/>
        </p:blipFill>
        <p:spPr>
          <a:xfrm>
            <a:off x="3635896" y="4509120"/>
            <a:ext cx="2304256" cy="1368152"/>
          </a:xfrm>
          <a:prstGeom prst="rect">
            <a:avLst/>
          </a:prstGeom>
          <a:noFill/>
          <a:ln>
            <a:noFill/>
          </a:ln>
        </p:spPr>
      </p:pic>
    </p:spTree>
    <p:extLst>
      <p:ext uri="{BB962C8B-B14F-4D97-AF65-F5344CB8AC3E}">
        <p14:creationId xmlns:p14="http://schemas.microsoft.com/office/powerpoint/2010/main" val="4995847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0" y="0"/>
            <a:ext cx="9144000" cy="1124744"/>
          </a:xfrm>
          <a:prstGeom prst="rect">
            <a:avLst/>
          </a:prstGeom>
          <a:solidFill>
            <a:schemeClr val="accent4">
              <a:lumMod val="60000"/>
              <a:lumOff val="40000"/>
            </a:schemeClr>
          </a:solidFill>
          <a:ln>
            <a:noFill/>
          </a:ln>
        </p:spPr>
        <p:txBody>
          <a:bodyPr lIns="91425" tIns="45700" rIns="91425" bIns="45700" anchor="ctr" anchorCtr="0">
            <a:noAutofit/>
          </a:bodyPr>
          <a:lstStyle/>
          <a:p>
            <a:pPr marL="0" marR="0" lvl="0" indent="0" algn="ctr" rtl="0">
              <a:lnSpc>
                <a:spcPct val="95000"/>
              </a:lnSpc>
              <a:spcBef>
                <a:spcPts val="0"/>
              </a:spcBef>
              <a:buClr>
                <a:schemeClr val="lt1"/>
              </a:buClr>
              <a:buSzPct val="25000"/>
              <a:buFont typeface="Questrial"/>
              <a:buNone/>
            </a:pPr>
            <a:r>
              <a:rPr lang="fr-CA" sz="4800" b="1" i="0" u="none" strike="noStrike" cap="none" baseline="0" dirty="0" smtClean="0">
                <a:solidFill>
                  <a:schemeClr val="lt1"/>
                </a:solidFill>
                <a:latin typeface="Questrial"/>
                <a:ea typeface="Questrial"/>
                <a:cs typeface="Questrial"/>
                <a:sym typeface="Questrial"/>
              </a:rPr>
              <a:t/>
            </a:r>
            <a:br>
              <a:rPr lang="fr-CA" sz="4800" b="1" i="0" u="none" strike="noStrike" cap="none" baseline="0" dirty="0" smtClean="0">
                <a:solidFill>
                  <a:schemeClr val="lt1"/>
                </a:solidFill>
                <a:latin typeface="Questrial"/>
                <a:ea typeface="Questrial"/>
                <a:cs typeface="Questrial"/>
                <a:sym typeface="Questrial"/>
              </a:rPr>
            </a:br>
            <a:r>
              <a:rPr lang="fr-CA" sz="4800" b="1" i="0" u="none" strike="noStrike" cap="none" baseline="0" dirty="0" smtClean="0">
                <a:solidFill>
                  <a:schemeClr val="lt1"/>
                </a:solidFill>
                <a:latin typeface="Questrial"/>
                <a:ea typeface="Questrial"/>
                <a:cs typeface="Questrial"/>
                <a:sym typeface="Questrial"/>
              </a:rPr>
              <a:t>Questions ou commentaires?</a:t>
            </a:r>
            <a:r>
              <a:rPr lang="fr-CA" sz="4800" b="1" i="0" u="none" strike="noStrike" cap="none" baseline="0" dirty="0">
                <a:solidFill>
                  <a:schemeClr val="lt1"/>
                </a:solidFill>
                <a:latin typeface="Questrial"/>
                <a:ea typeface="Questrial"/>
                <a:cs typeface="Questrial"/>
                <a:sym typeface="Questrial"/>
              </a:rPr>
              <a:t>	</a:t>
            </a:r>
          </a:p>
        </p:txBody>
      </p:sp>
      <p:pic>
        <p:nvPicPr>
          <p:cNvPr id="237" name="Shape 237"/>
          <p:cNvPicPr preferRelativeResize="0"/>
          <p:nvPr/>
        </p:nvPicPr>
        <p:blipFill rotWithShape="1">
          <a:blip r:embed="rId3">
            <a:alphaModFix/>
          </a:blip>
          <a:srcRect/>
          <a:stretch/>
        </p:blipFill>
        <p:spPr>
          <a:xfrm>
            <a:off x="251520" y="2348880"/>
            <a:ext cx="2088232" cy="2232248"/>
          </a:xfrm>
          <a:prstGeom prst="rect">
            <a:avLst/>
          </a:prstGeom>
          <a:noFill/>
          <a:ln>
            <a:noFill/>
          </a:ln>
        </p:spPr>
      </p:pic>
      <p:sp>
        <p:nvSpPr>
          <p:cNvPr id="3" name="TextBox 2"/>
          <p:cNvSpPr txBox="1"/>
          <p:nvPr/>
        </p:nvSpPr>
        <p:spPr>
          <a:xfrm>
            <a:off x="2771800" y="2060848"/>
            <a:ext cx="5868144" cy="2739211"/>
          </a:xfrm>
          <a:prstGeom prst="rect">
            <a:avLst/>
          </a:prstGeom>
          <a:noFill/>
        </p:spPr>
        <p:txBody>
          <a:bodyPr wrap="square" rtlCol="0">
            <a:spAutoFit/>
          </a:bodyPr>
          <a:lstStyle/>
          <a:p>
            <a:r>
              <a:rPr lang="en-US" sz="3600" b="1" dirty="0" smtClean="0">
                <a:solidFill>
                  <a:schemeClr val="bg1"/>
                </a:solidFill>
              </a:rPr>
              <a:t>Pour plus </a:t>
            </a:r>
            <a:r>
              <a:rPr lang="en-US" sz="3600" b="1" dirty="0" err="1" smtClean="0">
                <a:solidFill>
                  <a:schemeClr val="bg1"/>
                </a:solidFill>
              </a:rPr>
              <a:t>d’informations</a:t>
            </a:r>
            <a:r>
              <a:rPr lang="en-US" sz="3600" b="1" dirty="0" smtClean="0">
                <a:solidFill>
                  <a:schemeClr val="bg1"/>
                </a:solidFill>
              </a:rPr>
              <a:t>:</a:t>
            </a:r>
          </a:p>
          <a:p>
            <a:endParaRPr lang="en-US" dirty="0">
              <a:solidFill>
                <a:schemeClr val="bg1"/>
              </a:solidFill>
            </a:endParaRPr>
          </a:p>
          <a:p>
            <a:r>
              <a:rPr lang="en-US" sz="1800" b="1" dirty="0" smtClean="0">
                <a:solidFill>
                  <a:schemeClr val="bg1"/>
                </a:solidFill>
              </a:rPr>
              <a:t>Renée Levesque-Gauvreau</a:t>
            </a:r>
          </a:p>
          <a:p>
            <a:r>
              <a:rPr lang="en-US" sz="1800" dirty="0" err="1" smtClean="0">
                <a:solidFill>
                  <a:schemeClr val="bg1"/>
                </a:solidFill>
              </a:rPr>
              <a:t>Agente</a:t>
            </a:r>
            <a:r>
              <a:rPr lang="en-US" sz="1800" dirty="0" smtClean="0">
                <a:solidFill>
                  <a:schemeClr val="bg1"/>
                </a:solidFill>
              </a:rPr>
              <a:t> de </a:t>
            </a:r>
            <a:r>
              <a:rPr lang="en-US" sz="1800" dirty="0" err="1" smtClean="0">
                <a:solidFill>
                  <a:schemeClr val="bg1"/>
                </a:solidFill>
              </a:rPr>
              <a:t>projet</a:t>
            </a:r>
            <a:r>
              <a:rPr lang="en-US" sz="1800" dirty="0" smtClean="0">
                <a:solidFill>
                  <a:schemeClr val="bg1"/>
                </a:solidFill>
              </a:rPr>
              <a:t> – Promotion de la santé</a:t>
            </a:r>
          </a:p>
          <a:p>
            <a:r>
              <a:rPr lang="en-US" sz="1800" dirty="0" err="1" smtClean="0">
                <a:solidFill>
                  <a:schemeClr val="bg1"/>
                </a:solidFill>
              </a:rPr>
              <a:t>Fédération</a:t>
            </a:r>
            <a:r>
              <a:rPr lang="en-US" sz="1800" dirty="0" smtClean="0">
                <a:solidFill>
                  <a:schemeClr val="bg1"/>
                </a:solidFill>
              </a:rPr>
              <a:t> du sport francophone de l’Alberta (FSFA)</a:t>
            </a:r>
          </a:p>
          <a:p>
            <a:r>
              <a:rPr lang="en-US" sz="1800" dirty="0" smtClean="0">
                <a:solidFill>
                  <a:schemeClr val="bg1"/>
                </a:solidFill>
              </a:rPr>
              <a:t>780-469-1367</a:t>
            </a:r>
          </a:p>
          <a:p>
            <a:r>
              <a:rPr lang="en-US" sz="1800" dirty="0" smtClean="0">
                <a:solidFill>
                  <a:schemeClr val="bg1"/>
                </a:solidFill>
                <a:hlinkClick r:id="rId4"/>
              </a:rPr>
              <a:t>r.gauvreau@lafsfa.ca</a:t>
            </a:r>
            <a:endParaRPr lang="en-US" sz="1800" dirty="0" smtClean="0">
              <a:solidFill>
                <a:schemeClr val="bg1"/>
              </a:solidFill>
            </a:endParaRPr>
          </a:p>
          <a:p>
            <a:r>
              <a:rPr lang="en-US" sz="1800" dirty="0" smtClean="0">
                <a:solidFill>
                  <a:schemeClr val="bg1"/>
                </a:solidFill>
                <a:hlinkClick r:id="rId5"/>
              </a:rPr>
              <a:t>www.lafsfa.ca</a:t>
            </a:r>
            <a:endParaRPr lang="en-US" sz="1800" dirty="0" smtClean="0">
              <a:solidFill>
                <a:schemeClr val="bg1"/>
              </a:solidFill>
            </a:endParaRPr>
          </a:p>
          <a:p>
            <a:endParaRPr lang="en-US" dirty="0"/>
          </a:p>
        </p:txBody>
      </p:sp>
      <p:pic>
        <p:nvPicPr>
          <p:cNvPr id="6" name="Shape 114"/>
          <p:cNvPicPr preferRelativeResize="0"/>
          <p:nvPr/>
        </p:nvPicPr>
        <p:blipFill rotWithShape="1">
          <a:blip r:embed="rId6">
            <a:alphaModFix/>
          </a:blip>
          <a:srcRect t="921" b="10354"/>
          <a:stretch/>
        </p:blipFill>
        <p:spPr>
          <a:xfrm>
            <a:off x="5940152" y="4005064"/>
            <a:ext cx="2223768" cy="16288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064896" cy="1656184"/>
          </a:xfrm>
          <a:solidFill>
            <a:schemeClr val="bg1"/>
          </a:solidFill>
        </p:spPr>
        <p:txBody>
          <a:bodyPr/>
          <a:lstStyle/>
          <a:p>
            <a:r>
              <a:rPr lang="en-US" sz="4800" b="1" dirty="0" err="1" smtClean="0">
                <a:solidFill>
                  <a:schemeClr val="accent4">
                    <a:lumMod val="60000"/>
                    <a:lumOff val="40000"/>
                  </a:schemeClr>
                </a:solidFill>
              </a:rPr>
              <a:t>Listes</a:t>
            </a:r>
            <a:r>
              <a:rPr lang="en-US" sz="4800" b="1" dirty="0" smtClean="0">
                <a:solidFill>
                  <a:schemeClr val="accent4">
                    <a:lumMod val="60000"/>
                    <a:lumOff val="40000"/>
                  </a:schemeClr>
                </a:solidFill>
              </a:rPr>
              <a:t> des participants</a:t>
            </a:r>
            <a:endParaRPr lang="en-US" sz="4800" b="1" dirty="0">
              <a:solidFill>
                <a:schemeClr val="accent4">
                  <a:lumMod val="60000"/>
                  <a:lumOff val="40000"/>
                </a:schemeClr>
              </a:solidFill>
            </a:endParaRPr>
          </a:p>
        </p:txBody>
      </p:sp>
      <p:sp>
        <p:nvSpPr>
          <p:cNvPr id="3" name="Text Placeholder 2"/>
          <p:cNvSpPr>
            <a:spLocks noGrp="1"/>
          </p:cNvSpPr>
          <p:nvPr>
            <p:ph type="body" idx="1"/>
          </p:nvPr>
        </p:nvSpPr>
        <p:spPr>
          <a:xfrm>
            <a:off x="0" y="1844824"/>
            <a:ext cx="9036496" cy="4824536"/>
          </a:xfrm>
        </p:spPr>
        <p:txBody>
          <a:bodyPr/>
          <a:lstStyle/>
          <a:p>
            <a:pPr marL="137160" indent="0">
              <a:buNone/>
            </a:pPr>
            <a:endParaRPr lang="en-US" sz="4000" dirty="0" smtClean="0"/>
          </a:p>
          <a:p>
            <a:r>
              <a:rPr lang="en-US" sz="4000" dirty="0"/>
              <a:t> </a:t>
            </a:r>
            <a:r>
              <a:rPr lang="en-US" sz="4000" dirty="0" err="1" smtClean="0"/>
              <a:t>Mettre</a:t>
            </a:r>
            <a:r>
              <a:rPr lang="en-US" sz="4000" dirty="0" smtClean="0"/>
              <a:t> </a:t>
            </a:r>
            <a:r>
              <a:rPr lang="en-US" sz="4000" dirty="0" err="1" smtClean="0"/>
              <a:t>votre</a:t>
            </a:r>
            <a:r>
              <a:rPr lang="en-US" sz="4000" dirty="0" smtClean="0"/>
              <a:t> nom </a:t>
            </a:r>
            <a:r>
              <a:rPr lang="en-US" sz="4000" dirty="0" err="1" smtClean="0"/>
              <a:t>sur</a:t>
            </a:r>
            <a:r>
              <a:rPr lang="en-US" sz="4000" dirty="0" smtClean="0"/>
              <a:t> la </a:t>
            </a:r>
            <a:r>
              <a:rPr lang="en-US" sz="4000" dirty="0" err="1" smtClean="0"/>
              <a:t>liste</a:t>
            </a:r>
            <a:r>
              <a:rPr lang="en-US" sz="4000" dirty="0" smtClean="0"/>
              <a:t> </a:t>
            </a:r>
            <a:r>
              <a:rPr lang="en-US" sz="4000" dirty="0" err="1" smtClean="0"/>
              <a:t>d’envoie</a:t>
            </a:r>
            <a:r>
              <a:rPr lang="en-US" sz="4000" dirty="0" smtClean="0"/>
              <a:t> pour </a:t>
            </a:r>
            <a:r>
              <a:rPr lang="en-US" sz="4000" dirty="0" err="1" smtClean="0"/>
              <a:t>recevoir</a:t>
            </a:r>
            <a:r>
              <a:rPr lang="en-US" sz="4000" dirty="0" smtClean="0"/>
              <a:t> les </a:t>
            </a:r>
            <a:r>
              <a:rPr lang="en-US" sz="4000" dirty="0" err="1" smtClean="0"/>
              <a:t>ressources</a:t>
            </a:r>
            <a:r>
              <a:rPr lang="en-US" sz="4000" dirty="0"/>
              <a:t> </a:t>
            </a:r>
            <a:r>
              <a:rPr lang="en-US" sz="4000" dirty="0" smtClean="0"/>
              <a:t>et les </a:t>
            </a:r>
            <a:r>
              <a:rPr lang="en-US" sz="4000" dirty="0" err="1" smtClean="0"/>
              <a:t>nouvelles</a:t>
            </a:r>
            <a:r>
              <a:rPr lang="en-US" sz="4000" dirty="0" smtClean="0"/>
              <a:t> de la </a:t>
            </a:r>
            <a:r>
              <a:rPr lang="en-US" sz="4000" dirty="0"/>
              <a:t>F</a:t>
            </a:r>
            <a:r>
              <a:rPr lang="en-US" sz="4000" dirty="0" smtClean="0"/>
              <a:t>SFA. </a:t>
            </a:r>
          </a:p>
          <a:p>
            <a:endParaRPr lang="en-US" sz="4000" dirty="0" smtClean="0"/>
          </a:p>
        </p:txBody>
      </p:sp>
      <p:pic>
        <p:nvPicPr>
          <p:cNvPr id="5" name="Picture 4"/>
          <p:cNvPicPr>
            <a:picLocks noChangeAspect="1"/>
          </p:cNvPicPr>
          <p:nvPr/>
        </p:nvPicPr>
        <p:blipFill>
          <a:blip r:embed="rId3"/>
          <a:stretch>
            <a:fillRect/>
          </a:stretch>
        </p:blipFill>
        <p:spPr>
          <a:xfrm>
            <a:off x="3707904" y="4509120"/>
            <a:ext cx="2670324" cy="2152335"/>
          </a:xfrm>
          <a:prstGeom prst="rect">
            <a:avLst/>
          </a:prstGeom>
        </p:spPr>
      </p:pic>
    </p:spTree>
    <p:extLst>
      <p:ext uri="{BB962C8B-B14F-4D97-AF65-F5344CB8AC3E}">
        <p14:creationId xmlns:p14="http://schemas.microsoft.com/office/powerpoint/2010/main" val="24846049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137160" indent="0">
              <a:buNone/>
            </a:pPr>
            <a:endParaRPr lang="en-US" dirty="0" smtClean="0"/>
          </a:p>
          <a:p>
            <a:endParaRPr lang="en-US" dirty="0"/>
          </a:p>
        </p:txBody>
      </p:sp>
      <p:pic>
        <p:nvPicPr>
          <p:cNvPr id="6" name="Picture 5" descr="Capture d’écran 2016-08-09 à 09.43.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2" y="1772816"/>
            <a:ext cx="9144000" cy="4519448"/>
          </a:xfrm>
          <a:prstGeom prst="rect">
            <a:avLst/>
          </a:prstGeom>
        </p:spPr>
      </p:pic>
      <p:pic>
        <p:nvPicPr>
          <p:cNvPr id="2" name="Picture 1"/>
          <p:cNvPicPr>
            <a:picLocks noChangeAspect="1"/>
          </p:cNvPicPr>
          <p:nvPr/>
        </p:nvPicPr>
        <p:blipFill>
          <a:blip r:embed="rId3"/>
          <a:stretch>
            <a:fillRect/>
          </a:stretch>
        </p:blipFill>
        <p:spPr>
          <a:xfrm>
            <a:off x="2627784" y="116632"/>
            <a:ext cx="3312368" cy="1944462"/>
          </a:xfrm>
          <a:prstGeom prst="rect">
            <a:avLst/>
          </a:prstGeom>
        </p:spPr>
      </p:pic>
    </p:spTree>
    <p:extLst>
      <p:ext uri="{BB962C8B-B14F-4D97-AF65-F5344CB8AC3E}">
        <p14:creationId xmlns:p14="http://schemas.microsoft.com/office/powerpoint/2010/main" val="3096855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1" descr="Capture d’écran 2016-08-09 à 09.45.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 y="764704"/>
            <a:ext cx="9128125" cy="3429000"/>
          </a:xfrm>
          <a:prstGeom prst="rect">
            <a:avLst/>
          </a:prstGeom>
        </p:spPr>
      </p:pic>
      <p:pic>
        <p:nvPicPr>
          <p:cNvPr id="3" name="Picture 2"/>
          <p:cNvPicPr>
            <a:picLocks noChangeAspect="1"/>
          </p:cNvPicPr>
          <p:nvPr/>
        </p:nvPicPr>
        <p:blipFill>
          <a:blip r:embed="rId4"/>
          <a:stretch>
            <a:fillRect/>
          </a:stretch>
        </p:blipFill>
        <p:spPr>
          <a:xfrm>
            <a:off x="2483768" y="4581128"/>
            <a:ext cx="3312368" cy="1944462"/>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Tableau directiv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735"/>
            <a:ext cx="9144000" cy="6903480"/>
          </a:xfrm>
          <a:prstGeom prst="rect">
            <a:avLst/>
          </a:prstGeom>
        </p:spPr>
      </p:pic>
    </p:spTree>
    <p:extLst>
      <p:ext uri="{BB962C8B-B14F-4D97-AF65-F5344CB8AC3E}">
        <p14:creationId xmlns:p14="http://schemas.microsoft.com/office/powerpoint/2010/main" val="263298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Ensemble Act physiq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 y="0"/>
            <a:ext cx="9137641" cy="6858000"/>
          </a:xfrm>
          <a:prstGeom prst="rect">
            <a:avLst/>
          </a:prstGeom>
        </p:spPr>
      </p:pic>
    </p:spTree>
    <p:extLst>
      <p:ext uri="{BB962C8B-B14F-4D97-AF65-F5344CB8AC3E}">
        <p14:creationId xmlns:p14="http://schemas.microsoft.com/office/powerpoint/2010/main" val="342016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Comportement sedentai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5" y="0"/>
            <a:ext cx="9118565" cy="6858000"/>
          </a:xfrm>
          <a:prstGeom prst="rect">
            <a:avLst/>
          </a:prstGeom>
        </p:spPr>
      </p:pic>
    </p:spTree>
    <p:extLst>
      <p:ext uri="{BB962C8B-B14F-4D97-AF65-F5344CB8AC3E}">
        <p14:creationId xmlns:p14="http://schemas.microsoft.com/office/powerpoint/2010/main" val="394773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port acti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3"/>
            <a:ext cx="9144000" cy="3716746"/>
          </a:xfrm>
          <a:prstGeom prst="rect">
            <a:avLst/>
          </a:prstGeom>
        </p:spPr>
      </p:pic>
    </p:spTree>
    <p:extLst>
      <p:ext uri="{BB962C8B-B14F-4D97-AF65-F5344CB8AC3E}">
        <p14:creationId xmlns:p14="http://schemas.microsoft.com/office/powerpoint/2010/main" val="3135518628"/>
      </p:ext>
    </p:extLst>
  </p:cSld>
  <p:clrMapOvr>
    <a:masterClrMapping/>
  </p:clrMapOvr>
</p:sld>
</file>

<file path=ppt/theme/theme1.xml><?xml version="1.0" encoding="utf-8"?>
<a:theme xmlns:a="http://schemas.openxmlformats.org/drawingml/2006/main" name="Summer">
  <a:themeElements>
    <a:clrScheme name="Revolution">
      <a:dk1>
        <a:srgbClr val="000000"/>
      </a:dk1>
      <a:lt1>
        <a:srgbClr val="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4339</TotalTime>
  <Words>411</Words>
  <Application>Microsoft Macintosh PowerPoint</Application>
  <PresentationFormat>On-screen Show (4:3)</PresentationFormat>
  <Paragraphs>61</Paragraphs>
  <Slides>27</Slides>
  <Notes>12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Summer</vt:lpstr>
      <vt:lpstr>Activité physique au quotidien (APQ)</vt:lpstr>
      <vt:lpstr>Horaire de la session</vt:lpstr>
      <vt:lpstr>Listes des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Activité physique au quotidien (APQ)</vt:lpstr>
      <vt:lpstr>On joue!</vt:lpstr>
      <vt:lpstr>MOI JE BOUGE À L’ÉCOLE</vt:lpstr>
      <vt:lpstr>PowerPoint Presentation</vt:lpstr>
      <vt:lpstr>Littératie physique</vt:lpstr>
      <vt:lpstr>PowerPoint Presentation</vt:lpstr>
      <vt:lpstr>Panorama Hills School  </vt:lpstr>
      <vt:lpstr>PowerPoint Presentation</vt:lpstr>
      <vt:lpstr>École À La Découverte</vt:lpstr>
      <vt:lpstr>PowerPoint Presentation</vt:lpstr>
      <vt:lpstr>École Notre-Dame des Monts, Canmore</vt:lpstr>
      <vt:lpstr>Ressources</vt:lpstr>
      <vt:lpstr>PowerPoint Presentation</vt:lpstr>
      <vt:lpstr>PowerPoint Presentation</vt:lpstr>
      <vt:lpstr>PowerPoint Presentation</vt:lpstr>
      <vt:lpstr>ÉVALUATION</vt:lpstr>
      <vt:lpstr> Questions ou commentaires?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Développement des communautés scolaires en santé </dc:title>
  <cp:lastModifiedBy>Renee L Gauvreau</cp:lastModifiedBy>
  <cp:revision>128</cp:revision>
  <dcterms:modified xsi:type="dcterms:W3CDTF">2016-09-28T21:14:51Z</dcterms:modified>
</cp:coreProperties>
</file>