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8" r:id="rId2"/>
    <p:sldId id="257" r:id="rId3"/>
    <p:sldId id="259" r:id="rId4"/>
    <p:sldId id="290" r:id="rId5"/>
    <p:sldId id="260" r:id="rId6"/>
    <p:sldId id="261" r:id="rId7"/>
    <p:sldId id="293" r:id="rId8"/>
    <p:sldId id="262" r:id="rId9"/>
    <p:sldId id="291" r:id="rId10"/>
    <p:sldId id="263" r:id="rId11"/>
    <p:sldId id="294" r:id="rId12"/>
    <p:sldId id="267" r:id="rId13"/>
    <p:sldId id="264" r:id="rId14"/>
    <p:sldId id="297" r:id="rId15"/>
    <p:sldId id="295" r:id="rId16"/>
    <p:sldId id="287" r:id="rId17"/>
    <p:sldId id="265" r:id="rId18"/>
    <p:sldId id="266" r:id="rId19"/>
    <p:sldId id="296" r:id="rId20"/>
    <p:sldId id="288" r:id="rId21"/>
    <p:sldId id="268" r:id="rId22"/>
    <p:sldId id="298" r:id="rId23"/>
    <p:sldId id="270" r:id="rId24"/>
    <p:sldId id="271" r:id="rId25"/>
    <p:sldId id="272" r:id="rId26"/>
    <p:sldId id="281" r:id="rId27"/>
    <p:sldId id="284" r:id="rId28"/>
    <p:sldId id="285" r:id="rId29"/>
    <p:sldId id="299" r:id="rId30"/>
    <p:sldId id="286" r:id="rId31"/>
    <p:sldId id="292" r:id="rId32"/>
    <p:sldId id="289" r:id="rId33"/>
    <p:sldId id="282" r:id="rId34"/>
    <p:sldId id="283" r:id="rId35"/>
    <p:sldId id="279" r:id="rId36"/>
  </p:sldIdLst>
  <p:sldSz cx="9144000" cy="6858000" type="screen4x3"/>
  <p:notesSz cx="7026275" cy="93122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83" autoAdjust="0"/>
  </p:normalViewPr>
  <p:slideViewPr>
    <p:cSldViewPr>
      <p:cViewPr>
        <p:scale>
          <a:sx n="50" d="100"/>
          <a:sy n="50" d="100"/>
        </p:scale>
        <p:origin x="-195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6DE29-48D9-4B04-ADBA-CD63AEA9022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CA"/>
        </a:p>
      </dgm:t>
    </dgm:pt>
    <dgm:pt modelId="{A83DA8D1-B793-4352-9C22-71BBA9A6D7D3}">
      <dgm:prSet phldrT="[Texte]"/>
      <dgm:spPr/>
      <dgm:t>
        <a:bodyPr/>
        <a:lstStyle/>
        <a:p>
          <a:r>
            <a:rPr lang="fr-CA" dirty="0" smtClean="0"/>
            <a:t>Le conflit</a:t>
          </a:r>
        </a:p>
        <a:p>
          <a:r>
            <a:rPr lang="fr-CA" dirty="0" smtClean="0"/>
            <a:t>Être en conflit avec un ami ou une amie.</a:t>
          </a:r>
          <a:endParaRPr lang="fr-CA" dirty="0"/>
        </a:p>
      </dgm:t>
    </dgm:pt>
    <dgm:pt modelId="{DB8ED0A9-BD7F-4B86-BBCA-38AC479E05A3}" type="parTrans" cxnId="{3B245879-4703-4287-BF31-F508B7427C1A}">
      <dgm:prSet/>
      <dgm:spPr/>
      <dgm:t>
        <a:bodyPr/>
        <a:lstStyle/>
        <a:p>
          <a:endParaRPr lang="fr-CA"/>
        </a:p>
      </dgm:t>
    </dgm:pt>
    <dgm:pt modelId="{2FE89915-0C87-4C32-903B-68296D8F983E}" type="sibTrans" cxnId="{3B245879-4703-4287-BF31-F508B7427C1A}">
      <dgm:prSet/>
      <dgm:spPr/>
      <dgm:t>
        <a:bodyPr/>
        <a:lstStyle/>
        <a:p>
          <a:endParaRPr lang="fr-CA"/>
        </a:p>
      </dgm:t>
    </dgm:pt>
    <dgm:pt modelId="{AC2B711F-6BD7-492C-860C-1EC77DE7BF3D}">
      <dgm:prSet phldrT="[Texte]"/>
      <dgm:spPr/>
      <dgm:t>
        <a:bodyPr/>
        <a:lstStyle/>
        <a:p>
          <a:pPr algn="ctr"/>
          <a:r>
            <a:rPr lang="fr-CA" dirty="0" smtClean="0"/>
            <a:t>La communication</a:t>
          </a:r>
        </a:p>
        <a:p>
          <a:pPr algn="l"/>
          <a:r>
            <a:rPr lang="fr-CA" dirty="0" smtClean="0"/>
            <a:t>Exprimer ses idées, ses sentiments et ses désirs en utilisant le message au </a:t>
          </a:r>
          <a:r>
            <a:rPr lang="fr-CA" b="1" u="sng" dirty="0" smtClean="0"/>
            <a:t>Je</a:t>
          </a:r>
          <a:r>
            <a:rPr lang="fr-CA" dirty="0" smtClean="0"/>
            <a:t> et redire le message à l’autre.</a:t>
          </a:r>
          <a:endParaRPr lang="fr-CA" dirty="0"/>
        </a:p>
      </dgm:t>
    </dgm:pt>
    <dgm:pt modelId="{FCF829FE-FFCF-4716-9CE9-FC3018304BC1}" type="parTrans" cxnId="{2E6EF4F5-7806-43B0-8DC8-046772F2ED3C}">
      <dgm:prSet/>
      <dgm:spPr/>
      <dgm:t>
        <a:bodyPr/>
        <a:lstStyle/>
        <a:p>
          <a:endParaRPr lang="fr-CA"/>
        </a:p>
      </dgm:t>
    </dgm:pt>
    <dgm:pt modelId="{6430F3AE-AAAF-4BF1-AD0C-30E9A251A7CB}" type="sibTrans" cxnId="{2E6EF4F5-7806-43B0-8DC8-046772F2ED3C}">
      <dgm:prSet/>
      <dgm:spPr/>
      <dgm:t>
        <a:bodyPr/>
        <a:lstStyle/>
        <a:p>
          <a:endParaRPr lang="fr-CA"/>
        </a:p>
      </dgm:t>
    </dgm:pt>
    <dgm:pt modelId="{A6E0E293-40DB-47B2-81BD-8DEF17CDAF47}">
      <dgm:prSet phldrT="[Texte]"/>
      <dgm:spPr/>
      <dgm:t>
        <a:bodyPr/>
        <a:lstStyle/>
        <a:p>
          <a:r>
            <a:rPr lang="fr-CA" dirty="0" smtClean="0"/>
            <a:t>La recherche</a:t>
          </a:r>
        </a:p>
        <a:p>
          <a:r>
            <a:rPr lang="fr-CA" dirty="0" smtClean="0"/>
            <a:t>Proposer des solutions et des stratégies possibles.</a:t>
          </a:r>
          <a:endParaRPr lang="fr-CA" dirty="0"/>
        </a:p>
      </dgm:t>
    </dgm:pt>
    <dgm:pt modelId="{5EE72B5A-0994-4E0F-BFB2-AD3F5A815170}" type="parTrans" cxnId="{3039FB02-AC6A-491A-903D-36070AB337D5}">
      <dgm:prSet/>
      <dgm:spPr/>
      <dgm:t>
        <a:bodyPr/>
        <a:lstStyle/>
        <a:p>
          <a:endParaRPr lang="fr-CA"/>
        </a:p>
      </dgm:t>
    </dgm:pt>
    <dgm:pt modelId="{A5D3ECC0-107E-4AE2-A964-35FB5D7C953E}" type="sibTrans" cxnId="{3039FB02-AC6A-491A-903D-36070AB337D5}">
      <dgm:prSet/>
      <dgm:spPr/>
      <dgm:t>
        <a:bodyPr/>
        <a:lstStyle/>
        <a:p>
          <a:endParaRPr lang="fr-CA"/>
        </a:p>
      </dgm:t>
    </dgm:pt>
    <dgm:pt modelId="{6F9090BB-0E96-44C4-8C69-F73E80569CAF}">
      <dgm:prSet phldrT="[Texte]"/>
      <dgm:spPr/>
      <dgm:t>
        <a:bodyPr/>
        <a:lstStyle/>
        <a:p>
          <a:r>
            <a:rPr lang="fr-CA" dirty="0" smtClean="0"/>
            <a:t>Le choix</a:t>
          </a:r>
        </a:p>
        <a:p>
          <a:r>
            <a:rPr lang="fr-CA" dirty="0" smtClean="0"/>
            <a:t>Accepter et mettre en application le meilleur choix.</a:t>
          </a:r>
          <a:endParaRPr lang="fr-CA" dirty="0"/>
        </a:p>
      </dgm:t>
    </dgm:pt>
    <dgm:pt modelId="{216503CF-8262-48BB-8044-A9FC13D05D8C}" type="parTrans" cxnId="{A8BA1534-5499-4F8D-B2F8-DEF0F8043CCE}">
      <dgm:prSet/>
      <dgm:spPr/>
      <dgm:t>
        <a:bodyPr/>
        <a:lstStyle/>
        <a:p>
          <a:endParaRPr lang="fr-CA"/>
        </a:p>
      </dgm:t>
    </dgm:pt>
    <dgm:pt modelId="{76279ADA-D793-4517-BC14-5546C6545152}" type="sibTrans" cxnId="{A8BA1534-5499-4F8D-B2F8-DEF0F8043CCE}">
      <dgm:prSet/>
      <dgm:spPr/>
      <dgm:t>
        <a:bodyPr/>
        <a:lstStyle/>
        <a:p>
          <a:endParaRPr lang="fr-CA"/>
        </a:p>
      </dgm:t>
    </dgm:pt>
    <dgm:pt modelId="{30EC0A39-5786-407C-8BD2-E877F3B9FE25}">
      <dgm:prSet phldrT="[Texte]"/>
      <dgm:spPr/>
      <dgm:t>
        <a:bodyPr/>
        <a:lstStyle/>
        <a:p>
          <a:r>
            <a:rPr lang="fr-CA" dirty="0" smtClean="0"/>
            <a:t>La célébration</a:t>
          </a:r>
        </a:p>
        <a:p>
          <a:r>
            <a:rPr lang="fr-CA" dirty="0" smtClean="0"/>
            <a:t>Célébrer notre résolution!</a:t>
          </a:r>
          <a:endParaRPr lang="fr-CA" dirty="0"/>
        </a:p>
      </dgm:t>
    </dgm:pt>
    <dgm:pt modelId="{9D4EB656-6383-498E-BD0B-E2F97449AFD1}" type="parTrans" cxnId="{8F454D7C-06B1-4237-B310-0F81D0B9F545}">
      <dgm:prSet/>
      <dgm:spPr/>
      <dgm:t>
        <a:bodyPr/>
        <a:lstStyle/>
        <a:p>
          <a:endParaRPr lang="fr-CA"/>
        </a:p>
      </dgm:t>
    </dgm:pt>
    <dgm:pt modelId="{107F27B4-52F9-4D8A-881A-528D031A60E8}" type="sibTrans" cxnId="{8F454D7C-06B1-4237-B310-0F81D0B9F545}">
      <dgm:prSet/>
      <dgm:spPr/>
      <dgm:t>
        <a:bodyPr/>
        <a:lstStyle/>
        <a:p>
          <a:endParaRPr lang="fr-CA"/>
        </a:p>
      </dgm:t>
    </dgm:pt>
    <dgm:pt modelId="{038515F3-297A-49C4-8EAA-F1339ECF7B52}">
      <dgm:prSet/>
      <dgm:spPr/>
      <dgm:t>
        <a:bodyPr/>
        <a:lstStyle/>
        <a:p>
          <a:r>
            <a:rPr lang="fr-CA" dirty="0" smtClean="0"/>
            <a:t>Le retour au calme</a:t>
          </a:r>
        </a:p>
        <a:p>
          <a:r>
            <a:rPr lang="fr-CA" dirty="0" smtClean="0"/>
            <a:t>Utiliser mes idées pour devenir calme.</a:t>
          </a:r>
          <a:endParaRPr lang="fr-CA" dirty="0"/>
        </a:p>
      </dgm:t>
    </dgm:pt>
    <dgm:pt modelId="{022B66C3-C1DB-46C6-81FB-83F78B647800}" type="parTrans" cxnId="{6BAEF0B9-6814-49AD-947F-798E4861977B}">
      <dgm:prSet/>
      <dgm:spPr/>
      <dgm:t>
        <a:bodyPr/>
        <a:lstStyle/>
        <a:p>
          <a:endParaRPr lang="fr-CA"/>
        </a:p>
      </dgm:t>
    </dgm:pt>
    <dgm:pt modelId="{3DF70888-5FFB-4146-BB1F-DB9350E5B8ED}" type="sibTrans" cxnId="{6BAEF0B9-6814-49AD-947F-798E4861977B}">
      <dgm:prSet/>
      <dgm:spPr/>
      <dgm:t>
        <a:bodyPr/>
        <a:lstStyle/>
        <a:p>
          <a:endParaRPr lang="fr-CA"/>
        </a:p>
      </dgm:t>
    </dgm:pt>
    <dgm:pt modelId="{A4D79049-64E4-440D-ABBB-839AC6ABE2CC}" type="pres">
      <dgm:prSet presAssocID="{5876DE29-48D9-4B04-ADBA-CD63AEA90229}" presName="cycle" presStyleCnt="0">
        <dgm:presLayoutVars>
          <dgm:dir/>
          <dgm:resizeHandles val="exact"/>
        </dgm:presLayoutVars>
      </dgm:prSet>
      <dgm:spPr/>
      <dgm:t>
        <a:bodyPr/>
        <a:lstStyle/>
        <a:p>
          <a:endParaRPr lang="fr-CA"/>
        </a:p>
      </dgm:t>
    </dgm:pt>
    <dgm:pt modelId="{D0F374CE-F888-480E-8C2E-D5E2B9A9C794}" type="pres">
      <dgm:prSet presAssocID="{A83DA8D1-B793-4352-9C22-71BBA9A6D7D3}" presName="node" presStyleLbl="node1" presStyleIdx="0" presStyleCnt="6" custScaleX="131080" custScaleY="155125">
        <dgm:presLayoutVars>
          <dgm:bulletEnabled val="1"/>
        </dgm:presLayoutVars>
      </dgm:prSet>
      <dgm:spPr/>
      <dgm:t>
        <a:bodyPr/>
        <a:lstStyle/>
        <a:p>
          <a:endParaRPr lang="fr-CA"/>
        </a:p>
      </dgm:t>
    </dgm:pt>
    <dgm:pt modelId="{E55DC5E7-EACB-4B81-A26E-6C951297B1B6}" type="pres">
      <dgm:prSet presAssocID="{A83DA8D1-B793-4352-9C22-71BBA9A6D7D3}" presName="spNode" presStyleCnt="0"/>
      <dgm:spPr/>
    </dgm:pt>
    <dgm:pt modelId="{14087070-0FFF-419E-83C7-33E0A57DAD2A}" type="pres">
      <dgm:prSet presAssocID="{2FE89915-0C87-4C32-903B-68296D8F983E}" presName="sibTrans" presStyleLbl="sibTrans1D1" presStyleIdx="0" presStyleCnt="6"/>
      <dgm:spPr/>
      <dgm:t>
        <a:bodyPr/>
        <a:lstStyle/>
        <a:p>
          <a:endParaRPr lang="fr-CA"/>
        </a:p>
      </dgm:t>
    </dgm:pt>
    <dgm:pt modelId="{BDAAA3A2-3704-4ED7-B07E-E2D3C241AB46}" type="pres">
      <dgm:prSet presAssocID="{AC2B711F-6BD7-492C-860C-1EC77DE7BF3D}" presName="node" presStyleLbl="node1" presStyleIdx="1" presStyleCnt="6" custScaleX="131066" custScaleY="155263">
        <dgm:presLayoutVars>
          <dgm:bulletEnabled val="1"/>
        </dgm:presLayoutVars>
      </dgm:prSet>
      <dgm:spPr/>
      <dgm:t>
        <a:bodyPr/>
        <a:lstStyle/>
        <a:p>
          <a:endParaRPr lang="fr-CA"/>
        </a:p>
      </dgm:t>
    </dgm:pt>
    <dgm:pt modelId="{9925372E-E3A6-4983-91B2-CBF29F9097ED}" type="pres">
      <dgm:prSet presAssocID="{AC2B711F-6BD7-492C-860C-1EC77DE7BF3D}" presName="spNode" presStyleCnt="0"/>
      <dgm:spPr/>
    </dgm:pt>
    <dgm:pt modelId="{B84591CC-E9E4-4D0F-8049-5B46F5B65676}" type="pres">
      <dgm:prSet presAssocID="{6430F3AE-AAAF-4BF1-AD0C-30E9A251A7CB}" presName="sibTrans" presStyleLbl="sibTrans1D1" presStyleIdx="1" presStyleCnt="6"/>
      <dgm:spPr/>
      <dgm:t>
        <a:bodyPr/>
        <a:lstStyle/>
        <a:p>
          <a:endParaRPr lang="fr-CA"/>
        </a:p>
      </dgm:t>
    </dgm:pt>
    <dgm:pt modelId="{6B4D93CC-4DF0-4691-B4AA-F21804318481}" type="pres">
      <dgm:prSet presAssocID="{A6E0E293-40DB-47B2-81BD-8DEF17CDAF47}" presName="node" presStyleLbl="node1" presStyleIdx="2" presStyleCnt="6" custScaleX="131066" custScaleY="155263">
        <dgm:presLayoutVars>
          <dgm:bulletEnabled val="1"/>
        </dgm:presLayoutVars>
      </dgm:prSet>
      <dgm:spPr/>
      <dgm:t>
        <a:bodyPr/>
        <a:lstStyle/>
        <a:p>
          <a:endParaRPr lang="fr-CA"/>
        </a:p>
      </dgm:t>
    </dgm:pt>
    <dgm:pt modelId="{B8A40E55-ADAF-4C12-9026-106FBB0A7F2F}" type="pres">
      <dgm:prSet presAssocID="{A6E0E293-40DB-47B2-81BD-8DEF17CDAF47}" presName="spNode" presStyleCnt="0"/>
      <dgm:spPr/>
    </dgm:pt>
    <dgm:pt modelId="{3EBB6FC7-EA17-456B-98DF-59B58CC0B089}" type="pres">
      <dgm:prSet presAssocID="{A5D3ECC0-107E-4AE2-A964-35FB5D7C953E}" presName="sibTrans" presStyleLbl="sibTrans1D1" presStyleIdx="2" presStyleCnt="6"/>
      <dgm:spPr/>
      <dgm:t>
        <a:bodyPr/>
        <a:lstStyle/>
        <a:p>
          <a:endParaRPr lang="fr-CA"/>
        </a:p>
      </dgm:t>
    </dgm:pt>
    <dgm:pt modelId="{283DB487-22AD-4730-B43F-1CE4C246CB1F}" type="pres">
      <dgm:prSet presAssocID="{6F9090BB-0E96-44C4-8C69-F73E80569CAF}" presName="node" presStyleLbl="node1" presStyleIdx="3" presStyleCnt="6" custScaleX="131066" custScaleY="155263">
        <dgm:presLayoutVars>
          <dgm:bulletEnabled val="1"/>
        </dgm:presLayoutVars>
      </dgm:prSet>
      <dgm:spPr/>
      <dgm:t>
        <a:bodyPr/>
        <a:lstStyle/>
        <a:p>
          <a:endParaRPr lang="fr-CA"/>
        </a:p>
      </dgm:t>
    </dgm:pt>
    <dgm:pt modelId="{DEC95D93-D018-4612-89DE-268BDBBAE280}" type="pres">
      <dgm:prSet presAssocID="{6F9090BB-0E96-44C4-8C69-F73E80569CAF}" presName="spNode" presStyleCnt="0"/>
      <dgm:spPr/>
    </dgm:pt>
    <dgm:pt modelId="{C4F78A2D-A855-49C8-B952-C941B90311B6}" type="pres">
      <dgm:prSet presAssocID="{76279ADA-D793-4517-BC14-5546C6545152}" presName="sibTrans" presStyleLbl="sibTrans1D1" presStyleIdx="3" presStyleCnt="6"/>
      <dgm:spPr/>
      <dgm:t>
        <a:bodyPr/>
        <a:lstStyle/>
        <a:p>
          <a:endParaRPr lang="fr-CA"/>
        </a:p>
      </dgm:t>
    </dgm:pt>
    <dgm:pt modelId="{51CDB552-066E-4A49-8B13-42B49524F0A3}" type="pres">
      <dgm:prSet presAssocID="{30EC0A39-5786-407C-8BD2-E877F3B9FE25}" presName="node" presStyleLbl="node1" presStyleIdx="4" presStyleCnt="6" custScaleX="131066" custScaleY="155263">
        <dgm:presLayoutVars>
          <dgm:bulletEnabled val="1"/>
        </dgm:presLayoutVars>
      </dgm:prSet>
      <dgm:spPr/>
      <dgm:t>
        <a:bodyPr/>
        <a:lstStyle/>
        <a:p>
          <a:endParaRPr lang="fr-CA"/>
        </a:p>
      </dgm:t>
    </dgm:pt>
    <dgm:pt modelId="{54C93CA1-5978-4A80-A135-1496D9F597EE}" type="pres">
      <dgm:prSet presAssocID="{30EC0A39-5786-407C-8BD2-E877F3B9FE25}" presName="spNode" presStyleCnt="0"/>
      <dgm:spPr/>
    </dgm:pt>
    <dgm:pt modelId="{5BBB9EFF-E9C5-4595-9FD4-323FA49689B3}" type="pres">
      <dgm:prSet presAssocID="{107F27B4-52F9-4D8A-881A-528D031A60E8}" presName="sibTrans" presStyleLbl="sibTrans1D1" presStyleIdx="4" presStyleCnt="6"/>
      <dgm:spPr/>
      <dgm:t>
        <a:bodyPr/>
        <a:lstStyle/>
        <a:p>
          <a:endParaRPr lang="fr-CA"/>
        </a:p>
      </dgm:t>
    </dgm:pt>
    <dgm:pt modelId="{E4D2E9DE-58DB-4EBB-9097-693C20E3B36E}" type="pres">
      <dgm:prSet presAssocID="{038515F3-297A-49C4-8EAA-F1339ECF7B52}" presName="node" presStyleLbl="node1" presStyleIdx="5" presStyleCnt="6" custScaleX="131066" custScaleY="155263">
        <dgm:presLayoutVars>
          <dgm:bulletEnabled val="1"/>
        </dgm:presLayoutVars>
      </dgm:prSet>
      <dgm:spPr/>
      <dgm:t>
        <a:bodyPr/>
        <a:lstStyle/>
        <a:p>
          <a:endParaRPr lang="fr-CA"/>
        </a:p>
      </dgm:t>
    </dgm:pt>
    <dgm:pt modelId="{EE152146-F028-4F76-A526-FAEC17B1B1A9}" type="pres">
      <dgm:prSet presAssocID="{038515F3-297A-49C4-8EAA-F1339ECF7B52}" presName="spNode" presStyleCnt="0"/>
      <dgm:spPr/>
    </dgm:pt>
    <dgm:pt modelId="{ADD8DABE-6353-41AA-B47B-00A797659EE9}" type="pres">
      <dgm:prSet presAssocID="{3DF70888-5FFB-4146-BB1F-DB9350E5B8ED}" presName="sibTrans" presStyleLbl="sibTrans1D1" presStyleIdx="5" presStyleCnt="6"/>
      <dgm:spPr/>
      <dgm:t>
        <a:bodyPr/>
        <a:lstStyle/>
        <a:p>
          <a:endParaRPr lang="fr-CA"/>
        </a:p>
      </dgm:t>
    </dgm:pt>
  </dgm:ptLst>
  <dgm:cxnLst>
    <dgm:cxn modelId="{2E6EF4F5-7806-43B0-8DC8-046772F2ED3C}" srcId="{5876DE29-48D9-4B04-ADBA-CD63AEA90229}" destId="{AC2B711F-6BD7-492C-860C-1EC77DE7BF3D}" srcOrd="1" destOrd="0" parTransId="{FCF829FE-FFCF-4716-9CE9-FC3018304BC1}" sibTransId="{6430F3AE-AAAF-4BF1-AD0C-30E9A251A7CB}"/>
    <dgm:cxn modelId="{BCFFAB61-31DA-490C-AA1C-F785BA852D14}" type="presOf" srcId="{2FE89915-0C87-4C32-903B-68296D8F983E}" destId="{14087070-0FFF-419E-83C7-33E0A57DAD2A}" srcOrd="0" destOrd="0" presId="urn:microsoft.com/office/officeart/2005/8/layout/cycle5"/>
    <dgm:cxn modelId="{3B245879-4703-4287-BF31-F508B7427C1A}" srcId="{5876DE29-48D9-4B04-ADBA-CD63AEA90229}" destId="{A83DA8D1-B793-4352-9C22-71BBA9A6D7D3}" srcOrd="0" destOrd="0" parTransId="{DB8ED0A9-BD7F-4B86-BBCA-38AC479E05A3}" sibTransId="{2FE89915-0C87-4C32-903B-68296D8F983E}"/>
    <dgm:cxn modelId="{8F454D7C-06B1-4237-B310-0F81D0B9F545}" srcId="{5876DE29-48D9-4B04-ADBA-CD63AEA90229}" destId="{30EC0A39-5786-407C-8BD2-E877F3B9FE25}" srcOrd="4" destOrd="0" parTransId="{9D4EB656-6383-498E-BD0B-E2F97449AFD1}" sibTransId="{107F27B4-52F9-4D8A-881A-528D031A60E8}"/>
    <dgm:cxn modelId="{5416BCC5-A3AB-46C4-A746-C84AF0E79D50}" type="presOf" srcId="{107F27B4-52F9-4D8A-881A-528D031A60E8}" destId="{5BBB9EFF-E9C5-4595-9FD4-323FA49689B3}" srcOrd="0" destOrd="0" presId="urn:microsoft.com/office/officeart/2005/8/layout/cycle5"/>
    <dgm:cxn modelId="{A8BA1534-5499-4F8D-B2F8-DEF0F8043CCE}" srcId="{5876DE29-48D9-4B04-ADBA-CD63AEA90229}" destId="{6F9090BB-0E96-44C4-8C69-F73E80569CAF}" srcOrd="3" destOrd="0" parTransId="{216503CF-8262-48BB-8044-A9FC13D05D8C}" sibTransId="{76279ADA-D793-4517-BC14-5546C6545152}"/>
    <dgm:cxn modelId="{C2AF01B2-6C1D-41C5-A8D7-82D2FB497FDD}" type="presOf" srcId="{6F9090BB-0E96-44C4-8C69-F73E80569CAF}" destId="{283DB487-22AD-4730-B43F-1CE4C246CB1F}" srcOrd="0" destOrd="0" presId="urn:microsoft.com/office/officeart/2005/8/layout/cycle5"/>
    <dgm:cxn modelId="{4C1BE0BB-63D4-4C67-BAAD-D80CDE61EE34}" type="presOf" srcId="{5876DE29-48D9-4B04-ADBA-CD63AEA90229}" destId="{A4D79049-64E4-440D-ABBB-839AC6ABE2CC}" srcOrd="0" destOrd="0" presId="urn:microsoft.com/office/officeart/2005/8/layout/cycle5"/>
    <dgm:cxn modelId="{6BAEF0B9-6814-49AD-947F-798E4861977B}" srcId="{5876DE29-48D9-4B04-ADBA-CD63AEA90229}" destId="{038515F3-297A-49C4-8EAA-F1339ECF7B52}" srcOrd="5" destOrd="0" parTransId="{022B66C3-C1DB-46C6-81FB-83F78B647800}" sibTransId="{3DF70888-5FFB-4146-BB1F-DB9350E5B8ED}"/>
    <dgm:cxn modelId="{CFA7D3E5-110F-4615-B215-90D66AAFF32A}" type="presOf" srcId="{AC2B711F-6BD7-492C-860C-1EC77DE7BF3D}" destId="{BDAAA3A2-3704-4ED7-B07E-E2D3C241AB46}" srcOrd="0" destOrd="0" presId="urn:microsoft.com/office/officeart/2005/8/layout/cycle5"/>
    <dgm:cxn modelId="{DE51F54C-F02E-4D60-AD77-95FFCEC325E5}" type="presOf" srcId="{6430F3AE-AAAF-4BF1-AD0C-30E9A251A7CB}" destId="{B84591CC-E9E4-4D0F-8049-5B46F5B65676}" srcOrd="0" destOrd="0" presId="urn:microsoft.com/office/officeart/2005/8/layout/cycle5"/>
    <dgm:cxn modelId="{1280E473-60C9-4D68-B82D-ADC1370FA095}" type="presOf" srcId="{3DF70888-5FFB-4146-BB1F-DB9350E5B8ED}" destId="{ADD8DABE-6353-41AA-B47B-00A797659EE9}" srcOrd="0" destOrd="0" presId="urn:microsoft.com/office/officeart/2005/8/layout/cycle5"/>
    <dgm:cxn modelId="{C8370DE6-974C-4C24-A92D-28958EF8A70F}" type="presOf" srcId="{A6E0E293-40DB-47B2-81BD-8DEF17CDAF47}" destId="{6B4D93CC-4DF0-4691-B4AA-F21804318481}" srcOrd="0" destOrd="0" presId="urn:microsoft.com/office/officeart/2005/8/layout/cycle5"/>
    <dgm:cxn modelId="{F2430F07-CE40-4642-9F07-80B95D978603}" type="presOf" srcId="{038515F3-297A-49C4-8EAA-F1339ECF7B52}" destId="{E4D2E9DE-58DB-4EBB-9097-693C20E3B36E}" srcOrd="0" destOrd="0" presId="urn:microsoft.com/office/officeart/2005/8/layout/cycle5"/>
    <dgm:cxn modelId="{3039FB02-AC6A-491A-903D-36070AB337D5}" srcId="{5876DE29-48D9-4B04-ADBA-CD63AEA90229}" destId="{A6E0E293-40DB-47B2-81BD-8DEF17CDAF47}" srcOrd="2" destOrd="0" parTransId="{5EE72B5A-0994-4E0F-BFB2-AD3F5A815170}" sibTransId="{A5D3ECC0-107E-4AE2-A964-35FB5D7C953E}"/>
    <dgm:cxn modelId="{A1D43F27-12FB-436E-B688-4458162C44D6}" type="presOf" srcId="{A5D3ECC0-107E-4AE2-A964-35FB5D7C953E}" destId="{3EBB6FC7-EA17-456B-98DF-59B58CC0B089}" srcOrd="0" destOrd="0" presId="urn:microsoft.com/office/officeart/2005/8/layout/cycle5"/>
    <dgm:cxn modelId="{46A3024A-8D0A-4993-925A-17D609E8BC57}" type="presOf" srcId="{A83DA8D1-B793-4352-9C22-71BBA9A6D7D3}" destId="{D0F374CE-F888-480E-8C2E-D5E2B9A9C794}" srcOrd="0" destOrd="0" presId="urn:microsoft.com/office/officeart/2005/8/layout/cycle5"/>
    <dgm:cxn modelId="{B7C58D07-8B5A-4B8B-B1D9-56B37F8D5712}" type="presOf" srcId="{30EC0A39-5786-407C-8BD2-E877F3B9FE25}" destId="{51CDB552-066E-4A49-8B13-42B49524F0A3}" srcOrd="0" destOrd="0" presId="urn:microsoft.com/office/officeart/2005/8/layout/cycle5"/>
    <dgm:cxn modelId="{2DAC8264-91B0-4C5B-83B7-E6AB06692E2B}" type="presOf" srcId="{76279ADA-D793-4517-BC14-5546C6545152}" destId="{C4F78A2D-A855-49C8-B952-C941B90311B6}" srcOrd="0" destOrd="0" presId="urn:microsoft.com/office/officeart/2005/8/layout/cycle5"/>
    <dgm:cxn modelId="{7A6E5DD7-A454-45C3-A225-8EAC089DAB77}" type="presParOf" srcId="{A4D79049-64E4-440D-ABBB-839AC6ABE2CC}" destId="{D0F374CE-F888-480E-8C2E-D5E2B9A9C794}" srcOrd="0" destOrd="0" presId="urn:microsoft.com/office/officeart/2005/8/layout/cycle5"/>
    <dgm:cxn modelId="{7E402AFC-0718-4D97-A375-28B98B6318D8}" type="presParOf" srcId="{A4D79049-64E4-440D-ABBB-839AC6ABE2CC}" destId="{E55DC5E7-EACB-4B81-A26E-6C951297B1B6}" srcOrd="1" destOrd="0" presId="urn:microsoft.com/office/officeart/2005/8/layout/cycle5"/>
    <dgm:cxn modelId="{13188163-4C0E-4681-AA03-004A70C35403}" type="presParOf" srcId="{A4D79049-64E4-440D-ABBB-839AC6ABE2CC}" destId="{14087070-0FFF-419E-83C7-33E0A57DAD2A}" srcOrd="2" destOrd="0" presId="urn:microsoft.com/office/officeart/2005/8/layout/cycle5"/>
    <dgm:cxn modelId="{78D6C26D-1568-4CC9-9539-774789DCD512}" type="presParOf" srcId="{A4D79049-64E4-440D-ABBB-839AC6ABE2CC}" destId="{BDAAA3A2-3704-4ED7-B07E-E2D3C241AB46}" srcOrd="3" destOrd="0" presId="urn:microsoft.com/office/officeart/2005/8/layout/cycle5"/>
    <dgm:cxn modelId="{BD83F246-446C-4D5B-930B-E46D66D0C4A8}" type="presParOf" srcId="{A4D79049-64E4-440D-ABBB-839AC6ABE2CC}" destId="{9925372E-E3A6-4983-91B2-CBF29F9097ED}" srcOrd="4" destOrd="0" presId="urn:microsoft.com/office/officeart/2005/8/layout/cycle5"/>
    <dgm:cxn modelId="{34FBB4D5-0666-4722-8E07-E7549B2B3D10}" type="presParOf" srcId="{A4D79049-64E4-440D-ABBB-839AC6ABE2CC}" destId="{B84591CC-E9E4-4D0F-8049-5B46F5B65676}" srcOrd="5" destOrd="0" presId="urn:microsoft.com/office/officeart/2005/8/layout/cycle5"/>
    <dgm:cxn modelId="{7AB9447F-3B49-4C11-B3A9-A9AF7B008D25}" type="presParOf" srcId="{A4D79049-64E4-440D-ABBB-839AC6ABE2CC}" destId="{6B4D93CC-4DF0-4691-B4AA-F21804318481}" srcOrd="6" destOrd="0" presId="urn:microsoft.com/office/officeart/2005/8/layout/cycle5"/>
    <dgm:cxn modelId="{2E99C52B-2045-413D-999E-231AFEA32EC8}" type="presParOf" srcId="{A4D79049-64E4-440D-ABBB-839AC6ABE2CC}" destId="{B8A40E55-ADAF-4C12-9026-106FBB0A7F2F}" srcOrd="7" destOrd="0" presId="urn:microsoft.com/office/officeart/2005/8/layout/cycle5"/>
    <dgm:cxn modelId="{1027BE24-D87F-4856-B114-050BB001447B}" type="presParOf" srcId="{A4D79049-64E4-440D-ABBB-839AC6ABE2CC}" destId="{3EBB6FC7-EA17-456B-98DF-59B58CC0B089}" srcOrd="8" destOrd="0" presId="urn:microsoft.com/office/officeart/2005/8/layout/cycle5"/>
    <dgm:cxn modelId="{FC9EB904-3785-4899-A373-4A3BBAB2A197}" type="presParOf" srcId="{A4D79049-64E4-440D-ABBB-839AC6ABE2CC}" destId="{283DB487-22AD-4730-B43F-1CE4C246CB1F}" srcOrd="9" destOrd="0" presId="urn:microsoft.com/office/officeart/2005/8/layout/cycle5"/>
    <dgm:cxn modelId="{C02318CD-6B56-41FD-BB55-874ACBCF47B7}" type="presParOf" srcId="{A4D79049-64E4-440D-ABBB-839AC6ABE2CC}" destId="{DEC95D93-D018-4612-89DE-268BDBBAE280}" srcOrd="10" destOrd="0" presId="urn:microsoft.com/office/officeart/2005/8/layout/cycle5"/>
    <dgm:cxn modelId="{16B1503B-BF63-47B3-A76F-5C8DB6A3884B}" type="presParOf" srcId="{A4D79049-64E4-440D-ABBB-839AC6ABE2CC}" destId="{C4F78A2D-A855-49C8-B952-C941B90311B6}" srcOrd="11" destOrd="0" presId="urn:microsoft.com/office/officeart/2005/8/layout/cycle5"/>
    <dgm:cxn modelId="{8944BF35-3CAB-4724-A2C5-A2A2FF3BF615}" type="presParOf" srcId="{A4D79049-64E4-440D-ABBB-839AC6ABE2CC}" destId="{51CDB552-066E-4A49-8B13-42B49524F0A3}" srcOrd="12" destOrd="0" presId="urn:microsoft.com/office/officeart/2005/8/layout/cycle5"/>
    <dgm:cxn modelId="{C2BC43BB-983D-4BDD-BA89-F661C285EB22}" type="presParOf" srcId="{A4D79049-64E4-440D-ABBB-839AC6ABE2CC}" destId="{54C93CA1-5978-4A80-A135-1496D9F597EE}" srcOrd="13" destOrd="0" presId="urn:microsoft.com/office/officeart/2005/8/layout/cycle5"/>
    <dgm:cxn modelId="{9B709586-9B46-481D-BA2E-65012F7549D5}" type="presParOf" srcId="{A4D79049-64E4-440D-ABBB-839AC6ABE2CC}" destId="{5BBB9EFF-E9C5-4595-9FD4-323FA49689B3}" srcOrd="14" destOrd="0" presId="urn:microsoft.com/office/officeart/2005/8/layout/cycle5"/>
    <dgm:cxn modelId="{F0C1A6BF-1CAE-4550-A357-E6EB61EE3E2F}" type="presParOf" srcId="{A4D79049-64E4-440D-ABBB-839AC6ABE2CC}" destId="{E4D2E9DE-58DB-4EBB-9097-693C20E3B36E}" srcOrd="15" destOrd="0" presId="urn:microsoft.com/office/officeart/2005/8/layout/cycle5"/>
    <dgm:cxn modelId="{F732C579-B242-48A7-9140-E5586D60238B}" type="presParOf" srcId="{A4D79049-64E4-440D-ABBB-839AC6ABE2CC}" destId="{EE152146-F028-4F76-A526-FAEC17B1B1A9}" srcOrd="16" destOrd="0" presId="urn:microsoft.com/office/officeart/2005/8/layout/cycle5"/>
    <dgm:cxn modelId="{2487C565-78C3-4E4B-BCCE-2A6981244E84}" type="presParOf" srcId="{A4D79049-64E4-440D-ABBB-839AC6ABE2CC}" destId="{ADD8DABE-6353-41AA-B47B-00A797659EE9}"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374CE-F888-480E-8C2E-D5E2B9A9C794}">
      <dsp:nvSpPr>
        <dsp:cNvPr id="0" name=""/>
        <dsp:cNvSpPr/>
      </dsp:nvSpPr>
      <dsp:spPr>
        <a:xfrm>
          <a:off x="3420517" y="-311287"/>
          <a:ext cx="2302965" cy="1771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CA" sz="1600" kern="1200" dirty="0" smtClean="0"/>
            <a:t>Le conflit</a:t>
          </a:r>
        </a:p>
        <a:p>
          <a:pPr lvl="0" algn="ctr" defTabSz="711200">
            <a:lnSpc>
              <a:spcPct val="90000"/>
            </a:lnSpc>
            <a:spcBef>
              <a:spcPct val="0"/>
            </a:spcBef>
            <a:spcAft>
              <a:spcPct val="35000"/>
            </a:spcAft>
          </a:pPr>
          <a:r>
            <a:rPr lang="fr-CA" sz="1600" kern="1200" dirty="0" smtClean="0"/>
            <a:t>Être en conflit avec un ami ou une amie.</a:t>
          </a:r>
          <a:endParaRPr lang="fr-CA" sz="1600" kern="1200" dirty="0"/>
        </a:p>
      </dsp:txBody>
      <dsp:txXfrm>
        <a:off x="3506995" y="-224809"/>
        <a:ext cx="2130009" cy="1598564"/>
      </dsp:txXfrm>
    </dsp:sp>
    <dsp:sp modelId="{14087070-0FFF-419E-83C7-33E0A57DAD2A}">
      <dsp:nvSpPr>
        <dsp:cNvPr id="0" name=""/>
        <dsp:cNvSpPr/>
      </dsp:nvSpPr>
      <dsp:spPr>
        <a:xfrm>
          <a:off x="1884194" y="574472"/>
          <a:ext cx="5375611" cy="5375611"/>
        </a:xfrm>
        <a:custGeom>
          <a:avLst/>
          <a:gdLst/>
          <a:ahLst/>
          <a:cxnLst/>
          <a:rect l="0" t="0" r="0" b="0"/>
          <a:pathLst>
            <a:path>
              <a:moveTo>
                <a:pt x="3911189" y="294558"/>
              </a:moveTo>
              <a:arcTo wR="2687805" hR="2687805" stAng="17824517" swAng="3080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DAAA3A2-3704-4ED7-B07E-E2D3C241AB46}">
      <dsp:nvSpPr>
        <dsp:cNvPr id="0" name=""/>
        <dsp:cNvSpPr/>
      </dsp:nvSpPr>
      <dsp:spPr>
        <a:xfrm>
          <a:off x="5748348" y="1031827"/>
          <a:ext cx="2302719" cy="17730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CA" sz="1600" kern="1200" dirty="0" smtClean="0"/>
            <a:t>La communication</a:t>
          </a:r>
        </a:p>
        <a:p>
          <a:pPr lvl="0" algn="l" defTabSz="711200">
            <a:lnSpc>
              <a:spcPct val="90000"/>
            </a:lnSpc>
            <a:spcBef>
              <a:spcPct val="0"/>
            </a:spcBef>
            <a:spcAft>
              <a:spcPct val="35000"/>
            </a:spcAft>
          </a:pPr>
          <a:r>
            <a:rPr lang="fr-CA" sz="1600" kern="1200" dirty="0" smtClean="0"/>
            <a:t>Exprimer ses idées, ses sentiments et ses désirs en utilisant le message au </a:t>
          </a:r>
          <a:r>
            <a:rPr lang="fr-CA" sz="1600" b="1" u="sng" kern="1200" dirty="0" smtClean="0"/>
            <a:t>Je</a:t>
          </a:r>
          <a:r>
            <a:rPr lang="fr-CA" sz="1600" kern="1200" dirty="0" smtClean="0"/>
            <a:t> et redire le message à l’autre.</a:t>
          </a:r>
          <a:endParaRPr lang="fr-CA" sz="1600" kern="1200" dirty="0"/>
        </a:p>
      </dsp:txBody>
      <dsp:txXfrm>
        <a:off x="5834903" y="1118382"/>
        <a:ext cx="2129609" cy="1599986"/>
      </dsp:txXfrm>
    </dsp:sp>
    <dsp:sp modelId="{B84591CC-E9E4-4D0F-8049-5B46F5B65676}">
      <dsp:nvSpPr>
        <dsp:cNvPr id="0" name=""/>
        <dsp:cNvSpPr/>
      </dsp:nvSpPr>
      <dsp:spPr>
        <a:xfrm>
          <a:off x="1884194" y="574472"/>
          <a:ext cx="5375611" cy="5375611"/>
        </a:xfrm>
        <a:custGeom>
          <a:avLst/>
          <a:gdLst/>
          <a:ahLst/>
          <a:cxnLst/>
          <a:rect l="0" t="0" r="0" b="0"/>
          <a:pathLst>
            <a:path>
              <a:moveTo>
                <a:pt x="5361386" y="2411644"/>
              </a:moveTo>
              <a:arcTo wR="2687805" hR="2687805" stAng="21246161" swAng="70767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B4D93CC-4DF0-4691-B4AA-F21804318481}">
      <dsp:nvSpPr>
        <dsp:cNvPr id="0" name=""/>
        <dsp:cNvSpPr/>
      </dsp:nvSpPr>
      <dsp:spPr>
        <a:xfrm>
          <a:off x="5748348" y="3719632"/>
          <a:ext cx="2302719" cy="17730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CA" sz="1600" kern="1200" dirty="0" smtClean="0"/>
            <a:t>La recherche</a:t>
          </a:r>
        </a:p>
        <a:p>
          <a:pPr lvl="0" algn="ctr" defTabSz="711200">
            <a:lnSpc>
              <a:spcPct val="90000"/>
            </a:lnSpc>
            <a:spcBef>
              <a:spcPct val="0"/>
            </a:spcBef>
            <a:spcAft>
              <a:spcPct val="35000"/>
            </a:spcAft>
          </a:pPr>
          <a:r>
            <a:rPr lang="fr-CA" sz="1600" kern="1200" dirty="0" smtClean="0"/>
            <a:t>Proposer des solutions et des stratégies possibles.</a:t>
          </a:r>
          <a:endParaRPr lang="fr-CA" sz="1600" kern="1200" dirty="0"/>
        </a:p>
      </dsp:txBody>
      <dsp:txXfrm>
        <a:off x="5834903" y="3806187"/>
        <a:ext cx="2129609" cy="1599986"/>
      </dsp:txXfrm>
    </dsp:sp>
    <dsp:sp modelId="{3EBB6FC7-EA17-456B-98DF-59B58CC0B089}">
      <dsp:nvSpPr>
        <dsp:cNvPr id="0" name=""/>
        <dsp:cNvSpPr/>
      </dsp:nvSpPr>
      <dsp:spPr>
        <a:xfrm>
          <a:off x="1884194" y="574472"/>
          <a:ext cx="5375611" cy="5375611"/>
        </a:xfrm>
        <a:custGeom>
          <a:avLst/>
          <a:gdLst/>
          <a:ahLst/>
          <a:cxnLst/>
          <a:rect l="0" t="0" r="0" b="0"/>
          <a:pathLst>
            <a:path>
              <a:moveTo>
                <a:pt x="4120408" y="4961997"/>
              </a:moveTo>
              <a:arcTo wR="2687805" hR="2687805" stAng="3467494" swAng="30812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83DB487-22AD-4730-B43F-1CE4C246CB1F}">
      <dsp:nvSpPr>
        <dsp:cNvPr id="0" name=""/>
        <dsp:cNvSpPr/>
      </dsp:nvSpPr>
      <dsp:spPr>
        <a:xfrm>
          <a:off x="3420640" y="5063535"/>
          <a:ext cx="2302719" cy="17730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CA" sz="1600" kern="1200" dirty="0" smtClean="0"/>
            <a:t>Le choix</a:t>
          </a:r>
        </a:p>
        <a:p>
          <a:pPr lvl="0" algn="ctr" defTabSz="711200">
            <a:lnSpc>
              <a:spcPct val="90000"/>
            </a:lnSpc>
            <a:spcBef>
              <a:spcPct val="0"/>
            </a:spcBef>
            <a:spcAft>
              <a:spcPct val="35000"/>
            </a:spcAft>
          </a:pPr>
          <a:r>
            <a:rPr lang="fr-CA" sz="1600" kern="1200" dirty="0" smtClean="0"/>
            <a:t>Accepter et mettre en application le meilleur choix.</a:t>
          </a:r>
          <a:endParaRPr lang="fr-CA" sz="1600" kern="1200" dirty="0"/>
        </a:p>
      </dsp:txBody>
      <dsp:txXfrm>
        <a:off x="3507195" y="5150090"/>
        <a:ext cx="2129609" cy="1599986"/>
      </dsp:txXfrm>
    </dsp:sp>
    <dsp:sp modelId="{C4F78A2D-A855-49C8-B952-C941B90311B6}">
      <dsp:nvSpPr>
        <dsp:cNvPr id="0" name=""/>
        <dsp:cNvSpPr/>
      </dsp:nvSpPr>
      <dsp:spPr>
        <a:xfrm>
          <a:off x="1884194" y="574472"/>
          <a:ext cx="5375611" cy="5375611"/>
        </a:xfrm>
        <a:custGeom>
          <a:avLst/>
          <a:gdLst/>
          <a:ahLst/>
          <a:cxnLst/>
          <a:rect l="0" t="0" r="0" b="0"/>
          <a:pathLst>
            <a:path>
              <a:moveTo>
                <a:pt x="1464518" y="5081102"/>
              </a:moveTo>
              <a:arcTo wR="2687805" hR="2687805" stAng="7024378" swAng="30812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1CDB552-066E-4A49-8B13-42B49524F0A3}">
      <dsp:nvSpPr>
        <dsp:cNvPr id="0" name=""/>
        <dsp:cNvSpPr/>
      </dsp:nvSpPr>
      <dsp:spPr>
        <a:xfrm>
          <a:off x="1092932" y="3719632"/>
          <a:ext cx="2302719" cy="17730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CA" sz="1600" kern="1200" dirty="0" smtClean="0"/>
            <a:t>La célébration</a:t>
          </a:r>
        </a:p>
        <a:p>
          <a:pPr lvl="0" algn="ctr" defTabSz="711200">
            <a:lnSpc>
              <a:spcPct val="90000"/>
            </a:lnSpc>
            <a:spcBef>
              <a:spcPct val="0"/>
            </a:spcBef>
            <a:spcAft>
              <a:spcPct val="35000"/>
            </a:spcAft>
          </a:pPr>
          <a:r>
            <a:rPr lang="fr-CA" sz="1600" kern="1200" dirty="0" smtClean="0"/>
            <a:t>Célébrer notre résolution!</a:t>
          </a:r>
          <a:endParaRPr lang="fr-CA" sz="1600" kern="1200" dirty="0"/>
        </a:p>
      </dsp:txBody>
      <dsp:txXfrm>
        <a:off x="1179487" y="3806187"/>
        <a:ext cx="2129609" cy="1599986"/>
      </dsp:txXfrm>
    </dsp:sp>
    <dsp:sp modelId="{5BBB9EFF-E9C5-4595-9FD4-323FA49689B3}">
      <dsp:nvSpPr>
        <dsp:cNvPr id="0" name=""/>
        <dsp:cNvSpPr/>
      </dsp:nvSpPr>
      <dsp:spPr>
        <a:xfrm>
          <a:off x="1884194" y="574472"/>
          <a:ext cx="5375611" cy="5375611"/>
        </a:xfrm>
        <a:custGeom>
          <a:avLst/>
          <a:gdLst/>
          <a:ahLst/>
          <a:cxnLst/>
          <a:rect l="0" t="0" r="0" b="0"/>
          <a:pathLst>
            <a:path>
              <a:moveTo>
                <a:pt x="14224" y="2963966"/>
              </a:moveTo>
              <a:arcTo wR="2687805" hR="2687805" stAng="10446161" swAng="70767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4D2E9DE-58DB-4EBB-9097-693C20E3B36E}">
      <dsp:nvSpPr>
        <dsp:cNvPr id="0" name=""/>
        <dsp:cNvSpPr/>
      </dsp:nvSpPr>
      <dsp:spPr>
        <a:xfrm>
          <a:off x="1092932" y="1031827"/>
          <a:ext cx="2302719" cy="17730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CA" sz="1600" kern="1200" dirty="0" smtClean="0"/>
            <a:t>Le retour au calme</a:t>
          </a:r>
        </a:p>
        <a:p>
          <a:pPr lvl="0" algn="ctr" defTabSz="711200">
            <a:lnSpc>
              <a:spcPct val="90000"/>
            </a:lnSpc>
            <a:spcBef>
              <a:spcPct val="0"/>
            </a:spcBef>
            <a:spcAft>
              <a:spcPct val="35000"/>
            </a:spcAft>
          </a:pPr>
          <a:r>
            <a:rPr lang="fr-CA" sz="1600" kern="1200" dirty="0" smtClean="0"/>
            <a:t>Utiliser mes idées pour devenir calme.</a:t>
          </a:r>
          <a:endParaRPr lang="fr-CA" sz="1600" kern="1200" dirty="0"/>
        </a:p>
      </dsp:txBody>
      <dsp:txXfrm>
        <a:off x="1179487" y="1118382"/>
        <a:ext cx="2129609" cy="1599986"/>
      </dsp:txXfrm>
    </dsp:sp>
    <dsp:sp modelId="{ADD8DABE-6353-41AA-B47B-00A797659EE9}">
      <dsp:nvSpPr>
        <dsp:cNvPr id="0" name=""/>
        <dsp:cNvSpPr/>
      </dsp:nvSpPr>
      <dsp:spPr>
        <a:xfrm>
          <a:off x="1884194" y="574472"/>
          <a:ext cx="5375611" cy="5375611"/>
        </a:xfrm>
        <a:custGeom>
          <a:avLst/>
          <a:gdLst/>
          <a:ahLst/>
          <a:cxnLst/>
          <a:rect l="0" t="0" r="0" b="0"/>
          <a:pathLst>
            <a:path>
              <a:moveTo>
                <a:pt x="1255180" y="413628"/>
              </a:moveTo>
              <a:arcTo wR="2687805" hR="2687805" stAng="14267459" swAng="30802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fld id="{4A67E3E3-ECC3-4456-B6F6-918F1A2E8CD6}" type="datetimeFigureOut">
              <a:rPr lang="fr-CA" smtClean="0"/>
              <a:t>2014-02-06</a:t>
            </a:fld>
            <a:endParaRPr lang="fr-CA"/>
          </a:p>
        </p:txBody>
      </p:sp>
      <p:sp>
        <p:nvSpPr>
          <p:cNvPr id="4" name="Espace réservé du pied de page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76D1D5A7-6C7E-4788-99A5-D15D6BC42300}" type="slidenum">
              <a:rPr lang="fr-CA" smtClean="0"/>
              <a:t>‹N°›</a:t>
            </a:fld>
            <a:endParaRPr lang="fr-CA"/>
          </a:p>
        </p:txBody>
      </p:sp>
    </p:spTree>
    <p:extLst>
      <p:ext uri="{BB962C8B-B14F-4D97-AF65-F5344CB8AC3E}">
        <p14:creationId xmlns:p14="http://schemas.microsoft.com/office/powerpoint/2010/main" val="411473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fr-CA"/>
          </a:p>
        </p:txBody>
      </p:sp>
      <p:sp>
        <p:nvSpPr>
          <p:cNvPr id="3" name="Espace réservé de la date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6D2D9D45-62B0-45D6-A725-4E153054A594}" type="datetimeFigureOut">
              <a:rPr lang="fr-CA" smtClean="0"/>
              <a:t>2014-02-06</a:t>
            </a:fld>
            <a:endParaRPr lang="fr-CA"/>
          </a:p>
        </p:txBody>
      </p:sp>
      <p:sp>
        <p:nvSpPr>
          <p:cNvPr id="4" name="Espace réservé de l'image des diapositives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fr-CA"/>
          </a:p>
        </p:txBody>
      </p:sp>
      <p:sp>
        <p:nvSpPr>
          <p:cNvPr id="5" name="Espace réservé des commentaires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D7E1C5D6-0707-4161-B5E1-BB830539C64F}" type="slidenum">
              <a:rPr lang="fr-CA" smtClean="0"/>
              <a:t>‹N°›</a:t>
            </a:fld>
            <a:endParaRPr lang="fr-CA"/>
          </a:p>
        </p:txBody>
      </p:sp>
    </p:spTree>
    <p:extLst>
      <p:ext uri="{BB962C8B-B14F-4D97-AF65-F5344CB8AC3E}">
        <p14:creationId xmlns:p14="http://schemas.microsoft.com/office/powerpoint/2010/main" val="106309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r.wikipedia.org/wiki/9_f%C3%A9vrier"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fr.wikipedia.org/wiki/2010" TargetMode="External"/><Relationship Id="rId4" Type="http://schemas.openxmlformats.org/officeDocument/2006/relationships/hyperlink" Target="http://fr.wikipedia.org/wiki/F%C3%A9vrier_201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1</a:t>
            </a:fld>
            <a:endParaRPr lang="fr-CA"/>
          </a:p>
        </p:txBody>
      </p:sp>
    </p:spTree>
    <p:extLst>
      <p:ext uri="{BB962C8B-B14F-4D97-AF65-F5344CB8AC3E}">
        <p14:creationId xmlns:p14="http://schemas.microsoft.com/office/powerpoint/2010/main" val="232024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Qu’est-ce qui cause les crises de colère?</a:t>
            </a:r>
          </a:p>
          <a:p>
            <a:r>
              <a:rPr lang="fr-CA" dirty="0" smtClean="0"/>
              <a:t>Les crises de l’enfant sont sa façon d’exprimer de la colère et de la </a:t>
            </a:r>
          </a:p>
          <a:p>
            <a:r>
              <a:rPr lang="fr-CA" dirty="0" smtClean="0"/>
              <a:t>frustration. Elles se produisent souvent lorsque l’enfant :</a:t>
            </a:r>
          </a:p>
          <a:p>
            <a:r>
              <a:rPr lang="fr-CA" dirty="0" smtClean="0"/>
              <a:t>• ne peut pas faire ce qu’il aimerait faire;</a:t>
            </a:r>
          </a:p>
          <a:p>
            <a:r>
              <a:rPr lang="fr-CA" dirty="0" smtClean="0"/>
              <a:t>• doit faire quelque chose qu’il n’a pas envie de faire;</a:t>
            </a:r>
          </a:p>
          <a:p>
            <a:r>
              <a:rPr lang="fr-CA" dirty="0" smtClean="0"/>
              <a:t>• a besoin de libérer de la colère et des tensions;</a:t>
            </a:r>
          </a:p>
          <a:p>
            <a:r>
              <a:rPr lang="fr-CA" dirty="0" smtClean="0"/>
              <a:t>• est très fatigué, est excité ou a faim;</a:t>
            </a:r>
          </a:p>
          <a:p>
            <a:r>
              <a:rPr lang="fr-CA" dirty="0" smtClean="0"/>
              <a:t>• n’arrive pas à accomplir une tâche complexe;</a:t>
            </a:r>
          </a:p>
          <a:p>
            <a:r>
              <a:rPr lang="fr-CA" dirty="0" smtClean="0"/>
              <a:t>• n’a pas les mots pour s’exprimer; </a:t>
            </a:r>
          </a:p>
          <a:p>
            <a:r>
              <a:rPr lang="fr-CA" dirty="0" smtClean="0"/>
              <a:t>• a appris à d’autres occasions que les crises peuvent aboutir à des récompenses;</a:t>
            </a:r>
          </a:p>
          <a:p>
            <a:r>
              <a:rPr lang="fr-CA" dirty="0" smtClean="0"/>
              <a:t>• veut l’attention de ses parents/d’un adulte.</a:t>
            </a:r>
          </a:p>
          <a:p>
            <a:r>
              <a:rPr lang="fr-CA" dirty="0" smtClean="0"/>
              <a:t>http://www.gov.mb.ca/health/documents/temper.fr.pdf</a:t>
            </a:r>
          </a:p>
          <a:p>
            <a:endParaRPr lang="fr-CA" dirty="0" smtClean="0"/>
          </a:p>
          <a:p>
            <a:endParaRPr lang="fr-CA" dirty="0" smtClean="0"/>
          </a:p>
          <a:p>
            <a:endParaRPr lang="fr-CA" dirty="0" smtClean="0"/>
          </a:p>
          <a:p>
            <a:endParaRPr lang="fr-CA" dirty="0" smtClean="0"/>
          </a:p>
          <a:p>
            <a:r>
              <a:rPr lang="fr-CA" dirty="0" smtClean="0"/>
              <a:t>-prévenez-le de ce qui l’attend;</a:t>
            </a:r>
            <a:r>
              <a:rPr lang="fr-CA" baseline="0" dirty="0" smtClean="0"/>
              <a:t> si ce sera ennuyeux pour cet élève, emportez des choses qui l’occuperont (</a:t>
            </a:r>
            <a:r>
              <a:rPr lang="fr-CA" baseline="0" dirty="0" err="1" smtClean="0"/>
              <a:t>eg</a:t>
            </a:r>
            <a:r>
              <a:rPr lang="fr-CA" baseline="0" dirty="0" smtClean="0"/>
              <a:t>. </a:t>
            </a:r>
            <a:r>
              <a:rPr lang="fr-CA" baseline="0" dirty="0" err="1" smtClean="0"/>
              <a:t>fidgets</a:t>
            </a:r>
            <a:r>
              <a:rPr lang="fr-CA" baseline="0" dirty="0" smtClean="0"/>
              <a:t>)</a:t>
            </a:r>
          </a:p>
          <a:p>
            <a:r>
              <a:rPr lang="fr-CA" baseline="0" dirty="0" smtClean="0"/>
              <a:t>-si vous remarquez qu’il commence à manifester de l’agitation, incitez-le à parler de ce qu’il ressent (« je me sens ____ parce que je _____ »)</a:t>
            </a:r>
            <a:endParaRPr lang="fr-CA" dirty="0" smtClean="0"/>
          </a:p>
          <a:p>
            <a:r>
              <a:rPr lang="fr-CA" dirty="0" smtClean="0"/>
              <a:t>-ce ne sont pas tous les</a:t>
            </a:r>
            <a:r>
              <a:rPr lang="fr-CA" baseline="0" dirty="0" smtClean="0"/>
              <a:t> gens qui peuvent remarquer leurs émotions lors de situations conflictuelles</a:t>
            </a:r>
          </a:p>
          <a:p>
            <a:r>
              <a:rPr lang="fr-CA" dirty="0" smtClean="0"/>
              <a:t>http://naitreetgrandir.com/fr/etape/1_3_ans/comportement/fiche.aspx?doc=ik-naitre-grandir-enfant-crise-de-colere-intervenir-prevenir</a:t>
            </a:r>
          </a:p>
          <a:p>
            <a:endParaRPr lang="fr-CA" dirty="0" smtClean="0"/>
          </a:p>
          <a:p>
            <a:r>
              <a:rPr lang="fr-CA" dirty="0" smtClean="0"/>
              <a:t>-quand</a:t>
            </a:r>
            <a:r>
              <a:rPr lang="fr-CA" baseline="0" dirty="0" smtClean="0"/>
              <a:t> l’élève remarque que sa tension et son anxiété augmentent, il est possible que ça accélère le cycle; pour certains, l’anxiété occasionne l’anxiété</a:t>
            </a:r>
          </a:p>
          <a:p>
            <a:r>
              <a:rPr lang="fr-CA" baseline="0" dirty="0" smtClean="0"/>
              <a:t>-plusieurs ne sont pas capable de nommer leurs émotions, alors nous voulons leur donner des indices. « on dirait que… », « je remarque que tu a les sourcils froncés et je me demande si ça indique que tu es en colère. »</a:t>
            </a:r>
          </a:p>
          <a:p>
            <a:r>
              <a:rPr lang="fr-CA" baseline="0" dirty="0" smtClean="0"/>
              <a:t>-en se retirant de la situation, l’élève a la chance d’utiliser ses stratégies personnelles pour se calmer (respirer, se distraire, en parler à quelqu’un de neutre, </a:t>
            </a:r>
            <a:r>
              <a:rPr lang="fr-CA" baseline="0" dirty="0" err="1" smtClean="0"/>
              <a:t>etc</a:t>
            </a:r>
            <a:r>
              <a:rPr lang="fr-CA" baseline="0" dirty="0" smtClean="0"/>
              <a:t>)</a:t>
            </a:r>
            <a:endParaRPr lang="fr-CA" dirty="0"/>
          </a:p>
        </p:txBody>
      </p:sp>
      <p:sp>
        <p:nvSpPr>
          <p:cNvPr id="4" name="Espace réservé du numéro de diapositive 3"/>
          <p:cNvSpPr>
            <a:spLocks noGrp="1"/>
          </p:cNvSpPr>
          <p:nvPr>
            <p:ph type="sldNum" sz="quarter" idx="10"/>
          </p:nvPr>
        </p:nvSpPr>
        <p:spPr/>
        <p:txBody>
          <a:bodyPr/>
          <a:lstStyle/>
          <a:p>
            <a:fld id="{70951313-4D83-4A82-8DB9-C902C07A4FBB}" type="slidenum">
              <a:rPr lang="fr-CA" smtClean="0">
                <a:solidFill>
                  <a:prstClr val="black"/>
                </a:solidFill>
              </a:rPr>
              <a:pPr/>
              <a:t>10</a:t>
            </a:fld>
            <a:endParaRPr lang="fr-CA">
              <a:solidFill>
                <a:prstClr val="black"/>
              </a:solidFill>
            </a:endParaRPr>
          </a:p>
        </p:txBody>
      </p:sp>
    </p:spTree>
    <p:extLst>
      <p:ext uri="{BB962C8B-B14F-4D97-AF65-F5344CB8AC3E}">
        <p14:creationId xmlns:p14="http://schemas.microsoft.com/office/powerpoint/2010/main" val="360380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Attachez</a:t>
            </a:r>
            <a:r>
              <a:rPr lang="fr-CA" baseline="0" dirty="0" smtClean="0"/>
              <a:t> vos tuques…en avion, nous nous faisons dire de </a:t>
            </a:r>
            <a:r>
              <a:rPr lang="fr-CA" dirty="0"/>
              <a:t>mettre sur votre propre masque d'abord</a:t>
            </a:r>
            <a:r>
              <a:rPr lang="fr-CA" baseline="0" dirty="0" smtClean="0"/>
              <a:t>… c’est le même principe ici. L’idée n’est pas de se mettre à la défensive, mais plutôt de se préparer émotivement pour ce qui suivra sans doute… idées: respirations profondes/imagerie (rendre notre état interne aussi calme qu’on voudrait celui de l’enfant); répéter un </a:t>
            </a:r>
            <a:r>
              <a:rPr lang="fr-CA" baseline="0" smtClean="0"/>
              <a:t>mantra (Je m’en occupe!, il y aura des moments meilleurs, je suis une dure à cuire…)</a:t>
            </a:r>
            <a:endParaRPr lang="fr-CA" dirty="0" smtClean="0"/>
          </a:p>
          <a:p>
            <a:endParaRPr lang="fr-CA" dirty="0" smtClean="0"/>
          </a:p>
          <a:p>
            <a:r>
              <a:rPr lang="fr-CA" dirty="0" smtClean="0"/>
              <a:t>À force de donner les mots à l’élève en escalade, il deviendra plus à l’aise de s’exprimer d’une façon adaptive et appropriée…</a:t>
            </a:r>
          </a:p>
          <a:p>
            <a:endParaRPr lang="fr-CA" dirty="0" smtClean="0"/>
          </a:p>
          <a:p>
            <a:r>
              <a:rPr lang="fr-CA" dirty="0" smtClean="0"/>
              <a:t>Ils auront</a:t>
            </a:r>
            <a:r>
              <a:rPr lang="fr-CA" baseline="0" dirty="0" smtClean="0"/>
              <a:t> sans doute besoin de toi pour…</a:t>
            </a:r>
          </a:p>
          <a:p>
            <a:r>
              <a:rPr lang="fr-CA" baseline="0" dirty="0" smtClean="0"/>
              <a:t>	1. l’identification d’émotions</a:t>
            </a:r>
          </a:p>
          <a:p>
            <a:r>
              <a:rPr lang="fr-CA" baseline="0" dirty="0" smtClean="0"/>
              <a:t>	2. reconnaitre le besoin de se calmer</a:t>
            </a:r>
          </a:p>
          <a:p>
            <a:r>
              <a:rPr lang="fr-CA" baseline="0" dirty="0" smtClean="0"/>
              <a:t>	3. idées/aide à se calmer</a:t>
            </a:r>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11</a:t>
            </a:fld>
            <a:endParaRPr lang="fr-CA"/>
          </a:p>
        </p:txBody>
      </p:sp>
    </p:spTree>
    <p:extLst>
      <p:ext uri="{BB962C8B-B14F-4D97-AF65-F5344CB8AC3E}">
        <p14:creationId xmlns:p14="http://schemas.microsoft.com/office/powerpoint/2010/main" val="97242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questions:</a:t>
            </a:r>
            <a:r>
              <a:rPr lang="fr-CA" baseline="0" dirty="0" smtClean="0"/>
              <a:t> qu’est-ce qui se passe? qu’est-ce qui ne va pas? Aurais-tu quelque chose à me dire? </a:t>
            </a:r>
          </a:p>
          <a:p>
            <a:endParaRPr lang="fr-CA" baseline="0" dirty="0" smtClean="0"/>
          </a:p>
        </p:txBody>
      </p:sp>
      <p:sp>
        <p:nvSpPr>
          <p:cNvPr id="4" name="Espace réservé du numéro de diapositive 3"/>
          <p:cNvSpPr>
            <a:spLocks noGrp="1"/>
          </p:cNvSpPr>
          <p:nvPr>
            <p:ph type="sldNum" sz="quarter" idx="10"/>
          </p:nvPr>
        </p:nvSpPr>
        <p:spPr/>
        <p:txBody>
          <a:bodyPr/>
          <a:lstStyle/>
          <a:p>
            <a:fld id="{70951313-4D83-4A82-8DB9-C902C07A4FBB}" type="slidenum">
              <a:rPr lang="fr-CA" smtClean="0">
                <a:solidFill>
                  <a:prstClr val="black"/>
                </a:solidFill>
              </a:rPr>
              <a:pPr/>
              <a:t>12</a:t>
            </a:fld>
            <a:endParaRPr lang="fr-CA">
              <a:solidFill>
                <a:prstClr val="black"/>
              </a:solidFill>
            </a:endParaRPr>
          </a:p>
        </p:txBody>
      </p:sp>
    </p:spTree>
    <p:extLst>
      <p:ext uri="{BB962C8B-B14F-4D97-AF65-F5344CB8AC3E}">
        <p14:creationId xmlns:p14="http://schemas.microsoft.com/office/powerpoint/2010/main" val="2369214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13</a:t>
            </a:fld>
            <a:endParaRPr lang="fr-CA"/>
          </a:p>
        </p:txBody>
      </p:sp>
    </p:spTree>
    <p:extLst>
      <p:ext uri="{BB962C8B-B14F-4D97-AF65-F5344CB8AC3E}">
        <p14:creationId xmlns:p14="http://schemas.microsoft.com/office/powerpoint/2010/main" val="1399478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14</a:t>
            </a:fld>
            <a:endParaRPr lang="fr-CA"/>
          </a:p>
        </p:txBody>
      </p:sp>
    </p:spTree>
    <p:extLst>
      <p:ext uri="{BB962C8B-B14F-4D97-AF65-F5344CB8AC3E}">
        <p14:creationId xmlns:p14="http://schemas.microsoft.com/office/powerpoint/2010/main" val="3128855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15</a:t>
            </a:fld>
            <a:endParaRPr lang="fr-CA"/>
          </a:p>
        </p:txBody>
      </p:sp>
    </p:spTree>
    <p:extLst>
      <p:ext uri="{BB962C8B-B14F-4D97-AF65-F5344CB8AC3E}">
        <p14:creationId xmlns:p14="http://schemas.microsoft.com/office/powerpoint/2010/main" val="76584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16</a:t>
            </a:fld>
            <a:endParaRPr lang="fr-CA"/>
          </a:p>
        </p:txBody>
      </p:sp>
    </p:spTree>
    <p:extLst>
      <p:ext uri="{BB962C8B-B14F-4D97-AF65-F5344CB8AC3E}">
        <p14:creationId xmlns:p14="http://schemas.microsoft.com/office/powerpoint/2010/main" val="3993811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17</a:t>
            </a:fld>
            <a:endParaRPr lang="fr-CA"/>
          </a:p>
        </p:txBody>
      </p:sp>
    </p:spTree>
    <p:extLst>
      <p:ext uri="{BB962C8B-B14F-4D97-AF65-F5344CB8AC3E}">
        <p14:creationId xmlns:p14="http://schemas.microsoft.com/office/powerpoint/2010/main" val="478887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Pendant une crise, l’enfant peut :</a:t>
            </a:r>
          </a:p>
          <a:p>
            <a:r>
              <a:rPr lang="fr-CA" dirty="0" smtClean="0"/>
              <a:t>• courir en hurlant;</a:t>
            </a:r>
          </a:p>
          <a:p>
            <a:r>
              <a:rPr lang="fr-CA" dirty="0" smtClean="0"/>
              <a:t>• donner des coups de tête;</a:t>
            </a:r>
          </a:p>
          <a:p>
            <a:r>
              <a:rPr lang="fr-CA" dirty="0" smtClean="0"/>
              <a:t>• donner des coups de poing;</a:t>
            </a:r>
          </a:p>
          <a:p>
            <a:r>
              <a:rPr lang="fr-CA" dirty="0" smtClean="0"/>
              <a:t>• donner des coups de pied et mordre;</a:t>
            </a:r>
          </a:p>
          <a:p>
            <a:r>
              <a:rPr lang="fr-CA" dirty="0" smtClean="0"/>
              <a:t>• pleurer;</a:t>
            </a:r>
          </a:p>
          <a:p>
            <a:r>
              <a:rPr lang="fr-CA" dirty="0" smtClean="0"/>
              <a:t>• se rouler par terre;</a:t>
            </a:r>
          </a:p>
          <a:p>
            <a:pPr marL="175050" indent="-175050">
              <a:buFont typeface="Arial" panose="020B0604020202020204" pitchFamily="34" charset="0"/>
              <a:buChar char="•"/>
            </a:pPr>
            <a:r>
              <a:rPr lang="fr-CA" dirty="0" smtClean="0"/>
              <a:t>cracher;</a:t>
            </a:r>
          </a:p>
          <a:p>
            <a:r>
              <a:rPr lang="fr-CA" dirty="0" smtClean="0"/>
              <a:t>• retenir son </a:t>
            </a:r>
            <a:r>
              <a:rPr lang="fr-CA" dirty="0" err="1" smtClean="0"/>
              <a:t>soufﬂe</a:t>
            </a:r>
            <a:r>
              <a:rPr lang="fr-CA" dirty="0" smtClean="0"/>
              <a:t> (ne vous inquiétez pas si cela se produit, l’enfant recommencera à respirer normalement de lui-même). http://www.gov.mb.ca/health/documents/temper.fr.pdf</a:t>
            </a:r>
          </a:p>
          <a:p>
            <a:endParaRPr lang="fr-CA" dirty="0" smtClean="0"/>
          </a:p>
          <a:p>
            <a:r>
              <a:rPr lang="fr-CA" dirty="0" smtClean="0"/>
              <a:t>Cerner le comportement dérangeant – normaliser l’émotion, mais pas la réaction ou le comportement (je comprends que tu es fâché)</a:t>
            </a:r>
          </a:p>
          <a:p>
            <a:endParaRPr lang="fr-CA" dirty="0"/>
          </a:p>
        </p:txBody>
      </p:sp>
      <p:sp>
        <p:nvSpPr>
          <p:cNvPr id="4" name="Espace réservé du numéro de diapositive 3"/>
          <p:cNvSpPr>
            <a:spLocks noGrp="1"/>
          </p:cNvSpPr>
          <p:nvPr>
            <p:ph type="sldNum" sz="quarter" idx="10"/>
          </p:nvPr>
        </p:nvSpPr>
        <p:spPr/>
        <p:txBody>
          <a:bodyPr/>
          <a:lstStyle/>
          <a:p>
            <a:fld id="{70951313-4D83-4A82-8DB9-C902C07A4FBB}" type="slidenum">
              <a:rPr lang="fr-CA" smtClean="0">
                <a:solidFill>
                  <a:prstClr val="black"/>
                </a:solidFill>
              </a:rPr>
              <a:pPr/>
              <a:t>18</a:t>
            </a:fld>
            <a:endParaRPr lang="fr-CA">
              <a:solidFill>
                <a:prstClr val="black"/>
              </a:solidFill>
            </a:endParaRPr>
          </a:p>
        </p:txBody>
      </p:sp>
    </p:spTree>
    <p:extLst>
      <p:ext uri="{BB962C8B-B14F-4D97-AF65-F5344CB8AC3E}">
        <p14:creationId xmlns:p14="http://schemas.microsoft.com/office/powerpoint/2010/main" val="342173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Le cerveau reptilien est réellement une partie physique de votre cerveau, ce morceau préhistorique situé près du tronc cérébral qui est responsable de la peur, de la rage et du besoin de reproduction.  http://www.kryzalid.net/blog/2010/02/16/apaiser-son-cerveau-reptilien/</a:t>
            </a:r>
          </a:p>
          <a:p>
            <a:endParaRPr lang="fr-CA" dirty="0"/>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19</a:t>
            </a:fld>
            <a:endParaRPr lang="fr-CA"/>
          </a:p>
        </p:txBody>
      </p:sp>
    </p:spTree>
    <p:extLst>
      <p:ext uri="{BB962C8B-B14F-4D97-AF65-F5344CB8AC3E}">
        <p14:creationId xmlns:p14="http://schemas.microsoft.com/office/powerpoint/2010/main" val="24444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Moi…psy </a:t>
            </a:r>
            <a:r>
              <a:rPr lang="fr-CA" dirty="0" err="1" smtClean="0"/>
              <a:t>prov</a:t>
            </a:r>
            <a:r>
              <a:rPr lang="fr-CA" dirty="0" smtClean="0"/>
              <a:t>, conseillère</a:t>
            </a:r>
            <a:r>
              <a:rPr lang="fr-CA" baseline="0" dirty="0" smtClean="0"/>
              <a:t> en </a:t>
            </a:r>
            <a:r>
              <a:rPr lang="fr-CA" baseline="0" dirty="0" err="1" smtClean="0"/>
              <a:t>comp</a:t>
            </a:r>
            <a:r>
              <a:rPr lang="fr-CA" baseline="0" dirty="0" smtClean="0"/>
              <a:t>, anciennement conseillère en toxicomanie; maman; expérience avec enfants en crise – expliquer défis avec enfants, limité en terme de hands-on dans les écoles, mais bien au courant des défis des crises sur l’apprentissage</a:t>
            </a:r>
            <a:endParaRPr lang="fr-CA" dirty="0" smtClean="0"/>
          </a:p>
          <a:p>
            <a:r>
              <a:rPr lang="fr-CA" dirty="0" smtClean="0"/>
              <a:t>Questions,</a:t>
            </a:r>
            <a:r>
              <a:rPr lang="fr-CA" baseline="0" dirty="0" smtClean="0"/>
              <a:t> commentaires, anecdotes bienvenues. Je préfère style interactif</a:t>
            </a:r>
            <a:endParaRPr lang="fr-CA" dirty="0" smtClean="0"/>
          </a:p>
          <a:p>
            <a:r>
              <a:rPr lang="fr-CA" dirty="0" smtClean="0"/>
              <a:t>bougez</a:t>
            </a:r>
            <a:r>
              <a:rPr lang="fr-CA" baseline="0" dirty="0" smtClean="0"/>
              <a:t> comme vous voulez; gomme et </a:t>
            </a:r>
            <a:r>
              <a:rPr lang="fr-CA" baseline="0" dirty="0" err="1" smtClean="0"/>
              <a:t>manipulatifs</a:t>
            </a:r>
            <a:r>
              <a:rPr lang="fr-CA" baseline="0" dirty="0" smtClean="0"/>
              <a:t> en avant</a:t>
            </a:r>
            <a:endParaRPr lang="fr-CA" dirty="0" smtClean="0"/>
          </a:p>
          <a:p>
            <a:r>
              <a:rPr lang="fr-CA" dirty="0" smtClean="0"/>
              <a:t>Pauses aux 45 minutes - minuterie</a:t>
            </a:r>
          </a:p>
          <a:p>
            <a:endParaRPr lang="fr-CA" dirty="0" smtClean="0"/>
          </a:p>
          <a:p>
            <a:endParaRPr lang="fr-CA" dirty="0" smtClean="0"/>
          </a:p>
          <a:p>
            <a:r>
              <a:rPr lang="fr-CA" dirty="0" smtClean="0"/>
              <a:t>Pourquoi c’est important de trouver des façons de gérer</a:t>
            </a:r>
            <a:r>
              <a:rPr lang="fr-CA" baseline="0" dirty="0" smtClean="0"/>
              <a:t> les crises?</a:t>
            </a:r>
          </a:p>
          <a:p>
            <a:pPr marL="233401" indent="-233401">
              <a:buAutoNum type="arabicPeriod"/>
            </a:pPr>
            <a:r>
              <a:rPr lang="fr-CA" baseline="0" dirty="0" smtClean="0"/>
              <a:t>Enfants qui font régulièrement des crises sont plus probable de subir de l’abus</a:t>
            </a:r>
          </a:p>
          <a:p>
            <a:pPr marL="233401" indent="-233401">
              <a:buAutoNum type="arabicPeriod"/>
            </a:pPr>
            <a:r>
              <a:rPr lang="fr-CA" baseline="0" dirty="0" smtClean="0"/>
              <a:t>Difficile à gérer</a:t>
            </a:r>
          </a:p>
          <a:p>
            <a:pPr marL="233401" indent="-233401">
              <a:buAutoNum type="arabicPeriod"/>
            </a:pPr>
            <a:r>
              <a:rPr lang="fr-CA" baseline="0" dirty="0" smtClean="0"/>
              <a:t>Suscite souvent des émotions intenses dans les intervenants</a:t>
            </a:r>
          </a:p>
          <a:p>
            <a:pPr marL="233401" indent="-233401">
              <a:buAutoNum type="arabicPeriod"/>
            </a:pPr>
            <a:r>
              <a:rPr lang="fr-CA" dirty="0" smtClean="0"/>
              <a:t>Interrompt le</a:t>
            </a:r>
            <a:r>
              <a:rPr lang="fr-CA" baseline="0" dirty="0" smtClean="0"/>
              <a:t> fonctionnement de la classe et l’apprentissage</a:t>
            </a:r>
          </a:p>
          <a:p>
            <a:pPr marL="233401" indent="-233401">
              <a:buAutoNum type="arabicPeriod"/>
            </a:pPr>
            <a:r>
              <a:rPr lang="fr-CA" baseline="0" dirty="0" smtClean="0"/>
              <a:t>Peut devenir une question de sécurité</a:t>
            </a:r>
          </a:p>
          <a:p>
            <a:pPr marL="233401" indent="-233401">
              <a:buAutoNum type="arabicPeriod"/>
            </a:pPr>
            <a:r>
              <a:rPr lang="fr-CA" baseline="0" dirty="0" smtClean="0"/>
              <a:t>Sans attention, les crises peuvent augmenter et intensité et en fréquence</a:t>
            </a:r>
          </a:p>
          <a:p>
            <a:pPr marL="233401" indent="-233401">
              <a:buAutoNum type="arabicPeriod"/>
            </a:pPr>
            <a:r>
              <a:rPr lang="fr-CA" baseline="0" dirty="0" smtClean="0"/>
              <a:t>La crise est une indication de quelque chose de plus grand, c’est-à-dire un besoin non-comblé</a:t>
            </a:r>
            <a:endParaRPr lang="fr-CA" dirty="0"/>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2</a:t>
            </a:fld>
            <a:endParaRPr lang="fr-CA"/>
          </a:p>
        </p:txBody>
      </p:sp>
    </p:spTree>
    <p:extLst>
      <p:ext uri="{BB962C8B-B14F-4D97-AF65-F5344CB8AC3E}">
        <p14:creationId xmlns:p14="http://schemas.microsoft.com/office/powerpoint/2010/main" val="851232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3602">
              <a:defRPr/>
            </a:pPr>
            <a:r>
              <a:rPr lang="fr-CA" baseline="0" dirty="0" smtClean="0"/>
              <a:t>croiser les bras… traduit un sentiment d’indifférence; impatience et attitude autoritaire; indifférence et peut être dangereux pour l’enseignant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20</a:t>
            </a:fld>
            <a:endParaRPr lang="fr-CA"/>
          </a:p>
        </p:txBody>
      </p:sp>
    </p:spTree>
    <p:extLst>
      <p:ext uri="{BB962C8B-B14F-4D97-AF65-F5344CB8AC3E}">
        <p14:creationId xmlns:p14="http://schemas.microsoft.com/office/powerpoint/2010/main" val="2192786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évitez de toucher le dos de l’élève, car ceci</a:t>
            </a:r>
            <a:r>
              <a:rPr lang="fr-CA" baseline="0" dirty="0" smtClean="0"/>
              <a:t> peut enchainer une réponse défensive (</a:t>
            </a:r>
            <a:r>
              <a:rPr lang="fr-CA" baseline="0" dirty="0" err="1" smtClean="0"/>
              <a:t>ormis</a:t>
            </a:r>
            <a:r>
              <a:rPr lang="fr-CA" baseline="0" dirty="0" smtClean="0"/>
              <a:t> que ce soit quelque chose qui a été prédéterminé comme étant utile et aidant)</a:t>
            </a:r>
            <a:endParaRPr lang="fr-CA" dirty="0"/>
          </a:p>
        </p:txBody>
      </p:sp>
      <p:sp>
        <p:nvSpPr>
          <p:cNvPr id="4" name="Espace réservé du numéro de diapositive 3"/>
          <p:cNvSpPr>
            <a:spLocks noGrp="1"/>
          </p:cNvSpPr>
          <p:nvPr>
            <p:ph type="sldNum" sz="quarter" idx="10"/>
          </p:nvPr>
        </p:nvSpPr>
        <p:spPr/>
        <p:txBody>
          <a:bodyPr/>
          <a:lstStyle/>
          <a:p>
            <a:fld id="{70951313-4D83-4A82-8DB9-C902C07A4FBB}" type="slidenum">
              <a:rPr lang="fr-CA" smtClean="0">
                <a:solidFill>
                  <a:prstClr val="black"/>
                </a:solidFill>
              </a:rPr>
              <a:pPr/>
              <a:t>21</a:t>
            </a:fld>
            <a:endParaRPr lang="fr-CA">
              <a:solidFill>
                <a:prstClr val="black"/>
              </a:solidFill>
            </a:endParaRPr>
          </a:p>
        </p:txBody>
      </p:sp>
    </p:spTree>
    <p:extLst>
      <p:ext uri="{BB962C8B-B14F-4D97-AF65-F5344CB8AC3E}">
        <p14:creationId xmlns:p14="http://schemas.microsoft.com/office/powerpoint/2010/main" val="3447934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22</a:t>
            </a:fld>
            <a:endParaRPr lang="fr-CA"/>
          </a:p>
        </p:txBody>
      </p:sp>
    </p:spTree>
    <p:extLst>
      <p:ext uri="{BB962C8B-B14F-4D97-AF65-F5344CB8AC3E}">
        <p14:creationId xmlns:p14="http://schemas.microsoft.com/office/powerpoint/2010/main" val="2824915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Après une crise :</a:t>
            </a:r>
          </a:p>
          <a:p>
            <a:r>
              <a:rPr lang="fr-CA" dirty="0" smtClean="0"/>
              <a:t>• Restez calme et affectueux.</a:t>
            </a:r>
          </a:p>
          <a:p>
            <a:r>
              <a:rPr lang="fr-CA" dirty="0" smtClean="0"/>
              <a:t>• Éliminez les sources de crise.</a:t>
            </a:r>
          </a:p>
          <a:p>
            <a:r>
              <a:rPr lang="fr-CA" dirty="0" smtClean="0"/>
              <a:t>• Donnez à l’enfant quelque chose d’apaisant et de facile à faire.</a:t>
            </a:r>
          </a:p>
          <a:p>
            <a:r>
              <a:rPr lang="fr-CA" dirty="0" smtClean="0"/>
              <a:t>• Félicitez l’enfant de son  bon comportement.</a:t>
            </a:r>
          </a:p>
          <a:p>
            <a:endParaRPr lang="fr-CA" dirty="0" smtClean="0"/>
          </a:p>
          <a:p>
            <a:r>
              <a:rPr lang="fr-CA" dirty="0" smtClean="0"/>
              <a:t>Venir à comprendre</a:t>
            </a:r>
            <a:r>
              <a:rPr lang="fr-CA" baseline="0" dirty="0" smtClean="0"/>
              <a:t> l’élément déclencheur et aider l’élève à explorer d’autres façons de réagir/d’exprimer sa frustration</a:t>
            </a:r>
            <a:endParaRPr lang="fr-CA" dirty="0"/>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23</a:t>
            </a:fld>
            <a:endParaRPr lang="fr-CA"/>
          </a:p>
        </p:txBody>
      </p:sp>
    </p:spTree>
    <p:extLst>
      <p:ext uri="{BB962C8B-B14F-4D97-AF65-F5344CB8AC3E}">
        <p14:creationId xmlns:p14="http://schemas.microsoft.com/office/powerpoint/2010/main" val="357857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-nous voulons favoriser</a:t>
            </a:r>
            <a:r>
              <a:rPr lang="fr-CA" baseline="0" dirty="0" smtClean="0"/>
              <a:t> la prise de conscience chez l’élève, afin qu’il puisse apprendre à s’</a:t>
            </a:r>
            <a:r>
              <a:rPr lang="fr-CA" baseline="0" dirty="0" err="1" smtClean="0"/>
              <a:t>auto-gérer</a:t>
            </a:r>
            <a:r>
              <a:rPr lang="fr-CA" baseline="0" dirty="0" smtClean="0"/>
              <a:t> (reconnaître ses situations antécédentes, ses pensées automatiques et ses réactions inappropriées.) ACC (antécédents, comportement, conséquence)</a:t>
            </a:r>
          </a:p>
          <a:p>
            <a:endParaRPr lang="fr-CA" baseline="0" dirty="0" smtClean="0"/>
          </a:p>
        </p:txBody>
      </p:sp>
      <p:sp>
        <p:nvSpPr>
          <p:cNvPr id="4" name="Espace réservé du numéro de diapositive 3"/>
          <p:cNvSpPr>
            <a:spLocks noGrp="1"/>
          </p:cNvSpPr>
          <p:nvPr>
            <p:ph type="sldNum" sz="quarter" idx="10"/>
          </p:nvPr>
        </p:nvSpPr>
        <p:spPr/>
        <p:txBody>
          <a:bodyPr/>
          <a:lstStyle/>
          <a:p>
            <a:fld id="{70951313-4D83-4A82-8DB9-C902C07A4FBB}" type="slidenum">
              <a:rPr lang="fr-CA" smtClean="0">
                <a:solidFill>
                  <a:prstClr val="black"/>
                </a:solidFill>
              </a:rPr>
              <a:pPr/>
              <a:t>24</a:t>
            </a:fld>
            <a:endParaRPr lang="fr-CA">
              <a:solidFill>
                <a:prstClr val="black"/>
              </a:solidFill>
            </a:endParaRPr>
          </a:p>
        </p:txBody>
      </p:sp>
    </p:spTree>
    <p:extLst>
      <p:ext uri="{BB962C8B-B14F-4D97-AF65-F5344CB8AC3E}">
        <p14:creationId xmlns:p14="http://schemas.microsoft.com/office/powerpoint/2010/main" val="3459900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3602">
              <a:defRPr/>
            </a:pPr>
            <a:r>
              <a:rPr lang="fr-CA" baseline="0" dirty="0" smtClean="0"/>
              <a:t>Gestes réparateurs: s’excuser peut être très difficile, surtout pour l’élève qui ressent de la honte. Il s’agit alors de leur demander de réparer le geste de sa propre façon – dessin, lettre, caresse, jouer avec l’élève, donner son privilège, etc. (choisir un bâton)</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25</a:t>
            </a:fld>
            <a:endParaRPr lang="fr-CA"/>
          </a:p>
        </p:txBody>
      </p:sp>
    </p:spTree>
    <p:extLst>
      <p:ext uri="{BB962C8B-B14F-4D97-AF65-F5344CB8AC3E}">
        <p14:creationId xmlns:p14="http://schemas.microsoft.com/office/powerpoint/2010/main" val="1793774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26</a:t>
            </a:fld>
            <a:endParaRPr lang="fr-CA"/>
          </a:p>
        </p:txBody>
      </p:sp>
    </p:spTree>
    <p:extLst>
      <p:ext uri="{BB962C8B-B14F-4D97-AF65-F5344CB8AC3E}">
        <p14:creationId xmlns:p14="http://schemas.microsoft.com/office/powerpoint/2010/main" val="2932843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27</a:t>
            </a:fld>
            <a:endParaRPr lang="fr-CA"/>
          </a:p>
        </p:txBody>
      </p:sp>
    </p:spTree>
    <p:extLst>
      <p:ext uri="{BB962C8B-B14F-4D97-AF65-F5344CB8AC3E}">
        <p14:creationId xmlns:p14="http://schemas.microsoft.com/office/powerpoint/2010/main" val="4205422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28</a:t>
            </a:fld>
            <a:endParaRPr lang="fr-CA"/>
          </a:p>
        </p:txBody>
      </p:sp>
    </p:spTree>
    <p:extLst>
      <p:ext uri="{BB962C8B-B14F-4D97-AF65-F5344CB8AC3E}">
        <p14:creationId xmlns:p14="http://schemas.microsoft.com/office/powerpoint/2010/main" val="4046020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Tout comportement a une raison d’être</a:t>
            </a:r>
          </a:p>
          <a:p>
            <a:endParaRPr lang="fr-CA" dirty="0" smtClean="0"/>
          </a:p>
          <a:p>
            <a:r>
              <a:rPr lang="fr-CA" dirty="0" smtClean="0"/>
              <a:t>Nous pouvons mettre en place des stratégies pour combler les besoins…</a:t>
            </a:r>
          </a:p>
          <a:p>
            <a:r>
              <a:rPr lang="fr-CA" dirty="0" smtClean="0"/>
              <a:t>Scénarios sociaux,</a:t>
            </a:r>
            <a:r>
              <a:rPr lang="fr-CA" baseline="0" dirty="0" smtClean="0"/>
              <a:t> etc.</a:t>
            </a:r>
            <a:endParaRPr lang="fr-CA" dirty="0"/>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29</a:t>
            </a:fld>
            <a:endParaRPr lang="fr-CA"/>
          </a:p>
        </p:txBody>
      </p:sp>
    </p:spTree>
    <p:extLst>
      <p:ext uri="{BB962C8B-B14F-4D97-AF65-F5344CB8AC3E}">
        <p14:creationId xmlns:p14="http://schemas.microsoft.com/office/powerpoint/2010/main" val="121060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3</a:t>
            </a:fld>
            <a:endParaRPr lang="fr-CA"/>
          </a:p>
        </p:txBody>
      </p:sp>
    </p:spTree>
    <p:extLst>
      <p:ext uri="{BB962C8B-B14F-4D97-AF65-F5344CB8AC3E}">
        <p14:creationId xmlns:p14="http://schemas.microsoft.com/office/powerpoint/2010/main" val="366983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30</a:t>
            </a:fld>
            <a:endParaRPr lang="fr-CA"/>
          </a:p>
        </p:txBody>
      </p:sp>
    </p:spTree>
    <p:extLst>
      <p:ext uri="{BB962C8B-B14F-4D97-AF65-F5344CB8AC3E}">
        <p14:creationId xmlns:p14="http://schemas.microsoft.com/office/powerpoint/2010/main" val="961299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31</a:t>
            </a:fld>
            <a:endParaRPr lang="fr-CA"/>
          </a:p>
        </p:txBody>
      </p:sp>
    </p:spTree>
    <p:extLst>
      <p:ext uri="{BB962C8B-B14F-4D97-AF65-F5344CB8AC3E}">
        <p14:creationId xmlns:p14="http://schemas.microsoft.com/office/powerpoint/2010/main" val="2179775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32</a:t>
            </a:fld>
            <a:endParaRPr lang="fr-CA"/>
          </a:p>
        </p:txBody>
      </p:sp>
    </p:spTree>
    <p:extLst>
      <p:ext uri="{BB962C8B-B14F-4D97-AF65-F5344CB8AC3E}">
        <p14:creationId xmlns:p14="http://schemas.microsoft.com/office/powerpoint/2010/main" val="2283589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33</a:t>
            </a:fld>
            <a:endParaRPr lang="fr-CA"/>
          </a:p>
        </p:txBody>
      </p:sp>
    </p:spTree>
    <p:extLst>
      <p:ext uri="{BB962C8B-B14F-4D97-AF65-F5344CB8AC3E}">
        <p14:creationId xmlns:p14="http://schemas.microsoft.com/office/powerpoint/2010/main" val="1634274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34</a:t>
            </a:fld>
            <a:endParaRPr lang="fr-CA"/>
          </a:p>
        </p:txBody>
      </p:sp>
    </p:spTree>
    <p:extLst>
      <p:ext uri="{BB962C8B-B14F-4D97-AF65-F5344CB8AC3E}">
        <p14:creationId xmlns:p14="http://schemas.microsoft.com/office/powerpoint/2010/main" val="369303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35</a:t>
            </a:fld>
            <a:endParaRPr lang="fr-CA"/>
          </a:p>
        </p:txBody>
      </p:sp>
    </p:spTree>
    <p:extLst>
      <p:ext uri="{BB962C8B-B14F-4D97-AF65-F5344CB8AC3E}">
        <p14:creationId xmlns:p14="http://schemas.microsoft.com/office/powerpoint/2010/main" val="214906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4</a:t>
            </a:fld>
            <a:endParaRPr lang="fr-CA"/>
          </a:p>
        </p:txBody>
      </p:sp>
    </p:spTree>
    <p:extLst>
      <p:ext uri="{BB962C8B-B14F-4D97-AF65-F5344CB8AC3E}">
        <p14:creationId xmlns:p14="http://schemas.microsoft.com/office/powerpoint/2010/main" val="127024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la colère est une </a:t>
            </a:r>
            <a:r>
              <a:rPr lang="fr-CA" b="1" dirty="0"/>
              <a:t>émotion puissante et intense</a:t>
            </a:r>
            <a:r>
              <a:rPr lang="fr-CA" dirty="0"/>
              <a:t>. Un enfant généralement</a:t>
            </a:r>
          </a:p>
          <a:p>
            <a:r>
              <a:rPr lang="fr-CA" dirty="0"/>
              <a:t>posé se comportera de manière </a:t>
            </a:r>
            <a:r>
              <a:rPr lang="fr-CA" b="1" i="1" dirty="0"/>
              <a:t>irrationnelle</a:t>
            </a:r>
            <a:r>
              <a:rPr lang="fr-CA" dirty="0"/>
              <a:t> lorsqu’il se trouvera aux prises avec la</a:t>
            </a:r>
          </a:p>
          <a:p>
            <a:r>
              <a:rPr lang="fr-CA" dirty="0"/>
              <a:t>colère. Un enfant habituellement gentil peut devenir cruel. Lorsqu’on la laisse dégénérer, la</a:t>
            </a:r>
          </a:p>
          <a:p>
            <a:r>
              <a:rPr lang="fr-CA" dirty="0"/>
              <a:t>colère finit par priver l’enfant de toute pensée ou sentiment positif ou rationnel.</a:t>
            </a:r>
            <a:endParaRPr lang="fr-CA" dirty="0"/>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5</a:t>
            </a:fld>
            <a:endParaRPr lang="fr-CA"/>
          </a:p>
        </p:txBody>
      </p:sp>
    </p:spTree>
    <p:extLst>
      <p:ext uri="{BB962C8B-B14F-4D97-AF65-F5344CB8AC3E}">
        <p14:creationId xmlns:p14="http://schemas.microsoft.com/office/powerpoint/2010/main" val="127630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Régulation des émotions –</a:t>
            </a:r>
            <a:r>
              <a:rPr lang="fr-CA" baseline="0" dirty="0" smtClean="0"/>
              <a:t> difficile pour personnes avec atteintes cérébrales, et ceux qui sont dépassés/débordés émotivement (</a:t>
            </a:r>
            <a:r>
              <a:rPr lang="fr-CA" baseline="0" dirty="0" err="1" smtClean="0"/>
              <a:t>overwhelmed</a:t>
            </a:r>
            <a:r>
              <a:rPr lang="fr-CA" baseline="0" dirty="0" smtClean="0"/>
              <a:t>)</a:t>
            </a:r>
            <a:endParaRPr lang="fr-CA" dirty="0"/>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6</a:t>
            </a:fld>
            <a:endParaRPr lang="fr-CA"/>
          </a:p>
        </p:txBody>
      </p:sp>
    </p:spTree>
    <p:extLst>
      <p:ext uri="{BB962C8B-B14F-4D97-AF65-F5344CB8AC3E}">
        <p14:creationId xmlns:p14="http://schemas.microsoft.com/office/powerpoint/2010/main" val="235324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Diabète – baisse de glucose</a:t>
            </a:r>
            <a:r>
              <a:rPr lang="fr-CA" baseline="0" dirty="0" smtClean="0"/>
              <a:t> sanguin fait en sorte que le corps réagit de façons imprévisibles</a:t>
            </a:r>
          </a:p>
          <a:p>
            <a:r>
              <a:rPr lang="fr-CA" baseline="0" dirty="0" smtClean="0"/>
              <a:t>Allergies </a:t>
            </a:r>
            <a:r>
              <a:rPr lang="fr-CA" baseline="0" dirty="0" smtClean="0"/>
              <a:t>– demandent beaucoup d’énergie, gruge l’énergie nécessaire pour gestion de </a:t>
            </a:r>
            <a:r>
              <a:rPr lang="fr-CA" baseline="0" dirty="0" smtClean="0"/>
              <a:t>soi</a:t>
            </a:r>
          </a:p>
          <a:p>
            <a:endParaRPr lang="fr-CA" baseline="0" dirty="0" smtClean="0"/>
          </a:p>
          <a:p>
            <a:r>
              <a:rPr lang="fr-CA" baseline="0" dirty="0" smtClean="0"/>
              <a:t>Activité – papier, </a:t>
            </a:r>
            <a:r>
              <a:rPr lang="fr-CA" baseline="0" dirty="0" err="1" smtClean="0"/>
              <a:t>crumple</a:t>
            </a:r>
            <a:r>
              <a:rPr lang="fr-CA" baseline="0" dirty="0" smtClean="0"/>
              <a:t>. </a:t>
            </a:r>
            <a:r>
              <a:rPr lang="fr-CA" baseline="0" dirty="0" err="1" smtClean="0"/>
              <a:t>Debrief</a:t>
            </a:r>
            <a:r>
              <a:rPr lang="fr-CA" baseline="0" dirty="0" smtClean="0"/>
              <a:t> about nature of trauma and </a:t>
            </a:r>
            <a:r>
              <a:rPr lang="fr-CA" baseline="0" dirty="0" err="1" smtClean="0"/>
              <a:t>neurological</a:t>
            </a:r>
            <a:r>
              <a:rPr lang="fr-CA" baseline="0" dirty="0" smtClean="0"/>
              <a:t> </a:t>
            </a:r>
            <a:r>
              <a:rPr lang="fr-CA" baseline="0" dirty="0" err="1" smtClean="0"/>
              <a:t>deficiencies</a:t>
            </a:r>
            <a:r>
              <a:rPr lang="fr-CA" baseline="0" dirty="0" smtClean="0"/>
              <a:t>; </a:t>
            </a:r>
            <a:r>
              <a:rPr lang="fr-CA" baseline="0" dirty="0" err="1" smtClean="0"/>
              <a:t>don’t</a:t>
            </a:r>
            <a:r>
              <a:rPr lang="fr-CA" baseline="0" dirty="0" smtClean="0"/>
              <a:t> know </a:t>
            </a:r>
            <a:r>
              <a:rPr lang="fr-CA" baseline="0" dirty="0" err="1" smtClean="0"/>
              <a:t>when</a:t>
            </a:r>
            <a:r>
              <a:rPr lang="fr-CA" baseline="0" dirty="0" smtClean="0"/>
              <a:t> </a:t>
            </a:r>
            <a:r>
              <a:rPr lang="fr-CA" baseline="0" dirty="0" err="1" smtClean="0"/>
              <a:t>any</a:t>
            </a:r>
            <a:r>
              <a:rPr lang="fr-CA" baseline="0" dirty="0" smtClean="0"/>
              <a:t> of </a:t>
            </a:r>
            <a:r>
              <a:rPr lang="fr-CA" baseline="0" dirty="0" err="1" smtClean="0"/>
              <a:t>those</a:t>
            </a:r>
            <a:r>
              <a:rPr lang="fr-CA" baseline="0" dirty="0" smtClean="0"/>
              <a:t> </a:t>
            </a:r>
            <a:r>
              <a:rPr lang="fr-CA" baseline="0" dirty="0" err="1" smtClean="0"/>
              <a:t>scars</a:t>
            </a:r>
            <a:r>
              <a:rPr lang="fr-CA" baseline="0" dirty="0" smtClean="0"/>
              <a:t> </a:t>
            </a:r>
            <a:r>
              <a:rPr lang="fr-CA" baseline="0" dirty="0" err="1" smtClean="0"/>
              <a:t>will</a:t>
            </a:r>
            <a:r>
              <a:rPr lang="fr-CA" baseline="0" dirty="0" smtClean="0"/>
              <a:t> </a:t>
            </a:r>
            <a:r>
              <a:rPr lang="fr-CA" baseline="0" dirty="0" err="1" smtClean="0"/>
              <a:t>be</a:t>
            </a:r>
            <a:r>
              <a:rPr lang="fr-CA" baseline="0" dirty="0" smtClean="0"/>
              <a:t> </a:t>
            </a:r>
            <a:r>
              <a:rPr lang="fr-CA" baseline="0" dirty="0" err="1" smtClean="0"/>
              <a:t>triggered</a:t>
            </a:r>
            <a:r>
              <a:rPr lang="fr-CA" baseline="0" dirty="0" smtClean="0"/>
              <a:t>, </a:t>
            </a:r>
            <a:r>
              <a:rPr lang="fr-CA" baseline="0" dirty="0" err="1" smtClean="0"/>
              <a:t>so</a:t>
            </a:r>
            <a:r>
              <a:rPr lang="fr-CA" baseline="0" dirty="0" smtClean="0"/>
              <a:t> </a:t>
            </a:r>
            <a:r>
              <a:rPr lang="fr-CA" baseline="0" dirty="0" err="1" smtClean="0"/>
              <a:t>it’s</a:t>
            </a:r>
            <a:r>
              <a:rPr lang="fr-CA" baseline="0" dirty="0" smtClean="0"/>
              <a:t> crucial to have a plan in place in case </a:t>
            </a:r>
            <a:r>
              <a:rPr lang="fr-CA" baseline="0" dirty="0" err="1" smtClean="0"/>
              <a:t>something</a:t>
            </a:r>
            <a:r>
              <a:rPr lang="fr-CA" baseline="0" dirty="0" smtClean="0"/>
              <a:t> </a:t>
            </a:r>
            <a:r>
              <a:rPr lang="fr-CA" baseline="0" dirty="0" err="1" smtClean="0"/>
              <a:t>happens</a:t>
            </a:r>
            <a:r>
              <a:rPr lang="fr-CA" baseline="0" dirty="0" smtClean="0"/>
              <a:t>.</a:t>
            </a:r>
          </a:p>
          <a:p>
            <a:r>
              <a:rPr lang="fr-CA" baseline="0" dirty="0" smtClean="0"/>
              <a:t>(</a:t>
            </a:r>
            <a:r>
              <a:rPr lang="fr-CA" baseline="0" dirty="0" err="1" smtClean="0"/>
              <a:t>Haiti</a:t>
            </a:r>
            <a:r>
              <a:rPr lang="fr-CA" baseline="0" dirty="0" smtClean="0"/>
              <a:t> - </a:t>
            </a:r>
            <a:r>
              <a:rPr lang="fr-CA" dirty="0"/>
              <a:t> En date du </a:t>
            </a:r>
            <a:r>
              <a:rPr lang="fr-CA" dirty="0">
                <a:hlinkClick r:id="rId3" tooltip="9 février"/>
              </a:rPr>
              <a:t>9</a:t>
            </a:r>
            <a:r>
              <a:rPr lang="fr-CA" dirty="0" smtClean="0"/>
              <a:t> </a:t>
            </a:r>
            <a:r>
              <a:rPr lang="fr-CA" dirty="0">
                <a:hlinkClick r:id="rId4" tooltip="Février 2010"/>
              </a:rPr>
              <a:t>février</a:t>
            </a:r>
            <a:r>
              <a:rPr lang="fr-CA" dirty="0" smtClean="0"/>
              <a:t> </a:t>
            </a:r>
            <a:r>
              <a:rPr lang="fr-CA" dirty="0">
                <a:hlinkClick r:id="rId5" tooltip="2010"/>
              </a:rPr>
              <a:t>2010</a:t>
            </a:r>
            <a:r>
              <a:rPr lang="fr-CA" dirty="0"/>
              <a:t>, Marie-Laurence Jocelyn </a:t>
            </a:r>
            <a:r>
              <a:rPr lang="fr-CA" dirty="0" err="1"/>
              <a:t>Lassegue</a:t>
            </a:r>
            <a:r>
              <a:rPr lang="fr-CA" dirty="0"/>
              <a:t>, ministre des communications, confirme un bilan de plus 230 000 morts, 300 000 blessés et 1,2 million de sans-abris)</a:t>
            </a:r>
            <a:endParaRPr lang="fr-CA" dirty="0"/>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7</a:t>
            </a:fld>
            <a:endParaRPr lang="fr-CA"/>
          </a:p>
        </p:txBody>
      </p:sp>
    </p:spTree>
    <p:extLst>
      <p:ext uri="{BB962C8B-B14F-4D97-AF65-F5344CB8AC3E}">
        <p14:creationId xmlns:p14="http://schemas.microsoft.com/office/powerpoint/2010/main" val="8302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Notre instinct</a:t>
            </a:r>
            <a:r>
              <a:rPr lang="fr-CA" baseline="0" dirty="0" smtClean="0"/>
              <a:t> est de nous fâcher aussi, surtout quand nous y mettons beaucoup d’effort et de temps. Il faut résister cet envie afin d’intervenir de la façon la plus positive et aidante</a:t>
            </a:r>
            <a:endParaRPr lang="fr-CA" dirty="0"/>
          </a:p>
        </p:txBody>
      </p:sp>
      <p:sp>
        <p:nvSpPr>
          <p:cNvPr id="4" name="Espace réservé du numéro de diapositive 3"/>
          <p:cNvSpPr>
            <a:spLocks noGrp="1"/>
          </p:cNvSpPr>
          <p:nvPr>
            <p:ph type="sldNum" sz="quarter" idx="10"/>
          </p:nvPr>
        </p:nvSpPr>
        <p:spPr/>
        <p:txBody>
          <a:bodyPr/>
          <a:lstStyle/>
          <a:p>
            <a:fld id="{70951313-4D83-4A82-8DB9-C902C07A4FBB}" type="slidenum">
              <a:rPr lang="fr-CA" smtClean="0">
                <a:solidFill>
                  <a:prstClr val="black"/>
                </a:solidFill>
              </a:rPr>
              <a:pPr/>
              <a:t>8</a:t>
            </a:fld>
            <a:endParaRPr lang="fr-CA">
              <a:solidFill>
                <a:prstClr val="black"/>
              </a:solidFill>
            </a:endParaRPr>
          </a:p>
        </p:txBody>
      </p:sp>
    </p:spTree>
    <p:extLst>
      <p:ext uri="{BB962C8B-B14F-4D97-AF65-F5344CB8AC3E}">
        <p14:creationId xmlns:p14="http://schemas.microsoft.com/office/powerpoint/2010/main" val="1958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7E1C5D6-0707-4161-B5E1-BB830539C64F}" type="slidenum">
              <a:rPr lang="fr-CA" smtClean="0"/>
              <a:t>9</a:t>
            </a:fld>
            <a:endParaRPr lang="fr-CA"/>
          </a:p>
        </p:txBody>
      </p:sp>
    </p:spTree>
    <p:extLst>
      <p:ext uri="{BB962C8B-B14F-4D97-AF65-F5344CB8AC3E}">
        <p14:creationId xmlns:p14="http://schemas.microsoft.com/office/powerpoint/2010/main" val="120969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smtClean="0"/>
              <a:t>Modifiez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ACDF6120-F1F0-4C60-9FE9-39AC71A9C79D}" type="datetimeFigureOut">
              <a:rPr lang="en-US" smtClean="0">
                <a:solidFill>
                  <a:srgbClr val="464653"/>
                </a:solidFill>
              </a:rPr>
              <a:pPr/>
              <a:t>2/6/2014</a:t>
            </a:fld>
            <a:endParaRPr lang="en-US" sz="1600" dirty="0">
              <a:solidFill>
                <a:srgbClr val="464653"/>
              </a:solidFill>
            </a:endParaRPr>
          </a:p>
        </p:txBody>
      </p:sp>
      <p:sp>
        <p:nvSpPr>
          <p:cNvPr id="17" name="Espace réservé du pied de page 16"/>
          <p:cNvSpPr>
            <a:spLocks noGrp="1"/>
          </p:cNvSpPr>
          <p:nvPr>
            <p:ph type="ftr" sz="quarter" idx="11"/>
          </p:nvPr>
        </p:nvSpPr>
        <p:spPr>
          <a:xfrm>
            <a:off x="2898648" y="6355080"/>
            <a:ext cx="3474720" cy="365760"/>
          </a:xfrm>
        </p:spPr>
        <p:txBody>
          <a:bodyPr/>
          <a:lstStyle/>
          <a:p>
            <a:endParaRPr lang="en-US" dirty="0">
              <a:solidFill>
                <a:srgbClr val="464653"/>
              </a:solidFill>
            </a:endParaRPr>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EA7C8D44-3667-46F6-9772-CC52308E2A7F}" type="slidenum">
              <a:rPr lang="en-US" smtClean="0">
                <a:solidFill>
                  <a:srgbClr val="464653"/>
                </a:solidFill>
              </a:rPr>
              <a:pPr/>
              <a:t>‹N°›</a:t>
            </a:fld>
            <a:endParaRPr lang="en-US" dirty="0">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59213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CDF6120-F1F0-4C60-9FE9-39AC71A9C79D}" type="datetimeFigureOut">
              <a:rPr lang="en-US" smtClean="0">
                <a:solidFill>
                  <a:srgbClr val="464653"/>
                </a:solidFill>
              </a:rPr>
              <a:pPr/>
              <a:t>2/6/2014</a:t>
            </a:fld>
            <a:endParaRPr lang="en-US">
              <a:solidFill>
                <a:srgbClr val="464653"/>
              </a:solidFill>
            </a:endParaRPr>
          </a:p>
        </p:txBody>
      </p:sp>
      <p:sp>
        <p:nvSpPr>
          <p:cNvPr id="5" name="Espace réservé du pied de page 4"/>
          <p:cNvSpPr>
            <a:spLocks noGrp="1"/>
          </p:cNvSpPr>
          <p:nvPr>
            <p:ph type="ftr" sz="quarter" idx="11"/>
          </p:nvPr>
        </p:nvSpPr>
        <p:spPr/>
        <p:txBody>
          <a:bodyPr/>
          <a:lstStyle/>
          <a:p>
            <a:endParaRPr lang="en-US">
              <a:solidFill>
                <a:srgbClr val="464653"/>
              </a:solidFill>
            </a:endParaRPr>
          </a:p>
        </p:txBody>
      </p:sp>
      <p:sp>
        <p:nvSpPr>
          <p:cNvPr id="6" name="Espace réservé du numéro de diapositive 5"/>
          <p:cNvSpPr>
            <a:spLocks noGrp="1"/>
          </p:cNvSpPr>
          <p:nvPr>
            <p:ph type="sldNum" sz="quarter" idx="12"/>
          </p:nvPr>
        </p:nvSpPr>
        <p:spPr/>
        <p:txBody>
          <a:bodyPr/>
          <a:lstStyle/>
          <a:p>
            <a:fld id="{EA7C8D44-3667-46F6-9772-CC52308E2A7F}" type="slidenum">
              <a:rPr lang="en-US" smtClean="0">
                <a:solidFill>
                  <a:srgbClr val="464653"/>
                </a:solidFill>
              </a:rPr>
              <a:pPr/>
              <a:t>‹N°›</a:t>
            </a:fld>
            <a:endParaRPr lang="en-US">
              <a:solidFill>
                <a:srgbClr val="464653"/>
              </a:solidFill>
            </a:endParaRPr>
          </a:p>
        </p:txBody>
      </p:sp>
    </p:spTree>
    <p:extLst>
      <p:ext uri="{BB962C8B-B14F-4D97-AF65-F5344CB8AC3E}">
        <p14:creationId xmlns:p14="http://schemas.microsoft.com/office/powerpoint/2010/main" val="207814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CDF6120-F1F0-4C60-9FE9-39AC71A9C79D}" type="datetimeFigureOut">
              <a:rPr lang="en-US" smtClean="0">
                <a:solidFill>
                  <a:srgbClr val="464653"/>
                </a:solidFill>
              </a:rPr>
              <a:pPr/>
              <a:t>2/6/2014</a:t>
            </a:fld>
            <a:endParaRPr lang="en-US">
              <a:solidFill>
                <a:srgbClr val="464653"/>
              </a:solidFill>
            </a:endParaRPr>
          </a:p>
        </p:txBody>
      </p:sp>
      <p:sp>
        <p:nvSpPr>
          <p:cNvPr id="5" name="Espace réservé du pied de page 4"/>
          <p:cNvSpPr>
            <a:spLocks noGrp="1"/>
          </p:cNvSpPr>
          <p:nvPr>
            <p:ph type="ftr" sz="quarter" idx="11"/>
          </p:nvPr>
        </p:nvSpPr>
        <p:spPr/>
        <p:txBody>
          <a:bodyPr/>
          <a:lstStyle/>
          <a:p>
            <a:endParaRPr lang="en-US">
              <a:solidFill>
                <a:srgbClr val="464653"/>
              </a:solidFill>
            </a:endParaRPr>
          </a:p>
        </p:txBody>
      </p:sp>
      <p:sp>
        <p:nvSpPr>
          <p:cNvPr id="6" name="Espace réservé du numéro de diapositive 5"/>
          <p:cNvSpPr>
            <a:spLocks noGrp="1"/>
          </p:cNvSpPr>
          <p:nvPr>
            <p:ph type="sldNum" sz="quarter" idx="12"/>
          </p:nvPr>
        </p:nvSpPr>
        <p:spPr/>
        <p:txBody>
          <a:bodyPr/>
          <a:lstStyle/>
          <a:p>
            <a:fld id="{EA7C8D44-3667-46F6-9772-CC52308E2A7F}" type="slidenum">
              <a:rPr lang="en-US" smtClean="0">
                <a:solidFill>
                  <a:srgbClr val="464653"/>
                </a:solidFill>
              </a:rPr>
              <a:pPr/>
              <a:t>‹N°›</a:t>
            </a:fld>
            <a:endParaRPr lang="en-US">
              <a:solidFill>
                <a:srgbClr val="464653"/>
              </a:solidFill>
            </a:endParaRPr>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17743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ACDF6120-F1F0-4C60-9FE9-39AC71A9C79D}" type="datetimeFigureOut">
              <a:rPr lang="en-US" smtClean="0">
                <a:solidFill>
                  <a:srgbClr val="464653"/>
                </a:solidFill>
              </a:rPr>
              <a:pPr/>
              <a:t>2/6/2014</a:t>
            </a:fld>
            <a:endParaRPr lang="en-US" dirty="0">
              <a:solidFill>
                <a:srgbClr val="464653"/>
              </a:solidFill>
            </a:endParaRPr>
          </a:p>
        </p:txBody>
      </p:sp>
      <p:sp>
        <p:nvSpPr>
          <p:cNvPr id="5" name="Espace réservé du pied de page 4"/>
          <p:cNvSpPr>
            <a:spLocks noGrp="1"/>
          </p:cNvSpPr>
          <p:nvPr>
            <p:ph type="ftr" sz="quarter" idx="11"/>
          </p:nvPr>
        </p:nvSpPr>
        <p:spPr/>
        <p:txBody>
          <a:bodyPr/>
          <a:lstStyle/>
          <a:p>
            <a:endParaRPr lang="en-US">
              <a:solidFill>
                <a:srgbClr val="464653"/>
              </a:solidFill>
            </a:endParaRPr>
          </a:p>
        </p:txBody>
      </p:sp>
      <p:sp>
        <p:nvSpPr>
          <p:cNvPr id="6" name="Espace réservé du numéro de diapositive 5"/>
          <p:cNvSpPr>
            <a:spLocks noGrp="1"/>
          </p:cNvSpPr>
          <p:nvPr>
            <p:ph type="sldNum" sz="quarter" idx="12"/>
          </p:nvPr>
        </p:nvSpPr>
        <p:spPr/>
        <p:txBody>
          <a:bodyPr/>
          <a:lstStyle/>
          <a:p>
            <a:fld id="{EA7C8D44-3667-46F6-9772-CC52308E2A7F}" type="slidenum">
              <a:rPr lang="en-US" smtClean="0">
                <a:solidFill>
                  <a:srgbClr val="464653"/>
                </a:solidFill>
              </a:rPr>
              <a:pPr/>
              <a:t>‹N°›</a:t>
            </a:fld>
            <a:endParaRPr lang="en-US" dirty="0">
              <a:solidFill>
                <a:srgbClr val="464653"/>
              </a:solidFill>
            </a:endParaRPr>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21046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ACDF6120-F1F0-4C60-9FE9-39AC71A9C79D}" type="datetimeFigureOut">
              <a:rPr lang="en-US" smtClean="0">
                <a:solidFill>
                  <a:srgbClr val="DDE9EC"/>
                </a:solidFill>
              </a:rPr>
              <a:pPr/>
              <a:t>2/6/2014</a:t>
            </a:fld>
            <a:endParaRPr lang="en-US" dirty="0">
              <a:solidFill>
                <a:srgbClr val="DDE9EC"/>
              </a:solidFill>
            </a:endParaRPr>
          </a:p>
        </p:txBody>
      </p:sp>
      <p:sp>
        <p:nvSpPr>
          <p:cNvPr id="5" name="Espace réservé du pied de page 4"/>
          <p:cNvSpPr>
            <a:spLocks noGrp="1"/>
          </p:cNvSpPr>
          <p:nvPr>
            <p:ph type="ftr" sz="quarter" idx="11"/>
          </p:nvPr>
        </p:nvSpPr>
        <p:spPr>
          <a:xfrm>
            <a:off x="2898648" y="6355080"/>
            <a:ext cx="3474720" cy="365760"/>
          </a:xfrm>
        </p:spPr>
        <p:txBody>
          <a:bodyPr/>
          <a:lstStyle/>
          <a:p>
            <a:endParaRPr lang="en-US" dirty="0">
              <a:solidFill>
                <a:srgbClr val="DDE9EC"/>
              </a:solidFill>
            </a:endParaRPr>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EA7C8D44-3667-46F6-9772-CC52308E2A7F}" type="slidenum">
              <a:rPr lang="en-US" smtClean="0">
                <a:solidFill>
                  <a:srgbClr val="DDE9EC"/>
                </a:solidFill>
              </a:rPr>
              <a:pPr/>
              <a:t>‹N°›</a:t>
            </a:fld>
            <a:endParaRPr lang="en-US" dirty="0">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0232889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ACDF6120-F1F0-4C60-9FE9-39AC71A9C79D}" type="datetimeFigureOut">
              <a:rPr lang="en-US" smtClean="0">
                <a:solidFill>
                  <a:srgbClr val="464653"/>
                </a:solidFill>
              </a:rPr>
              <a:pPr/>
              <a:t>2/6/2014</a:t>
            </a:fld>
            <a:endParaRPr lang="en-US">
              <a:solidFill>
                <a:srgbClr val="464653"/>
              </a:solidFill>
            </a:endParaRPr>
          </a:p>
        </p:txBody>
      </p:sp>
      <p:sp>
        <p:nvSpPr>
          <p:cNvPr id="6" name="Espace réservé du pied de page 5"/>
          <p:cNvSpPr>
            <a:spLocks noGrp="1"/>
          </p:cNvSpPr>
          <p:nvPr>
            <p:ph type="ftr" sz="quarter" idx="11"/>
          </p:nvPr>
        </p:nvSpPr>
        <p:spPr/>
        <p:txBody>
          <a:bodyPr/>
          <a:lstStyle/>
          <a:p>
            <a:endParaRPr lang="en-US">
              <a:solidFill>
                <a:srgbClr val="464653"/>
              </a:solidFill>
            </a:endParaRPr>
          </a:p>
        </p:txBody>
      </p:sp>
      <p:sp>
        <p:nvSpPr>
          <p:cNvPr id="7" name="Espace réservé du numéro de diapositive 6"/>
          <p:cNvSpPr>
            <a:spLocks noGrp="1"/>
          </p:cNvSpPr>
          <p:nvPr>
            <p:ph type="sldNum" sz="quarter" idx="12"/>
          </p:nvPr>
        </p:nvSpPr>
        <p:spPr/>
        <p:txBody>
          <a:bodyPr/>
          <a:lstStyle/>
          <a:p>
            <a:fld id="{EA7C8D44-3667-46F6-9772-CC52308E2A7F}" type="slidenum">
              <a:rPr lang="en-US" smtClean="0">
                <a:solidFill>
                  <a:srgbClr val="464653"/>
                </a:solidFill>
              </a:rPr>
              <a:pPr/>
              <a:t>‹N°›</a:t>
            </a:fld>
            <a:endParaRPr lang="en-US">
              <a:solidFill>
                <a:srgbClr val="464653"/>
              </a:solidFill>
            </a:endParaRPr>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58037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ACDF6120-F1F0-4C60-9FE9-39AC71A9C79D}" type="datetimeFigureOut">
              <a:rPr lang="en-US" smtClean="0">
                <a:solidFill>
                  <a:srgbClr val="464653"/>
                </a:solidFill>
              </a:rPr>
              <a:pPr/>
              <a:t>2/6/2014</a:t>
            </a:fld>
            <a:endParaRPr lang="en-US">
              <a:solidFill>
                <a:srgbClr val="464653"/>
              </a:solidFill>
            </a:endParaRPr>
          </a:p>
        </p:txBody>
      </p:sp>
      <p:sp>
        <p:nvSpPr>
          <p:cNvPr id="8" name="Espace réservé du pied de page 7"/>
          <p:cNvSpPr>
            <a:spLocks noGrp="1"/>
          </p:cNvSpPr>
          <p:nvPr>
            <p:ph type="ftr" sz="quarter" idx="11"/>
          </p:nvPr>
        </p:nvSpPr>
        <p:spPr/>
        <p:txBody>
          <a:bodyPr/>
          <a:lstStyle/>
          <a:p>
            <a:endParaRPr lang="en-US">
              <a:solidFill>
                <a:srgbClr val="464653"/>
              </a:solidFill>
            </a:endParaRPr>
          </a:p>
        </p:txBody>
      </p:sp>
      <p:sp>
        <p:nvSpPr>
          <p:cNvPr id="9" name="Espace réservé du numéro de diapositive 8"/>
          <p:cNvSpPr>
            <a:spLocks noGrp="1"/>
          </p:cNvSpPr>
          <p:nvPr>
            <p:ph type="sldNum" sz="quarter" idx="12"/>
          </p:nvPr>
        </p:nvSpPr>
        <p:spPr/>
        <p:txBody>
          <a:bodyPr/>
          <a:lstStyle/>
          <a:p>
            <a:fld id="{EA7C8D44-3667-46F6-9772-CC52308E2A7F}" type="slidenum">
              <a:rPr lang="en-US" smtClean="0">
                <a:solidFill>
                  <a:srgbClr val="464653"/>
                </a:solidFill>
              </a:rPr>
              <a:pPr/>
              <a:t>‹N°›</a:t>
            </a:fld>
            <a:endParaRPr lang="en-US">
              <a:solidFill>
                <a:srgbClr val="464653"/>
              </a:solidFill>
            </a:endParaRPr>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3169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ACDF6120-F1F0-4C60-9FE9-39AC71A9C79D}" type="datetimeFigureOut">
              <a:rPr lang="en-US" smtClean="0">
                <a:solidFill>
                  <a:srgbClr val="464653"/>
                </a:solidFill>
              </a:rPr>
              <a:pPr/>
              <a:t>2/6/2014</a:t>
            </a:fld>
            <a:endParaRPr lang="en-US">
              <a:solidFill>
                <a:srgbClr val="464653"/>
              </a:solidFill>
            </a:endParaRPr>
          </a:p>
        </p:txBody>
      </p:sp>
      <p:sp>
        <p:nvSpPr>
          <p:cNvPr id="4" name="Espace réservé du pied de page 3"/>
          <p:cNvSpPr>
            <a:spLocks noGrp="1"/>
          </p:cNvSpPr>
          <p:nvPr>
            <p:ph type="ftr" sz="quarter" idx="11"/>
          </p:nvPr>
        </p:nvSpPr>
        <p:spPr/>
        <p:txBody>
          <a:bodyPr/>
          <a:lstStyle/>
          <a:p>
            <a:endParaRPr lang="en-US">
              <a:solidFill>
                <a:srgbClr val="464653"/>
              </a:solidFill>
            </a:endParaRPr>
          </a:p>
        </p:txBody>
      </p:sp>
      <p:sp>
        <p:nvSpPr>
          <p:cNvPr id="5" name="Espace réservé du numéro de diapositive 4"/>
          <p:cNvSpPr>
            <a:spLocks noGrp="1"/>
          </p:cNvSpPr>
          <p:nvPr>
            <p:ph type="sldNum" sz="quarter" idx="12"/>
          </p:nvPr>
        </p:nvSpPr>
        <p:spPr/>
        <p:txBody>
          <a:bodyPr/>
          <a:lstStyle/>
          <a:p>
            <a:fld id="{EA7C8D44-3667-46F6-9772-CC52308E2A7F}" type="slidenum">
              <a:rPr lang="en-US" smtClean="0">
                <a:solidFill>
                  <a:srgbClr val="464653"/>
                </a:solidFill>
              </a:rPr>
              <a:pPr/>
              <a:t>‹N°›</a:t>
            </a:fld>
            <a:endParaRPr lang="en-US">
              <a:solidFill>
                <a:srgbClr val="464653"/>
              </a:solidFill>
            </a:endParaRPr>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67189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DF6120-F1F0-4C60-9FE9-39AC71A9C79D}" type="datetimeFigureOut">
              <a:rPr lang="en-US" smtClean="0">
                <a:solidFill>
                  <a:srgbClr val="464653"/>
                </a:solidFill>
              </a:rPr>
              <a:pPr/>
              <a:t>2/6/2014</a:t>
            </a:fld>
            <a:endParaRPr lang="en-US">
              <a:solidFill>
                <a:srgbClr val="464653"/>
              </a:solidFill>
            </a:endParaRPr>
          </a:p>
        </p:txBody>
      </p:sp>
      <p:sp>
        <p:nvSpPr>
          <p:cNvPr id="3" name="Espace réservé du pied de page 2"/>
          <p:cNvSpPr>
            <a:spLocks noGrp="1"/>
          </p:cNvSpPr>
          <p:nvPr>
            <p:ph type="ftr" sz="quarter" idx="11"/>
          </p:nvPr>
        </p:nvSpPr>
        <p:spPr/>
        <p:txBody>
          <a:bodyPr/>
          <a:lstStyle/>
          <a:p>
            <a:endParaRPr lang="en-US">
              <a:solidFill>
                <a:srgbClr val="464653"/>
              </a:solidFill>
            </a:endParaRPr>
          </a:p>
        </p:txBody>
      </p:sp>
      <p:sp>
        <p:nvSpPr>
          <p:cNvPr id="4" name="Espace réservé du numéro de diapositive 3"/>
          <p:cNvSpPr>
            <a:spLocks noGrp="1"/>
          </p:cNvSpPr>
          <p:nvPr>
            <p:ph type="sldNum" sz="quarter" idx="12"/>
          </p:nvPr>
        </p:nvSpPr>
        <p:spPr/>
        <p:txBody>
          <a:bodyPr/>
          <a:lstStyle/>
          <a:p>
            <a:fld id="{EA7C8D44-3667-46F6-9772-CC52308E2A7F}" type="slidenum">
              <a:rPr lang="en-US" smtClean="0">
                <a:solidFill>
                  <a:srgbClr val="464653"/>
                </a:solidFill>
              </a:rPr>
              <a:pPr/>
              <a:t>‹N°›</a:t>
            </a:fld>
            <a:endParaRPr lang="en-US">
              <a:solidFill>
                <a:srgbClr val="464653"/>
              </a:solidFill>
            </a:endParaRPr>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24945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ACDF6120-F1F0-4C60-9FE9-39AC71A9C79D}" type="datetimeFigureOut">
              <a:rPr lang="en-US" smtClean="0">
                <a:solidFill>
                  <a:srgbClr val="464653"/>
                </a:solidFill>
              </a:rPr>
              <a:pPr/>
              <a:t>2/6/2014</a:t>
            </a:fld>
            <a:endParaRPr lang="en-US">
              <a:solidFill>
                <a:srgbClr val="464653"/>
              </a:solidFill>
            </a:endParaRPr>
          </a:p>
        </p:txBody>
      </p:sp>
      <p:sp>
        <p:nvSpPr>
          <p:cNvPr id="6" name="Espace réservé du pied de page 5"/>
          <p:cNvSpPr>
            <a:spLocks noGrp="1"/>
          </p:cNvSpPr>
          <p:nvPr>
            <p:ph type="ftr" sz="quarter" idx="11"/>
          </p:nvPr>
        </p:nvSpPr>
        <p:spPr/>
        <p:txBody>
          <a:bodyPr/>
          <a:lstStyle/>
          <a:p>
            <a:endParaRPr lang="en-US">
              <a:solidFill>
                <a:srgbClr val="464653"/>
              </a:solidFill>
            </a:endParaRPr>
          </a:p>
        </p:txBody>
      </p:sp>
      <p:sp>
        <p:nvSpPr>
          <p:cNvPr id="7" name="Espace réservé du numéro de diapositive 6"/>
          <p:cNvSpPr>
            <a:spLocks noGrp="1"/>
          </p:cNvSpPr>
          <p:nvPr>
            <p:ph type="sldNum" sz="quarter" idx="12"/>
          </p:nvPr>
        </p:nvSpPr>
        <p:spPr/>
        <p:txBody>
          <a:bodyPr/>
          <a:lstStyle/>
          <a:p>
            <a:fld id="{EA7C8D44-3667-46F6-9772-CC52308E2A7F}" type="slidenum">
              <a:rPr lang="en-US" smtClean="0">
                <a:solidFill>
                  <a:srgbClr val="464653"/>
                </a:solidFill>
              </a:rPr>
              <a:pPr/>
              <a:t>‹N°›</a:t>
            </a:fld>
            <a:endParaRPr lang="en-US">
              <a:solidFill>
                <a:srgbClr val="464653"/>
              </a:solidFill>
            </a:endParaRP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03544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ACDF6120-F1F0-4C60-9FE9-39AC71A9C79D}" type="datetimeFigureOut">
              <a:rPr lang="en-US" smtClean="0">
                <a:solidFill>
                  <a:srgbClr val="DDE9EC"/>
                </a:solidFill>
              </a:rPr>
              <a:pPr/>
              <a:t>2/6/2014</a:t>
            </a:fld>
            <a:endParaRPr lang="en-US">
              <a:solidFill>
                <a:srgbClr val="DDE9EC"/>
              </a:solidFill>
            </a:endParaRPr>
          </a:p>
        </p:txBody>
      </p:sp>
      <p:sp>
        <p:nvSpPr>
          <p:cNvPr id="6" name="Espace réservé du pied de page 5"/>
          <p:cNvSpPr>
            <a:spLocks noGrp="1"/>
          </p:cNvSpPr>
          <p:nvPr>
            <p:ph type="ftr" sz="quarter" idx="11"/>
          </p:nvPr>
        </p:nvSpPr>
        <p:spPr/>
        <p:txBody>
          <a:bodyPr/>
          <a:lstStyle/>
          <a:p>
            <a:endParaRPr lang="en-US">
              <a:solidFill>
                <a:srgbClr val="DDE9EC"/>
              </a:solidFill>
            </a:endParaRPr>
          </a:p>
        </p:txBody>
      </p:sp>
      <p:sp>
        <p:nvSpPr>
          <p:cNvPr id="7" name="Espace réservé du numéro de diapositive 6"/>
          <p:cNvSpPr>
            <a:spLocks noGrp="1"/>
          </p:cNvSpPr>
          <p:nvPr>
            <p:ph type="sldNum" sz="quarter" idx="12"/>
          </p:nvPr>
        </p:nvSpPr>
        <p:spPr/>
        <p:txBody>
          <a:bodyPr/>
          <a:lstStyle/>
          <a:p>
            <a:fld id="{EA7C8D44-3667-46F6-9772-CC52308E2A7F}" type="slidenum">
              <a:rPr lang="en-US" smtClean="0">
                <a:solidFill>
                  <a:srgbClr val="DDE9EC"/>
                </a:solidFill>
              </a:rPr>
              <a:pPr/>
              <a:t>‹N°›</a:t>
            </a:fld>
            <a:endParaRPr lang="en-US">
              <a:solidFill>
                <a:srgbClr val="DDE9EC"/>
              </a:solidFill>
            </a:endParaRP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92205083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CDF6120-F1F0-4C60-9FE9-39AC71A9C79D}" type="datetimeFigureOut">
              <a:rPr lang="en-US" smtClean="0">
                <a:solidFill>
                  <a:srgbClr val="464653"/>
                </a:solidFill>
              </a:rPr>
              <a:pPr/>
              <a:t>2/6/2014</a:t>
            </a:fld>
            <a:endParaRPr lang="en-US" dirty="0">
              <a:solidFill>
                <a:srgbClr val="464653"/>
              </a:solidFill>
            </a:endParaRPr>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solidFill>
                <a:srgbClr val="464653"/>
              </a:solidFill>
            </a:endParaRPr>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A7C8D44-3667-46F6-9772-CC52308E2A7F}" type="slidenum">
              <a:rPr lang="en-US" smtClean="0">
                <a:solidFill>
                  <a:srgbClr val="464653"/>
                </a:solidFill>
              </a:rPr>
              <a:pPr/>
              <a:t>‹N°›</a:t>
            </a:fld>
            <a:endParaRPr lang="en-US" sz="1600" dirty="0">
              <a:solidFill>
                <a:srgbClr val="464653"/>
              </a:solidFill>
            </a:endParaRP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068502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education.alberta.ca/media/621341/colere.pdf" TargetMode="External"/><Relationship Id="rId3" Type="http://schemas.openxmlformats.org/officeDocument/2006/relationships/hyperlink" Target="http://www.affirmation-de-soi.info/nos-4-emotions-fondamentales.php#sthash.fKnElw70.dpuf" TargetMode="External"/><Relationship Id="rId7" Type="http://schemas.openxmlformats.org/officeDocument/2006/relationships/hyperlink" Target="http://www.millemerveilles.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comportement.net/style/test/" TargetMode="External"/><Relationship Id="rId5" Type="http://schemas.openxmlformats.org/officeDocument/2006/relationships/hyperlink" Target="http://www.kryzalid.net/blog/2010/02/16/apaiser-son-cerveau-reptilien/" TargetMode="External"/><Relationship Id="rId4" Type="http://schemas.openxmlformats.org/officeDocument/2006/relationships/hyperlink" Target="http://collections.banq.qc.ca/ark:/52327/bs4447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ducation.alberta.ca/media/621341/coler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35657"/>
            <a:ext cx="22860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data:image/jpeg;base64,/9j/4AAQSkZJRgABAQAAAQABAAD/2wCEAAkGBhMSEBQUEhQVFBUVFBUUFRQUFBcUFRQUFBUVFBQVFBQXHCYeFxkjGRUVHy8gIycpLCwsFR4xNTAqNScrLCkBCQoKDgwOGg8PGiokHyQqKSwtLCwtKSksLCwsLCwqLCkqKSwsKSwsLCwsLywsLCwsKSwsLCwsLCwsKSwsLCwsLP/AABEIAM4A9AMBIgACEQEDEQH/xAAcAAACAgMBAQAAAAAAAAAAAAAEBQMGAQIHAAj/xABLEAABAwIDBAcDCQUECAcAAAABAAIDBBEFEiEGMUFREyJhcYGRoTKxwQcUQlJygpKi0RVissLwFiMzU0NUY3OT0uHxJDREg6Oks//EABsBAAIDAQEBAAAAAAAAAAAAAAQFAQIDBgAH/8QAOREAAQQAAwQIBAQFBQAAAAAAAQACAxEEEiEFMUFREyJhcZGhscEUUoHRBjLh8BUjQmLxFiRygqL/2gAMAwEAAhEDEQA/AK/Sf4itGGDckFDS3mPeVc6CiAG5S1J8EwtsdqfYW3ROmbklotEwFQrpqjPFZsg/nCz84Xl5GWWHITp1h0+i8oWuW7rJzSUosqvLWZXXTvD8WBCsNyxaesiqyEWS/D57PKIra3RKoZuso3qzjlKtUMt1JdLIZdF51S4G979iqWrUOTNeQf7Tb2+SyytueSrStmCLXlEZxzC9045hepesKVeQklXbiFq2u7QvUvWEavIb52LXuFI2cEXBUL1qVeQkmING9wCVT7Y0zTYytv4/oppUdK1v5irAvKtxbYQP9mS/cHfonNHWB4uDdepS2RrtxRagraYSMc0i4Isp1gqFdcxmpTG9zDwJt2jghSQTqmG2daBNYb7KnyVxzIrD4UN1WGIxTnaKziJnYvJHHXmy8iejQ2depMPIkJ7VZ6caIYMAKnbKEuqkU1gBtGskspBMgROFsJwpV0aJVsJUCKgLYVAXl5GiVZMqDFSF41IXl5QVrkxwrcEmq5wi8PrgOK8sminWnlZ7Kr5q7PRlViII3pbGzM668NFEozFWKlrDZSPr0HAzRelCgkrZo0UwxEE2TekeLKqzC2oTLC8S0sVdhHFZPvNomWIwZgvYdBZq0kqrqWmlAUkgqA2jakqmaKCOPRSyyrDXXVFoo3blLA7qqN/JbRNIC9lVLQVc7qlc0xGO8ju8rplXHcFV1uzrS4ki9zxVmEDek+0cPJNlDUm2Zg6x710PDLsHYq7TYOI3XGifUdSLaqHGyicBG6Jga5PI6gKDEq8RxlxvoCgxWgFItqsVHRO7RZQBZTLpAud4ti5nme/mdO4bkKtYaa5JWzxZN20AAEtOptamZeQ7968pXl1P5u0rBw0FU3BNrnPNlb6TESbaJbNC6J2VyYseHiwsuwfkhZsJeN109hrBxRkbmuWStSpvzGS+qlbSHirXJTDghZaYclCmgkJpbISYkKwS0eiXmgu7sXl4pU5t1u2BWAYcAEsq2ZSoBUVSHZGj6YWCBjfqmMLTZSVFWi2y2WpqELIShHvcopWRdRItKOexQ2UlYykLyqRradidTQzpGypKnZVcApUps6r1W0lYGDU678o1P/RLJqkRj2gHWuXfVG7TtPBLX4vCA27wc7nANBJecmhc8W0buG/j3oZ8uvVRLIDVlWSnxRp1Nx3j9EwgqQ4aG6qzCHAZW2tuOoRDG21B1/rcpbiSN6h2HB3KwPaFiOAJbTV19Hb+fNFsqxbRFNc14sIV7C00VtVQaaJFWVRYn5luEmxSmuCodTd6gRl25V6s2nLTa6BrsQMrdUsx+hIdcc1mlf1dVaI5tyX9HI2U5tyibLa6hlNyt3DVGw0VwmN0FNWk0jNVlNZ6HVeXs4VshVd2cltKO1dJp6kBoXKcLlyytPar60XZ4IrasfWDlbBnQhNJ8VA3FHYfix4lVOmp3O5psyF4AsEleGhthFguzUVcqXEA7ijHEEKiRTSNdexCs1FWFzdUMyYONcVsWpg143LSWIb0mqalzX6I/piWq+YHRRRWJ8QAFkkqZ8xUeIF2bRQxtKow6qX7lPTe0nMLtEtgoDvReQgLRxWYBUshC0MYQckpBWomcoLqFqwOtI0tCEqF4OconsJQ0M2dy1eKCmgjCnc5rCOZ9yHgfZLcRriJu4H0H6m6tNLQpTEyyt8arQNBa+89+4eX6LOC7PRRnOGDO67nHi5ziSbnx9ENgeGmWTM/UCzj38ArhFC0IRlu1RhFIRx4LXo3WuOBRphBddEAjcr5SVGgSieS2o/orzJ9Lg79UPtI/I243E+o1Uezn95ER9VxHhwV4XkPyrKVlttNGVZAUTqm6xURFqDidcr0xcXLeKMBqX43CCkEbbXVlxFmiQPbqUbhLG9KsWOsgS/rJzSbkhm9pNqGbRMpdyCj3rNZJ1l5LcQrwHleWK2VPidYg8iui4dNmjHcueTUzmHXdzV32Xdnib5J3tECWIOasYGPikLHiineGygXva909p52HiFVq2gcCS0kKOhp3g+0Uh+HJF2iHTZd4VxliaURRRABKqJhJ1JTymYLIUxBpWzX2hauAEoiKPREOYFiyqGAG1fMldVSAlBinAcmtQ4JRNL1lYABVu06pIxZeqYwoaOpFlvUTqhK3A0S+UC6LpqQFAyyao+knFlpvCFzdZSPpAELIwIyWZLKuUhQxrQVpq7ci4mtVGr57zkc2k/mB+PorSKkgHuPuVVmhzSk9jvLggca5umVG4aNwJtWvCCGRAmwza6phHVtO5wPigaW76VjmNDndGLA7r2tv70pweCrc95mY1pDwGhuoLeLr8LaclDAQBS046q0mVDHExewBcfIeZREdLdvoq5h+xkzZ5XzTGUPPV3t6PXSwB4DTxWmpVdE12gpulpXm1i3rDw3+l1W9ka10Tjmva+vK3Aq61lKGwObrbKRzO5V7CqDKx5d7VtRy5eeiGksOBC0bRabVkJa8XuDftQVQ1rLlbmbIzXh+iquPYw4ghqNZO3QO3qhJy6IbH8daDYFAQz3bdAxYQ+TV3epZYDGLJrFlOgSWcu/MVBNLdyIbWZWpe46rxbdq2kpYRgpZXVd3krC1fTanvXl4AK1p7LAHcE22aiDNBzQbILlH0kRadFzeH2jIxmRxsL6PjcDFONRRVlc3MBbiiIMNSOnxAtcL7k5jxZoG+6YR4npNxXJ4rAPiOoR7aS2qMgclUWKBxsj4JVYk8UCG0pZ6my82W6hqBda07lVWpYqLpZNFqnMiCmaptQo6dhspXxlSQDRZnVCFqNQlk6mpnKKoGq3hNlfgsqFoxmql+Z3UML9UxjkFlnVqc1IKajFiOwhVGqgcAy2hzHN924IPfchXGrqwAlT42vueBNyOXMj+uCHmgFWETFPZorOy9QMro7+yb9wdqR5+9P5DYaKuwUxjIe2+tyednEEjw0P3UwGI6aEbtFiw5RRRGjzYU8eJWBHRuJB7BfuRkEt9/qq901Q43BsP3Wj0Lii4Kt7fbJcT2AH03q4ctHM7kwxdxMZDTYm1j27/gkdJCb9a5N9T3cO2yNnqS49x9dyBqcUYzMSeXu1VujzkFDlxFhSVstwQlElI08FGzHmPcesPRTtrGniET0LdCQp/pWA5sbeG5VXFa/M42VkxEXGiqlVDqmOHoC0oxNk0g5Z7BT0Uwyi/JLcTaWhCU9UdwUuOYqjRlCZukFz3leQbQvLXKVnYV9pqUZVK02NigKDE+BTEkOC4LrQmivqGfMdUXBhzXhYlwot3LfCZ8pIc4ADzPcmc+IxaAZ3uOga0Ak8+PBM4Hig4aJfNnDi3eEroz1hdWKnahYaEXBHllfcflTSJoH/AGd+iYte535khxUTLuMKGQaKBjEbMy+74/ooWWG+3mtLS/I7kVA8lROU0jgTpZaOjJ3e8KAdV7I7kvMkst5JQUI6nfy9ynjpHW1CvopFjggqp+qBkrw3ej6qjdyJ8EjrqCQ7mP8AwlTohZ3Oa0kBMqHFA69ka/ErBIMHw+Rt8zHDvBRNc1wG4+RVNxS+OaV8eZworWsx3QpZTbWhr7PHVOl+QS2ozn6LvwlBzUjGNL5cxsSMrRbUcM3O/IeapK8NGqrs5mNxctRDdv4D6ro8GKsfaxBB4b+G8EaELcujfcMN8pIdbg7QkX3X1ubc1zDD5pH636KIXIY2/WPDOTqR2btNyuGF7V0sMLY8jxlGvsuLnE3c4uJFyXEndxQfTBworsm7NnY0OOp5BNpRID1XGyJpAR1nnXmeA+CQz7fxf6OJzj+84D0F0gxXHpp9HdVv1G6Dx4nxWJka3cbRceAmk0doFYMQ2xiM5jDTk3dMNWuNtSGjUAbr8bXXPNtMclEuVoc2O1muINn9oO4pvAQ03dr+vxRUlXnBZ0bXg7wWXbbtFtVaPEkb0VNshjm9Q0Vz2LEJBqHEHvTzA8SnL26ki/FNptiWSPYYxlubPYL5d1wW31HdfyV+wrYWNjR1dQi8znNti5rEwOw7+jdvQdLGXM15KGp2dzagKzjBQ1FQUfV8FrEXtOqyle17d2q5HjlAW6FJ2QWV82zobHMqQ/em8eotLHWDSyAsLYFeRCyTkRngjKasLVq0BYIXBvxEZHWX1kQO3BGOkznQ27FDX0cnVJBtc6gXtfjohwDcKwULjlUwtY8b0POXx/lSFtO7hM3/AIgHxUop5uEt/wD3R/zI+ubc+y097Qh6vDmiIPAsc1tCbbidx7kQ6EhpeN3eUIJxnEbt57AfstQ6q4Su/Hf4qYPrh9KT1KDdOyNuaR4b7z3DeT3Lo+E1PSQxvvfPG11+eZoK0w8LpRZsDnwQ2OxIwxAGUk8K1VF/aNaPpu8QP0WP2tV8794XQ5bISVg5Bb/CH5il42qOMY/f0VKGPVI4NPgVt/aSfixvqrcxjeQ8lNkafot8gvfCv+cq38Uj4xhUv+0kvFnk4hbN2lfxY/wkcrq3D4jvY3yCgqcHi4MaO4KDhZPnU/xWHjH5qrt2rd9V/wCK63/ta7k7xAPxVipcCjPtMCJOy1OfoeRIUfDy/MrDaWGO+M+SqzNrzy/KFiXawO3xt/Aku0bhFUTRsFgx1hx0sEpkrHXsCTu8zuA96CdLICRaeMw0TmhwbvFq0u2kH+Wz8Nlp+3Y+MTD/AF3KLZ/CQ8OdUOc0BtwALOeeDRceu5a1+EPa60N5etlb1bF17bge1WDJy3MpAizFtbu+vFS/tiH/ACWen6LxxaD/ACW+iSTyPYS17S1w0LXCxHeCon1dm3IHdZYGR43rcQtOo9SrHFWUjiLwj04prFicbBZjGgKg0GK57nLaxI8inDKppUmR40VBAx2utd5VrbjIuLAIyDa9o0LVUaRxc9rWak7hzRktK4HVpHeFs2WQNsISXCwvfTwN31VtZtLC7fomdDKyTVpBC5yWpvsviBjnaCeq45T48URDi3FwD0uxeyoxGXxbwiNucNvGSOGq5bNDqu+bQUQdGe5cRxKDK9w5E+9dFhnWKXITNo2lK8t3s1XkXSGVwNAtX0dlgV6MpZg4L5eaX1xz5GC3bksDdVYMOj6qW1cACNoZrNROFJshZ4hwkjDmqd1KCVJiVDejmtqWsLxbQ9TraEbtAQo21gvqmuGzteCOBBB7joUZgcTMcRkLequZ2g3SzvXFZwS6+823nf5rrmwuJt/Zsbnm3RF0ZPc7qjyc0LlOIQGN7mnexzmHvaSPgmmAYu4U0kANg6aN/wCSS/5o2L6FtShhczeGoXKbNaZcQ1jzv0K69R1RmbmayQN4FzCA4c2ncQsPBKjEjqmBrGPcwSBhBYbFrRlcfdZaN2WmB6tZN95od7yuYzOAGl+CcdFE4m3ZddxBPmtjTlSxxELT9i1g3VMbvtw29xXhRV4/1Z/42/BT0h4tPl91HwzTukb5j1CYwwqcwJbHLXt/9PE77Mtvetji1UPao3fcex3xU9KOR8CvfCO4Oaf+wTJkK2L2i4J4c1WcR2irG6sppGt45m+yANSSL3Q0+MF/Qm2j7NedQWk3N7d4t4rB843BEx4BwpziCOw2mLsNpY87jAxzjfrS9cv52L0PRYfh8tnCCMG9+rcDhvANraBEy4w1kbnkizb+1YjTTj5JdieJU8UYjjEbZHHNdtgASbuJcNw3gBDucG6mkdH0j9BmvsJVomghmILm3NrXuRx7DzSfE6qlpJWZmHNlztIcXAa29lzrcEsw/Fg3e9vE+20nU31sq3tC+eeoLwAWizW9Zh6o5i/EknxUOxOUaarbC4R7n5XlwbXaEXtnWR1OWWIEPaMjmOABc06hwIJBsb8va7FS8VD7BoOTTVxBPfa29OX4bKAC1h7tDb13KN+HygXDH2J1bY3Ha0oJ0md+YhPmQtjj6Np0SrCp42sawHMRe7naXJNybJkx5zW3dnBauw9zyRJG64HtBhF+TgeB5hSUlO/QOa67SNcp1Cg6m1ozqik52er44amOSYlrGMcXENLst2kA5RqdSryzbbDHDrTj70bx/KqVsjhvS1ZeTkEQJBdcX+gLeZPgr07Db/SYe9XM+Kj0hjzDnYCQbRbh3TfzCbA5/oVWdq6+jkDHUkjXOucwaCNLbzcDildBNYgucBZw1J7U92vwgx0rpLNGWxu0AG1+5cw+eOc43cSN4BTPZuzpsdckgyUdyDm2vBg4xE0FxPaPP/C+hBWRStAD2OuPouBPoVXq7YOklJJDwTqSHn3JPPgzWUwnYxsbg1js7DlOrmjW2+91YIZZhG1xvYta46jiAfik82OxUVkMeKJv6ce5ZOwkLmhzSDfOt6Sv+S6nJ0kl82/osp0MZPMLyE/1FJ87vBV/ho+QKgvwd1liCnc1WiJ7XAL3QN5J/Js1m9Hs205/VcEgNM529MaSg0Rr4ByWYZFEOEZGaUTY1xZokWNUZY0kLbYupJvmPFFbQ1A6M9yqey2K2mcO1PcPA3o3UNUhxeKdIW5ih9vqTJWTW3OLZB99oJ/NmVew2WznA8W+rXBx/KHK5bfR5nRSfWYWH7puPRx8lRInWkb32PceqfQlOHt6bB5f7aSiB/RYrNycCus7FbZwwQdHOX3zZmFrc1mkAEb9OsHH7ytbNt6Mi/SEcLFjgfKy5rsVg0NRNHHPmLXCTLldlIeBnAJ49XN5q4V2xNLDUUrQ15jkkex4MjvbyEx2cLEahcTC6UM0qhouyxUOFMpzB1kXpVcfsrK3aikJt08d+V1OMdg4SAndYAk35WAVRpdlYS2ubZ3SQveY7Pd7JjzxXHHUHepdmdmKeale7Kela+ZmYOcOsCXRm1/quYtxJKTVDz4IR2HwoBdbtK5cRd9ytP8AaGAb3272PHwUEu1tIN8zR4O/RJ9ltl6aajhkc12ctIcRI8dZrnMJ36bkZT7KROdKOknbkeGi0ztxjjfxvxcVYOlIB01WbosI1xaS7TuS7ajbeIwZKWRsj3nKbX6rLWPncDuuldHI0U8RP0m5779XG/oLBNsV2UeBJ0Ekj3MY14Y/Kc4JeHNBy7+oLc9y59U7VvjOVwcGi4AAbp93q25oaQvu3BMoY4nQ5YToDZvf5BN8UeZHNiabN9onffXcoarD3SMfC3K2R1nRvIsBl36jmLjxVbnxjpYy+0l2OAIa6zi13HQ+PgntKyWzHNIJzuY0u11F2uubdiE1vNR3o2mtb0eYajuN81XJNnMSadMp3f6RttQSN+vAoaOulaAXk68bgjzV5qqiRjHOkaA0DrOadQADqPMpFX4NFKWsHSsMbQbMyu6urWl2n2h5reQRvGrSPohMM6eJ2kjSP+SWsxN2mvuU7MTcDqdDuKibhtONPnB8WtH8ykGGRbhUNI7W/o5Lyxifte/iiI8Qde2c7+e8LYYlKAbuO+w1PiVBHgo3iZhA+0PgiYsMcXEl0ZsNOtuA7wqgNWlk7wrFstSOqM4Mz2uaGkAGwsTre514easUezczS09PIbG9swseXFUWCiks7KRc6jLKGnTU66qZlNVfRfJp9WoYffZGRysYAC3zSvFYaR7yWyUDwoK3bezyGjc03tcX7rrkjXWPgrdI+qMb2vMr2FpBD8jgLcdHXVQdvXZbCxAla8doXD7bwhw2TW9+vgujxVLzhrOqMrsjQdS4ka9wHVAtqrEDIMoLcrQ12nWJ+i1ocd19/wDQK51hmITGBkYfdrXEsZlP+IN3WtbidLpq7aPEnAgtzC+vU4juXLbUe1ss0W4mwPNdLg8O6TDxPBFb/TsVkloGONzfzXlWRjVf/q5PdG5YXGjZ+I5jxTfK75lPQYwNAeKdxVYcLg7lQ3RWeRyP/ZNaWqc3fuX1CWiAVxUEbi40n1ZiFuK0pqsuCVTS5k0wpmiW319E6kZlgspXtFUHJuVZ2did0xJB3q/YlRBwSiloA12g4pxh8QGtIK53ERZqKI2soC6iz/Ue0+DrsPqQuX1LbOK7dUUvS0k0f1onW+0Bmb6gLkVNOyOpjdKLsv1tbabt/BG4acjDvIFltmkI6IHENBNB2lp9s1ifROje4EOZO2QD9w/4l+XVAFj2rrG2OlN0o1MEkUw7mPF/QlcawoMqJ8rTbqyEWGhc2Nz8oF+OW3HeF2PCH/OsNaDqXwGN322gxn8zbrkosxL2kVf7+y67F5B0UjTdUD3fsFbQENxN4+jUUzXDtMTsv8DroTYZ5ZJPEeUUg7wDBJ+aIIamq7xYXUHeH/N5D/vGmA3++y6npT0WJN5SOqoT3nJWM/8A0cFqDqD2+qGc3quafl82E+wCZbJ9T5zD/lVMlh+5JZ7fUuTOk/xpxz6J3mzL/Ik9E/Jis7OE0Eco+1Gch9HeicxC1S/tiiPk+UfELRh0A5EoOcdYnmAfS/O1uz/zB7YW+j3f8yqfyi4JBJ0WaNvSSSMjDhdriXSMaSbb+qXb+atpH/iG9sTvR7P1VW+Uep6L5tLcAxyOe2+oLhlLdO9S5he0tHNegeI5A4nh7Ki4xhDY8Qq4GRCGGMQxstcucJA4Olc5xu4kuNtbANA5pjNh80EIbI0ODHmTpY7ZNZC6xa45mnrW4jtSfFMbqaqVskpNhcexks0jQDQXF9dbquv20qBOYpZSWufq0NH0nbuFhuPFZywlpe3mLRsUwe2OS9zqN32H7q/4jhtRUROZFEW5i3rzODGgA3NgMzjcdnFHYVs+YelkkcHOe1rSGDRgjc92hcbuN5DrpuGi55J8odTDO5meLq9W0jXagatJIO+xUzdsK2zyHhweSTkcNCfqZhoqmdjQDzVWYGSRzmgjT98LWm1lBSBwdBJmLi4vBNwLm978Dfgq5Dh8ZO7Me3d5LaV5vrHdx+vJY+AIAPgpmDKbvYWj6zXXt9oEaIF7nHUaX3J9FGwANOtcTf2TKhaOszgWn0WcPxBrjk77eCzQ07Q4ODnOvpqRbVS08DQ8AXJubC1+aDIBJCZixRW1FV53EW3NN/MNHqVY6umZ0TZMmnSa6EDLy9FY9ldm4m08DgQ51TUXd+6yGOZ4Z+JoJ7xyTMWkwIl31D5tmIHwWrtnmSnZq0tKpdoU+gL6wHLffuCqPNQsbSZyCHkgXuR9IA+l1SphZx7Cu37UvD6KjYN01RD+E5nH3hcZxmPLNJw6xPg7UehXSfh2E4eV7C67F/oua27N8Rh2PIohx8E+2WqX+wxxF3aeVzr4JzB0st/7x2nNx4kj4FV/YtwM5B4NJVnwmE3bZ1rwtdr33P8AEuf/ABHM+HGva01o0+Kb7GeHYJh5WPMoWjo3SgnORZxbqeXFeU2EMeGGwBuWu3j6UbHce9ZSZ4x2Y5Qa7k0MrL/MPJVauqLSf1wRcM+YJ7/ZMONyNUVFsoBwXdSuDmABclhJRG8lyrzH2TjDpdNEwbss3kmdFgIbwQLGkG0yxGKY9mUIJtKXomnwcck6jowFI2JEpMTagpaYBcJ2roeinlZ9SR7R3A6ell9BxxLkHysYfkrHO4SMY/xAyO/h9U12Y/rubzHogMWNA7kfVVjZSt6KeOTgyRjz9kEF3o23iuz7C/3ZqqYn/AnOX7D9AfNhP3lwjDXde3MH0638vquy7N1tq2nkO6ro2g9ssIyu8bxO/Elu0W9His3Ovt9k7wh6XBFvK/LremZTVFORR4hC32qeoM0fYCWzst5PRGPVADm1A3Nloar7kmeCT8oYj+hAxKSM+zVUg8XROMZ/I8pPSU5moGxH2vmtXTH/AHlNI10foCgSOH703eqKa4GnHs/9AX5tKZ467osVopODw6A/fztH5ixWGaUMqGucQAYXi5Nh1XxkfxFVPF6ltVTUkgeA8MilJ3lrw6GT3scPFJtqsckqDYuytG4DcB8Si4YHPJPA6pZiZmta0cQCD4lWnHNt4IJGub/ekNe0gODR1iwjrH7J4cVQtq9tnVJaSI2AE9G2QOy37JmOsXeAVeroiNbnXTn5/oFW62oewk77+0DucO7cjxC1mtJcZXO0TStq6jTRjWCxsxwI0Nyb7ygMakeZSBlIADmhwBAuLg356FKonNcTkfkvvY46D7JRldN/hOuLOiykn/ZushpSOlYedj39kdBfQSN5Frvb3CaVkYMmYxU78zWuJkNnEkW0sN27yRdPDSgaBkTuccpI8Wu0PHglL5wWQlrRJ1XM1Nh1Tz8UXHhlRLrGKePuOZ3mRpuVcO1rog0i6seBpWxkjmYgyNNXTvEAoqXDHOabOZKOW4+R09UttJDva8N4te0kfdcrRQ4BIAM7+G/ee1HGkyhwJLrcT/0VXbNiO7Rbs21O2s1Ht3FUUTuheHsOaJxFx9X9E9MI6UP1cAQS0G3iDYrepw8G4IGt9dBz0cPigpoyJI3AkGwZYcbG1rcd6U4nDvgeL8eff2rosDjI8VG6vqDw7jyXSfk2nc6pLb9SNkkwHJxyx/wuI8E3lFsNlg5VGT7ulR/CChNgMNkgFUJW5Xsgbpx/vA5+vg1qlxubJVTRcCBN/wDVfB73Bax9SIZkDiHh+JcW7hR8Nb80DV1hfHhrRrkic/70cTdfylUv5QKLoq1w5xRH/wCNoPqFa8GiPzt8Z3U8NTb74LG/xtS75Y4MtbGeBhA/C4j9E02O/wDn3z08v0SnbDaiyjlfi4n0Kq+zc2Sa/ON/8J/RXZzujLeyCQfhYD8FQMLfZzfEeenxV7xzc23HMz8bS1JPxdH/ALyM/M2vD/KYfh114Yt5E+ihqK0wOyfusPlGxv8AKvLXaemzTAj6g/icvJTBtF/Rts8E8EEZFlX5sQUjY1kBbhdWuLXgxSNCwFuFVSvZVs1ixdbtKlQpGhc8+WKgvFBKOBfGfvAOb7nLojVW/lHpA/DpT9QseO8ODfc4ovBvyTNPb66LCduaMhfPsEuWRpO4OF+6+vpddMwuuyUNNKT16OtLSL6mN+V7rDiL5h4rmM7dXBdA2NpmTQ1rXsaXGkZO15aC5jmgOdldvGYu1tyV9ss1a4do9x6I3Y8g6zTu0PsfIroW0uLwx1NFMJGEMlex5BvaKVmUuNuANihGVIjfMY3AtfUPnjIBGUSxBjxYjj1vRCswqnfhUE3Qta/LHdzRlJcx2Uk233LSfFD/ADiyDw8Wfru+inFzNjAiZdiwb7/8oiapaB2BV3FNo4mkhzT2aqfEK02Ntyo+JVWZ27fr4JmNEnOu9GVmOtdoGi3Ii9vFJ62Rh9oDjYceA017kHV1IDQW3aBbtJN+fJLKnFHG1gBYWvvd5/FZunIWzYRxWlW4ZtwaO3fbuRjJL0zHHXJK4G/1ZBf3goKCBz9bjxTGnoHCGVpI6wa4W4FrgP5kLLBKWiUDQEete6Pwz25nR82nyF+ylhbniAB9mbhpo9vD8KbYTh9Q1+gdbnwSnA3EOcDYjqHxDwB/ErxgIPSm5uHC/lotcO3K57TzvxAWOLOZkbhyrwJHonmHZi2z+W9RVUFrlNg8Bu5JcQfdEg6oGknq6locNdSbf9FLs5hUkswlijjlfTEvDJJTEOsMrXAgG5BsbHsS7EYiL2I011/rQpx8mGJH566O29gaTzHSNI9yDxgtoPI/omOAdRc3m0+WvsrhLi9dHUzGWi608TB0UU8b7NjIZna42zautbQ6pftDjrzVGSSmngLoQzK9ocbNlBLhlJu3cPFW/aY5aqjd9aQxHuc5jve1J/lBj/vqV3OQxnucWO/lSyRmh14prDI0uZbRq0jjwvt7AkmHbSQMqqiR5ewSMib1o3XBzRGTMLXGjNOaB+VTHaeqfA+CQSZQ9rrAgi5BF7gdqZbOVB/acw4Ola3/AIUrLfwhTfLNCPm8LrC4lIvbWxaTv8ETs4lsoN/1e5WW0QwtykG8nP8At7vdc1w49bucCr9ib7siP+0i9XBc8ondYq3VlFH0Mbg2xcW3s5w4EnS9uCz/ABbEHOheeZHoq/hp2j293urJX0+ZwP7vxKyhTgjeEk47OlPxXl88a5rRQd5LpdF//9k="/>
          <p:cNvSpPr>
            <a:spLocks noChangeAspect="1" noChangeArrowheads="1"/>
          </p:cNvSpPr>
          <p:nvPr/>
        </p:nvSpPr>
        <p:spPr bwMode="auto">
          <a:xfrm>
            <a:off x="63500" y="-949325"/>
            <a:ext cx="2324100"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solidFill>
                <a:prstClr val="black"/>
              </a:solidFill>
            </a:endParaRPr>
          </a:p>
        </p:txBody>
      </p:sp>
      <p:sp>
        <p:nvSpPr>
          <p:cNvPr id="5" name="AutoShape 6" descr="data:image/jpeg;base64,/9j/4AAQSkZJRgABAQAAAQABAAD/2wCEAAkGBhMSEBQUEhQVFBUVFBUUFRQUFBcUFRQUFBUVFBQVFBQXHCYeFxkjGRUVHy8gIycpLCwsFR4xNTAqNScrLCkBCQoKDgwOGg8PGiokHyQqKSwtLCwtKSksLCwsLCwqLCkqKSwsKSwsLCwsLywsLCwsKSwsLCwsLCwsKSwsLCwsLP/AABEIAM4A9AMBIgACEQEDEQH/xAAcAAACAgMBAQAAAAAAAAAAAAAEBQMGAQIHAAj/xABLEAABAwIDBAcDCQUECAcAAAABAAIDBBEFEiEGMUFREyJhcYGRoTKxwQcUQlJygpKi0RVissLwFiMzU0NUY3OT0uHxJDREg6Oks//EABsBAAIDAQEBAAAAAAAAAAAAAAQFAQIDBgAH/8QAOREAAQQAAwQIBAQFBQAAAAAAAQACAxEEEiEFMUFREyJhcZGhscEUUoHRBjLh8BUjQmLxFiRygqL/2gAMAwEAAhEDEQA/AK/Sf4itGGDckFDS3mPeVc6CiAG5S1J8EwtsdqfYW3ROmbklotEwFQrpqjPFZsg/nCz84Xl5GWWHITp1h0+i8oWuW7rJzSUosqvLWZXXTvD8WBCsNyxaesiqyEWS/D57PKIra3RKoZuso3qzjlKtUMt1JdLIZdF51S4G979iqWrUOTNeQf7Tb2+SyytueSrStmCLXlEZxzC9045hepesKVeQklXbiFq2u7QvUvWEavIb52LXuFI2cEXBUL1qVeQkmING9wCVT7Y0zTYytv4/oppUdK1v5irAvKtxbYQP9mS/cHfonNHWB4uDdepS2RrtxRagraYSMc0i4Isp1gqFdcxmpTG9zDwJt2jghSQTqmG2daBNYb7KnyVxzIrD4UN1WGIxTnaKziJnYvJHHXmy8iejQ2depMPIkJ7VZ6caIYMAKnbKEuqkU1gBtGskspBMgROFsJwpV0aJVsJUCKgLYVAXl5GiVZMqDFSF41IXl5QVrkxwrcEmq5wi8PrgOK8sminWnlZ7Kr5q7PRlViII3pbGzM668NFEozFWKlrDZSPr0HAzRelCgkrZo0UwxEE2TekeLKqzC2oTLC8S0sVdhHFZPvNomWIwZgvYdBZq0kqrqWmlAUkgqA2jakqmaKCOPRSyyrDXXVFoo3blLA7qqN/JbRNIC9lVLQVc7qlc0xGO8ju8rplXHcFV1uzrS4ki9zxVmEDek+0cPJNlDUm2Zg6x710PDLsHYq7TYOI3XGifUdSLaqHGyicBG6Jga5PI6gKDEq8RxlxvoCgxWgFItqsVHRO7RZQBZTLpAud4ti5nme/mdO4bkKtYaa5JWzxZN20AAEtOptamZeQ7968pXl1P5u0rBw0FU3BNrnPNlb6TESbaJbNC6J2VyYseHiwsuwfkhZsJeN109hrBxRkbmuWStSpvzGS+qlbSHirXJTDghZaYclCmgkJpbISYkKwS0eiXmgu7sXl4pU5t1u2BWAYcAEsq2ZSoBUVSHZGj6YWCBjfqmMLTZSVFWi2y2WpqELIShHvcopWRdRItKOexQ2UlYykLyqRradidTQzpGypKnZVcApUps6r1W0lYGDU678o1P/RLJqkRj2gHWuXfVG7TtPBLX4vCA27wc7nANBJecmhc8W0buG/j3oZ8uvVRLIDVlWSnxRp1Nx3j9EwgqQ4aG6qzCHAZW2tuOoRDG21B1/rcpbiSN6h2HB3KwPaFiOAJbTV19Hb+fNFsqxbRFNc14sIV7C00VtVQaaJFWVRYn5luEmxSmuCodTd6gRl25V6s2nLTa6BrsQMrdUsx+hIdcc1mlf1dVaI5tyX9HI2U5tyibLa6hlNyt3DVGw0VwmN0FNWk0jNVlNZ6HVeXs4VshVd2cltKO1dJp6kBoXKcLlyytPar60XZ4IrasfWDlbBnQhNJ8VA3FHYfix4lVOmp3O5psyF4AsEleGhthFguzUVcqXEA7ijHEEKiRTSNdexCs1FWFzdUMyYONcVsWpg143LSWIb0mqalzX6I/piWq+YHRRRWJ8QAFkkqZ8xUeIF2bRQxtKow6qX7lPTe0nMLtEtgoDvReQgLRxWYBUshC0MYQckpBWomcoLqFqwOtI0tCEqF4OconsJQ0M2dy1eKCmgjCnc5rCOZ9yHgfZLcRriJu4H0H6m6tNLQpTEyyt8arQNBa+89+4eX6LOC7PRRnOGDO67nHi5ziSbnx9ENgeGmWTM/UCzj38ArhFC0IRlu1RhFIRx4LXo3WuOBRphBddEAjcr5SVGgSieS2o/orzJ9Lg79UPtI/I243E+o1Uezn95ER9VxHhwV4XkPyrKVlttNGVZAUTqm6xURFqDidcr0xcXLeKMBqX43CCkEbbXVlxFmiQPbqUbhLG9KsWOsgS/rJzSbkhm9pNqGbRMpdyCj3rNZJ1l5LcQrwHleWK2VPidYg8iui4dNmjHcueTUzmHXdzV32Xdnib5J3tECWIOasYGPikLHiineGygXva909p52HiFVq2gcCS0kKOhp3g+0Uh+HJF2iHTZd4VxliaURRRABKqJhJ1JTymYLIUxBpWzX2hauAEoiKPREOYFiyqGAG1fMldVSAlBinAcmtQ4JRNL1lYABVu06pIxZeqYwoaOpFlvUTqhK3A0S+UC6LpqQFAyyao+knFlpvCFzdZSPpAELIwIyWZLKuUhQxrQVpq7ci4mtVGr57zkc2k/mB+PorSKkgHuPuVVmhzSk9jvLggca5umVG4aNwJtWvCCGRAmwza6phHVtO5wPigaW76VjmNDndGLA7r2tv70pweCrc95mY1pDwGhuoLeLr8LaclDAQBS046q0mVDHExewBcfIeZREdLdvoq5h+xkzZ5XzTGUPPV3t6PXSwB4DTxWmpVdE12gpulpXm1i3rDw3+l1W9ka10Tjmva+vK3Aq61lKGwObrbKRzO5V7CqDKx5d7VtRy5eeiGksOBC0bRabVkJa8XuDftQVQ1rLlbmbIzXh+iquPYw4ghqNZO3QO3qhJy6IbH8daDYFAQz3bdAxYQ+TV3epZYDGLJrFlOgSWcu/MVBNLdyIbWZWpe46rxbdq2kpYRgpZXVd3krC1fTanvXl4AK1p7LAHcE22aiDNBzQbILlH0kRadFzeH2jIxmRxsL6PjcDFONRRVlc3MBbiiIMNSOnxAtcL7k5jxZoG+6YR4npNxXJ4rAPiOoR7aS2qMgclUWKBxsj4JVYk8UCG0pZ6my82W6hqBda07lVWpYqLpZNFqnMiCmaptQo6dhspXxlSQDRZnVCFqNQlk6mpnKKoGq3hNlfgsqFoxmql+Z3UML9UxjkFlnVqc1IKajFiOwhVGqgcAy2hzHN924IPfchXGrqwAlT42vueBNyOXMj+uCHmgFWETFPZorOy9QMro7+yb9wdqR5+9P5DYaKuwUxjIe2+tyednEEjw0P3UwGI6aEbtFiw5RRRGjzYU8eJWBHRuJB7BfuRkEt9/qq901Q43BsP3Wj0Lii4Kt7fbJcT2AH03q4ctHM7kwxdxMZDTYm1j27/gkdJCb9a5N9T3cO2yNnqS49x9dyBqcUYzMSeXu1VujzkFDlxFhSVstwQlElI08FGzHmPcesPRTtrGniET0LdCQp/pWA5sbeG5VXFa/M42VkxEXGiqlVDqmOHoC0oxNk0g5Z7BT0Uwyi/JLcTaWhCU9UdwUuOYqjRlCZukFz3leQbQvLXKVnYV9pqUZVK02NigKDE+BTEkOC4LrQmivqGfMdUXBhzXhYlwot3LfCZ8pIc4ADzPcmc+IxaAZ3uOga0Ak8+PBM4Hig4aJfNnDi3eEroz1hdWKnahYaEXBHllfcflTSJoH/AGd+iYte535khxUTLuMKGQaKBjEbMy+74/ooWWG+3mtLS/I7kVA8lROU0jgTpZaOjJ3e8KAdV7I7kvMkst5JQUI6nfy9ynjpHW1CvopFjggqp+qBkrw3ej6qjdyJ8EjrqCQ7mP8AwlTohZ3Oa0kBMqHFA69ka/ErBIMHw+Rt8zHDvBRNc1wG4+RVNxS+OaV8eZworWsx3QpZTbWhr7PHVOl+QS2ozn6LvwlBzUjGNL5cxsSMrRbUcM3O/IeapK8NGqrs5mNxctRDdv4D6ro8GKsfaxBB4b+G8EaELcujfcMN8pIdbg7QkX3X1ubc1zDD5pH636KIXIY2/WPDOTqR2btNyuGF7V0sMLY8jxlGvsuLnE3c4uJFyXEndxQfTBworsm7NnY0OOp5BNpRID1XGyJpAR1nnXmeA+CQz7fxf6OJzj+84D0F0gxXHpp9HdVv1G6Dx4nxWJka3cbRceAmk0doFYMQ2xiM5jDTk3dMNWuNtSGjUAbr8bXXPNtMclEuVoc2O1muINn9oO4pvAQ03dr+vxRUlXnBZ0bXg7wWXbbtFtVaPEkb0VNshjm9Q0Vz2LEJBqHEHvTzA8SnL26ki/FNptiWSPYYxlubPYL5d1wW31HdfyV+wrYWNjR1dQi8znNti5rEwOw7+jdvQdLGXM15KGp2dzagKzjBQ1FQUfV8FrEXtOqyle17d2q5HjlAW6FJ2QWV82zobHMqQ/em8eotLHWDSyAsLYFeRCyTkRngjKasLVq0BYIXBvxEZHWX1kQO3BGOkznQ27FDX0cnVJBtc6gXtfjohwDcKwULjlUwtY8b0POXx/lSFtO7hM3/AIgHxUop5uEt/wD3R/zI+ubc+y097Qh6vDmiIPAsc1tCbbidx7kQ6EhpeN3eUIJxnEbt57AfstQ6q4Su/Hf4qYPrh9KT1KDdOyNuaR4b7z3DeT3Lo+E1PSQxvvfPG11+eZoK0w8LpRZsDnwQ2OxIwxAGUk8K1VF/aNaPpu8QP0WP2tV8794XQ5bISVg5Bb/CH5il42qOMY/f0VKGPVI4NPgVt/aSfixvqrcxjeQ8lNkafot8gvfCv+cq38Uj4xhUv+0kvFnk4hbN2lfxY/wkcrq3D4jvY3yCgqcHi4MaO4KDhZPnU/xWHjH5qrt2rd9V/wCK63/ta7k7xAPxVipcCjPtMCJOy1OfoeRIUfDy/MrDaWGO+M+SqzNrzy/KFiXawO3xt/Aku0bhFUTRsFgx1hx0sEpkrHXsCTu8zuA96CdLICRaeMw0TmhwbvFq0u2kH+Wz8Nlp+3Y+MTD/AF3KLZ/CQ8OdUOc0BtwALOeeDRceu5a1+EPa60N5etlb1bF17bge1WDJy3MpAizFtbu+vFS/tiH/ACWen6LxxaD/ACW+iSTyPYS17S1w0LXCxHeCon1dm3IHdZYGR43rcQtOo9SrHFWUjiLwj04prFicbBZjGgKg0GK57nLaxI8inDKppUmR40VBAx2utd5VrbjIuLAIyDa9o0LVUaRxc9rWak7hzRktK4HVpHeFs2WQNsISXCwvfTwN31VtZtLC7fomdDKyTVpBC5yWpvsviBjnaCeq45T48URDi3FwD0uxeyoxGXxbwiNucNvGSOGq5bNDqu+bQUQdGe5cRxKDK9w5E+9dFhnWKXITNo2lK8t3s1XkXSGVwNAtX0dlgV6MpZg4L5eaX1xz5GC3bksDdVYMOj6qW1cACNoZrNROFJshZ4hwkjDmqd1KCVJiVDejmtqWsLxbQ9TraEbtAQo21gvqmuGzteCOBBB7joUZgcTMcRkLequZ2g3SzvXFZwS6+823nf5rrmwuJt/Zsbnm3RF0ZPc7qjyc0LlOIQGN7mnexzmHvaSPgmmAYu4U0kANg6aN/wCSS/5o2L6FtShhczeGoXKbNaZcQ1jzv0K69R1RmbmayQN4FzCA4c2ncQsPBKjEjqmBrGPcwSBhBYbFrRlcfdZaN2WmB6tZN95od7yuYzOAGl+CcdFE4m3ZddxBPmtjTlSxxELT9i1g3VMbvtw29xXhRV4/1Z/42/BT0h4tPl91HwzTukb5j1CYwwqcwJbHLXt/9PE77Mtvetji1UPao3fcex3xU9KOR8CvfCO4Oaf+wTJkK2L2i4J4c1WcR2irG6sppGt45m+yANSSL3Q0+MF/Qm2j7NedQWk3N7d4t4rB843BEx4BwpziCOw2mLsNpY87jAxzjfrS9cv52L0PRYfh8tnCCMG9+rcDhvANraBEy4w1kbnkizb+1YjTTj5JdieJU8UYjjEbZHHNdtgASbuJcNw3gBDucG6mkdH0j9BmvsJVomghmILm3NrXuRx7DzSfE6qlpJWZmHNlztIcXAa29lzrcEsw/Fg3e9vE+20nU31sq3tC+eeoLwAWizW9Zh6o5i/EknxUOxOUaarbC4R7n5XlwbXaEXtnWR1OWWIEPaMjmOABc06hwIJBsb8va7FS8VD7BoOTTVxBPfa29OX4bKAC1h7tDb13KN+HygXDH2J1bY3Ha0oJ0md+YhPmQtjj6Np0SrCp42sawHMRe7naXJNybJkx5zW3dnBauw9zyRJG64HtBhF+TgeB5hSUlO/QOa67SNcp1Cg6m1ozqik52er44amOSYlrGMcXENLst2kA5RqdSryzbbDHDrTj70bx/KqVsjhvS1ZeTkEQJBdcX+gLeZPgr07Db/SYe9XM+Kj0hjzDnYCQbRbh3TfzCbA5/oVWdq6+jkDHUkjXOucwaCNLbzcDildBNYgucBZw1J7U92vwgx0rpLNGWxu0AG1+5cw+eOc43cSN4BTPZuzpsdckgyUdyDm2vBg4xE0FxPaPP/C+hBWRStAD2OuPouBPoVXq7YOklJJDwTqSHn3JPPgzWUwnYxsbg1js7DlOrmjW2+91YIZZhG1xvYta46jiAfik82OxUVkMeKJv6ce5ZOwkLmhzSDfOt6Sv+S6nJ0kl82/osp0MZPMLyE/1FJ87vBV/ho+QKgvwd1liCnc1WiJ7XAL3QN5J/Js1m9Hs205/VcEgNM529MaSg0Rr4ByWYZFEOEZGaUTY1xZokWNUZY0kLbYupJvmPFFbQ1A6M9yqey2K2mcO1PcPA3o3UNUhxeKdIW5ih9vqTJWTW3OLZB99oJ/NmVew2WznA8W+rXBx/KHK5bfR5nRSfWYWH7puPRx8lRInWkb32PceqfQlOHt6bB5f7aSiB/RYrNycCus7FbZwwQdHOX3zZmFrc1mkAEb9OsHH7ytbNt6Mi/SEcLFjgfKy5rsVg0NRNHHPmLXCTLldlIeBnAJ49XN5q4V2xNLDUUrQ15jkkex4MjvbyEx2cLEahcTC6UM0qhouyxUOFMpzB1kXpVcfsrK3aikJt08d+V1OMdg4SAndYAk35WAVRpdlYS2ubZ3SQveY7Pd7JjzxXHHUHepdmdmKeale7Kela+ZmYOcOsCXRm1/quYtxJKTVDz4IR2HwoBdbtK5cRd9ytP8AaGAb3272PHwUEu1tIN8zR4O/RJ9ltl6aajhkc12ctIcRI8dZrnMJ36bkZT7KROdKOknbkeGi0ztxjjfxvxcVYOlIB01WbosI1xaS7TuS7ajbeIwZKWRsj3nKbX6rLWPncDuuldHI0U8RP0m5779XG/oLBNsV2UeBJ0Ekj3MY14Y/Kc4JeHNBy7+oLc9y59U7VvjOVwcGi4AAbp93q25oaQvu3BMoY4nQ5YToDZvf5BN8UeZHNiabN9onffXcoarD3SMfC3K2R1nRvIsBl36jmLjxVbnxjpYy+0l2OAIa6zi13HQ+PgntKyWzHNIJzuY0u11F2uubdiE1vNR3o2mtb0eYajuN81XJNnMSadMp3f6RttQSN+vAoaOulaAXk68bgjzV5qqiRjHOkaA0DrOadQADqPMpFX4NFKWsHSsMbQbMyu6urWl2n2h5reQRvGrSPohMM6eJ2kjSP+SWsxN2mvuU7MTcDqdDuKibhtONPnB8WtH8ykGGRbhUNI7W/o5Lyxifte/iiI8Qde2c7+e8LYYlKAbuO+w1PiVBHgo3iZhA+0PgiYsMcXEl0ZsNOtuA7wqgNWlk7wrFstSOqM4Mz2uaGkAGwsTre514easUezczS09PIbG9swseXFUWCiks7KRc6jLKGnTU66qZlNVfRfJp9WoYffZGRysYAC3zSvFYaR7yWyUDwoK3bezyGjc03tcX7rrkjXWPgrdI+qMb2vMr2FpBD8jgLcdHXVQdvXZbCxAla8doXD7bwhw2TW9+vgujxVLzhrOqMrsjQdS4ka9wHVAtqrEDIMoLcrQ12nWJ+i1ocd19/wDQK51hmITGBkYfdrXEsZlP+IN3WtbidLpq7aPEnAgtzC+vU4juXLbUe1ss0W4mwPNdLg8O6TDxPBFb/TsVkloGONzfzXlWRjVf/q5PdG5YXGjZ+I5jxTfK75lPQYwNAeKdxVYcLg7lQ3RWeRyP/ZNaWqc3fuX1CWiAVxUEbi40n1ZiFuK0pqsuCVTS5k0wpmiW319E6kZlgspXtFUHJuVZ2did0xJB3q/YlRBwSiloA12g4pxh8QGtIK53ERZqKI2soC6iz/Ue0+DrsPqQuX1LbOK7dUUvS0k0f1onW+0Bmb6gLkVNOyOpjdKLsv1tbabt/BG4acjDvIFltmkI6IHENBNB2lp9s1ifROje4EOZO2QD9w/4l+XVAFj2rrG2OlN0o1MEkUw7mPF/QlcawoMqJ8rTbqyEWGhc2Nz8oF+OW3HeF2PCH/OsNaDqXwGN322gxn8zbrkosxL2kVf7+y67F5B0UjTdUD3fsFbQENxN4+jUUzXDtMTsv8DroTYZ5ZJPEeUUg7wDBJ+aIIamq7xYXUHeH/N5D/vGmA3++y6npT0WJN5SOqoT3nJWM/8A0cFqDqD2+qGc3quafl82E+wCZbJ9T5zD/lVMlh+5JZ7fUuTOk/xpxz6J3mzL/Ik9E/Jis7OE0Eco+1Gch9HeicxC1S/tiiPk+UfELRh0A5EoOcdYnmAfS/O1uz/zB7YW+j3f8yqfyi4JBJ0WaNvSSSMjDhdriXSMaSbb+qXb+atpH/iG9sTvR7P1VW+Uep6L5tLcAxyOe2+oLhlLdO9S5he0tHNegeI5A4nh7Ki4xhDY8Qq4GRCGGMQxstcucJA4Olc5xu4kuNtbANA5pjNh80EIbI0ODHmTpY7ZNZC6xa45mnrW4jtSfFMbqaqVskpNhcexks0jQDQXF9dbquv20qBOYpZSWufq0NH0nbuFhuPFZywlpe3mLRsUwe2OS9zqN32H7q/4jhtRUROZFEW5i3rzODGgA3NgMzjcdnFHYVs+YelkkcHOe1rSGDRgjc92hcbuN5DrpuGi55J8odTDO5meLq9W0jXagatJIO+xUzdsK2zyHhweSTkcNCfqZhoqmdjQDzVWYGSRzmgjT98LWm1lBSBwdBJmLi4vBNwLm978Dfgq5Dh8ZO7Me3d5LaV5vrHdx+vJY+AIAPgpmDKbvYWj6zXXt9oEaIF7nHUaX3J9FGwANOtcTf2TKhaOszgWn0WcPxBrjk77eCzQ07Q4ODnOvpqRbVS08DQ8AXJubC1+aDIBJCZixRW1FV53EW3NN/MNHqVY6umZ0TZMmnSa6EDLy9FY9ldm4m08DgQ51TUXd+6yGOZ4Z+JoJ7xyTMWkwIl31D5tmIHwWrtnmSnZq0tKpdoU+gL6wHLffuCqPNQsbSZyCHkgXuR9IA+l1SphZx7Cu37UvD6KjYN01RD+E5nH3hcZxmPLNJw6xPg7UehXSfh2E4eV7C67F/oua27N8Rh2PIohx8E+2WqX+wxxF3aeVzr4JzB0st/7x2nNx4kj4FV/YtwM5B4NJVnwmE3bZ1rwtdr33P8AEuf/ABHM+HGva01o0+Kb7GeHYJh5WPMoWjo3SgnORZxbqeXFeU2EMeGGwBuWu3j6UbHce9ZSZ4x2Y5Qa7k0MrL/MPJVauqLSf1wRcM+YJ7/ZMONyNUVFsoBwXdSuDmABclhJRG8lyrzH2TjDpdNEwbss3kmdFgIbwQLGkG0yxGKY9mUIJtKXomnwcck6jowFI2JEpMTagpaYBcJ2roeinlZ9SR7R3A6ell9BxxLkHysYfkrHO4SMY/xAyO/h9U12Y/rubzHogMWNA7kfVVjZSt6KeOTgyRjz9kEF3o23iuz7C/3ZqqYn/AnOX7D9AfNhP3lwjDXde3MH0638vquy7N1tq2nkO6ro2g9ssIyu8bxO/Elu0W9His3Ovt9k7wh6XBFvK/LremZTVFORR4hC32qeoM0fYCWzst5PRGPVADm1A3Nloar7kmeCT8oYj+hAxKSM+zVUg8XROMZ/I8pPSU5moGxH2vmtXTH/AHlNI10foCgSOH703eqKa4GnHs/9AX5tKZ467osVopODw6A/fztH5ixWGaUMqGucQAYXi5Nh1XxkfxFVPF6ltVTUkgeA8MilJ3lrw6GT3scPFJtqsckqDYuytG4DcB8Si4YHPJPA6pZiZmta0cQCD4lWnHNt4IJGub/ekNe0gODR1iwjrH7J4cVQtq9tnVJaSI2AE9G2QOy37JmOsXeAVeroiNbnXTn5/oFW62oewk77+0DucO7cjxC1mtJcZXO0TStq6jTRjWCxsxwI0Nyb7ygMakeZSBlIADmhwBAuLg356FKonNcTkfkvvY46D7JRldN/hOuLOiykn/ZushpSOlYedj39kdBfQSN5Frvb3CaVkYMmYxU78zWuJkNnEkW0sN27yRdPDSgaBkTuccpI8Wu0PHglL5wWQlrRJ1XM1Nh1Tz8UXHhlRLrGKePuOZ3mRpuVcO1rog0i6seBpWxkjmYgyNNXTvEAoqXDHOabOZKOW4+R09UttJDva8N4te0kfdcrRQ4BIAM7+G/ee1HGkyhwJLrcT/0VXbNiO7Rbs21O2s1Ht3FUUTuheHsOaJxFx9X9E9MI6UP1cAQS0G3iDYrepw8G4IGt9dBz0cPigpoyJI3AkGwZYcbG1rcd6U4nDvgeL8eff2rosDjI8VG6vqDw7jyXSfk2nc6pLb9SNkkwHJxyx/wuI8E3lFsNlg5VGT7ulR/CChNgMNkgFUJW5Xsgbpx/vA5+vg1qlxubJVTRcCBN/wDVfB73Bax9SIZkDiHh+JcW7hR8Nb80DV1hfHhrRrkic/70cTdfylUv5QKLoq1w5xRH/wCNoPqFa8GiPzt8Z3U8NTb74LG/xtS75Y4MtbGeBhA/C4j9E02O/wDn3z08v0SnbDaiyjlfi4n0Kq+zc2Sa/ON/8J/RXZzujLeyCQfhYD8FQMLfZzfEeenxV7xzc23HMz8bS1JPxdH/ALyM/M2vD/KYfh114Yt5E+ihqK0wOyfusPlGxv8AKvLXaemzTAj6g/icvJTBtF/Rts8E8EEZFlX5sQUjY1kBbhdWuLXgxSNCwFuFVSvZVs1ixdbtKlQpGhc8+WKgvFBKOBfGfvAOb7nLojVW/lHpA/DpT9QseO8ODfc4ovBvyTNPb66LCduaMhfPsEuWRpO4OF+6+vpddMwuuyUNNKT16OtLSL6mN+V7rDiL5h4rmM7dXBdA2NpmTQ1rXsaXGkZO15aC5jmgOdldvGYu1tyV9ss1a4do9x6I3Y8g6zTu0PsfIroW0uLwx1NFMJGEMlex5BvaKVmUuNuANihGVIjfMY3AtfUPnjIBGUSxBjxYjj1vRCswqnfhUE3Qta/LHdzRlJcx2Uk233LSfFD/ADiyDw8Wfru+inFzNjAiZdiwb7/8oiapaB2BV3FNo4mkhzT2aqfEK02Ntyo+JVWZ27fr4JmNEnOu9GVmOtdoGi3Ii9vFJ62Rh9oDjYceA017kHV1IDQW3aBbtJN+fJLKnFHG1gBYWvvd5/FZunIWzYRxWlW4ZtwaO3fbuRjJL0zHHXJK4G/1ZBf3goKCBz9bjxTGnoHCGVpI6wa4W4FrgP5kLLBKWiUDQEete6Pwz25nR82nyF+ylhbniAB9mbhpo9vD8KbYTh9Q1+gdbnwSnA3EOcDYjqHxDwB/ErxgIPSm5uHC/lotcO3K57TzvxAWOLOZkbhyrwJHonmHZi2z+W9RVUFrlNg8Bu5JcQfdEg6oGknq6locNdSbf9FLs5hUkswlijjlfTEvDJJTEOsMrXAgG5BsbHsS7EYiL2I011/rQpx8mGJH566O29gaTzHSNI9yDxgtoPI/omOAdRc3m0+WvsrhLi9dHUzGWi608TB0UU8b7NjIZna42zautbQ6pftDjrzVGSSmngLoQzK9ocbNlBLhlJu3cPFW/aY5aqjd9aQxHuc5jve1J/lBj/vqV3OQxnucWO/lSyRmh14prDI0uZbRq0jjwvt7AkmHbSQMqqiR5ewSMib1o3XBzRGTMLXGjNOaB+VTHaeqfA+CQSZQ9rrAgi5BF7gdqZbOVB/acw4Ola3/AIUrLfwhTfLNCPm8LrC4lIvbWxaTv8ETs4lsoN/1e5WW0QwtykG8nP8At7vdc1w49bucCr9ib7siP+0i9XBc8ondYq3VlFH0Mbg2xcW3s5w4EnS9uCz/ABbEHOheeZHoq/hp2j293urJX0+ZwP7vxKyhTgjeEk47OlPxXl88a5rRQd5LpdF//9k="/>
          <p:cNvSpPr>
            <a:spLocks noChangeAspect="1" noChangeArrowheads="1"/>
          </p:cNvSpPr>
          <p:nvPr/>
        </p:nvSpPr>
        <p:spPr bwMode="auto">
          <a:xfrm>
            <a:off x="215900" y="-796925"/>
            <a:ext cx="2324100"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solidFill>
                <a:prstClr val="black"/>
              </a:solidFill>
            </a:endParaRPr>
          </a:p>
        </p:txBody>
      </p:sp>
      <p:sp>
        <p:nvSpPr>
          <p:cNvPr id="6" name="AutoShape 8" descr="data:image/jpeg;base64,/9j/4AAQSkZJRgABAQAAAQABAAD/2wCEAAkGBhMSEBQUEhQVFBUVFBUUFRQUFBcUFRQUFBUVFBQVFBQXHCYeFxkjGRUVHy8gIycpLCwsFR4xNTAqNScrLCkBCQoKDgwOGg8PGiokHyQqKSwtLCwtKSksLCwsLCwqLCkqKSwsKSwsLCwsLywsLCwsKSwsLCwsLCwsKSwsLCwsLP/AABEIAM4A9AMBIgACEQEDEQH/xAAcAAACAgMBAQAAAAAAAAAAAAAEBQMGAQIHAAj/xABLEAABAwIDBAcDCQUECAcAAAABAAIDBBEFEiEGMUFREyJhcYGRoTKxwQcUQlJygpKi0RVissLwFiMzU0NUY3OT0uHxJDREg6Oks//EABsBAAIDAQEBAAAAAAAAAAAAAAQFAQIDBgAH/8QAOREAAQQAAwQIBAQFBQAAAAAAAQACAxEEEiEFMUFREyJhcZGhscEUUoHRBjLh8BUjQmLxFiRygqL/2gAMAwEAAhEDEQA/AK/Sf4itGGDckFDS3mPeVc6CiAG5S1J8EwtsdqfYW3ROmbklotEwFQrpqjPFZsg/nCz84Xl5GWWHITp1h0+i8oWuW7rJzSUosqvLWZXXTvD8WBCsNyxaesiqyEWS/D57PKIra3RKoZuso3qzjlKtUMt1JdLIZdF51S4G979iqWrUOTNeQf7Tb2+SyytueSrStmCLXlEZxzC9045hepesKVeQklXbiFq2u7QvUvWEavIb52LXuFI2cEXBUL1qVeQkmING9wCVT7Y0zTYytv4/oppUdK1v5irAvKtxbYQP9mS/cHfonNHWB4uDdepS2RrtxRagraYSMc0i4Isp1gqFdcxmpTG9zDwJt2jghSQTqmG2daBNYb7KnyVxzIrD4UN1WGIxTnaKziJnYvJHHXmy8iejQ2depMPIkJ7VZ6caIYMAKnbKEuqkU1gBtGskspBMgROFsJwpV0aJVsJUCKgLYVAXl5GiVZMqDFSF41IXl5QVrkxwrcEmq5wi8PrgOK8sminWnlZ7Kr5q7PRlViII3pbGzM668NFEozFWKlrDZSPr0HAzRelCgkrZo0UwxEE2TekeLKqzC2oTLC8S0sVdhHFZPvNomWIwZgvYdBZq0kqrqWmlAUkgqA2jakqmaKCOPRSyyrDXXVFoo3blLA7qqN/JbRNIC9lVLQVc7qlc0xGO8ju8rplXHcFV1uzrS4ki9zxVmEDek+0cPJNlDUm2Zg6x710PDLsHYq7TYOI3XGifUdSLaqHGyicBG6Jga5PI6gKDEq8RxlxvoCgxWgFItqsVHRO7RZQBZTLpAud4ti5nme/mdO4bkKtYaa5JWzxZN20AAEtOptamZeQ7968pXl1P5u0rBw0FU3BNrnPNlb6TESbaJbNC6J2VyYseHiwsuwfkhZsJeN109hrBxRkbmuWStSpvzGS+qlbSHirXJTDghZaYclCmgkJpbISYkKwS0eiXmgu7sXl4pU5t1u2BWAYcAEsq2ZSoBUVSHZGj6YWCBjfqmMLTZSVFWi2y2WpqELIShHvcopWRdRItKOexQ2UlYykLyqRradidTQzpGypKnZVcApUps6r1W0lYGDU678o1P/RLJqkRj2gHWuXfVG7TtPBLX4vCA27wc7nANBJecmhc8W0buG/j3oZ8uvVRLIDVlWSnxRp1Nx3j9EwgqQ4aG6qzCHAZW2tuOoRDG21B1/rcpbiSN6h2HB3KwPaFiOAJbTV19Hb+fNFsqxbRFNc14sIV7C00VtVQaaJFWVRYn5luEmxSmuCodTd6gRl25V6s2nLTa6BrsQMrdUsx+hIdcc1mlf1dVaI5tyX9HI2U5tyibLa6hlNyt3DVGw0VwmN0FNWk0jNVlNZ6HVeXs4VshVd2cltKO1dJp6kBoXKcLlyytPar60XZ4IrasfWDlbBnQhNJ8VA3FHYfix4lVOmp3O5psyF4AsEleGhthFguzUVcqXEA7ijHEEKiRTSNdexCs1FWFzdUMyYONcVsWpg143LSWIb0mqalzX6I/piWq+YHRRRWJ8QAFkkqZ8xUeIF2bRQxtKow6qX7lPTe0nMLtEtgoDvReQgLRxWYBUshC0MYQckpBWomcoLqFqwOtI0tCEqF4OconsJQ0M2dy1eKCmgjCnc5rCOZ9yHgfZLcRriJu4H0H6m6tNLQpTEyyt8arQNBa+89+4eX6LOC7PRRnOGDO67nHi5ziSbnx9ENgeGmWTM/UCzj38ArhFC0IRlu1RhFIRx4LXo3WuOBRphBddEAjcr5SVGgSieS2o/orzJ9Lg79UPtI/I243E+o1Uezn95ER9VxHhwV4XkPyrKVlttNGVZAUTqm6xURFqDidcr0xcXLeKMBqX43CCkEbbXVlxFmiQPbqUbhLG9KsWOsgS/rJzSbkhm9pNqGbRMpdyCj3rNZJ1l5LcQrwHleWK2VPidYg8iui4dNmjHcueTUzmHXdzV32Xdnib5J3tECWIOasYGPikLHiineGygXva909p52HiFVq2gcCS0kKOhp3g+0Uh+HJF2iHTZd4VxliaURRRABKqJhJ1JTymYLIUxBpWzX2hauAEoiKPREOYFiyqGAG1fMldVSAlBinAcmtQ4JRNL1lYABVu06pIxZeqYwoaOpFlvUTqhK3A0S+UC6LpqQFAyyao+knFlpvCFzdZSPpAELIwIyWZLKuUhQxrQVpq7ci4mtVGr57zkc2k/mB+PorSKkgHuPuVVmhzSk9jvLggca5umVG4aNwJtWvCCGRAmwza6phHVtO5wPigaW76VjmNDndGLA7r2tv70pweCrc95mY1pDwGhuoLeLr8LaclDAQBS046q0mVDHExewBcfIeZREdLdvoq5h+xkzZ5XzTGUPPV3t6PXSwB4DTxWmpVdE12gpulpXm1i3rDw3+l1W9ka10Tjmva+vK3Aq61lKGwObrbKRzO5V7CqDKx5d7VtRy5eeiGksOBC0bRabVkJa8XuDftQVQ1rLlbmbIzXh+iquPYw4ghqNZO3QO3qhJy6IbH8daDYFAQz3bdAxYQ+TV3epZYDGLJrFlOgSWcu/MVBNLdyIbWZWpe46rxbdq2kpYRgpZXVd3krC1fTanvXl4AK1p7LAHcE22aiDNBzQbILlH0kRadFzeH2jIxmRxsL6PjcDFONRRVlc3MBbiiIMNSOnxAtcL7k5jxZoG+6YR4npNxXJ4rAPiOoR7aS2qMgclUWKBxsj4JVYk8UCG0pZ6my82W6hqBda07lVWpYqLpZNFqnMiCmaptQo6dhspXxlSQDRZnVCFqNQlk6mpnKKoGq3hNlfgsqFoxmql+Z3UML9UxjkFlnVqc1IKajFiOwhVGqgcAy2hzHN924IPfchXGrqwAlT42vueBNyOXMj+uCHmgFWETFPZorOy9QMro7+yb9wdqR5+9P5DYaKuwUxjIe2+tyednEEjw0P3UwGI6aEbtFiw5RRRGjzYU8eJWBHRuJB7BfuRkEt9/qq901Q43BsP3Wj0Lii4Kt7fbJcT2AH03q4ctHM7kwxdxMZDTYm1j27/gkdJCb9a5N9T3cO2yNnqS49x9dyBqcUYzMSeXu1VujzkFDlxFhSVstwQlElI08FGzHmPcesPRTtrGniET0LdCQp/pWA5sbeG5VXFa/M42VkxEXGiqlVDqmOHoC0oxNk0g5Z7BT0Uwyi/JLcTaWhCU9UdwUuOYqjRlCZukFz3leQbQvLXKVnYV9pqUZVK02NigKDE+BTEkOC4LrQmivqGfMdUXBhzXhYlwot3LfCZ8pIc4ADzPcmc+IxaAZ3uOga0Ak8+PBM4Hig4aJfNnDi3eEroz1hdWKnahYaEXBHllfcflTSJoH/AGd+iYte535khxUTLuMKGQaKBjEbMy+74/ooWWG+3mtLS/I7kVA8lROU0jgTpZaOjJ3e8KAdV7I7kvMkst5JQUI6nfy9ynjpHW1CvopFjggqp+qBkrw3ej6qjdyJ8EjrqCQ7mP8AwlTohZ3Oa0kBMqHFA69ka/ErBIMHw+Rt8zHDvBRNc1wG4+RVNxS+OaV8eZworWsx3QpZTbWhr7PHVOl+QS2ozn6LvwlBzUjGNL5cxsSMrRbUcM3O/IeapK8NGqrs5mNxctRDdv4D6ro8GKsfaxBB4b+G8EaELcujfcMN8pIdbg7QkX3X1ubc1zDD5pH636KIXIY2/WPDOTqR2btNyuGF7V0sMLY8jxlGvsuLnE3c4uJFyXEndxQfTBworsm7NnY0OOp5BNpRID1XGyJpAR1nnXmeA+CQz7fxf6OJzj+84D0F0gxXHpp9HdVv1G6Dx4nxWJka3cbRceAmk0doFYMQ2xiM5jDTk3dMNWuNtSGjUAbr8bXXPNtMclEuVoc2O1muINn9oO4pvAQ03dr+vxRUlXnBZ0bXg7wWXbbtFtVaPEkb0VNshjm9Q0Vz2LEJBqHEHvTzA8SnL26ki/FNptiWSPYYxlubPYL5d1wW31HdfyV+wrYWNjR1dQi8znNti5rEwOw7+jdvQdLGXM15KGp2dzagKzjBQ1FQUfV8FrEXtOqyle17d2q5HjlAW6FJ2QWV82zobHMqQ/em8eotLHWDSyAsLYFeRCyTkRngjKasLVq0BYIXBvxEZHWX1kQO3BGOkznQ27FDX0cnVJBtc6gXtfjohwDcKwULjlUwtY8b0POXx/lSFtO7hM3/AIgHxUop5uEt/wD3R/zI+ubc+y097Qh6vDmiIPAsc1tCbbidx7kQ6EhpeN3eUIJxnEbt57AfstQ6q4Su/Hf4qYPrh9KT1KDdOyNuaR4b7z3DeT3Lo+E1PSQxvvfPG11+eZoK0w8LpRZsDnwQ2OxIwxAGUk8K1VF/aNaPpu8QP0WP2tV8794XQ5bISVg5Bb/CH5il42qOMY/f0VKGPVI4NPgVt/aSfixvqrcxjeQ8lNkafot8gvfCv+cq38Uj4xhUv+0kvFnk4hbN2lfxY/wkcrq3D4jvY3yCgqcHi4MaO4KDhZPnU/xWHjH5qrt2rd9V/wCK63/ta7k7xAPxVipcCjPtMCJOy1OfoeRIUfDy/MrDaWGO+M+SqzNrzy/KFiXawO3xt/Aku0bhFUTRsFgx1hx0sEpkrHXsCTu8zuA96CdLICRaeMw0TmhwbvFq0u2kH+Wz8Nlp+3Y+MTD/AF3KLZ/CQ8OdUOc0BtwALOeeDRceu5a1+EPa60N5etlb1bF17bge1WDJy3MpAizFtbu+vFS/tiH/ACWen6LxxaD/ACW+iSTyPYS17S1w0LXCxHeCon1dm3IHdZYGR43rcQtOo9SrHFWUjiLwj04prFicbBZjGgKg0GK57nLaxI8inDKppUmR40VBAx2utd5VrbjIuLAIyDa9o0LVUaRxc9rWak7hzRktK4HVpHeFs2WQNsISXCwvfTwN31VtZtLC7fomdDKyTVpBC5yWpvsviBjnaCeq45T48URDi3FwD0uxeyoxGXxbwiNucNvGSOGq5bNDqu+bQUQdGe5cRxKDK9w5E+9dFhnWKXITNo2lK8t3s1XkXSGVwNAtX0dlgV6MpZg4L5eaX1xz5GC3bksDdVYMOj6qW1cACNoZrNROFJshZ4hwkjDmqd1KCVJiVDejmtqWsLxbQ9TraEbtAQo21gvqmuGzteCOBBB7joUZgcTMcRkLequZ2g3SzvXFZwS6+823nf5rrmwuJt/Zsbnm3RF0ZPc7qjyc0LlOIQGN7mnexzmHvaSPgmmAYu4U0kANg6aN/wCSS/5o2L6FtShhczeGoXKbNaZcQ1jzv0K69R1RmbmayQN4FzCA4c2ncQsPBKjEjqmBrGPcwSBhBYbFrRlcfdZaN2WmB6tZN95od7yuYzOAGl+CcdFE4m3ZddxBPmtjTlSxxELT9i1g3VMbvtw29xXhRV4/1Z/42/BT0h4tPl91HwzTukb5j1CYwwqcwJbHLXt/9PE77Mtvetji1UPao3fcex3xU9KOR8CvfCO4Oaf+wTJkK2L2i4J4c1WcR2irG6sppGt45m+yANSSL3Q0+MF/Qm2j7NedQWk3N7d4t4rB843BEx4BwpziCOw2mLsNpY87jAxzjfrS9cv52L0PRYfh8tnCCMG9+rcDhvANraBEy4w1kbnkizb+1YjTTj5JdieJU8UYjjEbZHHNdtgASbuJcNw3gBDucG6mkdH0j9BmvsJVomghmILm3NrXuRx7DzSfE6qlpJWZmHNlztIcXAa29lzrcEsw/Fg3e9vE+20nU31sq3tC+eeoLwAWizW9Zh6o5i/EknxUOxOUaarbC4R7n5XlwbXaEXtnWR1OWWIEPaMjmOABc06hwIJBsb8va7FS8VD7BoOTTVxBPfa29OX4bKAC1h7tDb13KN+HygXDH2J1bY3Ha0oJ0md+YhPmQtjj6Np0SrCp42sawHMRe7naXJNybJkx5zW3dnBauw9zyRJG64HtBhF+TgeB5hSUlO/QOa67SNcp1Cg6m1ozqik52er44amOSYlrGMcXENLst2kA5RqdSryzbbDHDrTj70bx/KqVsjhvS1ZeTkEQJBdcX+gLeZPgr07Db/SYe9XM+Kj0hjzDnYCQbRbh3TfzCbA5/oVWdq6+jkDHUkjXOucwaCNLbzcDildBNYgucBZw1J7U92vwgx0rpLNGWxu0AG1+5cw+eOc43cSN4BTPZuzpsdckgyUdyDm2vBg4xE0FxPaPP/C+hBWRStAD2OuPouBPoVXq7YOklJJDwTqSHn3JPPgzWUwnYxsbg1js7DlOrmjW2+91YIZZhG1xvYta46jiAfik82OxUVkMeKJv6ce5ZOwkLmhzSDfOt6Sv+S6nJ0kl82/osp0MZPMLyE/1FJ87vBV/ho+QKgvwd1liCnc1WiJ7XAL3QN5J/Js1m9Hs205/VcEgNM529MaSg0Rr4ByWYZFEOEZGaUTY1xZokWNUZY0kLbYupJvmPFFbQ1A6M9yqey2K2mcO1PcPA3o3UNUhxeKdIW5ih9vqTJWTW3OLZB99oJ/NmVew2WznA8W+rXBx/KHK5bfR5nRSfWYWH7puPRx8lRInWkb32PceqfQlOHt6bB5f7aSiB/RYrNycCus7FbZwwQdHOX3zZmFrc1mkAEb9OsHH7ytbNt6Mi/SEcLFjgfKy5rsVg0NRNHHPmLXCTLldlIeBnAJ49XN5q4V2xNLDUUrQ15jkkex4MjvbyEx2cLEahcTC6UM0qhouyxUOFMpzB1kXpVcfsrK3aikJt08d+V1OMdg4SAndYAk35WAVRpdlYS2ubZ3SQveY7Pd7JjzxXHHUHepdmdmKeale7Kela+ZmYOcOsCXRm1/quYtxJKTVDz4IR2HwoBdbtK5cRd9ytP8AaGAb3272PHwUEu1tIN8zR4O/RJ9ltl6aajhkc12ctIcRI8dZrnMJ36bkZT7KROdKOknbkeGi0ztxjjfxvxcVYOlIB01WbosI1xaS7TuS7ajbeIwZKWRsj3nKbX6rLWPncDuuldHI0U8RP0m5779XG/oLBNsV2UeBJ0Ekj3MY14Y/Kc4JeHNBy7+oLc9y59U7VvjOVwcGi4AAbp93q25oaQvu3BMoY4nQ5YToDZvf5BN8UeZHNiabN9onffXcoarD3SMfC3K2R1nRvIsBl36jmLjxVbnxjpYy+0l2OAIa6zi13HQ+PgntKyWzHNIJzuY0u11F2uubdiE1vNR3o2mtb0eYajuN81XJNnMSadMp3f6RttQSN+vAoaOulaAXk68bgjzV5qqiRjHOkaA0DrOadQADqPMpFX4NFKWsHSsMbQbMyu6urWl2n2h5reQRvGrSPohMM6eJ2kjSP+SWsxN2mvuU7MTcDqdDuKibhtONPnB8WtH8ykGGRbhUNI7W/o5Lyxifte/iiI8Qde2c7+e8LYYlKAbuO+w1PiVBHgo3iZhA+0PgiYsMcXEl0ZsNOtuA7wqgNWlk7wrFstSOqM4Mz2uaGkAGwsTre514easUezczS09PIbG9swseXFUWCiks7KRc6jLKGnTU66qZlNVfRfJp9WoYffZGRysYAC3zSvFYaR7yWyUDwoK3bezyGjc03tcX7rrkjXWPgrdI+qMb2vMr2FpBD8jgLcdHXVQdvXZbCxAla8doXD7bwhw2TW9+vgujxVLzhrOqMrsjQdS4ka9wHVAtqrEDIMoLcrQ12nWJ+i1ocd19/wDQK51hmITGBkYfdrXEsZlP+IN3WtbidLpq7aPEnAgtzC+vU4juXLbUe1ss0W4mwPNdLg8O6TDxPBFb/TsVkloGONzfzXlWRjVf/q5PdG5YXGjZ+I5jxTfK75lPQYwNAeKdxVYcLg7lQ3RWeRyP/ZNaWqc3fuX1CWiAVxUEbi40n1ZiFuK0pqsuCVTS5k0wpmiW319E6kZlgspXtFUHJuVZ2did0xJB3q/YlRBwSiloA12g4pxh8QGtIK53ERZqKI2soC6iz/Ue0+DrsPqQuX1LbOK7dUUvS0k0f1onW+0Bmb6gLkVNOyOpjdKLsv1tbabt/BG4acjDvIFltmkI6IHENBNB2lp9s1ifROje4EOZO2QD9w/4l+XVAFj2rrG2OlN0o1MEkUw7mPF/QlcawoMqJ8rTbqyEWGhc2Nz8oF+OW3HeF2PCH/OsNaDqXwGN322gxn8zbrkosxL2kVf7+y67F5B0UjTdUD3fsFbQENxN4+jUUzXDtMTsv8DroTYZ5ZJPEeUUg7wDBJ+aIIamq7xYXUHeH/N5D/vGmA3++y6npT0WJN5SOqoT3nJWM/8A0cFqDqD2+qGc3quafl82E+wCZbJ9T5zD/lVMlh+5JZ7fUuTOk/xpxz6J3mzL/Ik9E/Jis7OE0Eco+1Gch9HeicxC1S/tiiPk+UfELRh0A5EoOcdYnmAfS/O1uz/zB7YW+j3f8yqfyi4JBJ0WaNvSSSMjDhdriXSMaSbb+qXb+atpH/iG9sTvR7P1VW+Uep6L5tLcAxyOe2+oLhlLdO9S5he0tHNegeI5A4nh7Ki4xhDY8Qq4GRCGGMQxstcucJA4Olc5xu4kuNtbANA5pjNh80EIbI0ODHmTpY7ZNZC6xa45mnrW4jtSfFMbqaqVskpNhcexks0jQDQXF9dbquv20qBOYpZSWufq0NH0nbuFhuPFZywlpe3mLRsUwe2OS9zqN32H7q/4jhtRUROZFEW5i3rzODGgA3NgMzjcdnFHYVs+YelkkcHOe1rSGDRgjc92hcbuN5DrpuGi55J8odTDO5meLq9W0jXagatJIO+xUzdsK2zyHhweSTkcNCfqZhoqmdjQDzVWYGSRzmgjT98LWm1lBSBwdBJmLi4vBNwLm978Dfgq5Dh8ZO7Me3d5LaV5vrHdx+vJY+AIAPgpmDKbvYWj6zXXt9oEaIF7nHUaX3J9FGwANOtcTf2TKhaOszgWn0WcPxBrjk77eCzQ07Q4ODnOvpqRbVS08DQ8AXJubC1+aDIBJCZixRW1FV53EW3NN/MNHqVY6umZ0TZMmnSa6EDLy9FY9ldm4m08DgQ51TUXd+6yGOZ4Z+JoJ7xyTMWkwIl31D5tmIHwWrtnmSnZq0tKpdoU+gL6wHLffuCqPNQsbSZyCHkgXuR9IA+l1SphZx7Cu37UvD6KjYN01RD+E5nH3hcZxmPLNJw6xPg7UehXSfh2E4eV7C67F/oua27N8Rh2PIohx8E+2WqX+wxxF3aeVzr4JzB0st/7x2nNx4kj4FV/YtwM5B4NJVnwmE3bZ1rwtdr33P8AEuf/ABHM+HGva01o0+Kb7GeHYJh5WPMoWjo3SgnORZxbqeXFeU2EMeGGwBuWu3j6UbHce9ZSZ4x2Y5Qa7k0MrL/MPJVauqLSf1wRcM+YJ7/ZMONyNUVFsoBwXdSuDmABclhJRG8lyrzH2TjDpdNEwbss3kmdFgIbwQLGkG0yxGKY9mUIJtKXomnwcck6jowFI2JEpMTagpaYBcJ2roeinlZ9SR7R3A6ell9BxxLkHysYfkrHO4SMY/xAyO/h9U12Y/rubzHogMWNA7kfVVjZSt6KeOTgyRjz9kEF3o23iuz7C/3ZqqYn/AnOX7D9AfNhP3lwjDXde3MH0638vquy7N1tq2nkO6ro2g9ssIyu8bxO/Elu0W9His3Ovt9k7wh6XBFvK/LremZTVFORR4hC32qeoM0fYCWzst5PRGPVADm1A3Nloar7kmeCT8oYj+hAxKSM+zVUg8XROMZ/I8pPSU5moGxH2vmtXTH/AHlNI10foCgSOH703eqKa4GnHs/9AX5tKZ467osVopODw6A/fztH5ixWGaUMqGucQAYXi5Nh1XxkfxFVPF6ltVTUkgeA8MilJ3lrw6GT3scPFJtqsckqDYuytG4DcB8Si4YHPJPA6pZiZmta0cQCD4lWnHNt4IJGub/ekNe0gODR1iwjrH7J4cVQtq9tnVJaSI2AE9G2QOy37JmOsXeAVeroiNbnXTn5/oFW62oewk77+0DucO7cjxC1mtJcZXO0TStq6jTRjWCxsxwI0Nyb7ygMakeZSBlIADmhwBAuLg356FKonNcTkfkvvY46D7JRldN/hOuLOiykn/ZushpSOlYedj39kdBfQSN5Frvb3CaVkYMmYxU78zWuJkNnEkW0sN27yRdPDSgaBkTuccpI8Wu0PHglL5wWQlrRJ1XM1Nh1Tz8UXHhlRLrGKePuOZ3mRpuVcO1rog0i6seBpWxkjmYgyNNXTvEAoqXDHOabOZKOW4+R09UttJDva8N4te0kfdcrRQ4BIAM7+G/ee1HGkyhwJLrcT/0VXbNiO7Rbs21O2s1Ht3FUUTuheHsOaJxFx9X9E9MI6UP1cAQS0G3iDYrepw8G4IGt9dBz0cPigpoyJI3AkGwZYcbG1rcd6U4nDvgeL8eff2rosDjI8VG6vqDw7jyXSfk2nc6pLb9SNkkwHJxyx/wuI8E3lFsNlg5VGT7ulR/CChNgMNkgFUJW5Xsgbpx/vA5+vg1qlxubJVTRcCBN/wDVfB73Bax9SIZkDiHh+JcW7hR8Nb80DV1hfHhrRrkic/70cTdfylUv5QKLoq1w5xRH/wCNoPqFa8GiPzt8Z3U8NTb74LG/xtS75Y4MtbGeBhA/C4j9E02O/wDn3z08v0SnbDaiyjlfi4n0Kq+zc2Sa/ON/8J/RXZzujLeyCQfhYD8FQMLfZzfEeenxV7xzc23HMz8bS1JPxdH/ALyM/M2vD/KYfh114Yt5E+ihqK0wOyfusPlGxv8AKvLXaemzTAj6g/icvJTBtF/Rts8E8EEZFlX5sQUjY1kBbhdWuLXgxSNCwFuFVSvZVs1ixdbtKlQpGhc8+WKgvFBKOBfGfvAOb7nLojVW/lHpA/DpT9QseO8ODfc4ovBvyTNPb66LCduaMhfPsEuWRpO4OF+6+vpddMwuuyUNNKT16OtLSL6mN+V7rDiL5h4rmM7dXBdA2NpmTQ1rXsaXGkZO15aC5jmgOdldvGYu1tyV9ss1a4do9x6I3Y8g6zTu0PsfIroW0uLwx1NFMJGEMlex5BvaKVmUuNuANihGVIjfMY3AtfUPnjIBGUSxBjxYjj1vRCswqnfhUE3Qta/LHdzRlJcx2Uk233LSfFD/ADiyDw8Wfru+inFzNjAiZdiwb7/8oiapaB2BV3FNo4mkhzT2aqfEK02Ntyo+JVWZ27fr4JmNEnOu9GVmOtdoGi3Ii9vFJ62Rh9oDjYceA017kHV1IDQW3aBbtJN+fJLKnFHG1gBYWvvd5/FZunIWzYRxWlW4ZtwaO3fbuRjJL0zHHXJK4G/1ZBf3goKCBz9bjxTGnoHCGVpI6wa4W4FrgP5kLLBKWiUDQEete6Pwz25nR82nyF+ylhbniAB9mbhpo9vD8KbYTh9Q1+gdbnwSnA3EOcDYjqHxDwB/ErxgIPSm5uHC/lotcO3K57TzvxAWOLOZkbhyrwJHonmHZi2z+W9RVUFrlNg8Bu5JcQfdEg6oGknq6locNdSbf9FLs5hUkswlijjlfTEvDJJTEOsMrXAgG5BsbHsS7EYiL2I011/rQpx8mGJH566O29gaTzHSNI9yDxgtoPI/omOAdRc3m0+WvsrhLi9dHUzGWi608TB0UU8b7NjIZna42zautbQ6pftDjrzVGSSmngLoQzK9ocbNlBLhlJu3cPFW/aY5aqjd9aQxHuc5jve1J/lBj/vqV3OQxnucWO/lSyRmh14prDI0uZbRq0jjwvt7AkmHbSQMqqiR5ewSMib1o3XBzRGTMLXGjNOaB+VTHaeqfA+CQSZQ9rrAgi5BF7gdqZbOVB/acw4Ola3/AIUrLfwhTfLNCPm8LrC4lIvbWxaTv8ETs4lsoN/1e5WW0QwtykG8nP8At7vdc1w49bucCr9ib7siP+0i9XBc8ondYq3VlFH0Mbg2xcW3s5w4EnS9uCz/ABbEHOheeZHoq/hp2j293urJX0+ZwP7vxKyhTgjeEk47OlPxXl88a5rRQd5LpdF//9k="/>
          <p:cNvSpPr>
            <a:spLocks noChangeAspect="1" noChangeArrowheads="1"/>
          </p:cNvSpPr>
          <p:nvPr/>
        </p:nvSpPr>
        <p:spPr bwMode="auto">
          <a:xfrm>
            <a:off x="368300" y="-644525"/>
            <a:ext cx="2324100"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solidFill>
                <a:prstClr val="black"/>
              </a:solidFill>
            </a:endParaRPr>
          </a:p>
        </p:txBody>
      </p:sp>
      <p:pic>
        <p:nvPicPr>
          <p:cNvPr id="1034" name="Picture 10" descr="http://t2.gstatic.com/images?q=tbn:ANd9GcQVf7xPy1Do9inDZFX4UlhWZbf2sHuRDKykiWeKMNuBtYfFsaDu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232" y="4559994"/>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1.gstatic.com/images?q=tbn:ANd9GcTj1kCygT4HWpkB0lZ-BW6R7yqrUauS9sLQ5Fj2m-6NP7GRe9Sc_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8359" y="1900931"/>
            <a:ext cx="1304925" cy="73342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6" descr="data:image/jpeg;base64,/9j/4AAQSkZJRgABAQAAAQABAAD/2wBDAAkGBwgHBgkIBwgKCgkLDRYPDQwMDRsUFRAWIB0iIiAdHx8kKDQsJCYxJx8fLT0tMTU3Ojo6Iys/RD84QzQ5Ojf/2wBDAQoKCg0MDRoPDxo3JR8lNzc3Nzc3Nzc3Nzc3Nzc3Nzc3Nzc3Nzc3Nzc3Nzc3Nzc3Nzc3Nzc3Nzc3Nzc3Nzc3Nzf/wAARCAC3ARMDASIAAhEBAxEB/8QAHAAAAgIDAQEAAAAAAAAAAAAAAAECAwQFBgcI/8QANxAAAQMCBQIFAgUEAgIDAAAAAQACEQMhBBIxQVEFYQYTInGBMpEUQqGxwVJi0eEHIzNDJHLw/8QAGQEBAQEBAQEAAAAAAAAAAAAAAAECBAMF/8QAIxEBAQACAgIDAQADAQAAAAAAAAECEQMhEjEEIkFREzJCYf/aAAwDAQACEQMRAD8A7sd8w+U8oc6QG6XP+0C1jJ94QDczp20K4XbQJAgDTQE2KGxe1vZIuaBBge4sgAmCQYKCTyYAvHERCA4H0uDb69yomxAGaTs26k4ENgAm+w0RNBwIkG/skNIJPcHZH1MgEgcIuTF7f1IsBlwiZgxMQEjOwbO28qQAJi/yVGAHaaooIPfuVIS2xOUD7JRY5XZfgWTOwFhvsgLHnXhJxnQmT/SkXBgLnG3KC8BuaSYvBtCCXaTJ+6C0EAScvCrJNnXMmZ0hFN0uy2BI41QWZWmYDiOJSAbZoERsg6AAkHjZAykaAHcwgdwRsdrJQXXtKDlF4/mUiQBmcfURp2QBE3Os2HKYLpOXQd0TO+vaEBstuLccoAidAZHKRBj6ieFL8u4B/RRi4h2nKAcZsJne90ABto72QZEmWwbABDp4PugCQdJI4S1EaQhrieQUSDO59k2BsRDGi+yC5oMGBOxKRkkFztNAnePUBHcIBwteIO6CYgahLkyMo2KYJa3QEf1IlhEmcrRPuEvcbXi5Ug4zYjT7qIEXiZ3BRLUS5g/J90KcFCIl6ieR/TER7p2b/tAfEAAmfumSI4RoSc19OLIgAyyAd5mCjRpyQT+qjcuBgTYm6Blzm3gfIiUrAD1exCcn6nOA78fdEgPtE6ADVDYJgAaHug2No5JRYtktk7zslLSYgHtCKNToSD7odFpJkbi6eX03sZ+yPp01Ou1kCuCAxpvcmFKdA58TvKXq2H3VdevSoUnVKuVrQJzFA6zhlIzC/da/F9QZhzlxLg1obJeTb2Wj6v4ga45MO3OL9m+65nGYw4yznFzW7H6fYKbNOuxPjHAUKJdRFWqW2FoBXP4rx9VY/wD+NhGCL+t5MLR4hlOtTyh5ys1pgGflYVWi2oB6Gki7gDb2jUlWTaW6d74f8eYLEMNLqbvJqD/2N9QP+F2NOtTrNZUp1AWPEtcLyvA6paHZi0UrEAGAT8Ld+HfFXU8BUZRBFXCMf/43X7WPsStXFJk9lkwJBjuUFzSbWPwtLgfEnTsVRZU/EMa92rCPUCttTqNexr2OaQ4Tm5WWln69lCBF5jb/AGdlL0m8NJ3KBAHp0QIXsDpylLm2DQSU5lpJE9kNmRlNt0Cj1WaRxBsEEmIN/wBE51jT/wDbJH7SL3QR1kat3BTJ1AHwEmlpEgyOYQ0A3kFAyJH0k9oSDdbEfuEzrJJjhBEiAYG90AGwIc6SdiEF2UkwnlDdII53SlpAh0zZAS4iSPuFGSTOW/uh0zAFhymRsAJ4RLBD+Wj5Ql7kfZCJpYBcmDfUzdMwNLXiwQ65vdSkCANfdBW4CZDST76lSGuYNaATJ5KA3KJG53KQALoBaY+wQ2d9rngXASePygx7GEG+kzO9koh+gJ9tPlFO4tr3QBEyDBRuTr2snGUE88WRUSL2sOIUstwQNe6R9LhMHaJTNpAaD3QRecpEkidoXEeJusMxOJ/D0ZdTpEiAfqI1+Auh8T453T+j16rDFR4ytdwSvK3Ykn0tJLnm5GpUG2NU1aEuaMzLN4jhazF4wTlfeNQLBY9OpQwTS+o+pVe90ZWviT78IqVziK7m0KTc0WaxswO7j/CshtjYrFCn6w3MI1bt/KxKfVXVaraIaXZjAOhHysqvgH5GvL3lzjcC8e5vKop4X8M59eoLhpDARubLeMjzy2xn1WPYSKeYOJjPurcCTWflJawgekQBH2WKHVHPcPKBI/NEuHt/hZOGqYxrg0MY9upzASFu6Z232BacPiH1AXsyuhj2O/wux6B1bFVqgoU6rw4AugnMJ3J4mVxFGpVfZwIB4Fz+kLIo4l+GqCph31WPE3AmD8FeNe0u3q+DxhNfyMQA15uA0Wd3CzpznZzRrJXlnSurYg1WCtjKpeDma7KNdgF6V06rRr4ZtWkHX+rP9U91NjJnI0u5OxTnNqfmEhJMZQI0TzfVmgH3VCItM/AR6QReDsk+ALEj5lAaTrcclKC5JmfjZAdMwZjiDCTIuGuze6WWJJa0E8BZE7yDdIW3ISBkxa3dPNAEi33WoEYv6rb8JCMvpE5dFKATe07oDyLC+0xCAcDbLYRtcJESNR8FB1JdBHsouAGhsdpQSzOFso+6FINgRMIQSaSRpM6bIMaOmHWRBLTp7g6JXzAgEDY8owA3QzcC0WQ7bcbD/KZBiDEfsogxwfeEWG49v1QXQ25twkTcNuPcT+qDAbMkczyiiZ3jmyloBGnJWNisR5FE1Tck+yw8D1H8Xi3UC0loaXKb701MbZtsxcyBKGuEek+9kjAdBMEbDZYeMxooVMoIsJOhVt0Yy26jnP8AkisW9PwzZs6oSWg62svOaIq+aIA8x4+GtXU+N+onH42iwOHl06cucdBrP7LnaeMpMJfYU9zu/spEss6qFfB02Q+o97mXlx3nX78K/CNfiajaTGeTh2GzGA37mFS2ucZiRVrkBoIDW7ALouiYTzqc04gPdLuAFd9JrsUumksL6DnkxqTAH3WPV6GX3LS57jdxuuppYaqYaQAOy2Ap02NOhI7LMr0081xPRH4fMHUz7ixWHjMC3EYem+m8ecCQQLOdHb7L0jFspVpGUdwdQuY6n0g+cH0SWgGbHQqzP+s3COVwNatQcQ01HQDIdcCOyzqcvcH5ozCxbYE2/wBWK3zcPTytqPaDWyltQf1jnsVgfh2U7CnnBcbZo3m36pck8dLsBTqPLn1cMC/CkF72kNzM7xv3Xe+GxVFGoKrDNN8U3ON3MNxMbrmOmdLzVDULnFjhOV9pEwQY4Xf0WilTAAA5v2UndX0siROaOOUEAm8m+oMQlmAafzHvZBMxIGi0hm9wDKI5BPN7JANEZR8BAIdaA0/YlShydIblCTiAbgkdkZZEAgN2CXqnKfvKgkY2NuQUvzGRMixUQACYMczomeTMDlWUMSBfTcETClNrER3UTrLbW5QBsYnkKhgkdo3O6iSc94PsUWBvY9krB05RGxQMtO8fdCi4eoyTPshBcDAIAk3kgaJiPzQ6fhJvJgDiEiAd+0FGAQQDMHtKDYC995MwmSQLzOxhY+NbU/C1PKzZmtlsiJRuLmuM+n7lTkxc6Xnhc30rqrnYzJVPofYg7FdBma4wJcCNdVJdtZY+LD6yM+DygXJkkHRa7w3QIqYl7rQAASth1Uk0gNdbLF6KCx1YERIEDlY/6am5g27nNa0wSWgcrk+s1KtXEOFMyCdRsujxxLaeQEZoiQIXK9SqPwzMRiYkUKZcTtJsFMu+jD69uI63Rr4nF1Hj1U84pMaN/TK0lWnWpVi2uIixau06A8v6Y/GPph9alVc0TsTAn7Ld0+kYF9NuI6tg6TqsWpkkhoPPJW5n43VP8fnNz288w7/My5RDTJB/Rd14bbkpNY0FreO6hhPDWF/GvxDRGHn/AKqf9I4W8o0GUoFJjRHCtrMx1e19QOAsqg4kwSsh1Sm1nqcAfaVi/iMNUJFOvTD/AOk2lYre1Fcw+CFAgObESVc8NqnMSM3CC1tK7zciwU2tazGUmjQQsPDYbzsbQoEiCbmYtuthiQ5/qiyo8MAdQ6q+swAsoEgHg6f5TW2crqOg6PhvRSeab2hjnFhdq5p0key3kkxv7hUMLYtmABixAEqUgF0NiNI3XrrTzq/Yh0AE6A3Cd9IMjeJVLYe28wO26m17XGA7M4aglBYSCBLi3kDdBJIu2RsVBpaJiYUg4NExY6lSgsLxlJ4Tids3sokgH6iCdEAQJ3O0SoH6R9UyiZF2252TkgG8lItMiXFs6AnVAGJEFzhwAmQQ3UATuUi71Buh3ASLtJDuxWgy3L6pCLGTH3SEC2pKBM6Qgl6uG/dCiQP6Wn4QgtBgS2Y3KQ9Qhuk3JTbA1MEKJs6S6SfsjMMgAwCSo3J1cZtcWCk0AiMzo4Kj9ItbfRFaHquC/C1ziKLRkd9VtCs/p2KD6eWo89gDCyMU+nTw1V+Jc1tJrZfUdo0LRYfySwV6VVzqbvUy22y88pcbuPTH7dVt+pse7DgNE94hYvSGVKdUktsRF1V+PJ1dYK6higYk6rHl3trxutJ9SFQlxA+VoMfXwFfodbBDEsdVxOpacxJnRdNSrNc4yMwWup9M6Z0zEvxWGwrW1XTle95dk9p0W8bPaWX01vhroj+kYWvUxjwTVfnZTj6bDX7aJ12PxeJzn/xNN4WL4m8T0OmUD5tQuqO+ik03P+u60vResY3H0qdQVGhjny5saeyeNy+xM5j9duwa7JA2SqUhWaQHubO4VJqZqcpMqmNU9Ne2i6n4fzuc9nVMaypyKlvssClgcSzEtY7E+c3LHquZ5lddUoMrD/shV08JhqLgGt9Z41IVufS+MVUWjCYUVq2clrbWsPdcpivEuKp4g+Xh6xbMZgLfqu16pTH4AtcIEaLQ0MK4DQEHUG8rONk9plio6Z1Z/Uq/kMzmtpkfGq3/AIU6M/o+Eio6ar5Lw3SSZVPSMLSbjGvbTY0sEyBougAbH0wTuF6Y/wBeeX8WtcSdD3jRSYZmHSODeFVOY9v3Uw3WYDlWVgdeJPyFYHaNv86KgC94J/ZTBAB17uKC4O0EkA7kQpCXCI+FUCC0yXFp0MpjLMgmf6kosiRp6uShoyyMxJOs6KBmwN+yC9rCNJWQy4yMrmgzERqpAW9QiFGcxObRMEGxMEaCP5QBEGcp95UswOpuohwBNiOUSDcX91qBtsbN9PJQJcTFkDWwMHUod9UkB0acoCeZnsEIl44CEFpgxAn+UgSTMX5lKwJtHFlGZMxJ9kYSc6SZcPeVp/EPXqHRsOC4F9cj0smBfcnhbdxvY/BheQ+L8dUo4/EU+oEljapd5YdDqh/gCy9eLCZXtjPK4zpZj+uYrquJccZWL8Kw+oscG06e8Am0911ha2jhqDWlwb5bYDTOy8exWJq4stq4j00i7LRpNs1o3IH8r2d1Wm6k3IQQGiPZZ+VZJJGvjb3axmun+qVNoeHAkOjZGHaXuNls2UDAtbhcenXtXSxflN9Q/Rarr/WaeGwxLnjM6zG/1Hhb04cnWI37rzf/AJBpVcP1DDsdJZ5ZIMWN/wB9F7cOHnnJXlyZ+ONrkscXV+oPdiHGo5zpJdddH4Xqtw1OpSc7eWrn3tY6thzmguJa5xEwsxtajhnBwrOLmjZpXdyY7mo4uPLV3XesxRc0AOWVh6knVc/0vEtxVBlVh1FwtvRcWkELiuOn0MbLG3BOW1z2VVSq7AuNavh6lQ1IGZjZyj+Aig4ve0SANdYVmM650ulTOHqYhr3CxaxpdCx47a2x8dj2V6JYDBI0WK0ltMEGLKplfpdZ7nYSqHVIu06rMwtE13i3/U36jGqePbVvizuk0nMo+Y5pJqDXjhZwLiBchx07KuALtZlDdIIUgbWk+w0XrJrpzW7u1218pA/RSa0aEEnmdVU0gmSWk/sp2BAkG+gQXNkC4e0HlTkk6k37FQAkB0OI0iU2ibQ5v9swgk2ziXEg+1lMH0mJvyogAXy6bwmCIF5zXA3QPJmiXOEXtum1z9nNtqYUcsmTMcSpaC8X2AUolMHMY+FIby7XhQEA2ue6diZIgdlBK3Pv3TB4M8KB/tg9iiSDMAt3K0JOAAN57AoBtDRbmUpmIBAOkpu9O47oJh1tGoVcA8IQWWaBrKUxpvoAJSdqLNvrKRcXOIblEa7IwcP/ADABed/8kdLwWGr0+sikA92bzQ4BzXREEA6EyAvQgCZJa5oA3Gq5D/kvpeI6j0Nz6HqdSF2jiR/henH/ALM594vFn4upWxZrVDLthFmjhd30jxKKNHDDEkPpvBGdv5ItBC4N1N1MZHtLXyZkK+jjH4T6Q17LBzXC09l654TOary4+S4dx7P0zqFGrlLDYmfhb2jiKboI1XhOH61SoAOw2IxeGLRdjQHtP3K6ro/jKo6mPxdGoGiwrgAZvhct4csfXbpx58cvfT1E1WAjKfdYfWOhYXr2CNDEDu17fqaeQuZpeKcBXpFzcZTBjRxyn9Vl4Lxx0kODXYoUzpLwQPusyZb3p6W433XBeIPCnVejPd5mGfVoMcCytTGYEd40XP8AUKuQFo3qGwX0BT6jSxLRUpPa9jhIc0yD8rnfEvhDpfX6TqoY3DY3atTGp/uG66Mefd+zwy+PfeLgvC+K8uaLjZ3qC7LDGQPZee18NiejY9+FrwK1AxLTYjYjsQus6d1A1cIyowkyL9l58k/Y9OPL8Hi7H4npvTg7CkB1V2QngLz6i2tiq5OZ+d7tQTqu96lSp9Uw7aFZ2UB+aZWNh+n4PprfOc//AMcukq4ZSTT2vDcu/wAYdBtPw/g21KxDsQ8f9bCfqO5PYKzpXizqGAdkrO/EUCZLXWLZ4I2XN4zHO6l1J9epdn0sYfytGgQBlFtBeDcLqw4+u/1wcvNvLr1HrvRetYPqtPPhasVG/VTdq3/I7ratJn0vdEcLxjp+IrYeuythy1r2XmSF6z0jGjG9MoYh2YeYyXAc6GPleHJx+LfHyeTPLmgjNI7huqukEEzLTsqmmGjKDP7qwG0gtJ4Agryey1siLR2nVTAg2JAncyFV7gt91Nulw4+6CySJkQJ1KYJIkOEaRCjEGZJ5kqQmbz24KBiCYcTfZDY0a4NI/qQAx05pkaQEzGUTYdgpaJg5t4PZIBxP0kcXmUsptYu45hNrrgZRrpKSB5Zbc3HCADNhHJ1CHODTAj4KZMWCojY6ESpESIJ+CgE6EHVAcdS2DpdAspN4b9kIcBJnX3QgZJaS3UxIITh0gWgbIAgakk6xoi07D7owg+cwDPqi0mAFpPGxqDwr1E0rEUw6Z1hwlb0xFxN91i9Rwo6hgMThXxlq03MmdJCuPuJZuPD3x1LDu83y212kDObZh3/ytJjOn1aTg1zHtOwIkH2W4cw4XEVMPUZFWm4se07EGCFJ1Wu1jhh69RtrNBsCvoal7cbDbg6eBDGeUKuIIl5eLM7Qqq2ILvzZnaHgDgJVqlR7iXOJDr23VYF5IUi7Tpkg5iLpVqkuMcKLnGeI24UCMw10uDyiNn0zquO6W5rsHiHNpOMmmbtPwunw3jnFeWWVcIHvA1Y+AfuFxdGpNjGbcH83srmOyPZDy0G2YLzz48cu7Hphy54equ6tjK+P6pUxdaAagEAbNiwU+ndVq9PxBblz0Y9Tf8KltHNVqFpLmNfAJ4gLJqYVr2gxB2K8frrRlnnhlv8ArbO8SdLqD/saWdiw/wALT9S6w3HMNPCtLMONS7V5WqrYXNXcC4FoMSN1KoAykGMC1jx4y9N3nzuOqWDYS4vmxWQ2XPyi6GN8qgLaq2g3I3MfqOi6pNRz7N4/KLbOP8Lu/AnUYfien1XSGf8AZTnYQJXDGkSJfIA25W58PYh1Lr2Edh3BznvDSDexsZ4WOSbjeF1XqdM2JDhHvorGzO5nef5VNJwcNQfYWVoAd9Jh3GoXC7VjQ4bub8yFNkflM8wq2kDUj3GysJBEHMezgoqwA6+r2CmC4WLRB5VbDDeRwbKbjpBPeyCRgbhDYafq72SDiPb2lAudCVNiR0Gt9ygGfSA0eyRI042JTtllxPwgkwuFoEwkPgO9kTJza8I12/RUSExz+yNNZA3lISbDTiVMkg9oQAa4j0uAGyFGAbwfshBFxbN2knYGyHhzQPTDj/SNEgCBOx3UgIdMR+iMIus0RfnkqIJcQPLc0E8AKZbeTci6VR4BDn5hOiqvDOvAs61i21D621n+qZ/MVhtqFlZudpyTct1AWT1ip5mKr1j/AOx7zHuZ/lYFCqcji64Fm3gj2K75OnDfamtXa68uk9oVD65g5W35KyKlEVHlxBG/qdKrNKLx7AqruClFSlJ+rQjuoSXCOE6LA2pe1M/UeO6vfSAqttqfUO6zsQoUKteo2lRY51R2gASquim9rrPafV3PIWdVqHD0H0qcM836nA3IG08LW4kAEECJEJu3svXTZ4OoalEV2G7SM7Y12P8ACrxFepVdlaHNYNRusPA1xTqFlS7KliO6k+pVw2K8okupEy3NqAe68PDWdrozz8+OT+JVIa0RZUsJfVbaYRUqebUtYbKeFZNUEbL3xxc1rKqS8saFJjnVH5WizLSdO6jVeKQqVDro33UcOM4jM5o1Oa0rdZZTXtILYc5xGpW+8EdONXq4rAO8vDsLpnQnRaMBgaCx0AfZegeEcMaPSG1crc1Y576xsvPly8cXpxY+WTomPJAzEjlWtdNi9xA/MYsqKeYAQ6ANuyvEETmIE7Cy4XatGggT2VjSQJBd7bKpuVsOv9yrG67xrmRVskRDfdSJIHp9M68KoTPuVNvpP1R+xQODADiQeyf/ANXE/KJ4cETBHp+Vmmkhm1iw5CNLT7wLfCN5dpwnLogiW8SrA4uCD7gp5jETAHJlICLD7SgAzYD2lUSAFjImeEjFwBBJ4RlaSYAPYKTSASdRwSgjBFp/VCkSSZH7hCCAM3j1a/4SJEm19ykSCfSZIFkb6k9yUZ0HEO+ozCqqSGvJmS0gXj7K02ERr3VVR0NOUw6N7nQqz2jwTqDnOqvvuUsPSmkJiZlSxTc2IqnQBxn7owvqqhxm9g3tz7L6M9OKpPYMwaB6vygnVVFnmEhpls3MRP8ApW1iSXNBmbOMRm9uymB5TffUbpO2bWO+m0CYsdlAFjgG1HQ7QTofnlWn1GxkKqplbuDaFLNrKT6LswkuJ1DXa/7WLV+hxdsYCuc6pRb/AGn8jrhU4h/mwIjsSs610v6x6bS91tQLBZ9VlbEU6By+rKQT2WJSBa5zgCWtFyBosvG1yKNMMJDS2dACb9lLGpVAphlUtBzemJ7rLwbQPURosSiJDPn9lluf5OFe8fULD3K3jNRi/wDimsX1KoYywbqe6vbQ9IdUdUcP7VjYV1rm6z6b2gTmutxKlQoOfUbTa14a42DtSV6xhKYoYalTawRTYGC2ll5z0p7H9Twds3rEheiU3ZH2YYInVcnyL3I6eDHrbMpxEHfUK+kYloBcOVjsiJ0nUBWtIEAg30JC5nQyAG7ODfYq1pkybgKlhGQmDHA5U2hrZu6+vZNqsmCfSQOdlIFpkCSf0VdjJs4bKzNIFrJs0fqnubpzJmJPcXUTe2v9vKkI3ELK/iWl2gknaVIRfS+xUBlFwPlSYRqIKu00YMCNPdSBvoY4Ubx9UH9kAk6x3hXZpPNkEAGPZK4IJBaBvyouyxElMuLbCB32KbE8zf7PuhVZm7vKE2JGdydIuoQ28AEoQgiQSSQAbRJOixeoYungsLVxFZ3opsJdY/whC1j7jOXp4jiDnqPfAhziYPM6Khxhzmt5OY/wOyEL6Mn44KyXxYk+otDv0VLqhfZCFfxlG7AcsKLaYLQ/Y6f5QhZqxRWJc+DPJlVlsvgcIQo0REPAGgvHKlj4ApNG1MH7lCFBZhmQac6Gf2VeMfAayYl0oQtfgVKpTYBYysxpa6mHCRKEKyspUa9TD1G1KTy17TIdwvUsFVquwdCpV1cxpdB0JE2Qhc3yfyuj4/utgwxbXcjRXCSYLWwboQuN1LA4QX7aEK1j5JB9Jm0IQixZJFxF9QpBw3J5QhFSJEXFuybMuxPcFCEE7ENIASmJBJ+EIQPPJhtuCmDB9ZniEIQPMZMOsU2mN7cQhCJUrm4DfshCER//2Q=="/>
          <p:cNvSpPr>
            <a:spLocks noChangeAspect="1" noChangeArrowheads="1"/>
          </p:cNvSpPr>
          <p:nvPr/>
        </p:nvSpPr>
        <p:spPr bwMode="auto">
          <a:xfrm>
            <a:off x="6350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solidFill>
                <a:prstClr val="black"/>
              </a:solidFill>
            </a:endParaRPr>
          </a:p>
        </p:txBody>
      </p:sp>
      <p:sp>
        <p:nvSpPr>
          <p:cNvPr id="8" name="AutoShape 18" descr="data:image/jpeg;base64,/9j/4AAQSkZJRgABAQAAAQABAAD/2wBDAAkGBwgHBgkIBwgKCgkLDRYPDQwMDRsUFRAWIB0iIiAdHx8kKDQsJCYxJx8fLT0tMTU3Ojo6Iys/RD84QzQ5Ojf/2wBDAQoKCg0MDRoPDxo3JR8lNzc3Nzc3Nzc3Nzc3Nzc3Nzc3Nzc3Nzc3Nzc3Nzc3Nzc3Nzc3Nzc3Nzc3Nzc3Nzc3Nzf/wAARCAC3ARMDASIAAhEBAxEB/8QAHAAAAgIDAQEAAAAAAAAAAAAAAAECAwQFBgcI/8QANxAAAQMCBQIFAgUEAgIDAAAAAQACEQMhBBIxQVEFYQYTInGBMpEUQqGxwVJi0eEHIzNDJHLw/8QAGQEBAQEBAQEAAAAAAAAAAAAAAAECBAMF/8QAIxEBAQACAgIDAQADAQAAAAAAAAECEQMhEjEEIkFREzJCYf/aAAwDAQACEQMRAD8A7sd8w+U8oc6QG6XP+0C1jJ94QDczp20K4XbQJAgDTQE2KGxe1vZIuaBBge4sgAmCQYKCTyYAvHERCA4H0uDb69yomxAGaTs26k4ENgAm+w0RNBwIkG/skNIJPcHZH1MgEgcIuTF7f1IsBlwiZgxMQEjOwbO28qQAJi/yVGAHaaooIPfuVIS2xOUD7JRY5XZfgWTOwFhvsgLHnXhJxnQmT/SkXBgLnG3KC8BuaSYvBtCCXaTJ+6C0EAScvCrJNnXMmZ0hFN0uy2BI41QWZWmYDiOJSAbZoERsg6AAkHjZAykaAHcwgdwRsdrJQXXtKDlF4/mUiQBmcfURp2QBE3Os2HKYLpOXQd0TO+vaEBstuLccoAidAZHKRBj6ieFL8u4B/RRi4h2nKAcZsJne90ABto72QZEmWwbABDp4PugCQdJI4S1EaQhrieQUSDO59k2BsRDGi+yC5oMGBOxKRkkFztNAnePUBHcIBwteIO6CYgahLkyMo2KYJa3QEf1IlhEmcrRPuEvcbXi5Ug4zYjT7qIEXiZ3BRLUS5g/J90KcFCIl6ieR/TER7p2b/tAfEAAmfumSI4RoSc19OLIgAyyAd5mCjRpyQT+qjcuBgTYm6Blzm3gfIiUrAD1exCcn6nOA78fdEgPtE6ADVDYJgAaHug2No5JRYtktk7zslLSYgHtCKNToSD7odFpJkbi6eX03sZ+yPp01Ou1kCuCAxpvcmFKdA58TvKXq2H3VdevSoUnVKuVrQJzFA6zhlIzC/da/F9QZhzlxLg1obJeTb2Wj6v4ga45MO3OL9m+65nGYw4yznFzW7H6fYKbNOuxPjHAUKJdRFWqW2FoBXP4rx9VY/wD+NhGCL+t5MLR4hlOtTyh5ys1pgGflYVWi2oB6Gki7gDb2jUlWTaW6d74f8eYLEMNLqbvJqD/2N9QP+F2NOtTrNZUp1AWPEtcLyvA6paHZi0UrEAGAT8Ld+HfFXU8BUZRBFXCMf/43X7WPsStXFJk9lkwJBjuUFzSbWPwtLgfEnTsVRZU/EMa92rCPUCttTqNexr2OaQ4Tm5WWln69lCBF5jb/AGdlL0m8NJ3KBAHp0QIXsDpylLm2DQSU5lpJE9kNmRlNt0Cj1WaRxBsEEmIN/wBE51jT/wDbJH7SL3QR1kat3BTJ1AHwEmlpEgyOYQ0A3kFAyJH0k9oSDdbEfuEzrJJjhBEiAYG90AGwIc6SdiEF2UkwnlDdII53SlpAh0zZAS4iSPuFGSTOW/uh0zAFhymRsAJ4RLBD+Wj5Ql7kfZCJpYBcmDfUzdMwNLXiwQ65vdSkCANfdBW4CZDST76lSGuYNaATJ5KA3KJG53KQALoBaY+wQ2d9rngXASePygx7GEG+kzO9koh+gJ9tPlFO4tr3QBEyDBRuTr2snGUE88WRUSL2sOIUstwQNe6R9LhMHaJTNpAaD3QRecpEkidoXEeJusMxOJ/D0ZdTpEiAfqI1+Auh8T453T+j16rDFR4ytdwSvK3Ykn0tJLnm5GpUG2NU1aEuaMzLN4jhazF4wTlfeNQLBY9OpQwTS+o+pVe90ZWviT78IqVziK7m0KTc0WaxswO7j/CshtjYrFCn6w3MI1bt/KxKfVXVaraIaXZjAOhHysqvgH5GvL3lzjcC8e5vKop4X8M59eoLhpDARubLeMjzy2xn1WPYSKeYOJjPurcCTWflJawgekQBH2WKHVHPcPKBI/NEuHt/hZOGqYxrg0MY9upzASFu6Z232BacPiH1AXsyuhj2O/wux6B1bFVqgoU6rw4AugnMJ3J4mVxFGpVfZwIB4Fz+kLIo4l+GqCph31WPE3AmD8FeNe0u3q+DxhNfyMQA15uA0Wd3CzpznZzRrJXlnSurYg1WCtjKpeDma7KNdgF6V06rRr4ZtWkHX+rP9U91NjJnI0u5OxTnNqfmEhJMZQI0TzfVmgH3VCItM/AR6QReDsk+ALEj5lAaTrcclKC5JmfjZAdMwZjiDCTIuGuze6WWJJa0E8BZE7yDdIW3ISBkxa3dPNAEi33WoEYv6rb8JCMvpE5dFKATe07oDyLC+0xCAcDbLYRtcJESNR8FB1JdBHsouAGhsdpQSzOFso+6FINgRMIQSaSRpM6bIMaOmHWRBLTp7g6JXzAgEDY8owA3QzcC0WQ7bcbD/KZBiDEfsogxwfeEWG49v1QXQ25twkTcNuPcT+qDAbMkczyiiZ3jmyloBGnJWNisR5FE1Tck+yw8D1H8Xi3UC0loaXKb701MbZtsxcyBKGuEek+9kjAdBMEbDZYeMxooVMoIsJOhVt0Yy26jnP8AkisW9PwzZs6oSWg62svOaIq+aIA8x4+GtXU+N+onH42iwOHl06cucdBrP7LnaeMpMJfYU9zu/spEss6qFfB02Q+o97mXlx3nX78K/CNfiajaTGeTh2GzGA37mFS2ucZiRVrkBoIDW7ALouiYTzqc04gPdLuAFd9JrsUumksL6DnkxqTAH3WPV6GX3LS57jdxuuppYaqYaQAOy2Ap02NOhI7LMr0081xPRH4fMHUz7ixWHjMC3EYem+m8ecCQQLOdHb7L0jFspVpGUdwdQuY6n0g+cH0SWgGbHQqzP+s3COVwNatQcQ01HQDIdcCOyzqcvcH5ozCxbYE2/wBWK3zcPTytqPaDWyltQf1jnsVgfh2U7CnnBcbZo3m36pck8dLsBTqPLn1cMC/CkF72kNzM7xv3Xe+GxVFGoKrDNN8U3ON3MNxMbrmOmdLzVDULnFjhOV9pEwQY4Xf0WilTAAA5v2UndX0siROaOOUEAm8m+oMQlmAafzHvZBMxIGi0hm9wDKI5BPN7JANEZR8BAIdaA0/YlShydIblCTiAbgkdkZZEAgN2CXqnKfvKgkY2NuQUvzGRMixUQACYMczomeTMDlWUMSBfTcETClNrER3UTrLbW5QBsYnkKhgkdo3O6iSc94PsUWBvY9krB05RGxQMtO8fdCi4eoyTPshBcDAIAk3kgaJiPzQ6fhJvJgDiEiAd+0FGAQQDMHtKDYC995MwmSQLzOxhY+NbU/C1PKzZmtlsiJRuLmuM+n7lTkxc6Xnhc30rqrnYzJVPofYg7FdBma4wJcCNdVJdtZY+LD6yM+DygXJkkHRa7w3QIqYl7rQAASth1Uk0gNdbLF6KCx1YERIEDlY/6am5g27nNa0wSWgcrk+s1KtXEOFMyCdRsujxxLaeQEZoiQIXK9SqPwzMRiYkUKZcTtJsFMu+jD69uI63Rr4nF1Hj1U84pMaN/TK0lWnWpVi2uIixau06A8v6Y/GPph9alVc0TsTAn7Ld0+kYF9NuI6tg6TqsWpkkhoPPJW5n43VP8fnNz288w7/My5RDTJB/Rd14bbkpNY0FreO6hhPDWF/GvxDRGHn/AKqf9I4W8o0GUoFJjRHCtrMx1e19QOAsqg4kwSsh1Sm1nqcAfaVi/iMNUJFOvTD/AOk2lYre1Fcw+CFAgObESVc8NqnMSM3CC1tK7zciwU2tazGUmjQQsPDYbzsbQoEiCbmYtuthiQ5/qiyo8MAdQ6q+swAsoEgHg6f5TW2crqOg6PhvRSeab2hjnFhdq5p0key3kkxv7hUMLYtmABixAEqUgF0NiNI3XrrTzq/Yh0AE6A3Cd9IMjeJVLYe28wO26m17XGA7M4aglBYSCBLi3kDdBJIu2RsVBpaJiYUg4NExY6lSgsLxlJ4Tids3sokgH6iCdEAQJ3O0SoH6R9UyiZF2252TkgG8lItMiXFs6AnVAGJEFzhwAmQQ3UATuUi71Buh3ASLtJDuxWgy3L6pCLGTH3SEC2pKBM6Qgl6uG/dCiQP6Wn4QgtBgS2Y3KQ9Qhuk3JTbA1MEKJs6S6SfsjMMgAwCSo3J1cZtcWCk0AiMzo4Kj9ItbfRFaHquC/C1ziKLRkd9VtCs/p2KD6eWo89gDCyMU+nTw1V+Jc1tJrZfUdo0LRYfySwV6VVzqbvUy22y88pcbuPTH7dVt+pse7DgNE94hYvSGVKdUktsRF1V+PJ1dYK6higYk6rHl3trxutJ9SFQlxA+VoMfXwFfodbBDEsdVxOpacxJnRdNSrNc4yMwWup9M6Z0zEvxWGwrW1XTle95dk9p0W8bPaWX01vhroj+kYWvUxjwTVfnZTj6bDX7aJ12PxeJzn/xNN4WL4m8T0OmUD5tQuqO+ik03P+u60vResY3H0qdQVGhjny5saeyeNy+xM5j9duwa7JA2SqUhWaQHubO4VJqZqcpMqmNU9Ne2i6n4fzuc9nVMaypyKlvssClgcSzEtY7E+c3LHquZ5lddUoMrD/shV08JhqLgGt9Z41IVufS+MVUWjCYUVq2clrbWsPdcpivEuKp4g+Xh6xbMZgLfqu16pTH4AtcIEaLQ0MK4DQEHUG8rONk9plio6Z1Z/Uq/kMzmtpkfGq3/AIU6M/o+Eio6ar5Lw3SSZVPSMLSbjGvbTY0sEyBougAbH0wTuF6Y/wBeeX8WtcSdD3jRSYZmHSODeFVOY9v3Uw3WYDlWVgdeJPyFYHaNv86KgC94J/ZTBAB17uKC4O0EkA7kQpCXCI+FUCC0yXFp0MpjLMgmf6kosiRp6uShoyyMxJOs6KBmwN+yC9rCNJWQy4yMrmgzERqpAW9QiFGcxObRMEGxMEaCP5QBEGcp95UswOpuohwBNiOUSDcX91qBtsbN9PJQJcTFkDWwMHUod9UkB0acoCeZnsEIl44CEFpgxAn+UgSTMX5lKwJtHFlGZMxJ9kYSc6SZcPeVp/EPXqHRsOC4F9cj0smBfcnhbdxvY/BheQ+L8dUo4/EU+oEljapd5YdDqh/gCy9eLCZXtjPK4zpZj+uYrquJccZWL8Kw+oscG06e8Am0911ha2jhqDWlwb5bYDTOy8exWJq4stq4j00i7LRpNs1o3IH8r2d1Wm6k3IQQGiPZZ+VZJJGvjb3axmun+qVNoeHAkOjZGHaXuNls2UDAtbhcenXtXSxflN9Q/Rarr/WaeGwxLnjM6zG/1Hhb04cnWI37rzf/AJBpVcP1DDsdJZ5ZIMWN/wB9F7cOHnnJXlyZ+ONrkscXV+oPdiHGo5zpJdddH4Xqtw1OpSc7eWrn3tY6thzmguJa5xEwsxtajhnBwrOLmjZpXdyY7mo4uPLV3XesxRc0AOWVh6knVc/0vEtxVBlVh1FwtvRcWkELiuOn0MbLG3BOW1z2VVSq7AuNavh6lQ1IGZjZyj+Aig4ve0SANdYVmM650ulTOHqYhr3CxaxpdCx47a2x8dj2V6JYDBI0WK0ltMEGLKplfpdZ7nYSqHVIu06rMwtE13i3/U36jGqePbVvizuk0nMo+Y5pJqDXjhZwLiBchx07KuALtZlDdIIUgbWk+w0XrJrpzW7u1218pA/RSa0aEEnmdVU0gmSWk/sp2BAkG+gQXNkC4e0HlTkk6k37FQAkB0OI0iU2ibQ5v9swgk2ziXEg+1lMH0mJvyogAXy6bwmCIF5zXA3QPJmiXOEXtum1z9nNtqYUcsmTMcSpaC8X2AUolMHMY+FIby7XhQEA2ue6diZIgdlBK3Pv3TB4M8KB/tg9iiSDMAt3K0JOAAN57AoBtDRbmUpmIBAOkpu9O47oJh1tGoVcA8IQWWaBrKUxpvoAJSdqLNvrKRcXOIblEa7IwcP/ADABed/8kdLwWGr0+sikA92bzQ4BzXREEA6EyAvQgCZJa5oA3Gq5D/kvpeI6j0Nz6HqdSF2jiR/henH/ALM594vFn4upWxZrVDLthFmjhd30jxKKNHDDEkPpvBGdv5ItBC4N1N1MZHtLXyZkK+jjH4T6Q17LBzXC09l654TOary4+S4dx7P0zqFGrlLDYmfhb2jiKboI1XhOH61SoAOw2IxeGLRdjQHtP3K6ro/jKo6mPxdGoGiwrgAZvhct4csfXbpx58cvfT1E1WAjKfdYfWOhYXr2CNDEDu17fqaeQuZpeKcBXpFzcZTBjRxyn9Vl4Lxx0kODXYoUzpLwQPusyZb3p6W433XBeIPCnVejPd5mGfVoMcCytTGYEd40XP8AUKuQFo3qGwX0BT6jSxLRUpPa9jhIc0yD8rnfEvhDpfX6TqoY3DY3atTGp/uG66Mefd+zwy+PfeLgvC+K8uaLjZ3qC7LDGQPZee18NiejY9+FrwK1AxLTYjYjsQus6d1A1cIyowkyL9l58k/Y9OPL8Hi7H4npvTg7CkB1V2QngLz6i2tiq5OZ+d7tQTqu96lSp9Uw7aFZ2UB+aZWNh+n4PprfOc//AMcukq4ZSTT2vDcu/wAYdBtPw/g21KxDsQ8f9bCfqO5PYKzpXizqGAdkrO/EUCZLXWLZ4I2XN4zHO6l1J9epdn0sYfytGgQBlFtBeDcLqw4+u/1wcvNvLr1HrvRetYPqtPPhasVG/VTdq3/I7ratJn0vdEcLxjp+IrYeuythy1r2XmSF6z0jGjG9MoYh2YeYyXAc6GPleHJx+LfHyeTPLmgjNI7huqukEEzLTsqmmGjKDP7qwG0gtJ4Agryey1siLR2nVTAg2JAncyFV7gt91Nulw4+6CySJkQJ1KYJIkOEaRCjEGZJ5kqQmbz24KBiCYcTfZDY0a4NI/qQAx05pkaQEzGUTYdgpaJg5t4PZIBxP0kcXmUsptYu45hNrrgZRrpKSB5Zbc3HCADNhHJ1CHODTAj4KZMWCojY6ESpESIJ+CgE6EHVAcdS2DpdAspN4b9kIcBJnX3QgZJaS3UxIITh0gWgbIAgakk6xoi07D7owg+cwDPqi0mAFpPGxqDwr1E0rEUw6Z1hwlb0xFxN91i9Rwo6hgMThXxlq03MmdJCuPuJZuPD3x1LDu83y212kDObZh3/ytJjOn1aTg1zHtOwIkH2W4cw4XEVMPUZFWm4se07EGCFJ1Wu1jhh69RtrNBsCvoal7cbDbg6eBDGeUKuIIl5eLM7Qqq2ILvzZnaHgDgJVqlR7iXOJDr23VYF5IUi7Tpkg5iLpVqkuMcKLnGeI24UCMw10uDyiNn0zquO6W5rsHiHNpOMmmbtPwunw3jnFeWWVcIHvA1Y+AfuFxdGpNjGbcH83srmOyPZDy0G2YLzz48cu7Hphy54equ6tjK+P6pUxdaAagEAbNiwU+ndVq9PxBblz0Y9Tf8KltHNVqFpLmNfAJ4gLJqYVr2gxB2K8frrRlnnhlv8ArbO8SdLqD/saWdiw/wALT9S6w3HMNPCtLMONS7V5WqrYXNXcC4FoMSN1KoAykGMC1jx4y9N3nzuOqWDYS4vmxWQ2XPyi6GN8qgLaq2g3I3MfqOi6pNRz7N4/KLbOP8Lu/AnUYfien1XSGf8AZTnYQJXDGkSJfIA25W58PYh1Lr2Edh3BznvDSDexsZ4WOSbjeF1XqdM2JDhHvorGzO5nef5VNJwcNQfYWVoAd9Jh3GoXC7VjQ4bub8yFNkflM8wq2kDUj3GysJBEHMezgoqwA6+r2CmC4WLRB5VbDDeRwbKbjpBPeyCRgbhDYafq72SDiPb2lAudCVNiR0Gt9ygGfSA0eyRI042JTtllxPwgkwuFoEwkPgO9kTJza8I12/RUSExz+yNNZA3lISbDTiVMkg9oQAa4j0uAGyFGAbwfshBFxbN2knYGyHhzQPTDj/SNEgCBOx3UgIdMR+iMIus0RfnkqIJcQPLc0E8AKZbeTci6VR4BDn5hOiqvDOvAs61i21D621n+qZ/MVhtqFlZudpyTct1AWT1ip5mKr1j/AOx7zHuZ/lYFCqcji64Fm3gj2K75OnDfamtXa68uk9oVD65g5W35KyKlEVHlxBG/qdKrNKLx7AqruClFSlJ+rQjuoSXCOE6LA2pe1M/UeO6vfSAqttqfUO6zsQoUKteo2lRY51R2gASquim9rrPafV3PIWdVqHD0H0qcM836nA3IG08LW4kAEECJEJu3svXTZ4OoalEV2G7SM7Y12P8ACrxFepVdlaHNYNRusPA1xTqFlS7KliO6k+pVw2K8okupEy3NqAe68PDWdrozz8+OT+JVIa0RZUsJfVbaYRUqebUtYbKeFZNUEbL3xxc1rKqS8saFJjnVH5WizLSdO6jVeKQqVDro33UcOM4jM5o1Oa0rdZZTXtILYc5xGpW+8EdONXq4rAO8vDsLpnQnRaMBgaCx0AfZegeEcMaPSG1crc1Y576xsvPly8cXpxY+WTomPJAzEjlWtdNi9xA/MYsqKeYAQ6ANuyvEETmIE7Cy4XatGggT2VjSQJBd7bKpuVsOv9yrG67xrmRVskRDfdSJIHp9M68KoTPuVNvpP1R+xQODADiQeyf/ANXE/KJ4cETBHp+Vmmkhm1iw5CNLT7wLfCN5dpwnLogiW8SrA4uCD7gp5jETAHJlICLD7SgAzYD2lUSAFjImeEjFwBBJ4RlaSYAPYKTSASdRwSgjBFp/VCkSSZH7hCCAM3j1a/4SJEm19ykSCfSZIFkb6k9yUZ0HEO+ozCqqSGvJmS0gXj7K02ERr3VVR0NOUw6N7nQqz2jwTqDnOqvvuUsPSmkJiZlSxTc2IqnQBxn7owvqqhxm9g3tz7L6M9OKpPYMwaB6vygnVVFnmEhpls3MRP8ApW1iSXNBmbOMRm9uymB5TffUbpO2bWO+m0CYsdlAFjgG1HQ7QTofnlWn1GxkKqplbuDaFLNrKT6LswkuJ1DXa/7WLV+hxdsYCuc6pRb/AGn8jrhU4h/mwIjsSs610v6x6bS91tQLBZ9VlbEU6By+rKQT2WJSBa5zgCWtFyBosvG1yKNMMJDS2dACb9lLGpVAphlUtBzemJ7rLwbQPURosSiJDPn9lluf5OFe8fULD3K3jNRi/wDimsX1KoYywbqe6vbQ9IdUdUcP7VjYV1rm6z6b2gTmutxKlQoOfUbTa14a42DtSV6xhKYoYalTawRTYGC2ll5z0p7H9Twds3rEheiU3ZH2YYInVcnyL3I6eDHrbMpxEHfUK+kYloBcOVjsiJ0nUBWtIEAg30JC5nQyAG7ODfYq1pkybgKlhGQmDHA5U2hrZu6+vZNqsmCfSQOdlIFpkCSf0VdjJs4bKzNIFrJs0fqnubpzJmJPcXUTe2v9vKkI3ELK/iWl2gknaVIRfS+xUBlFwPlSYRqIKu00YMCNPdSBvoY4Ubx9UH9kAk6x3hXZpPNkEAGPZK4IJBaBvyouyxElMuLbCB32KbE8zf7PuhVZm7vKE2JGdydIuoQ28AEoQgiQSSQAbRJOixeoYungsLVxFZ3opsJdY/whC1j7jOXp4jiDnqPfAhziYPM6Khxhzmt5OY/wOyEL6Mn44KyXxYk+otDv0VLqhfZCFfxlG7AcsKLaYLQ/Y6f5QhZqxRWJc+DPJlVlsvgcIQo0REPAGgvHKlj4ApNG1MH7lCFBZhmQac6Gf2VeMfAayYl0oQtfgVKpTYBYysxpa6mHCRKEKyspUa9TD1G1KTy17TIdwvUsFVquwdCpV1cxpdB0JE2Qhc3yfyuj4/utgwxbXcjRXCSYLWwboQuN1LA4QX7aEK1j5JB9Jm0IQixZJFxF9QpBw3J5QhFSJEXFuybMuxPcFCEE7ENIASmJBJ+EIQPPJhtuCmDB9ZniEIQPMZMOsU2mN7cQhCJUrm4DfshCER//2Q=="/>
          <p:cNvSpPr>
            <a:spLocks noChangeAspect="1" noChangeArrowheads="1"/>
          </p:cNvSpPr>
          <p:nvPr/>
        </p:nvSpPr>
        <p:spPr bwMode="auto">
          <a:xfrm>
            <a:off x="2159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solidFill>
                <a:prstClr val="black"/>
              </a:solidFill>
            </a:endParaRPr>
          </a:p>
        </p:txBody>
      </p:sp>
      <p:sp>
        <p:nvSpPr>
          <p:cNvPr id="9" name="AutoShape 20" descr="data:image/jpeg;base64,/9j/4AAQSkZJRgABAQAAAQABAAD/2wBDAAkGBwgHBgkIBwgKCgkLDRYPDQwMDRsUFRAWIB0iIiAdHx8kKDQsJCYxJx8fLT0tMTU3Ojo6Iys/RD84QzQ5Ojf/2wBDAQoKCg0MDRoPDxo3JR8lNzc3Nzc3Nzc3Nzc3Nzc3Nzc3Nzc3Nzc3Nzc3Nzc3Nzc3Nzc3Nzc3Nzc3Nzc3Nzc3Nzf/wAARCAC3ARMDASIAAhEBAxEB/8QAHAAAAgIDAQEAAAAAAAAAAAAAAAECAwQFBgcI/8QANxAAAQMCBQIFAgUEAgIDAAAAAQACEQMhBBIxQVEFYQYTInGBMpEUQqGxwVJi0eEHIzNDJHLw/8QAGQEBAQEBAQEAAAAAAAAAAAAAAAECBAMF/8QAIxEBAQACAgIDAQADAQAAAAAAAAECEQMhEjEEIkFREzJCYf/aAAwDAQACEQMRAD8A7sd8w+U8oc6QG6XP+0C1jJ94QDczp20K4XbQJAgDTQE2KGxe1vZIuaBBge4sgAmCQYKCTyYAvHERCA4H0uDb69yomxAGaTs26k4ENgAm+w0RNBwIkG/skNIJPcHZH1MgEgcIuTF7f1IsBlwiZgxMQEjOwbO28qQAJi/yVGAHaaooIPfuVIS2xOUD7JRY5XZfgWTOwFhvsgLHnXhJxnQmT/SkXBgLnG3KC8BuaSYvBtCCXaTJ+6C0EAScvCrJNnXMmZ0hFN0uy2BI41QWZWmYDiOJSAbZoERsg6AAkHjZAykaAHcwgdwRsdrJQXXtKDlF4/mUiQBmcfURp2QBE3Os2HKYLpOXQd0TO+vaEBstuLccoAidAZHKRBj6ieFL8u4B/RRi4h2nKAcZsJne90ABto72QZEmWwbABDp4PugCQdJI4S1EaQhrieQUSDO59k2BsRDGi+yC5oMGBOxKRkkFztNAnePUBHcIBwteIO6CYgahLkyMo2KYJa3QEf1IlhEmcrRPuEvcbXi5Ug4zYjT7qIEXiZ3BRLUS5g/J90KcFCIl6ieR/TER7p2b/tAfEAAmfumSI4RoSc19OLIgAyyAd5mCjRpyQT+qjcuBgTYm6Blzm3gfIiUrAD1exCcn6nOA78fdEgPtE6ADVDYJgAaHug2No5JRYtktk7zslLSYgHtCKNToSD7odFpJkbi6eX03sZ+yPp01Ou1kCuCAxpvcmFKdA58TvKXq2H3VdevSoUnVKuVrQJzFA6zhlIzC/da/F9QZhzlxLg1obJeTb2Wj6v4ga45MO3OL9m+65nGYw4yznFzW7H6fYKbNOuxPjHAUKJdRFWqW2FoBXP4rx9VY/wD+NhGCL+t5MLR4hlOtTyh5ys1pgGflYVWi2oB6Gki7gDb2jUlWTaW6d74f8eYLEMNLqbvJqD/2N9QP+F2NOtTrNZUp1AWPEtcLyvA6paHZi0UrEAGAT8Ld+HfFXU8BUZRBFXCMf/43X7WPsStXFJk9lkwJBjuUFzSbWPwtLgfEnTsVRZU/EMa92rCPUCttTqNexr2OaQ4Tm5WWln69lCBF5jb/AGdlL0m8NJ3KBAHp0QIXsDpylLm2DQSU5lpJE9kNmRlNt0Cj1WaRxBsEEmIN/wBE51jT/wDbJH7SL3QR1kat3BTJ1AHwEmlpEgyOYQ0A3kFAyJH0k9oSDdbEfuEzrJJjhBEiAYG90AGwIc6SdiEF2UkwnlDdII53SlpAh0zZAS4iSPuFGSTOW/uh0zAFhymRsAJ4RLBD+Wj5Ql7kfZCJpYBcmDfUzdMwNLXiwQ65vdSkCANfdBW4CZDST76lSGuYNaATJ5KA3KJG53KQALoBaY+wQ2d9rngXASePygx7GEG+kzO9koh+gJ9tPlFO4tr3QBEyDBRuTr2snGUE88WRUSL2sOIUstwQNe6R9LhMHaJTNpAaD3QRecpEkidoXEeJusMxOJ/D0ZdTpEiAfqI1+Auh8T453T+j16rDFR4ytdwSvK3Ykn0tJLnm5GpUG2NU1aEuaMzLN4jhazF4wTlfeNQLBY9OpQwTS+o+pVe90ZWviT78IqVziK7m0KTc0WaxswO7j/CshtjYrFCn6w3MI1bt/KxKfVXVaraIaXZjAOhHysqvgH5GvL3lzjcC8e5vKop4X8M59eoLhpDARubLeMjzy2xn1WPYSKeYOJjPurcCTWflJawgekQBH2WKHVHPcPKBI/NEuHt/hZOGqYxrg0MY9upzASFu6Z232BacPiH1AXsyuhj2O/wux6B1bFVqgoU6rw4AugnMJ3J4mVxFGpVfZwIB4Fz+kLIo4l+GqCph31WPE3AmD8FeNe0u3q+DxhNfyMQA15uA0Wd3CzpznZzRrJXlnSurYg1WCtjKpeDma7KNdgF6V06rRr4ZtWkHX+rP9U91NjJnI0u5OxTnNqfmEhJMZQI0TzfVmgH3VCItM/AR6QReDsk+ALEj5lAaTrcclKC5JmfjZAdMwZjiDCTIuGuze6WWJJa0E8BZE7yDdIW3ISBkxa3dPNAEi33WoEYv6rb8JCMvpE5dFKATe07oDyLC+0xCAcDbLYRtcJESNR8FB1JdBHsouAGhsdpQSzOFso+6FINgRMIQSaSRpM6bIMaOmHWRBLTp7g6JXzAgEDY8owA3QzcC0WQ7bcbD/KZBiDEfsogxwfeEWG49v1QXQ25twkTcNuPcT+qDAbMkczyiiZ3jmyloBGnJWNisR5FE1Tck+yw8D1H8Xi3UC0loaXKb701MbZtsxcyBKGuEek+9kjAdBMEbDZYeMxooVMoIsJOhVt0Yy26jnP8AkisW9PwzZs6oSWg62svOaIq+aIA8x4+GtXU+N+onH42iwOHl06cucdBrP7LnaeMpMJfYU9zu/spEss6qFfB02Q+o97mXlx3nX78K/CNfiajaTGeTh2GzGA37mFS2ucZiRVrkBoIDW7ALouiYTzqc04gPdLuAFd9JrsUumksL6DnkxqTAH3WPV6GX3LS57jdxuuppYaqYaQAOy2Ap02NOhI7LMr0081xPRH4fMHUz7ixWHjMC3EYem+m8ecCQQLOdHb7L0jFspVpGUdwdQuY6n0g+cH0SWgGbHQqzP+s3COVwNatQcQ01HQDIdcCOyzqcvcH5ozCxbYE2/wBWK3zcPTytqPaDWyltQf1jnsVgfh2U7CnnBcbZo3m36pck8dLsBTqPLn1cMC/CkF72kNzM7xv3Xe+GxVFGoKrDNN8U3ON3MNxMbrmOmdLzVDULnFjhOV9pEwQY4Xf0WilTAAA5v2UndX0siROaOOUEAm8m+oMQlmAafzHvZBMxIGi0hm9wDKI5BPN7JANEZR8BAIdaA0/YlShydIblCTiAbgkdkZZEAgN2CXqnKfvKgkY2NuQUvzGRMixUQACYMczomeTMDlWUMSBfTcETClNrER3UTrLbW5QBsYnkKhgkdo3O6iSc94PsUWBvY9krB05RGxQMtO8fdCi4eoyTPshBcDAIAk3kgaJiPzQ6fhJvJgDiEiAd+0FGAQQDMHtKDYC995MwmSQLzOxhY+NbU/C1PKzZmtlsiJRuLmuM+n7lTkxc6Xnhc30rqrnYzJVPofYg7FdBma4wJcCNdVJdtZY+LD6yM+DygXJkkHRa7w3QIqYl7rQAASth1Uk0gNdbLF6KCx1YERIEDlY/6am5g27nNa0wSWgcrk+s1KtXEOFMyCdRsujxxLaeQEZoiQIXK9SqPwzMRiYkUKZcTtJsFMu+jD69uI63Rr4nF1Hj1U84pMaN/TK0lWnWpVi2uIixau06A8v6Y/GPph9alVc0TsTAn7Ld0+kYF9NuI6tg6TqsWpkkhoPPJW5n43VP8fnNz288w7/My5RDTJB/Rd14bbkpNY0FreO6hhPDWF/GvxDRGHn/AKqf9I4W8o0GUoFJjRHCtrMx1e19QOAsqg4kwSsh1Sm1nqcAfaVi/iMNUJFOvTD/AOk2lYre1Fcw+CFAgObESVc8NqnMSM3CC1tK7zciwU2tazGUmjQQsPDYbzsbQoEiCbmYtuthiQ5/qiyo8MAdQ6q+swAsoEgHg6f5TW2crqOg6PhvRSeab2hjnFhdq5p0key3kkxv7hUMLYtmABixAEqUgF0NiNI3XrrTzq/Yh0AE6A3Cd9IMjeJVLYe28wO26m17XGA7M4aglBYSCBLi3kDdBJIu2RsVBpaJiYUg4NExY6lSgsLxlJ4Tids3sokgH6iCdEAQJ3O0SoH6R9UyiZF2252TkgG8lItMiXFs6AnVAGJEFzhwAmQQ3UATuUi71Buh3ASLtJDuxWgy3L6pCLGTH3SEC2pKBM6Qgl6uG/dCiQP6Wn4QgtBgS2Y3KQ9Qhuk3JTbA1MEKJs6S6SfsjMMgAwCSo3J1cZtcWCk0AiMzo4Kj9ItbfRFaHquC/C1ziKLRkd9VtCs/p2KD6eWo89gDCyMU+nTw1V+Jc1tJrZfUdo0LRYfySwV6VVzqbvUy22y88pcbuPTH7dVt+pse7DgNE94hYvSGVKdUktsRF1V+PJ1dYK6higYk6rHl3trxutJ9SFQlxA+VoMfXwFfodbBDEsdVxOpacxJnRdNSrNc4yMwWup9M6Z0zEvxWGwrW1XTle95dk9p0W8bPaWX01vhroj+kYWvUxjwTVfnZTj6bDX7aJ12PxeJzn/xNN4WL4m8T0OmUD5tQuqO+ik03P+u60vResY3H0qdQVGhjny5saeyeNy+xM5j9duwa7JA2SqUhWaQHubO4VJqZqcpMqmNU9Ne2i6n4fzuc9nVMaypyKlvssClgcSzEtY7E+c3LHquZ5lddUoMrD/shV08JhqLgGt9Z41IVufS+MVUWjCYUVq2clrbWsPdcpivEuKp4g+Xh6xbMZgLfqu16pTH4AtcIEaLQ0MK4DQEHUG8rONk9plio6Z1Z/Uq/kMzmtpkfGq3/AIU6M/o+Eio6ar5Lw3SSZVPSMLSbjGvbTY0sEyBougAbH0wTuF6Y/wBeeX8WtcSdD3jRSYZmHSODeFVOY9v3Uw3WYDlWVgdeJPyFYHaNv86KgC94J/ZTBAB17uKC4O0EkA7kQpCXCI+FUCC0yXFp0MpjLMgmf6kosiRp6uShoyyMxJOs6KBmwN+yC9rCNJWQy4yMrmgzERqpAW9QiFGcxObRMEGxMEaCP5QBEGcp95UswOpuohwBNiOUSDcX91qBtsbN9PJQJcTFkDWwMHUod9UkB0acoCeZnsEIl44CEFpgxAn+UgSTMX5lKwJtHFlGZMxJ9kYSc6SZcPeVp/EPXqHRsOC4F9cj0smBfcnhbdxvY/BheQ+L8dUo4/EU+oEljapd5YdDqh/gCy9eLCZXtjPK4zpZj+uYrquJccZWL8Kw+oscG06e8Am0911ha2jhqDWlwb5bYDTOy8exWJq4stq4j00i7LRpNs1o3IH8r2d1Wm6k3IQQGiPZZ+VZJJGvjb3axmun+qVNoeHAkOjZGHaXuNls2UDAtbhcenXtXSxflN9Q/Rarr/WaeGwxLnjM6zG/1Hhb04cnWI37rzf/AJBpVcP1DDsdJZ5ZIMWN/wB9F7cOHnnJXlyZ+ONrkscXV+oPdiHGo5zpJdddH4Xqtw1OpSc7eWrn3tY6thzmguJa5xEwsxtajhnBwrOLmjZpXdyY7mo4uPLV3XesxRc0AOWVh6knVc/0vEtxVBlVh1FwtvRcWkELiuOn0MbLG3BOW1z2VVSq7AuNavh6lQ1IGZjZyj+Aig4ve0SANdYVmM650ulTOHqYhr3CxaxpdCx47a2x8dj2V6JYDBI0WK0ltMEGLKplfpdZ7nYSqHVIu06rMwtE13i3/U36jGqePbVvizuk0nMo+Y5pJqDXjhZwLiBchx07KuALtZlDdIIUgbWk+w0XrJrpzW7u1218pA/RSa0aEEnmdVU0gmSWk/sp2BAkG+gQXNkC4e0HlTkk6k37FQAkB0OI0iU2ibQ5v9swgk2ziXEg+1lMH0mJvyogAXy6bwmCIF5zXA3QPJmiXOEXtum1z9nNtqYUcsmTMcSpaC8X2AUolMHMY+FIby7XhQEA2ue6diZIgdlBK3Pv3TB4M8KB/tg9iiSDMAt3K0JOAAN57AoBtDRbmUpmIBAOkpu9O47oJh1tGoVcA8IQWWaBrKUxpvoAJSdqLNvrKRcXOIblEa7IwcP/ADABed/8kdLwWGr0+sikA92bzQ4BzXREEA6EyAvQgCZJa5oA3Gq5D/kvpeI6j0Nz6HqdSF2jiR/henH/ALM594vFn4upWxZrVDLthFmjhd30jxKKNHDDEkPpvBGdv5ItBC4N1N1MZHtLXyZkK+jjH4T6Q17LBzXC09l654TOary4+S4dx7P0zqFGrlLDYmfhb2jiKboI1XhOH61SoAOw2IxeGLRdjQHtP3K6ro/jKo6mPxdGoGiwrgAZvhct4csfXbpx58cvfT1E1WAjKfdYfWOhYXr2CNDEDu17fqaeQuZpeKcBXpFzcZTBjRxyn9Vl4Lxx0kODXYoUzpLwQPusyZb3p6W433XBeIPCnVejPd5mGfVoMcCytTGYEd40XP8AUKuQFo3qGwX0BT6jSxLRUpPa9jhIc0yD8rnfEvhDpfX6TqoY3DY3atTGp/uG66Mefd+zwy+PfeLgvC+K8uaLjZ3qC7LDGQPZee18NiejY9+FrwK1AxLTYjYjsQus6d1A1cIyowkyL9l58k/Y9OPL8Hi7H4npvTg7CkB1V2QngLz6i2tiq5OZ+d7tQTqu96lSp9Uw7aFZ2UB+aZWNh+n4PprfOc//AMcukq4ZSTT2vDcu/wAYdBtPw/g21KxDsQ8f9bCfqO5PYKzpXizqGAdkrO/EUCZLXWLZ4I2XN4zHO6l1J9epdn0sYfytGgQBlFtBeDcLqw4+u/1wcvNvLr1HrvRetYPqtPPhasVG/VTdq3/I7ratJn0vdEcLxjp+IrYeuythy1r2XmSF6z0jGjG9MoYh2YeYyXAc6GPleHJx+LfHyeTPLmgjNI7huqukEEzLTsqmmGjKDP7qwG0gtJ4Agryey1siLR2nVTAg2JAncyFV7gt91Nulw4+6CySJkQJ1KYJIkOEaRCjEGZJ5kqQmbz24KBiCYcTfZDY0a4NI/qQAx05pkaQEzGUTYdgpaJg5t4PZIBxP0kcXmUsptYu45hNrrgZRrpKSB5Zbc3HCADNhHJ1CHODTAj4KZMWCojY6ESpESIJ+CgE6EHVAcdS2DpdAspN4b9kIcBJnX3QgZJaS3UxIITh0gWgbIAgakk6xoi07D7owg+cwDPqi0mAFpPGxqDwr1E0rEUw6Z1hwlb0xFxN91i9Rwo6hgMThXxlq03MmdJCuPuJZuPD3x1LDu83y212kDObZh3/ytJjOn1aTg1zHtOwIkH2W4cw4XEVMPUZFWm4se07EGCFJ1Wu1jhh69RtrNBsCvoal7cbDbg6eBDGeUKuIIl5eLM7Qqq2ILvzZnaHgDgJVqlR7iXOJDr23VYF5IUi7Tpkg5iLpVqkuMcKLnGeI24UCMw10uDyiNn0zquO6W5rsHiHNpOMmmbtPwunw3jnFeWWVcIHvA1Y+AfuFxdGpNjGbcH83srmOyPZDy0G2YLzz48cu7Hphy54equ6tjK+P6pUxdaAagEAbNiwU+ndVq9PxBblz0Y9Tf8KltHNVqFpLmNfAJ4gLJqYVr2gxB2K8frrRlnnhlv8ArbO8SdLqD/saWdiw/wALT9S6w3HMNPCtLMONS7V5WqrYXNXcC4FoMSN1KoAykGMC1jx4y9N3nzuOqWDYS4vmxWQ2XPyi6GN8qgLaq2g3I3MfqOi6pNRz7N4/KLbOP8Lu/AnUYfien1XSGf8AZTnYQJXDGkSJfIA25W58PYh1Lr2Edh3BznvDSDexsZ4WOSbjeF1XqdM2JDhHvorGzO5nef5VNJwcNQfYWVoAd9Jh3GoXC7VjQ4bub8yFNkflM8wq2kDUj3GysJBEHMezgoqwA6+r2CmC4WLRB5VbDDeRwbKbjpBPeyCRgbhDYafq72SDiPb2lAudCVNiR0Gt9ygGfSA0eyRI042JTtllxPwgkwuFoEwkPgO9kTJza8I12/RUSExz+yNNZA3lISbDTiVMkg9oQAa4j0uAGyFGAbwfshBFxbN2knYGyHhzQPTDj/SNEgCBOx3UgIdMR+iMIus0RfnkqIJcQPLc0E8AKZbeTci6VR4BDn5hOiqvDOvAs61i21D621n+qZ/MVhtqFlZudpyTct1AWT1ip5mKr1j/AOx7zHuZ/lYFCqcji64Fm3gj2K75OnDfamtXa68uk9oVD65g5W35KyKlEVHlxBG/qdKrNKLx7AqruClFSlJ+rQjuoSXCOE6LA2pe1M/UeO6vfSAqttqfUO6zsQoUKteo2lRY51R2gASquim9rrPafV3PIWdVqHD0H0qcM836nA3IG08LW4kAEECJEJu3svXTZ4OoalEV2G7SM7Y12P8ACrxFepVdlaHNYNRusPA1xTqFlS7KliO6k+pVw2K8okupEy3NqAe68PDWdrozz8+OT+JVIa0RZUsJfVbaYRUqebUtYbKeFZNUEbL3xxc1rKqS8saFJjnVH5WizLSdO6jVeKQqVDro33UcOM4jM5o1Oa0rdZZTXtILYc5xGpW+8EdONXq4rAO8vDsLpnQnRaMBgaCx0AfZegeEcMaPSG1crc1Y576xsvPly8cXpxY+WTomPJAzEjlWtdNi9xA/MYsqKeYAQ6ANuyvEETmIE7Cy4XatGggT2VjSQJBd7bKpuVsOv9yrG67xrmRVskRDfdSJIHp9M68KoTPuVNvpP1R+xQODADiQeyf/ANXE/KJ4cETBHp+Vmmkhm1iw5CNLT7wLfCN5dpwnLogiW8SrA4uCD7gp5jETAHJlICLD7SgAzYD2lUSAFjImeEjFwBBJ4RlaSYAPYKTSASdRwSgjBFp/VCkSSZH7hCCAM3j1a/4SJEm19ykSCfSZIFkb6k9yUZ0HEO+ozCqqSGvJmS0gXj7K02ERr3VVR0NOUw6N7nQqz2jwTqDnOqvvuUsPSmkJiZlSxTc2IqnQBxn7owvqqhxm9g3tz7L6M9OKpPYMwaB6vygnVVFnmEhpls3MRP8ApW1iSXNBmbOMRm9uymB5TffUbpO2bWO+m0CYsdlAFjgG1HQ7QTofnlWn1GxkKqplbuDaFLNrKT6LswkuJ1DXa/7WLV+hxdsYCuc6pRb/AGn8jrhU4h/mwIjsSs610v6x6bS91tQLBZ9VlbEU6By+rKQT2WJSBa5zgCWtFyBosvG1yKNMMJDS2dACb9lLGpVAphlUtBzemJ7rLwbQPURosSiJDPn9lluf5OFe8fULD3K3jNRi/wDimsX1KoYywbqe6vbQ9IdUdUcP7VjYV1rm6z6b2gTmutxKlQoOfUbTa14a42DtSV6xhKYoYalTawRTYGC2ll5z0p7H9Twds3rEheiU3ZH2YYInVcnyL3I6eDHrbMpxEHfUK+kYloBcOVjsiJ0nUBWtIEAg30JC5nQyAG7ODfYq1pkybgKlhGQmDHA5U2hrZu6+vZNqsmCfSQOdlIFpkCSf0VdjJs4bKzNIFrJs0fqnubpzJmJPcXUTe2v9vKkI3ELK/iWl2gknaVIRfS+xUBlFwPlSYRqIKu00YMCNPdSBvoY4Ubx9UH9kAk6x3hXZpPNkEAGPZK4IJBaBvyouyxElMuLbCB32KbE8zf7PuhVZm7vKE2JGdydIuoQ28AEoQgiQSSQAbRJOixeoYungsLVxFZ3opsJdY/whC1j7jOXp4jiDnqPfAhziYPM6Khxhzmt5OY/wOyEL6Mn44KyXxYk+otDv0VLqhfZCFfxlG7AcsKLaYLQ/Y6f5QhZqxRWJc+DPJlVlsvgcIQo0REPAGgvHKlj4ApNG1MH7lCFBZhmQac6Gf2VeMfAayYl0oQtfgVKpTYBYysxpa6mHCRKEKyspUa9TD1G1KTy17TIdwvUsFVquwdCpV1cxpdB0JE2Qhc3yfyuj4/utgwxbXcjRXCSYLWwboQuN1LA4QX7aEK1j5JB9Jm0IQixZJFxF9QpBw3J5QhFSJEXFuybMuxPcFCEE7ENIASmJBJ+EIQPPJhtuCmDB9ZniEIQPMZMOsU2mN7cQhCJUrm4DfshCER//2Q=="/>
          <p:cNvSpPr>
            <a:spLocks noChangeAspect="1" noChangeArrowheads="1"/>
          </p:cNvSpPr>
          <p:nvPr/>
        </p:nvSpPr>
        <p:spPr bwMode="auto">
          <a:xfrm>
            <a:off x="368300" y="-5381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solidFill>
                <a:prstClr val="black"/>
              </a:solidFill>
            </a:endParaRPr>
          </a:p>
        </p:txBody>
      </p:sp>
      <p:pic>
        <p:nvPicPr>
          <p:cNvPr id="1046"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1538982"/>
            <a:ext cx="20859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3359" y="2420888"/>
            <a:ext cx="1905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900113"/>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6665" y="267285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re 1"/>
          <p:cNvSpPr>
            <a:spLocks noGrp="1"/>
          </p:cNvSpPr>
          <p:nvPr>
            <p:ph type="title"/>
          </p:nvPr>
        </p:nvSpPr>
        <p:spPr>
          <a:xfrm>
            <a:off x="457200" y="116632"/>
            <a:ext cx="2962672" cy="666328"/>
          </a:xfrm>
        </p:spPr>
        <p:txBody>
          <a:bodyPr>
            <a:normAutofit fontScale="90000"/>
          </a:bodyPr>
          <a:lstStyle/>
          <a:p>
            <a:r>
              <a:rPr lang="fr-CA" dirty="0" smtClean="0"/>
              <a:t>l’élève en </a:t>
            </a:r>
            <a:r>
              <a:rPr lang="fr-CA" sz="2700" dirty="0" smtClean="0"/>
              <a:t>c</a:t>
            </a:r>
            <a:r>
              <a:rPr lang="fr-CA" dirty="0" smtClean="0"/>
              <a:t>R</a:t>
            </a:r>
            <a:r>
              <a:rPr lang="fr-CA" baseline="-20000" dirty="0" smtClean="0"/>
              <a:t>i</a:t>
            </a:r>
            <a:r>
              <a:rPr lang="fr-CA" sz="3600" dirty="0" smtClean="0"/>
              <a:t>s</a:t>
            </a:r>
            <a:r>
              <a:rPr lang="fr-CA" baseline="30000" dirty="0" smtClean="0"/>
              <a:t>e</a:t>
            </a:r>
            <a:endParaRPr lang="fr-CA" baseline="30000" dirty="0"/>
          </a:p>
        </p:txBody>
      </p:sp>
      <p:pic>
        <p:nvPicPr>
          <p:cNvPr id="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3928" y="4508258"/>
            <a:ext cx="2262128" cy="165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54885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latin typeface="Bell MT" panose="02020503060305020303" pitchFamily="18" charset="0"/>
              </a:rPr>
              <a:t>l’escalade</a:t>
            </a:r>
            <a:endParaRPr lang="fr-CA" dirty="0">
              <a:latin typeface="Bell MT" panose="02020503060305020303" pitchFamily="18" charset="0"/>
            </a:endParaRPr>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2973356668"/>
              </p:ext>
            </p:extLst>
          </p:nvPr>
        </p:nvGraphicFramePr>
        <p:xfrm>
          <a:off x="467544" y="1268760"/>
          <a:ext cx="8229600" cy="4176272"/>
        </p:xfrm>
        <a:graphic>
          <a:graphicData uri="http://schemas.openxmlformats.org/drawingml/2006/table">
            <a:tbl>
              <a:tblPr firstRow="1" bandRow="1">
                <a:tableStyleId>{5C22544A-7EE6-4342-B048-85BDC9FD1C3A}</a:tableStyleId>
              </a:tblPr>
              <a:tblGrid>
                <a:gridCol w="8229600"/>
              </a:tblGrid>
              <a:tr h="1524512">
                <a:tc>
                  <a:txBody>
                    <a:bodyPr/>
                    <a:lstStyle/>
                    <a:p>
                      <a:r>
                        <a:rPr lang="fr-CA" sz="2000" b="0" dirty="0" smtClean="0"/>
                        <a:t>L’élève:</a:t>
                      </a:r>
                    </a:p>
                    <a:p>
                      <a:r>
                        <a:rPr lang="fr-CA" sz="2000" b="0" dirty="0" smtClean="0"/>
                        <a:t>     -contrôle mal ses émotions</a:t>
                      </a:r>
                      <a:r>
                        <a:rPr lang="fr-CA" sz="2000" b="0" baseline="0" dirty="0" smtClean="0"/>
                        <a:t> et les causes de stress qui se présentent;</a:t>
                      </a:r>
                    </a:p>
                    <a:p>
                      <a:r>
                        <a:rPr lang="fr-CA" sz="2000" b="0" dirty="0" smtClean="0"/>
                        <a:t>     -voit que la tension et l’anxiété augmentent</a:t>
                      </a:r>
                      <a:r>
                        <a:rPr lang="fr-CA" sz="2000" b="0" baseline="0" dirty="0" smtClean="0"/>
                        <a:t>;</a:t>
                      </a:r>
                    </a:p>
                    <a:p>
                      <a:r>
                        <a:rPr lang="fr-CA" sz="2000" b="0" dirty="0" smtClean="0"/>
                        <a:t>     -manifeste un stress dans ses réactions verbales et non verbales</a:t>
                      </a:r>
                      <a:endParaRPr lang="fr-CA" sz="2000" b="0" dirty="0"/>
                    </a:p>
                  </a:txBody>
                  <a:tcPr/>
                </a:tc>
              </a:tr>
              <a:tr h="2579944">
                <a:tc>
                  <a:txBody>
                    <a:bodyPr/>
                    <a:lstStyle/>
                    <a:p>
                      <a:r>
                        <a:rPr lang="fr-CA" sz="2400" dirty="0" smtClean="0"/>
                        <a:t>L’intervenant doit:</a:t>
                      </a:r>
                    </a:p>
                    <a:p>
                      <a:r>
                        <a:rPr lang="fr-CA" sz="2400" dirty="0" smtClean="0"/>
                        <a:t>     -faire baisser</a:t>
                      </a:r>
                      <a:r>
                        <a:rPr lang="fr-CA" sz="2400" baseline="0" dirty="0" smtClean="0"/>
                        <a:t> la tension;</a:t>
                      </a:r>
                    </a:p>
                    <a:p>
                      <a:r>
                        <a:rPr lang="fr-CA" sz="2400" baseline="0" dirty="0" smtClean="0"/>
                        <a:t>     -favoriser l’expression des émotions par des mots;</a:t>
                      </a:r>
                    </a:p>
                    <a:p>
                      <a:r>
                        <a:rPr lang="fr-CA" sz="2400" baseline="0" dirty="0" smtClean="0"/>
                        <a:t>     -réduire les stimuli (musique, lumière, autres personnes);</a:t>
                      </a:r>
                    </a:p>
                    <a:p>
                      <a:r>
                        <a:rPr lang="fr-CA" sz="2400" baseline="0" dirty="0" smtClean="0"/>
                        <a:t>     -donner des choix;</a:t>
                      </a:r>
                    </a:p>
                    <a:p>
                      <a:r>
                        <a:rPr lang="fr-CA" sz="2400" dirty="0" smtClean="0"/>
                        <a:t>     -éviter les discussions;</a:t>
                      </a:r>
                    </a:p>
                    <a:p>
                      <a:r>
                        <a:rPr lang="fr-CA" sz="2400" dirty="0" smtClean="0"/>
                        <a:t>     -essayer de trouver l’élément déclencheur</a:t>
                      </a:r>
                      <a:endParaRPr lang="fr-CA" sz="2400" dirty="0"/>
                    </a:p>
                  </a:txBody>
                  <a:tcPr/>
                </a:tc>
              </a:tr>
            </a:tbl>
          </a:graphicData>
        </a:graphic>
      </p:graphicFrame>
      <p:sp>
        <p:nvSpPr>
          <p:cNvPr id="3" name="Rectangle 2"/>
          <p:cNvSpPr/>
          <p:nvPr/>
        </p:nvSpPr>
        <p:spPr>
          <a:xfrm>
            <a:off x="467544" y="5517232"/>
            <a:ext cx="8136904" cy="830997"/>
          </a:xfrm>
          <a:prstGeom prst="rect">
            <a:avLst/>
          </a:prstGeom>
        </p:spPr>
        <p:txBody>
          <a:bodyPr wrap="square">
            <a:spAutoFit/>
          </a:bodyPr>
          <a:lstStyle/>
          <a:p>
            <a:pPr lvl="1">
              <a:buClr>
                <a:srgbClr val="9FB8CD"/>
              </a:buClr>
            </a:pPr>
            <a:r>
              <a:rPr lang="fr-CA" sz="2400" dirty="0">
                <a:solidFill>
                  <a:srgbClr val="464653"/>
                </a:solidFill>
                <a:latin typeface="Bell MT" panose="02020503060305020303" pitchFamily="18" charset="0"/>
              </a:rPr>
              <a:t>élève se laisse aborder plus facilement: plus facile de lui parler et de comprendre ses émotions que lors de la crise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988" y="0"/>
            <a:ext cx="28575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01375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L’escalade…en pratique</a:t>
            </a:r>
            <a:endParaRPr lang="fr-CA" dirty="0"/>
          </a:p>
        </p:txBody>
      </p:sp>
      <p:sp>
        <p:nvSpPr>
          <p:cNvPr id="4" name="Espace réservé du contenu 2"/>
          <p:cNvSpPr txBox="1">
            <a:spLocks noGrp="1"/>
          </p:cNvSpPr>
          <p:nvPr>
            <p:ph sz="quarter" idx="1"/>
          </p:nvPr>
        </p:nvSpPr>
        <p:spPr>
          <a:xfrm>
            <a:off x="467544" y="12192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buClr>
                <a:srgbClr val="9FB8CD"/>
              </a:buClr>
            </a:pPr>
            <a:r>
              <a:rPr lang="fr-CA" sz="2400" dirty="0" smtClean="0">
                <a:solidFill>
                  <a:srgbClr val="464653"/>
                </a:solidFill>
                <a:latin typeface="Bell MT" panose="02020503060305020303" pitchFamily="18" charset="0"/>
              </a:rPr>
              <a:t>Première étape…</a:t>
            </a:r>
          </a:p>
          <a:p>
            <a:pPr marL="274320" lvl="1" indent="0">
              <a:buClr>
                <a:srgbClr val="9FB8CD"/>
              </a:buClr>
              <a:buNone/>
            </a:pPr>
            <a:r>
              <a:rPr lang="fr-CA" sz="2400" dirty="0">
                <a:solidFill>
                  <a:srgbClr val="464653"/>
                </a:solidFill>
                <a:latin typeface="Bell MT" panose="02020503060305020303" pitchFamily="18" charset="0"/>
              </a:rPr>
              <a:t>	</a:t>
            </a:r>
            <a:r>
              <a:rPr lang="fr-CA" sz="2400" dirty="0" smtClean="0">
                <a:solidFill>
                  <a:srgbClr val="464653"/>
                </a:solidFill>
                <a:latin typeface="Bell MT" panose="02020503060305020303" pitchFamily="18" charset="0"/>
              </a:rPr>
              <a:t>mettre votre propre masque d’abord!</a:t>
            </a:r>
          </a:p>
          <a:p>
            <a:pPr lvl="1">
              <a:buClr>
                <a:srgbClr val="9FB8CD"/>
              </a:buClr>
            </a:pPr>
            <a:r>
              <a:rPr lang="fr-CA" sz="2400" dirty="0" smtClean="0">
                <a:solidFill>
                  <a:srgbClr val="464653"/>
                </a:solidFill>
                <a:latin typeface="Bell MT" panose="02020503060305020303" pitchFamily="18" charset="0"/>
              </a:rPr>
              <a:t>remarquer les poings fermés, le corps tendu, les mains sur les hanches ou les bras croisés, le regard fixe, ton de voix élevé, respirations rapides et audibles</a:t>
            </a:r>
          </a:p>
          <a:p>
            <a:pPr lvl="1">
              <a:buClr>
                <a:srgbClr val="9FB8CD"/>
              </a:buClr>
            </a:pPr>
            <a:r>
              <a:rPr lang="fr-CA" sz="2400" dirty="0" smtClean="0">
                <a:solidFill>
                  <a:srgbClr val="464653"/>
                </a:solidFill>
                <a:latin typeface="Bell MT" panose="02020503060305020303" pitchFamily="18" charset="0"/>
              </a:rPr>
              <a:t>« tu as l’air </a:t>
            </a:r>
            <a:r>
              <a:rPr lang="fr-CA" sz="2400" u="sng" dirty="0" smtClean="0">
                <a:solidFill>
                  <a:srgbClr val="464653"/>
                </a:solidFill>
                <a:latin typeface="Bell MT" panose="02020503060305020303" pitchFamily="18" charset="0"/>
              </a:rPr>
              <a:t>triste</a:t>
            </a:r>
            <a:r>
              <a:rPr lang="fr-CA" sz="2400" dirty="0" smtClean="0">
                <a:solidFill>
                  <a:srgbClr val="464653"/>
                </a:solidFill>
                <a:latin typeface="Bell MT" panose="02020503060305020303" pitchFamily="18" charset="0"/>
              </a:rPr>
              <a:t>, allons </a:t>
            </a:r>
            <a:r>
              <a:rPr lang="fr-CA" sz="2400" u="sng" dirty="0" smtClean="0">
                <a:solidFill>
                  <a:srgbClr val="464653"/>
                </a:solidFill>
                <a:latin typeface="Bell MT" panose="02020503060305020303" pitchFamily="18" charset="0"/>
              </a:rPr>
              <a:t>prendre une marche »</a:t>
            </a:r>
          </a:p>
          <a:p>
            <a:pPr lvl="1">
              <a:buClr>
                <a:srgbClr val="9FB8CD"/>
              </a:buClr>
            </a:pPr>
            <a:r>
              <a:rPr lang="fr-CA" sz="2400" dirty="0" smtClean="0">
                <a:solidFill>
                  <a:srgbClr val="464653"/>
                </a:solidFill>
                <a:latin typeface="Bell MT" panose="02020503060305020303" pitchFamily="18" charset="0"/>
              </a:rPr>
              <a:t>« on dirait que </a:t>
            </a:r>
            <a:r>
              <a:rPr lang="fr-CA" sz="2400" i="1" dirty="0" smtClean="0">
                <a:solidFill>
                  <a:srgbClr val="464653"/>
                </a:solidFill>
                <a:latin typeface="Bell MT" panose="02020503060305020303" pitchFamily="18" charset="0"/>
              </a:rPr>
              <a:t>tu</a:t>
            </a:r>
            <a:r>
              <a:rPr lang="fr-CA" sz="2400" dirty="0" smtClean="0">
                <a:solidFill>
                  <a:srgbClr val="464653"/>
                </a:solidFill>
                <a:latin typeface="Bell MT" panose="02020503060305020303" pitchFamily="18" charset="0"/>
              </a:rPr>
              <a:t> te sens </a:t>
            </a:r>
            <a:r>
              <a:rPr lang="fr-CA" sz="2400" u="sng" dirty="0" err="1" smtClean="0">
                <a:solidFill>
                  <a:srgbClr val="464653"/>
                </a:solidFill>
                <a:latin typeface="Bell MT" panose="02020503060305020303" pitchFamily="18" charset="0"/>
              </a:rPr>
              <a:t>fachée</a:t>
            </a:r>
            <a:r>
              <a:rPr lang="fr-CA" sz="2400" dirty="0" smtClean="0">
                <a:solidFill>
                  <a:srgbClr val="464653"/>
                </a:solidFill>
                <a:latin typeface="Bell MT" panose="02020503060305020303" pitchFamily="18" charset="0"/>
              </a:rPr>
              <a:t> parce que </a:t>
            </a:r>
            <a:r>
              <a:rPr lang="fr-CA" sz="2400" i="1" dirty="0" smtClean="0">
                <a:solidFill>
                  <a:srgbClr val="464653"/>
                </a:solidFill>
                <a:latin typeface="Bell MT" panose="02020503060305020303" pitchFamily="18" charset="0"/>
              </a:rPr>
              <a:t>tu</a:t>
            </a:r>
            <a:r>
              <a:rPr lang="fr-CA" sz="2400" dirty="0" smtClean="0">
                <a:solidFill>
                  <a:srgbClr val="464653"/>
                </a:solidFill>
                <a:latin typeface="Bell MT" panose="02020503060305020303" pitchFamily="18" charset="0"/>
              </a:rPr>
              <a:t> </a:t>
            </a:r>
            <a:r>
              <a:rPr lang="fr-CA" sz="2400" u="sng" dirty="0" smtClean="0">
                <a:solidFill>
                  <a:srgbClr val="464653"/>
                </a:solidFill>
                <a:latin typeface="Bell MT" panose="02020503060305020303" pitchFamily="18" charset="0"/>
              </a:rPr>
              <a:t>n’est pas la première en rang</a:t>
            </a:r>
            <a:r>
              <a:rPr lang="fr-CA" sz="2400" dirty="0" smtClean="0">
                <a:solidFill>
                  <a:srgbClr val="464653"/>
                </a:solidFill>
                <a:latin typeface="Bell MT" panose="02020503060305020303" pitchFamily="18" charset="0"/>
              </a:rPr>
              <a:t> »</a:t>
            </a:r>
            <a:endParaRPr lang="fr-CA" sz="2400" dirty="0">
              <a:solidFill>
                <a:srgbClr val="464653"/>
              </a:solidFill>
              <a:latin typeface="Bell MT" panose="02020503060305020303" pitchFamily="18" charset="0"/>
            </a:endParaRPr>
          </a:p>
          <a:p>
            <a:pPr marL="274320" lvl="1" indent="0">
              <a:buClr>
                <a:srgbClr val="9FB8CD"/>
              </a:buClr>
              <a:buNone/>
            </a:pPr>
            <a:r>
              <a:rPr lang="fr-CA" sz="2400" dirty="0" smtClean="0">
                <a:solidFill>
                  <a:srgbClr val="464653"/>
                </a:solidFill>
                <a:latin typeface="Bell MT" panose="02020503060305020303" pitchFamily="18" charset="0"/>
              </a:rPr>
              <a:t>	(je me sens ______ parce que je _________)*</a:t>
            </a:r>
          </a:p>
          <a:p>
            <a:pPr lvl="1">
              <a:buClr>
                <a:srgbClr val="9FB8CD"/>
              </a:buClr>
            </a:pPr>
            <a:r>
              <a:rPr lang="fr-CA" sz="2400" dirty="0" smtClean="0">
                <a:solidFill>
                  <a:srgbClr val="464653"/>
                </a:solidFill>
                <a:latin typeface="Bell MT" panose="02020503060305020303" pitchFamily="18" charset="0"/>
              </a:rPr>
              <a:t>permettre un retrait de la situation* </a:t>
            </a:r>
          </a:p>
          <a:p>
            <a:pPr lvl="1">
              <a:buClr>
                <a:srgbClr val="9FB8CD"/>
              </a:buClr>
            </a:pPr>
            <a:r>
              <a:rPr lang="fr-CA" sz="2400" dirty="0">
                <a:solidFill>
                  <a:srgbClr val="464653"/>
                </a:solidFill>
                <a:latin typeface="Bell MT" panose="02020503060305020303" pitchFamily="18" charset="0"/>
              </a:rPr>
              <a:t>d</a:t>
            </a:r>
            <a:r>
              <a:rPr lang="fr-CA" sz="2400" dirty="0" smtClean="0">
                <a:solidFill>
                  <a:srgbClr val="464653"/>
                </a:solidFill>
                <a:latin typeface="Bell MT" panose="02020503060305020303" pitchFamily="18" charset="0"/>
              </a:rPr>
              <a:t>istraction (cahier d’activités scolaires, </a:t>
            </a:r>
            <a:r>
              <a:rPr lang="fr-CA" sz="2400" dirty="0" err="1" smtClean="0">
                <a:solidFill>
                  <a:srgbClr val="464653"/>
                </a:solidFill>
                <a:latin typeface="Bell MT" panose="02020503060305020303" pitchFamily="18" charset="0"/>
              </a:rPr>
              <a:t>plasticine</a:t>
            </a:r>
            <a:r>
              <a:rPr lang="fr-CA" sz="2400" dirty="0" smtClean="0">
                <a:solidFill>
                  <a:srgbClr val="464653"/>
                </a:solidFill>
                <a:latin typeface="Bell MT" panose="02020503060305020303" pitchFamily="18" charset="0"/>
              </a:rPr>
              <a:t>, dessin, objets sensoriels, etc.)</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988" y="188640"/>
            <a:ext cx="28575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85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intervenir lors de l’escalade</a:t>
            </a:r>
            <a:endParaRPr lang="fr-CA" dirty="0"/>
          </a:p>
        </p:txBody>
      </p:sp>
      <p:sp>
        <p:nvSpPr>
          <p:cNvPr id="3" name="Espace réservé du contenu 2"/>
          <p:cNvSpPr>
            <a:spLocks noGrp="1"/>
          </p:cNvSpPr>
          <p:nvPr>
            <p:ph sz="quarter" idx="1"/>
          </p:nvPr>
        </p:nvSpPr>
        <p:spPr>
          <a:xfrm>
            <a:off x="457200" y="1219200"/>
            <a:ext cx="8229600" cy="5018112"/>
          </a:xfrm>
        </p:spPr>
        <p:txBody>
          <a:bodyPr>
            <a:normAutofit fontScale="85000" lnSpcReduction="20000"/>
          </a:bodyPr>
          <a:lstStyle/>
          <a:p>
            <a:pPr marL="0" indent="0">
              <a:buNone/>
            </a:pPr>
            <a:r>
              <a:rPr lang="fr-CA" u="sng" dirty="0" smtClean="0"/>
              <a:t>À faire…</a:t>
            </a:r>
          </a:p>
          <a:p>
            <a:pPr>
              <a:lnSpc>
                <a:spcPct val="120000"/>
              </a:lnSpc>
            </a:pPr>
            <a:r>
              <a:rPr lang="fr-CA" dirty="0" smtClean="0"/>
              <a:t>avoir un ton gentil: éviter le ton condescendant ou culpabilisant</a:t>
            </a:r>
          </a:p>
          <a:p>
            <a:pPr>
              <a:lnSpc>
                <a:spcPct val="120000"/>
              </a:lnSpc>
            </a:pPr>
            <a:r>
              <a:rPr lang="fr-CA" dirty="0" smtClean="0"/>
              <a:t>se mettre au même niveau de l’élève (facilite la communication et diminue l’air autoritaire de l’enseignant)</a:t>
            </a:r>
          </a:p>
          <a:p>
            <a:pPr>
              <a:lnSpc>
                <a:spcPct val="120000"/>
              </a:lnSpc>
            </a:pPr>
            <a:r>
              <a:rPr lang="fr-CA" dirty="0" smtClean="0"/>
              <a:t>poser des questions à l’élève pour comprendre ce qui le rend agressif</a:t>
            </a:r>
          </a:p>
          <a:p>
            <a:pPr lvl="1">
              <a:lnSpc>
                <a:spcPct val="120000"/>
              </a:lnSpc>
            </a:pPr>
            <a:r>
              <a:rPr lang="fr-CA" dirty="0" smtClean="0"/>
              <a:t>« Qu’est-ce qui se passe? »	</a:t>
            </a:r>
          </a:p>
          <a:p>
            <a:pPr lvl="1">
              <a:lnSpc>
                <a:spcPct val="120000"/>
              </a:lnSpc>
            </a:pPr>
            <a:r>
              <a:rPr lang="fr-CA" dirty="0" smtClean="0"/>
              <a:t>« Qu’est-ce qui ne va pas? »</a:t>
            </a:r>
          </a:p>
          <a:p>
            <a:pPr lvl="1">
              <a:lnSpc>
                <a:spcPct val="120000"/>
              </a:lnSpc>
            </a:pPr>
            <a:r>
              <a:rPr lang="fr-CA" dirty="0" smtClean="0"/>
              <a:t>« aide-moi à comprendre… »</a:t>
            </a:r>
          </a:p>
          <a:p>
            <a:pPr>
              <a:lnSpc>
                <a:spcPct val="120000"/>
              </a:lnSpc>
            </a:pPr>
            <a:r>
              <a:rPr lang="fr-CA" dirty="0" smtClean="0"/>
              <a:t>faire comprendre à l’élève que vous avez perçu sa détresse et que cela vous inquiète, en interprétant aussi ses émotions</a:t>
            </a:r>
          </a:p>
          <a:p>
            <a:pPr lvl="1">
              <a:lnSpc>
                <a:spcPct val="120000"/>
              </a:lnSpc>
            </a:pPr>
            <a:r>
              <a:rPr lang="fr-CA" dirty="0" smtClean="0"/>
              <a:t>« Il me semble que tu es fâché. »</a:t>
            </a:r>
          </a:p>
          <a:p>
            <a:pPr lvl="1">
              <a:lnSpc>
                <a:spcPct val="120000"/>
              </a:lnSpc>
            </a:pPr>
            <a:r>
              <a:rPr lang="fr-CA" dirty="0" smtClean="0"/>
              <a:t>« Est-ce que je peux t’aider à résoudre ton problème? »</a:t>
            </a:r>
            <a:endParaRPr lang="fr-C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110809"/>
            <a:ext cx="2123728" cy="154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157524"/>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descr="picto emotions.pdf (PROTEGE) - Adobe Reade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988840" y="-1179512"/>
            <a:ext cx="13652517" cy="8280000"/>
          </a:xfrm>
        </p:spPr>
      </p:pic>
    </p:spTree>
    <p:extLst>
      <p:ext uri="{BB962C8B-B14F-4D97-AF65-F5344CB8AC3E}">
        <p14:creationId xmlns:p14="http://schemas.microsoft.com/office/powerpoint/2010/main" val="1591235813"/>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Dessin…volontaire avec mise en situation svp</a:t>
            </a:r>
            <a:endParaRPr lang="fr-CA" dirty="0"/>
          </a:p>
        </p:txBody>
      </p:sp>
      <p:sp>
        <p:nvSpPr>
          <p:cNvPr id="4" name="Ellipse 3"/>
          <p:cNvSpPr/>
          <p:nvPr/>
        </p:nvSpPr>
        <p:spPr>
          <a:xfrm>
            <a:off x="755576" y="4653136"/>
            <a:ext cx="1944216" cy="1584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llipse 4"/>
          <p:cNvSpPr/>
          <p:nvPr/>
        </p:nvSpPr>
        <p:spPr>
          <a:xfrm>
            <a:off x="1115616" y="1196752"/>
            <a:ext cx="1296144" cy="42484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 name="Connecteur droit 6"/>
          <p:cNvCxnSpPr/>
          <p:nvPr/>
        </p:nvCxnSpPr>
        <p:spPr>
          <a:xfrm>
            <a:off x="1187624" y="4221088"/>
            <a:ext cx="1152128" cy="0"/>
          </a:xfrm>
          <a:prstGeom prst="line">
            <a:avLst/>
          </a:prstGeom>
        </p:spPr>
        <p:style>
          <a:lnRef idx="1">
            <a:schemeClr val="dk1"/>
          </a:lnRef>
          <a:fillRef idx="0">
            <a:schemeClr val="dk1"/>
          </a:fillRef>
          <a:effectRef idx="0">
            <a:schemeClr val="dk1"/>
          </a:effectRef>
          <a:fontRef idx="minor">
            <a:schemeClr val="tx1"/>
          </a:fontRef>
        </p:style>
      </p:cxnSp>
      <p:cxnSp>
        <p:nvCxnSpPr>
          <p:cNvPr id="8" name="Connecteur droit 7"/>
          <p:cNvCxnSpPr/>
          <p:nvPr/>
        </p:nvCxnSpPr>
        <p:spPr>
          <a:xfrm>
            <a:off x="1259632" y="2276872"/>
            <a:ext cx="1035124" cy="0"/>
          </a:xfrm>
          <a:prstGeom prst="line">
            <a:avLst/>
          </a:prstGeom>
        </p:spPr>
        <p:style>
          <a:lnRef idx="1">
            <a:schemeClr val="dk1"/>
          </a:lnRef>
          <a:fillRef idx="0">
            <a:schemeClr val="dk1"/>
          </a:fillRef>
          <a:effectRef idx="0">
            <a:schemeClr val="dk1"/>
          </a:effectRef>
          <a:fontRef idx="minor">
            <a:schemeClr val="tx1"/>
          </a:fontRef>
        </p:style>
      </p:cxnSp>
      <p:cxnSp>
        <p:nvCxnSpPr>
          <p:cNvPr id="9" name="Connecteur droit 8"/>
          <p:cNvCxnSpPr/>
          <p:nvPr/>
        </p:nvCxnSpPr>
        <p:spPr>
          <a:xfrm>
            <a:off x="1187624" y="2780928"/>
            <a:ext cx="1152128" cy="0"/>
          </a:xfrm>
          <a:prstGeom prst="line">
            <a:avLst/>
          </a:prstGeom>
        </p:spPr>
        <p:style>
          <a:lnRef idx="1">
            <a:schemeClr val="dk1"/>
          </a:lnRef>
          <a:fillRef idx="0">
            <a:schemeClr val="dk1"/>
          </a:fillRef>
          <a:effectRef idx="0">
            <a:schemeClr val="dk1"/>
          </a:effectRef>
          <a:fontRef idx="minor">
            <a:schemeClr val="tx1"/>
          </a:fontRef>
        </p:style>
      </p:cxnSp>
      <p:cxnSp>
        <p:nvCxnSpPr>
          <p:cNvPr id="10" name="Connecteur droit 9"/>
          <p:cNvCxnSpPr/>
          <p:nvPr/>
        </p:nvCxnSpPr>
        <p:spPr>
          <a:xfrm>
            <a:off x="1187624" y="3284984"/>
            <a:ext cx="1152128" cy="0"/>
          </a:xfrm>
          <a:prstGeom prst="line">
            <a:avLst/>
          </a:prstGeom>
        </p:spPr>
        <p:style>
          <a:lnRef idx="1">
            <a:schemeClr val="dk1"/>
          </a:lnRef>
          <a:fillRef idx="0">
            <a:schemeClr val="dk1"/>
          </a:fillRef>
          <a:effectRef idx="0">
            <a:schemeClr val="dk1"/>
          </a:effectRef>
          <a:fontRef idx="minor">
            <a:schemeClr val="tx1"/>
          </a:fontRef>
        </p:style>
      </p:cxnSp>
      <p:cxnSp>
        <p:nvCxnSpPr>
          <p:cNvPr id="11" name="Connecteur droit 10"/>
          <p:cNvCxnSpPr/>
          <p:nvPr/>
        </p:nvCxnSpPr>
        <p:spPr>
          <a:xfrm>
            <a:off x="1187624" y="3717032"/>
            <a:ext cx="1152128" cy="0"/>
          </a:xfrm>
          <a:prstGeom prst="line">
            <a:avLst/>
          </a:prstGeom>
        </p:spPr>
        <p:style>
          <a:lnRef idx="1">
            <a:schemeClr val="dk1"/>
          </a:lnRef>
          <a:fillRef idx="0">
            <a:schemeClr val="dk1"/>
          </a:fillRef>
          <a:effectRef idx="0">
            <a:schemeClr val="dk1"/>
          </a:effectRef>
          <a:fontRef idx="minor">
            <a:schemeClr val="tx1"/>
          </a:fontRef>
        </p:style>
      </p:cxnSp>
      <p:cxnSp>
        <p:nvCxnSpPr>
          <p:cNvPr id="12" name="Connecteur droit 11"/>
          <p:cNvCxnSpPr/>
          <p:nvPr/>
        </p:nvCxnSpPr>
        <p:spPr>
          <a:xfrm>
            <a:off x="1331640" y="1772816"/>
            <a:ext cx="864096" cy="0"/>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13"/>
          <p:cNvCxnSpPr/>
          <p:nvPr/>
        </p:nvCxnSpPr>
        <p:spPr>
          <a:xfrm>
            <a:off x="1331640" y="4692402"/>
            <a:ext cx="864096" cy="0"/>
          </a:xfrm>
          <a:prstGeom prst="line">
            <a:avLst/>
          </a:prstGeom>
        </p:spPr>
        <p:style>
          <a:lnRef idx="1">
            <a:schemeClr val="dk1"/>
          </a:lnRef>
          <a:fillRef idx="0">
            <a:schemeClr val="dk1"/>
          </a:fillRef>
          <a:effectRef idx="0">
            <a:schemeClr val="dk1"/>
          </a:effectRef>
          <a:fontRef idx="minor">
            <a:schemeClr val="tx1"/>
          </a:fontRef>
        </p:style>
      </p:cxnSp>
      <p:sp>
        <p:nvSpPr>
          <p:cNvPr id="16" name="Ellipse 15"/>
          <p:cNvSpPr/>
          <p:nvPr/>
        </p:nvSpPr>
        <p:spPr>
          <a:xfrm>
            <a:off x="5436096" y="1268760"/>
            <a:ext cx="1152128"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à coins arrondis 16"/>
          <p:cNvSpPr/>
          <p:nvPr/>
        </p:nvSpPr>
        <p:spPr>
          <a:xfrm>
            <a:off x="5292080" y="2780928"/>
            <a:ext cx="1368152"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à coins arrondis 17"/>
          <p:cNvSpPr/>
          <p:nvPr/>
        </p:nvSpPr>
        <p:spPr>
          <a:xfrm>
            <a:off x="5364088" y="5085184"/>
            <a:ext cx="54006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à coins arrondis 18"/>
          <p:cNvSpPr/>
          <p:nvPr/>
        </p:nvSpPr>
        <p:spPr>
          <a:xfrm>
            <a:off x="6156176" y="5085184"/>
            <a:ext cx="54006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à coins arrondis 19"/>
          <p:cNvSpPr/>
          <p:nvPr/>
        </p:nvSpPr>
        <p:spPr>
          <a:xfrm rot="998494">
            <a:off x="4631186" y="3119742"/>
            <a:ext cx="460553" cy="1486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à coins arrondis 20"/>
          <p:cNvSpPr/>
          <p:nvPr/>
        </p:nvSpPr>
        <p:spPr>
          <a:xfrm rot="9801506" flipH="1">
            <a:off x="6935443" y="3103778"/>
            <a:ext cx="460553" cy="1486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229872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702" y="1"/>
            <a:ext cx="5095024" cy="685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462489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descr="solutions de problèmes et prise de décision.pdf - Adobe Reade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348880" y="-1467544"/>
            <a:ext cx="14246105" cy="8640000"/>
          </a:xfrm>
        </p:spPr>
      </p:pic>
    </p:spTree>
    <p:extLst>
      <p:ext uri="{BB962C8B-B14F-4D97-AF65-F5344CB8AC3E}">
        <p14:creationId xmlns:p14="http://schemas.microsoft.com/office/powerpoint/2010/main" val="201036075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idées clés pour devenir calme</a:t>
            </a:r>
            <a:endParaRPr lang="fr-CA" dirty="0"/>
          </a:p>
        </p:txBody>
      </p:sp>
      <p:sp>
        <p:nvSpPr>
          <p:cNvPr id="3" name="Espace réservé du contenu 2"/>
          <p:cNvSpPr>
            <a:spLocks noGrp="1"/>
          </p:cNvSpPr>
          <p:nvPr>
            <p:ph sz="quarter" idx="1"/>
          </p:nvPr>
        </p:nvSpPr>
        <p:spPr/>
        <p:txBody>
          <a:bodyPr>
            <a:normAutofit lnSpcReduction="10000"/>
          </a:bodyPr>
          <a:lstStyle/>
          <a:p>
            <a:r>
              <a:rPr lang="fr-CA" dirty="0" smtClean="0"/>
              <a:t>Je prends de grandes respirations.</a:t>
            </a:r>
          </a:p>
          <a:p>
            <a:r>
              <a:rPr lang="fr-CA" dirty="0" smtClean="0"/>
              <a:t>Je compte jusqu’à dix.</a:t>
            </a:r>
          </a:p>
          <a:p>
            <a:r>
              <a:rPr lang="fr-CA" dirty="0" smtClean="0"/>
              <a:t>Je fais une marche.</a:t>
            </a:r>
          </a:p>
          <a:p>
            <a:r>
              <a:rPr lang="fr-CA" dirty="0" smtClean="0"/>
              <a:t>J’écris mes idées et mes sentiments dans mon journal.</a:t>
            </a:r>
          </a:p>
          <a:p>
            <a:r>
              <a:rPr lang="fr-CA" dirty="0" smtClean="0"/>
              <a:t>Je réfléchis seul (e).</a:t>
            </a:r>
          </a:p>
          <a:p>
            <a:r>
              <a:rPr lang="fr-CA" dirty="0" smtClean="0"/>
              <a:t>Je dessine mes sentiments en utilisant des couleurs, des formes et des lignes.</a:t>
            </a:r>
          </a:p>
          <a:p>
            <a:r>
              <a:rPr lang="fr-CA" dirty="0" smtClean="0"/>
              <a:t>J’imagine que je suis dans un endroit plaisant/paisible.</a:t>
            </a:r>
          </a:p>
          <a:p>
            <a:r>
              <a:rPr lang="fr-CA" dirty="0" smtClean="0"/>
              <a:t>Je change mon dialogue interne (« c’était un accident, » « je suis en contrôle, » « je suis capable de me calmer »)</a:t>
            </a:r>
          </a:p>
          <a:p>
            <a:r>
              <a:rPr lang="fr-CA" dirty="0" smtClean="0"/>
              <a:t>Je demande de l’aide</a:t>
            </a:r>
            <a:endParaRPr lang="fr-CA" dirty="0"/>
          </a:p>
        </p:txBody>
      </p:sp>
    </p:spTree>
    <p:extLst>
      <p:ext uri="{BB962C8B-B14F-4D97-AF65-F5344CB8AC3E}">
        <p14:creationId xmlns:p14="http://schemas.microsoft.com/office/powerpoint/2010/main" val="35192417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latin typeface="Bell MT" panose="02020503060305020303" pitchFamily="18" charset="0"/>
              </a:rPr>
              <a:t>La crise…</a:t>
            </a:r>
            <a:endParaRPr lang="fr-CA" dirty="0">
              <a:latin typeface="Bell MT" panose="02020503060305020303" pitchFamily="18" charset="0"/>
            </a:endParaRPr>
          </a:p>
        </p:txBody>
      </p:sp>
      <p:graphicFrame>
        <p:nvGraphicFramePr>
          <p:cNvPr id="4" name="Espace réservé du contenu 3"/>
          <p:cNvGraphicFramePr>
            <a:graphicFrameLocks/>
          </p:cNvGraphicFramePr>
          <p:nvPr>
            <p:extLst>
              <p:ext uri="{D42A27DB-BD31-4B8C-83A1-F6EECF244321}">
                <p14:modId xmlns:p14="http://schemas.microsoft.com/office/powerpoint/2010/main" val="2398155208"/>
              </p:ext>
            </p:extLst>
          </p:nvPr>
        </p:nvGraphicFramePr>
        <p:xfrm>
          <a:off x="467544" y="1308720"/>
          <a:ext cx="8229600" cy="5235460"/>
        </p:xfrm>
        <a:graphic>
          <a:graphicData uri="http://schemas.openxmlformats.org/drawingml/2006/table">
            <a:tbl>
              <a:tblPr firstRow="1" bandRow="1">
                <a:tableStyleId>{5C22544A-7EE6-4342-B048-85BDC9FD1C3A}</a:tableStyleId>
              </a:tblPr>
              <a:tblGrid>
                <a:gridCol w="8229600"/>
              </a:tblGrid>
              <a:tr h="934428">
                <a:tc>
                  <a:txBody>
                    <a:bodyPr/>
                    <a:lstStyle/>
                    <a:p>
                      <a:r>
                        <a:rPr lang="fr-CA" sz="2200" dirty="0" smtClean="0">
                          <a:latin typeface="Bell MT" panose="02020503060305020303" pitchFamily="18" charset="0"/>
                        </a:rPr>
                        <a:t>L’élève:</a:t>
                      </a:r>
                    </a:p>
                    <a:p>
                      <a:r>
                        <a:rPr lang="fr-CA" sz="2200" dirty="0" smtClean="0">
                          <a:latin typeface="Bell MT" panose="02020503060305020303" pitchFamily="18" charset="0"/>
                        </a:rPr>
                        <a:t>     -manifeste sa frustration, sa colère ou sa panique par</a:t>
                      </a:r>
                      <a:r>
                        <a:rPr lang="fr-CA" sz="2200" baseline="0" dirty="0" smtClean="0">
                          <a:latin typeface="Bell MT" panose="02020503060305020303" pitchFamily="18" charset="0"/>
                        </a:rPr>
                        <a:t> sa voix et ses gestes.</a:t>
                      </a:r>
                      <a:endParaRPr lang="fr-CA" sz="2200" dirty="0">
                        <a:latin typeface="Bell MT" panose="02020503060305020303" pitchFamily="18" charset="0"/>
                      </a:endParaRPr>
                    </a:p>
                  </a:txBody>
                  <a:tcPr/>
                </a:tc>
              </a:tr>
              <a:tr h="4138180">
                <a:tc>
                  <a:txBody>
                    <a:bodyPr/>
                    <a:lstStyle/>
                    <a:p>
                      <a:r>
                        <a:rPr lang="fr-CA" sz="2200" dirty="0" smtClean="0">
                          <a:latin typeface="Bell MT" panose="02020503060305020303" pitchFamily="18" charset="0"/>
                        </a:rPr>
                        <a:t>L’intervenant doit:</a:t>
                      </a:r>
                    </a:p>
                    <a:p>
                      <a:r>
                        <a:rPr lang="fr-CA" sz="2200" dirty="0" smtClean="0">
                          <a:latin typeface="Bell MT" panose="02020503060305020303" pitchFamily="18" charset="0"/>
                        </a:rPr>
                        <a:t>     -rester calme</a:t>
                      </a:r>
                    </a:p>
                    <a:p>
                      <a:r>
                        <a:rPr lang="fr-CA" sz="2200" dirty="0" smtClean="0">
                          <a:latin typeface="Bell MT" panose="02020503060305020303" pitchFamily="18" charset="0"/>
                        </a:rPr>
                        <a:t>     -assurer la sécurité - changer de pièce au besoin;</a:t>
                      </a:r>
                      <a:endParaRPr lang="fr-CA" sz="2200" baseline="0" dirty="0" smtClean="0">
                        <a:latin typeface="Bell MT" panose="02020503060305020303" pitchFamily="18" charset="0"/>
                      </a:endParaRPr>
                    </a:p>
                    <a:p>
                      <a:r>
                        <a:rPr lang="fr-CA" sz="2200" baseline="0" dirty="0" smtClean="0">
                          <a:latin typeface="Bell MT" panose="02020503060305020303" pitchFamily="18" charset="0"/>
                        </a:rPr>
                        <a:t>     -éviter toute réaction excessive;</a:t>
                      </a:r>
                    </a:p>
                    <a:p>
                      <a:r>
                        <a:rPr lang="fr-CA" sz="2200" baseline="0" dirty="0" smtClean="0">
                          <a:latin typeface="Bell MT" panose="02020503060305020303" pitchFamily="18" charset="0"/>
                        </a:rPr>
                        <a:t>     -cerner le comportement dérangeant;</a:t>
                      </a:r>
                    </a:p>
                    <a:p>
                      <a:r>
                        <a:rPr lang="fr-CA" sz="2200" baseline="0" dirty="0" smtClean="0">
                          <a:latin typeface="Bell MT" panose="02020503060305020303" pitchFamily="18" charset="0"/>
                        </a:rPr>
                        <a:t>     -établir le contact visuel, puis verbal;</a:t>
                      </a:r>
                    </a:p>
                    <a:p>
                      <a:r>
                        <a:rPr lang="fr-CA" sz="2200" dirty="0" smtClean="0">
                          <a:latin typeface="Bell MT" panose="02020503060305020303" pitchFamily="18" charset="0"/>
                        </a:rPr>
                        <a:t>     -utiliser un ton de voix calme et respectueux;</a:t>
                      </a:r>
                    </a:p>
                    <a:p>
                      <a:r>
                        <a:rPr lang="fr-CA" sz="2200" dirty="0" smtClean="0">
                          <a:latin typeface="Bell MT" panose="02020503060305020303" pitchFamily="18" charset="0"/>
                        </a:rPr>
                        <a:t>     -s’assurer qu’une </a:t>
                      </a:r>
                      <a:r>
                        <a:rPr lang="fr-CA" sz="2200" b="1" dirty="0" smtClean="0">
                          <a:latin typeface="Bell MT" panose="02020503060305020303" pitchFamily="18" charset="0"/>
                        </a:rPr>
                        <a:t>seule</a:t>
                      </a:r>
                      <a:r>
                        <a:rPr lang="fr-CA" sz="2200" dirty="0" smtClean="0">
                          <a:latin typeface="Bell MT" panose="02020503060305020303" pitchFamily="18" charset="0"/>
                        </a:rPr>
                        <a:t> personne dirige l’intervention;</a:t>
                      </a:r>
                    </a:p>
                    <a:p>
                      <a:r>
                        <a:rPr lang="fr-CA" sz="2200" dirty="0" smtClean="0">
                          <a:latin typeface="Bell MT" panose="02020503060305020303" pitchFamily="18" charset="0"/>
                        </a:rPr>
                        <a:t>     -respecter l’espace personnelle;</a:t>
                      </a:r>
                    </a:p>
                    <a:p>
                      <a:r>
                        <a:rPr lang="fr-CA" sz="2200" dirty="0" smtClean="0">
                          <a:latin typeface="Bell MT" panose="02020503060305020303" pitchFamily="18" charset="0"/>
                        </a:rPr>
                        <a:t>     -éviter de minimiser ou de juger ce que ressent la personne en crise</a:t>
                      </a:r>
                    </a:p>
                    <a:p>
                      <a:r>
                        <a:rPr lang="fr-CA" sz="2200" dirty="0" smtClean="0">
                          <a:latin typeface="Bell MT" panose="02020503060305020303" pitchFamily="18" charset="0"/>
                        </a:rPr>
                        <a:t>     -demander de l’aide (connaître le protocole de l’école)</a:t>
                      </a:r>
                    </a:p>
                  </a:txBody>
                  <a:tcPr/>
                </a:tc>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0719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122"/>
                                        </p:tgtEl>
                                      </p:cBhvr>
                                    </p:animEffect>
                                    <p:animScale>
                                      <p:cBhvr>
                                        <p:cTn id="7" dur="250" autoRev="1" fill="hold"/>
                                        <p:tgtEl>
                                          <p:spTgt spid="51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crise…en pratique</a:t>
            </a:r>
            <a:endParaRPr lang="fr-CA" dirty="0"/>
          </a:p>
        </p:txBody>
      </p:sp>
      <p:sp>
        <p:nvSpPr>
          <p:cNvPr id="4" name="Espace réservé du contenu 2"/>
          <p:cNvSpPr txBox="1">
            <a:spLocks noGrp="1"/>
          </p:cNvSpPr>
          <p:nvPr>
            <p:ph sz="quarter" idx="1"/>
          </p:nvPr>
        </p:nvSpPr>
        <p:spPr>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Clr>
                <a:srgbClr val="9FB8CD"/>
              </a:buClr>
            </a:pPr>
            <a:r>
              <a:rPr lang="fr-CA" dirty="0" smtClean="0">
                <a:solidFill>
                  <a:srgbClr val="464653"/>
                </a:solidFill>
              </a:rPr>
              <a:t>parler d’un ton doux et calme</a:t>
            </a:r>
          </a:p>
          <a:p>
            <a:pPr>
              <a:buClr>
                <a:srgbClr val="9FB8CD"/>
              </a:buClr>
            </a:pPr>
            <a:r>
              <a:rPr lang="fr-CA" dirty="0" smtClean="0">
                <a:solidFill>
                  <a:srgbClr val="464653"/>
                </a:solidFill>
              </a:rPr>
              <a:t>« on dirait que tu te sens … parce que tu … »</a:t>
            </a:r>
          </a:p>
          <a:p>
            <a:pPr>
              <a:buClr>
                <a:srgbClr val="9FB8CD"/>
              </a:buClr>
            </a:pPr>
            <a:r>
              <a:rPr lang="fr-CA" dirty="0" smtClean="0">
                <a:solidFill>
                  <a:srgbClr val="464653"/>
                </a:solidFill>
              </a:rPr>
              <a:t>permettre un retrait de la situation (« besoin d’une pause »)</a:t>
            </a:r>
          </a:p>
          <a:p>
            <a:pPr>
              <a:buClr>
                <a:srgbClr val="9FB8CD"/>
              </a:buClr>
            </a:pPr>
            <a:r>
              <a:rPr lang="fr-CA" dirty="0" smtClean="0">
                <a:solidFill>
                  <a:srgbClr val="464653"/>
                </a:solidFill>
              </a:rPr>
              <a:t>Normaliser </a:t>
            </a:r>
            <a:r>
              <a:rPr lang="fr-CA" i="1" dirty="0" smtClean="0">
                <a:solidFill>
                  <a:srgbClr val="464653"/>
                </a:solidFill>
              </a:rPr>
              <a:t>l’émotion</a:t>
            </a:r>
            <a:r>
              <a:rPr lang="fr-CA" dirty="0" smtClean="0">
                <a:solidFill>
                  <a:srgbClr val="464653"/>
                </a:solidFill>
              </a:rPr>
              <a:t>: ça fait du sens que tu te sens blessé/triste /déçu</a:t>
            </a:r>
          </a:p>
          <a:p>
            <a:pPr>
              <a:buClr>
                <a:srgbClr val="9FB8CD"/>
              </a:buClr>
            </a:pPr>
            <a:r>
              <a:rPr lang="fr-CA" dirty="0">
                <a:solidFill>
                  <a:srgbClr val="464653"/>
                </a:solidFill>
              </a:rPr>
              <a:t>Permettre et encourager l’expression appropriée de l’émotion ressentie</a:t>
            </a:r>
          </a:p>
          <a:p>
            <a:pPr>
              <a:buClr>
                <a:srgbClr val="9FB8CD"/>
              </a:buClr>
            </a:pPr>
            <a:r>
              <a:rPr lang="fr-CA" dirty="0">
                <a:solidFill>
                  <a:srgbClr val="464653"/>
                </a:solidFill>
              </a:rPr>
              <a:t>Distractions</a:t>
            </a:r>
          </a:p>
          <a:p>
            <a:pPr>
              <a:buClr>
                <a:srgbClr val="9FB8CD"/>
              </a:buClr>
            </a:pPr>
            <a:r>
              <a:rPr lang="fr-CA" dirty="0" smtClean="0">
                <a:solidFill>
                  <a:srgbClr val="464653"/>
                </a:solidFill>
              </a:rPr>
              <a:t>Calmer le cerveau reptilien</a:t>
            </a:r>
          </a:p>
          <a:p>
            <a:pPr lvl="1">
              <a:buClr>
                <a:srgbClr val="9FB8CD"/>
              </a:buClr>
            </a:pPr>
            <a:r>
              <a:rPr lang="fr-CA" dirty="0" smtClean="0">
                <a:solidFill>
                  <a:srgbClr val="464653"/>
                </a:solidFill>
              </a:rPr>
              <a:t>Faire des sons rassurants: </a:t>
            </a:r>
            <a:r>
              <a:rPr lang="fr-CA" dirty="0" err="1" smtClean="0">
                <a:solidFill>
                  <a:srgbClr val="464653"/>
                </a:solidFill>
              </a:rPr>
              <a:t>shhhh</a:t>
            </a:r>
            <a:r>
              <a:rPr lang="fr-CA" dirty="0" smtClean="0">
                <a:solidFill>
                  <a:srgbClr val="464653"/>
                </a:solidFill>
              </a:rPr>
              <a:t>, mmm-</a:t>
            </a:r>
            <a:r>
              <a:rPr lang="fr-CA" dirty="0" err="1" smtClean="0">
                <a:solidFill>
                  <a:srgbClr val="464653"/>
                </a:solidFill>
              </a:rPr>
              <a:t>hmmm</a:t>
            </a:r>
            <a:endParaRPr lang="fr-CA" dirty="0">
              <a:solidFill>
                <a:srgbClr val="464653"/>
              </a:solidFill>
            </a:endParaRPr>
          </a:p>
          <a:p>
            <a:pPr lvl="1">
              <a:buClr>
                <a:srgbClr val="9FB8CD"/>
              </a:buClr>
            </a:pPr>
            <a:r>
              <a:rPr lang="fr-CA" dirty="0" smtClean="0">
                <a:solidFill>
                  <a:srgbClr val="464653"/>
                </a:solidFill>
              </a:rPr>
              <a:t>Bercer l’élève ou se bercer près de l’élève</a:t>
            </a:r>
          </a:p>
          <a:p>
            <a:pPr lvl="1">
              <a:buClr>
                <a:srgbClr val="9FB8CD"/>
              </a:buClr>
            </a:pPr>
            <a:r>
              <a:rPr lang="fr-CA" dirty="0" smtClean="0">
                <a:solidFill>
                  <a:srgbClr val="464653"/>
                </a:solidFill>
              </a:rPr>
              <a:t>Stimulation rythmique: musique, tambours</a:t>
            </a:r>
          </a:p>
          <a:p>
            <a:pPr lvl="1">
              <a:buClr>
                <a:srgbClr val="9FB8CD"/>
              </a:buClr>
            </a:pPr>
            <a:r>
              <a:rPr lang="fr-CA" dirty="0" smtClean="0">
                <a:solidFill>
                  <a:srgbClr val="464653"/>
                </a:solidFill>
              </a:rPr>
              <a:t>Aller au sensoriel – objets lourds, textures, sons, toucher léger/fort, appuyer sur le mur, caresses</a:t>
            </a:r>
          </a:p>
        </p:txBody>
      </p:sp>
      <p:pic>
        <p:nvPicPr>
          <p:cNvPr id="7170" name="Picture 2" descr="https://encrypted-tbn2.gstatic.com/images?q=tbn:ANd9GcRvslI_eISW3YIAWDkZ3gEuo9Z-RpAXHmZsvHxhaYKGDAoWuV5uGUDDSjF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9159"/>
            <a:ext cx="277177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170"/>
                                        </p:tgtEl>
                                        <p:attrNameLst>
                                          <p:attrName>r</p:attrName>
                                        </p:attrNameLst>
                                      </p:cBhvr>
                                    </p:animRot>
                                    <p:animRot by="-240000">
                                      <p:cBhvr>
                                        <p:cTn id="7" dur="200" fill="hold">
                                          <p:stCondLst>
                                            <p:cond delay="200"/>
                                          </p:stCondLst>
                                        </p:cTn>
                                        <p:tgtEl>
                                          <p:spTgt spid="7170"/>
                                        </p:tgtEl>
                                        <p:attrNameLst>
                                          <p:attrName>r</p:attrName>
                                        </p:attrNameLst>
                                      </p:cBhvr>
                                    </p:animRot>
                                    <p:animRot by="240000">
                                      <p:cBhvr>
                                        <p:cTn id="8" dur="200" fill="hold">
                                          <p:stCondLst>
                                            <p:cond delay="400"/>
                                          </p:stCondLst>
                                        </p:cTn>
                                        <p:tgtEl>
                                          <p:spTgt spid="7170"/>
                                        </p:tgtEl>
                                        <p:attrNameLst>
                                          <p:attrName>r</p:attrName>
                                        </p:attrNameLst>
                                      </p:cBhvr>
                                    </p:animRot>
                                    <p:animRot by="-240000">
                                      <p:cBhvr>
                                        <p:cTn id="9" dur="200" fill="hold">
                                          <p:stCondLst>
                                            <p:cond delay="600"/>
                                          </p:stCondLst>
                                        </p:cTn>
                                        <p:tgtEl>
                                          <p:spTgt spid="7170"/>
                                        </p:tgtEl>
                                        <p:attrNameLst>
                                          <p:attrName>r</p:attrName>
                                        </p:attrNameLst>
                                      </p:cBhvr>
                                    </p:animRot>
                                    <p:animRot by="120000">
                                      <p:cBhvr>
                                        <p:cTn id="10" dur="200" fill="hold">
                                          <p:stCondLst>
                                            <p:cond delay="800"/>
                                          </p:stCondLst>
                                        </p:cTn>
                                        <p:tgtEl>
                                          <p:spTgt spid="717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80">
                                          <p:stCondLst>
                                            <p:cond delay="0"/>
                                          </p:stCondLst>
                                        </p:cTn>
                                        <p:tgtEl>
                                          <p:spTgt spid="4">
                                            <p:txEl>
                                              <p:pRg st="0" end="0"/>
                                            </p:txEl>
                                          </p:spTgt>
                                        </p:tgtEl>
                                      </p:cBhvr>
                                    </p:animEffect>
                                    <p:anim calcmode="lin" valueType="num">
                                      <p:cBhvr>
                                        <p:cTn id="1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xEl>
                                              <p:pRg st="0" end="0"/>
                                            </p:txEl>
                                          </p:spTgt>
                                        </p:tgtEl>
                                      </p:cBhvr>
                                      <p:to x="100000" y="60000"/>
                                    </p:animScale>
                                    <p:animScale>
                                      <p:cBhvr>
                                        <p:cTn id="22" dur="166" decel="50000">
                                          <p:stCondLst>
                                            <p:cond delay="676"/>
                                          </p:stCondLst>
                                        </p:cTn>
                                        <p:tgtEl>
                                          <p:spTgt spid="4">
                                            <p:txEl>
                                              <p:pRg st="0" end="0"/>
                                            </p:txEl>
                                          </p:spTgt>
                                        </p:tgtEl>
                                      </p:cBhvr>
                                      <p:to x="100000" y="100000"/>
                                    </p:animScale>
                                    <p:animScale>
                                      <p:cBhvr>
                                        <p:cTn id="23" dur="26">
                                          <p:stCondLst>
                                            <p:cond delay="1312"/>
                                          </p:stCondLst>
                                        </p:cTn>
                                        <p:tgtEl>
                                          <p:spTgt spid="4">
                                            <p:txEl>
                                              <p:pRg st="0" end="0"/>
                                            </p:txEl>
                                          </p:spTgt>
                                        </p:tgtEl>
                                      </p:cBhvr>
                                      <p:to x="100000" y="80000"/>
                                    </p:animScale>
                                    <p:animScale>
                                      <p:cBhvr>
                                        <p:cTn id="24" dur="166" decel="50000">
                                          <p:stCondLst>
                                            <p:cond delay="1338"/>
                                          </p:stCondLst>
                                        </p:cTn>
                                        <p:tgtEl>
                                          <p:spTgt spid="4">
                                            <p:txEl>
                                              <p:pRg st="0" end="0"/>
                                            </p:txEl>
                                          </p:spTgt>
                                        </p:tgtEl>
                                      </p:cBhvr>
                                      <p:to x="100000" y="100000"/>
                                    </p:animScale>
                                    <p:animScale>
                                      <p:cBhvr>
                                        <p:cTn id="25" dur="26">
                                          <p:stCondLst>
                                            <p:cond delay="1642"/>
                                          </p:stCondLst>
                                        </p:cTn>
                                        <p:tgtEl>
                                          <p:spTgt spid="4">
                                            <p:txEl>
                                              <p:pRg st="0" end="0"/>
                                            </p:txEl>
                                          </p:spTgt>
                                        </p:tgtEl>
                                      </p:cBhvr>
                                      <p:to x="100000" y="90000"/>
                                    </p:animScale>
                                    <p:animScale>
                                      <p:cBhvr>
                                        <p:cTn id="26" dur="166" decel="50000">
                                          <p:stCondLst>
                                            <p:cond delay="1668"/>
                                          </p:stCondLst>
                                        </p:cTn>
                                        <p:tgtEl>
                                          <p:spTgt spid="4">
                                            <p:txEl>
                                              <p:pRg st="0" end="0"/>
                                            </p:txEl>
                                          </p:spTgt>
                                        </p:tgtEl>
                                      </p:cBhvr>
                                      <p:to x="100000" y="100000"/>
                                    </p:animScale>
                                    <p:animScale>
                                      <p:cBhvr>
                                        <p:cTn id="27" dur="26">
                                          <p:stCondLst>
                                            <p:cond delay="1808"/>
                                          </p:stCondLst>
                                        </p:cTn>
                                        <p:tgtEl>
                                          <p:spTgt spid="4">
                                            <p:txEl>
                                              <p:pRg st="0" end="0"/>
                                            </p:txEl>
                                          </p:spTgt>
                                        </p:tgtEl>
                                      </p:cBhvr>
                                      <p:to x="100000" y="95000"/>
                                    </p:animScale>
                                    <p:animScale>
                                      <p:cBhvr>
                                        <p:cTn id="28" dur="166" decel="50000">
                                          <p:stCondLst>
                                            <p:cond delay="1834"/>
                                          </p:stCondLst>
                                        </p:cTn>
                                        <p:tgtEl>
                                          <p:spTgt spid="4">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down)">
                                      <p:cBhvr>
                                        <p:cTn id="33" dur="580">
                                          <p:stCondLst>
                                            <p:cond delay="0"/>
                                          </p:stCondLst>
                                        </p:cTn>
                                        <p:tgtEl>
                                          <p:spTgt spid="4">
                                            <p:txEl>
                                              <p:pRg st="1" end="1"/>
                                            </p:txEl>
                                          </p:spTgt>
                                        </p:tgtEl>
                                      </p:cBhvr>
                                    </p:animEffect>
                                    <p:anim calcmode="lin" valueType="num">
                                      <p:cBhvr>
                                        <p:cTn id="3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xEl>
                                              <p:pRg st="1" end="1"/>
                                            </p:txEl>
                                          </p:spTgt>
                                        </p:tgtEl>
                                      </p:cBhvr>
                                      <p:to x="100000" y="60000"/>
                                    </p:animScale>
                                    <p:animScale>
                                      <p:cBhvr>
                                        <p:cTn id="40" dur="166" decel="50000">
                                          <p:stCondLst>
                                            <p:cond delay="676"/>
                                          </p:stCondLst>
                                        </p:cTn>
                                        <p:tgtEl>
                                          <p:spTgt spid="4">
                                            <p:txEl>
                                              <p:pRg st="1" end="1"/>
                                            </p:txEl>
                                          </p:spTgt>
                                        </p:tgtEl>
                                      </p:cBhvr>
                                      <p:to x="100000" y="100000"/>
                                    </p:animScale>
                                    <p:animScale>
                                      <p:cBhvr>
                                        <p:cTn id="41" dur="26">
                                          <p:stCondLst>
                                            <p:cond delay="1312"/>
                                          </p:stCondLst>
                                        </p:cTn>
                                        <p:tgtEl>
                                          <p:spTgt spid="4">
                                            <p:txEl>
                                              <p:pRg st="1" end="1"/>
                                            </p:txEl>
                                          </p:spTgt>
                                        </p:tgtEl>
                                      </p:cBhvr>
                                      <p:to x="100000" y="80000"/>
                                    </p:animScale>
                                    <p:animScale>
                                      <p:cBhvr>
                                        <p:cTn id="42" dur="166" decel="50000">
                                          <p:stCondLst>
                                            <p:cond delay="1338"/>
                                          </p:stCondLst>
                                        </p:cTn>
                                        <p:tgtEl>
                                          <p:spTgt spid="4">
                                            <p:txEl>
                                              <p:pRg st="1" end="1"/>
                                            </p:txEl>
                                          </p:spTgt>
                                        </p:tgtEl>
                                      </p:cBhvr>
                                      <p:to x="100000" y="100000"/>
                                    </p:animScale>
                                    <p:animScale>
                                      <p:cBhvr>
                                        <p:cTn id="43" dur="26">
                                          <p:stCondLst>
                                            <p:cond delay="1642"/>
                                          </p:stCondLst>
                                        </p:cTn>
                                        <p:tgtEl>
                                          <p:spTgt spid="4">
                                            <p:txEl>
                                              <p:pRg st="1" end="1"/>
                                            </p:txEl>
                                          </p:spTgt>
                                        </p:tgtEl>
                                      </p:cBhvr>
                                      <p:to x="100000" y="90000"/>
                                    </p:animScale>
                                    <p:animScale>
                                      <p:cBhvr>
                                        <p:cTn id="44" dur="166" decel="50000">
                                          <p:stCondLst>
                                            <p:cond delay="1668"/>
                                          </p:stCondLst>
                                        </p:cTn>
                                        <p:tgtEl>
                                          <p:spTgt spid="4">
                                            <p:txEl>
                                              <p:pRg st="1" end="1"/>
                                            </p:txEl>
                                          </p:spTgt>
                                        </p:tgtEl>
                                      </p:cBhvr>
                                      <p:to x="100000" y="100000"/>
                                    </p:animScale>
                                    <p:animScale>
                                      <p:cBhvr>
                                        <p:cTn id="45" dur="26">
                                          <p:stCondLst>
                                            <p:cond delay="1808"/>
                                          </p:stCondLst>
                                        </p:cTn>
                                        <p:tgtEl>
                                          <p:spTgt spid="4">
                                            <p:txEl>
                                              <p:pRg st="1" end="1"/>
                                            </p:txEl>
                                          </p:spTgt>
                                        </p:tgtEl>
                                      </p:cBhvr>
                                      <p:to x="100000" y="95000"/>
                                    </p:animScale>
                                    <p:animScale>
                                      <p:cBhvr>
                                        <p:cTn id="46" dur="166" decel="50000">
                                          <p:stCondLst>
                                            <p:cond delay="1834"/>
                                          </p:stCondLst>
                                        </p:cTn>
                                        <p:tgtEl>
                                          <p:spTgt spid="4">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wipe(down)">
                                      <p:cBhvr>
                                        <p:cTn id="51" dur="580">
                                          <p:stCondLst>
                                            <p:cond delay="0"/>
                                          </p:stCondLst>
                                        </p:cTn>
                                        <p:tgtEl>
                                          <p:spTgt spid="4">
                                            <p:txEl>
                                              <p:pRg st="2" end="2"/>
                                            </p:txEl>
                                          </p:spTgt>
                                        </p:tgtEl>
                                      </p:cBhvr>
                                    </p:animEffect>
                                    <p:anim calcmode="lin" valueType="num">
                                      <p:cBhvr>
                                        <p:cTn id="52"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4">
                                            <p:txEl>
                                              <p:pRg st="2" end="2"/>
                                            </p:txEl>
                                          </p:spTgt>
                                        </p:tgtEl>
                                      </p:cBhvr>
                                      <p:to x="100000" y="60000"/>
                                    </p:animScale>
                                    <p:animScale>
                                      <p:cBhvr>
                                        <p:cTn id="58" dur="166" decel="50000">
                                          <p:stCondLst>
                                            <p:cond delay="676"/>
                                          </p:stCondLst>
                                        </p:cTn>
                                        <p:tgtEl>
                                          <p:spTgt spid="4">
                                            <p:txEl>
                                              <p:pRg st="2" end="2"/>
                                            </p:txEl>
                                          </p:spTgt>
                                        </p:tgtEl>
                                      </p:cBhvr>
                                      <p:to x="100000" y="100000"/>
                                    </p:animScale>
                                    <p:animScale>
                                      <p:cBhvr>
                                        <p:cTn id="59" dur="26">
                                          <p:stCondLst>
                                            <p:cond delay="1312"/>
                                          </p:stCondLst>
                                        </p:cTn>
                                        <p:tgtEl>
                                          <p:spTgt spid="4">
                                            <p:txEl>
                                              <p:pRg st="2" end="2"/>
                                            </p:txEl>
                                          </p:spTgt>
                                        </p:tgtEl>
                                      </p:cBhvr>
                                      <p:to x="100000" y="80000"/>
                                    </p:animScale>
                                    <p:animScale>
                                      <p:cBhvr>
                                        <p:cTn id="60" dur="166" decel="50000">
                                          <p:stCondLst>
                                            <p:cond delay="1338"/>
                                          </p:stCondLst>
                                        </p:cTn>
                                        <p:tgtEl>
                                          <p:spTgt spid="4">
                                            <p:txEl>
                                              <p:pRg st="2" end="2"/>
                                            </p:txEl>
                                          </p:spTgt>
                                        </p:tgtEl>
                                      </p:cBhvr>
                                      <p:to x="100000" y="100000"/>
                                    </p:animScale>
                                    <p:animScale>
                                      <p:cBhvr>
                                        <p:cTn id="61" dur="26">
                                          <p:stCondLst>
                                            <p:cond delay="1642"/>
                                          </p:stCondLst>
                                        </p:cTn>
                                        <p:tgtEl>
                                          <p:spTgt spid="4">
                                            <p:txEl>
                                              <p:pRg st="2" end="2"/>
                                            </p:txEl>
                                          </p:spTgt>
                                        </p:tgtEl>
                                      </p:cBhvr>
                                      <p:to x="100000" y="90000"/>
                                    </p:animScale>
                                    <p:animScale>
                                      <p:cBhvr>
                                        <p:cTn id="62" dur="166" decel="50000">
                                          <p:stCondLst>
                                            <p:cond delay="1668"/>
                                          </p:stCondLst>
                                        </p:cTn>
                                        <p:tgtEl>
                                          <p:spTgt spid="4">
                                            <p:txEl>
                                              <p:pRg st="2" end="2"/>
                                            </p:txEl>
                                          </p:spTgt>
                                        </p:tgtEl>
                                      </p:cBhvr>
                                      <p:to x="100000" y="100000"/>
                                    </p:animScale>
                                    <p:animScale>
                                      <p:cBhvr>
                                        <p:cTn id="63" dur="26">
                                          <p:stCondLst>
                                            <p:cond delay="1808"/>
                                          </p:stCondLst>
                                        </p:cTn>
                                        <p:tgtEl>
                                          <p:spTgt spid="4">
                                            <p:txEl>
                                              <p:pRg st="2" end="2"/>
                                            </p:txEl>
                                          </p:spTgt>
                                        </p:tgtEl>
                                      </p:cBhvr>
                                      <p:to x="100000" y="95000"/>
                                    </p:animScale>
                                    <p:animScale>
                                      <p:cBhvr>
                                        <p:cTn id="64" dur="166" decel="50000">
                                          <p:stCondLst>
                                            <p:cond delay="1834"/>
                                          </p:stCondLst>
                                        </p:cTn>
                                        <p:tgtEl>
                                          <p:spTgt spid="4">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Effect transition="in" filter="wipe(down)">
                                      <p:cBhvr>
                                        <p:cTn id="69" dur="580">
                                          <p:stCondLst>
                                            <p:cond delay="0"/>
                                          </p:stCondLst>
                                        </p:cTn>
                                        <p:tgtEl>
                                          <p:spTgt spid="4">
                                            <p:txEl>
                                              <p:pRg st="3" end="3"/>
                                            </p:txEl>
                                          </p:spTgt>
                                        </p:tgtEl>
                                      </p:cBhvr>
                                    </p:animEffect>
                                    <p:anim calcmode="lin" valueType="num">
                                      <p:cBhvr>
                                        <p:cTn id="70"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4">
                                            <p:txEl>
                                              <p:pRg st="3" end="3"/>
                                            </p:txEl>
                                          </p:spTgt>
                                        </p:tgtEl>
                                      </p:cBhvr>
                                      <p:to x="100000" y="60000"/>
                                    </p:animScale>
                                    <p:animScale>
                                      <p:cBhvr>
                                        <p:cTn id="76" dur="166" decel="50000">
                                          <p:stCondLst>
                                            <p:cond delay="676"/>
                                          </p:stCondLst>
                                        </p:cTn>
                                        <p:tgtEl>
                                          <p:spTgt spid="4">
                                            <p:txEl>
                                              <p:pRg st="3" end="3"/>
                                            </p:txEl>
                                          </p:spTgt>
                                        </p:tgtEl>
                                      </p:cBhvr>
                                      <p:to x="100000" y="100000"/>
                                    </p:animScale>
                                    <p:animScale>
                                      <p:cBhvr>
                                        <p:cTn id="77" dur="26">
                                          <p:stCondLst>
                                            <p:cond delay="1312"/>
                                          </p:stCondLst>
                                        </p:cTn>
                                        <p:tgtEl>
                                          <p:spTgt spid="4">
                                            <p:txEl>
                                              <p:pRg st="3" end="3"/>
                                            </p:txEl>
                                          </p:spTgt>
                                        </p:tgtEl>
                                      </p:cBhvr>
                                      <p:to x="100000" y="80000"/>
                                    </p:animScale>
                                    <p:animScale>
                                      <p:cBhvr>
                                        <p:cTn id="78" dur="166" decel="50000">
                                          <p:stCondLst>
                                            <p:cond delay="1338"/>
                                          </p:stCondLst>
                                        </p:cTn>
                                        <p:tgtEl>
                                          <p:spTgt spid="4">
                                            <p:txEl>
                                              <p:pRg st="3" end="3"/>
                                            </p:txEl>
                                          </p:spTgt>
                                        </p:tgtEl>
                                      </p:cBhvr>
                                      <p:to x="100000" y="100000"/>
                                    </p:animScale>
                                    <p:animScale>
                                      <p:cBhvr>
                                        <p:cTn id="79" dur="26">
                                          <p:stCondLst>
                                            <p:cond delay="1642"/>
                                          </p:stCondLst>
                                        </p:cTn>
                                        <p:tgtEl>
                                          <p:spTgt spid="4">
                                            <p:txEl>
                                              <p:pRg st="3" end="3"/>
                                            </p:txEl>
                                          </p:spTgt>
                                        </p:tgtEl>
                                      </p:cBhvr>
                                      <p:to x="100000" y="90000"/>
                                    </p:animScale>
                                    <p:animScale>
                                      <p:cBhvr>
                                        <p:cTn id="80" dur="166" decel="50000">
                                          <p:stCondLst>
                                            <p:cond delay="1668"/>
                                          </p:stCondLst>
                                        </p:cTn>
                                        <p:tgtEl>
                                          <p:spTgt spid="4">
                                            <p:txEl>
                                              <p:pRg st="3" end="3"/>
                                            </p:txEl>
                                          </p:spTgt>
                                        </p:tgtEl>
                                      </p:cBhvr>
                                      <p:to x="100000" y="100000"/>
                                    </p:animScale>
                                    <p:animScale>
                                      <p:cBhvr>
                                        <p:cTn id="81" dur="26">
                                          <p:stCondLst>
                                            <p:cond delay="1808"/>
                                          </p:stCondLst>
                                        </p:cTn>
                                        <p:tgtEl>
                                          <p:spTgt spid="4">
                                            <p:txEl>
                                              <p:pRg st="3" end="3"/>
                                            </p:txEl>
                                          </p:spTgt>
                                        </p:tgtEl>
                                      </p:cBhvr>
                                      <p:to x="100000" y="95000"/>
                                    </p:animScale>
                                    <p:animScale>
                                      <p:cBhvr>
                                        <p:cTn id="82" dur="166" decel="50000">
                                          <p:stCondLst>
                                            <p:cond delay="1834"/>
                                          </p:stCondLst>
                                        </p:cTn>
                                        <p:tgtEl>
                                          <p:spTgt spid="4">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4">
                                            <p:txEl>
                                              <p:pRg st="4" end="4"/>
                                            </p:txEl>
                                          </p:spTgt>
                                        </p:tgtEl>
                                        <p:attrNameLst>
                                          <p:attrName>style.visibility</p:attrName>
                                        </p:attrNameLst>
                                      </p:cBhvr>
                                      <p:to>
                                        <p:strVal val="visible"/>
                                      </p:to>
                                    </p:set>
                                    <p:animEffect transition="in" filter="wipe(down)">
                                      <p:cBhvr>
                                        <p:cTn id="87" dur="580">
                                          <p:stCondLst>
                                            <p:cond delay="0"/>
                                          </p:stCondLst>
                                        </p:cTn>
                                        <p:tgtEl>
                                          <p:spTgt spid="4">
                                            <p:txEl>
                                              <p:pRg st="4" end="4"/>
                                            </p:txEl>
                                          </p:spTgt>
                                        </p:tgtEl>
                                      </p:cBhvr>
                                    </p:animEffect>
                                    <p:anim calcmode="lin" valueType="num">
                                      <p:cBhvr>
                                        <p:cTn id="88"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txEl>
                                              <p:pRg st="4" end="4"/>
                                            </p:txEl>
                                          </p:spTgt>
                                        </p:tgtEl>
                                      </p:cBhvr>
                                      <p:to x="100000" y="60000"/>
                                    </p:animScale>
                                    <p:animScale>
                                      <p:cBhvr>
                                        <p:cTn id="94" dur="166" decel="50000">
                                          <p:stCondLst>
                                            <p:cond delay="676"/>
                                          </p:stCondLst>
                                        </p:cTn>
                                        <p:tgtEl>
                                          <p:spTgt spid="4">
                                            <p:txEl>
                                              <p:pRg st="4" end="4"/>
                                            </p:txEl>
                                          </p:spTgt>
                                        </p:tgtEl>
                                      </p:cBhvr>
                                      <p:to x="100000" y="100000"/>
                                    </p:animScale>
                                    <p:animScale>
                                      <p:cBhvr>
                                        <p:cTn id="95" dur="26">
                                          <p:stCondLst>
                                            <p:cond delay="1312"/>
                                          </p:stCondLst>
                                        </p:cTn>
                                        <p:tgtEl>
                                          <p:spTgt spid="4">
                                            <p:txEl>
                                              <p:pRg st="4" end="4"/>
                                            </p:txEl>
                                          </p:spTgt>
                                        </p:tgtEl>
                                      </p:cBhvr>
                                      <p:to x="100000" y="80000"/>
                                    </p:animScale>
                                    <p:animScale>
                                      <p:cBhvr>
                                        <p:cTn id="96" dur="166" decel="50000">
                                          <p:stCondLst>
                                            <p:cond delay="1338"/>
                                          </p:stCondLst>
                                        </p:cTn>
                                        <p:tgtEl>
                                          <p:spTgt spid="4">
                                            <p:txEl>
                                              <p:pRg st="4" end="4"/>
                                            </p:txEl>
                                          </p:spTgt>
                                        </p:tgtEl>
                                      </p:cBhvr>
                                      <p:to x="100000" y="100000"/>
                                    </p:animScale>
                                    <p:animScale>
                                      <p:cBhvr>
                                        <p:cTn id="97" dur="26">
                                          <p:stCondLst>
                                            <p:cond delay="1642"/>
                                          </p:stCondLst>
                                        </p:cTn>
                                        <p:tgtEl>
                                          <p:spTgt spid="4">
                                            <p:txEl>
                                              <p:pRg st="4" end="4"/>
                                            </p:txEl>
                                          </p:spTgt>
                                        </p:tgtEl>
                                      </p:cBhvr>
                                      <p:to x="100000" y="90000"/>
                                    </p:animScale>
                                    <p:animScale>
                                      <p:cBhvr>
                                        <p:cTn id="98" dur="166" decel="50000">
                                          <p:stCondLst>
                                            <p:cond delay="1668"/>
                                          </p:stCondLst>
                                        </p:cTn>
                                        <p:tgtEl>
                                          <p:spTgt spid="4">
                                            <p:txEl>
                                              <p:pRg st="4" end="4"/>
                                            </p:txEl>
                                          </p:spTgt>
                                        </p:tgtEl>
                                      </p:cBhvr>
                                      <p:to x="100000" y="100000"/>
                                    </p:animScale>
                                    <p:animScale>
                                      <p:cBhvr>
                                        <p:cTn id="99" dur="26">
                                          <p:stCondLst>
                                            <p:cond delay="1808"/>
                                          </p:stCondLst>
                                        </p:cTn>
                                        <p:tgtEl>
                                          <p:spTgt spid="4">
                                            <p:txEl>
                                              <p:pRg st="4" end="4"/>
                                            </p:txEl>
                                          </p:spTgt>
                                        </p:tgtEl>
                                      </p:cBhvr>
                                      <p:to x="100000" y="95000"/>
                                    </p:animScale>
                                    <p:animScale>
                                      <p:cBhvr>
                                        <p:cTn id="100" dur="166" decel="50000">
                                          <p:stCondLst>
                                            <p:cond delay="1834"/>
                                          </p:stCondLst>
                                        </p:cTn>
                                        <p:tgtEl>
                                          <p:spTgt spid="4">
                                            <p:txEl>
                                              <p:pRg st="4" end="4"/>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4">
                                            <p:txEl>
                                              <p:pRg st="5" end="5"/>
                                            </p:txEl>
                                          </p:spTgt>
                                        </p:tgtEl>
                                        <p:attrNameLst>
                                          <p:attrName>style.visibility</p:attrName>
                                        </p:attrNameLst>
                                      </p:cBhvr>
                                      <p:to>
                                        <p:strVal val="visible"/>
                                      </p:to>
                                    </p:set>
                                    <p:animEffect transition="in" filter="wipe(down)">
                                      <p:cBhvr>
                                        <p:cTn id="105" dur="580">
                                          <p:stCondLst>
                                            <p:cond delay="0"/>
                                          </p:stCondLst>
                                        </p:cTn>
                                        <p:tgtEl>
                                          <p:spTgt spid="4">
                                            <p:txEl>
                                              <p:pRg st="5" end="5"/>
                                            </p:txEl>
                                          </p:spTgt>
                                        </p:tgtEl>
                                      </p:cBhvr>
                                    </p:animEffect>
                                    <p:anim calcmode="lin" valueType="num">
                                      <p:cBhvr>
                                        <p:cTn id="106"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4">
                                            <p:txEl>
                                              <p:pRg st="5" end="5"/>
                                            </p:txEl>
                                          </p:spTgt>
                                        </p:tgtEl>
                                      </p:cBhvr>
                                      <p:to x="100000" y="60000"/>
                                    </p:animScale>
                                    <p:animScale>
                                      <p:cBhvr>
                                        <p:cTn id="112" dur="166" decel="50000">
                                          <p:stCondLst>
                                            <p:cond delay="676"/>
                                          </p:stCondLst>
                                        </p:cTn>
                                        <p:tgtEl>
                                          <p:spTgt spid="4">
                                            <p:txEl>
                                              <p:pRg st="5" end="5"/>
                                            </p:txEl>
                                          </p:spTgt>
                                        </p:tgtEl>
                                      </p:cBhvr>
                                      <p:to x="100000" y="100000"/>
                                    </p:animScale>
                                    <p:animScale>
                                      <p:cBhvr>
                                        <p:cTn id="113" dur="26">
                                          <p:stCondLst>
                                            <p:cond delay="1312"/>
                                          </p:stCondLst>
                                        </p:cTn>
                                        <p:tgtEl>
                                          <p:spTgt spid="4">
                                            <p:txEl>
                                              <p:pRg st="5" end="5"/>
                                            </p:txEl>
                                          </p:spTgt>
                                        </p:tgtEl>
                                      </p:cBhvr>
                                      <p:to x="100000" y="80000"/>
                                    </p:animScale>
                                    <p:animScale>
                                      <p:cBhvr>
                                        <p:cTn id="114" dur="166" decel="50000">
                                          <p:stCondLst>
                                            <p:cond delay="1338"/>
                                          </p:stCondLst>
                                        </p:cTn>
                                        <p:tgtEl>
                                          <p:spTgt spid="4">
                                            <p:txEl>
                                              <p:pRg st="5" end="5"/>
                                            </p:txEl>
                                          </p:spTgt>
                                        </p:tgtEl>
                                      </p:cBhvr>
                                      <p:to x="100000" y="100000"/>
                                    </p:animScale>
                                    <p:animScale>
                                      <p:cBhvr>
                                        <p:cTn id="115" dur="26">
                                          <p:stCondLst>
                                            <p:cond delay="1642"/>
                                          </p:stCondLst>
                                        </p:cTn>
                                        <p:tgtEl>
                                          <p:spTgt spid="4">
                                            <p:txEl>
                                              <p:pRg st="5" end="5"/>
                                            </p:txEl>
                                          </p:spTgt>
                                        </p:tgtEl>
                                      </p:cBhvr>
                                      <p:to x="100000" y="90000"/>
                                    </p:animScale>
                                    <p:animScale>
                                      <p:cBhvr>
                                        <p:cTn id="116" dur="166" decel="50000">
                                          <p:stCondLst>
                                            <p:cond delay="1668"/>
                                          </p:stCondLst>
                                        </p:cTn>
                                        <p:tgtEl>
                                          <p:spTgt spid="4">
                                            <p:txEl>
                                              <p:pRg st="5" end="5"/>
                                            </p:txEl>
                                          </p:spTgt>
                                        </p:tgtEl>
                                      </p:cBhvr>
                                      <p:to x="100000" y="100000"/>
                                    </p:animScale>
                                    <p:animScale>
                                      <p:cBhvr>
                                        <p:cTn id="117" dur="26">
                                          <p:stCondLst>
                                            <p:cond delay="1808"/>
                                          </p:stCondLst>
                                        </p:cTn>
                                        <p:tgtEl>
                                          <p:spTgt spid="4">
                                            <p:txEl>
                                              <p:pRg st="5" end="5"/>
                                            </p:txEl>
                                          </p:spTgt>
                                        </p:tgtEl>
                                      </p:cBhvr>
                                      <p:to x="100000" y="95000"/>
                                    </p:animScale>
                                    <p:animScale>
                                      <p:cBhvr>
                                        <p:cTn id="118" dur="166" decel="50000">
                                          <p:stCondLst>
                                            <p:cond delay="1834"/>
                                          </p:stCondLst>
                                        </p:cTn>
                                        <p:tgtEl>
                                          <p:spTgt spid="4">
                                            <p:txEl>
                                              <p:pRg st="5" end="5"/>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4">
                                            <p:txEl>
                                              <p:pRg st="6" end="6"/>
                                            </p:txEl>
                                          </p:spTgt>
                                        </p:tgtEl>
                                        <p:attrNameLst>
                                          <p:attrName>style.visibility</p:attrName>
                                        </p:attrNameLst>
                                      </p:cBhvr>
                                      <p:to>
                                        <p:strVal val="visible"/>
                                      </p:to>
                                    </p:set>
                                    <p:animEffect transition="in" filter="wipe(down)">
                                      <p:cBhvr>
                                        <p:cTn id="123" dur="580">
                                          <p:stCondLst>
                                            <p:cond delay="0"/>
                                          </p:stCondLst>
                                        </p:cTn>
                                        <p:tgtEl>
                                          <p:spTgt spid="4">
                                            <p:txEl>
                                              <p:pRg st="6" end="6"/>
                                            </p:txEl>
                                          </p:spTgt>
                                        </p:tgtEl>
                                      </p:cBhvr>
                                    </p:animEffect>
                                    <p:anim calcmode="lin" valueType="num">
                                      <p:cBhvr>
                                        <p:cTn id="124"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4">
                                            <p:txEl>
                                              <p:pRg st="6" end="6"/>
                                            </p:txEl>
                                          </p:spTgt>
                                        </p:tgtEl>
                                      </p:cBhvr>
                                      <p:to x="100000" y="60000"/>
                                    </p:animScale>
                                    <p:animScale>
                                      <p:cBhvr>
                                        <p:cTn id="130" dur="166" decel="50000">
                                          <p:stCondLst>
                                            <p:cond delay="676"/>
                                          </p:stCondLst>
                                        </p:cTn>
                                        <p:tgtEl>
                                          <p:spTgt spid="4">
                                            <p:txEl>
                                              <p:pRg st="6" end="6"/>
                                            </p:txEl>
                                          </p:spTgt>
                                        </p:tgtEl>
                                      </p:cBhvr>
                                      <p:to x="100000" y="100000"/>
                                    </p:animScale>
                                    <p:animScale>
                                      <p:cBhvr>
                                        <p:cTn id="131" dur="26">
                                          <p:stCondLst>
                                            <p:cond delay="1312"/>
                                          </p:stCondLst>
                                        </p:cTn>
                                        <p:tgtEl>
                                          <p:spTgt spid="4">
                                            <p:txEl>
                                              <p:pRg st="6" end="6"/>
                                            </p:txEl>
                                          </p:spTgt>
                                        </p:tgtEl>
                                      </p:cBhvr>
                                      <p:to x="100000" y="80000"/>
                                    </p:animScale>
                                    <p:animScale>
                                      <p:cBhvr>
                                        <p:cTn id="132" dur="166" decel="50000">
                                          <p:stCondLst>
                                            <p:cond delay="1338"/>
                                          </p:stCondLst>
                                        </p:cTn>
                                        <p:tgtEl>
                                          <p:spTgt spid="4">
                                            <p:txEl>
                                              <p:pRg st="6" end="6"/>
                                            </p:txEl>
                                          </p:spTgt>
                                        </p:tgtEl>
                                      </p:cBhvr>
                                      <p:to x="100000" y="100000"/>
                                    </p:animScale>
                                    <p:animScale>
                                      <p:cBhvr>
                                        <p:cTn id="133" dur="26">
                                          <p:stCondLst>
                                            <p:cond delay="1642"/>
                                          </p:stCondLst>
                                        </p:cTn>
                                        <p:tgtEl>
                                          <p:spTgt spid="4">
                                            <p:txEl>
                                              <p:pRg st="6" end="6"/>
                                            </p:txEl>
                                          </p:spTgt>
                                        </p:tgtEl>
                                      </p:cBhvr>
                                      <p:to x="100000" y="90000"/>
                                    </p:animScale>
                                    <p:animScale>
                                      <p:cBhvr>
                                        <p:cTn id="134" dur="166" decel="50000">
                                          <p:stCondLst>
                                            <p:cond delay="1668"/>
                                          </p:stCondLst>
                                        </p:cTn>
                                        <p:tgtEl>
                                          <p:spTgt spid="4">
                                            <p:txEl>
                                              <p:pRg st="6" end="6"/>
                                            </p:txEl>
                                          </p:spTgt>
                                        </p:tgtEl>
                                      </p:cBhvr>
                                      <p:to x="100000" y="100000"/>
                                    </p:animScale>
                                    <p:animScale>
                                      <p:cBhvr>
                                        <p:cTn id="135" dur="26">
                                          <p:stCondLst>
                                            <p:cond delay="1808"/>
                                          </p:stCondLst>
                                        </p:cTn>
                                        <p:tgtEl>
                                          <p:spTgt spid="4">
                                            <p:txEl>
                                              <p:pRg st="6" end="6"/>
                                            </p:txEl>
                                          </p:spTgt>
                                        </p:tgtEl>
                                      </p:cBhvr>
                                      <p:to x="100000" y="95000"/>
                                    </p:animScale>
                                    <p:animScale>
                                      <p:cBhvr>
                                        <p:cTn id="136" dur="166" decel="50000">
                                          <p:stCondLst>
                                            <p:cond delay="1834"/>
                                          </p:stCondLst>
                                        </p:cTn>
                                        <p:tgtEl>
                                          <p:spTgt spid="4">
                                            <p:txEl>
                                              <p:pRg st="6" end="6"/>
                                            </p:txEl>
                                          </p:spTgt>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4">
                                            <p:txEl>
                                              <p:pRg st="7" end="7"/>
                                            </p:txEl>
                                          </p:spTgt>
                                        </p:tgtEl>
                                        <p:attrNameLst>
                                          <p:attrName>style.visibility</p:attrName>
                                        </p:attrNameLst>
                                      </p:cBhvr>
                                      <p:to>
                                        <p:strVal val="visible"/>
                                      </p:to>
                                    </p:set>
                                    <p:animEffect transition="in" filter="wipe(down)">
                                      <p:cBhvr>
                                        <p:cTn id="139" dur="580">
                                          <p:stCondLst>
                                            <p:cond delay="0"/>
                                          </p:stCondLst>
                                        </p:cTn>
                                        <p:tgtEl>
                                          <p:spTgt spid="4">
                                            <p:txEl>
                                              <p:pRg st="7" end="7"/>
                                            </p:txEl>
                                          </p:spTgt>
                                        </p:tgtEl>
                                      </p:cBhvr>
                                    </p:animEffect>
                                    <p:anim calcmode="lin" valueType="num">
                                      <p:cBhvr>
                                        <p:cTn id="140"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4">
                                            <p:txEl>
                                              <p:pRg st="7" end="7"/>
                                            </p:txEl>
                                          </p:spTgt>
                                        </p:tgtEl>
                                      </p:cBhvr>
                                      <p:to x="100000" y="60000"/>
                                    </p:animScale>
                                    <p:animScale>
                                      <p:cBhvr>
                                        <p:cTn id="146" dur="166" decel="50000">
                                          <p:stCondLst>
                                            <p:cond delay="676"/>
                                          </p:stCondLst>
                                        </p:cTn>
                                        <p:tgtEl>
                                          <p:spTgt spid="4">
                                            <p:txEl>
                                              <p:pRg st="7" end="7"/>
                                            </p:txEl>
                                          </p:spTgt>
                                        </p:tgtEl>
                                      </p:cBhvr>
                                      <p:to x="100000" y="100000"/>
                                    </p:animScale>
                                    <p:animScale>
                                      <p:cBhvr>
                                        <p:cTn id="147" dur="26">
                                          <p:stCondLst>
                                            <p:cond delay="1312"/>
                                          </p:stCondLst>
                                        </p:cTn>
                                        <p:tgtEl>
                                          <p:spTgt spid="4">
                                            <p:txEl>
                                              <p:pRg st="7" end="7"/>
                                            </p:txEl>
                                          </p:spTgt>
                                        </p:tgtEl>
                                      </p:cBhvr>
                                      <p:to x="100000" y="80000"/>
                                    </p:animScale>
                                    <p:animScale>
                                      <p:cBhvr>
                                        <p:cTn id="148" dur="166" decel="50000">
                                          <p:stCondLst>
                                            <p:cond delay="1338"/>
                                          </p:stCondLst>
                                        </p:cTn>
                                        <p:tgtEl>
                                          <p:spTgt spid="4">
                                            <p:txEl>
                                              <p:pRg st="7" end="7"/>
                                            </p:txEl>
                                          </p:spTgt>
                                        </p:tgtEl>
                                      </p:cBhvr>
                                      <p:to x="100000" y="100000"/>
                                    </p:animScale>
                                    <p:animScale>
                                      <p:cBhvr>
                                        <p:cTn id="149" dur="26">
                                          <p:stCondLst>
                                            <p:cond delay="1642"/>
                                          </p:stCondLst>
                                        </p:cTn>
                                        <p:tgtEl>
                                          <p:spTgt spid="4">
                                            <p:txEl>
                                              <p:pRg st="7" end="7"/>
                                            </p:txEl>
                                          </p:spTgt>
                                        </p:tgtEl>
                                      </p:cBhvr>
                                      <p:to x="100000" y="90000"/>
                                    </p:animScale>
                                    <p:animScale>
                                      <p:cBhvr>
                                        <p:cTn id="150" dur="166" decel="50000">
                                          <p:stCondLst>
                                            <p:cond delay="1668"/>
                                          </p:stCondLst>
                                        </p:cTn>
                                        <p:tgtEl>
                                          <p:spTgt spid="4">
                                            <p:txEl>
                                              <p:pRg st="7" end="7"/>
                                            </p:txEl>
                                          </p:spTgt>
                                        </p:tgtEl>
                                      </p:cBhvr>
                                      <p:to x="100000" y="100000"/>
                                    </p:animScale>
                                    <p:animScale>
                                      <p:cBhvr>
                                        <p:cTn id="151" dur="26">
                                          <p:stCondLst>
                                            <p:cond delay="1808"/>
                                          </p:stCondLst>
                                        </p:cTn>
                                        <p:tgtEl>
                                          <p:spTgt spid="4">
                                            <p:txEl>
                                              <p:pRg st="7" end="7"/>
                                            </p:txEl>
                                          </p:spTgt>
                                        </p:tgtEl>
                                      </p:cBhvr>
                                      <p:to x="100000" y="95000"/>
                                    </p:animScale>
                                    <p:animScale>
                                      <p:cBhvr>
                                        <p:cTn id="152" dur="166" decel="50000">
                                          <p:stCondLst>
                                            <p:cond delay="1834"/>
                                          </p:stCondLst>
                                        </p:cTn>
                                        <p:tgtEl>
                                          <p:spTgt spid="4">
                                            <p:txEl>
                                              <p:pRg st="7" end="7"/>
                                            </p:txEl>
                                          </p:spTgt>
                                        </p:tgtEl>
                                      </p:cBhvr>
                                      <p:to x="100000" y="100000"/>
                                    </p:animScale>
                                  </p:childTnLst>
                                </p:cTn>
                              </p:par>
                              <p:par>
                                <p:cTn id="153" presetID="26" presetClass="entr" presetSubtype="0" fill="hold" grpId="0" nodeType="withEffect">
                                  <p:stCondLst>
                                    <p:cond delay="0"/>
                                  </p:stCondLst>
                                  <p:childTnLst>
                                    <p:set>
                                      <p:cBhvr>
                                        <p:cTn id="154" dur="1" fill="hold">
                                          <p:stCondLst>
                                            <p:cond delay="0"/>
                                          </p:stCondLst>
                                        </p:cTn>
                                        <p:tgtEl>
                                          <p:spTgt spid="4">
                                            <p:txEl>
                                              <p:pRg st="8" end="8"/>
                                            </p:txEl>
                                          </p:spTgt>
                                        </p:tgtEl>
                                        <p:attrNameLst>
                                          <p:attrName>style.visibility</p:attrName>
                                        </p:attrNameLst>
                                      </p:cBhvr>
                                      <p:to>
                                        <p:strVal val="visible"/>
                                      </p:to>
                                    </p:set>
                                    <p:animEffect transition="in" filter="wipe(down)">
                                      <p:cBhvr>
                                        <p:cTn id="155" dur="580">
                                          <p:stCondLst>
                                            <p:cond delay="0"/>
                                          </p:stCondLst>
                                        </p:cTn>
                                        <p:tgtEl>
                                          <p:spTgt spid="4">
                                            <p:txEl>
                                              <p:pRg st="8" end="8"/>
                                            </p:txEl>
                                          </p:spTgt>
                                        </p:tgtEl>
                                      </p:cBhvr>
                                    </p:animEffect>
                                    <p:anim calcmode="lin" valueType="num">
                                      <p:cBhvr>
                                        <p:cTn id="156"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61" dur="26">
                                          <p:stCondLst>
                                            <p:cond delay="650"/>
                                          </p:stCondLst>
                                        </p:cTn>
                                        <p:tgtEl>
                                          <p:spTgt spid="4">
                                            <p:txEl>
                                              <p:pRg st="8" end="8"/>
                                            </p:txEl>
                                          </p:spTgt>
                                        </p:tgtEl>
                                      </p:cBhvr>
                                      <p:to x="100000" y="60000"/>
                                    </p:animScale>
                                    <p:animScale>
                                      <p:cBhvr>
                                        <p:cTn id="162" dur="166" decel="50000">
                                          <p:stCondLst>
                                            <p:cond delay="676"/>
                                          </p:stCondLst>
                                        </p:cTn>
                                        <p:tgtEl>
                                          <p:spTgt spid="4">
                                            <p:txEl>
                                              <p:pRg st="8" end="8"/>
                                            </p:txEl>
                                          </p:spTgt>
                                        </p:tgtEl>
                                      </p:cBhvr>
                                      <p:to x="100000" y="100000"/>
                                    </p:animScale>
                                    <p:animScale>
                                      <p:cBhvr>
                                        <p:cTn id="163" dur="26">
                                          <p:stCondLst>
                                            <p:cond delay="1312"/>
                                          </p:stCondLst>
                                        </p:cTn>
                                        <p:tgtEl>
                                          <p:spTgt spid="4">
                                            <p:txEl>
                                              <p:pRg st="8" end="8"/>
                                            </p:txEl>
                                          </p:spTgt>
                                        </p:tgtEl>
                                      </p:cBhvr>
                                      <p:to x="100000" y="80000"/>
                                    </p:animScale>
                                    <p:animScale>
                                      <p:cBhvr>
                                        <p:cTn id="164" dur="166" decel="50000">
                                          <p:stCondLst>
                                            <p:cond delay="1338"/>
                                          </p:stCondLst>
                                        </p:cTn>
                                        <p:tgtEl>
                                          <p:spTgt spid="4">
                                            <p:txEl>
                                              <p:pRg st="8" end="8"/>
                                            </p:txEl>
                                          </p:spTgt>
                                        </p:tgtEl>
                                      </p:cBhvr>
                                      <p:to x="100000" y="100000"/>
                                    </p:animScale>
                                    <p:animScale>
                                      <p:cBhvr>
                                        <p:cTn id="165" dur="26">
                                          <p:stCondLst>
                                            <p:cond delay="1642"/>
                                          </p:stCondLst>
                                        </p:cTn>
                                        <p:tgtEl>
                                          <p:spTgt spid="4">
                                            <p:txEl>
                                              <p:pRg st="8" end="8"/>
                                            </p:txEl>
                                          </p:spTgt>
                                        </p:tgtEl>
                                      </p:cBhvr>
                                      <p:to x="100000" y="90000"/>
                                    </p:animScale>
                                    <p:animScale>
                                      <p:cBhvr>
                                        <p:cTn id="166" dur="166" decel="50000">
                                          <p:stCondLst>
                                            <p:cond delay="1668"/>
                                          </p:stCondLst>
                                        </p:cTn>
                                        <p:tgtEl>
                                          <p:spTgt spid="4">
                                            <p:txEl>
                                              <p:pRg st="8" end="8"/>
                                            </p:txEl>
                                          </p:spTgt>
                                        </p:tgtEl>
                                      </p:cBhvr>
                                      <p:to x="100000" y="100000"/>
                                    </p:animScale>
                                    <p:animScale>
                                      <p:cBhvr>
                                        <p:cTn id="167" dur="26">
                                          <p:stCondLst>
                                            <p:cond delay="1808"/>
                                          </p:stCondLst>
                                        </p:cTn>
                                        <p:tgtEl>
                                          <p:spTgt spid="4">
                                            <p:txEl>
                                              <p:pRg st="8" end="8"/>
                                            </p:txEl>
                                          </p:spTgt>
                                        </p:tgtEl>
                                      </p:cBhvr>
                                      <p:to x="100000" y="95000"/>
                                    </p:animScale>
                                    <p:animScale>
                                      <p:cBhvr>
                                        <p:cTn id="168" dur="166" decel="50000">
                                          <p:stCondLst>
                                            <p:cond delay="1834"/>
                                          </p:stCondLst>
                                        </p:cTn>
                                        <p:tgtEl>
                                          <p:spTgt spid="4">
                                            <p:txEl>
                                              <p:pRg st="8" end="8"/>
                                            </p:txEl>
                                          </p:spTgt>
                                        </p:tgtEl>
                                      </p:cBhvr>
                                      <p:to x="100000" y="100000"/>
                                    </p:animScale>
                                  </p:childTnLst>
                                </p:cTn>
                              </p:par>
                              <p:par>
                                <p:cTn id="169" presetID="26" presetClass="entr" presetSubtype="0" fill="hold" grpId="0" nodeType="withEffect">
                                  <p:stCondLst>
                                    <p:cond delay="0"/>
                                  </p:stCondLst>
                                  <p:childTnLst>
                                    <p:set>
                                      <p:cBhvr>
                                        <p:cTn id="170" dur="1" fill="hold">
                                          <p:stCondLst>
                                            <p:cond delay="0"/>
                                          </p:stCondLst>
                                        </p:cTn>
                                        <p:tgtEl>
                                          <p:spTgt spid="4">
                                            <p:txEl>
                                              <p:pRg st="9" end="9"/>
                                            </p:txEl>
                                          </p:spTgt>
                                        </p:tgtEl>
                                        <p:attrNameLst>
                                          <p:attrName>style.visibility</p:attrName>
                                        </p:attrNameLst>
                                      </p:cBhvr>
                                      <p:to>
                                        <p:strVal val="visible"/>
                                      </p:to>
                                    </p:set>
                                    <p:animEffect transition="in" filter="wipe(down)">
                                      <p:cBhvr>
                                        <p:cTn id="171" dur="580">
                                          <p:stCondLst>
                                            <p:cond delay="0"/>
                                          </p:stCondLst>
                                        </p:cTn>
                                        <p:tgtEl>
                                          <p:spTgt spid="4">
                                            <p:txEl>
                                              <p:pRg st="9" end="9"/>
                                            </p:txEl>
                                          </p:spTgt>
                                        </p:tgtEl>
                                      </p:cBhvr>
                                    </p:animEffect>
                                    <p:anim calcmode="lin" valueType="num">
                                      <p:cBhvr>
                                        <p:cTn id="172"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77" dur="26">
                                          <p:stCondLst>
                                            <p:cond delay="650"/>
                                          </p:stCondLst>
                                        </p:cTn>
                                        <p:tgtEl>
                                          <p:spTgt spid="4">
                                            <p:txEl>
                                              <p:pRg st="9" end="9"/>
                                            </p:txEl>
                                          </p:spTgt>
                                        </p:tgtEl>
                                      </p:cBhvr>
                                      <p:to x="100000" y="60000"/>
                                    </p:animScale>
                                    <p:animScale>
                                      <p:cBhvr>
                                        <p:cTn id="178" dur="166" decel="50000">
                                          <p:stCondLst>
                                            <p:cond delay="676"/>
                                          </p:stCondLst>
                                        </p:cTn>
                                        <p:tgtEl>
                                          <p:spTgt spid="4">
                                            <p:txEl>
                                              <p:pRg st="9" end="9"/>
                                            </p:txEl>
                                          </p:spTgt>
                                        </p:tgtEl>
                                      </p:cBhvr>
                                      <p:to x="100000" y="100000"/>
                                    </p:animScale>
                                    <p:animScale>
                                      <p:cBhvr>
                                        <p:cTn id="179" dur="26">
                                          <p:stCondLst>
                                            <p:cond delay="1312"/>
                                          </p:stCondLst>
                                        </p:cTn>
                                        <p:tgtEl>
                                          <p:spTgt spid="4">
                                            <p:txEl>
                                              <p:pRg st="9" end="9"/>
                                            </p:txEl>
                                          </p:spTgt>
                                        </p:tgtEl>
                                      </p:cBhvr>
                                      <p:to x="100000" y="80000"/>
                                    </p:animScale>
                                    <p:animScale>
                                      <p:cBhvr>
                                        <p:cTn id="180" dur="166" decel="50000">
                                          <p:stCondLst>
                                            <p:cond delay="1338"/>
                                          </p:stCondLst>
                                        </p:cTn>
                                        <p:tgtEl>
                                          <p:spTgt spid="4">
                                            <p:txEl>
                                              <p:pRg st="9" end="9"/>
                                            </p:txEl>
                                          </p:spTgt>
                                        </p:tgtEl>
                                      </p:cBhvr>
                                      <p:to x="100000" y="100000"/>
                                    </p:animScale>
                                    <p:animScale>
                                      <p:cBhvr>
                                        <p:cTn id="181" dur="26">
                                          <p:stCondLst>
                                            <p:cond delay="1642"/>
                                          </p:stCondLst>
                                        </p:cTn>
                                        <p:tgtEl>
                                          <p:spTgt spid="4">
                                            <p:txEl>
                                              <p:pRg st="9" end="9"/>
                                            </p:txEl>
                                          </p:spTgt>
                                        </p:tgtEl>
                                      </p:cBhvr>
                                      <p:to x="100000" y="90000"/>
                                    </p:animScale>
                                    <p:animScale>
                                      <p:cBhvr>
                                        <p:cTn id="182" dur="166" decel="50000">
                                          <p:stCondLst>
                                            <p:cond delay="1668"/>
                                          </p:stCondLst>
                                        </p:cTn>
                                        <p:tgtEl>
                                          <p:spTgt spid="4">
                                            <p:txEl>
                                              <p:pRg st="9" end="9"/>
                                            </p:txEl>
                                          </p:spTgt>
                                        </p:tgtEl>
                                      </p:cBhvr>
                                      <p:to x="100000" y="100000"/>
                                    </p:animScale>
                                    <p:animScale>
                                      <p:cBhvr>
                                        <p:cTn id="183" dur="26">
                                          <p:stCondLst>
                                            <p:cond delay="1808"/>
                                          </p:stCondLst>
                                        </p:cTn>
                                        <p:tgtEl>
                                          <p:spTgt spid="4">
                                            <p:txEl>
                                              <p:pRg st="9" end="9"/>
                                            </p:txEl>
                                          </p:spTgt>
                                        </p:tgtEl>
                                      </p:cBhvr>
                                      <p:to x="100000" y="95000"/>
                                    </p:animScale>
                                    <p:animScale>
                                      <p:cBhvr>
                                        <p:cTn id="184" dur="166" decel="50000">
                                          <p:stCondLst>
                                            <p:cond delay="1834"/>
                                          </p:stCondLst>
                                        </p:cTn>
                                        <p:tgtEl>
                                          <p:spTgt spid="4">
                                            <p:txEl>
                                              <p:pRg st="9" end="9"/>
                                            </p:txEl>
                                          </p:spTgt>
                                        </p:tgtEl>
                                      </p:cBhvr>
                                      <p:to x="100000" y="100000"/>
                                    </p:animScale>
                                  </p:childTnLst>
                                </p:cTn>
                              </p:par>
                              <p:par>
                                <p:cTn id="185" presetID="26" presetClass="entr" presetSubtype="0" fill="hold" grpId="0" nodeType="withEffect">
                                  <p:stCondLst>
                                    <p:cond delay="0"/>
                                  </p:stCondLst>
                                  <p:childTnLst>
                                    <p:set>
                                      <p:cBhvr>
                                        <p:cTn id="186" dur="1" fill="hold">
                                          <p:stCondLst>
                                            <p:cond delay="0"/>
                                          </p:stCondLst>
                                        </p:cTn>
                                        <p:tgtEl>
                                          <p:spTgt spid="4">
                                            <p:txEl>
                                              <p:pRg st="10" end="10"/>
                                            </p:txEl>
                                          </p:spTgt>
                                        </p:tgtEl>
                                        <p:attrNameLst>
                                          <p:attrName>style.visibility</p:attrName>
                                        </p:attrNameLst>
                                      </p:cBhvr>
                                      <p:to>
                                        <p:strVal val="visible"/>
                                      </p:to>
                                    </p:set>
                                    <p:animEffect transition="in" filter="wipe(down)">
                                      <p:cBhvr>
                                        <p:cTn id="187" dur="580">
                                          <p:stCondLst>
                                            <p:cond delay="0"/>
                                          </p:stCondLst>
                                        </p:cTn>
                                        <p:tgtEl>
                                          <p:spTgt spid="4">
                                            <p:txEl>
                                              <p:pRg st="10" end="10"/>
                                            </p:txEl>
                                          </p:spTgt>
                                        </p:tgtEl>
                                      </p:cBhvr>
                                    </p:animEffect>
                                    <p:anim calcmode="lin" valueType="num">
                                      <p:cBhvr>
                                        <p:cTn id="188"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4">
                                            <p:txEl>
                                              <p:pRg st="10" end="10"/>
                                            </p:txEl>
                                          </p:spTgt>
                                        </p:tgtEl>
                                      </p:cBhvr>
                                      <p:to x="100000" y="60000"/>
                                    </p:animScale>
                                    <p:animScale>
                                      <p:cBhvr>
                                        <p:cTn id="194" dur="166" decel="50000">
                                          <p:stCondLst>
                                            <p:cond delay="676"/>
                                          </p:stCondLst>
                                        </p:cTn>
                                        <p:tgtEl>
                                          <p:spTgt spid="4">
                                            <p:txEl>
                                              <p:pRg st="10" end="10"/>
                                            </p:txEl>
                                          </p:spTgt>
                                        </p:tgtEl>
                                      </p:cBhvr>
                                      <p:to x="100000" y="100000"/>
                                    </p:animScale>
                                    <p:animScale>
                                      <p:cBhvr>
                                        <p:cTn id="195" dur="26">
                                          <p:stCondLst>
                                            <p:cond delay="1312"/>
                                          </p:stCondLst>
                                        </p:cTn>
                                        <p:tgtEl>
                                          <p:spTgt spid="4">
                                            <p:txEl>
                                              <p:pRg st="10" end="10"/>
                                            </p:txEl>
                                          </p:spTgt>
                                        </p:tgtEl>
                                      </p:cBhvr>
                                      <p:to x="100000" y="80000"/>
                                    </p:animScale>
                                    <p:animScale>
                                      <p:cBhvr>
                                        <p:cTn id="196" dur="166" decel="50000">
                                          <p:stCondLst>
                                            <p:cond delay="1338"/>
                                          </p:stCondLst>
                                        </p:cTn>
                                        <p:tgtEl>
                                          <p:spTgt spid="4">
                                            <p:txEl>
                                              <p:pRg st="10" end="10"/>
                                            </p:txEl>
                                          </p:spTgt>
                                        </p:tgtEl>
                                      </p:cBhvr>
                                      <p:to x="100000" y="100000"/>
                                    </p:animScale>
                                    <p:animScale>
                                      <p:cBhvr>
                                        <p:cTn id="197" dur="26">
                                          <p:stCondLst>
                                            <p:cond delay="1642"/>
                                          </p:stCondLst>
                                        </p:cTn>
                                        <p:tgtEl>
                                          <p:spTgt spid="4">
                                            <p:txEl>
                                              <p:pRg st="10" end="10"/>
                                            </p:txEl>
                                          </p:spTgt>
                                        </p:tgtEl>
                                      </p:cBhvr>
                                      <p:to x="100000" y="90000"/>
                                    </p:animScale>
                                    <p:animScale>
                                      <p:cBhvr>
                                        <p:cTn id="198" dur="166" decel="50000">
                                          <p:stCondLst>
                                            <p:cond delay="1668"/>
                                          </p:stCondLst>
                                        </p:cTn>
                                        <p:tgtEl>
                                          <p:spTgt spid="4">
                                            <p:txEl>
                                              <p:pRg st="10" end="10"/>
                                            </p:txEl>
                                          </p:spTgt>
                                        </p:tgtEl>
                                      </p:cBhvr>
                                      <p:to x="100000" y="100000"/>
                                    </p:animScale>
                                    <p:animScale>
                                      <p:cBhvr>
                                        <p:cTn id="199" dur="26">
                                          <p:stCondLst>
                                            <p:cond delay="1808"/>
                                          </p:stCondLst>
                                        </p:cTn>
                                        <p:tgtEl>
                                          <p:spTgt spid="4">
                                            <p:txEl>
                                              <p:pRg st="10" end="10"/>
                                            </p:txEl>
                                          </p:spTgt>
                                        </p:tgtEl>
                                      </p:cBhvr>
                                      <p:to x="100000" y="95000"/>
                                    </p:animScale>
                                    <p:animScale>
                                      <p:cBhvr>
                                        <p:cTn id="200" dur="166" decel="50000">
                                          <p:stCondLst>
                                            <p:cond delay="1834"/>
                                          </p:stCondLst>
                                        </p:cTn>
                                        <p:tgtEl>
                                          <p:spTgt spid="4">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nchor="b" anchorCtr="0">
            <a:normAutofit/>
          </a:bodyPr>
          <a:lstStyle/>
          <a:p>
            <a:r>
              <a:rPr lang="fr-CA" dirty="0" smtClean="0">
                <a:latin typeface="Bell MT" panose="02020503060305020303" pitchFamily="18" charset="0"/>
              </a:rPr>
              <a:t>Gestion de crise</a:t>
            </a:r>
            <a:endParaRPr lang="fr-CA" dirty="0">
              <a:latin typeface="Bell MT" panose="02020503060305020303" pitchFamily="18" charset="0"/>
            </a:endParaRPr>
          </a:p>
        </p:txBody>
      </p:sp>
      <p:sp>
        <p:nvSpPr>
          <p:cNvPr id="9" name="Sous-titre 2"/>
          <p:cNvSpPr txBox="1">
            <a:spLocks/>
          </p:cNvSpPr>
          <p:nvPr/>
        </p:nvSpPr>
        <p:spPr>
          <a:xfrm>
            <a:off x="1219200" y="5085184"/>
            <a:ext cx="6858000" cy="648072"/>
          </a:xfrm>
          <a:prstGeom prst="rect">
            <a:avLst/>
          </a:prstGeom>
        </p:spPr>
        <p:txBody>
          <a:bodyPr vert="horz">
            <a:normAutofit fontScale="55000" lnSpcReduction="20000"/>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buClr>
                <a:srgbClr val="727CA3"/>
              </a:buClr>
            </a:pPr>
            <a:r>
              <a:rPr lang="fr-CA" dirty="0" smtClean="0">
                <a:solidFill>
                  <a:srgbClr val="464653"/>
                </a:solidFill>
                <a:latin typeface="Bell MT" panose="02020503060305020303" pitchFamily="18" charset="0"/>
              </a:rPr>
              <a:t>Chantal Jackson</a:t>
            </a:r>
          </a:p>
          <a:p>
            <a:pPr>
              <a:buClr>
                <a:srgbClr val="727CA3"/>
              </a:buClr>
            </a:pPr>
            <a:r>
              <a:rPr lang="fr-CA" dirty="0" smtClean="0">
                <a:solidFill>
                  <a:srgbClr val="464653"/>
                </a:solidFill>
                <a:latin typeface="Bell MT" panose="02020503060305020303" pitchFamily="18" charset="0"/>
              </a:rPr>
              <a:t>psychologue provisoire</a:t>
            </a:r>
          </a:p>
          <a:p>
            <a:pPr>
              <a:buClr>
                <a:srgbClr val="727CA3"/>
              </a:buClr>
            </a:pPr>
            <a:r>
              <a:rPr lang="fr-CA" dirty="0" smtClean="0">
                <a:solidFill>
                  <a:srgbClr val="464653"/>
                </a:solidFill>
                <a:latin typeface="Bell MT" panose="02020503060305020303" pitchFamily="18" charset="0"/>
              </a:rPr>
              <a:t>conseillère en comportement</a:t>
            </a:r>
            <a:endParaRPr lang="fr-CA" dirty="0">
              <a:solidFill>
                <a:srgbClr val="464653"/>
              </a:solidFill>
              <a:latin typeface="Bell MT" panose="02020503060305020303" pitchFamily="18" charset="0"/>
            </a:endParaRPr>
          </a:p>
        </p:txBody>
      </p:sp>
      <p:sp>
        <p:nvSpPr>
          <p:cNvPr id="11" name="Espace réservé de la date 3"/>
          <p:cNvSpPr>
            <a:spLocks noGrp="1"/>
          </p:cNvSpPr>
          <p:nvPr>
            <p:ph type="dt" sz="half" idx="10"/>
          </p:nvPr>
        </p:nvSpPr>
        <p:spPr>
          <a:xfrm>
            <a:off x="5940152" y="6355080"/>
            <a:ext cx="2232248" cy="365760"/>
          </a:xfrm>
        </p:spPr>
        <p:style>
          <a:lnRef idx="2">
            <a:schemeClr val="accent2"/>
          </a:lnRef>
          <a:fillRef idx="1">
            <a:schemeClr val="lt1"/>
          </a:fillRef>
          <a:effectRef idx="0">
            <a:schemeClr val="accent2"/>
          </a:effectRef>
          <a:fontRef idx="minor">
            <a:schemeClr val="dk1"/>
          </a:fontRef>
        </p:style>
        <p:txBody>
          <a:bodyPr/>
          <a:lstStyle/>
          <a:p>
            <a:pPr algn="r"/>
            <a:r>
              <a:rPr lang="fr-CA" sz="1100" dirty="0" smtClean="0">
                <a:solidFill>
                  <a:srgbClr val="464653"/>
                </a:solidFill>
                <a:latin typeface="Bell MT" panose="02020503060305020303" pitchFamily="18" charset="0"/>
              </a:rPr>
              <a:t>6 février 2014</a:t>
            </a:r>
            <a:endParaRPr lang="fr-CA" sz="1100" dirty="0">
              <a:solidFill>
                <a:srgbClr val="464653"/>
              </a:solidFill>
              <a:latin typeface="Bell MT" panose="02020503060305020303" pitchFamily="18" charset="0"/>
            </a:endParaRPr>
          </a:p>
        </p:txBody>
      </p:sp>
    </p:spTree>
    <p:extLst>
      <p:ext uri="{BB962C8B-B14F-4D97-AF65-F5344CB8AC3E}">
        <p14:creationId xmlns:p14="http://schemas.microsoft.com/office/powerpoint/2010/main" val="1579765566"/>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lstStyle/>
          <a:p>
            <a:r>
              <a:rPr lang="fr-CA" dirty="0" smtClean="0"/>
              <a:t>intervenir lors de l’escalade ou la crise</a:t>
            </a:r>
            <a:endParaRPr lang="fr-CA" dirty="0"/>
          </a:p>
        </p:txBody>
      </p:sp>
      <p:sp>
        <p:nvSpPr>
          <p:cNvPr id="5" name="Espace réservé du contenu 2"/>
          <p:cNvSpPr txBox="1">
            <a:spLocks noGrp="1"/>
          </p:cNvSpPr>
          <p:nvPr>
            <p:ph sz="quarter" idx="1"/>
          </p:nvPr>
        </p:nvSpPr>
        <p:spPr>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Clr>
                <a:srgbClr val="727CA3"/>
              </a:buClr>
              <a:buFont typeface="Wingdings 3"/>
              <a:buNone/>
            </a:pPr>
            <a:r>
              <a:rPr lang="fr-CA" u="sng" dirty="0" smtClean="0">
                <a:solidFill>
                  <a:prstClr val="black"/>
                </a:solidFill>
              </a:rPr>
              <a:t>À éviter…</a:t>
            </a:r>
          </a:p>
          <a:p>
            <a:pPr marL="274320" lvl="1">
              <a:spcBef>
                <a:spcPts val="600"/>
              </a:spcBef>
              <a:buClr>
                <a:srgbClr val="727CA3"/>
              </a:buClr>
            </a:pPr>
            <a:r>
              <a:rPr lang="fr-CA" sz="2600" dirty="0" smtClean="0">
                <a:solidFill>
                  <a:prstClr val="black"/>
                </a:solidFill>
              </a:rPr>
              <a:t>de porter des jugements de valeur	</a:t>
            </a:r>
          </a:p>
          <a:p>
            <a:pPr marL="548640" lvl="2">
              <a:spcBef>
                <a:spcPts val="600"/>
              </a:spcBef>
              <a:buClr>
                <a:srgbClr val="727CA3"/>
              </a:buClr>
            </a:pPr>
            <a:r>
              <a:rPr lang="fr-CA" dirty="0" smtClean="0">
                <a:solidFill>
                  <a:srgbClr val="464653"/>
                </a:solidFill>
              </a:rPr>
              <a:t>«</a:t>
            </a:r>
            <a:r>
              <a:rPr lang="fr-CA" dirty="0">
                <a:solidFill>
                  <a:srgbClr val="464653"/>
                </a:solidFill>
              </a:rPr>
              <a:t> Ce n’est pas beau d’être en colère. </a:t>
            </a:r>
            <a:r>
              <a:rPr lang="fr-CA" dirty="0" smtClean="0">
                <a:solidFill>
                  <a:srgbClr val="464653"/>
                </a:solidFill>
              </a:rPr>
              <a:t> »</a:t>
            </a:r>
          </a:p>
          <a:p>
            <a:pPr marL="548640" lvl="2">
              <a:spcBef>
                <a:spcPts val="600"/>
              </a:spcBef>
              <a:buClr>
                <a:srgbClr val="727CA3"/>
              </a:buClr>
            </a:pPr>
            <a:r>
              <a:rPr lang="fr-CA" dirty="0" smtClean="0">
                <a:solidFill>
                  <a:srgbClr val="464653"/>
                </a:solidFill>
              </a:rPr>
              <a:t>« Tu n’es pas gentil comme ça. »</a:t>
            </a:r>
          </a:p>
          <a:p>
            <a:pPr>
              <a:buClr>
                <a:srgbClr val="727CA3"/>
              </a:buClr>
            </a:pPr>
            <a:r>
              <a:rPr lang="fr-CA" dirty="0" smtClean="0">
                <a:solidFill>
                  <a:prstClr val="black"/>
                </a:solidFill>
              </a:rPr>
              <a:t>d’insister sur l’agressivité de l’élève	</a:t>
            </a:r>
          </a:p>
          <a:p>
            <a:pPr lvl="1">
              <a:buClr>
                <a:srgbClr val="9FB8CD"/>
              </a:buClr>
            </a:pPr>
            <a:r>
              <a:rPr lang="fr-CA" dirty="0" smtClean="0">
                <a:solidFill>
                  <a:srgbClr val="464653"/>
                </a:solidFill>
              </a:rPr>
              <a:t>« Tu es bien agressif! »</a:t>
            </a:r>
          </a:p>
          <a:p>
            <a:pPr>
              <a:buClr>
                <a:srgbClr val="727CA3"/>
              </a:buClr>
            </a:pPr>
            <a:r>
              <a:rPr lang="fr-CA" dirty="0" smtClean="0">
                <a:solidFill>
                  <a:prstClr val="black"/>
                </a:solidFill>
              </a:rPr>
              <a:t>de culpabiliser ou de banaliser son état </a:t>
            </a:r>
          </a:p>
          <a:p>
            <a:pPr lvl="1">
              <a:buClr>
                <a:srgbClr val="9FB8CD"/>
              </a:buClr>
            </a:pPr>
            <a:r>
              <a:rPr lang="fr-CA" dirty="0" smtClean="0">
                <a:solidFill>
                  <a:srgbClr val="464653"/>
                </a:solidFill>
              </a:rPr>
              <a:t>« Ce n’est rien, tu exagères! »</a:t>
            </a:r>
          </a:p>
          <a:p>
            <a:pPr lvl="1">
              <a:buClr>
                <a:srgbClr val="9FB8CD"/>
              </a:buClr>
            </a:pPr>
            <a:r>
              <a:rPr lang="fr-CA" dirty="0" smtClean="0">
                <a:solidFill>
                  <a:srgbClr val="464653"/>
                </a:solidFill>
              </a:rPr>
              <a:t>« Tu me blesses quand tu es en colère. »</a:t>
            </a:r>
            <a:endParaRPr lang="fr-CA" dirty="0">
              <a:solidFill>
                <a:srgbClr val="464653"/>
              </a:solidFill>
            </a:endParaRPr>
          </a:p>
          <a:p>
            <a:pPr>
              <a:buClr>
                <a:srgbClr val="727CA3"/>
              </a:buClr>
            </a:pPr>
            <a:r>
              <a:rPr lang="fr-CA" dirty="0">
                <a:solidFill>
                  <a:prstClr val="black"/>
                </a:solidFill>
              </a:rPr>
              <a:t>de se croiser les </a:t>
            </a:r>
            <a:r>
              <a:rPr lang="fr-CA" dirty="0" smtClean="0">
                <a:solidFill>
                  <a:prstClr val="black"/>
                </a:solidFill>
              </a:rPr>
              <a:t>bras, mettre les mains sur les hanches, taper du pied, </a:t>
            </a:r>
            <a:r>
              <a:rPr lang="fr-CA" dirty="0">
                <a:solidFill>
                  <a:prstClr val="black"/>
                </a:solidFill>
              </a:rPr>
              <a:t>ou de se tourner le </a:t>
            </a:r>
            <a:r>
              <a:rPr lang="fr-CA" dirty="0" smtClean="0">
                <a:solidFill>
                  <a:prstClr val="black"/>
                </a:solidFill>
              </a:rPr>
              <a:t>dos</a:t>
            </a:r>
          </a:p>
          <a:p>
            <a:pPr>
              <a:buClr>
                <a:srgbClr val="727CA3"/>
              </a:buClr>
            </a:pPr>
            <a:r>
              <a:rPr lang="fr-CA" dirty="0" smtClean="0">
                <a:solidFill>
                  <a:prstClr val="black"/>
                </a:solidFill>
              </a:rPr>
              <a:t>insister que l’élève nous regarde dans les yeux</a:t>
            </a:r>
          </a:p>
          <a:p>
            <a:pPr>
              <a:buClr>
                <a:srgbClr val="727CA3"/>
              </a:buClr>
            </a:pPr>
            <a:endParaRPr lang="fr-CA" dirty="0">
              <a:solidFill>
                <a:prstClr val="black"/>
              </a:solidFill>
            </a:endParaRPr>
          </a:p>
        </p:txBody>
      </p:sp>
    </p:spTree>
    <p:extLst>
      <p:ext uri="{BB962C8B-B14F-4D97-AF65-F5344CB8AC3E}">
        <p14:creationId xmlns:p14="http://schemas.microsoft.com/office/powerpoint/2010/main" val="43028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down)">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down)">
                                      <p:cBhvr>
                                        <p:cTn id="31" dur="500"/>
                                        <p:tgtEl>
                                          <p:spTgt spid="5">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wipe(down)">
                                      <p:cBhvr>
                                        <p:cTn id="34" dur="500"/>
                                        <p:tgtEl>
                                          <p:spTgt spid="5">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down)">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down)">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down)">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stratégies d’intervention</a:t>
            </a:r>
            <a:endParaRPr lang="fr-CA" dirty="0"/>
          </a:p>
        </p:txBody>
      </p:sp>
      <p:sp>
        <p:nvSpPr>
          <p:cNvPr id="3" name="Espace réservé du contenu 2"/>
          <p:cNvSpPr>
            <a:spLocks noGrp="1"/>
          </p:cNvSpPr>
          <p:nvPr>
            <p:ph sz="quarter" idx="1"/>
          </p:nvPr>
        </p:nvSpPr>
        <p:spPr/>
        <p:txBody>
          <a:bodyPr>
            <a:normAutofit fontScale="92500" lnSpcReduction="10000"/>
          </a:bodyPr>
          <a:lstStyle/>
          <a:p>
            <a:r>
              <a:rPr lang="fr-CA" dirty="0" smtClean="0"/>
              <a:t>TYPE</a:t>
            </a:r>
          </a:p>
          <a:p>
            <a:pPr lvl="1"/>
            <a:r>
              <a:rPr lang="fr-CA" dirty="0" smtClean="0"/>
              <a:t>seul (contrôler ses émotions et garder son sang-froid)</a:t>
            </a:r>
          </a:p>
          <a:p>
            <a:pPr lvl="1"/>
            <a:r>
              <a:rPr lang="fr-CA" dirty="0" smtClean="0"/>
              <a:t>avec un autre membre du personnel (définir les rôles au préalable)</a:t>
            </a:r>
          </a:p>
          <a:p>
            <a:pPr lvl="1"/>
            <a:r>
              <a:rPr lang="fr-CA" dirty="0" smtClean="0"/>
              <a:t>faire appel à un autre adulte (pour l’immobilisation physique)</a:t>
            </a:r>
          </a:p>
          <a:p>
            <a:pPr marL="274320" lvl="1" indent="0">
              <a:buNone/>
            </a:pPr>
            <a:endParaRPr lang="fr-CA" dirty="0" smtClean="0"/>
          </a:p>
          <a:p>
            <a:r>
              <a:rPr lang="fr-CA" dirty="0" smtClean="0"/>
              <a:t>NATURE</a:t>
            </a:r>
          </a:p>
          <a:p>
            <a:pPr lvl="1"/>
            <a:r>
              <a:rPr lang="fr-CA" dirty="0" smtClean="0"/>
              <a:t>intervention verbale seulement (s’approcher lentement)</a:t>
            </a:r>
          </a:p>
          <a:p>
            <a:pPr lvl="1"/>
            <a:r>
              <a:rPr lang="fr-CA" dirty="0" smtClean="0"/>
              <a:t>intervention verbale et physique (gestes rassurants tels que toucher la main)</a:t>
            </a:r>
          </a:p>
          <a:p>
            <a:pPr lvl="1"/>
            <a:r>
              <a:rPr lang="fr-CA" dirty="0" smtClean="0"/>
              <a:t>pratique d’immobilisation physique</a:t>
            </a:r>
          </a:p>
          <a:p>
            <a:pPr marL="274320" lvl="1" indent="0">
              <a:buNone/>
            </a:pPr>
            <a:endParaRPr lang="fr-CA" dirty="0"/>
          </a:p>
          <a:p>
            <a:pPr marL="274320" lvl="1" indent="0">
              <a:buNone/>
            </a:pPr>
            <a:endParaRPr lang="fr-CA" dirty="0" smtClean="0"/>
          </a:p>
          <a:p>
            <a:pPr lvl="1"/>
            <a:r>
              <a:rPr lang="fr-CA" dirty="0" smtClean="0"/>
              <a:t>le choix du type et de la nature dépend du niveau d’aise de l’intervenant</a:t>
            </a:r>
            <a:endParaRPr lang="fr-CA" dirty="0"/>
          </a:p>
        </p:txBody>
      </p:sp>
    </p:spTree>
    <p:extLst>
      <p:ext uri="{BB962C8B-B14F-4D97-AF65-F5344CB8AC3E}">
        <p14:creationId xmlns:p14="http://schemas.microsoft.com/office/powerpoint/2010/main" val="10109686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endParaRPr lang="fr-CA" dirty="0" smtClean="0"/>
          </a:p>
          <a:p>
            <a:endParaRPr lang="fr-CA" dirty="0"/>
          </a:p>
          <a:p>
            <a:endParaRPr lang="fr-CA" dirty="0" smtClean="0"/>
          </a:p>
          <a:p>
            <a:endParaRPr lang="fr-CA" dirty="0" smtClean="0"/>
          </a:p>
          <a:p>
            <a:endParaRPr lang="fr-CA" dirty="0"/>
          </a:p>
          <a:p>
            <a:endParaRPr lang="fr-CA" dirty="0" smtClean="0"/>
          </a:p>
          <a:p>
            <a:endParaRPr lang="fr-CA" dirty="0"/>
          </a:p>
          <a:p>
            <a:r>
              <a:rPr lang="fr-CA" dirty="0" smtClean="0"/>
              <a:t>l’outil le plus utile à la prévention de crises</a:t>
            </a:r>
            <a:endParaRPr lang="fr-CA" dirty="0"/>
          </a:p>
        </p:txBody>
      </p:sp>
      <p:sp>
        <p:nvSpPr>
          <p:cNvPr id="4" name="Rectangle 3"/>
          <p:cNvSpPr/>
          <p:nvPr/>
        </p:nvSpPr>
        <p:spPr>
          <a:xfrm>
            <a:off x="485056" y="124177"/>
            <a:ext cx="8208911" cy="280076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8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Postcrise</a:t>
            </a:r>
          </a:p>
          <a:p>
            <a:pPr algn="ctr"/>
            <a:endParaRPr lang="fr-FR" sz="8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9218" name="Picture 2" descr="C:\Users\cjackson\AppData\Local\Microsoft\Windows\Temporary Internet Files\Content.IE5\MV2YNFQ6\MC9004280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6491" y="1988840"/>
            <a:ext cx="1939925" cy="17748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cjackson\AppData\Local\Microsoft\Windows\Temporary Internet Files\Content.IE5\SZ4DXOY6\MC90042578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2636912"/>
            <a:ext cx="1765300" cy="19970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cjackson\AppData\Local\Microsoft\Windows\Temporary Internet Files\Content.IE5\G68SDQNX\MC90028258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056" y="2017859"/>
            <a:ext cx="1689811" cy="181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72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additive="base">
                                        <p:cTn id="12" dur="500" fill="hold"/>
                                        <p:tgtEl>
                                          <p:spTgt spid="9219"/>
                                        </p:tgtEl>
                                        <p:attrNameLst>
                                          <p:attrName>ppt_x</p:attrName>
                                        </p:attrNameLst>
                                      </p:cBhvr>
                                      <p:tavLst>
                                        <p:tav tm="0">
                                          <p:val>
                                            <p:strVal val="#ppt_x"/>
                                          </p:val>
                                        </p:tav>
                                        <p:tav tm="100000">
                                          <p:val>
                                            <p:strVal val="#ppt_x"/>
                                          </p:val>
                                        </p:tav>
                                      </p:tavLst>
                                    </p:anim>
                                    <p:anim calcmode="lin" valueType="num">
                                      <p:cBhvr additive="base">
                                        <p:cTn id="13"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fade">
                                      <p:cBhvr>
                                        <p:cTn id="18" dur="1000"/>
                                        <p:tgtEl>
                                          <p:spTgt spid="9218"/>
                                        </p:tgtEl>
                                      </p:cBhvr>
                                    </p:animEffect>
                                    <p:anim calcmode="lin" valueType="num">
                                      <p:cBhvr>
                                        <p:cTn id="19" dur="1000" fill="hold"/>
                                        <p:tgtEl>
                                          <p:spTgt spid="9218"/>
                                        </p:tgtEl>
                                        <p:attrNameLst>
                                          <p:attrName>ppt_x</p:attrName>
                                        </p:attrNameLst>
                                      </p:cBhvr>
                                      <p:tavLst>
                                        <p:tav tm="0">
                                          <p:val>
                                            <p:strVal val="#ppt_x"/>
                                          </p:val>
                                        </p:tav>
                                        <p:tav tm="100000">
                                          <p:val>
                                            <p:strVal val="#ppt_x"/>
                                          </p:val>
                                        </p:tav>
                                      </p:tavLst>
                                    </p:anim>
                                    <p:anim calcmode="lin" valueType="num">
                                      <p:cBhvr>
                                        <p:cTn id="20"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1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la postcrise: lorsque les comportements violents arrêtent</a:t>
            </a:r>
            <a:endParaRPr lang="fr-CA" dirty="0"/>
          </a:p>
        </p:txBody>
      </p:sp>
      <p:graphicFrame>
        <p:nvGraphicFramePr>
          <p:cNvPr id="4" name="Espace réservé du contenu 3"/>
          <p:cNvGraphicFramePr>
            <a:graphicFrameLocks/>
          </p:cNvGraphicFramePr>
          <p:nvPr>
            <p:extLst>
              <p:ext uri="{D42A27DB-BD31-4B8C-83A1-F6EECF244321}">
                <p14:modId xmlns:p14="http://schemas.microsoft.com/office/powerpoint/2010/main" val="625768706"/>
              </p:ext>
            </p:extLst>
          </p:nvPr>
        </p:nvGraphicFramePr>
        <p:xfrm>
          <a:off x="467544" y="1196752"/>
          <a:ext cx="8229600" cy="5517579"/>
        </p:xfrm>
        <a:graphic>
          <a:graphicData uri="http://schemas.openxmlformats.org/drawingml/2006/table">
            <a:tbl>
              <a:tblPr firstRow="1" bandRow="1">
                <a:tableStyleId>{5C22544A-7EE6-4342-B048-85BDC9FD1C3A}</a:tableStyleId>
              </a:tblPr>
              <a:tblGrid>
                <a:gridCol w="8229600"/>
              </a:tblGrid>
              <a:tr h="2444909">
                <a:tc>
                  <a:txBody>
                    <a:bodyPr/>
                    <a:lstStyle/>
                    <a:p>
                      <a:r>
                        <a:rPr lang="fr-CA" sz="2000" b="0" dirty="0" smtClean="0">
                          <a:latin typeface="Bell MT" panose="02020503060305020303" pitchFamily="18" charset="0"/>
                        </a:rPr>
                        <a:t>L’élève:</a:t>
                      </a:r>
                    </a:p>
                    <a:p>
                      <a:r>
                        <a:rPr lang="fr-CA" sz="2000" b="0" dirty="0" smtClean="0">
                          <a:latin typeface="Bell MT" panose="02020503060305020303" pitchFamily="18" charset="0"/>
                        </a:rPr>
                        <a:t>     -reprend progressivement le contrôle de son comportement et de ses      émotions</a:t>
                      </a:r>
                      <a:r>
                        <a:rPr lang="fr-CA" sz="2000" b="0" baseline="0" dirty="0" smtClean="0">
                          <a:latin typeface="Bell MT" panose="02020503060305020303" pitchFamily="18" charset="0"/>
                        </a:rPr>
                        <a:t>;</a:t>
                      </a:r>
                    </a:p>
                    <a:p>
                      <a:r>
                        <a:rPr lang="fr-CA" sz="2000" b="0" baseline="0" dirty="0" smtClean="0">
                          <a:latin typeface="Bell MT" panose="02020503060305020303" pitchFamily="18" charset="0"/>
                        </a:rPr>
                        <a:t>     -retourne au contrôle complet; ressent de la culpabilité, de la gêne, voir de la honte</a:t>
                      </a:r>
                    </a:p>
                    <a:p>
                      <a:r>
                        <a:rPr lang="fr-CA" sz="2000" b="0" baseline="0" dirty="0" smtClean="0">
                          <a:latin typeface="Bell MT" panose="02020503060305020303" pitchFamily="18" charset="0"/>
                        </a:rPr>
                        <a:t>     -peut pleurer, rechercher un contact physique ou peut se réfugier dans un coin; risque d’être épuisé</a:t>
                      </a:r>
                    </a:p>
                    <a:p>
                      <a:endParaRPr lang="fr-CA" sz="2000" b="0" dirty="0">
                        <a:latin typeface="Bell MT" panose="02020503060305020303" pitchFamily="18" charset="0"/>
                      </a:endParaRPr>
                    </a:p>
                  </a:txBody>
                  <a:tcPr/>
                </a:tc>
              </a:tr>
              <a:tr h="2987739">
                <a:tc>
                  <a:txBody>
                    <a:bodyPr/>
                    <a:lstStyle/>
                    <a:p>
                      <a:r>
                        <a:rPr lang="fr-CA" sz="2000" dirty="0" smtClean="0">
                          <a:latin typeface="Bell MT" panose="02020503060305020303" pitchFamily="18" charset="0"/>
                        </a:rPr>
                        <a:t>L’intervenant doit:</a:t>
                      </a:r>
                    </a:p>
                    <a:p>
                      <a:r>
                        <a:rPr lang="fr-CA" sz="2000" dirty="0" smtClean="0">
                          <a:latin typeface="Bell MT" panose="02020503060305020303" pitchFamily="18" charset="0"/>
                        </a:rPr>
                        <a:t>     -parler de la situation vécue avec l’élève pour connaître l’élément</a:t>
                      </a:r>
                      <a:r>
                        <a:rPr lang="fr-CA" sz="2000" baseline="0" dirty="0" smtClean="0">
                          <a:latin typeface="Bell MT" panose="02020503060305020303" pitchFamily="18" charset="0"/>
                        </a:rPr>
                        <a:t> déclencheur et prévenir une nouvelle crise</a:t>
                      </a:r>
                      <a:r>
                        <a:rPr lang="fr-CA" sz="2000" dirty="0" smtClean="0">
                          <a:latin typeface="Bell MT" panose="02020503060305020303" pitchFamily="18" charset="0"/>
                        </a:rPr>
                        <a:t>;</a:t>
                      </a:r>
                      <a:endParaRPr lang="fr-CA" sz="2000" baseline="0" dirty="0" smtClean="0">
                        <a:latin typeface="Bell MT" panose="02020503060305020303" pitchFamily="18" charset="0"/>
                      </a:endParaRPr>
                    </a:p>
                    <a:p>
                      <a:r>
                        <a:rPr lang="fr-CA" sz="2000" baseline="0" dirty="0" smtClean="0">
                          <a:latin typeface="Bell MT" panose="02020503060305020303" pitchFamily="18" charset="0"/>
                        </a:rPr>
                        <a:t>     -permettre l’expression des sentiments des élèves du groupe-classe sans la présence de l’élève en crise, au besoin;</a:t>
                      </a:r>
                    </a:p>
                    <a:p>
                      <a:r>
                        <a:rPr lang="fr-CA" sz="2000" baseline="0" dirty="0" smtClean="0">
                          <a:latin typeface="Bell MT" panose="02020503060305020303" pitchFamily="18" charset="0"/>
                        </a:rPr>
                        <a:t>     -prendre le temps de prendre soin de soi et retrouver son équilibre avec l’aide de la direction d’école ou des collègues;</a:t>
                      </a:r>
                    </a:p>
                    <a:p>
                      <a:r>
                        <a:rPr lang="fr-CA" sz="2000" baseline="0" dirty="0" smtClean="0">
                          <a:latin typeface="Bell MT" panose="02020503060305020303" pitchFamily="18" charset="0"/>
                        </a:rPr>
                        <a:t>     -communiquer avec les parents pour les avertir de l’incident et de la sanction donnée (si nécessaire)</a:t>
                      </a:r>
                    </a:p>
                  </a:txBody>
                  <a:tcPr/>
                </a:tc>
              </a:tr>
            </a:tbl>
          </a:graphicData>
        </a:graphic>
      </p:graphicFrame>
    </p:spTree>
    <p:extLst>
      <p:ext uri="{BB962C8B-B14F-4D97-AF65-F5344CB8AC3E}">
        <p14:creationId xmlns:p14="http://schemas.microsoft.com/office/powerpoint/2010/main" val="39946304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amener l’élève à identifier…</a:t>
            </a:r>
            <a:endParaRPr lang="fr-CA" dirty="0"/>
          </a:p>
        </p:txBody>
      </p:sp>
      <p:sp>
        <p:nvSpPr>
          <p:cNvPr id="3" name="Espace réservé du contenu 2"/>
          <p:cNvSpPr>
            <a:spLocks noGrp="1"/>
          </p:cNvSpPr>
          <p:nvPr>
            <p:ph sz="quarter" idx="1"/>
          </p:nvPr>
        </p:nvSpPr>
        <p:spPr/>
        <p:txBody>
          <a:bodyPr>
            <a:normAutofit fontScale="92500"/>
          </a:bodyPr>
          <a:lstStyle/>
          <a:p>
            <a:r>
              <a:rPr lang="fr-CA" dirty="0" smtClean="0"/>
              <a:t>la source de sa frustration</a:t>
            </a:r>
          </a:p>
          <a:p>
            <a:r>
              <a:rPr lang="fr-CA" dirty="0" smtClean="0"/>
              <a:t>la raison de l’ampleur de sa crise</a:t>
            </a:r>
          </a:p>
          <a:p>
            <a:r>
              <a:rPr lang="fr-CA" dirty="0" smtClean="0"/>
              <a:t>d’autres façons de réagir</a:t>
            </a:r>
          </a:p>
          <a:p>
            <a:r>
              <a:rPr lang="fr-CA" dirty="0" smtClean="0"/>
              <a:t>les conséquences désagréables de sa perte de contrôle</a:t>
            </a:r>
          </a:p>
          <a:p>
            <a:r>
              <a:rPr lang="fr-CA" dirty="0"/>
              <a:t>c</a:t>
            </a:r>
            <a:r>
              <a:rPr lang="fr-CA" dirty="0" smtClean="0"/>
              <a:t>omprendre </a:t>
            </a:r>
            <a:r>
              <a:rPr lang="fr-CA" dirty="0"/>
              <a:t>la fonction du comportement (obtenir quelque chose, éviter quelque chose, faible tolérance de la </a:t>
            </a:r>
            <a:r>
              <a:rPr lang="fr-CA" dirty="0" smtClean="0"/>
              <a:t>frustration)</a:t>
            </a:r>
          </a:p>
          <a:p>
            <a:r>
              <a:rPr lang="fr-CA" dirty="0" smtClean="0"/>
              <a:t>COMMENT????</a:t>
            </a:r>
          </a:p>
          <a:p>
            <a:pPr lvl="1"/>
            <a:r>
              <a:rPr lang="fr-CA" dirty="0" smtClean="0"/>
              <a:t>Faire un retour sur la situation: émotions ressenties, besoins non-comblés</a:t>
            </a:r>
          </a:p>
          <a:p>
            <a:pPr lvl="1"/>
            <a:r>
              <a:rPr lang="fr-CA" dirty="0" smtClean="0"/>
              <a:t>Évaluer si la réaction était adéquate</a:t>
            </a:r>
          </a:p>
          <a:p>
            <a:pPr lvl="1"/>
            <a:r>
              <a:rPr lang="fr-CA" dirty="0" smtClean="0"/>
              <a:t>Aider l’élève à trouver des solutions qui auraient pu être adéquates</a:t>
            </a:r>
          </a:p>
          <a:p>
            <a:pPr lvl="1"/>
            <a:r>
              <a:rPr lang="fr-CA" dirty="0" smtClean="0"/>
              <a:t>Permettre à l’élève de trouver des façons de réparer son geste</a:t>
            </a:r>
          </a:p>
        </p:txBody>
      </p:sp>
    </p:spTree>
    <p:extLst>
      <p:ext uri="{BB962C8B-B14F-4D97-AF65-F5344CB8AC3E}">
        <p14:creationId xmlns:p14="http://schemas.microsoft.com/office/powerpoint/2010/main" val="10569537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conséquence ou punition?????</a:t>
            </a:r>
            <a:endParaRPr lang="fr-CA" dirty="0"/>
          </a:p>
        </p:txBody>
      </p:sp>
      <p:sp>
        <p:nvSpPr>
          <p:cNvPr id="3" name="Espace réservé du contenu 2"/>
          <p:cNvSpPr>
            <a:spLocks noGrp="1"/>
          </p:cNvSpPr>
          <p:nvPr>
            <p:ph sz="quarter" idx="1"/>
          </p:nvPr>
        </p:nvSpPr>
        <p:spPr/>
        <p:txBody>
          <a:bodyPr>
            <a:normAutofit fontScale="92500" lnSpcReduction="10000"/>
          </a:bodyPr>
          <a:lstStyle/>
          <a:p>
            <a:r>
              <a:rPr lang="fr-CA" dirty="0" smtClean="0"/>
              <a:t>CONSÉQUENCE</a:t>
            </a:r>
          </a:p>
          <a:p>
            <a:pPr lvl="1"/>
            <a:r>
              <a:rPr lang="fr-CA" dirty="0" smtClean="0"/>
              <a:t>Pourquoi?</a:t>
            </a:r>
          </a:p>
          <a:p>
            <a:pPr lvl="2"/>
            <a:r>
              <a:rPr lang="fr-CA" dirty="0" smtClean="0"/>
              <a:t>elle entraîne une réparation du geste indésirable</a:t>
            </a:r>
            <a:endParaRPr lang="fr-CA" dirty="0"/>
          </a:p>
          <a:p>
            <a:pPr lvl="2"/>
            <a:r>
              <a:rPr lang="fr-CA" dirty="0" smtClean="0"/>
              <a:t>elle permet à l’élève de faire un lien de cause à effet entre ses comportements indésirables et la situation dans laquelle il se trouve</a:t>
            </a:r>
          </a:p>
          <a:p>
            <a:pPr lvl="2"/>
            <a:r>
              <a:rPr lang="fr-CA" dirty="0" smtClean="0"/>
              <a:t>Elle permet d’éviter d’augmenter les émotions reliés au déclenchement de crises (frustration, honte, colère, défensive)</a:t>
            </a:r>
            <a:endParaRPr lang="fr-CA" dirty="0"/>
          </a:p>
          <a:p>
            <a:pPr marL="0" indent="0">
              <a:buNone/>
            </a:pPr>
            <a:endParaRPr lang="fr-CA" dirty="0" smtClean="0"/>
          </a:p>
          <a:p>
            <a:r>
              <a:rPr lang="fr-CA" dirty="0" smtClean="0"/>
              <a:t>Qu’elle </a:t>
            </a:r>
            <a:r>
              <a:rPr lang="fr-CA" dirty="0"/>
              <a:t>sorte de conséquence</a:t>
            </a:r>
            <a:r>
              <a:rPr lang="fr-CA" dirty="0" smtClean="0"/>
              <a:t>?</a:t>
            </a:r>
          </a:p>
          <a:p>
            <a:pPr lvl="1"/>
            <a:r>
              <a:rPr lang="fr-CA" dirty="0" smtClean="0"/>
              <a:t>Autant que possible, décider ceci avec l’élève</a:t>
            </a:r>
          </a:p>
          <a:p>
            <a:pPr lvl="2"/>
            <a:r>
              <a:rPr lang="fr-CA" dirty="0" smtClean="0"/>
              <a:t>Geste réparateur**</a:t>
            </a:r>
          </a:p>
          <a:p>
            <a:pPr lvl="2"/>
            <a:r>
              <a:rPr lang="fr-CA" dirty="0" smtClean="0"/>
              <a:t>Fiche de réflexion**</a:t>
            </a:r>
          </a:p>
          <a:p>
            <a:pPr lvl="2"/>
            <a:r>
              <a:rPr lang="fr-CA" dirty="0" smtClean="0"/>
              <a:t>Rencontre avec enseignante</a:t>
            </a:r>
          </a:p>
          <a:p>
            <a:pPr lvl="2"/>
            <a:r>
              <a:rPr lang="fr-CA" dirty="0" smtClean="0"/>
              <a:t>Etc., etc.</a:t>
            </a:r>
          </a:p>
          <a:p>
            <a:pPr lvl="2"/>
            <a:endParaRPr lang="fr-CA" dirty="0"/>
          </a:p>
          <a:p>
            <a:pPr lvl="2"/>
            <a:endParaRPr lang="fr-CA" dirty="0" smtClean="0"/>
          </a:p>
        </p:txBody>
      </p:sp>
    </p:spTree>
    <p:extLst>
      <p:ext uri="{BB962C8B-B14F-4D97-AF65-F5344CB8AC3E}">
        <p14:creationId xmlns:p14="http://schemas.microsoft.com/office/powerpoint/2010/main" val="2667930470"/>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gestes réparateurs.pdf (PROTEGE) - Adobe Rea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920" y="-1322528"/>
            <a:ext cx="16920000" cy="9000000"/>
          </a:xfrm>
          <a:prstGeom prst="rect">
            <a:avLst/>
          </a:prstGeom>
        </p:spPr>
      </p:pic>
    </p:spTree>
    <p:extLst>
      <p:ext uri="{BB962C8B-B14F-4D97-AF65-F5344CB8AC3E}">
        <p14:creationId xmlns:p14="http://schemas.microsoft.com/office/powerpoint/2010/main" val="232987073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descr="fiche de réflexion - dessin.pdf - Adobe Reade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988840" y="-1467544"/>
            <a:ext cx="14839692" cy="9000000"/>
          </a:xfrm>
        </p:spPr>
      </p:pic>
    </p:spTree>
    <p:extLst>
      <p:ext uri="{BB962C8B-B14F-4D97-AF65-F5344CB8AC3E}">
        <p14:creationId xmlns:p14="http://schemas.microsoft.com/office/powerpoint/2010/main" val="425330829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descr="fiches de réflexion - écrit.pdf - Adobe Reade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548680" y="-1179512"/>
            <a:ext cx="14246105" cy="8640000"/>
          </a:xfrm>
        </p:spPr>
      </p:pic>
    </p:spTree>
    <p:extLst>
      <p:ext uri="{BB962C8B-B14F-4D97-AF65-F5344CB8AC3E}">
        <p14:creationId xmlns:p14="http://schemas.microsoft.com/office/powerpoint/2010/main" val="336570461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4000" dirty="0" smtClean="0"/>
              <a:t>Prévention de crise</a:t>
            </a:r>
            <a:r>
              <a:rPr lang="fr-CA" dirty="0" smtClean="0"/>
              <a:t/>
            </a:r>
            <a:br>
              <a:rPr lang="fr-CA" dirty="0" smtClean="0"/>
            </a:br>
            <a:r>
              <a:rPr lang="fr-CA" dirty="0" smtClean="0"/>
              <a:t>Demandez-vous…</a:t>
            </a:r>
            <a:endParaRPr lang="fr-CA" dirty="0"/>
          </a:p>
        </p:txBody>
      </p:sp>
      <p:sp>
        <p:nvSpPr>
          <p:cNvPr id="3" name="Espace réservé du contenu 2"/>
          <p:cNvSpPr>
            <a:spLocks noGrp="1"/>
          </p:cNvSpPr>
          <p:nvPr>
            <p:ph sz="quarter" idx="1"/>
          </p:nvPr>
        </p:nvSpPr>
        <p:spPr/>
        <p:txBody>
          <a:bodyPr>
            <a:normAutofit fontScale="85000" lnSpcReduction="20000"/>
          </a:bodyPr>
          <a:lstStyle/>
          <a:p>
            <a:r>
              <a:rPr lang="fr-CA" sz="4800" dirty="0" smtClean="0"/>
              <a:t>Quel </a:t>
            </a:r>
            <a:r>
              <a:rPr lang="fr-CA" sz="4800" dirty="0"/>
              <a:t>est le besoin à </a:t>
            </a:r>
            <a:r>
              <a:rPr lang="fr-CA" sz="4800" dirty="0" smtClean="0"/>
              <a:t>combler?</a:t>
            </a:r>
          </a:p>
          <a:p>
            <a:pPr lvl="1"/>
            <a:r>
              <a:rPr lang="fr-CA" sz="3200" dirty="0" smtClean="0"/>
              <a:t>Habiletés sociales</a:t>
            </a:r>
          </a:p>
          <a:p>
            <a:pPr lvl="1"/>
            <a:r>
              <a:rPr lang="fr-CA" sz="3200" dirty="0" smtClean="0"/>
              <a:t>Gestion de conflit</a:t>
            </a:r>
          </a:p>
          <a:p>
            <a:pPr lvl="1"/>
            <a:r>
              <a:rPr lang="fr-CA" sz="3200" dirty="0" smtClean="0"/>
              <a:t>Sentiment d’impuissance</a:t>
            </a:r>
          </a:p>
          <a:p>
            <a:pPr lvl="1"/>
            <a:r>
              <a:rPr lang="fr-CA" sz="3200" dirty="0" smtClean="0"/>
              <a:t>Se sent attaqué</a:t>
            </a:r>
          </a:p>
          <a:p>
            <a:pPr lvl="1"/>
            <a:r>
              <a:rPr lang="fr-CA" sz="3200" dirty="0" smtClean="0"/>
              <a:t>Se met à la défensive</a:t>
            </a:r>
          </a:p>
          <a:p>
            <a:pPr lvl="1"/>
            <a:r>
              <a:rPr lang="fr-CA" sz="3200" dirty="0" smtClean="0"/>
              <a:t>Immaturité émotive</a:t>
            </a:r>
          </a:p>
          <a:p>
            <a:pPr lvl="1"/>
            <a:r>
              <a:rPr lang="fr-CA" sz="3200" dirty="0" smtClean="0"/>
              <a:t>Difficultés d’expression/manque le vocabulaire</a:t>
            </a:r>
          </a:p>
          <a:p>
            <a:pPr lvl="1"/>
            <a:r>
              <a:rPr lang="fr-CA" sz="3200" dirty="0" smtClean="0"/>
              <a:t>Faible tolérance de frustration</a:t>
            </a:r>
          </a:p>
          <a:p>
            <a:pPr lvl="1"/>
            <a:r>
              <a:rPr lang="fr-CA" sz="3200" dirty="0" smtClean="0"/>
              <a:t>Difficultés académiques</a:t>
            </a:r>
          </a:p>
          <a:p>
            <a:pPr lvl="1"/>
            <a:r>
              <a:rPr lang="fr-CA" sz="3200" dirty="0" smtClean="0"/>
              <a:t>Estime de soi</a:t>
            </a:r>
          </a:p>
          <a:p>
            <a:pPr lvl="1"/>
            <a:r>
              <a:rPr lang="fr-CA" sz="3200" dirty="0"/>
              <a:t>Instabilité </a:t>
            </a:r>
            <a:r>
              <a:rPr lang="fr-CA" sz="3200" dirty="0" smtClean="0"/>
              <a:t>émotive (traumatisme, </a:t>
            </a:r>
            <a:r>
              <a:rPr lang="fr-CA" sz="3200" dirty="0" err="1" smtClean="0"/>
              <a:t>etc</a:t>
            </a:r>
            <a:r>
              <a:rPr lang="fr-CA" sz="3200" dirty="0" smtClean="0"/>
              <a:t>)</a:t>
            </a:r>
            <a:endParaRPr lang="fr-CA" sz="3200" dirty="0"/>
          </a:p>
          <a:p>
            <a:pPr lvl="1"/>
            <a:endParaRPr lang="fr-CA" sz="3200" dirty="0"/>
          </a:p>
        </p:txBody>
      </p:sp>
    </p:spTree>
    <p:extLst>
      <p:ext uri="{BB962C8B-B14F-4D97-AF65-F5344CB8AC3E}">
        <p14:creationId xmlns:p14="http://schemas.microsoft.com/office/powerpoint/2010/main" val="2296297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latin typeface="Bell MT" panose="02020503060305020303" pitchFamily="18" charset="0"/>
              </a:rPr>
              <a:t>survol</a:t>
            </a:r>
            <a:endParaRPr lang="fr-CA" dirty="0">
              <a:latin typeface="Bell MT" panose="02020503060305020303" pitchFamily="18" charset="0"/>
            </a:endParaRPr>
          </a:p>
        </p:txBody>
      </p:sp>
      <p:sp>
        <p:nvSpPr>
          <p:cNvPr id="3" name="Espace réservé du contenu 2"/>
          <p:cNvSpPr>
            <a:spLocks noGrp="1"/>
          </p:cNvSpPr>
          <p:nvPr>
            <p:ph sz="quarter" idx="1"/>
          </p:nvPr>
        </p:nvSpPr>
        <p:spPr/>
        <p:txBody>
          <a:bodyPr>
            <a:normAutofit/>
          </a:bodyPr>
          <a:lstStyle/>
          <a:p>
            <a:r>
              <a:rPr lang="fr-CA" dirty="0" smtClean="0">
                <a:latin typeface="Bell MT" panose="02020503060305020303" pitchFamily="18" charset="0"/>
              </a:rPr>
              <a:t>comprendre la colère</a:t>
            </a:r>
          </a:p>
          <a:p>
            <a:endParaRPr lang="fr-CA" dirty="0" smtClean="0">
              <a:latin typeface="Bell MT" panose="02020503060305020303" pitchFamily="18" charset="0"/>
            </a:endParaRPr>
          </a:p>
          <a:p>
            <a:r>
              <a:rPr lang="fr-CA" dirty="0" smtClean="0">
                <a:latin typeface="Bell MT" panose="02020503060305020303" pitchFamily="18" charset="0"/>
              </a:rPr>
              <a:t>La crise de colère: étapes et interventions</a:t>
            </a:r>
          </a:p>
          <a:p>
            <a:pPr lvl="1"/>
            <a:r>
              <a:rPr lang="fr-CA" dirty="0" smtClean="0">
                <a:latin typeface="Bell MT" panose="02020503060305020303" pitchFamily="18" charset="0"/>
              </a:rPr>
              <a:t>l’escalade</a:t>
            </a:r>
          </a:p>
          <a:p>
            <a:pPr lvl="1"/>
            <a:r>
              <a:rPr lang="fr-CA" dirty="0" smtClean="0">
                <a:latin typeface="Bell MT" panose="02020503060305020303" pitchFamily="18" charset="0"/>
              </a:rPr>
              <a:t>l’explosion</a:t>
            </a:r>
          </a:p>
          <a:p>
            <a:pPr lvl="1"/>
            <a:r>
              <a:rPr lang="fr-CA" dirty="0" smtClean="0">
                <a:latin typeface="Bell MT" panose="02020503060305020303" pitchFamily="18" charset="0"/>
              </a:rPr>
              <a:t>la </a:t>
            </a:r>
            <a:r>
              <a:rPr lang="fr-CA" dirty="0" err="1" smtClean="0">
                <a:latin typeface="Bell MT" panose="02020503060305020303" pitchFamily="18" charset="0"/>
              </a:rPr>
              <a:t>postcrise</a:t>
            </a:r>
            <a:endParaRPr lang="fr-CA" dirty="0" smtClean="0">
              <a:latin typeface="Bell MT" panose="02020503060305020303" pitchFamily="18" charset="0"/>
            </a:endParaRPr>
          </a:p>
          <a:p>
            <a:endParaRPr lang="fr-CA" dirty="0" smtClean="0">
              <a:latin typeface="Bell MT" panose="02020503060305020303" pitchFamily="18" charset="0"/>
            </a:endParaRPr>
          </a:p>
          <a:p>
            <a:r>
              <a:rPr lang="fr-CA" dirty="0" smtClean="0">
                <a:latin typeface="Bell MT" panose="02020503060305020303" pitchFamily="18" charset="0"/>
              </a:rPr>
              <a:t>prévention </a:t>
            </a:r>
            <a:r>
              <a:rPr lang="fr-CA" dirty="0">
                <a:latin typeface="Bell MT" panose="02020503060305020303" pitchFamily="18" charset="0"/>
              </a:rPr>
              <a:t>de </a:t>
            </a:r>
            <a:r>
              <a:rPr lang="fr-CA" dirty="0" smtClean="0">
                <a:latin typeface="Bell MT" panose="02020503060305020303" pitchFamily="18" charset="0"/>
              </a:rPr>
              <a:t>crise</a:t>
            </a:r>
          </a:p>
          <a:p>
            <a:pPr lvl="1"/>
            <a:r>
              <a:rPr lang="fr-CA" dirty="0" smtClean="0">
                <a:latin typeface="Bell MT" panose="02020503060305020303" pitchFamily="18" charset="0"/>
              </a:rPr>
              <a:t>Besoins à combler</a:t>
            </a:r>
          </a:p>
          <a:p>
            <a:pPr lvl="1"/>
            <a:r>
              <a:rPr lang="fr-CA" dirty="0" smtClean="0">
                <a:latin typeface="Bell MT" panose="02020503060305020303" pitchFamily="18" charset="0"/>
              </a:rPr>
              <a:t>Résolution de conflits</a:t>
            </a:r>
          </a:p>
          <a:p>
            <a:pPr lvl="1"/>
            <a:r>
              <a:rPr lang="fr-CA" dirty="0" smtClean="0">
                <a:latin typeface="Bell MT" panose="02020503060305020303" pitchFamily="18" charset="0"/>
              </a:rPr>
              <a:t>Améliorer l’intelligence émotive</a:t>
            </a:r>
          </a:p>
          <a:p>
            <a:pPr lvl="1"/>
            <a:endParaRPr lang="fr-CA" dirty="0">
              <a:latin typeface="Bell MT" panose="02020503060305020303" pitchFamily="18" charset="0"/>
            </a:endParaRPr>
          </a:p>
          <a:p>
            <a:pPr marL="0" indent="0">
              <a:buNone/>
            </a:pPr>
            <a:endParaRPr lang="fr-CA" dirty="0" smtClean="0">
              <a:latin typeface="Bell MT" panose="02020503060305020303" pitchFamily="18" charset="0"/>
            </a:endParaRPr>
          </a:p>
        </p:txBody>
      </p:sp>
    </p:spTree>
    <p:extLst>
      <p:ext uri="{BB962C8B-B14F-4D97-AF65-F5344CB8AC3E}">
        <p14:creationId xmlns:p14="http://schemas.microsoft.com/office/powerpoint/2010/main" val="13404169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500"/>
                                        <p:tgtEl>
                                          <p:spTgt spid="3">
                                            <p:txEl>
                                              <p:pRg st="2" end="2"/>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500"/>
                                        <p:tgtEl>
                                          <p:spTgt spid="3">
                                            <p:txEl>
                                              <p:pRg st="3" end="3"/>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500"/>
                                        <p:tgtEl>
                                          <p:spTgt spid="3">
                                            <p:txEl>
                                              <p:pRg st="4" end="4"/>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in)">
                                      <p:cBhvr>
                                        <p:cTn id="26" dur="500"/>
                                        <p:tgtEl>
                                          <p:spTgt spid="3">
                                            <p:txEl>
                                              <p:pRg st="7" end="7"/>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ircle(in)">
                                      <p:cBhvr>
                                        <p:cTn id="29" dur="500"/>
                                        <p:tgtEl>
                                          <p:spTgt spid="3">
                                            <p:txEl>
                                              <p:pRg st="8" end="8"/>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ircle(in)">
                                      <p:cBhvr>
                                        <p:cTn id="32" dur="500"/>
                                        <p:tgtEl>
                                          <p:spTgt spid="3">
                                            <p:txEl>
                                              <p:pRg st="9" end="9"/>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circle(in)">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322234638"/>
              </p:ext>
            </p:extLst>
          </p:nvPr>
        </p:nvGraphicFramePr>
        <p:xfrm>
          <a:off x="36512" y="144016"/>
          <a:ext cx="9144000"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4"/>
          <p:cNvSpPr>
            <a:spLocks noGrp="1"/>
          </p:cNvSpPr>
          <p:nvPr>
            <p:ph type="title"/>
          </p:nvPr>
        </p:nvSpPr>
        <p:spPr>
          <a:xfrm>
            <a:off x="107504" y="188640"/>
            <a:ext cx="3819872" cy="1143000"/>
          </a:xfrm>
        </p:spPr>
        <p:txBody>
          <a:bodyPr>
            <a:normAutofit fontScale="90000"/>
          </a:bodyPr>
          <a:lstStyle/>
          <a:p>
            <a:r>
              <a:rPr lang="fr-CA" dirty="0" smtClean="0"/>
              <a:t>étapes de la résolution de conflits</a:t>
            </a:r>
            <a:endParaRPr lang="fr-CA" dirty="0"/>
          </a:p>
        </p:txBody>
      </p:sp>
      <p:pic>
        <p:nvPicPr>
          <p:cNvPr id="1026" name="Picture 2" descr="C:\Users\cjackson\AppData\Local\Microsoft\Windows\Temporary Internet Files\Content.IE5\D011CSOG\MC90044037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20574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100171"/>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Prévention de crise</a:t>
            </a:r>
            <a:endParaRPr lang="fr-CA" dirty="0"/>
          </a:p>
        </p:txBody>
      </p:sp>
      <p:sp>
        <p:nvSpPr>
          <p:cNvPr id="3" name="Espace réservé du contenu 2"/>
          <p:cNvSpPr>
            <a:spLocks noGrp="1"/>
          </p:cNvSpPr>
          <p:nvPr>
            <p:ph sz="quarter" idx="1"/>
          </p:nvPr>
        </p:nvSpPr>
        <p:spPr/>
        <p:txBody>
          <a:bodyPr>
            <a:normAutofit lnSpcReduction="10000"/>
          </a:bodyPr>
          <a:lstStyle/>
          <a:p>
            <a:r>
              <a:rPr lang="fr-CA" dirty="0"/>
              <a:t>En apprenant à vos élèves à reconnaître leurs sentiments, vous les aiderez à les maîtriser</a:t>
            </a:r>
            <a:r>
              <a:rPr lang="fr-CA" dirty="0" smtClean="0"/>
              <a:t>.</a:t>
            </a:r>
          </a:p>
          <a:p>
            <a:r>
              <a:rPr lang="fr-CA" dirty="0"/>
              <a:t>Ce n’est pas parce que nous </a:t>
            </a:r>
            <a:r>
              <a:rPr lang="fr-CA" dirty="0" smtClean="0"/>
              <a:t>comprenons l’origine </a:t>
            </a:r>
            <a:r>
              <a:rPr lang="fr-CA" dirty="0"/>
              <a:t>de la crise de colère que nous devons l’accepter. Il faut que les élèves apprennent </a:t>
            </a:r>
            <a:r>
              <a:rPr lang="fr-CA" dirty="0" smtClean="0"/>
              <a:t>à maîtriser </a:t>
            </a:r>
            <a:r>
              <a:rPr lang="fr-CA" dirty="0"/>
              <a:t>leurs </a:t>
            </a:r>
            <a:r>
              <a:rPr lang="fr-CA" dirty="0" smtClean="0"/>
              <a:t>réactions, et nous sommes la source de cet apprentissage.</a:t>
            </a:r>
          </a:p>
          <a:p>
            <a:pPr marL="0" indent="0">
              <a:buNone/>
            </a:pPr>
            <a:endParaRPr lang="fr-CA" dirty="0"/>
          </a:p>
          <a:p>
            <a:r>
              <a:rPr lang="fr-CA" dirty="0" smtClean="0"/>
              <a:t>Pour les élèves avec des défis multiples, il s’agit de conserver notre énergie pour les choses les plus importantes</a:t>
            </a:r>
          </a:p>
          <a:p>
            <a:pPr lvl="1"/>
            <a:r>
              <a:rPr lang="fr-CA" dirty="0" smtClean="0"/>
              <a:t>« Choisir sa bataille » pour les choses qui sont dans son contrôle</a:t>
            </a:r>
            <a:endParaRPr lang="fr-CA" dirty="0"/>
          </a:p>
        </p:txBody>
      </p:sp>
    </p:spTree>
    <p:extLst>
      <p:ext uri="{BB962C8B-B14F-4D97-AF65-F5344CB8AC3E}">
        <p14:creationId xmlns:p14="http://schemas.microsoft.com/office/powerpoint/2010/main" val="362911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Prévention</a:t>
            </a:r>
            <a:endParaRPr lang="fr-CA" dirty="0"/>
          </a:p>
        </p:txBody>
      </p:sp>
      <p:sp>
        <p:nvSpPr>
          <p:cNvPr id="3" name="Espace réservé du contenu 2"/>
          <p:cNvSpPr>
            <a:spLocks noGrp="1"/>
          </p:cNvSpPr>
          <p:nvPr>
            <p:ph sz="quarter" idx="1"/>
          </p:nvPr>
        </p:nvSpPr>
        <p:spPr>
          <a:xfrm>
            <a:off x="323528" y="1124744"/>
            <a:ext cx="8363272" cy="5400600"/>
          </a:xfrm>
        </p:spPr>
        <p:txBody>
          <a:bodyPr>
            <a:normAutofit fontScale="92500" lnSpcReduction="10000"/>
          </a:bodyPr>
          <a:lstStyle/>
          <a:p>
            <a:r>
              <a:rPr lang="fr-CA" dirty="0" smtClean="0"/>
              <a:t>Avoir un plan au préalable, une entente entre l’enseignante, l’équipe-école, les intervenants, les aides-élèves, etc.</a:t>
            </a:r>
            <a:endParaRPr lang="fr-CA" dirty="0"/>
          </a:p>
          <a:p>
            <a:r>
              <a:rPr lang="fr-CA" dirty="0" smtClean="0"/>
              <a:t>Assurer le suivi de </a:t>
            </a:r>
            <a:r>
              <a:rPr lang="fr-CA" dirty="0" err="1" smtClean="0"/>
              <a:t>postcrise</a:t>
            </a:r>
            <a:r>
              <a:rPr lang="fr-CA" dirty="0" smtClean="0"/>
              <a:t> – c’est critique</a:t>
            </a:r>
            <a:endParaRPr lang="fr-CA" dirty="0"/>
          </a:p>
          <a:p>
            <a:r>
              <a:rPr lang="fr-CA" dirty="0" smtClean="0"/>
              <a:t>Bâtir un lien avec l’élève hors de la crise – connaître ses intérêts, trouver des moments pour l’humeur, la conversation positive, le jeu.</a:t>
            </a:r>
          </a:p>
          <a:p>
            <a:r>
              <a:rPr lang="fr-CA" dirty="0" smtClean="0"/>
              <a:t>Renforcement positif (attrape le/la à bien faire)</a:t>
            </a:r>
          </a:p>
          <a:p>
            <a:pPr lvl="1"/>
            <a:r>
              <a:rPr lang="fr-CA" dirty="0" smtClean="0"/>
              <a:t>Verbal (« bravo! » « bonne stratégie! » « je t’ai vu bien gérer ce conflit! Tape </a:t>
            </a:r>
            <a:r>
              <a:rPr lang="fr-CA" dirty="0" err="1" smtClean="0"/>
              <a:t>la-`dans</a:t>
            </a:r>
            <a:r>
              <a:rPr lang="fr-CA" dirty="0" smtClean="0"/>
              <a:t>! »)</a:t>
            </a:r>
          </a:p>
          <a:p>
            <a:pPr lvl="1"/>
            <a:r>
              <a:rPr lang="fr-CA" dirty="0" smtClean="0"/>
              <a:t>Physique (high five, main sur épaule, câlin)</a:t>
            </a:r>
          </a:p>
          <a:p>
            <a:pPr lvl="1"/>
            <a:r>
              <a:rPr lang="fr-CA" dirty="0" smtClean="0"/>
              <a:t>Visuel (collants, </a:t>
            </a:r>
            <a:r>
              <a:rPr lang="fr-CA" dirty="0"/>
              <a:t>« </a:t>
            </a:r>
            <a:r>
              <a:rPr lang="fr-CA" dirty="0" err="1"/>
              <a:t>thumbs</a:t>
            </a:r>
            <a:r>
              <a:rPr lang="fr-CA" dirty="0"/>
              <a:t> up </a:t>
            </a:r>
            <a:r>
              <a:rPr lang="fr-CA" dirty="0" smtClean="0"/>
              <a:t>»)</a:t>
            </a:r>
          </a:p>
          <a:p>
            <a:pPr lvl="1"/>
            <a:r>
              <a:rPr lang="fr-CA" dirty="0" smtClean="0"/>
              <a:t>Systématique (système de jetons, collants, vert/jaune/rouge, etc.)</a:t>
            </a:r>
          </a:p>
          <a:p>
            <a:r>
              <a:rPr lang="fr-CA" dirty="0" smtClean="0"/>
              <a:t>Rappel des règles et des stratégies à utiliser</a:t>
            </a:r>
          </a:p>
          <a:p>
            <a:pPr lvl="1"/>
            <a:r>
              <a:rPr lang="fr-CA" dirty="0" smtClean="0"/>
              <a:t>Surtout après les absences, congés, journées difficiles</a:t>
            </a:r>
            <a:endParaRPr lang="fr-CA" dirty="0"/>
          </a:p>
        </p:txBody>
      </p:sp>
    </p:spTree>
    <p:extLst>
      <p:ext uri="{BB962C8B-B14F-4D97-AF65-F5344CB8AC3E}">
        <p14:creationId xmlns:p14="http://schemas.microsoft.com/office/powerpoint/2010/main" val="3503058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Espace réservé du contenu 3" descr="roue de choix (contrarié).pdf (PROTEGE) - Adobe Reade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628800" y="-1323528"/>
            <a:ext cx="14839693" cy="9000000"/>
          </a:xfrm>
        </p:spPr>
      </p:pic>
    </p:spTree>
    <p:extLst>
      <p:ext uri="{BB962C8B-B14F-4D97-AF65-F5344CB8AC3E}">
        <p14:creationId xmlns:p14="http://schemas.microsoft.com/office/powerpoint/2010/main" val="138735360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pic>
        <p:nvPicPr>
          <p:cNvPr id="4" name="Espace réservé du contenu 3" descr="solutions à la colère.pdf (PROTEGE) - Adobe Reade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293096" y="-1539552"/>
            <a:ext cx="17944616" cy="9720000"/>
          </a:xfrm>
        </p:spPr>
      </p:pic>
    </p:spTree>
    <p:extLst>
      <p:ext uri="{BB962C8B-B14F-4D97-AF65-F5344CB8AC3E}">
        <p14:creationId xmlns:p14="http://schemas.microsoft.com/office/powerpoint/2010/main" val="28480568"/>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ressources</a:t>
            </a:r>
            <a:endParaRPr lang="fr-CA" dirty="0"/>
          </a:p>
        </p:txBody>
      </p:sp>
      <p:sp>
        <p:nvSpPr>
          <p:cNvPr id="3" name="Espace réservé du contenu 2"/>
          <p:cNvSpPr>
            <a:spLocks noGrp="1"/>
          </p:cNvSpPr>
          <p:nvPr>
            <p:ph sz="quarter" idx="1"/>
          </p:nvPr>
        </p:nvSpPr>
        <p:spPr/>
        <p:txBody>
          <a:bodyPr>
            <a:normAutofit fontScale="62500" lnSpcReduction="20000"/>
          </a:bodyPr>
          <a:lstStyle/>
          <a:p>
            <a:r>
              <a:rPr lang="fr-CA" sz="2800" dirty="0">
                <a:latin typeface="Bell MT" panose="02020503060305020303" pitchFamily="18" charset="0"/>
              </a:rPr>
              <a:t>Affirmation de soi. Info. </a:t>
            </a:r>
            <a:r>
              <a:rPr lang="fr-CA" sz="2800" dirty="0">
                <a:latin typeface="Bell MT" panose="02020503060305020303" pitchFamily="18" charset="0"/>
                <a:hlinkClick r:id="rId3"/>
              </a:rPr>
              <a:t>http://www.affirmation-de-soi.info/nos-4-emotions-fondamentales.php#sthash.fKnElw70.dpuf</a:t>
            </a:r>
            <a:r>
              <a:rPr lang="fr-CA" sz="2800" dirty="0">
                <a:latin typeface="Bell MT" panose="02020503060305020303" pitchFamily="18" charset="0"/>
              </a:rPr>
              <a:t> retiré le 15 janvier 2014</a:t>
            </a:r>
          </a:p>
          <a:p>
            <a:r>
              <a:rPr lang="fr-CA" dirty="0" smtClean="0"/>
              <a:t>American </a:t>
            </a:r>
            <a:r>
              <a:rPr lang="fr-CA" dirty="0" err="1"/>
              <a:t>Psychiatric</a:t>
            </a:r>
            <a:r>
              <a:rPr lang="fr-CA" dirty="0"/>
              <a:t> Association. DSM-5</a:t>
            </a:r>
            <a:r>
              <a:rPr lang="fr-CA" dirty="0" smtClean="0"/>
              <a:t>. American </a:t>
            </a:r>
            <a:r>
              <a:rPr lang="fr-CA" dirty="0" err="1" smtClean="0"/>
              <a:t>Psychiatric</a:t>
            </a:r>
            <a:r>
              <a:rPr lang="fr-CA" dirty="0" smtClean="0"/>
              <a:t> Association.</a:t>
            </a:r>
            <a:endParaRPr lang="fr-CA" dirty="0"/>
          </a:p>
          <a:p>
            <a:r>
              <a:rPr lang="fr-CA" dirty="0" smtClean="0"/>
              <a:t>Centre franco-ontarien de ressources pédagogiques. La gestion du comportement à l’élémentaire. 2006.</a:t>
            </a:r>
          </a:p>
          <a:p>
            <a:r>
              <a:rPr lang="fr-CA" dirty="0" smtClean="0"/>
              <a:t>Famille Québec; http</a:t>
            </a:r>
            <a:r>
              <a:rPr lang="fr-CA" dirty="0"/>
              <a:t>://</a:t>
            </a:r>
            <a:r>
              <a:rPr lang="fr-CA" dirty="0" smtClean="0"/>
              <a:t>www.mfa.gouv.qc.ca/fr/services-de-garde/parents/programme-educatif/a-nous-de-jouer/fiches/Pages/pique-crises.aspx?TypeComportement=tous</a:t>
            </a:r>
          </a:p>
          <a:p>
            <a:r>
              <a:rPr lang="fr-CA" dirty="0"/>
              <a:t>Guide pour résoudre les problèmes comportementaux des enfants d’âge préscolaire.</a:t>
            </a:r>
            <a:r>
              <a:rPr lang="fr-CA" dirty="0">
                <a:hlinkClick r:id="rId4"/>
              </a:rPr>
              <a:t> http://collections.banq.qc.ca/ark:/52327/bs44473</a:t>
            </a:r>
            <a:r>
              <a:rPr lang="fr-CA" dirty="0"/>
              <a:t> retiré le 15 janvier 2014</a:t>
            </a:r>
          </a:p>
          <a:p>
            <a:r>
              <a:rPr lang="fr-CA" sz="2800" dirty="0"/>
              <a:t>Kryzalid: évolution numérique.</a:t>
            </a:r>
            <a:r>
              <a:rPr lang="fr-CA" sz="2800" dirty="0">
                <a:hlinkClick r:id="rId5"/>
              </a:rPr>
              <a:t> http://www.kryzalid.net/blog/2010/02/16/apaiser-son-cerveau-reptilien/</a:t>
            </a:r>
            <a:r>
              <a:rPr lang="fr-CA" sz="2800" dirty="0"/>
              <a:t> retiré le 4 février 2014</a:t>
            </a:r>
          </a:p>
          <a:p>
            <a:r>
              <a:rPr lang="fr-CA" dirty="0" smtClean="0"/>
              <a:t>L’élève </a:t>
            </a:r>
            <a:r>
              <a:rPr lang="fr-CA" dirty="0"/>
              <a:t>au cœur de l’action éducative…</a:t>
            </a:r>
          </a:p>
          <a:p>
            <a:pPr marL="0" indent="0">
              <a:buNone/>
            </a:pPr>
            <a:r>
              <a:rPr lang="fr-CA" sz="3200" dirty="0"/>
              <a:t>	</a:t>
            </a:r>
            <a:r>
              <a:rPr lang="fr-CA" sz="2800" dirty="0">
                <a:hlinkClick r:id="rId6"/>
              </a:rPr>
              <a:t>http://comportement.net/style/test/</a:t>
            </a:r>
            <a:r>
              <a:rPr lang="fr-CA" sz="2800" dirty="0"/>
              <a:t>, retiré le 15 janvier 2014</a:t>
            </a:r>
          </a:p>
          <a:p>
            <a:r>
              <a:rPr lang="fr-CA" dirty="0" smtClean="0"/>
              <a:t>Mille </a:t>
            </a:r>
            <a:r>
              <a:rPr lang="fr-CA" dirty="0"/>
              <a:t>merveilles, </a:t>
            </a:r>
            <a:r>
              <a:rPr lang="fr-CA" dirty="0">
                <a:hlinkClick r:id="rId7"/>
              </a:rPr>
              <a:t>www.millemerveilles.com</a:t>
            </a:r>
            <a:endParaRPr lang="fr-CA" sz="1700" dirty="0"/>
          </a:p>
          <a:p>
            <a:r>
              <a:rPr lang="fr-CA" dirty="0" smtClean="0"/>
              <a:t>Savoir accompagner un élève qui fait une crise de colère: Stratégies utiles pour les intervenants du milieu scolaire. Alberta Learning, 2003</a:t>
            </a:r>
            <a:r>
              <a:rPr lang="fr-CA" dirty="0"/>
              <a:t>. </a:t>
            </a:r>
            <a:r>
              <a:rPr lang="fr-CA" dirty="0">
                <a:hlinkClick r:id="rId8"/>
              </a:rPr>
              <a:t>http://</a:t>
            </a:r>
            <a:r>
              <a:rPr lang="fr-CA" dirty="0" smtClean="0">
                <a:hlinkClick r:id="rId8"/>
              </a:rPr>
              <a:t>www.education.alberta.ca/media/621341/colere.pdf</a:t>
            </a:r>
            <a:endParaRPr lang="fr-CA" dirty="0"/>
          </a:p>
          <a:p>
            <a:pPr marL="0" indent="0">
              <a:buNone/>
            </a:pPr>
            <a:endParaRPr lang="fr-CA" sz="1700" dirty="0" smtClean="0"/>
          </a:p>
          <a:p>
            <a:endParaRPr lang="fr-CA" dirty="0"/>
          </a:p>
        </p:txBody>
      </p:sp>
    </p:spTree>
    <p:extLst>
      <p:ext uri="{BB962C8B-B14F-4D97-AF65-F5344CB8AC3E}">
        <p14:creationId xmlns:p14="http://schemas.microsoft.com/office/powerpoint/2010/main" val="120403974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latin typeface="Bell MT" panose="02020503060305020303" pitchFamily="18" charset="0"/>
              </a:rPr>
              <a:t>Émotions de base</a:t>
            </a:r>
            <a:endParaRPr lang="fr-CA" dirty="0">
              <a:latin typeface="Bell MT" panose="02020503060305020303" pitchFamily="18" charset="0"/>
            </a:endParaRPr>
          </a:p>
        </p:txBody>
      </p:sp>
      <p:sp>
        <p:nvSpPr>
          <p:cNvPr id="3" name="Espace réservé du contenu 2"/>
          <p:cNvSpPr>
            <a:spLocks noGrp="1"/>
          </p:cNvSpPr>
          <p:nvPr>
            <p:ph sz="quarter" idx="1"/>
          </p:nvPr>
        </p:nvSpPr>
        <p:spPr/>
        <p:txBody>
          <a:bodyPr>
            <a:normAutofit fontScale="92500" lnSpcReduction="20000"/>
          </a:bodyPr>
          <a:lstStyle/>
          <a:p>
            <a:r>
              <a:rPr lang="fr-CA" dirty="0" smtClean="0">
                <a:latin typeface="Bell MT" panose="02020503060305020303" pitchFamily="18" charset="0"/>
              </a:rPr>
              <a:t>Joie</a:t>
            </a:r>
          </a:p>
          <a:p>
            <a:pPr lvl="1"/>
            <a:r>
              <a:rPr lang="fr-CA" dirty="0">
                <a:latin typeface="Bell MT" panose="02020503060305020303" pitchFamily="18" charset="0"/>
              </a:rPr>
              <a:t>satisfait, content, ravi, enchanté, comblé, réjoui, radieux, gai, joyeux, heureux, excité, fier, aux </a:t>
            </a:r>
            <a:r>
              <a:rPr lang="fr-CA" dirty="0" smtClean="0">
                <a:latin typeface="Bell MT" panose="02020503060305020303" pitchFamily="18" charset="0"/>
              </a:rPr>
              <a:t>anges</a:t>
            </a:r>
          </a:p>
          <a:p>
            <a:r>
              <a:rPr lang="fr-CA" dirty="0" smtClean="0">
                <a:latin typeface="Bell MT" panose="02020503060305020303" pitchFamily="18" charset="0"/>
              </a:rPr>
              <a:t>Tristesse</a:t>
            </a:r>
          </a:p>
          <a:p>
            <a:pPr lvl="1"/>
            <a:r>
              <a:rPr lang="fr-CA" dirty="0">
                <a:latin typeface="Bell MT" panose="02020503060305020303" pitchFamily="18" charset="0"/>
              </a:rPr>
              <a:t>triste, morose, chagriné, sombre, abattu, affecté, accablé, affligé, amer, morne, découragé, déprimé, dépité, peiné, </a:t>
            </a:r>
            <a:r>
              <a:rPr lang="fr-CA" dirty="0" smtClean="0">
                <a:latin typeface="Bell MT" panose="02020503060305020303" pitchFamily="18" charset="0"/>
              </a:rPr>
              <a:t>déçu</a:t>
            </a:r>
          </a:p>
          <a:p>
            <a:r>
              <a:rPr lang="fr-CA" dirty="0" smtClean="0">
                <a:latin typeface="Bell MT" panose="02020503060305020303" pitchFamily="18" charset="0"/>
              </a:rPr>
              <a:t>Peur</a:t>
            </a:r>
          </a:p>
          <a:p>
            <a:pPr lvl="1"/>
            <a:r>
              <a:rPr lang="fr-CA" dirty="0">
                <a:latin typeface="Bell MT" panose="02020503060305020303" pitchFamily="18" charset="0"/>
              </a:rPr>
              <a:t>inquiet, anxieux, soucieux, préoccupé, agité, angoissé, tracassé, tourmenté, paniqué, affolé, effrayé, apeuré, épouvanté, terrifié, </a:t>
            </a:r>
            <a:r>
              <a:rPr lang="fr-CA" dirty="0" smtClean="0">
                <a:latin typeface="Bell MT" panose="02020503060305020303" pitchFamily="18" charset="0"/>
              </a:rPr>
              <a:t>terrorisé</a:t>
            </a:r>
          </a:p>
          <a:p>
            <a:r>
              <a:rPr lang="fr-CA" dirty="0" smtClean="0">
                <a:latin typeface="Bell MT" panose="02020503060305020303" pitchFamily="18" charset="0"/>
              </a:rPr>
              <a:t>Colère</a:t>
            </a:r>
          </a:p>
          <a:p>
            <a:pPr lvl="1"/>
            <a:r>
              <a:rPr lang="fr-CA" dirty="0">
                <a:latin typeface="Bell MT" panose="02020503060305020303" pitchFamily="18" charset="0"/>
              </a:rPr>
              <a:t>contrarié, exaspéré, agacé, irrité, fâché, énervé, indigné, outré, révolté, scandalisé, choqué, offensé, blessé, offusqué, impatient, bouillonnant, emporté, frustré, enragé, furieux, </a:t>
            </a:r>
            <a:r>
              <a:rPr lang="fr-CA" dirty="0" smtClean="0">
                <a:latin typeface="Bell MT" panose="02020503060305020303" pitchFamily="18" charset="0"/>
              </a:rPr>
              <a:t>violent</a:t>
            </a:r>
            <a:endParaRPr lang="fr-CA" dirty="0">
              <a:latin typeface="Bell MT" panose="02020503060305020303" pitchFamily="18" charset="0"/>
            </a:endParaRPr>
          </a:p>
          <a:p>
            <a:r>
              <a:rPr lang="fr-CA" dirty="0" smtClean="0">
                <a:latin typeface="Bell MT" panose="02020503060305020303" pitchFamily="18" charset="0"/>
              </a:rPr>
              <a:t>Certains ajoutent aussi bonheur, dégoût, surprise, mépris</a:t>
            </a:r>
          </a:p>
        </p:txBody>
      </p:sp>
    </p:spTree>
    <p:extLst>
      <p:ext uri="{BB962C8B-B14F-4D97-AF65-F5344CB8AC3E}">
        <p14:creationId xmlns:p14="http://schemas.microsoft.com/office/powerpoint/2010/main" val="11294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latin typeface="Bell MT" panose="02020503060305020303" pitchFamily="18" charset="0"/>
              </a:rPr>
              <a:t>la colère</a:t>
            </a:r>
            <a:endParaRPr lang="fr-CA" dirty="0">
              <a:latin typeface="Bell MT" panose="02020503060305020303" pitchFamily="18" charset="0"/>
            </a:endParaRPr>
          </a:p>
        </p:txBody>
      </p:sp>
      <p:sp>
        <p:nvSpPr>
          <p:cNvPr id="3" name="Espace réservé du contenu 2"/>
          <p:cNvSpPr>
            <a:spLocks noGrp="1"/>
          </p:cNvSpPr>
          <p:nvPr>
            <p:ph sz="quarter" idx="1"/>
          </p:nvPr>
        </p:nvSpPr>
        <p:spPr/>
        <p:txBody>
          <a:bodyPr>
            <a:normAutofit fontScale="77500" lnSpcReduction="20000"/>
          </a:bodyPr>
          <a:lstStyle/>
          <a:p>
            <a:r>
              <a:rPr lang="fr-CA" dirty="0" smtClean="0">
                <a:latin typeface="Bell MT" panose="02020503060305020303" pitchFamily="18" charset="0"/>
              </a:rPr>
              <a:t>n’est pas une émotion pure, elle n’existe pas dans l’absolu</a:t>
            </a:r>
          </a:p>
          <a:p>
            <a:pPr lvl="1"/>
            <a:r>
              <a:rPr lang="fr-CA" dirty="0" smtClean="0">
                <a:latin typeface="Bell MT" panose="02020503060305020303" pitchFamily="18" charset="0"/>
              </a:rPr>
              <a:t>sentiments </a:t>
            </a:r>
            <a:r>
              <a:rPr lang="fr-CA" dirty="0">
                <a:latin typeface="Bell MT" panose="02020503060305020303" pitchFamily="18" charset="0"/>
              </a:rPr>
              <a:t>déclencheurs de la colère incluent: douleur, </a:t>
            </a:r>
            <a:r>
              <a:rPr lang="fr-CA" dirty="0" smtClean="0">
                <a:latin typeface="Bell MT" panose="02020503060305020303" pitchFamily="18" charset="0"/>
              </a:rPr>
              <a:t> tristesse, exaspération</a:t>
            </a:r>
            <a:r>
              <a:rPr lang="fr-CA" dirty="0">
                <a:latin typeface="Bell MT" panose="02020503060305020303" pitchFamily="18" charset="0"/>
              </a:rPr>
              <a:t>, solitude, ennui, peur, rejet, jalousie, déception, embarras, dépression, humiliation… </a:t>
            </a:r>
          </a:p>
          <a:p>
            <a:endParaRPr lang="fr-CA" dirty="0" smtClean="0">
              <a:latin typeface="Bell MT" panose="02020503060305020303" pitchFamily="18" charset="0"/>
            </a:endParaRPr>
          </a:p>
          <a:p>
            <a:r>
              <a:rPr lang="fr-CA" dirty="0" smtClean="0">
                <a:latin typeface="Bell MT" panose="02020503060305020303" pitchFamily="18" charset="0"/>
              </a:rPr>
              <a:t>elle engendre une réaction active, qui vise </a:t>
            </a:r>
            <a:r>
              <a:rPr lang="fr-CA" b="1" dirty="0" smtClean="0">
                <a:latin typeface="Bell MT" panose="02020503060305020303" pitchFamily="18" charset="0"/>
              </a:rPr>
              <a:t>quelque</a:t>
            </a:r>
            <a:r>
              <a:rPr lang="fr-CA" dirty="0" smtClean="0">
                <a:latin typeface="Bell MT" panose="02020503060305020303" pitchFamily="18" charset="0"/>
              </a:rPr>
              <a:t> </a:t>
            </a:r>
            <a:r>
              <a:rPr lang="fr-CA" b="1" dirty="0" smtClean="0">
                <a:latin typeface="Bell MT" panose="02020503060305020303" pitchFamily="18" charset="0"/>
              </a:rPr>
              <a:t>chose</a:t>
            </a:r>
            <a:r>
              <a:rPr lang="fr-CA" dirty="0" smtClean="0">
                <a:latin typeface="Bell MT" panose="02020503060305020303" pitchFamily="18" charset="0"/>
              </a:rPr>
              <a:t> ou </a:t>
            </a:r>
            <a:r>
              <a:rPr lang="fr-CA" b="1" dirty="0" smtClean="0">
                <a:latin typeface="Bell MT" panose="02020503060305020303" pitchFamily="18" charset="0"/>
              </a:rPr>
              <a:t>quelqu’un</a:t>
            </a:r>
          </a:p>
          <a:p>
            <a:r>
              <a:rPr lang="fr-CA" dirty="0" smtClean="0">
                <a:latin typeface="Bell MT" panose="02020503060305020303" pitchFamily="18" charset="0"/>
              </a:rPr>
              <a:t>la colère intériorisée se manifeste par la dépression, l’échec scolaire, comportement téméraire ou dangereux</a:t>
            </a:r>
          </a:p>
          <a:p>
            <a:endParaRPr lang="fr-CA" dirty="0" smtClean="0">
              <a:latin typeface="Bell MT" panose="02020503060305020303" pitchFamily="18" charset="0"/>
            </a:endParaRPr>
          </a:p>
          <a:p>
            <a:r>
              <a:rPr lang="fr-CA" dirty="0" smtClean="0">
                <a:latin typeface="Bell MT" panose="02020503060305020303" pitchFamily="18" charset="0"/>
              </a:rPr>
              <a:t>réactions possibles: menaces</a:t>
            </a:r>
            <a:r>
              <a:rPr lang="fr-CA" dirty="0">
                <a:latin typeface="Bell MT" panose="02020503060305020303" pitchFamily="18" charset="0"/>
              </a:rPr>
              <a:t>, </a:t>
            </a:r>
            <a:r>
              <a:rPr lang="fr-CA" dirty="0" smtClean="0">
                <a:latin typeface="Bell MT" panose="02020503060305020303" pitchFamily="18" charset="0"/>
              </a:rPr>
              <a:t>insultes, violence physique, taper du pied, froncer les sourcils, lancer son crayon contre le mur, hurler, proférer des menaces, renverser son pupitre, briser quelque chose, attaquer physiquement l’enseignante, refus silencieux de répondre à une consigne, insolence, sarcasme</a:t>
            </a:r>
            <a:endParaRPr lang="fr-CA" dirty="0">
              <a:latin typeface="Bell MT" panose="02020503060305020303" pitchFamily="18" charset="0"/>
            </a:endParaRPr>
          </a:p>
          <a:p>
            <a:endParaRPr lang="fr-CA" dirty="0" smtClean="0">
              <a:latin typeface="Bell MT" panose="02020503060305020303" pitchFamily="18" charset="0"/>
            </a:endParaRPr>
          </a:p>
          <a:p>
            <a:r>
              <a:rPr lang="fr-CA" dirty="0" smtClean="0">
                <a:latin typeface="Bell MT" panose="02020503060305020303" pitchFamily="18" charset="0"/>
              </a:rPr>
              <a:t>la colère est un signe…</a:t>
            </a:r>
            <a:endParaRPr lang="fr-CA" dirty="0">
              <a:latin typeface="Bell MT" panose="02020503060305020303" pitchFamily="18" charset="0"/>
            </a:endParaRPr>
          </a:p>
        </p:txBody>
      </p:sp>
    </p:spTree>
    <p:extLst>
      <p:ext uri="{BB962C8B-B14F-4D97-AF65-F5344CB8AC3E}">
        <p14:creationId xmlns:p14="http://schemas.microsoft.com/office/powerpoint/2010/main" val="35439732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latin typeface="Bell MT" panose="02020503060305020303" pitchFamily="18" charset="0"/>
              </a:rPr>
              <a:t>élèves susceptibles aux crises…</a:t>
            </a:r>
            <a:endParaRPr lang="fr-CA" dirty="0">
              <a:latin typeface="Bell MT" panose="02020503060305020303" pitchFamily="18" charset="0"/>
            </a:endParaRPr>
          </a:p>
        </p:txBody>
      </p:sp>
      <p:sp>
        <p:nvSpPr>
          <p:cNvPr id="3" name="Espace réservé du contenu 2"/>
          <p:cNvSpPr>
            <a:spLocks noGrp="1"/>
          </p:cNvSpPr>
          <p:nvPr>
            <p:ph sz="quarter" idx="1"/>
          </p:nvPr>
        </p:nvSpPr>
        <p:spPr>
          <a:xfrm>
            <a:off x="457200" y="1124744"/>
            <a:ext cx="8229600" cy="5162128"/>
          </a:xfrm>
        </p:spPr>
        <p:txBody>
          <a:bodyPr>
            <a:noAutofit/>
          </a:bodyPr>
          <a:lstStyle/>
          <a:p>
            <a:r>
              <a:rPr lang="fr-CA" sz="2800" dirty="0" smtClean="0">
                <a:latin typeface="Bell MT" panose="02020503060305020303" pitchFamily="18" charset="0"/>
              </a:rPr>
              <a:t>Ceux avec déficits neurologiques</a:t>
            </a:r>
            <a:endParaRPr lang="fr-CA" sz="2800" dirty="0">
              <a:latin typeface="Bell MT" panose="02020503060305020303" pitchFamily="18" charset="0"/>
            </a:endParaRPr>
          </a:p>
          <a:p>
            <a:pPr lvl="1"/>
            <a:r>
              <a:rPr lang="fr-CA" sz="2400" dirty="0" smtClean="0">
                <a:latin typeface="Bell MT" panose="02020503060305020303" pitchFamily="18" charset="0"/>
              </a:rPr>
              <a:t>Trouble déficitaire de l’attention avec ou sans hyperactivité (TDAH - ADHD)</a:t>
            </a:r>
          </a:p>
          <a:p>
            <a:pPr lvl="1"/>
            <a:r>
              <a:rPr lang="fr-CA" sz="2400" dirty="0" smtClean="0">
                <a:latin typeface="Bell MT" panose="02020503060305020303" pitchFamily="18" charset="0"/>
              </a:rPr>
              <a:t>Spectre de l’autisme</a:t>
            </a:r>
          </a:p>
          <a:p>
            <a:pPr lvl="1"/>
            <a:r>
              <a:rPr lang="fr-CA" sz="2400" dirty="0" smtClean="0">
                <a:latin typeface="Bell MT" panose="02020503060305020303" pitchFamily="18" charset="0"/>
              </a:rPr>
              <a:t>élèves </a:t>
            </a:r>
            <a:r>
              <a:rPr lang="fr-CA" sz="2400" dirty="0">
                <a:latin typeface="Bell MT" panose="02020503060305020303" pitchFamily="18" charset="0"/>
              </a:rPr>
              <a:t>avec besoins </a:t>
            </a:r>
            <a:r>
              <a:rPr lang="fr-CA" sz="2400" dirty="0" smtClean="0">
                <a:latin typeface="Bell MT" panose="02020503060305020303" pitchFamily="18" charset="0"/>
              </a:rPr>
              <a:t>sensoriels (</a:t>
            </a:r>
            <a:r>
              <a:rPr lang="fr-CA" sz="2400" dirty="0" err="1" smtClean="0">
                <a:latin typeface="Bell MT" panose="02020503060305020303" pitchFamily="18" charset="0"/>
              </a:rPr>
              <a:t>eg</a:t>
            </a:r>
            <a:r>
              <a:rPr lang="fr-CA" sz="2400" dirty="0" smtClean="0">
                <a:latin typeface="Bell MT" panose="02020503060305020303" pitchFamily="18" charset="0"/>
              </a:rPr>
              <a:t>. syndrome d’alcoolisation fœtale - FASD)</a:t>
            </a:r>
            <a:endParaRPr lang="fr-CA" sz="2400" dirty="0">
              <a:latin typeface="Bell MT" panose="02020503060305020303" pitchFamily="18" charset="0"/>
            </a:endParaRPr>
          </a:p>
          <a:p>
            <a:r>
              <a:rPr lang="fr-CA" sz="2800" dirty="0" smtClean="0">
                <a:latin typeface="Bell MT" panose="02020503060305020303" pitchFamily="18" charset="0"/>
              </a:rPr>
              <a:t>Ceux avec difficultés émotives</a:t>
            </a:r>
          </a:p>
          <a:p>
            <a:pPr lvl="1"/>
            <a:r>
              <a:rPr lang="fr-CA" sz="2400" dirty="0" smtClean="0">
                <a:latin typeface="Bell MT" panose="02020503060305020303" pitchFamily="18" charset="0"/>
              </a:rPr>
              <a:t>élèves </a:t>
            </a:r>
            <a:r>
              <a:rPr lang="fr-CA" sz="2400" dirty="0">
                <a:latin typeface="Bell MT" panose="02020503060305020303" pitchFamily="18" charset="0"/>
              </a:rPr>
              <a:t>ayant subis des </a:t>
            </a:r>
            <a:r>
              <a:rPr lang="fr-CA" sz="2400" dirty="0" smtClean="0">
                <a:latin typeface="Bell MT" panose="02020503060305020303" pitchFamily="18" charset="0"/>
              </a:rPr>
              <a:t>traumatismes</a:t>
            </a:r>
          </a:p>
          <a:p>
            <a:pPr lvl="1"/>
            <a:r>
              <a:rPr lang="fr-CA" sz="2400" dirty="0" smtClean="0">
                <a:latin typeface="Bell MT" panose="02020503060305020303" pitchFamily="18" charset="0"/>
              </a:rPr>
              <a:t>trouble réactionnel de l’attachement (RAD)</a:t>
            </a:r>
          </a:p>
          <a:p>
            <a:pPr lvl="1"/>
            <a:r>
              <a:rPr lang="fr-CA" sz="2400" dirty="0">
                <a:latin typeface="Bell MT" panose="02020503060305020303" pitchFamily="18" charset="0"/>
              </a:rPr>
              <a:t>dépression ou comportements suicidaires</a:t>
            </a:r>
          </a:p>
          <a:p>
            <a:pPr lvl="1"/>
            <a:r>
              <a:rPr lang="fr-CA" sz="2400" dirty="0" smtClean="0">
                <a:latin typeface="Bell MT" panose="02020503060305020303" pitchFamily="18" charset="0"/>
              </a:rPr>
              <a:t>anxiété</a:t>
            </a:r>
          </a:p>
        </p:txBody>
      </p:sp>
    </p:spTree>
    <p:extLst>
      <p:ext uri="{BB962C8B-B14F-4D97-AF65-F5344CB8AC3E}">
        <p14:creationId xmlns:p14="http://schemas.microsoft.com/office/powerpoint/2010/main" val="8564967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latin typeface="Bell MT" panose="02020503060305020303" pitchFamily="18" charset="0"/>
              </a:rPr>
              <a:t>…élèves </a:t>
            </a:r>
            <a:r>
              <a:rPr lang="fr-CA" dirty="0">
                <a:latin typeface="Bell MT" panose="02020503060305020303" pitchFamily="18" charset="0"/>
              </a:rPr>
              <a:t>susceptibles aux crises</a:t>
            </a:r>
            <a:endParaRPr lang="fr-CA" dirty="0"/>
          </a:p>
        </p:txBody>
      </p:sp>
      <p:sp>
        <p:nvSpPr>
          <p:cNvPr id="3" name="Espace réservé du contenu 2"/>
          <p:cNvSpPr>
            <a:spLocks noGrp="1"/>
          </p:cNvSpPr>
          <p:nvPr>
            <p:ph sz="quarter" idx="1"/>
          </p:nvPr>
        </p:nvSpPr>
        <p:spPr/>
        <p:txBody>
          <a:bodyPr>
            <a:normAutofit/>
          </a:bodyPr>
          <a:lstStyle/>
          <a:p>
            <a:r>
              <a:rPr lang="fr-CA" sz="2800" dirty="0">
                <a:latin typeface="Bell MT" panose="02020503060305020303" pitchFamily="18" charset="0"/>
              </a:rPr>
              <a:t>Ceux avec difficultés de comportement</a:t>
            </a:r>
          </a:p>
          <a:p>
            <a:pPr lvl="1"/>
            <a:r>
              <a:rPr lang="fr-CA" sz="2400" dirty="0">
                <a:latin typeface="Bell MT" panose="02020503060305020303" pitchFamily="18" charset="0"/>
              </a:rPr>
              <a:t>trouble oppositionnel avec provocation ou trouble de la </a:t>
            </a:r>
            <a:r>
              <a:rPr lang="fr-CA" sz="2400" dirty="0" smtClean="0">
                <a:latin typeface="Bell MT" panose="02020503060305020303" pitchFamily="18" charset="0"/>
              </a:rPr>
              <a:t>conduite (ODD; </a:t>
            </a:r>
            <a:r>
              <a:rPr lang="fr-CA" sz="2400" dirty="0" err="1" smtClean="0">
                <a:latin typeface="Bell MT" panose="02020503060305020303" pitchFamily="18" charset="0"/>
              </a:rPr>
              <a:t>Conduct</a:t>
            </a:r>
            <a:r>
              <a:rPr lang="fr-CA" sz="2400" dirty="0" smtClean="0">
                <a:latin typeface="Bell MT" panose="02020503060305020303" pitchFamily="18" charset="0"/>
              </a:rPr>
              <a:t> </a:t>
            </a:r>
            <a:r>
              <a:rPr lang="fr-CA" sz="2400" dirty="0" err="1" smtClean="0">
                <a:latin typeface="Bell MT" panose="02020503060305020303" pitchFamily="18" charset="0"/>
              </a:rPr>
              <a:t>Disorder</a:t>
            </a:r>
            <a:r>
              <a:rPr lang="fr-CA" sz="2400" dirty="0" smtClean="0">
                <a:latin typeface="Bell MT" panose="02020503060305020303" pitchFamily="18" charset="0"/>
              </a:rPr>
              <a:t>)</a:t>
            </a:r>
            <a:endParaRPr lang="fr-CA" sz="2400" dirty="0">
              <a:latin typeface="Bell MT" panose="02020503060305020303" pitchFamily="18" charset="0"/>
            </a:endParaRPr>
          </a:p>
          <a:p>
            <a:pPr lvl="1"/>
            <a:r>
              <a:rPr lang="fr-CA" sz="2400" dirty="0">
                <a:latin typeface="Bell MT" panose="02020503060305020303" pitchFamily="18" charset="0"/>
              </a:rPr>
              <a:t>délinquance juvénile et consommation de drogues</a:t>
            </a:r>
          </a:p>
          <a:p>
            <a:pPr lvl="1"/>
            <a:r>
              <a:rPr lang="fr-CA" sz="2400" dirty="0" smtClean="0">
                <a:latin typeface="Bell MT" panose="02020503060305020303" pitchFamily="18" charset="0"/>
              </a:rPr>
              <a:t>désordres psychotiques (spectre de schizophrénie)</a:t>
            </a:r>
            <a:endParaRPr lang="fr-CA" sz="2400" dirty="0">
              <a:latin typeface="Bell MT" panose="02020503060305020303" pitchFamily="18" charset="0"/>
            </a:endParaRPr>
          </a:p>
          <a:p>
            <a:r>
              <a:rPr lang="fr-CA" sz="2800" dirty="0">
                <a:latin typeface="Bell MT" panose="02020503060305020303" pitchFamily="18" charset="0"/>
              </a:rPr>
              <a:t>Ceux avec </a:t>
            </a:r>
            <a:r>
              <a:rPr lang="fr-CA" sz="2800" dirty="0" smtClean="0">
                <a:latin typeface="Bell MT" panose="02020503060305020303" pitchFamily="18" charset="0"/>
              </a:rPr>
              <a:t>problèmes médicaux</a:t>
            </a:r>
            <a:endParaRPr lang="fr-CA" sz="2800" dirty="0">
              <a:latin typeface="Bell MT" panose="02020503060305020303" pitchFamily="18" charset="0"/>
            </a:endParaRPr>
          </a:p>
          <a:p>
            <a:pPr lvl="1"/>
            <a:r>
              <a:rPr lang="fr-CA" sz="2400" dirty="0" smtClean="0">
                <a:latin typeface="Bell MT" panose="02020503060305020303" pitchFamily="18" charset="0"/>
              </a:rPr>
              <a:t>diabète</a:t>
            </a:r>
          </a:p>
          <a:p>
            <a:pPr lvl="1"/>
            <a:r>
              <a:rPr lang="fr-CA" sz="2400" dirty="0" smtClean="0">
                <a:latin typeface="Bell MT" panose="02020503060305020303" pitchFamily="18" charset="0"/>
              </a:rPr>
              <a:t>allergies</a:t>
            </a:r>
            <a:endParaRPr lang="fr-CA" sz="2400" dirty="0">
              <a:latin typeface="Bell MT" panose="02020503060305020303" pitchFamily="18" charset="0"/>
            </a:endParaRPr>
          </a:p>
        </p:txBody>
      </p:sp>
    </p:spTree>
    <p:extLst>
      <p:ext uri="{BB962C8B-B14F-4D97-AF65-F5344CB8AC3E}">
        <p14:creationId xmlns:p14="http://schemas.microsoft.com/office/powerpoint/2010/main" val="9228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b" anchorCtr="0"/>
          <a:lstStyle/>
          <a:p>
            <a:r>
              <a:rPr lang="fr-CA" dirty="0" smtClean="0">
                <a:latin typeface="Bell MT" panose="02020503060305020303" pitchFamily="18" charset="0"/>
              </a:rPr>
              <a:t>Déroulement d’une crise de colère</a:t>
            </a:r>
            <a:endParaRPr lang="fr-CA" dirty="0">
              <a:latin typeface="Bell MT" panose="02020503060305020303" pitchFamily="18" charset="0"/>
            </a:endParaRPr>
          </a:p>
        </p:txBody>
      </p:sp>
      <p:sp>
        <p:nvSpPr>
          <p:cNvPr id="3" name="Espace réservé du contenu 2"/>
          <p:cNvSpPr>
            <a:spLocks noGrp="1"/>
          </p:cNvSpPr>
          <p:nvPr>
            <p:ph sz="quarter" idx="1"/>
          </p:nvPr>
        </p:nvSpPr>
        <p:spPr>
          <a:xfrm>
            <a:off x="158824" y="1083528"/>
            <a:ext cx="8229600" cy="4937760"/>
          </a:xfrm>
        </p:spPr>
        <p:txBody>
          <a:bodyPr>
            <a:normAutofit/>
          </a:bodyPr>
          <a:lstStyle/>
          <a:p>
            <a:endParaRPr lang="fr-CA" dirty="0" smtClean="0">
              <a:latin typeface="Bell MT" panose="02020503060305020303" pitchFamily="18" charset="0"/>
            </a:endParaRPr>
          </a:p>
          <a:p>
            <a:endParaRPr lang="fr-CA" dirty="0">
              <a:latin typeface="Bell MT" panose="02020503060305020303" pitchFamily="18" charset="0"/>
            </a:endParaRPr>
          </a:p>
          <a:p>
            <a:r>
              <a:rPr lang="fr-CA" dirty="0" smtClean="0">
                <a:latin typeface="Bell MT" panose="02020503060305020303" pitchFamily="18" charset="0"/>
              </a:rPr>
              <a:t>trois phases: </a:t>
            </a:r>
          </a:p>
          <a:p>
            <a:pPr lvl="1"/>
            <a:r>
              <a:rPr lang="fr-CA" dirty="0" smtClean="0">
                <a:latin typeface="Bell MT" panose="02020503060305020303" pitchFamily="18" charset="0"/>
              </a:rPr>
              <a:t>l’escalade</a:t>
            </a:r>
          </a:p>
          <a:p>
            <a:pPr lvl="1"/>
            <a:r>
              <a:rPr lang="fr-CA" dirty="0" smtClean="0">
                <a:latin typeface="Bell MT" panose="02020503060305020303" pitchFamily="18" charset="0"/>
              </a:rPr>
              <a:t>la crise</a:t>
            </a:r>
          </a:p>
          <a:p>
            <a:pPr lvl="1"/>
            <a:r>
              <a:rPr lang="fr-CA" dirty="0" smtClean="0">
                <a:latin typeface="Bell MT" panose="02020503060305020303" pitchFamily="18" charset="0"/>
              </a:rPr>
              <a:t>la </a:t>
            </a:r>
            <a:r>
              <a:rPr lang="fr-CA" dirty="0" err="1" smtClean="0">
                <a:latin typeface="Bell MT" panose="02020503060305020303" pitchFamily="18" charset="0"/>
              </a:rPr>
              <a:t>postcrise</a:t>
            </a:r>
            <a:endParaRPr lang="fr-CA" dirty="0" smtClean="0">
              <a:latin typeface="Bell MT" panose="02020503060305020303" pitchFamily="18" charset="0"/>
            </a:endParaRPr>
          </a:p>
          <a:p>
            <a:pPr lvl="1"/>
            <a:endParaRPr lang="fr-CA" dirty="0">
              <a:latin typeface="Bell MT" panose="02020503060305020303" pitchFamily="18" charset="0"/>
            </a:endParaRPr>
          </a:p>
          <a:p>
            <a:pPr lvl="1"/>
            <a:endParaRPr lang="fr-CA" dirty="0" smtClean="0">
              <a:latin typeface="Bell MT" panose="02020503060305020303" pitchFamily="18" charset="0"/>
            </a:endParaRPr>
          </a:p>
          <a:p>
            <a:pPr lvl="1"/>
            <a:endParaRPr lang="fr-CA" dirty="0">
              <a:latin typeface="Bell MT" panose="02020503060305020303" pitchFamily="18" charset="0"/>
            </a:endParaRPr>
          </a:p>
          <a:p>
            <a:pPr lvl="1"/>
            <a:r>
              <a:rPr lang="fr-CA" sz="2800" dirty="0" smtClean="0">
                <a:latin typeface="Bell MT" panose="02020503060305020303" pitchFamily="18" charset="0"/>
              </a:rPr>
              <a:t>L’attitude de </a:t>
            </a:r>
            <a:r>
              <a:rPr lang="fr-CA" sz="2800" i="1" dirty="0" smtClean="0">
                <a:latin typeface="Bell MT" panose="02020503060305020303" pitchFamily="18" charset="0"/>
              </a:rPr>
              <a:t>l’intervenant</a:t>
            </a:r>
            <a:r>
              <a:rPr lang="fr-CA" sz="2800" dirty="0" smtClean="0">
                <a:latin typeface="Bell MT" panose="02020503060305020303" pitchFamily="18" charset="0"/>
              </a:rPr>
              <a:t> est le facteur le plus important dans une situation de crise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9779" y="1412776"/>
            <a:ext cx="6678725"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34227"/>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latin typeface="Bell MT" panose="02020503060305020303" pitchFamily="18" charset="0"/>
              </a:rPr>
              <a:t>Gérer une crise de colère…</a:t>
            </a:r>
            <a:endParaRPr lang="fr-CA" dirty="0">
              <a:latin typeface="Bell MT" panose="02020503060305020303" pitchFamily="18" charset="0"/>
            </a:endParaRPr>
          </a:p>
        </p:txBody>
      </p:sp>
      <p:sp>
        <p:nvSpPr>
          <p:cNvPr id="3" name="Espace réservé du contenu 2"/>
          <p:cNvSpPr>
            <a:spLocks noGrp="1"/>
          </p:cNvSpPr>
          <p:nvPr>
            <p:ph sz="quarter" idx="1"/>
          </p:nvPr>
        </p:nvSpPr>
        <p:spPr/>
        <p:txBody>
          <a:bodyPr>
            <a:normAutofit lnSpcReduction="10000"/>
          </a:bodyPr>
          <a:lstStyle/>
          <a:p>
            <a:endParaRPr lang="fr-CA" sz="2800" dirty="0" smtClean="0">
              <a:latin typeface="Bell MT" panose="02020503060305020303" pitchFamily="18" charset="0"/>
            </a:endParaRPr>
          </a:p>
          <a:p>
            <a:r>
              <a:rPr lang="fr-CA" sz="2800" dirty="0" smtClean="0">
                <a:latin typeface="Bell MT" panose="02020503060305020303" pitchFamily="18" charset="0"/>
              </a:rPr>
              <a:t>« il convient </a:t>
            </a:r>
            <a:r>
              <a:rPr lang="fr-CA" sz="2800" dirty="0">
                <a:latin typeface="Bell MT" panose="02020503060305020303" pitchFamily="18" charset="0"/>
              </a:rPr>
              <a:t>d’abord de souligner qu’il n’existe pas de recette infaillible pour prévenir ou </a:t>
            </a:r>
            <a:r>
              <a:rPr lang="fr-CA" sz="2800" dirty="0" smtClean="0">
                <a:latin typeface="Bell MT" panose="02020503060305020303" pitchFamily="18" charset="0"/>
              </a:rPr>
              <a:t>neutraliser </a:t>
            </a:r>
            <a:r>
              <a:rPr lang="fr-CA" sz="2800" dirty="0">
                <a:latin typeface="Bell MT" panose="02020503060305020303" pitchFamily="18" charset="0"/>
              </a:rPr>
              <a:t>une crise de colère. Votre savoir-faire et votre savoir-être joueront un rôle </a:t>
            </a:r>
            <a:r>
              <a:rPr lang="fr-CA" sz="2800" dirty="0" smtClean="0">
                <a:latin typeface="Bell MT" panose="02020503060305020303" pitchFamily="18" charset="0"/>
              </a:rPr>
              <a:t>important </a:t>
            </a:r>
            <a:r>
              <a:rPr lang="fr-CA" sz="2800" dirty="0">
                <a:latin typeface="Bell MT" panose="02020503060305020303" pitchFamily="18" charset="0"/>
              </a:rPr>
              <a:t>dans de telles circonstances. Il faut </a:t>
            </a:r>
            <a:r>
              <a:rPr lang="fr-CA" sz="2800" dirty="0" smtClean="0">
                <a:latin typeface="Bell MT" panose="02020503060305020303" pitchFamily="18" charset="0"/>
              </a:rPr>
              <a:t>comprendre </a:t>
            </a:r>
            <a:r>
              <a:rPr lang="fr-CA" sz="2800" dirty="0">
                <a:latin typeface="Bell MT" panose="02020503060305020303" pitchFamily="18" charset="0"/>
              </a:rPr>
              <a:t>qu’un jeune qui fait une crise de </a:t>
            </a:r>
            <a:r>
              <a:rPr lang="fr-CA" sz="2800" dirty="0" smtClean="0">
                <a:latin typeface="Bell MT" panose="02020503060305020303" pitchFamily="18" charset="0"/>
              </a:rPr>
              <a:t>colère </a:t>
            </a:r>
            <a:r>
              <a:rPr lang="fr-CA" sz="2800" i="1" dirty="0">
                <a:latin typeface="Bell MT" panose="02020503060305020303" pitchFamily="18" charset="0"/>
              </a:rPr>
              <a:t>lance souvent un appel à l’aide</a:t>
            </a:r>
            <a:r>
              <a:rPr lang="fr-CA" sz="2800" dirty="0">
                <a:latin typeface="Bell MT" panose="02020503060305020303" pitchFamily="18" charset="0"/>
              </a:rPr>
              <a:t>. Dans bien des cas, il vit des difficultés d’adaptation. Votre </a:t>
            </a:r>
            <a:r>
              <a:rPr lang="fr-CA" sz="2800" dirty="0" smtClean="0">
                <a:latin typeface="Bell MT" panose="02020503060305020303" pitchFamily="18" charset="0"/>
              </a:rPr>
              <a:t>empathie </a:t>
            </a:r>
            <a:r>
              <a:rPr lang="fr-CA" sz="2800" dirty="0">
                <a:latin typeface="Bell MT" panose="02020503060305020303" pitchFamily="18" charset="0"/>
              </a:rPr>
              <a:t>et votre sollicitude devraient constituer vos outils premiers pour venir en aide à un </a:t>
            </a:r>
            <a:r>
              <a:rPr lang="fr-CA" sz="2800" dirty="0" smtClean="0">
                <a:latin typeface="Bell MT" panose="02020503060305020303" pitchFamily="18" charset="0"/>
              </a:rPr>
              <a:t>jeune </a:t>
            </a:r>
            <a:r>
              <a:rPr lang="fr-CA" sz="2800" dirty="0">
                <a:latin typeface="Bell MT" panose="02020503060305020303" pitchFamily="18" charset="0"/>
              </a:rPr>
              <a:t>en état de crise</a:t>
            </a:r>
            <a:r>
              <a:rPr lang="fr-CA" sz="2800" dirty="0" smtClean="0">
                <a:latin typeface="Bell MT" panose="02020503060305020303" pitchFamily="18" charset="0"/>
              </a:rPr>
              <a:t>. »</a:t>
            </a:r>
          </a:p>
          <a:p>
            <a:pPr lvl="8"/>
            <a:r>
              <a:rPr lang="fr-CA" dirty="0">
                <a:latin typeface="Bell MT" panose="02020503060305020303" pitchFamily="18" charset="0"/>
                <a:hlinkClick r:id="rId3"/>
              </a:rPr>
              <a:t>http://</a:t>
            </a:r>
            <a:r>
              <a:rPr lang="fr-CA" dirty="0" smtClean="0">
                <a:latin typeface="Bell MT" panose="02020503060305020303" pitchFamily="18" charset="0"/>
                <a:hlinkClick r:id="rId3"/>
              </a:rPr>
              <a:t>www.education.alberta.ca/media/621341/colere.pdf</a:t>
            </a:r>
            <a:r>
              <a:rPr lang="fr-CA" dirty="0" smtClean="0">
                <a:latin typeface="Bell MT" panose="02020503060305020303" pitchFamily="18" charset="0"/>
              </a:rPr>
              <a:t>; emphase ajouté</a:t>
            </a:r>
            <a:endParaRPr lang="fr-CA" dirty="0">
              <a:latin typeface="Bell MT" panose="02020503060305020303" pitchFamily="18" charset="0"/>
            </a:endParaRPr>
          </a:p>
        </p:txBody>
      </p:sp>
    </p:spTree>
    <p:extLst>
      <p:ext uri="{BB962C8B-B14F-4D97-AF65-F5344CB8AC3E}">
        <p14:creationId xmlns:p14="http://schemas.microsoft.com/office/powerpoint/2010/main" val="1223437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4092</TotalTime>
  <Words>2634</Words>
  <Application>Microsoft Office PowerPoint</Application>
  <PresentationFormat>Affichage à l'écran (4:3)</PresentationFormat>
  <Paragraphs>383</Paragraphs>
  <Slides>35</Slides>
  <Notes>35</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Origine</vt:lpstr>
      <vt:lpstr>l’élève en cRise</vt:lpstr>
      <vt:lpstr>Gestion de crise</vt:lpstr>
      <vt:lpstr>survol</vt:lpstr>
      <vt:lpstr>Émotions de base</vt:lpstr>
      <vt:lpstr>la colère</vt:lpstr>
      <vt:lpstr>élèves susceptibles aux crises…</vt:lpstr>
      <vt:lpstr>…élèves susceptibles aux crises</vt:lpstr>
      <vt:lpstr>Déroulement d’une crise de colère</vt:lpstr>
      <vt:lpstr>Gérer une crise de colère…</vt:lpstr>
      <vt:lpstr>l’escalade</vt:lpstr>
      <vt:lpstr>L’escalade…en pratique</vt:lpstr>
      <vt:lpstr>intervenir lors de l’escalade</vt:lpstr>
      <vt:lpstr>Présentation PowerPoint</vt:lpstr>
      <vt:lpstr>Dessin…volontaire avec mise en situation svp</vt:lpstr>
      <vt:lpstr>Présentation PowerPoint</vt:lpstr>
      <vt:lpstr>Présentation PowerPoint</vt:lpstr>
      <vt:lpstr>idées clés pour devenir calme</vt:lpstr>
      <vt:lpstr>La crise…</vt:lpstr>
      <vt:lpstr>La crise…en pratique</vt:lpstr>
      <vt:lpstr>intervenir lors de l’escalade ou la crise</vt:lpstr>
      <vt:lpstr>stratégies d’intervention</vt:lpstr>
      <vt:lpstr>Présentation PowerPoint</vt:lpstr>
      <vt:lpstr>la postcrise: lorsque les comportements violents arrêtent</vt:lpstr>
      <vt:lpstr>amener l’élève à identifier…</vt:lpstr>
      <vt:lpstr>conséquence ou punition?????</vt:lpstr>
      <vt:lpstr>Présentation PowerPoint</vt:lpstr>
      <vt:lpstr>Présentation PowerPoint</vt:lpstr>
      <vt:lpstr>Présentation PowerPoint</vt:lpstr>
      <vt:lpstr>Prévention de crise Demandez-vous…</vt:lpstr>
      <vt:lpstr>étapes de la résolution de conflits</vt:lpstr>
      <vt:lpstr>Prévention de crise</vt:lpstr>
      <vt:lpstr>Prévention</vt:lpstr>
      <vt:lpstr>Présentation PowerPoint</vt:lpstr>
      <vt:lpstr>Présentation PowerPoint</vt:lpstr>
      <vt:lpstr>ressources</vt:lpstr>
    </vt:vector>
  </TitlesOfParts>
  <Company>Conseil scolaire Centre-Nord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intervenir auprès de l’élève en crise</dc:title>
  <dc:creator>Chantal Jackson</dc:creator>
  <cp:lastModifiedBy>Chantal Jackson</cp:lastModifiedBy>
  <cp:revision>34</cp:revision>
  <cp:lastPrinted>2014-02-06T14:25:11Z</cp:lastPrinted>
  <dcterms:created xsi:type="dcterms:W3CDTF">2013-01-17T17:13:55Z</dcterms:created>
  <dcterms:modified xsi:type="dcterms:W3CDTF">2014-02-06T14:25:15Z</dcterms:modified>
</cp:coreProperties>
</file>