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60" r:id="rId5"/>
    <p:sldId id="259" r:id="rId6"/>
    <p:sldId id="296" r:id="rId7"/>
    <p:sldId id="261" r:id="rId8"/>
    <p:sldId id="262" r:id="rId9"/>
    <p:sldId id="263" r:id="rId10"/>
    <p:sldId id="264" r:id="rId11"/>
    <p:sldId id="297" r:id="rId12"/>
    <p:sldId id="265" r:id="rId13"/>
    <p:sldId id="270" r:id="rId14"/>
    <p:sldId id="298" r:id="rId15"/>
    <p:sldId id="276" r:id="rId16"/>
    <p:sldId id="277" r:id="rId17"/>
    <p:sldId id="283" r:id="rId18"/>
    <p:sldId id="271" r:id="rId19"/>
    <p:sldId id="268" r:id="rId20"/>
    <p:sldId id="272" r:id="rId21"/>
    <p:sldId id="269" r:id="rId22"/>
    <p:sldId id="266" r:id="rId23"/>
    <p:sldId id="267" r:id="rId24"/>
    <p:sldId id="273" r:id="rId25"/>
    <p:sldId id="274" r:id="rId26"/>
    <p:sldId id="275" r:id="rId27"/>
    <p:sldId id="282" r:id="rId28"/>
    <p:sldId id="299" r:id="rId29"/>
    <p:sldId id="286" r:id="rId30"/>
    <p:sldId id="287" r:id="rId31"/>
    <p:sldId id="279" r:id="rId32"/>
    <p:sldId id="280" r:id="rId33"/>
    <p:sldId id="284" r:id="rId34"/>
    <p:sldId id="285" r:id="rId35"/>
    <p:sldId id="288" r:id="rId36"/>
    <p:sldId id="294" r:id="rId37"/>
    <p:sldId id="295" r:id="rId38"/>
    <p:sldId id="300" r:id="rId39"/>
    <p:sldId id="289" r:id="rId40"/>
    <p:sldId id="290" r:id="rId41"/>
    <p:sldId id="291" r:id="rId42"/>
    <p:sldId id="292" r:id="rId43"/>
    <p:sldId id="281" r:id="rId44"/>
    <p:sldId id="293" r:id="rId45"/>
    <p:sldId id="301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8CD3654-6607-4895-8F21-33594C9D1FAE}">
          <p14:sldIdLst>
            <p14:sldId id="256"/>
            <p14:sldId id="257"/>
            <p14:sldId id="258"/>
            <p14:sldId id="260"/>
            <p14:sldId id="259"/>
            <p14:sldId id="296"/>
            <p14:sldId id="261"/>
            <p14:sldId id="262"/>
            <p14:sldId id="263"/>
            <p14:sldId id="264"/>
            <p14:sldId id="297"/>
            <p14:sldId id="265"/>
            <p14:sldId id="270"/>
            <p14:sldId id="298"/>
            <p14:sldId id="276"/>
            <p14:sldId id="277"/>
            <p14:sldId id="283"/>
            <p14:sldId id="271"/>
            <p14:sldId id="268"/>
            <p14:sldId id="272"/>
            <p14:sldId id="269"/>
            <p14:sldId id="266"/>
            <p14:sldId id="267"/>
            <p14:sldId id="273"/>
            <p14:sldId id="274"/>
            <p14:sldId id="275"/>
          </p14:sldIdLst>
        </p14:section>
        <p14:section name="Section sans titre" id="{45EC989D-A712-4313-B2FA-35C86E39A7D8}">
          <p14:sldIdLst>
            <p14:sldId id="282"/>
            <p14:sldId id="299"/>
            <p14:sldId id="286"/>
            <p14:sldId id="287"/>
            <p14:sldId id="279"/>
            <p14:sldId id="280"/>
            <p14:sldId id="284"/>
            <p14:sldId id="285"/>
            <p14:sldId id="288"/>
            <p14:sldId id="294"/>
            <p14:sldId id="295"/>
            <p14:sldId id="300"/>
            <p14:sldId id="289"/>
            <p14:sldId id="290"/>
            <p14:sldId id="291"/>
            <p14:sldId id="292"/>
            <p14:sldId id="281"/>
            <p14:sldId id="293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8" autoAdjust="0"/>
  </p:normalViewPr>
  <p:slideViewPr>
    <p:cSldViewPr>
      <p:cViewPr varScale="1">
        <p:scale>
          <a:sx n="38" d="100"/>
          <a:sy n="38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E2360-C461-43D8-86C2-EC85DD730E5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5673-82FC-476E-965D-FEDFB88583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63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5673-82FC-476E-965D-FEDFB885839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83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5673-82FC-476E-965D-FEDFB885839D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605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AC06F4F-7605-453B-8C14-99DB20F0D1F5}" type="datetimeFigureOut">
              <a:rPr lang="fr-CA" smtClean="0"/>
              <a:t>2013-02-06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811F38-662D-4DB6-AA70-D48447C3E652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4000" dirty="0" smtClean="0"/>
              <a:t>ÉCRIRE, Un véritable plaisir!</a:t>
            </a:r>
            <a:endParaRPr lang="fr-CA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sz="1400" dirty="0" smtClean="0"/>
              <a:t>PAR:</a:t>
            </a:r>
          </a:p>
          <a:p>
            <a:r>
              <a:rPr lang="fr-CA" sz="1400" dirty="0" smtClean="0"/>
              <a:t>Gisèle Bourque</a:t>
            </a:r>
          </a:p>
          <a:p>
            <a:r>
              <a:rPr lang="fr-CA" sz="1400" dirty="0" smtClean="0"/>
              <a:t>Conseillère en inclusion et en </a:t>
            </a:r>
            <a:r>
              <a:rPr lang="fr-CA" sz="1400" dirty="0" err="1" smtClean="0"/>
              <a:t>littératie</a:t>
            </a:r>
            <a:r>
              <a:rPr lang="fr-CA" sz="1400" dirty="0" smtClean="0"/>
              <a:t> </a:t>
            </a:r>
          </a:p>
          <a:p>
            <a:r>
              <a:rPr lang="fr-CA" sz="1400" dirty="0" smtClean="0"/>
              <a:t>Conseil scolaire Centre-Nord</a:t>
            </a:r>
            <a:endParaRPr lang="fr-CA" sz="1400" dirty="0"/>
          </a:p>
        </p:txBody>
      </p:sp>
      <p:pic>
        <p:nvPicPr>
          <p:cNvPr id="2050" name="Picture 2" descr="C:\Users\gbourque\AppData\Local\Microsoft\Windows\Temporary Internet Files\Content.IE5\FEPXGAZF\MP9004225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44" y="3501008"/>
            <a:ext cx="25180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Apprendre à raconter des histoires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Autofit/>
          </a:bodyPr>
          <a:lstStyle/>
          <a:p>
            <a:r>
              <a:rPr lang="fr-CA" sz="2400" dirty="0" smtClean="0"/>
              <a:t>‘Les enfants qui ont appris à raconter des histoires, que leurs histoires soient originales ou pas, sont donc avantagés.</a:t>
            </a:r>
          </a:p>
          <a:p>
            <a:r>
              <a:rPr lang="fr-CA" sz="2400" dirty="0" smtClean="0"/>
              <a:t>Les aspirants lecteurs qui savent ‘raconter une histoire’ ont une grande longueur d’avance.</a:t>
            </a:r>
          </a:p>
          <a:p>
            <a:r>
              <a:rPr lang="fr-CA" sz="2400" dirty="0" smtClean="0"/>
              <a:t>Les autres devront apprendre à le faire (Clay,)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1613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3" name="Picture 3" descr="C:\Users\gbourque\AppData\Local\Microsoft\Windows\Temporary Internet Files\Content.IE5\OGZKW0O4\MP9004387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fr-CA" sz="2800" dirty="0" smtClean="0"/>
              <a:t>Comment </a:t>
            </a:r>
            <a:r>
              <a:rPr lang="fr-CA" sz="2800" dirty="0"/>
              <a:t>peut-on aider les élèves à </a:t>
            </a:r>
            <a:r>
              <a:rPr lang="fr-CA" sz="2800" dirty="0" smtClean="0"/>
              <a:t>apprendre à raconter des histoires</a:t>
            </a:r>
            <a:r>
              <a:rPr lang="fr-CA" sz="2800" dirty="0" smtClean="0"/>
              <a:t>?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636912"/>
            <a:ext cx="6400800" cy="284948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endParaRPr lang="fr-CA" dirty="0" smtClean="0"/>
          </a:p>
          <a:p>
            <a:r>
              <a:rPr lang="fr-CA" sz="2400" dirty="0" smtClean="0"/>
              <a:t>Exemples </a:t>
            </a:r>
            <a:r>
              <a:rPr lang="fr-CA" sz="2400" dirty="0" smtClean="0"/>
              <a:t>:</a:t>
            </a:r>
          </a:p>
          <a:p>
            <a:pPr lvl="1"/>
            <a:r>
              <a:rPr lang="fr-CA" sz="2400" dirty="0" smtClean="0"/>
              <a:t>Marionnettes</a:t>
            </a:r>
          </a:p>
          <a:p>
            <a:pPr lvl="1"/>
            <a:r>
              <a:rPr lang="fr-CA" sz="2400" dirty="0" smtClean="0"/>
              <a:t>Jouets</a:t>
            </a:r>
          </a:p>
          <a:p>
            <a:pPr lvl="1"/>
            <a:r>
              <a:rPr lang="fr-CA" sz="2400" dirty="0" smtClean="0"/>
              <a:t>Partir d’une histoire</a:t>
            </a:r>
          </a:p>
          <a:p>
            <a:pPr lvl="1"/>
            <a:r>
              <a:rPr lang="fr-CA" sz="2400" dirty="0" smtClean="0"/>
              <a:t>Pâte à modeler</a:t>
            </a:r>
          </a:p>
          <a:p>
            <a:pPr lvl="1"/>
            <a:r>
              <a:rPr lang="fr-CA" sz="2400" dirty="0" smtClean="0"/>
              <a:t>Images</a:t>
            </a:r>
          </a:p>
          <a:p>
            <a:pPr lvl="1"/>
            <a:r>
              <a:rPr lang="fr-CA" sz="2400" dirty="0" smtClean="0"/>
              <a:t>Etc.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6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Principe # 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r-CA" dirty="0" smtClean="0"/>
          </a:p>
          <a:p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faut pratiquer… pratiquer… pratiquer…</a:t>
            </a:r>
          </a:p>
          <a:p>
            <a:pPr marL="0" indent="0">
              <a:buNone/>
            </a:pPr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 encore pratiquer.</a:t>
            </a:r>
            <a:endParaRPr lang="fr-C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3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C:\Users\gbourque\AppData\Local\Microsoft\Windows\Temporary Internet Files\Content.IE5\QXJ6ILMZ\MP900442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16" y="980727"/>
            <a:ext cx="727276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Pratique 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CA" dirty="0" smtClean="0"/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Il faut apprendre à connaitre nos élèves</a:t>
            </a:r>
            <a:endParaRPr lang="fr-C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4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556792"/>
            <a:ext cx="6400800" cy="3929609"/>
          </a:xfrm>
        </p:spPr>
        <p:txBody>
          <a:bodyPr>
            <a:normAutofit fontScale="85000" lnSpcReduction="10000"/>
          </a:bodyPr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Écrire sur un carton tout ce que l’élève aime.</a:t>
            </a:r>
            <a:endParaRPr lang="fr-C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7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Sur l’autre côté du carton, écrire ce qu’il peut faire par lui-même. </a:t>
            </a:r>
            <a:endParaRPr lang="fr-C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9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fr-CA" dirty="0"/>
              <a:t> </a:t>
            </a:r>
            <a:r>
              <a:rPr lang="fr-CA" sz="3200" dirty="0" smtClean="0"/>
              <a:t>Si on a relevé la plus longue phrase qu’ait dite l’élève, on pourra suivre ses progrès et se mettre à jour quand il en produira une plus longue.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752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281537"/>
          </a:xfrm>
        </p:spPr>
        <p:txBody>
          <a:bodyPr>
            <a:noAutofit/>
          </a:bodyPr>
          <a:lstStyle/>
          <a:p>
            <a:r>
              <a:rPr lang="fr-CA" sz="2400" dirty="0" smtClean="0"/>
              <a:t>À présent, on peut, ensemble, écrire quelques courts </a:t>
            </a:r>
            <a:r>
              <a:rPr lang="fr-CA" sz="2400" dirty="0" smtClean="0"/>
              <a:t>messages</a:t>
            </a:r>
            <a:r>
              <a:rPr lang="fr-CA" sz="2400" dirty="0" smtClean="0"/>
              <a:t>.</a:t>
            </a:r>
          </a:p>
          <a:p>
            <a:endParaRPr lang="fr-CA" sz="2400" dirty="0" smtClean="0"/>
          </a:p>
          <a:p>
            <a:pPr indent="0">
              <a:buNone/>
            </a:pPr>
            <a:r>
              <a:rPr lang="fr-CA" sz="2400" dirty="0" smtClean="0"/>
              <a:t>Ici</a:t>
            </a:r>
            <a:r>
              <a:rPr lang="fr-CA" sz="2400" dirty="0" smtClean="0"/>
              <a:t>, l’écriture de messages est une activité que l’on se partage.</a:t>
            </a:r>
          </a:p>
          <a:p>
            <a:pPr marL="0" indent="0"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2790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800" dirty="0" smtClean="0"/>
              <a:t>Quand vous êtes allés à l’école, est-ce que vous aimiez écrire?</a:t>
            </a:r>
          </a:p>
          <a:p>
            <a:endParaRPr lang="fr-CA" sz="2800" dirty="0"/>
          </a:p>
          <a:p>
            <a:pPr lvl="1"/>
            <a:r>
              <a:rPr lang="fr-CA" sz="2800" dirty="0" smtClean="0"/>
              <a:t>Si oui, pourquoi?</a:t>
            </a:r>
          </a:p>
          <a:p>
            <a:pPr lvl="1"/>
            <a:r>
              <a:rPr lang="fr-CA" sz="2800" dirty="0" smtClean="0"/>
              <a:t>Si non, pourquoi?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29512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sz="3200" dirty="0" smtClean="0"/>
              <a:t>Il </a:t>
            </a:r>
            <a:r>
              <a:rPr lang="fr-CA" sz="3200" dirty="0" smtClean="0"/>
              <a:t>faut apprendre à composer oralement …</a:t>
            </a:r>
          </a:p>
        </p:txBody>
      </p:sp>
    </p:spTree>
    <p:extLst>
      <p:ext uri="{BB962C8B-B14F-4D97-AF65-F5344CB8AC3E}">
        <p14:creationId xmlns:p14="http://schemas.microsoft.com/office/powerpoint/2010/main" val="6387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C’est à l’adulte qu’il revient de juger du niveau de difficulté que doit avoir la tâche.</a:t>
            </a:r>
          </a:p>
          <a:p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  <a:p>
            <a:r>
              <a:rPr lang="fr-CA" sz="3200" dirty="0" smtClean="0"/>
              <a:t>Il est entendu que l’élève écrit tout ce qu’il peut de manière autonome. 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9048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On peut écrire l’histoire pour eux…mais</a:t>
            </a:r>
          </a:p>
          <a:p>
            <a:pPr marL="0" indent="0">
              <a:buNone/>
            </a:pPr>
            <a:r>
              <a:rPr lang="fr-CA" sz="3200" dirty="0" smtClean="0"/>
              <a:t>Principe 1, on ne fait jamais pour eux ce qu’ils peuvent faire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052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fr-CA" dirty="0"/>
          </a:p>
          <a:p>
            <a:pPr indent="0">
              <a:buNone/>
            </a:pPr>
            <a:r>
              <a:rPr lang="fr-CA" sz="4000" dirty="0" smtClean="0"/>
              <a:t>	Écrire, c’est tout autant composer qu’orthographier. 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6479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Mon livre d’histoires…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139696"/>
            <a:ext cx="6400800" cy="334670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fr-CA" sz="2000" dirty="0" smtClean="0"/>
              <a:t>-Cahiers non lignées </a:t>
            </a:r>
          </a:p>
          <a:p>
            <a:pPr indent="0">
              <a:buNone/>
            </a:pPr>
            <a:r>
              <a:rPr lang="fr-CA" sz="2000" dirty="0" smtClean="0"/>
              <a:t>-Prévoyez une page brouillon et une page pour le message.</a:t>
            </a:r>
          </a:p>
          <a:p>
            <a:pPr indent="0">
              <a:buNone/>
            </a:pPr>
            <a:r>
              <a:rPr lang="fr-CA" sz="2000" dirty="0" smtClean="0"/>
              <a:t>-La page du haut est un espace que l’adulte et l’élève peuvent utiliser lorsqu’ils discutent , règlent les problèmes et construisent le message ensemble.</a:t>
            </a:r>
          </a:p>
          <a:p>
            <a:pPr indent="0">
              <a:buNone/>
            </a:pPr>
            <a:r>
              <a:rPr lang="fr-CA" sz="2000" dirty="0" smtClean="0"/>
              <a:t>-L’élève écrit le message sur la page du bas.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8392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 motiver à écrire…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Inviter à dessiner pour stimuler l’inspiration</a:t>
            </a:r>
          </a:p>
          <a:p>
            <a:endParaRPr lang="fr-CA" dirty="0"/>
          </a:p>
          <a:p>
            <a:r>
              <a:rPr lang="fr-CA" dirty="0" smtClean="0"/>
              <a:t>Utiliser des feutres de couleurs attrayantes ou du papier de couleur ou avec des illustrations</a:t>
            </a:r>
          </a:p>
          <a:p>
            <a:endParaRPr lang="fr-CA" dirty="0"/>
          </a:p>
          <a:p>
            <a:r>
              <a:rPr lang="fr-CA" dirty="0" smtClean="0"/>
              <a:t>Composer des messages au tableau blanc, au tableau d’ardoise ou à l’aide de lettres magnétiques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73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400800" cy="253752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Pour </a:t>
            </a:r>
            <a:r>
              <a:rPr lang="fr-CA" dirty="0" smtClean="0"/>
              <a:t>motiver à écrire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Utiliser la technologie (Powerpoint, </a:t>
            </a:r>
            <a:r>
              <a:rPr lang="fr-CA" sz="2400" dirty="0" err="1" smtClean="0"/>
              <a:t>Ipad</a:t>
            </a:r>
            <a:r>
              <a:rPr lang="fr-CA" sz="2400" dirty="0" smtClean="0"/>
              <a:t>, etc.)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9379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800" dirty="0" smtClean="0"/>
              <a:t>Le message peut porter sur tout ce qui intéresse l’élève.  Il pourra s’agir d’une de ses réalisations, d’un message à adresser à quelqu’un, d’un fait qui s’est produit en classe.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718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5" name="Picture 7" descr="C:\Users\gbourque\AppData\Local\Microsoft\Windows\Temporary Internet Files\Content.IE5\OGZKW0O4\MP9004020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08" y="1868424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gbourque\AppData\Local\Microsoft\Windows\Temporary Internet Files\Content.IE5\OGZKW0O4\MP9004020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88831" cy="49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Autofit/>
          </a:bodyPr>
          <a:lstStyle/>
          <a:p>
            <a:r>
              <a:rPr lang="fr-CA" sz="2000" dirty="0" smtClean="0"/>
              <a:t>Lancez la conversation en vous guidant sur ce que vous savez sur cet élève.</a:t>
            </a:r>
          </a:p>
          <a:p>
            <a:r>
              <a:rPr lang="fr-CA" sz="2000" dirty="0" smtClean="0"/>
              <a:t>Parlez avec lui de ce qui semble l’intéresser.</a:t>
            </a:r>
          </a:p>
          <a:p>
            <a:r>
              <a:rPr lang="fr-CA" sz="2000" dirty="0" smtClean="0"/>
              <a:t>Autres idées :</a:t>
            </a:r>
          </a:p>
          <a:p>
            <a:pPr lvl="5"/>
            <a:r>
              <a:rPr lang="fr-CA" dirty="0" smtClean="0"/>
              <a:t>D’un thème à l’étude en classe ou d’un événement de la vie scolaire,</a:t>
            </a:r>
          </a:p>
          <a:p>
            <a:pPr lvl="5"/>
            <a:r>
              <a:rPr lang="fr-CA" sz="2000" dirty="0" smtClean="0"/>
              <a:t>De quelque chose qui le captive,</a:t>
            </a:r>
          </a:p>
          <a:p>
            <a:pPr lvl="5"/>
            <a:r>
              <a:rPr lang="fr-CA" sz="2000" dirty="0" smtClean="0"/>
              <a:t>D’un objet que vous avez apporté pour éveiller son intérêt,</a:t>
            </a:r>
          </a:p>
          <a:p>
            <a:pPr lvl="5"/>
            <a:r>
              <a:rPr lang="fr-CA" sz="2000" dirty="0" smtClean="0"/>
              <a:t>D’un discussion sur l’un de ses livres, etc.</a:t>
            </a:r>
          </a:p>
          <a:p>
            <a:pPr lvl="5"/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1381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 smtClean="0"/>
              <a:t>Est-ce qu’il y a quelque chose qui a fait que tout à coup vous avez aimé cela davantage ou moins? 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4092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192017"/>
          </a:xfrm>
        </p:spPr>
        <p:txBody>
          <a:bodyPr>
            <a:noAutofit/>
          </a:bodyPr>
          <a:lstStyle/>
          <a:p>
            <a:r>
              <a:rPr lang="fr-CA" sz="2400" dirty="0" smtClean="0"/>
              <a:t>Lorsqu’on a discuté assez, on lui demande :</a:t>
            </a:r>
          </a:p>
          <a:p>
            <a:endParaRPr lang="fr-CA" sz="2400" dirty="0"/>
          </a:p>
          <a:p>
            <a:r>
              <a:rPr lang="fr-CA" sz="2400" i="1" dirty="0" smtClean="0"/>
              <a:t>Qu’est-ce que tu pourrais écrire là-dessus?</a:t>
            </a:r>
          </a:p>
          <a:p>
            <a:endParaRPr lang="fr-CA" sz="2400" i="1" dirty="0"/>
          </a:p>
          <a:p>
            <a:r>
              <a:rPr lang="fr-CA" sz="2400" dirty="0" smtClean="0"/>
              <a:t>Pour certains élèves, il est nécessaire de prendre le temps de noter le message ou l’histoire.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2108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cahier d’histoires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sz="2400" dirty="0" smtClean="0"/>
              <a:t>La page du haut… la page de travail…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5931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La page du haut… la page de travail…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fr-CA" dirty="0" smtClean="0"/>
          </a:p>
          <a:p>
            <a:r>
              <a:rPr lang="fr-CA" sz="9600" dirty="0" smtClean="0"/>
              <a:t>L’élève peut tenter d’écrire un mot qu’il croit connaitre</a:t>
            </a:r>
          </a:p>
          <a:p>
            <a:r>
              <a:rPr lang="fr-CA" sz="9600" dirty="0" smtClean="0"/>
              <a:t>Il peut dire le mot lentement et tenter d’écrire ce qu’il entend</a:t>
            </a:r>
          </a:p>
          <a:p>
            <a:r>
              <a:rPr lang="fr-CA" sz="9600" dirty="0" smtClean="0"/>
              <a:t>Il peut écrire, à plusieurs reprises, une lettre, un mot, etc. afin de l’apprendre</a:t>
            </a:r>
            <a:endParaRPr lang="fr-CA" sz="9600" dirty="0"/>
          </a:p>
        </p:txBody>
      </p:sp>
    </p:spTree>
    <p:extLst>
      <p:ext uri="{BB962C8B-B14F-4D97-AF65-F5344CB8AC3E}">
        <p14:creationId xmlns:p14="http://schemas.microsoft.com/office/powerpoint/2010/main" val="26275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Encore des idées pour aider l’élève à écrire des mots…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852936"/>
            <a:ext cx="6400800" cy="2633465"/>
          </a:xfrm>
        </p:spPr>
        <p:txBody>
          <a:bodyPr>
            <a:noAutofit/>
          </a:bodyPr>
          <a:lstStyle/>
          <a:p>
            <a:r>
              <a:rPr lang="fr-CA" sz="2400" dirty="0" smtClean="0"/>
              <a:t>Je pense que tu pourrais écrire ce mot.  Tu l’as lu hier.</a:t>
            </a:r>
          </a:p>
          <a:p>
            <a:r>
              <a:rPr lang="fr-CA" sz="2400" dirty="0" smtClean="0"/>
              <a:t>Tu as écrit cela dans cette autre histoire (lui rappelant ainsi un texte qu’il a écrit et le lui faisant lire).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1488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L’élève écrit ce qu’il peut de façon autonome.</a:t>
            </a:r>
          </a:p>
          <a:p>
            <a:endParaRPr lang="fr-CA" sz="2400" dirty="0"/>
          </a:p>
          <a:p>
            <a:r>
              <a:rPr lang="fr-CA" sz="2400" dirty="0" smtClean="0"/>
              <a:t>Exemple : -des points sur les </a:t>
            </a:r>
            <a:r>
              <a:rPr lang="fr-CA" sz="2400" i="1" dirty="0" smtClean="0"/>
              <a:t>i</a:t>
            </a:r>
          </a:p>
          <a:p>
            <a:pPr marL="1828800" lvl="4" indent="0">
              <a:buNone/>
            </a:pPr>
            <a:r>
              <a:rPr lang="fr-CA" sz="2400" dirty="0"/>
              <a:t> </a:t>
            </a:r>
            <a:r>
              <a:rPr lang="fr-CA" sz="2400" dirty="0" smtClean="0"/>
              <a:t>  - des barres sur les </a:t>
            </a:r>
            <a:r>
              <a:rPr lang="fr-CA" sz="2400" i="1" dirty="0" smtClean="0"/>
              <a:t>t</a:t>
            </a:r>
            <a:r>
              <a:rPr lang="fr-CA" sz="2400" dirty="0" smtClean="0"/>
              <a:t> </a:t>
            </a:r>
          </a:p>
          <a:p>
            <a:pPr marL="1828800" lvl="4" indent="0">
              <a:buNone/>
            </a:pPr>
            <a:r>
              <a:rPr lang="fr-CA" sz="2400" dirty="0"/>
              <a:t> </a:t>
            </a:r>
            <a:r>
              <a:rPr lang="fr-CA" sz="2400" dirty="0" smtClean="0"/>
              <a:t>  - aux tentatives d’écrire le mot hippopotame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3603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Vocabulaire d’écriture de l’élève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400" dirty="0" smtClean="0"/>
              <a:t>Prendre en note tous les mots que l’élève peut écrire</a:t>
            </a:r>
          </a:p>
          <a:p>
            <a:endParaRPr lang="fr-CA" sz="2400" dirty="0"/>
          </a:p>
          <a:p>
            <a:r>
              <a:rPr lang="fr-CA" sz="2400" dirty="0" smtClean="0"/>
              <a:t>Prendre en note ceux qu’il peut presqu’écrire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7581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Comment bien apprendre un mot?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400" i="1" dirty="0" smtClean="0"/>
              <a:t>Penses-y bien avant de commencer, puis écris ton mot ici.</a:t>
            </a:r>
          </a:p>
          <a:p>
            <a:endParaRPr lang="fr-CA" sz="2400" i="1" dirty="0"/>
          </a:p>
          <a:p>
            <a:r>
              <a:rPr lang="fr-CA" sz="2400" i="1" dirty="0" smtClean="0"/>
              <a:t>Regarde-le de près et vérifie.</a:t>
            </a:r>
          </a:p>
          <a:p>
            <a:endParaRPr lang="fr-CA" sz="2400" i="1" dirty="0"/>
          </a:p>
          <a:p>
            <a:r>
              <a:rPr lang="fr-CA" sz="2400" i="1" dirty="0" smtClean="0"/>
              <a:t>Fais-le plus vite. Un autre fois.</a:t>
            </a:r>
            <a:endParaRPr lang="fr-CA" sz="2400" i="1" dirty="0"/>
          </a:p>
        </p:txBody>
      </p:sp>
    </p:spTree>
    <p:extLst>
      <p:ext uri="{BB962C8B-B14F-4D97-AF65-F5344CB8AC3E}">
        <p14:creationId xmlns:p14="http://schemas.microsoft.com/office/powerpoint/2010/main" val="4071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Comment bien apprendre un mot?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i="1" dirty="0" smtClean="0"/>
              <a:t>Fais-le une autre fois.  Et une fois encore.</a:t>
            </a:r>
          </a:p>
          <a:p>
            <a:endParaRPr lang="fr-CA" i="1" dirty="0"/>
          </a:p>
          <a:p>
            <a:r>
              <a:rPr lang="fr-CA" i="1" dirty="0" smtClean="0"/>
              <a:t>Vérifie bien.</a:t>
            </a:r>
          </a:p>
          <a:p>
            <a:endParaRPr lang="fr-CA" i="1" dirty="0"/>
          </a:p>
          <a:p>
            <a:r>
              <a:rPr lang="fr-CA" i="1" dirty="0" smtClean="0"/>
              <a:t>Écris-le rapidement… encore plus vite.  Peux-tu le faire encore plus vite?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38436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234"/>
            <a:ext cx="72728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2880320"/>
          </a:xfrm>
        </p:spPr>
        <p:txBody>
          <a:bodyPr>
            <a:normAutofit fontScale="85000" lnSpcReduction="10000"/>
          </a:bodyPr>
          <a:lstStyle/>
          <a:p>
            <a:endParaRPr lang="fr-CA" dirty="0" smtClean="0"/>
          </a:p>
          <a:p>
            <a:endParaRPr lang="fr-CA" dirty="0"/>
          </a:p>
          <a:p>
            <a:r>
              <a:rPr lang="fr-CA" sz="2800" b="1" dirty="0" smtClean="0"/>
              <a:t>Nous voulons que l’élève apprenne à résoudre des problèmes, mais aussi qu’il s’habitue à produire rapidement la bonne solution! 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14458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1823865"/>
          </a:xfrm>
        </p:spPr>
        <p:txBody>
          <a:bodyPr>
            <a:normAutofit/>
          </a:bodyPr>
          <a:lstStyle/>
          <a:p>
            <a:r>
              <a:rPr lang="fr-CA" sz="2800" dirty="0" smtClean="0"/>
              <a:t>Qu’est-ce qui rend l’apprentissage de quelque chose facile?</a:t>
            </a:r>
          </a:p>
        </p:txBody>
      </p:sp>
      <p:pic>
        <p:nvPicPr>
          <p:cNvPr id="1026" name="Picture 2" descr="C:\Users\gbourque\AppData\Local\Microsoft\Windows\Temporary Internet Files\Content.IE5\QXJ6ILMZ\MP9002276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73016"/>
            <a:ext cx="36576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Un moyen essentiel d’apprendre des mots nouveaux est de tenter d’entendre les sons des mots à l’oral.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3573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800" dirty="0" smtClean="0"/>
              <a:t>On peut également demander à l’élève d’utiliser ce qu’il connait d’un mot pour en construire un nouveau.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6102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Questions utiles pour écrire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Qu’est-ce que tu pourrais essayer?</a:t>
            </a:r>
          </a:p>
          <a:p>
            <a:r>
              <a:rPr lang="fr-CA" sz="2400" dirty="0" smtClean="0"/>
              <a:t>Selon toi, comment ce mot devrait-il commencer?</a:t>
            </a:r>
          </a:p>
          <a:p>
            <a:r>
              <a:rPr lang="fr-CA" sz="2400" dirty="0" smtClean="0"/>
              <a:t>Qu’est-ce que tu sais qui peut t’aider?</a:t>
            </a:r>
          </a:p>
          <a:p>
            <a:r>
              <a:rPr lang="fr-CA" sz="2400" dirty="0" smtClean="0"/>
              <a:t>Dis le mot lentement –qu’est-ce que tu entends?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910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 La page du bas… La page de l’histoire…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119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000" dirty="0" smtClean="0"/>
              <a:t>Demander à l’élève de relire son histoire ou son texte.</a:t>
            </a:r>
          </a:p>
          <a:p>
            <a:endParaRPr lang="fr-CA" sz="2000" dirty="0"/>
          </a:p>
          <a:p>
            <a:r>
              <a:rPr lang="fr-CA" sz="2000" dirty="0" smtClean="0"/>
              <a:t>Taper l’histoire en vue d’une relecture par l’élève ( pour certains élèves, grands caractères et de larges espaces).</a:t>
            </a:r>
          </a:p>
          <a:p>
            <a:endParaRPr lang="fr-CA" sz="2000" dirty="0"/>
          </a:p>
          <a:p>
            <a:r>
              <a:rPr lang="fr-CA" sz="2000" dirty="0" smtClean="0"/>
              <a:t>Tentez d’organiser qu’il le lise à d’autres élèves ou adultes.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159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sz="4000" dirty="0" smtClean="0"/>
              <a:t>Faites-vous confiance!!!</a:t>
            </a:r>
            <a:endParaRPr lang="fr-CA" sz="4000" dirty="0"/>
          </a:p>
        </p:txBody>
      </p:sp>
      <p:pic>
        <p:nvPicPr>
          <p:cNvPr id="2050" name="Picture 2" descr="C:\Program Files\Microsoft Office\MEDIA\OFFICE14\Bullets\BD1502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OFFICE14\Bullets\BD15056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Principe # 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 rien faire pour l’élève qu’il peut faire. </a:t>
            </a:r>
            <a:endParaRPr lang="fr-CA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4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6" name="Picture 4" descr="C:\Users\gbourque\AppData\Local\Microsoft\Windows\Temporary Internet Files\Content.IE5\OGZKW0O4\MP9004244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328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Principe 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tâche doit être facile ou presque…</a:t>
            </a:r>
          </a:p>
          <a:p>
            <a:r>
              <a:rPr lang="fr-C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juste avec un petit défi de plus.</a:t>
            </a: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13909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Écrire… c’est quoi???</a:t>
            </a:r>
            <a:endParaRPr lang="fr-CA" dirty="0"/>
          </a:p>
        </p:txBody>
      </p:sp>
      <p:pic>
        <p:nvPicPr>
          <p:cNvPr id="4099" name="Picture 3" descr="C:\Users\gbourque\AppData\Local\Microsoft\Windows\Temporary Internet Files\Content.IE5\BHTXIG6Z\MM9002866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3924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 on écrit?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40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406</TotalTime>
  <Words>973</Words>
  <Application>Microsoft Office PowerPoint</Application>
  <PresentationFormat>Affichage à l'écran (4:3)</PresentationFormat>
  <Paragraphs>140</Paragraphs>
  <Slides>45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Couture</vt:lpstr>
      <vt:lpstr>ÉCRIRE, Un véritable plaisir!</vt:lpstr>
      <vt:lpstr>Présentation PowerPoint</vt:lpstr>
      <vt:lpstr>Présentation PowerPoint</vt:lpstr>
      <vt:lpstr>Présentation PowerPoint</vt:lpstr>
      <vt:lpstr>Principe # 1</vt:lpstr>
      <vt:lpstr>Présentation PowerPoint</vt:lpstr>
      <vt:lpstr>Principe 2</vt:lpstr>
      <vt:lpstr>Écrire… c’est quoi???</vt:lpstr>
      <vt:lpstr>Pourquoi on écrit?</vt:lpstr>
      <vt:lpstr>Apprendre à raconter des histoires</vt:lpstr>
      <vt:lpstr>Présentation PowerPoint</vt:lpstr>
      <vt:lpstr>Comment peut-on aider les élèves à apprendre à raconter des histoires?</vt:lpstr>
      <vt:lpstr>Principe # 3</vt:lpstr>
      <vt:lpstr>Présentation PowerPoint</vt:lpstr>
      <vt:lpstr>Pratique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Mon livre d’histoires…</vt:lpstr>
      <vt:lpstr>Pour motiver à écrire…</vt:lpstr>
      <vt:lpstr>    Pour motiver à écrire …</vt:lpstr>
      <vt:lpstr>Présentation PowerPoint</vt:lpstr>
      <vt:lpstr>Présentation PowerPoint</vt:lpstr>
      <vt:lpstr>Présentation PowerPoint</vt:lpstr>
      <vt:lpstr>Présentation PowerPoint</vt:lpstr>
      <vt:lpstr>Le cahier d’histoires</vt:lpstr>
      <vt:lpstr>La page du haut… la page de travail…</vt:lpstr>
      <vt:lpstr>  Encore des idées pour aider l’élève à écrire des mots…</vt:lpstr>
      <vt:lpstr>Présentation PowerPoint</vt:lpstr>
      <vt:lpstr>Vocabulaire d’écriture de l’élève</vt:lpstr>
      <vt:lpstr>Comment bien apprendre un mot?</vt:lpstr>
      <vt:lpstr>Comment bien apprendre un mot? (suite)</vt:lpstr>
      <vt:lpstr>Présentation PowerPoint</vt:lpstr>
      <vt:lpstr>Présentation PowerPoint</vt:lpstr>
      <vt:lpstr>Présentation PowerPoint</vt:lpstr>
      <vt:lpstr>Présentation PowerPoint</vt:lpstr>
      <vt:lpstr>Questions utiles pour écrire</vt:lpstr>
      <vt:lpstr> La page du bas… La page de l’histoire…</vt:lpstr>
      <vt:lpstr>Présentation PowerPoint</vt:lpstr>
      <vt:lpstr>Présentation PowerPoint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ÉCRIRE, Un véritable plaisir!</dc:title>
  <dc:creator>Gisèle Bourque</dc:creator>
  <cp:lastModifiedBy>Gisèle Bourque</cp:lastModifiedBy>
  <cp:revision>40</cp:revision>
  <dcterms:created xsi:type="dcterms:W3CDTF">2013-01-24T22:26:27Z</dcterms:created>
  <dcterms:modified xsi:type="dcterms:W3CDTF">2013-02-07T06:28:50Z</dcterms:modified>
</cp:coreProperties>
</file>