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2" r:id="rId1"/>
  </p:sldMasterIdLst>
  <p:notesMasterIdLst>
    <p:notesMasterId r:id="rId50"/>
  </p:notesMasterIdLst>
  <p:sldIdLst>
    <p:sldId id="256" r:id="rId2"/>
    <p:sldId id="257" r:id="rId3"/>
    <p:sldId id="258" r:id="rId4"/>
    <p:sldId id="262" r:id="rId5"/>
    <p:sldId id="259" r:id="rId6"/>
    <p:sldId id="260" r:id="rId7"/>
    <p:sldId id="261" r:id="rId8"/>
    <p:sldId id="265" r:id="rId9"/>
    <p:sldId id="263" r:id="rId10"/>
    <p:sldId id="264" r:id="rId11"/>
    <p:sldId id="266" r:id="rId12"/>
    <p:sldId id="267" r:id="rId13"/>
    <p:sldId id="268" r:id="rId14"/>
    <p:sldId id="269" r:id="rId15"/>
    <p:sldId id="270" r:id="rId16"/>
    <p:sldId id="271" r:id="rId17"/>
    <p:sldId id="272" r:id="rId18"/>
    <p:sldId id="274" r:id="rId19"/>
    <p:sldId id="275" r:id="rId20"/>
    <p:sldId id="295" r:id="rId21"/>
    <p:sldId id="296" r:id="rId22"/>
    <p:sldId id="297" r:id="rId23"/>
    <p:sldId id="277" r:id="rId24"/>
    <p:sldId id="278" r:id="rId25"/>
    <p:sldId id="279" r:id="rId26"/>
    <p:sldId id="298" r:id="rId27"/>
    <p:sldId id="280" r:id="rId28"/>
    <p:sldId id="281" r:id="rId29"/>
    <p:sldId id="299" r:id="rId30"/>
    <p:sldId id="300" r:id="rId31"/>
    <p:sldId id="282" r:id="rId32"/>
    <p:sldId id="301" r:id="rId33"/>
    <p:sldId id="302" r:id="rId34"/>
    <p:sldId id="283" r:id="rId35"/>
    <p:sldId id="303" r:id="rId36"/>
    <p:sldId id="276" r:id="rId37"/>
    <p:sldId id="284" r:id="rId38"/>
    <p:sldId id="285" r:id="rId39"/>
    <p:sldId id="286" r:id="rId40"/>
    <p:sldId id="288" r:id="rId41"/>
    <p:sldId id="289" r:id="rId42"/>
    <p:sldId id="290" r:id="rId43"/>
    <p:sldId id="287" r:id="rId44"/>
    <p:sldId id="291" r:id="rId45"/>
    <p:sldId id="292" r:id="rId46"/>
    <p:sldId id="293" r:id="rId47"/>
    <p:sldId id="294" r:id="rId48"/>
    <p:sldId id="273"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p:scale>
          <a:sx n="75" d="100"/>
          <a:sy n="75" d="100"/>
        </p:scale>
        <p:origin x="-12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79CD87-01BD-4195-9D09-1ECA5C553550}" type="datetimeFigureOut">
              <a:rPr lang="fr-CA" smtClean="0"/>
              <a:t>2012-02-21</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D01E01-57F9-4516-8F5D-915BBF5E8377}" type="slidenum">
              <a:rPr lang="fr-CA" smtClean="0"/>
              <a:t>‹N°›</a:t>
            </a:fld>
            <a:endParaRPr lang="fr-CA"/>
          </a:p>
        </p:txBody>
      </p:sp>
    </p:spTree>
    <p:extLst>
      <p:ext uri="{BB962C8B-B14F-4D97-AF65-F5344CB8AC3E}">
        <p14:creationId xmlns:p14="http://schemas.microsoft.com/office/powerpoint/2010/main" val="208692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DD01E01-57F9-4516-8F5D-915BBF5E8377}" type="slidenum">
              <a:rPr lang="fr-CA" smtClean="0"/>
              <a:t>1</a:t>
            </a:fld>
            <a:endParaRPr lang="fr-CA"/>
          </a:p>
        </p:txBody>
      </p:sp>
    </p:spTree>
    <p:extLst>
      <p:ext uri="{BB962C8B-B14F-4D97-AF65-F5344CB8AC3E}">
        <p14:creationId xmlns:p14="http://schemas.microsoft.com/office/powerpoint/2010/main" val="2956936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3CDE1EC-86B1-4045-910B-25E15363386F}" type="datetimeFigureOut">
              <a:rPr lang="fr-CA" smtClean="0"/>
              <a:t>2012-02-21</a:t>
            </a:fld>
            <a:endParaRPr lang="fr-CA"/>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CA"/>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5A5C9EF9-4545-4EEE-A903-15EA4F12ACB5}"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CDE1EC-86B1-4045-910B-25E15363386F}" type="datetimeFigureOut">
              <a:rPr lang="fr-CA" smtClean="0"/>
              <a:t>2012-02-21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5A5C9EF9-4545-4EEE-A903-15EA4F12ACB5}"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33CDE1EC-86B1-4045-910B-25E15363386F}" type="datetimeFigureOut">
              <a:rPr lang="fr-CA" smtClean="0"/>
              <a:t>2012-02-21</a:t>
            </a:fld>
            <a:endParaRPr lang="fr-CA"/>
          </a:p>
        </p:txBody>
      </p:sp>
      <p:sp>
        <p:nvSpPr>
          <p:cNvPr id="5" name="Espace réservé du pied de page 4"/>
          <p:cNvSpPr>
            <a:spLocks noGrp="1"/>
          </p:cNvSpPr>
          <p:nvPr>
            <p:ph type="ftr" sz="quarter" idx="11"/>
          </p:nvPr>
        </p:nvSpPr>
        <p:spPr>
          <a:xfrm>
            <a:off x="457201" y="6248207"/>
            <a:ext cx="5573483" cy="365125"/>
          </a:xfrm>
        </p:spPr>
        <p:txBody>
          <a:bodyPr/>
          <a:lstStyle/>
          <a:p>
            <a:endParaRPr lang="fr-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5A5C9EF9-4545-4EEE-A903-15EA4F12ACB5}"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33CDE1EC-86B1-4045-910B-25E15363386F}" type="datetimeFigureOut">
              <a:rPr lang="fr-CA" smtClean="0"/>
              <a:t>2012-02-21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5A5C9EF9-4545-4EEE-A903-15EA4F12ACB5}" type="slidenum">
              <a:rPr lang="fr-CA" smtClean="0"/>
              <a:t>‹N°›</a:t>
            </a:fld>
            <a:endParaRPr lang="fr-CA"/>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33CDE1EC-86B1-4045-910B-25E15363386F}" type="datetimeFigureOut">
              <a:rPr lang="fr-CA" smtClean="0"/>
              <a:t>2012-02-21</a:t>
            </a:fld>
            <a:endParaRPr lang="fr-CA"/>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A5C9EF9-4545-4EEE-A903-15EA4F12ACB5}" type="slidenum">
              <a:rPr lang="fr-CA" smtClean="0"/>
              <a:t>‹N°›</a:t>
            </a:fld>
            <a:endParaRPr lang="fr-CA"/>
          </a:p>
        </p:txBody>
      </p:sp>
      <p:sp>
        <p:nvSpPr>
          <p:cNvPr id="14" name="Espace réservé du pied de page 13"/>
          <p:cNvSpPr>
            <a:spLocks noGrp="1"/>
          </p:cNvSpPr>
          <p:nvPr>
            <p:ph type="ftr" sz="quarter" idx="12"/>
          </p:nvPr>
        </p:nvSpPr>
        <p:spPr/>
        <p:txBody>
          <a:bodyPr/>
          <a:lstStyle/>
          <a:p>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33CDE1EC-86B1-4045-910B-25E15363386F}" type="datetimeFigureOut">
              <a:rPr lang="fr-CA" smtClean="0"/>
              <a:t>2012-02-21</a:t>
            </a:fld>
            <a:endParaRPr lang="fr-CA"/>
          </a:p>
        </p:txBody>
      </p:sp>
      <p:sp>
        <p:nvSpPr>
          <p:cNvPr id="10" name="Espace réservé du numéro de diapositive 9"/>
          <p:cNvSpPr>
            <a:spLocks noGrp="1"/>
          </p:cNvSpPr>
          <p:nvPr>
            <p:ph type="sldNum" sz="quarter" idx="16"/>
          </p:nvPr>
        </p:nvSpPr>
        <p:spPr/>
        <p:txBody>
          <a:bodyPr rtlCol="0"/>
          <a:lstStyle/>
          <a:p>
            <a:fld id="{5A5C9EF9-4545-4EEE-A903-15EA4F12ACB5}" type="slidenum">
              <a:rPr lang="fr-CA" smtClean="0"/>
              <a:t>‹N°›</a:t>
            </a:fld>
            <a:endParaRPr lang="fr-CA"/>
          </a:p>
        </p:txBody>
      </p:sp>
      <p:sp>
        <p:nvSpPr>
          <p:cNvPr id="12" name="Espace réservé du pied de page 11"/>
          <p:cNvSpPr>
            <a:spLocks noGrp="1"/>
          </p:cNvSpPr>
          <p:nvPr>
            <p:ph type="ftr" sz="quarter" idx="17"/>
          </p:nvPr>
        </p:nvSpPr>
        <p:spPr/>
        <p:txBody>
          <a:bodyPr rtlCol="0"/>
          <a:lstStyle/>
          <a:p>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33CDE1EC-86B1-4045-910B-25E15363386F}" type="datetimeFigureOut">
              <a:rPr lang="fr-CA" smtClean="0"/>
              <a:t>2012-02-21</a:t>
            </a:fld>
            <a:endParaRPr lang="fr-CA"/>
          </a:p>
        </p:txBody>
      </p:sp>
      <p:sp>
        <p:nvSpPr>
          <p:cNvPr id="12" name="Espace réservé du numéro de diapositive 11"/>
          <p:cNvSpPr>
            <a:spLocks noGrp="1"/>
          </p:cNvSpPr>
          <p:nvPr>
            <p:ph type="sldNum" sz="quarter" idx="16"/>
          </p:nvPr>
        </p:nvSpPr>
        <p:spPr/>
        <p:txBody>
          <a:bodyPr rtlCol="0"/>
          <a:lstStyle/>
          <a:p>
            <a:fld id="{5A5C9EF9-4545-4EEE-A903-15EA4F12ACB5}" type="slidenum">
              <a:rPr lang="fr-CA" smtClean="0"/>
              <a:t>‹N°›</a:t>
            </a:fld>
            <a:endParaRPr lang="fr-CA"/>
          </a:p>
        </p:txBody>
      </p:sp>
      <p:sp>
        <p:nvSpPr>
          <p:cNvPr id="14" name="Espace réservé du pied de page 13"/>
          <p:cNvSpPr>
            <a:spLocks noGrp="1"/>
          </p:cNvSpPr>
          <p:nvPr>
            <p:ph type="ftr" sz="quarter" idx="17"/>
          </p:nvPr>
        </p:nvSpPr>
        <p:spPr/>
        <p:txBody>
          <a:bodyPr rtlCol="0"/>
          <a:lstStyle/>
          <a:p>
            <a:endParaRPr lang="fr-CA"/>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33CDE1EC-86B1-4045-910B-25E15363386F}" type="datetimeFigureOut">
              <a:rPr lang="fr-CA" smtClean="0"/>
              <a:t>2012-02-21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5A5C9EF9-4545-4EEE-A903-15EA4F12ACB5}"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CDE1EC-86B1-4045-910B-25E15363386F}" type="datetimeFigureOut">
              <a:rPr lang="fr-CA" smtClean="0"/>
              <a:t>2012-02-21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5A5C9EF9-4545-4EEE-A903-15EA4F12ACB5}"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33CDE1EC-86B1-4045-910B-25E15363386F}" type="datetimeFigureOut">
              <a:rPr lang="fr-CA" smtClean="0"/>
              <a:t>2012-02-21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5A5C9EF9-4545-4EEE-A903-15EA4F12ACB5}" type="slidenum">
              <a:rPr lang="fr-CA" smtClean="0"/>
              <a:t>‹N°›</a:t>
            </a:fld>
            <a:endParaRPr lang="fr-CA"/>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33CDE1EC-86B1-4045-910B-25E15363386F}" type="datetimeFigureOut">
              <a:rPr lang="fr-CA" smtClean="0"/>
              <a:t>2012-02-21</a:t>
            </a:fld>
            <a:endParaRPr lang="fr-CA"/>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5A5C9EF9-4545-4EEE-A903-15EA4F12ACB5}" type="slidenum">
              <a:rPr lang="fr-CA" smtClean="0"/>
              <a:t>‹N°›</a:t>
            </a:fld>
            <a:endParaRPr lang="fr-CA"/>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CA"/>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3CDE1EC-86B1-4045-910B-25E15363386F}" type="datetimeFigureOut">
              <a:rPr lang="fr-CA" smtClean="0"/>
              <a:t>2012-02-21</a:t>
            </a:fld>
            <a:endParaRPr lang="fr-CA"/>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A5C9EF9-4545-4EEE-A903-15EA4F12ACB5}"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fr-CA" dirty="0" smtClean="0"/>
              <a:t>L’anxiété chez les enfants</a:t>
            </a:r>
            <a:endParaRPr lang="fr-CA" dirty="0"/>
          </a:p>
        </p:txBody>
      </p:sp>
      <p:sp>
        <p:nvSpPr>
          <p:cNvPr id="3" name="Sous-titre 2"/>
          <p:cNvSpPr>
            <a:spLocks noGrp="1"/>
          </p:cNvSpPr>
          <p:nvPr>
            <p:ph type="subTitle" idx="1"/>
          </p:nvPr>
        </p:nvSpPr>
        <p:spPr/>
        <p:txBody>
          <a:bodyPr>
            <a:normAutofit fontScale="25000" lnSpcReduction="20000"/>
          </a:bodyPr>
          <a:lstStyle/>
          <a:p>
            <a:endParaRPr lang="fr-CA" dirty="0" smtClean="0"/>
          </a:p>
          <a:p>
            <a:r>
              <a:rPr lang="fr-CA" sz="7200" dirty="0" smtClean="0"/>
              <a:t>Véronique </a:t>
            </a:r>
            <a:r>
              <a:rPr lang="fr-CA" sz="7200" dirty="0" smtClean="0"/>
              <a:t>Poirier, </a:t>
            </a:r>
            <a:r>
              <a:rPr lang="fr-CA" sz="7200" dirty="0" err="1" smtClean="0"/>
              <a:t>M.Ps</a:t>
            </a:r>
            <a:endParaRPr lang="fr-CA" sz="7200" dirty="0" smtClean="0"/>
          </a:p>
          <a:p>
            <a:r>
              <a:rPr lang="fr-CA" sz="7200" dirty="0" smtClean="0"/>
              <a:t>Psychologue</a:t>
            </a:r>
            <a:endParaRPr lang="fr-CA" sz="7200" dirty="0"/>
          </a:p>
        </p:txBody>
      </p:sp>
    </p:spTree>
    <p:extLst>
      <p:ext uri="{BB962C8B-B14F-4D97-AF65-F5344CB8AC3E}">
        <p14:creationId xmlns:p14="http://schemas.microsoft.com/office/powerpoint/2010/main" val="219489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CA" dirty="0" smtClean="0"/>
              <a:t>Émotions et sensations physiques</a:t>
            </a:r>
            <a:endParaRPr lang="fr-CA" dirty="0"/>
          </a:p>
        </p:txBody>
      </p:sp>
      <p:sp>
        <p:nvSpPr>
          <p:cNvPr id="5" name="Espace réservé du contenu 4"/>
          <p:cNvSpPr>
            <a:spLocks noGrp="1"/>
          </p:cNvSpPr>
          <p:nvPr>
            <p:ph sz="quarter" idx="1"/>
          </p:nvPr>
        </p:nvSpPr>
        <p:spPr/>
        <p:txBody>
          <a:bodyPr/>
          <a:lstStyle/>
          <a:p>
            <a:r>
              <a:rPr lang="fr-CA" dirty="0" smtClean="0"/>
              <a:t>Tension</a:t>
            </a:r>
          </a:p>
          <a:p>
            <a:r>
              <a:rPr lang="fr-CA" dirty="0" smtClean="0"/>
              <a:t>Tristesse</a:t>
            </a:r>
          </a:p>
          <a:p>
            <a:r>
              <a:rPr lang="fr-CA" dirty="0" smtClean="0"/>
              <a:t>Colère</a:t>
            </a:r>
          </a:p>
          <a:p>
            <a:r>
              <a:rPr lang="fr-CA" dirty="0" smtClean="0"/>
              <a:t>Fatigue</a:t>
            </a:r>
          </a:p>
          <a:p>
            <a:r>
              <a:rPr lang="fr-CA" dirty="0" smtClean="0"/>
              <a:t>Peur</a:t>
            </a:r>
            <a:endParaRPr lang="fr-CA" dirty="0"/>
          </a:p>
        </p:txBody>
      </p:sp>
    </p:spTree>
    <p:extLst>
      <p:ext uri="{BB962C8B-B14F-4D97-AF65-F5344CB8AC3E}">
        <p14:creationId xmlns:p14="http://schemas.microsoft.com/office/powerpoint/2010/main" val="142271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Émotions et sensations physiques</a:t>
            </a:r>
            <a:endParaRPr lang="fr-CA" dirty="0"/>
          </a:p>
        </p:txBody>
      </p:sp>
      <p:sp>
        <p:nvSpPr>
          <p:cNvPr id="3" name="Espace réservé du contenu 2"/>
          <p:cNvSpPr>
            <a:spLocks noGrp="1"/>
          </p:cNvSpPr>
          <p:nvPr>
            <p:ph sz="quarter" idx="1"/>
          </p:nvPr>
        </p:nvSpPr>
        <p:spPr/>
        <p:txBody>
          <a:bodyPr>
            <a:normAutofit/>
          </a:bodyPr>
          <a:lstStyle/>
          <a:p>
            <a:r>
              <a:rPr lang="fr-CA" dirty="0" smtClean="0"/>
              <a:t>Maux de ventre, nausées, papillons dans l’estomac</a:t>
            </a:r>
          </a:p>
          <a:p>
            <a:r>
              <a:rPr lang="fr-CA" dirty="0" smtClean="0"/>
              <a:t>Augmentation du rythme cardiaque</a:t>
            </a:r>
          </a:p>
          <a:p>
            <a:r>
              <a:rPr lang="fr-CA" dirty="0" smtClean="0"/>
              <a:t>Vision embrouillée</a:t>
            </a:r>
          </a:p>
          <a:p>
            <a:r>
              <a:rPr lang="fr-CA" dirty="0" smtClean="0"/>
              <a:t>Rougissement</a:t>
            </a:r>
          </a:p>
          <a:p>
            <a:r>
              <a:rPr lang="fr-CA" dirty="0" smtClean="0"/>
              <a:t>Mains moites, froideur aux extrémités</a:t>
            </a:r>
          </a:p>
          <a:p>
            <a:r>
              <a:rPr lang="fr-CA" dirty="0" smtClean="0"/>
              <a:t>Tensions musculaires</a:t>
            </a:r>
          </a:p>
          <a:p>
            <a:r>
              <a:rPr lang="fr-CA" dirty="0" smtClean="0"/>
              <a:t>Maux de tête</a:t>
            </a:r>
          </a:p>
          <a:p>
            <a:r>
              <a:rPr lang="fr-CA" dirty="0" smtClean="0"/>
              <a:t>Tremblements</a:t>
            </a:r>
          </a:p>
          <a:p>
            <a:endParaRPr lang="fr-CA" dirty="0"/>
          </a:p>
        </p:txBody>
      </p:sp>
    </p:spTree>
    <p:extLst>
      <p:ext uri="{BB962C8B-B14F-4D97-AF65-F5344CB8AC3E}">
        <p14:creationId xmlns:p14="http://schemas.microsoft.com/office/powerpoint/2010/main" val="3736338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Émotions et sensations physiques</a:t>
            </a:r>
            <a:endParaRPr lang="fr-CA" dirty="0"/>
          </a:p>
        </p:txBody>
      </p:sp>
      <p:sp>
        <p:nvSpPr>
          <p:cNvPr id="3" name="Espace réservé du contenu 2"/>
          <p:cNvSpPr>
            <a:spLocks noGrp="1"/>
          </p:cNvSpPr>
          <p:nvPr>
            <p:ph sz="quarter" idx="1"/>
          </p:nvPr>
        </p:nvSpPr>
        <p:spPr/>
        <p:txBody>
          <a:bodyPr/>
          <a:lstStyle/>
          <a:p>
            <a:r>
              <a:rPr lang="fr-CA" dirty="0" smtClean="0"/>
              <a:t>Lourdeur musculaire</a:t>
            </a:r>
          </a:p>
          <a:p>
            <a:r>
              <a:rPr lang="fr-CA" dirty="0" smtClean="0"/>
              <a:t>Sensation de chaleur ou de frisson</a:t>
            </a:r>
          </a:p>
          <a:p>
            <a:r>
              <a:rPr lang="fr-CA" dirty="0" smtClean="0"/>
              <a:t>Transpiration</a:t>
            </a:r>
          </a:p>
          <a:p>
            <a:r>
              <a:rPr lang="fr-CA" dirty="0" smtClean="0"/>
              <a:t>Étourdissements</a:t>
            </a:r>
          </a:p>
          <a:p>
            <a:r>
              <a:rPr lang="fr-CA" dirty="0" smtClean="0"/>
              <a:t>Boule dans la gorge</a:t>
            </a:r>
          </a:p>
          <a:p>
            <a:r>
              <a:rPr lang="fr-CA" dirty="0" smtClean="0"/>
              <a:t>Envie de pipi</a:t>
            </a:r>
          </a:p>
          <a:p>
            <a:r>
              <a:rPr lang="fr-CA" dirty="0" smtClean="0"/>
              <a:t>Difficultés de sommeil</a:t>
            </a:r>
            <a:endParaRPr lang="fr-CA" dirty="0"/>
          </a:p>
        </p:txBody>
      </p:sp>
    </p:spTree>
    <p:extLst>
      <p:ext uri="{BB962C8B-B14F-4D97-AF65-F5344CB8AC3E}">
        <p14:creationId xmlns:p14="http://schemas.microsoft.com/office/powerpoint/2010/main" val="1661371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Pensées</a:t>
            </a:r>
            <a:endParaRPr lang="fr-CA" dirty="0"/>
          </a:p>
        </p:txBody>
      </p:sp>
      <p:sp>
        <p:nvSpPr>
          <p:cNvPr id="3" name="Espace réservé du contenu 2"/>
          <p:cNvSpPr>
            <a:spLocks noGrp="1"/>
          </p:cNvSpPr>
          <p:nvPr>
            <p:ph sz="quarter" idx="1"/>
          </p:nvPr>
        </p:nvSpPr>
        <p:spPr/>
        <p:txBody>
          <a:bodyPr/>
          <a:lstStyle/>
          <a:p>
            <a:r>
              <a:rPr lang="fr-CA" dirty="0" smtClean="0"/>
              <a:t>Angoisses</a:t>
            </a:r>
          </a:p>
          <a:p>
            <a:r>
              <a:rPr lang="fr-CA" dirty="0" smtClean="0"/>
              <a:t>Inquiétudes</a:t>
            </a:r>
          </a:p>
          <a:p>
            <a:r>
              <a:rPr lang="fr-CA" dirty="0" smtClean="0"/>
              <a:t>Pensées négatives</a:t>
            </a:r>
          </a:p>
          <a:p>
            <a:r>
              <a:rPr lang="fr-CA" dirty="0" smtClean="0"/>
              <a:t>Généralisation</a:t>
            </a:r>
          </a:p>
          <a:p>
            <a:r>
              <a:rPr lang="fr-CA" dirty="0" smtClean="0"/>
              <a:t>Pensées catastrophiques</a:t>
            </a:r>
            <a:endParaRPr lang="fr-CA" dirty="0"/>
          </a:p>
        </p:txBody>
      </p:sp>
    </p:spTree>
    <p:extLst>
      <p:ext uri="{BB962C8B-B14F-4D97-AF65-F5344CB8AC3E}">
        <p14:creationId xmlns:p14="http://schemas.microsoft.com/office/powerpoint/2010/main" val="2441138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Comportements</a:t>
            </a:r>
            <a:endParaRPr lang="fr-CA" dirty="0"/>
          </a:p>
        </p:txBody>
      </p:sp>
      <p:sp>
        <p:nvSpPr>
          <p:cNvPr id="3" name="Espace réservé du contenu 2"/>
          <p:cNvSpPr>
            <a:spLocks noGrp="1"/>
          </p:cNvSpPr>
          <p:nvPr>
            <p:ph sz="quarter" idx="1"/>
          </p:nvPr>
        </p:nvSpPr>
        <p:spPr/>
        <p:txBody>
          <a:bodyPr/>
          <a:lstStyle/>
          <a:p>
            <a:r>
              <a:rPr lang="fr-CA" dirty="0" smtClean="0"/>
              <a:t>Se replier sur soi-même</a:t>
            </a:r>
          </a:p>
          <a:p>
            <a:r>
              <a:rPr lang="fr-CA" dirty="0" smtClean="0"/>
              <a:t>Hyperactivité/Agitation</a:t>
            </a:r>
          </a:p>
          <a:p>
            <a:r>
              <a:rPr lang="fr-CA" dirty="0" smtClean="0"/>
              <a:t>Crises</a:t>
            </a:r>
          </a:p>
          <a:p>
            <a:r>
              <a:rPr lang="fr-CA" dirty="0" smtClean="0"/>
              <a:t>Recherche la proximité de l’adulte sécurisant</a:t>
            </a:r>
          </a:p>
          <a:p>
            <a:r>
              <a:rPr lang="fr-CA" dirty="0" smtClean="0"/>
              <a:t>Évitement</a:t>
            </a:r>
            <a:endParaRPr lang="fr-CA" dirty="0"/>
          </a:p>
        </p:txBody>
      </p:sp>
    </p:spTree>
    <p:extLst>
      <p:ext uri="{BB962C8B-B14F-4D97-AF65-F5344CB8AC3E}">
        <p14:creationId xmlns:p14="http://schemas.microsoft.com/office/powerpoint/2010/main" val="1173497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CA" dirty="0" smtClean="0"/>
              <a:t>Quand l’anxiété normale devient-elle problématique?</a:t>
            </a:r>
            <a:endParaRPr lang="fr-CA" dirty="0"/>
          </a:p>
        </p:txBody>
      </p:sp>
      <p:sp>
        <p:nvSpPr>
          <p:cNvPr id="4" name="Titre 3"/>
          <p:cNvSpPr>
            <a:spLocks noGrp="1"/>
          </p:cNvSpPr>
          <p:nvPr>
            <p:ph type="title"/>
          </p:nvPr>
        </p:nvSpPr>
        <p:spPr/>
        <p:txBody>
          <a:bodyPr/>
          <a:lstStyle/>
          <a:p>
            <a:r>
              <a:rPr lang="fr-CA" dirty="0" smtClean="0"/>
              <a:t>Anxiété pathologique</a:t>
            </a:r>
            <a:endParaRPr lang="fr-CA" dirty="0"/>
          </a:p>
        </p:txBody>
      </p:sp>
    </p:spTree>
    <p:extLst>
      <p:ext uri="{BB962C8B-B14F-4D97-AF65-F5344CB8AC3E}">
        <p14:creationId xmlns:p14="http://schemas.microsoft.com/office/powerpoint/2010/main" val="3959908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CA" dirty="0" smtClean="0"/>
              <a:t>L’anxiété devient problématique quand…</a:t>
            </a:r>
            <a:endParaRPr lang="fr-CA" dirty="0"/>
          </a:p>
        </p:txBody>
      </p:sp>
      <p:sp>
        <p:nvSpPr>
          <p:cNvPr id="5" name="Espace réservé du contenu 4"/>
          <p:cNvSpPr>
            <a:spLocks noGrp="1"/>
          </p:cNvSpPr>
          <p:nvPr>
            <p:ph sz="quarter" idx="1"/>
          </p:nvPr>
        </p:nvSpPr>
        <p:spPr/>
        <p:txBody>
          <a:bodyPr>
            <a:normAutofit lnSpcReduction="10000"/>
          </a:bodyPr>
          <a:lstStyle/>
          <a:p>
            <a:r>
              <a:rPr lang="fr-CA" dirty="0" smtClean="0"/>
              <a:t>Les peurs deviennent intenses, excessives et incontrôlables.</a:t>
            </a:r>
          </a:p>
          <a:p>
            <a:r>
              <a:rPr lang="fr-CA" dirty="0" smtClean="0"/>
              <a:t>Les peurs sont persistantes.</a:t>
            </a:r>
          </a:p>
          <a:p>
            <a:r>
              <a:rPr lang="fr-CA" dirty="0" smtClean="0"/>
              <a:t>Provoque un inconfort considérable.</a:t>
            </a:r>
          </a:p>
          <a:p>
            <a:r>
              <a:rPr lang="fr-CA" dirty="0" smtClean="0"/>
              <a:t>Nuit au fonctionnement quotidien.</a:t>
            </a:r>
          </a:p>
          <a:p>
            <a:r>
              <a:rPr lang="fr-CA" dirty="0" smtClean="0"/>
              <a:t>Peut aller jusqu’à un arrêt du développement.</a:t>
            </a:r>
          </a:p>
          <a:p>
            <a:r>
              <a:rPr lang="fr-CA" dirty="0" smtClean="0"/>
              <a:t>Il n’y a pas d’indicateur clair qui nous indique que l’anxiété est problématique, il faut utiliser notre jugement.</a:t>
            </a:r>
            <a:endParaRPr lang="fr-CA" dirty="0"/>
          </a:p>
        </p:txBody>
      </p:sp>
    </p:spTree>
    <p:extLst>
      <p:ext uri="{BB962C8B-B14F-4D97-AF65-F5344CB8AC3E}">
        <p14:creationId xmlns:p14="http://schemas.microsoft.com/office/powerpoint/2010/main" val="807409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Troubles anxieux… épidémiologie</a:t>
            </a:r>
            <a:endParaRPr lang="fr-CA" dirty="0"/>
          </a:p>
        </p:txBody>
      </p:sp>
      <p:sp>
        <p:nvSpPr>
          <p:cNvPr id="3" name="Espace réservé du contenu 2"/>
          <p:cNvSpPr>
            <a:spLocks noGrp="1"/>
          </p:cNvSpPr>
          <p:nvPr>
            <p:ph sz="quarter" idx="1"/>
          </p:nvPr>
        </p:nvSpPr>
        <p:spPr/>
        <p:txBody>
          <a:bodyPr>
            <a:normAutofit/>
          </a:bodyPr>
          <a:lstStyle/>
          <a:p>
            <a:r>
              <a:rPr lang="fr-CA" dirty="0" smtClean="0"/>
              <a:t>Trouble le plus communément répandu. Plus courant que le déficit d’attention ou les autres troubles d’apprentissages.</a:t>
            </a:r>
          </a:p>
          <a:p>
            <a:r>
              <a:rPr lang="fr-CA" dirty="0" smtClean="0"/>
              <a:t>Prévalence: 10% des enfants.</a:t>
            </a:r>
          </a:p>
          <a:p>
            <a:r>
              <a:rPr lang="fr-CA" dirty="0" smtClean="0"/>
              <a:t>En l’absence de dépistage et de prise en charge, perdurent à l’âge adulte.</a:t>
            </a:r>
          </a:p>
          <a:p>
            <a:r>
              <a:rPr lang="fr-CA" dirty="0" smtClean="0"/>
              <a:t>Plus facile à traiter chez l’enfant.</a:t>
            </a:r>
          </a:p>
          <a:p>
            <a:r>
              <a:rPr lang="fr-CA" dirty="0" smtClean="0"/>
              <a:t>Répercussion importante sur l’estime de soi.</a:t>
            </a:r>
          </a:p>
          <a:p>
            <a:endParaRPr lang="fr-CA" dirty="0"/>
          </a:p>
        </p:txBody>
      </p:sp>
    </p:spTree>
    <p:extLst>
      <p:ext uri="{BB962C8B-B14F-4D97-AF65-F5344CB8AC3E}">
        <p14:creationId xmlns:p14="http://schemas.microsoft.com/office/powerpoint/2010/main" val="2384080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p:txBody>
          <a:bodyPr/>
          <a:lstStyle/>
          <a:p>
            <a:r>
              <a:rPr lang="fr-CA" dirty="0" smtClean="0"/>
              <a:t>Les différents diagnostiques</a:t>
            </a:r>
            <a:endParaRPr lang="fr-CA" dirty="0"/>
          </a:p>
        </p:txBody>
      </p:sp>
      <p:sp>
        <p:nvSpPr>
          <p:cNvPr id="2" name="Titre 1"/>
          <p:cNvSpPr>
            <a:spLocks noGrp="1"/>
          </p:cNvSpPr>
          <p:nvPr>
            <p:ph type="title"/>
          </p:nvPr>
        </p:nvSpPr>
        <p:spPr/>
        <p:txBody>
          <a:bodyPr/>
          <a:lstStyle/>
          <a:p>
            <a:r>
              <a:rPr lang="fr-CA" dirty="0" smtClean="0"/>
              <a:t>Les troubles anxieux</a:t>
            </a:r>
            <a:endParaRPr lang="fr-CA" dirty="0"/>
          </a:p>
        </p:txBody>
      </p:sp>
    </p:spTree>
    <p:extLst>
      <p:ext uri="{BB962C8B-B14F-4D97-AF65-F5344CB8AC3E}">
        <p14:creationId xmlns:p14="http://schemas.microsoft.com/office/powerpoint/2010/main" val="3353472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smtClean="0"/>
              <a:t>Anxiété de séparation</a:t>
            </a:r>
            <a:endParaRPr lang="fr-CA" dirty="0"/>
          </a:p>
        </p:txBody>
      </p:sp>
      <p:sp>
        <p:nvSpPr>
          <p:cNvPr id="5" name="Espace réservé du contenu 4"/>
          <p:cNvSpPr>
            <a:spLocks noGrp="1"/>
          </p:cNvSpPr>
          <p:nvPr>
            <p:ph sz="quarter" idx="1"/>
          </p:nvPr>
        </p:nvSpPr>
        <p:spPr/>
        <p:txBody>
          <a:bodyPr>
            <a:normAutofit lnSpcReduction="10000"/>
          </a:bodyPr>
          <a:lstStyle/>
          <a:p>
            <a:r>
              <a:rPr lang="fr-CA" dirty="0" smtClean="0"/>
              <a:t>Anxiété excessive à l’idée de s’éloigner de la maison et des gens qui sont proches. (3 critères)</a:t>
            </a:r>
          </a:p>
          <a:p>
            <a:pPr lvl="1"/>
            <a:r>
              <a:rPr lang="fr-CA" dirty="0" smtClean="0"/>
              <a:t>Détresse excessive lorsque l’enfant est séparé de la maison ou des figures d’attachement.</a:t>
            </a:r>
          </a:p>
          <a:p>
            <a:pPr lvl="1"/>
            <a:r>
              <a:rPr lang="fr-CA" dirty="0" smtClean="0"/>
              <a:t>Préoccupations excessives à l’idée de perdre les figures d’attachement ou à l’idée qu’il leur arrive quelque chose de grave.</a:t>
            </a:r>
          </a:p>
          <a:p>
            <a:pPr lvl="1"/>
            <a:r>
              <a:rPr lang="fr-CA" dirty="0" smtClean="0"/>
              <a:t>Préoccupations excessives à l’idée qu’un évènement mènera à une séparation avec la figure d’attachement.</a:t>
            </a:r>
          </a:p>
          <a:p>
            <a:pPr lvl="1"/>
            <a:r>
              <a:rPr lang="fr-CA" dirty="0" smtClean="0"/>
              <a:t>Refus persistant d’aller à l’école ou à d’autres endroit parce l’enfant craint la séparation.</a:t>
            </a:r>
          </a:p>
          <a:p>
            <a:pPr lvl="1"/>
            <a:endParaRPr lang="fr-CA" dirty="0"/>
          </a:p>
        </p:txBody>
      </p:sp>
    </p:spTree>
    <p:extLst>
      <p:ext uri="{BB962C8B-B14F-4D97-AF65-F5344CB8AC3E}">
        <p14:creationId xmlns:p14="http://schemas.microsoft.com/office/powerpoint/2010/main" val="1907726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la présentation</a:t>
            </a:r>
            <a:endParaRPr lang="fr-CA" dirty="0"/>
          </a:p>
        </p:txBody>
      </p:sp>
      <p:sp>
        <p:nvSpPr>
          <p:cNvPr id="4" name="Espace réservé du texte 3"/>
          <p:cNvSpPr>
            <a:spLocks noGrp="1"/>
          </p:cNvSpPr>
          <p:nvPr>
            <p:ph type="body" idx="2"/>
          </p:nvPr>
        </p:nvSpPr>
        <p:spPr/>
        <p:txBody>
          <a:bodyPr/>
          <a:lstStyle/>
          <a:p>
            <a:endParaRPr lang="fr-CA" dirty="0"/>
          </a:p>
        </p:txBody>
      </p:sp>
      <p:sp>
        <p:nvSpPr>
          <p:cNvPr id="3" name="Espace réservé du contenu 2"/>
          <p:cNvSpPr>
            <a:spLocks noGrp="1"/>
          </p:cNvSpPr>
          <p:nvPr>
            <p:ph sz="quarter" idx="1"/>
          </p:nvPr>
        </p:nvSpPr>
        <p:spPr/>
        <p:txBody>
          <a:bodyPr>
            <a:normAutofit/>
          </a:bodyPr>
          <a:lstStyle/>
          <a:p>
            <a:r>
              <a:rPr lang="fr-CA" dirty="0" smtClean="0"/>
              <a:t>L’anxiété normale</a:t>
            </a:r>
          </a:p>
          <a:p>
            <a:pPr lvl="1"/>
            <a:r>
              <a:rPr lang="fr-CA" dirty="0" smtClean="0"/>
              <a:t>L’anxiété saine et l’anxiété désagréable</a:t>
            </a:r>
          </a:p>
          <a:p>
            <a:pPr lvl="1"/>
            <a:r>
              <a:rPr lang="fr-CA" dirty="0" smtClean="0"/>
              <a:t>Les causes de l’anxiété</a:t>
            </a:r>
          </a:p>
          <a:p>
            <a:pPr lvl="1"/>
            <a:r>
              <a:rPr lang="fr-CA" dirty="0" smtClean="0"/>
              <a:t>Les symptômes et manifestations</a:t>
            </a:r>
          </a:p>
          <a:p>
            <a:r>
              <a:rPr lang="fr-CA" dirty="0" smtClean="0"/>
              <a:t>L’anxiété pathologique</a:t>
            </a:r>
          </a:p>
          <a:p>
            <a:pPr lvl="1"/>
            <a:r>
              <a:rPr lang="fr-CA" dirty="0" smtClean="0"/>
              <a:t>Quand l’anxiété devient-elle problématique?</a:t>
            </a:r>
          </a:p>
          <a:p>
            <a:pPr lvl="1"/>
            <a:r>
              <a:rPr lang="fr-CA" dirty="0" smtClean="0"/>
              <a:t>Les différents types d’anxiété</a:t>
            </a:r>
          </a:p>
          <a:p>
            <a:r>
              <a:rPr lang="fr-CA" dirty="0" smtClean="0"/>
              <a:t>Quoi faire avec notre enfant anxieux?</a:t>
            </a:r>
            <a:endParaRPr lang="fr-CA" dirty="0"/>
          </a:p>
        </p:txBody>
      </p:sp>
    </p:spTree>
    <p:extLst>
      <p:ext uri="{BB962C8B-B14F-4D97-AF65-F5344CB8AC3E}">
        <p14:creationId xmlns:p14="http://schemas.microsoft.com/office/powerpoint/2010/main" val="3982095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Anxiété de séparation</a:t>
            </a:r>
            <a:endParaRPr lang="fr-CA" dirty="0"/>
          </a:p>
        </p:txBody>
      </p:sp>
      <p:sp>
        <p:nvSpPr>
          <p:cNvPr id="3" name="Espace réservé du contenu 2"/>
          <p:cNvSpPr>
            <a:spLocks noGrp="1"/>
          </p:cNvSpPr>
          <p:nvPr>
            <p:ph sz="quarter" idx="1"/>
          </p:nvPr>
        </p:nvSpPr>
        <p:spPr/>
        <p:txBody>
          <a:bodyPr>
            <a:normAutofit lnSpcReduction="10000"/>
          </a:bodyPr>
          <a:lstStyle/>
          <a:p>
            <a:pPr lvl="1"/>
            <a:r>
              <a:rPr lang="fr-CA" dirty="0" smtClean="0"/>
              <a:t>Peur persistante et excessive d’être seul, sans la présence de la figure d’attachement.</a:t>
            </a:r>
          </a:p>
          <a:p>
            <a:pPr lvl="1"/>
            <a:r>
              <a:rPr lang="fr-CA" dirty="0" smtClean="0"/>
              <a:t>Refus de dormir sans la proximité de la figure d’attachement ou de dormir à l’extérieur de la maison.</a:t>
            </a:r>
          </a:p>
          <a:p>
            <a:pPr lvl="1"/>
            <a:r>
              <a:rPr lang="fr-CA" dirty="0" smtClean="0"/>
              <a:t>Cauchemars répétitifs sur les thèmes de la séparation.</a:t>
            </a:r>
          </a:p>
          <a:p>
            <a:pPr lvl="1"/>
            <a:r>
              <a:rPr lang="fr-CA" dirty="0" smtClean="0"/>
              <a:t>Plaintes physiques lors de la séparation.</a:t>
            </a:r>
          </a:p>
          <a:p>
            <a:pPr lvl="1"/>
            <a:endParaRPr lang="fr-CA" dirty="0"/>
          </a:p>
          <a:p>
            <a:pPr lvl="1"/>
            <a:r>
              <a:rPr lang="fr-CA" dirty="0" smtClean="0"/>
              <a:t>4 semaines</a:t>
            </a:r>
          </a:p>
          <a:p>
            <a:pPr lvl="1"/>
            <a:r>
              <a:rPr lang="fr-CA" dirty="0" smtClean="0"/>
              <a:t>Avant 18 ans</a:t>
            </a:r>
          </a:p>
          <a:p>
            <a:pPr lvl="1"/>
            <a:r>
              <a:rPr lang="fr-CA" dirty="0" smtClean="0"/>
              <a:t>Gène fonctionnelle.</a:t>
            </a:r>
            <a:endParaRPr lang="fr-CA" dirty="0"/>
          </a:p>
        </p:txBody>
      </p:sp>
    </p:spTree>
    <p:extLst>
      <p:ext uri="{BB962C8B-B14F-4D97-AF65-F5344CB8AC3E}">
        <p14:creationId xmlns:p14="http://schemas.microsoft.com/office/powerpoint/2010/main" val="3705673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Attaque de panique</a:t>
            </a:r>
            <a:endParaRPr lang="fr-CA" dirty="0"/>
          </a:p>
        </p:txBody>
      </p:sp>
      <p:sp>
        <p:nvSpPr>
          <p:cNvPr id="3" name="Espace réservé du contenu 2"/>
          <p:cNvSpPr>
            <a:spLocks noGrp="1"/>
          </p:cNvSpPr>
          <p:nvPr>
            <p:ph sz="quarter" idx="1"/>
          </p:nvPr>
        </p:nvSpPr>
        <p:spPr/>
        <p:txBody>
          <a:bodyPr>
            <a:normAutofit/>
          </a:bodyPr>
          <a:lstStyle/>
          <a:p>
            <a:r>
              <a:rPr lang="fr-CA" dirty="0" smtClean="0"/>
              <a:t>Peur intense et inconfort qui comporte au moins quatre des symptômes suivants:</a:t>
            </a:r>
          </a:p>
          <a:p>
            <a:pPr lvl="1"/>
            <a:r>
              <a:rPr lang="fr-CA" dirty="0" smtClean="0"/>
              <a:t>Palpitations et accélération du rythme cardiaque.</a:t>
            </a:r>
          </a:p>
          <a:p>
            <a:pPr lvl="1"/>
            <a:r>
              <a:rPr lang="fr-CA" dirty="0" smtClean="0"/>
              <a:t>Sudation</a:t>
            </a:r>
          </a:p>
          <a:p>
            <a:pPr lvl="1"/>
            <a:r>
              <a:rPr lang="fr-CA" dirty="0" smtClean="0"/>
              <a:t>Tremblements</a:t>
            </a:r>
          </a:p>
          <a:p>
            <a:pPr lvl="1"/>
            <a:r>
              <a:rPr lang="fr-CA" dirty="0" smtClean="0"/>
              <a:t>Sensation d’avoir le souffle court</a:t>
            </a:r>
          </a:p>
          <a:p>
            <a:pPr lvl="1"/>
            <a:r>
              <a:rPr lang="fr-CA" dirty="0" smtClean="0"/>
              <a:t>Impression d’étouffer</a:t>
            </a:r>
          </a:p>
          <a:p>
            <a:pPr lvl="1"/>
            <a:r>
              <a:rPr lang="fr-CA" dirty="0" smtClean="0"/>
              <a:t>Douleurs à la poitrine</a:t>
            </a:r>
          </a:p>
          <a:p>
            <a:pPr lvl="1"/>
            <a:r>
              <a:rPr lang="fr-CA" dirty="0" smtClean="0"/>
              <a:t>Nausées ou douleurs abdominales</a:t>
            </a:r>
            <a:endParaRPr lang="fr-CA" dirty="0"/>
          </a:p>
        </p:txBody>
      </p:sp>
    </p:spTree>
    <p:extLst>
      <p:ext uri="{BB962C8B-B14F-4D97-AF65-F5344CB8AC3E}">
        <p14:creationId xmlns:p14="http://schemas.microsoft.com/office/powerpoint/2010/main" val="4028298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Attaque de panique</a:t>
            </a:r>
            <a:endParaRPr lang="fr-CA" dirty="0"/>
          </a:p>
        </p:txBody>
      </p:sp>
      <p:sp>
        <p:nvSpPr>
          <p:cNvPr id="3" name="Espace réservé du contenu 2"/>
          <p:cNvSpPr>
            <a:spLocks noGrp="1"/>
          </p:cNvSpPr>
          <p:nvPr>
            <p:ph sz="quarter" idx="1"/>
          </p:nvPr>
        </p:nvSpPr>
        <p:spPr/>
        <p:txBody>
          <a:bodyPr/>
          <a:lstStyle/>
          <a:p>
            <a:pPr lvl="1"/>
            <a:r>
              <a:rPr lang="fr-CA" dirty="0" smtClean="0"/>
              <a:t>Étourdissements pouvant aller jusqu’à l’évanouissement</a:t>
            </a:r>
          </a:p>
          <a:p>
            <a:pPr lvl="1"/>
            <a:r>
              <a:rPr lang="fr-CA" dirty="0" smtClean="0"/>
              <a:t>Sentiment que ce que l’on vit est irréel ou dépersonnalisation</a:t>
            </a:r>
          </a:p>
          <a:p>
            <a:pPr lvl="1"/>
            <a:r>
              <a:rPr lang="fr-CA" dirty="0" smtClean="0"/>
              <a:t>Peur de perdre le contrôle ou de devenir fou</a:t>
            </a:r>
          </a:p>
          <a:p>
            <a:pPr lvl="1"/>
            <a:r>
              <a:rPr lang="fr-CA" dirty="0" smtClean="0"/>
              <a:t>Peur de mourir</a:t>
            </a:r>
          </a:p>
          <a:p>
            <a:pPr lvl="1"/>
            <a:r>
              <a:rPr lang="fr-CA" dirty="0" smtClean="0"/>
              <a:t>Engourdissements</a:t>
            </a:r>
          </a:p>
          <a:p>
            <a:pPr lvl="1"/>
            <a:r>
              <a:rPr lang="fr-CA" dirty="0" smtClean="0"/>
              <a:t>Frissons ou sensation de chaleur</a:t>
            </a:r>
          </a:p>
          <a:p>
            <a:endParaRPr lang="fr-CA" dirty="0"/>
          </a:p>
        </p:txBody>
      </p:sp>
    </p:spTree>
    <p:extLst>
      <p:ext uri="{BB962C8B-B14F-4D97-AF65-F5344CB8AC3E}">
        <p14:creationId xmlns:p14="http://schemas.microsoft.com/office/powerpoint/2010/main" val="3281206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Trouble panique</a:t>
            </a:r>
            <a:endParaRPr lang="fr-CA" dirty="0"/>
          </a:p>
        </p:txBody>
      </p:sp>
      <p:sp>
        <p:nvSpPr>
          <p:cNvPr id="3" name="Espace réservé du contenu 2"/>
          <p:cNvSpPr>
            <a:spLocks noGrp="1"/>
          </p:cNvSpPr>
          <p:nvPr>
            <p:ph sz="quarter" idx="1"/>
          </p:nvPr>
        </p:nvSpPr>
        <p:spPr/>
        <p:txBody>
          <a:bodyPr>
            <a:normAutofit/>
          </a:bodyPr>
          <a:lstStyle/>
          <a:p>
            <a:endParaRPr lang="fr-CA" dirty="0" smtClean="0"/>
          </a:p>
          <a:p>
            <a:r>
              <a:rPr lang="fr-CA" dirty="0" smtClean="0"/>
              <a:t>Souvent en pair avec l’agoraphobie.</a:t>
            </a:r>
          </a:p>
          <a:p>
            <a:r>
              <a:rPr lang="fr-CA" dirty="0" smtClean="0"/>
              <a:t>Présence d’attaques de paniques récurrentes.</a:t>
            </a:r>
          </a:p>
          <a:p>
            <a:r>
              <a:rPr lang="fr-CA" dirty="0" smtClean="0"/>
              <a:t>Préoccupation par l’idée d’avoir des attaques de paniques, de leurs conséquences et changements de comportements en lien avec les attaques.</a:t>
            </a:r>
          </a:p>
          <a:p>
            <a:endParaRPr lang="fr-CA" dirty="0"/>
          </a:p>
        </p:txBody>
      </p:sp>
    </p:spTree>
    <p:extLst>
      <p:ext uri="{BB962C8B-B14F-4D97-AF65-F5344CB8AC3E}">
        <p14:creationId xmlns:p14="http://schemas.microsoft.com/office/powerpoint/2010/main" val="2661493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Agoraphobie</a:t>
            </a:r>
            <a:endParaRPr lang="fr-CA" dirty="0"/>
          </a:p>
        </p:txBody>
      </p:sp>
      <p:sp>
        <p:nvSpPr>
          <p:cNvPr id="3" name="Espace réservé du contenu 2"/>
          <p:cNvSpPr>
            <a:spLocks noGrp="1"/>
          </p:cNvSpPr>
          <p:nvPr>
            <p:ph sz="quarter" idx="1"/>
          </p:nvPr>
        </p:nvSpPr>
        <p:spPr/>
        <p:txBody>
          <a:bodyPr>
            <a:normAutofit/>
          </a:bodyPr>
          <a:lstStyle/>
          <a:p>
            <a:r>
              <a:rPr lang="fr-CA" dirty="0" smtClean="0"/>
              <a:t>Anxiété à l’idée d’être dans une situation où il serait impossible de s’échapper ou dans une situation où la personne ne pourrait recevoir de l’aide dans l’éventualité où elle aurait une crise de panique.</a:t>
            </a:r>
          </a:p>
          <a:p>
            <a:r>
              <a:rPr lang="fr-CA" dirty="0" smtClean="0"/>
              <a:t>Ces situations incluent souvent sortir à l’extérieur, être dans une foule, être en ligne, être sur un pont, dans une voiture ou dans les transports publics.</a:t>
            </a:r>
          </a:p>
          <a:p>
            <a:r>
              <a:rPr lang="fr-CA" dirty="0" smtClean="0"/>
              <a:t>Ces situations sont évitées ou tolérées avec un niveau d’anxiété important.</a:t>
            </a:r>
          </a:p>
          <a:p>
            <a:pPr marL="0" indent="0">
              <a:buNone/>
            </a:pPr>
            <a:endParaRPr lang="fr-CA" dirty="0"/>
          </a:p>
        </p:txBody>
      </p:sp>
    </p:spTree>
    <p:extLst>
      <p:ext uri="{BB962C8B-B14F-4D97-AF65-F5344CB8AC3E}">
        <p14:creationId xmlns:p14="http://schemas.microsoft.com/office/powerpoint/2010/main" val="960780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Phobie</a:t>
            </a:r>
            <a:endParaRPr lang="fr-CA" dirty="0"/>
          </a:p>
        </p:txBody>
      </p:sp>
      <p:sp>
        <p:nvSpPr>
          <p:cNvPr id="3" name="Espace réservé du contenu 2"/>
          <p:cNvSpPr>
            <a:spLocks noGrp="1"/>
          </p:cNvSpPr>
          <p:nvPr>
            <p:ph sz="quarter" idx="1"/>
          </p:nvPr>
        </p:nvSpPr>
        <p:spPr/>
        <p:txBody>
          <a:bodyPr>
            <a:normAutofit/>
          </a:bodyPr>
          <a:lstStyle/>
          <a:p>
            <a:r>
              <a:rPr lang="fr-CA" dirty="0" smtClean="0"/>
              <a:t>Peur marquée, persistante et excessive qui est déclenchée par la présence ou l’anticipation d’un objet ou d’une situation.</a:t>
            </a:r>
          </a:p>
          <a:p>
            <a:r>
              <a:rPr lang="fr-CA" dirty="0" smtClean="0"/>
              <a:t>L’exposition à l’objet ou à la situation provoque une réponse anxieuse pouvant aller jusqu’à une attaque de panique. Pour les enfants, cette réaction peut prendre la forme d’une crise, de pleurs, de comportements de fuite ou d’arrêt ou alors, il peut s’agripper à l’adulte.</a:t>
            </a:r>
            <a:endParaRPr lang="fr-CA" dirty="0"/>
          </a:p>
        </p:txBody>
      </p:sp>
    </p:spTree>
    <p:extLst>
      <p:ext uri="{BB962C8B-B14F-4D97-AF65-F5344CB8AC3E}">
        <p14:creationId xmlns:p14="http://schemas.microsoft.com/office/powerpoint/2010/main" val="4206657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Phobie</a:t>
            </a:r>
            <a:endParaRPr lang="fr-CA" dirty="0"/>
          </a:p>
        </p:txBody>
      </p:sp>
      <p:sp>
        <p:nvSpPr>
          <p:cNvPr id="3" name="Espace réservé du contenu 2"/>
          <p:cNvSpPr>
            <a:spLocks noGrp="1"/>
          </p:cNvSpPr>
          <p:nvPr>
            <p:ph sz="quarter" idx="1"/>
          </p:nvPr>
        </p:nvSpPr>
        <p:spPr/>
        <p:txBody>
          <a:bodyPr/>
          <a:lstStyle/>
          <a:p>
            <a:r>
              <a:rPr lang="fr-CA" dirty="0" smtClean="0"/>
              <a:t>La personne reconnaît que la peur est excessive, mais ce n’est pas toujours le cas chez les enfants.</a:t>
            </a:r>
          </a:p>
          <a:p>
            <a:r>
              <a:rPr lang="fr-CA" dirty="0" smtClean="0"/>
              <a:t>Les situations phobiques sont évitées ou endurées avec une grande anxiété.</a:t>
            </a:r>
          </a:p>
          <a:p>
            <a:r>
              <a:rPr lang="fr-CA" dirty="0" smtClean="0"/>
              <a:t>Ces évitements interfèrent avec les activités de la vie quotidienne.</a:t>
            </a:r>
          </a:p>
          <a:p>
            <a:r>
              <a:rPr lang="fr-CA" dirty="0" smtClean="0"/>
              <a:t>6 mois</a:t>
            </a:r>
            <a:endParaRPr lang="fr-CA" dirty="0"/>
          </a:p>
        </p:txBody>
      </p:sp>
    </p:spTree>
    <p:extLst>
      <p:ext uri="{BB962C8B-B14F-4D97-AF65-F5344CB8AC3E}">
        <p14:creationId xmlns:p14="http://schemas.microsoft.com/office/powerpoint/2010/main" val="790905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Phobie sociale</a:t>
            </a:r>
            <a:endParaRPr lang="fr-CA" dirty="0"/>
          </a:p>
        </p:txBody>
      </p:sp>
      <p:sp>
        <p:nvSpPr>
          <p:cNvPr id="3" name="Espace réservé du contenu 2"/>
          <p:cNvSpPr>
            <a:spLocks noGrp="1"/>
          </p:cNvSpPr>
          <p:nvPr>
            <p:ph sz="quarter" idx="1"/>
          </p:nvPr>
        </p:nvSpPr>
        <p:spPr/>
        <p:txBody>
          <a:bodyPr>
            <a:normAutofit lnSpcReduction="10000"/>
          </a:bodyPr>
          <a:lstStyle/>
          <a:p>
            <a:r>
              <a:rPr lang="fr-CA" dirty="0" smtClean="0"/>
              <a:t>Peur marquée et persistante d’une ou plusieurs situations sociales ou performances sociales où la personne sera exposée à des gens qu’elle ne connaît pas et/ou au jugement des autres. La personne craint d’être embarrassée.</a:t>
            </a:r>
          </a:p>
          <a:p>
            <a:r>
              <a:rPr lang="fr-CA" dirty="0" smtClean="0"/>
              <a:t>Les situations sociales provoquent de l’anxiété.</a:t>
            </a:r>
          </a:p>
          <a:p>
            <a:r>
              <a:rPr lang="fr-CA" dirty="0" smtClean="0"/>
              <a:t>La personne reconnaît que la crainte est excessive (pas nécessaire pour les enfants).</a:t>
            </a:r>
          </a:p>
          <a:p>
            <a:r>
              <a:rPr lang="fr-CA" dirty="0" smtClean="0"/>
              <a:t>Les situations sociales sont évités ou vécus avec une grande anxiété.</a:t>
            </a:r>
            <a:endParaRPr lang="fr-CA" dirty="0"/>
          </a:p>
        </p:txBody>
      </p:sp>
    </p:spTree>
    <p:extLst>
      <p:ext uri="{BB962C8B-B14F-4D97-AF65-F5344CB8AC3E}">
        <p14:creationId xmlns:p14="http://schemas.microsoft.com/office/powerpoint/2010/main" val="3311238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Trouble obsessif compulsif</a:t>
            </a:r>
            <a:endParaRPr lang="fr-CA" dirty="0"/>
          </a:p>
        </p:txBody>
      </p:sp>
      <p:sp>
        <p:nvSpPr>
          <p:cNvPr id="3" name="Espace réservé du contenu 2"/>
          <p:cNvSpPr>
            <a:spLocks noGrp="1"/>
          </p:cNvSpPr>
          <p:nvPr>
            <p:ph sz="quarter" idx="1"/>
          </p:nvPr>
        </p:nvSpPr>
        <p:spPr/>
        <p:txBody>
          <a:bodyPr>
            <a:normAutofit fontScale="92500"/>
          </a:bodyPr>
          <a:lstStyle/>
          <a:p>
            <a:r>
              <a:rPr lang="fr-CA" dirty="0" smtClean="0"/>
              <a:t>Obsessions:</a:t>
            </a:r>
          </a:p>
          <a:p>
            <a:pPr lvl="1"/>
            <a:r>
              <a:rPr lang="fr-CA" dirty="0" smtClean="0"/>
              <a:t>Pensées récurrentes et persistantes, impulsions ou images intrusives et inappropriées qui causent un sentiment de détresse.</a:t>
            </a:r>
          </a:p>
          <a:p>
            <a:pPr lvl="1"/>
            <a:r>
              <a:rPr lang="fr-CA" dirty="0" smtClean="0"/>
              <a:t>Ces pensées sont plus importantes que des préoccupations excessives au sujet de problèmes de la vie courante.</a:t>
            </a:r>
          </a:p>
          <a:p>
            <a:pPr lvl="1"/>
            <a:r>
              <a:rPr lang="fr-CA" dirty="0" smtClean="0"/>
              <a:t>La personne tente d’ignorer ou de supprimer ces pensées ou de les neutraliser avec une autre pensée ou une action.</a:t>
            </a:r>
          </a:p>
          <a:p>
            <a:pPr lvl="1"/>
            <a:r>
              <a:rPr lang="fr-CA" dirty="0" smtClean="0"/>
              <a:t>La personne reconnaît que ces pensées sont le produit de son esprit.</a:t>
            </a:r>
            <a:endParaRPr lang="fr-CA" dirty="0"/>
          </a:p>
        </p:txBody>
      </p:sp>
    </p:spTree>
    <p:extLst>
      <p:ext uri="{BB962C8B-B14F-4D97-AF65-F5344CB8AC3E}">
        <p14:creationId xmlns:p14="http://schemas.microsoft.com/office/powerpoint/2010/main" val="16213434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Trouble obsessif compulsif</a:t>
            </a:r>
            <a:endParaRPr lang="fr-CA" dirty="0"/>
          </a:p>
        </p:txBody>
      </p:sp>
      <p:sp>
        <p:nvSpPr>
          <p:cNvPr id="3" name="Espace réservé du contenu 2"/>
          <p:cNvSpPr>
            <a:spLocks noGrp="1"/>
          </p:cNvSpPr>
          <p:nvPr>
            <p:ph sz="quarter" idx="1"/>
          </p:nvPr>
        </p:nvSpPr>
        <p:spPr/>
        <p:txBody>
          <a:bodyPr>
            <a:normAutofit/>
          </a:bodyPr>
          <a:lstStyle/>
          <a:p>
            <a:r>
              <a:rPr lang="fr-CA" dirty="0" smtClean="0"/>
              <a:t>Compulsions:</a:t>
            </a:r>
          </a:p>
          <a:p>
            <a:pPr lvl="1"/>
            <a:r>
              <a:rPr lang="fr-CA" dirty="0" smtClean="0"/>
              <a:t>Comportements répétitifs ou actions mentales qu’une personne se sent contrainte de faire en réponse à une obsession ou pour répondre à une règle.</a:t>
            </a:r>
          </a:p>
          <a:p>
            <a:pPr lvl="1"/>
            <a:r>
              <a:rPr lang="fr-CA" dirty="0" smtClean="0"/>
              <a:t>Les comportements ou actions mentales ont pour but de prévenir ou de réduire la détresse ou de prévenir l’avènement de certaines situations, par contre, ces comportements ne sont pas en lien d’une façon réaliste avec ce qu’ils tentent de prévenir ou alors sont excessifs.</a:t>
            </a:r>
            <a:endParaRPr lang="fr-CA" dirty="0"/>
          </a:p>
        </p:txBody>
      </p:sp>
    </p:spTree>
    <p:extLst>
      <p:ext uri="{BB962C8B-B14F-4D97-AF65-F5344CB8AC3E}">
        <p14:creationId xmlns:p14="http://schemas.microsoft.com/office/powerpoint/2010/main" val="3108507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body" idx="1"/>
          </p:nvPr>
        </p:nvSpPr>
        <p:spPr/>
        <p:txBody>
          <a:bodyPr>
            <a:normAutofit/>
          </a:bodyPr>
          <a:lstStyle/>
          <a:p>
            <a:endParaRPr lang="fr-CA" dirty="0" smtClean="0"/>
          </a:p>
        </p:txBody>
      </p:sp>
      <p:sp>
        <p:nvSpPr>
          <p:cNvPr id="2" name="Titre 1"/>
          <p:cNvSpPr>
            <a:spLocks noGrp="1"/>
          </p:cNvSpPr>
          <p:nvPr>
            <p:ph type="title"/>
          </p:nvPr>
        </p:nvSpPr>
        <p:spPr/>
        <p:txBody>
          <a:bodyPr/>
          <a:lstStyle/>
          <a:p>
            <a:r>
              <a:rPr lang="fr-CA" dirty="0" smtClean="0"/>
              <a:t>Anxiété saine</a:t>
            </a:r>
            <a:endParaRPr lang="fr-CA" dirty="0"/>
          </a:p>
        </p:txBody>
      </p:sp>
    </p:spTree>
    <p:extLst>
      <p:ext uri="{BB962C8B-B14F-4D97-AF65-F5344CB8AC3E}">
        <p14:creationId xmlns:p14="http://schemas.microsoft.com/office/powerpoint/2010/main" val="2474144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Trouble obsessif compulsif</a:t>
            </a:r>
            <a:endParaRPr lang="fr-CA" dirty="0"/>
          </a:p>
        </p:txBody>
      </p:sp>
      <p:sp>
        <p:nvSpPr>
          <p:cNvPr id="3" name="Espace réservé du contenu 2"/>
          <p:cNvSpPr>
            <a:spLocks noGrp="1"/>
          </p:cNvSpPr>
          <p:nvPr>
            <p:ph sz="quarter" idx="1"/>
          </p:nvPr>
        </p:nvSpPr>
        <p:spPr/>
        <p:txBody>
          <a:bodyPr/>
          <a:lstStyle/>
          <a:p>
            <a:r>
              <a:rPr lang="fr-CA" dirty="0" smtClean="0"/>
              <a:t>La personne reconnaît que ses comportements sont excessifs (ne s’</a:t>
            </a:r>
            <a:r>
              <a:rPr lang="fr-CA" dirty="0"/>
              <a:t>a</a:t>
            </a:r>
            <a:r>
              <a:rPr lang="fr-CA" dirty="0" smtClean="0"/>
              <a:t>pplique pas aux enfants).</a:t>
            </a:r>
          </a:p>
          <a:p>
            <a:r>
              <a:rPr lang="fr-CA" dirty="0" smtClean="0"/>
              <a:t>Cause une détresse importante et demande du temps (plus d’une heure), ou interfère de façon importante avec la routine normale de la personne.</a:t>
            </a:r>
            <a:endParaRPr lang="fr-CA" dirty="0"/>
          </a:p>
        </p:txBody>
      </p:sp>
    </p:spTree>
    <p:extLst>
      <p:ext uri="{BB962C8B-B14F-4D97-AF65-F5344CB8AC3E}">
        <p14:creationId xmlns:p14="http://schemas.microsoft.com/office/powerpoint/2010/main" val="10042169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Syndrome de stress post traumatique</a:t>
            </a:r>
            <a:endParaRPr lang="fr-CA" dirty="0"/>
          </a:p>
        </p:txBody>
      </p:sp>
      <p:sp>
        <p:nvSpPr>
          <p:cNvPr id="3" name="Espace réservé du contenu 2"/>
          <p:cNvSpPr>
            <a:spLocks noGrp="1"/>
          </p:cNvSpPr>
          <p:nvPr>
            <p:ph sz="quarter" idx="1"/>
          </p:nvPr>
        </p:nvSpPr>
        <p:spPr/>
        <p:txBody>
          <a:bodyPr>
            <a:normAutofit/>
          </a:bodyPr>
          <a:lstStyle/>
          <a:p>
            <a:r>
              <a:rPr lang="fr-CA" dirty="0" smtClean="0"/>
              <a:t>La personne a été exposée à un évènement traumatisant où les deux facteurs suivants étaient présents:</a:t>
            </a:r>
          </a:p>
          <a:p>
            <a:pPr lvl="1"/>
            <a:r>
              <a:rPr lang="fr-CA" dirty="0" smtClean="0"/>
              <a:t>La personne a été victime, témoin ou a été confrontée à un évènement qui implique une menace à la vie ou à l’intégrité physique.</a:t>
            </a:r>
          </a:p>
          <a:p>
            <a:pPr lvl="1"/>
            <a:r>
              <a:rPr lang="fr-CA" dirty="0" smtClean="0"/>
              <a:t>La réaction a impliqué une peur intense, un sentiment d’impuissance ou d’horreur. Pour les enfants, il peut s’agir d’un comportement désorganisé ou agité.</a:t>
            </a:r>
            <a:endParaRPr lang="fr-CA" dirty="0"/>
          </a:p>
        </p:txBody>
      </p:sp>
    </p:spTree>
    <p:extLst>
      <p:ext uri="{BB962C8B-B14F-4D97-AF65-F5344CB8AC3E}">
        <p14:creationId xmlns:p14="http://schemas.microsoft.com/office/powerpoint/2010/main" val="837149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Syndrome de stress post-traumatique</a:t>
            </a:r>
            <a:endParaRPr lang="fr-CA" dirty="0"/>
          </a:p>
        </p:txBody>
      </p:sp>
      <p:sp>
        <p:nvSpPr>
          <p:cNvPr id="3" name="Espace réservé du contenu 2"/>
          <p:cNvSpPr>
            <a:spLocks noGrp="1"/>
          </p:cNvSpPr>
          <p:nvPr>
            <p:ph sz="quarter" idx="1"/>
          </p:nvPr>
        </p:nvSpPr>
        <p:spPr/>
        <p:txBody>
          <a:bodyPr>
            <a:normAutofit lnSpcReduction="10000"/>
          </a:bodyPr>
          <a:lstStyle/>
          <a:p>
            <a:r>
              <a:rPr lang="fr-CA" dirty="0" smtClean="0"/>
              <a:t>L’évènement traumatique est revécu de certaines façons:</a:t>
            </a:r>
          </a:p>
          <a:p>
            <a:pPr lvl="1"/>
            <a:r>
              <a:rPr lang="fr-CA" dirty="0" smtClean="0"/>
              <a:t>Pensées intrusives qui font revivre l’évènement.</a:t>
            </a:r>
          </a:p>
          <a:p>
            <a:pPr lvl="1"/>
            <a:r>
              <a:rPr lang="fr-CA" dirty="0" smtClean="0"/>
              <a:t>Rêves</a:t>
            </a:r>
          </a:p>
          <a:p>
            <a:pPr lvl="1"/>
            <a:r>
              <a:rPr lang="fr-CA" dirty="0" smtClean="0"/>
              <a:t>Impression que l’évènement traumatisant est sur le point de se reproduire</a:t>
            </a:r>
          </a:p>
          <a:p>
            <a:pPr lvl="1"/>
            <a:r>
              <a:rPr lang="fr-CA" dirty="0" smtClean="0"/>
              <a:t>Détresse importante lorsque exposé à des éléments qui rappellent l’incident</a:t>
            </a:r>
          </a:p>
          <a:p>
            <a:pPr lvl="1"/>
            <a:r>
              <a:rPr lang="fr-CA" dirty="0" smtClean="0"/>
              <a:t>Réactions physiques lorsque exposé à des éléments qui rappellent l’incident</a:t>
            </a:r>
            <a:endParaRPr lang="fr-CA" dirty="0"/>
          </a:p>
        </p:txBody>
      </p:sp>
    </p:spTree>
    <p:extLst>
      <p:ext uri="{BB962C8B-B14F-4D97-AF65-F5344CB8AC3E}">
        <p14:creationId xmlns:p14="http://schemas.microsoft.com/office/powerpoint/2010/main" val="18104917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Syndrome de stress post traumatique</a:t>
            </a:r>
            <a:endParaRPr lang="fr-CA" dirty="0"/>
          </a:p>
        </p:txBody>
      </p:sp>
      <p:sp>
        <p:nvSpPr>
          <p:cNvPr id="3" name="Espace réservé du contenu 2"/>
          <p:cNvSpPr>
            <a:spLocks noGrp="1"/>
          </p:cNvSpPr>
          <p:nvPr>
            <p:ph sz="quarter" idx="1"/>
          </p:nvPr>
        </p:nvSpPr>
        <p:spPr/>
        <p:txBody>
          <a:bodyPr/>
          <a:lstStyle/>
          <a:p>
            <a:r>
              <a:rPr lang="fr-CA" dirty="0" smtClean="0"/>
              <a:t>Difficultés de sommeil</a:t>
            </a:r>
          </a:p>
          <a:p>
            <a:r>
              <a:rPr lang="fr-CA" dirty="0" smtClean="0"/>
              <a:t>Irritabilité ou colère</a:t>
            </a:r>
          </a:p>
          <a:p>
            <a:r>
              <a:rPr lang="fr-CA" dirty="0" smtClean="0"/>
              <a:t>Difficultés de concentration</a:t>
            </a:r>
          </a:p>
          <a:p>
            <a:r>
              <a:rPr lang="fr-CA" dirty="0" smtClean="0"/>
              <a:t>Hypovigilance</a:t>
            </a:r>
          </a:p>
          <a:p>
            <a:r>
              <a:rPr lang="fr-CA" dirty="0" smtClean="0"/>
              <a:t>Sursauts</a:t>
            </a:r>
            <a:endParaRPr lang="fr-CA" dirty="0"/>
          </a:p>
        </p:txBody>
      </p:sp>
    </p:spTree>
    <p:extLst>
      <p:ext uri="{BB962C8B-B14F-4D97-AF65-F5344CB8AC3E}">
        <p14:creationId xmlns:p14="http://schemas.microsoft.com/office/powerpoint/2010/main" val="6133320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Anxiété généralisée</a:t>
            </a:r>
            <a:endParaRPr lang="fr-CA" dirty="0"/>
          </a:p>
        </p:txBody>
      </p:sp>
      <p:sp>
        <p:nvSpPr>
          <p:cNvPr id="3" name="Espace réservé du contenu 2"/>
          <p:cNvSpPr>
            <a:spLocks noGrp="1"/>
          </p:cNvSpPr>
          <p:nvPr>
            <p:ph sz="quarter" idx="1"/>
          </p:nvPr>
        </p:nvSpPr>
        <p:spPr/>
        <p:txBody>
          <a:bodyPr/>
          <a:lstStyle/>
          <a:p>
            <a:r>
              <a:rPr lang="fr-CA" dirty="0" smtClean="0"/>
              <a:t>Préoccupation et anxiété excessive présentes la majorité du temps durant au moins six mois, dans plusieurs évènements ou activités.</a:t>
            </a:r>
          </a:p>
          <a:p>
            <a:r>
              <a:rPr lang="fr-CA" dirty="0" smtClean="0"/>
              <a:t>Le personne a de la difficulté à maîtriser ses craintes.</a:t>
            </a:r>
          </a:p>
        </p:txBody>
      </p:sp>
    </p:spTree>
    <p:extLst>
      <p:ext uri="{BB962C8B-B14F-4D97-AF65-F5344CB8AC3E}">
        <p14:creationId xmlns:p14="http://schemas.microsoft.com/office/powerpoint/2010/main" val="2270200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Anxiété généralisée</a:t>
            </a:r>
            <a:endParaRPr lang="fr-CA" dirty="0"/>
          </a:p>
        </p:txBody>
      </p:sp>
      <p:sp>
        <p:nvSpPr>
          <p:cNvPr id="3" name="Espace réservé du contenu 2"/>
          <p:cNvSpPr>
            <a:spLocks noGrp="1"/>
          </p:cNvSpPr>
          <p:nvPr>
            <p:ph sz="quarter" idx="1"/>
          </p:nvPr>
        </p:nvSpPr>
        <p:spPr/>
        <p:txBody>
          <a:bodyPr/>
          <a:lstStyle/>
          <a:p>
            <a:r>
              <a:rPr lang="fr-CA" dirty="0"/>
              <a:t>Associé avec au moins trois de ces symptômes:</a:t>
            </a:r>
          </a:p>
          <a:p>
            <a:pPr lvl="1"/>
            <a:r>
              <a:rPr lang="fr-CA" dirty="0"/>
              <a:t>Agitation			</a:t>
            </a:r>
          </a:p>
          <a:p>
            <a:pPr lvl="1"/>
            <a:r>
              <a:rPr lang="fr-CA" dirty="0"/>
              <a:t>Fatigue</a:t>
            </a:r>
          </a:p>
          <a:p>
            <a:pPr lvl="1"/>
            <a:r>
              <a:rPr lang="fr-CA" dirty="0"/>
              <a:t>Difficulté de </a:t>
            </a:r>
            <a:r>
              <a:rPr lang="fr-CA" dirty="0" smtClean="0"/>
              <a:t>concentration</a:t>
            </a:r>
          </a:p>
          <a:p>
            <a:pPr lvl="1"/>
            <a:r>
              <a:rPr lang="fr-CA" dirty="0" smtClean="0"/>
              <a:t>Irritabilité</a:t>
            </a:r>
          </a:p>
          <a:p>
            <a:pPr lvl="1"/>
            <a:r>
              <a:rPr lang="fr-CA" dirty="0" smtClean="0"/>
              <a:t>Tension musculaire</a:t>
            </a:r>
          </a:p>
          <a:p>
            <a:pPr lvl="1"/>
            <a:r>
              <a:rPr lang="fr-CA" dirty="0" smtClean="0"/>
              <a:t>Difficultés de sommeil</a:t>
            </a:r>
            <a:endParaRPr lang="fr-CA" dirty="0"/>
          </a:p>
        </p:txBody>
      </p:sp>
    </p:spTree>
    <p:extLst>
      <p:ext uri="{BB962C8B-B14F-4D97-AF65-F5344CB8AC3E}">
        <p14:creationId xmlns:p14="http://schemas.microsoft.com/office/powerpoint/2010/main" val="19322145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CA" dirty="0" smtClean="0"/>
              <a:t>Comment aider son enfant à mieux gérer l’anxiété</a:t>
            </a:r>
            <a:endParaRPr lang="fr-CA" dirty="0"/>
          </a:p>
        </p:txBody>
      </p:sp>
      <p:sp>
        <p:nvSpPr>
          <p:cNvPr id="4" name="Titre 3"/>
          <p:cNvSpPr>
            <a:spLocks noGrp="1"/>
          </p:cNvSpPr>
          <p:nvPr>
            <p:ph type="title"/>
          </p:nvPr>
        </p:nvSpPr>
        <p:spPr/>
        <p:txBody>
          <a:bodyPr/>
          <a:lstStyle/>
          <a:p>
            <a:r>
              <a:rPr lang="fr-CA" dirty="0" smtClean="0"/>
              <a:t>Leur venir en aide.</a:t>
            </a:r>
            <a:endParaRPr lang="fr-CA" dirty="0"/>
          </a:p>
        </p:txBody>
      </p:sp>
    </p:spTree>
    <p:extLst>
      <p:ext uri="{BB962C8B-B14F-4D97-AF65-F5344CB8AC3E}">
        <p14:creationId xmlns:p14="http://schemas.microsoft.com/office/powerpoint/2010/main" val="4842327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Anxiété normale</a:t>
            </a:r>
            <a:endParaRPr lang="fr-CA" dirty="0"/>
          </a:p>
        </p:txBody>
      </p:sp>
      <p:sp>
        <p:nvSpPr>
          <p:cNvPr id="3" name="Espace réservé du contenu 2"/>
          <p:cNvSpPr>
            <a:spLocks noGrp="1"/>
          </p:cNvSpPr>
          <p:nvPr>
            <p:ph sz="quarter" idx="1"/>
          </p:nvPr>
        </p:nvSpPr>
        <p:spPr/>
        <p:txBody>
          <a:bodyPr>
            <a:normAutofit fontScale="92500" lnSpcReduction="10000"/>
          </a:bodyPr>
          <a:lstStyle/>
          <a:p>
            <a:r>
              <a:rPr lang="fr-CA" dirty="0" smtClean="0"/>
              <a:t>Comprendre que la peur est réelle. Valider ce qu’il vit et écouter ce qu’il a </a:t>
            </a:r>
            <a:r>
              <a:rPr lang="fr-CA" dirty="0"/>
              <a:t>à</a:t>
            </a:r>
            <a:r>
              <a:rPr lang="fr-CA" dirty="0" smtClean="0"/>
              <a:t> dire.</a:t>
            </a:r>
          </a:p>
          <a:p>
            <a:r>
              <a:rPr lang="fr-CA" dirty="0" smtClean="0"/>
              <a:t>Découvrir ce qui lui fait peur.</a:t>
            </a:r>
          </a:p>
          <a:p>
            <a:r>
              <a:rPr lang="fr-CA" dirty="0" smtClean="0"/>
              <a:t>Le réconforter et le rassurer.</a:t>
            </a:r>
          </a:p>
          <a:p>
            <a:r>
              <a:rPr lang="fr-CA" dirty="0" smtClean="0"/>
              <a:t>Ne pas minimiser ce qu’il vit.</a:t>
            </a:r>
          </a:p>
          <a:p>
            <a:r>
              <a:rPr lang="fr-CA" dirty="0" smtClean="0"/>
              <a:t>Rappeler à l’enfant que la majorité des gens sont gentils et que la majorité des situations se déroulent bien.</a:t>
            </a:r>
          </a:p>
          <a:p>
            <a:r>
              <a:rPr lang="fr-CA" dirty="0" smtClean="0"/>
              <a:t>Élaborer un plan d’urgence pour outiller l’enfant à faire face aux imprévus.</a:t>
            </a:r>
          </a:p>
        </p:txBody>
      </p:sp>
    </p:spTree>
    <p:extLst>
      <p:ext uri="{BB962C8B-B14F-4D97-AF65-F5344CB8AC3E}">
        <p14:creationId xmlns:p14="http://schemas.microsoft.com/office/powerpoint/2010/main" val="3225037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Encourager les comportements non anxieux</a:t>
            </a:r>
            <a:endParaRPr lang="fr-CA" dirty="0"/>
          </a:p>
        </p:txBody>
      </p:sp>
      <p:sp>
        <p:nvSpPr>
          <p:cNvPr id="3" name="Espace réservé du contenu 2"/>
          <p:cNvSpPr>
            <a:spLocks noGrp="1"/>
          </p:cNvSpPr>
          <p:nvPr>
            <p:ph sz="quarter" idx="1"/>
          </p:nvPr>
        </p:nvSpPr>
        <p:spPr/>
        <p:txBody>
          <a:bodyPr>
            <a:normAutofit/>
          </a:bodyPr>
          <a:lstStyle/>
          <a:p>
            <a:r>
              <a:rPr lang="fr-CA" dirty="0" smtClean="0"/>
              <a:t>Porter attention aux comportements non anxieux et ignorer les comportements anxieux.</a:t>
            </a:r>
          </a:p>
          <a:p>
            <a:pPr lvl="1"/>
            <a:r>
              <a:rPr lang="fr-CA" dirty="0" smtClean="0"/>
              <a:t>Encouragements verbaux.</a:t>
            </a:r>
          </a:p>
          <a:p>
            <a:pPr lvl="1"/>
            <a:r>
              <a:rPr lang="fr-CA" dirty="0" smtClean="0"/>
              <a:t>Récompenses</a:t>
            </a:r>
          </a:p>
          <a:p>
            <a:pPr lvl="1"/>
            <a:r>
              <a:rPr lang="fr-CA" dirty="0" smtClean="0"/>
              <a:t>Donner l’exemple</a:t>
            </a:r>
          </a:p>
          <a:p>
            <a:pPr lvl="1"/>
            <a:r>
              <a:rPr lang="fr-CA" dirty="0" smtClean="0"/>
              <a:t>Indépendance: le laisser prendre des chances et faire des erreurs</a:t>
            </a:r>
          </a:p>
          <a:p>
            <a:pPr lvl="1"/>
            <a:r>
              <a:rPr lang="fr-CA" dirty="0" smtClean="0"/>
              <a:t>Constance</a:t>
            </a:r>
          </a:p>
          <a:p>
            <a:pPr lvl="1"/>
            <a:r>
              <a:rPr lang="fr-CA" dirty="0" smtClean="0"/>
              <a:t>Contrôler ses propres émotions	</a:t>
            </a:r>
            <a:endParaRPr lang="fr-CA" dirty="0"/>
          </a:p>
        </p:txBody>
      </p:sp>
    </p:spTree>
    <p:extLst>
      <p:ext uri="{BB962C8B-B14F-4D97-AF65-F5344CB8AC3E}">
        <p14:creationId xmlns:p14="http://schemas.microsoft.com/office/powerpoint/2010/main" val="38777952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Rassurer, mais pas trop…</a:t>
            </a:r>
            <a:endParaRPr lang="fr-CA" dirty="0"/>
          </a:p>
        </p:txBody>
      </p:sp>
      <p:sp>
        <p:nvSpPr>
          <p:cNvPr id="3" name="Espace réservé du contenu 2"/>
          <p:cNvSpPr>
            <a:spLocks noGrp="1"/>
          </p:cNvSpPr>
          <p:nvPr>
            <p:ph sz="quarter" idx="1"/>
          </p:nvPr>
        </p:nvSpPr>
        <p:spPr/>
        <p:txBody>
          <a:bodyPr>
            <a:normAutofit/>
          </a:bodyPr>
          <a:lstStyle/>
          <a:p>
            <a:r>
              <a:rPr lang="fr-CA" dirty="0" smtClean="0"/>
              <a:t>L’enfant a besoin d’apprendre à gérer ses peurs lui-même.</a:t>
            </a:r>
          </a:p>
          <a:p>
            <a:r>
              <a:rPr lang="fr-CA" dirty="0" smtClean="0"/>
              <a:t>Parfois, les paroles rassurantes sont fausses…</a:t>
            </a:r>
          </a:p>
          <a:p>
            <a:r>
              <a:rPr lang="fr-CA" dirty="0" smtClean="0"/>
              <a:t>Gérer son anxiété, c’est être capable vivre avec la possibilité que parfois, certaines choses arrivent. Pas de croire que tout va toujours pour le mieux dans le meilleur des monde.</a:t>
            </a:r>
          </a:p>
          <a:p>
            <a:r>
              <a:rPr lang="fr-CA" dirty="0" smtClean="0"/>
              <a:t>Il y aura déplacement avec l’anxiété généralisée.</a:t>
            </a:r>
          </a:p>
          <a:p>
            <a:r>
              <a:rPr lang="fr-CA" dirty="0" smtClean="0"/>
              <a:t>Favoriser les pensées réalistes aux pensées positives</a:t>
            </a:r>
            <a:endParaRPr lang="fr-CA" dirty="0"/>
          </a:p>
        </p:txBody>
      </p:sp>
    </p:spTree>
    <p:extLst>
      <p:ext uri="{BB962C8B-B14F-4D97-AF65-F5344CB8AC3E}">
        <p14:creationId xmlns:p14="http://schemas.microsoft.com/office/powerpoint/2010/main" val="3979036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Anxiété saine</a:t>
            </a:r>
            <a:endParaRPr lang="fr-CA" dirty="0"/>
          </a:p>
        </p:txBody>
      </p:sp>
      <p:sp>
        <p:nvSpPr>
          <p:cNvPr id="3" name="Espace réservé du contenu 2"/>
          <p:cNvSpPr>
            <a:spLocks noGrp="1"/>
          </p:cNvSpPr>
          <p:nvPr>
            <p:ph sz="quarter" idx="1"/>
          </p:nvPr>
        </p:nvSpPr>
        <p:spPr/>
        <p:txBody>
          <a:bodyPr>
            <a:normAutofit/>
          </a:bodyPr>
          <a:lstStyle/>
          <a:p>
            <a:r>
              <a:rPr lang="fr-CA" dirty="0"/>
              <a:t>L’anxiété est une émotion humaine de base que tous les êtres vivants ressentent</a:t>
            </a:r>
            <a:r>
              <a:rPr lang="fr-CA" dirty="0" smtClean="0"/>
              <a:t>.</a:t>
            </a:r>
          </a:p>
          <a:p>
            <a:r>
              <a:rPr lang="fr-CA" dirty="0" smtClean="0"/>
              <a:t>Réponse adaptative à une situation de danger.</a:t>
            </a:r>
            <a:endParaRPr lang="fr-CA" dirty="0"/>
          </a:p>
          <a:p>
            <a:r>
              <a:rPr lang="fr-CA" dirty="0"/>
              <a:t>Différence entre la peur et l’anxiété.</a:t>
            </a:r>
          </a:p>
          <a:p>
            <a:r>
              <a:rPr lang="fr-CA" dirty="0"/>
              <a:t>Fonction de protection.</a:t>
            </a:r>
          </a:p>
          <a:p>
            <a:r>
              <a:rPr lang="fr-CA" dirty="0"/>
              <a:t>L’anxiété est une émotion qui peut même avoir des impacts positifs et des répercussions saines. </a:t>
            </a:r>
          </a:p>
          <a:p>
            <a:endParaRPr lang="fr-CA" dirty="0"/>
          </a:p>
        </p:txBody>
      </p:sp>
    </p:spTree>
    <p:extLst>
      <p:ext uri="{BB962C8B-B14F-4D97-AF65-F5344CB8AC3E}">
        <p14:creationId xmlns:p14="http://schemas.microsoft.com/office/powerpoint/2010/main" val="37116994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Nommer la peur</a:t>
            </a:r>
            <a:endParaRPr lang="fr-CA" dirty="0"/>
          </a:p>
        </p:txBody>
      </p:sp>
      <p:sp>
        <p:nvSpPr>
          <p:cNvPr id="3" name="Espace réservé du contenu 2"/>
          <p:cNvSpPr>
            <a:spLocks noGrp="1"/>
          </p:cNvSpPr>
          <p:nvPr>
            <p:ph sz="quarter" idx="1"/>
          </p:nvPr>
        </p:nvSpPr>
        <p:spPr/>
        <p:txBody>
          <a:bodyPr/>
          <a:lstStyle/>
          <a:p>
            <a:endParaRPr lang="fr-CA" dirty="0" smtClean="0"/>
          </a:p>
          <a:p>
            <a:r>
              <a:rPr lang="fr-CA" dirty="0" smtClean="0"/>
              <a:t>Qu’est-ce qui fait si peur?</a:t>
            </a:r>
          </a:p>
          <a:p>
            <a:r>
              <a:rPr lang="fr-CA" dirty="0" smtClean="0"/>
              <a:t>Qu’est-ce qui est la pire chose qui pourrait arriver?</a:t>
            </a:r>
          </a:p>
          <a:p>
            <a:r>
              <a:rPr lang="fr-CA" dirty="0" smtClean="0"/>
              <a:t>Aider l’enfant à faire le lien entre ses sensations physiques et l’anxiété pour l’aider à faire de la prévention.</a:t>
            </a:r>
          </a:p>
          <a:p>
            <a:r>
              <a:rPr lang="fr-CA" dirty="0" smtClean="0"/>
              <a:t>L’anxiété, c’est normal!</a:t>
            </a:r>
          </a:p>
          <a:p>
            <a:endParaRPr lang="fr-CA" dirty="0"/>
          </a:p>
          <a:p>
            <a:endParaRPr lang="fr-CA" dirty="0"/>
          </a:p>
        </p:txBody>
      </p:sp>
    </p:spTree>
    <p:extLst>
      <p:ext uri="{BB962C8B-B14F-4D97-AF65-F5344CB8AC3E}">
        <p14:creationId xmlns:p14="http://schemas.microsoft.com/office/powerpoint/2010/main" val="3575458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pensées</a:t>
            </a:r>
            <a:endParaRPr lang="fr-CA" dirty="0"/>
          </a:p>
        </p:txBody>
      </p:sp>
      <p:sp>
        <p:nvSpPr>
          <p:cNvPr id="3" name="Espace réservé du contenu 2"/>
          <p:cNvSpPr>
            <a:spLocks noGrp="1"/>
          </p:cNvSpPr>
          <p:nvPr>
            <p:ph sz="quarter" idx="1"/>
          </p:nvPr>
        </p:nvSpPr>
        <p:spPr/>
        <p:txBody>
          <a:bodyPr>
            <a:normAutofit/>
          </a:bodyPr>
          <a:lstStyle/>
          <a:p>
            <a:r>
              <a:rPr lang="fr-CA" dirty="0" smtClean="0"/>
              <a:t>Aider l’enfant à voir les liens qui existent entre les pensées, les émotions et les situations.</a:t>
            </a:r>
          </a:p>
          <a:p>
            <a:r>
              <a:rPr lang="fr-CA" dirty="0" smtClean="0"/>
              <a:t>Identifier les fausses croyances.</a:t>
            </a:r>
          </a:p>
          <a:p>
            <a:pPr lvl="1"/>
            <a:r>
              <a:rPr lang="fr-CA" dirty="0" smtClean="0"/>
              <a:t>Qu’est-ce qui me fait peur?</a:t>
            </a:r>
          </a:p>
          <a:p>
            <a:pPr lvl="1"/>
            <a:r>
              <a:rPr lang="fr-CA" dirty="0" smtClean="0"/>
              <a:t>Qu’est-ce qui peut arriver de pire?</a:t>
            </a:r>
          </a:p>
          <a:p>
            <a:pPr lvl="1"/>
            <a:r>
              <a:rPr lang="fr-CA" dirty="0"/>
              <a:t>Le pire est-il vraiment si pire?</a:t>
            </a:r>
          </a:p>
          <a:p>
            <a:pPr lvl="1"/>
            <a:r>
              <a:rPr lang="fr-CA" dirty="0" smtClean="0"/>
              <a:t>Qu’est-ce qui peut arriver d’autre?</a:t>
            </a:r>
          </a:p>
          <a:p>
            <a:pPr lvl="1"/>
            <a:r>
              <a:rPr lang="fr-CA" dirty="0" smtClean="0"/>
              <a:t>Qu’elle est la probabilité que le pire arrive?</a:t>
            </a:r>
          </a:p>
          <a:p>
            <a:pPr lvl="1"/>
            <a:r>
              <a:rPr lang="fr-CA" dirty="0" smtClean="0"/>
              <a:t>Qu’est-ce que je peux faire si le pire arrive?</a:t>
            </a:r>
          </a:p>
        </p:txBody>
      </p:sp>
    </p:spTree>
    <p:extLst>
      <p:ext uri="{BB962C8B-B14F-4D97-AF65-F5344CB8AC3E}">
        <p14:creationId xmlns:p14="http://schemas.microsoft.com/office/powerpoint/2010/main" val="4121338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Relaxation musculaire</a:t>
            </a:r>
            <a:endParaRPr lang="fr-CA" dirty="0"/>
          </a:p>
        </p:txBody>
      </p:sp>
      <p:sp>
        <p:nvSpPr>
          <p:cNvPr id="3" name="Espace réservé du contenu 2"/>
          <p:cNvSpPr>
            <a:spLocks noGrp="1"/>
          </p:cNvSpPr>
          <p:nvPr>
            <p:ph sz="quarter" idx="1"/>
          </p:nvPr>
        </p:nvSpPr>
        <p:spPr/>
        <p:txBody>
          <a:bodyPr>
            <a:normAutofit/>
          </a:bodyPr>
          <a:lstStyle/>
          <a:p>
            <a:r>
              <a:rPr lang="fr-CA" dirty="0"/>
              <a:t>I</a:t>
            </a:r>
            <a:r>
              <a:rPr lang="fr-CA" dirty="0" smtClean="0"/>
              <a:t>magine que tu es dans un grand champ. Le soleil réchauffe ta peau. Tout à coup, tu aperçois un citronnier. Wow! Comme ces citrons sont jaunes. Prends-en un dans chacune de tes mains et presse les très fort. Tu sens tes mains et tes bras tendus. Ouf! Prends maintenant quelques instants pour reposer tes bras et tes mains. Ça fait du bien! Sens comme tes bras et tes mains sont détendus et relaxés…</a:t>
            </a:r>
          </a:p>
        </p:txBody>
      </p:sp>
    </p:spTree>
    <p:extLst>
      <p:ext uri="{BB962C8B-B14F-4D97-AF65-F5344CB8AC3E}">
        <p14:creationId xmlns:p14="http://schemas.microsoft.com/office/powerpoint/2010/main" val="21466320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Respiration abdominale</a:t>
            </a:r>
            <a:endParaRPr lang="fr-CA" dirty="0"/>
          </a:p>
        </p:txBody>
      </p:sp>
      <p:sp>
        <p:nvSpPr>
          <p:cNvPr id="7" name="Espace réservé du contenu 6"/>
          <p:cNvSpPr>
            <a:spLocks noGrp="1"/>
          </p:cNvSpPr>
          <p:nvPr>
            <p:ph sz="quarter" idx="1"/>
          </p:nvPr>
        </p:nvSpPr>
        <p:spPr/>
        <p:txBody>
          <a:bodyPr/>
          <a:lstStyle/>
          <a:p>
            <a:r>
              <a:rPr lang="fr-CA" dirty="0" smtClean="0"/>
              <a:t>Permet de mieux relaxer et de ralentir la respiration.</a:t>
            </a:r>
          </a:p>
          <a:p>
            <a:r>
              <a:rPr lang="fr-CA" dirty="0" smtClean="0"/>
              <a:t>Respirer doucement, lentement, de façon égale.</a:t>
            </a:r>
          </a:p>
          <a:p>
            <a:r>
              <a:rPr lang="fr-CA" dirty="0" smtClean="0"/>
              <a:t>Tenter de faire descendre l’air dans le fond des poumons, comme si on gonflait un ballon dans son ventre.</a:t>
            </a:r>
          </a:p>
          <a:p>
            <a:r>
              <a:rPr lang="fr-CA" dirty="0" smtClean="0"/>
              <a:t>Importance de pratiquer.</a:t>
            </a:r>
            <a:endParaRPr lang="fr-CA" dirty="0"/>
          </a:p>
        </p:txBody>
      </p:sp>
    </p:spTree>
    <p:extLst>
      <p:ext uri="{BB962C8B-B14F-4D97-AF65-F5344CB8AC3E}">
        <p14:creationId xmlns:p14="http://schemas.microsoft.com/office/powerpoint/2010/main" val="13600168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Activités relaxantes</a:t>
            </a:r>
            <a:endParaRPr lang="fr-CA" dirty="0"/>
          </a:p>
        </p:txBody>
      </p:sp>
      <p:sp>
        <p:nvSpPr>
          <p:cNvPr id="3" name="Espace réservé du contenu 2"/>
          <p:cNvSpPr>
            <a:spLocks noGrp="1"/>
          </p:cNvSpPr>
          <p:nvPr>
            <p:ph sz="quarter" idx="1"/>
          </p:nvPr>
        </p:nvSpPr>
        <p:spPr/>
        <p:txBody>
          <a:bodyPr/>
          <a:lstStyle/>
          <a:p>
            <a:endParaRPr lang="fr-CA" dirty="0" smtClean="0"/>
          </a:p>
          <a:p>
            <a:r>
              <a:rPr lang="fr-CA" dirty="0" smtClean="0"/>
              <a:t>Voir avec votre enfant des activités qu’il pourrait trouver apaisantes. Comme par exemple de prendre un bain chaud, une douche, de parler au téléphone, d’écouter de la musique, de voir un ami, de jouer à un jeu, de lire une livre, une revue, etc.</a:t>
            </a:r>
            <a:endParaRPr lang="fr-CA" dirty="0"/>
          </a:p>
        </p:txBody>
      </p:sp>
    </p:spTree>
    <p:extLst>
      <p:ext uri="{BB962C8B-B14F-4D97-AF65-F5344CB8AC3E}">
        <p14:creationId xmlns:p14="http://schemas.microsoft.com/office/powerpoint/2010/main" val="40478364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Les comportements: éviter l’évitement</a:t>
            </a:r>
            <a:endParaRPr lang="fr-CA" dirty="0"/>
          </a:p>
        </p:txBody>
      </p:sp>
      <p:sp>
        <p:nvSpPr>
          <p:cNvPr id="3" name="Espace réservé du contenu 2"/>
          <p:cNvSpPr>
            <a:spLocks noGrp="1"/>
          </p:cNvSpPr>
          <p:nvPr>
            <p:ph sz="quarter" idx="1"/>
          </p:nvPr>
        </p:nvSpPr>
        <p:spPr/>
        <p:txBody>
          <a:bodyPr/>
          <a:lstStyle/>
          <a:p>
            <a:r>
              <a:rPr lang="fr-CA" dirty="0" smtClean="0"/>
              <a:t>Exposition: tolérer l’anxiété pour permettre l’habituation.</a:t>
            </a:r>
          </a:p>
          <a:p>
            <a:r>
              <a:rPr lang="fr-CA" dirty="0" smtClean="0"/>
              <a:t>Permet de se rendre compte que ce que l’on craint n’arrive pas.</a:t>
            </a:r>
          </a:p>
          <a:p>
            <a:r>
              <a:rPr lang="fr-CA" dirty="0" smtClean="0"/>
              <a:t>Permet au jeune de réaliser qu’il est capable d’affronter ses peurs et d’augmenter sa confiance en ses propres habiletés.</a:t>
            </a:r>
            <a:endParaRPr lang="fr-CA" dirty="0"/>
          </a:p>
        </p:txBody>
      </p:sp>
    </p:spTree>
    <p:extLst>
      <p:ext uri="{BB962C8B-B14F-4D97-AF65-F5344CB8AC3E}">
        <p14:creationId xmlns:p14="http://schemas.microsoft.com/office/powerpoint/2010/main" val="13654197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Exposition graduée</a:t>
            </a:r>
            <a:endParaRPr lang="fr-CA" dirty="0"/>
          </a:p>
        </p:txBody>
      </p:sp>
      <p:sp>
        <p:nvSpPr>
          <p:cNvPr id="3" name="Espace réservé du contenu 2"/>
          <p:cNvSpPr>
            <a:spLocks noGrp="1"/>
          </p:cNvSpPr>
          <p:nvPr>
            <p:ph sz="quarter" idx="1"/>
          </p:nvPr>
        </p:nvSpPr>
        <p:spPr/>
        <p:txBody>
          <a:bodyPr>
            <a:normAutofit/>
          </a:bodyPr>
          <a:lstStyle/>
          <a:p>
            <a:r>
              <a:rPr lang="fr-CA" dirty="0" smtClean="0"/>
              <a:t>Il faut maintenir l’exposition pour confirmer que l’anxiété finit </a:t>
            </a:r>
            <a:r>
              <a:rPr lang="fr-CA" smtClean="0"/>
              <a:t>par diminuer </a:t>
            </a:r>
            <a:r>
              <a:rPr lang="fr-CA" dirty="0" smtClean="0"/>
              <a:t>par elle-même et que ce qui est anticipé ne se réalise pas.</a:t>
            </a:r>
          </a:p>
          <a:p>
            <a:r>
              <a:rPr lang="fr-CA" dirty="0" smtClean="0"/>
              <a:t>Plus on s’expose, moins l’anxiété dure longtemps et moins elle est importante.</a:t>
            </a:r>
          </a:p>
          <a:p>
            <a:r>
              <a:rPr lang="fr-CA" dirty="0" smtClean="0"/>
              <a:t>L’exposition se fait graduellement, des situations modérément anxiogènes aux plus difficiles.</a:t>
            </a:r>
            <a:endParaRPr lang="fr-CA" dirty="0"/>
          </a:p>
        </p:txBody>
      </p:sp>
    </p:spTree>
    <p:extLst>
      <p:ext uri="{BB962C8B-B14F-4D97-AF65-F5344CB8AC3E}">
        <p14:creationId xmlns:p14="http://schemas.microsoft.com/office/powerpoint/2010/main" val="16196182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Entraînement à la résolution de problèmes</a:t>
            </a:r>
            <a:endParaRPr lang="fr-CA" dirty="0"/>
          </a:p>
        </p:txBody>
      </p:sp>
      <p:sp>
        <p:nvSpPr>
          <p:cNvPr id="3" name="Espace réservé du contenu 2"/>
          <p:cNvSpPr>
            <a:spLocks noGrp="1"/>
          </p:cNvSpPr>
          <p:nvPr>
            <p:ph sz="quarter" idx="1"/>
          </p:nvPr>
        </p:nvSpPr>
        <p:spPr/>
        <p:txBody>
          <a:bodyPr>
            <a:normAutofit lnSpcReduction="10000"/>
          </a:bodyPr>
          <a:lstStyle/>
          <a:p>
            <a:r>
              <a:rPr lang="fr-CA" dirty="0" smtClean="0"/>
              <a:t>1- Quel est le problème?</a:t>
            </a:r>
          </a:p>
          <a:p>
            <a:r>
              <a:rPr lang="fr-CA" dirty="0" smtClean="0"/>
              <a:t>2- Qu’est-ce que je peux faire? (penser à toutes le solutions, même les plus farfelues)</a:t>
            </a:r>
          </a:p>
          <a:p>
            <a:r>
              <a:rPr lang="fr-CA" dirty="0" smtClean="0"/>
              <a:t>3- Quels sont les avantages et les désavantages de chacune des solution?</a:t>
            </a:r>
          </a:p>
          <a:p>
            <a:r>
              <a:rPr lang="fr-CA" dirty="0" smtClean="0"/>
              <a:t>4- Quelle est la meilleure solution?</a:t>
            </a:r>
          </a:p>
          <a:p>
            <a:r>
              <a:rPr lang="fr-CA" dirty="0" smtClean="0"/>
              <a:t>5- J’essaie la solution.</a:t>
            </a:r>
          </a:p>
          <a:p>
            <a:r>
              <a:rPr lang="fr-CA" dirty="0" smtClean="0"/>
              <a:t>6- J’évalue les retombées et je recommence si </a:t>
            </a:r>
            <a:r>
              <a:rPr lang="fr-CA" dirty="0" err="1" smtClean="0"/>
              <a:t>nécéssaire</a:t>
            </a:r>
            <a:r>
              <a:rPr lang="fr-CA" dirty="0" smtClean="0"/>
              <a:t>.</a:t>
            </a:r>
            <a:endParaRPr lang="fr-CA" dirty="0"/>
          </a:p>
        </p:txBody>
      </p:sp>
    </p:spTree>
    <p:extLst>
      <p:ext uri="{BB962C8B-B14F-4D97-AF65-F5344CB8AC3E}">
        <p14:creationId xmlns:p14="http://schemas.microsoft.com/office/powerpoint/2010/main" val="21092368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On consulte quand…</a:t>
            </a:r>
            <a:endParaRPr lang="fr-CA" dirty="0"/>
          </a:p>
        </p:txBody>
      </p:sp>
      <p:sp>
        <p:nvSpPr>
          <p:cNvPr id="3" name="Espace réservé du contenu 2"/>
          <p:cNvSpPr>
            <a:spLocks noGrp="1"/>
          </p:cNvSpPr>
          <p:nvPr>
            <p:ph sz="quarter" idx="1"/>
          </p:nvPr>
        </p:nvSpPr>
        <p:spPr/>
        <p:txBody>
          <a:bodyPr>
            <a:normAutofit/>
          </a:bodyPr>
          <a:lstStyle/>
          <a:p>
            <a:r>
              <a:rPr lang="fr-CA" dirty="0" smtClean="0"/>
              <a:t>L’anxiété nuit aux activités familiales.</a:t>
            </a:r>
          </a:p>
          <a:p>
            <a:r>
              <a:rPr lang="fr-CA" dirty="0" smtClean="0"/>
              <a:t>L’anxiété empêche l’enfant de se faire des amis.</a:t>
            </a:r>
          </a:p>
          <a:p>
            <a:r>
              <a:rPr lang="fr-CA" dirty="0" smtClean="0"/>
              <a:t>L’anxiété est une excuse pour ne pas aller à l’école.</a:t>
            </a:r>
          </a:p>
          <a:p>
            <a:r>
              <a:rPr lang="fr-CA" dirty="0" smtClean="0"/>
              <a:t>L’anxiété mène à un comportement compulsif</a:t>
            </a:r>
          </a:p>
          <a:p>
            <a:r>
              <a:rPr lang="fr-CA" dirty="0" smtClean="0"/>
              <a:t>L’anxiété mène à des peurs ou à des phobies extrêmes.</a:t>
            </a:r>
            <a:endParaRPr lang="fr-CA" dirty="0"/>
          </a:p>
        </p:txBody>
      </p:sp>
    </p:spTree>
    <p:extLst>
      <p:ext uri="{BB962C8B-B14F-4D97-AF65-F5344CB8AC3E}">
        <p14:creationId xmlns:p14="http://schemas.microsoft.com/office/powerpoint/2010/main" val="3337495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Anxiété saine</a:t>
            </a:r>
            <a:endParaRPr lang="fr-CA" dirty="0"/>
          </a:p>
        </p:txBody>
      </p:sp>
      <p:sp>
        <p:nvSpPr>
          <p:cNvPr id="3" name="Espace réservé du contenu 2"/>
          <p:cNvSpPr>
            <a:spLocks noGrp="1"/>
          </p:cNvSpPr>
          <p:nvPr>
            <p:ph sz="quarter" idx="1"/>
          </p:nvPr>
        </p:nvSpPr>
        <p:spPr/>
        <p:txBody>
          <a:bodyPr/>
          <a:lstStyle/>
          <a:p>
            <a:r>
              <a:rPr lang="fr-CA" dirty="0" smtClean="0"/>
              <a:t>Minime ou modérée</a:t>
            </a:r>
          </a:p>
          <a:p>
            <a:r>
              <a:rPr lang="fr-CA" dirty="0" smtClean="0"/>
              <a:t>Transitoire</a:t>
            </a:r>
          </a:p>
          <a:p>
            <a:r>
              <a:rPr lang="fr-CA" dirty="0" smtClean="0"/>
              <a:t>Peurs normales et adaptées au niveau de développement de l’enfant.</a:t>
            </a:r>
          </a:p>
          <a:p>
            <a:r>
              <a:rPr lang="fr-CA" dirty="0" smtClean="0"/>
              <a:t>Vie saine et productive</a:t>
            </a:r>
          </a:p>
          <a:p>
            <a:r>
              <a:rPr lang="fr-CA" dirty="0" smtClean="0"/>
              <a:t>Augmente la performance.</a:t>
            </a:r>
          </a:p>
          <a:p>
            <a:r>
              <a:rPr lang="fr-CA" dirty="0" smtClean="0"/>
              <a:t>Fait partie du développement normal.</a:t>
            </a:r>
            <a:endParaRPr lang="fr-CA" dirty="0"/>
          </a:p>
        </p:txBody>
      </p:sp>
    </p:spTree>
    <p:extLst>
      <p:ext uri="{BB962C8B-B14F-4D97-AF65-F5344CB8AC3E}">
        <p14:creationId xmlns:p14="http://schemas.microsoft.com/office/powerpoint/2010/main" val="2333331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Qu’est-ce qui cause l’anxiété?</a:t>
            </a:r>
            <a:endParaRPr lang="fr-CA" dirty="0"/>
          </a:p>
        </p:txBody>
      </p:sp>
      <p:sp>
        <p:nvSpPr>
          <p:cNvPr id="3" name="Espace réservé du contenu 2"/>
          <p:cNvSpPr>
            <a:spLocks noGrp="1"/>
          </p:cNvSpPr>
          <p:nvPr>
            <p:ph sz="quarter" idx="1"/>
          </p:nvPr>
        </p:nvSpPr>
        <p:spPr/>
        <p:txBody>
          <a:bodyPr/>
          <a:lstStyle/>
          <a:p>
            <a:r>
              <a:rPr lang="fr-CA" dirty="0" smtClean="0"/>
              <a:t>Facteurs génétiques</a:t>
            </a:r>
          </a:p>
          <a:p>
            <a:r>
              <a:rPr lang="fr-CA" dirty="0" smtClean="0"/>
              <a:t>Sensibilité du système nerveux</a:t>
            </a:r>
          </a:p>
          <a:p>
            <a:r>
              <a:rPr lang="fr-CA" dirty="0" smtClean="0"/>
              <a:t>Évènements de la vie</a:t>
            </a:r>
          </a:p>
          <a:p>
            <a:r>
              <a:rPr lang="fr-CA" dirty="0"/>
              <a:t>Situations stressantes</a:t>
            </a:r>
          </a:p>
          <a:p>
            <a:r>
              <a:rPr lang="fr-CA" dirty="0" smtClean="0"/>
              <a:t>Réactions des parents</a:t>
            </a:r>
          </a:p>
          <a:p>
            <a:r>
              <a:rPr lang="fr-CA" dirty="0" smtClean="0"/>
              <a:t>Modelage</a:t>
            </a:r>
          </a:p>
        </p:txBody>
      </p:sp>
    </p:spTree>
    <p:extLst>
      <p:ext uri="{BB962C8B-B14F-4D97-AF65-F5344CB8AC3E}">
        <p14:creationId xmlns:p14="http://schemas.microsoft.com/office/powerpoint/2010/main" val="120040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Quels sont les effets de l’anxiété?</a:t>
            </a:r>
            <a:endParaRPr lang="fr-CA" dirty="0"/>
          </a:p>
        </p:txBody>
      </p:sp>
      <p:sp>
        <p:nvSpPr>
          <p:cNvPr id="3" name="Espace réservé du contenu 2"/>
          <p:cNvSpPr>
            <a:spLocks noGrp="1"/>
          </p:cNvSpPr>
          <p:nvPr>
            <p:ph sz="quarter" idx="1"/>
          </p:nvPr>
        </p:nvSpPr>
        <p:spPr/>
        <p:txBody>
          <a:bodyPr/>
          <a:lstStyle/>
          <a:p>
            <a:r>
              <a:rPr lang="fr-CA" dirty="0" smtClean="0"/>
              <a:t>Effet mobilisateur</a:t>
            </a:r>
          </a:p>
          <a:p>
            <a:r>
              <a:rPr lang="fr-CA" dirty="0" smtClean="0"/>
              <a:t>Tendance à se sentir seul et à s’isoler</a:t>
            </a:r>
          </a:p>
          <a:p>
            <a:r>
              <a:rPr lang="fr-CA" dirty="0" smtClean="0"/>
              <a:t>Rendement académique à la baisse</a:t>
            </a:r>
          </a:p>
          <a:p>
            <a:r>
              <a:rPr lang="fr-CA" dirty="0" smtClean="0"/>
              <a:t>Perfectionnisme</a:t>
            </a:r>
          </a:p>
          <a:p>
            <a:r>
              <a:rPr lang="fr-CA" dirty="0" smtClean="0"/>
              <a:t>Difficulté à faire la tâche</a:t>
            </a:r>
          </a:p>
          <a:p>
            <a:r>
              <a:rPr lang="fr-CA" dirty="0" smtClean="0"/>
              <a:t>Difficulté de concentration</a:t>
            </a:r>
          </a:p>
          <a:p>
            <a:r>
              <a:rPr lang="fr-CA" dirty="0" smtClean="0"/>
              <a:t>Timidité et manque de participation</a:t>
            </a:r>
            <a:endParaRPr lang="fr-CA" dirty="0"/>
          </a:p>
        </p:txBody>
      </p:sp>
    </p:spTree>
    <p:extLst>
      <p:ext uri="{BB962C8B-B14F-4D97-AF65-F5344CB8AC3E}">
        <p14:creationId xmlns:p14="http://schemas.microsoft.com/office/powerpoint/2010/main" val="349778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lstStyle/>
          <a:p>
            <a:endParaRPr lang="fr-CA" dirty="0"/>
          </a:p>
        </p:txBody>
      </p:sp>
      <p:sp>
        <p:nvSpPr>
          <p:cNvPr id="4" name="Titre 3"/>
          <p:cNvSpPr>
            <a:spLocks noGrp="1"/>
          </p:cNvSpPr>
          <p:nvPr>
            <p:ph type="title"/>
          </p:nvPr>
        </p:nvSpPr>
        <p:spPr/>
        <p:txBody>
          <a:bodyPr/>
          <a:lstStyle/>
          <a:p>
            <a:r>
              <a:rPr lang="fr-CA" dirty="0" smtClean="0"/>
              <a:t>Symptômes anxieux</a:t>
            </a:r>
            <a:endParaRPr lang="fr-CA" dirty="0"/>
          </a:p>
        </p:txBody>
      </p:sp>
    </p:spTree>
    <p:extLst>
      <p:ext uri="{BB962C8B-B14F-4D97-AF65-F5344CB8AC3E}">
        <p14:creationId xmlns:p14="http://schemas.microsoft.com/office/powerpoint/2010/main" val="3779236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CA" dirty="0" smtClean="0"/>
              <a:t>Comportements</a:t>
            </a:r>
          </a:p>
          <a:p>
            <a:r>
              <a:rPr lang="fr-CA" dirty="0" smtClean="0"/>
              <a:t>Pensées</a:t>
            </a:r>
          </a:p>
          <a:p>
            <a:r>
              <a:rPr lang="fr-CA" dirty="0"/>
              <a:t>S</a:t>
            </a:r>
            <a:r>
              <a:rPr lang="fr-CA" dirty="0" smtClean="0"/>
              <a:t>entiments</a:t>
            </a:r>
            <a:endParaRPr lang="fr-CA" dirty="0"/>
          </a:p>
        </p:txBody>
      </p:sp>
      <p:sp>
        <p:nvSpPr>
          <p:cNvPr id="4" name="Titre 3"/>
          <p:cNvSpPr>
            <a:spLocks noGrp="1"/>
          </p:cNvSpPr>
          <p:nvPr>
            <p:ph type="title"/>
          </p:nvPr>
        </p:nvSpPr>
        <p:spPr/>
        <p:txBody>
          <a:bodyPr>
            <a:normAutofit fontScale="90000"/>
          </a:bodyPr>
          <a:lstStyle/>
          <a:p>
            <a:r>
              <a:rPr lang="fr-CA" dirty="0" smtClean="0"/>
              <a:t>Les trois composantes de l’anxiété</a:t>
            </a:r>
            <a:endParaRPr lang="fr-CA" dirty="0"/>
          </a:p>
        </p:txBody>
      </p:sp>
    </p:spTree>
    <p:extLst>
      <p:ext uri="{BB962C8B-B14F-4D97-AF65-F5344CB8AC3E}">
        <p14:creationId xmlns:p14="http://schemas.microsoft.com/office/powerpoint/2010/main" val="16754372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ailles">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600</TotalTime>
  <Words>2039</Words>
  <Application>Microsoft Office PowerPoint</Application>
  <PresentationFormat>Affichage à l'écran (4:3)</PresentationFormat>
  <Paragraphs>263</Paragraphs>
  <Slides>48</Slides>
  <Notes>1</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Médian</vt:lpstr>
      <vt:lpstr>L’anxiété chez les enfants</vt:lpstr>
      <vt:lpstr>Plan de la présentation</vt:lpstr>
      <vt:lpstr>Anxiété saine</vt:lpstr>
      <vt:lpstr>Anxiété saine</vt:lpstr>
      <vt:lpstr>Anxiété saine</vt:lpstr>
      <vt:lpstr>Qu’est-ce qui cause l’anxiété?</vt:lpstr>
      <vt:lpstr>Quels sont les effets de l’anxiété?</vt:lpstr>
      <vt:lpstr>Symptômes anxieux</vt:lpstr>
      <vt:lpstr>Les trois composantes de l’anxiété</vt:lpstr>
      <vt:lpstr>Émotions et sensations physiques</vt:lpstr>
      <vt:lpstr>Émotions et sensations physiques</vt:lpstr>
      <vt:lpstr>Émotions et sensations physiques</vt:lpstr>
      <vt:lpstr>Pensées</vt:lpstr>
      <vt:lpstr>Comportements</vt:lpstr>
      <vt:lpstr>Anxiété pathologique</vt:lpstr>
      <vt:lpstr>L’anxiété devient problématique quand…</vt:lpstr>
      <vt:lpstr>Troubles anxieux… épidémiologie</vt:lpstr>
      <vt:lpstr>Les troubles anxieux</vt:lpstr>
      <vt:lpstr>Anxiété de séparation</vt:lpstr>
      <vt:lpstr>Anxiété de séparation</vt:lpstr>
      <vt:lpstr>Attaque de panique</vt:lpstr>
      <vt:lpstr>Attaque de panique</vt:lpstr>
      <vt:lpstr>Trouble panique</vt:lpstr>
      <vt:lpstr>Agoraphobie</vt:lpstr>
      <vt:lpstr>Phobie</vt:lpstr>
      <vt:lpstr>Phobie</vt:lpstr>
      <vt:lpstr>Phobie sociale</vt:lpstr>
      <vt:lpstr>Trouble obsessif compulsif</vt:lpstr>
      <vt:lpstr>Trouble obsessif compulsif</vt:lpstr>
      <vt:lpstr>Trouble obsessif compulsif</vt:lpstr>
      <vt:lpstr>Syndrome de stress post traumatique</vt:lpstr>
      <vt:lpstr>Syndrome de stress post-traumatique</vt:lpstr>
      <vt:lpstr>Syndrome de stress post traumatique</vt:lpstr>
      <vt:lpstr>Anxiété généralisée</vt:lpstr>
      <vt:lpstr>Anxiété généralisée</vt:lpstr>
      <vt:lpstr>Leur venir en aide.</vt:lpstr>
      <vt:lpstr>Anxiété normale</vt:lpstr>
      <vt:lpstr>Encourager les comportements non anxieux</vt:lpstr>
      <vt:lpstr>Rassurer, mais pas trop…</vt:lpstr>
      <vt:lpstr>Nommer la peur</vt:lpstr>
      <vt:lpstr>Les pensées</vt:lpstr>
      <vt:lpstr>Relaxation musculaire</vt:lpstr>
      <vt:lpstr>Respiration abdominale</vt:lpstr>
      <vt:lpstr>Activités relaxantes</vt:lpstr>
      <vt:lpstr>Les comportements: éviter l’évitement</vt:lpstr>
      <vt:lpstr>Exposition graduée</vt:lpstr>
      <vt:lpstr>Entraînement à la résolution de problèmes</vt:lpstr>
      <vt:lpstr>On consulte quand…</vt:lpstr>
    </vt:vector>
  </TitlesOfParts>
  <Company>Conseil scolaire Centre-Nord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Véronique Poirier</dc:creator>
  <cp:lastModifiedBy>Véronique Poirier</cp:lastModifiedBy>
  <cp:revision>51</cp:revision>
  <dcterms:created xsi:type="dcterms:W3CDTF">2012-02-14T18:31:45Z</dcterms:created>
  <dcterms:modified xsi:type="dcterms:W3CDTF">2012-02-21T20:25:29Z</dcterms:modified>
</cp:coreProperties>
</file>