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70" r:id="rId9"/>
    <p:sldId id="274" r:id="rId10"/>
    <p:sldId id="294" r:id="rId11"/>
    <p:sldId id="275" r:id="rId12"/>
    <p:sldId id="307" r:id="rId13"/>
    <p:sldId id="297" r:id="rId14"/>
    <p:sldId id="272" r:id="rId15"/>
    <p:sldId id="273" r:id="rId16"/>
    <p:sldId id="276" r:id="rId17"/>
    <p:sldId id="277" r:id="rId18"/>
    <p:sldId id="304" r:id="rId19"/>
    <p:sldId id="296" r:id="rId20"/>
    <p:sldId id="278" r:id="rId21"/>
    <p:sldId id="279" r:id="rId22"/>
    <p:sldId id="283" r:id="rId23"/>
    <p:sldId id="281" r:id="rId24"/>
    <p:sldId id="284" r:id="rId25"/>
    <p:sldId id="298" r:id="rId26"/>
    <p:sldId id="285" r:id="rId27"/>
    <p:sldId id="300" r:id="rId28"/>
    <p:sldId id="301" r:id="rId29"/>
    <p:sldId id="286" r:id="rId30"/>
    <p:sldId id="305" r:id="rId31"/>
    <p:sldId id="306" r:id="rId32"/>
    <p:sldId id="287" r:id="rId33"/>
    <p:sldId id="288" r:id="rId34"/>
    <p:sldId id="289" r:id="rId35"/>
    <p:sldId id="290" r:id="rId36"/>
    <p:sldId id="291" r:id="rId37"/>
    <p:sldId id="299" r:id="rId38"/>
    <p:sldId id="302" r:id="rId39"/>
    <p:sldId id="303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80" d="100"/>
          <a:sy n="80" d="100"/>
        </p:scale>
        <p:origin x="-108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5A3E3-5E3D-4065-ADA2-63991F1520EF}" type="datetimeFigureOut">
              <a:rPr lang="fr-CA" smtClean="0"/>
              <a:t>11-03-13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D41CB-7DB7-49DA-8FC8-E5D0F8FB02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193500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08C23-D7D5-4250-8178-A8E272EB9DEC}" type="datetimeFigureOut">
              <a:rPr lang="fr-CA" smtClean="0"/>
              <a:t>11-03-13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BD466-0ADF-4F38-8936-D5221C7A8B8E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45485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665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copyright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590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014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488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16985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positif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25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0588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30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4347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D466-0ADF-4F38-8936-D5221C7A8B8E}" type="slidenum">
              <a:rPr lang="fr-CA" smtClean="0"/>
              <a:t>34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355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9915-DB17-40EF-B341-B06069B62AEC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5539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811A-2042-4D47-AA8E-EA55ED391083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053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4FBA-B62C-48CE-8A50-A9B4F1C7E98E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104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6FB1-7A36-4935-8D74-4ECAF2CDE93F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829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C9E2-5D79-4A89-9198-3DB85CFD1C60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907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B8D7-4678-490D-A3D8-78641DCCA3F4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411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3E3A-ABEF-4E7C-9B2D-0451C6E03348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3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2B0A-736E-4EB6-A290-51182AF73C02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214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BB7D-9B4F-4FE8-A0EE-76DA5560AB15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763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DCA8-51E9-4C7B-97FC-28CD1481E447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0008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9D2D-2AF8-45AD-B861-357F996F8933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887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6859-CA48-49F2-85C1-82B0E284F292}" type="datetime1">
              <a:rPr lang="fr-CA" smtClean="0"/>
              <a:t>11-03-13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5CBC-E49E-4D19-A66E-E1551F10B77C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311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a/url?sa=i&amp;rct=j&amp;q=vocabulaire&amp;source=images&amp;cd=&amp;cad=rja&amp;docid=2S73ScaGVLW9VM&amp;tbnid=2IIZ95DgbxE_hM:&amp;ved=0CAUQjRw&amp;url=http://gabfle.blogspot.com/2010/12/document-audio-pour-le-niveau-a2-outils.html&amp;ei=YoUSUbbsKIXLrQHG3YGIBQ&amp;bvm=bv.41934586,d.aWM&amp;psig=AFQjCNHIUuKjX1rm6IRWRuAF4uFGPr3ldQ&amp;ust=136025459148041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a/url?sa=i&amp;rct=j&amp;q=question&amp;source=images&amp;cd=&amp;cad=rja&amp;docid=nQaTapJZVBbJIM&amp;tbnid=kqWShYp3qCsjfM:&amp;ved=0CAUQjRw&amp;url=http://en.hdyo.org/you/questions&amp;ei=sIUSUd75HISJqgGKk4GQBQ&amp;bvm=bv.41934586,d.aWM&amp;psig=AFQjCNHgEZa_FMelwQplma-kfDv3uDsWmg&amp;ust=136025476233255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oogle.ca/url?sa=i&amp;rct=j&amp;q=raise+hand&amp;source=images&amp;cd=&amp;cad=rja&amp;docid=6ObtPb0L_vtHKM&amp;tbnid=syGP4XfUz5-FiM:&amp;ved=0CAUQjRw&amp;url=http://media.photobucket.com/image/raising%20hand/mmeeggg/girl_raising_hand.gif?o=5&amp;ei=aqYSUZmaKcHZqAH-4oDwBQ&amp;bvm=bv.41934586,d.aWM&amp;psig=AFQjCNHLETGhhJlXW04OJXDeE3EHMk_YRQ&amp;ust=1360263128498422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google.ca/url?sa=i&amp;rct=j&amp;q=cam%C3%A9ra&amp;source=images&amp;cd=&amp;cad=rja&amp;docid=dsoDka1QgZhYkM&amp;tbnid=mcitiFld86KfvM:&amp;ved=0CAUQjRw&amp;url=http://idiffer.com/a/product/Camera/1&amp;ei=RYgSUZisH8m1rQGEloC4Cg&amp;bvm=bv.41934586,d.aWM&amp;psig=AFQjCNEIBQ6MlFalVel4BcWTqoQocBQfWA&amp;ust=13602554067645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google.ca/url?sa=i&amp;rct=j&amp;q=feedback&amp;source=images&amp;cd=&amp;cad=rja&amp;docid=qsKFUl9j-ZWIZM&amp;tbnid=czAjQbMK3lg8IM:&amp;ved=0CAUQjRw&amp;url=http://www.nordliwilson.com/services.htm&amp;ei=eI8SUb-7H8K5qgH4pYG4Dg&amp;psig=AFQjCNH6e2Xw4NPCfwrEUyT5B5iEaUBVrQ&amp;ust=136025719334219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a/url?sa=i&amp;rct=j&amp;q=teach&amp;source=images&amp;cd=&amp;cad=rja&amp;docid=WXdt25_robEL9M&amp;tbnid=jRD7PrcmJS3lJM:&amp;ved=0CAUQjRw&amp;url=http://teachyourchildtoread.net/&amp;ei=0okSUe39J4mgqgHA54HYAQ&amp;psig=AFQjCNH3IGK_bXFFbCq7hzkvbgTfFlOrJQ&amp;ust=136025579373712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a/url?sa=i&amp;rct=j&amp;q=assess&amp;source=images&amp;cd=&amp;cad=rja&amp;docid=ySJCEttHWZII5M&amp;tbnid=19TPx3pWtBzXWM:&amp;ved=0CAUQjRw&amp;url=http://art-dbase.net/search.php?id=45120&amp;ei=hIoSUd6mMY28qQHPvIDICw&amp;psig=AFQjCNHAEcrSkJMaWoLLk6n6e1yX2frNtQ&amp;ust=136025597263217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raycenter.org/social-stories" TargetMode="External"/><Relationship Id="rId2" Type="http://schemas.openxmlformats.org/officeDocument/2006/relationships/hyperlink" Target="http://www.autism.org.uk/living-with-autism/strategies-and-approaches/social-stories-and-comic-strip-conversations/how-to-write-a-social-story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gion2library.org/socialstories.htm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728191"/>
          </a:xfrm>
        </p:spPr>
        <p:txBody>
          <a:bodyPr/>
          <a:lstStyle/>
          <a:p>
            <a:r>
              <a:rPr lang="fr-CA" b="1" dirty="0" smtClean="0"/>
              <a:t>Les scénarios </a:t>
            </a:r>
            <a:r>
              <a:rPr lang="fr-CA" b="1" dirty="0" smtClean="0"/>
              <a:t>sociaux</a:t>
            </a:r>
            <a:br>
              <a:rPr lang="fr-CA" b="1" dirty="0" smtClean="0"/>
            </a:br>
            <a:r>
              <a:rPr lang="fr-CA" b="1" dirty="0"/>
              <a:t> </a:t>
            </a:r>
            <a:r>
              <a:rPr lang="fr-CA" b="1" dirty="0" smtClean="0"/>
              <a:t>                                       </a:t>
            </a:r>
            <a:r>
              <a:rPr lang="fr-CA" sz="2000" b="1" dirty="0" smtClean="0"/>
              <a:t>par Nathalie Poulin</a:t>
            </a:r>
            <a:endParaRPr lang="fr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endParaRPr lang="fr-CA" dirty="0" smtClean="0"/>
          </a:p>
          <a:p>
            <a:endParaRPr lang="fr-CA" dirty="0"/>
          </a:p>
        </p:txBody>
      </p:sp>
      <p:pic>
        <p:nvPicPr>
          <p:cNvPr id="2052" name="Picture 4" descr="http://www.oteha.school.nz/sites/oteha.school.nz/files/userimages/Claire%20Raubenheimer/children%20tal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282741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7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composantes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07088" cy="4525963"/>
          </a:xfrm>
        </p:spPr>
        <p:txBody>
          <a:bodyPr/>
          <a:lstStyle/>
          <a:p>
            <a:r>
              <a:rPr lang="fr-CA" dirty="0"/>
              <a:t>6. </a:t>
            </a:r>
            <a:r>
              <a:rPr lang="fr-CA" dirty="0" smtClean="0"/>
              <a:t>  La </a:t>
            </a:r>
            <a:r>
              <a:rPr lang="fr-CA" dirty="0"/>
              <a:t>rédaction- </a:t>
            </a:r>
            <a:r>
              <a:rPr lang="fr-CA" dirty="0" smtClean="0"/>
              <a:t>les </a:t>
            </a:r>
            <a:r>
              <a:rPr lang="fr-CA" dirty="0"/>
              <a:t>questions</a:t>
            </a:r>
          </a:p>
          <a:p>
            <a:r>
              <a:rPr lang="fr-CA" dirty="0" smtClean="0"/>
              <a:t>7.   La rédaction- les différentes phrases</a:t>
            </a:r>
          </a:p>
          <a:p>
            <a:r>
              <a:rPr lang="fr-CA" dirty="0" smtClean="0"/>
              <a:t>8.   La rédaction- la formule magique</a:t>
            </a:r>
          </a:p>
          <a:p>
            <a:r>
              <a:rPr lang="fr-CA" dirty="0" smtClean="0"/>
              <a:t>9.   La personnalisation</a:t>
            </a:r>
          </a:p>
          <a:p>
            <a:r>
              <a:rPr lang="fr-CA" dirty="0" smtClean="0"/>
              <a:t>10. La révision et planification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2050" name="Picture 2" descr="C:\Users\npoulin\AppData\Local\Microsoft\Windows\Temporary Internet Files\Content.IE5\YGSZD90Z\MC90035159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7242" y="3229439"/>
            <a:ext cx="1780515" cy="126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10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16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1- Le but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Définir le but </a:t>
            </a:r>
          </a:p>
          <a:p>
            <a:pPr lvl="2"/>
            <a:r>
              <a:rPr lang="fr-CA" dirty="0" smtClean="0"/>
              <a:t>Donner de l’information sur un événement à venir…</a:t>
            </a:r>
          </a:p>
          <a:p>
            <a:pPr lvl="2"/>
            <a:r>
              <a:rPr lang="fr-CA" dirty="0" smtClean="0"/>
              <a:t>Reconnaître les succès</a:t>
            </a:r>
          </a:p>
          <a:p>
            <a:pPr lvl="2"/>
            <a:r>
              <a:rPr lang="fr-CA" dirty="0" smtClean="0"/>
              <a:t>Partager le point de vue d’un autre</a:t>
            </a:r>
          </a:p>
          <a:p>
            <a:pPr lvl="2"/>
            <a:r>
              <a:rPr lang="fr-CA" dirty="0" smtClean="0"/>
              <a:t>Rassurer</a:t>
            </a:r>
          </a:p>
          <a:p>
            <a:pPr lvl="2"/>
            <a:r>
              <a:rPr lang="fr-CA" dirty="0" smtClean="0"/>
              <a:t>Enseigner la communication sociale</a:t>
            </a:r>
          </a:p>
          <a:p>
            <a:pPr marL="914400" lvl="2" indent="0">
              <a:buNone/>
            </a:pPr>
            <a:endParaRPr lang="fr-CA" dirty="0" smtClean="0"/>
          </a:p>
          <a:p>
            <a:r>
              <a:rPr lang="fr-CA" sz="2800" dirty="0" smtClean="0"/>
              <a:t>Il faut se rappeler que le but est d’informer, mais pas de mettre en garde ou de changer un comportement.</a:t>
            </a:r>
            <a:endParaRPr lang="fr-CA" sz="2800" dirty="0"/>
          </a:p>
        </p:txBody>
      </p:sp>
      <p:pic>
        <p:nvPicPr>
          <p:cNvPr id="3075" name="Picture 3" descr="C:\Users\npoulin\AppData\Local\Microsoft\Windows\Temporary Internet Files\Content.IE5\YGSZD90Z\MP900433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246" y="332656"/>
            <a:ext cx="2240903" cy="168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163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sujets variés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smtClean="0"/>
              <a:t>Partir en vacances</a:t>
            </a:r>
          </a:p>
          <a:p>
            <a:r>
              <a:rPr lang="fr-CA" dirty="0" smtClean="0"/>
              <a:t>Comment aider les autres</a:t>
            </a:r>
          </a:p>
          <a:p>
            <a:r>
              <a:rPr lang="fr-CA" dirty="0" smtClean="0"/>
              <a:t>Répondre à des questions</a:t>
            </a:r>
          </a:p>
          <a:p>
            <a:r>
              <a:rPr lang="fr-CA" dirty="0" smtClean="0"/>
              <a:t>Poser une question</a:t>
            </a:r>
          </a:p>
          <a:p>
            <a:r>
              <a:rPr lang="fr-CA" dirty="0" smtClean="0"/>
              <a:t>Se mettre en rang</a:t>
            </a:r>
          </a:p>
          <a:p>
            <a:r>
              <a:rPr lang="fr-CA" dirty="0" smtClean="0"/>
              <a:t>La remplaçante</a:t>
            </a:r>
          </a:p>
          <a:p>
            <a:r>
              <a:rPr lang="fr-CA" dirty="0" smtClean="0"/>
              <a:t>L’alarme de feu</a:t>
            </a:r>
          </a:p>
          <a:p>
            <a:r>
              <a:rPr lang="fr-CA" dirty="0" smtClean="0"/>
              <a:t>Faire des erreurs</a:t>
            </a:r>
          </a:p>
          <a:p>
            <a:r>
              <a:rPr lang="fr-CA" dirty="0" smtClean="0"/>
              <a:t>Dire bonjour</a:t>
            </a:r>
          </a:p>
          <a:p>
            <a:r>
              <a:rPr lang="fr-CA" dirty="0" smtClean="0"/>
              <a:t>Être un bon perdant</a:t>
            </a:r>
          </a:p>
          <a:p>
            <a:r>
              <a:rPr lang="fr-CA" dirty="0" smtClean="0"/>
              <a:t>Le </a:t>
            </a:r>
            <a:r>
              <a:rPr lang="fr-CA" dirty="0" err="1" smtClean="0"/>
              <a:t>bullying</a:t>
            </a:r>
            <a:r>
              <a:rPr lang="fr-CA" dirty="0" smtClean="0"/>
              <a:t> (</a:t>
            </a:r>
            <a:r>
              <a:rPr lang="fr-CA" dirty="0" err="1" smtClean="0"/>
              <a:t>taxage</a:t>
            </a:r>
            <a:r>
              <a:rPr lang="fr-CA" dirty="0" smtClean="0"/>
              <a:t>)</a:t>
            </a:r>
          </a:p>
          <a:p>
            <a:r>
              <a:rPr lang="fr-CA" dirty="0" smtClean="0"/>
              <a:t>Espace personnel</a:t>
            </a:r>
          </a:p>
          <a:p>
            <a:r>
              <a:rPr lang="fr-CA" dirty="0" smtClean="0"/>
              <a:t>Changer de classe</a:t>
            </a:r>
          </a:p>
          <a:p>
            <a:r>
              <a:rPr lang="fr-CA" dirty="0" smtClean="0"/>
              <a:t>Se joindre à un jeu</a:t>
            </a:r>
          </a:p>
          <a:p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12</a:t>
            </a:fld>
            <a:endParaRPr lang="fr-CA" dirty="0"/>
          </a:p>
        </p:txBody>
      </p:sp>
      <p:pic>
        <p:nvPicPr>
          <p:cNvPr id="4098" name="Picture 2" descr="http://www.golden5.org/golden5/golden5/iconos/clima_soc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8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4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2- L’évaluation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doit ramasser l’information qui nous permettra de mieux comprendre la situation et d’identifier ce qu’on veut inclure dans le scénario</a:t>
            </a:r>
            <a:r>
              <a:rPr lang="fr-CA" dirty="0" smtClean="0"/>
              <a:t>. On peut répertorier les observations de différentes façons comme les rapports anecdotiques, les analyses fonctionnelles du comportement et les grilles d’observation.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13</a:t>
            </a:fld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85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2- L’évaluation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fr-CA" dirty="0" smtClean="0"/>
              <a:t>    </a:t>
            </a:r>
          </a:p>
          <a:p>
            <a:pPr marL="457200" lvl="1" indent="0" algn="ctr">
              <a:buNone/>
            </a:pPr>
            <a:r>
              <a:rPr lang="fr-CA" sz="4000" dirty="0" smtClean="0"/>
              <a:t>Analyse fonctionnelle du comportement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 smtClean="0"/>
          </a:p>
          <a:p>
            <a:pPr marL="457200" lvl="1" indent="0">
              <a:buNone/>
            </a:pPr>
            <a:r>
              <a:rPr lang="fr-CA" dirty="0" smtClean="0"/>
              <a:t>Comportement cible: crier</a:t>
            </a:r>
          </a:p>
          <a:p>
            <a:pPr marL="457200" lvl="1" indent="0">
              <a:buNone/>
            </a:pPr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  <a:p>
            <a:pPr lvl="2"/>
            <a:endParaRPr lang="fr-CA" dirty="0"/>
          </a:p>
          <a:p>
            <a:pPr lvl="2"/>
            <a:endParaRPr lang="fr-CA" dirty="0" smtClean="0"/>
          </a:p>
          <a:p>
            <a:pPr lvl="2"/>
            <a:endParaRPr lang="fr-CA" dirty="0" smtClean="0"/>
          </a:p>
          <a:p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48675"/>
              </p:ext>
            </p:extLst>
          </p:nvPr>
        </p:nvGraphicFramePr>
        <p:xfrm>
          <a:off x="395536" y="3356992"/>
          <a:ext cx="8352927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152128"/>
                <a:gridCol w="2518221"/>
                <a:gridCol w="2147896"/>
                <a:gridCol w="1670586"/>
              </a:tblGrid>
              <a:tr h="689285">
                <a:tc>
                  <a:txBody>
                    <a:bodyPr/>
                    <a:lstStyle/>
                    <a:p>
                      <a:r>
                        <a:rPr lang="fr-CA" dirty="0" smtClean="0"/>
                        <a:t>Date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Heure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Antécédent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Comportement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Conséquence</a:t>
                      </a:r>
                      <a:endParaRPr lang="fr-CA" dirty="0"/>
                    </a:p>
                  </a:txBody>
                  <a:tcPr/>
                </a:tc>
              </a:tr>
              <a:tr h="2407059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r>
                        <a:rPr lang="fr-CA" dirty="0" smtClean="0"/>
                        <a:t>Oct.19</a:t>
                      </a:r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r>
                        <a:rPr lang="fr-CA" dirty="0" smtClean="0"/>
                        <a:t>p.m. centres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Qu’est-ce qui s’est passé avant l’incident?</a:t>
                      </a:r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r>
                        <a:rPr lang="fr-CA" dirty="0" smtClean="0"/>
                        <a:t>C voulait aller au centre</a:t>
                      </a:r>
                    </a:p>
                    <a:p>
                      <a:r>
                        <a:rPr lang="fr-CA" dirty="0" smtClean="0"/>
                        <a:t>Lego Star Wars mais il était plein.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Comment l’élève a réagi?</a:t>
                      </a:r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r>
                        <a:rPr lang="fr-CA" dirty="0" smtClean="0"/>
                        <a:t>Crier et pleurer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Que s’est-il passé après?</a:t>
                      </a:r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r>
                        <a:rPr lang="fr-CA" dirty="0" smtClean="0"/>
                        <a:t>Sorti de la classe jusqu’à calme.  Nouveau choix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48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Grille d’observation du comportement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461622"/>
              </p:ext>
            </p:extLst>
          </p:nvPr>
        </p:nvGraphicFramePr>
        <p:xfrm>
          <a:off x="683566" y="1772810"/>
          <a:ext cx="7416828" cy="38884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252"/>
                <a:gridCol w="297594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  <a:gridCol w="299300"/>
                <a:gridCol w="472398"/>
              </a:tblGrid>
              <a:tr h="26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</a:t>
                      </a:r>
                      <a:endParaRPr lang="fr-C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</a:t>
                      </a:r>
                      <a:endParaRPr lang="fr-C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</a:t>
                      </a:r>
                      <a:endParaRPr lang="fr-C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</a:t>
                      </a:r>
                      <a:endParaRPr lang="fr-C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3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3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4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4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Jour 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12h55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13h55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14h25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14h35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14h45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10h05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14h55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34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15h00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15h00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15h00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15h00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10h15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15h00</a:t>
                      </a:r>
                      <a:endParaRPr lang="fr-CA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56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3- La rédaction en trois parties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Le scénario social contient trois parties en plus du titre:</a:t>
            </a:r>
          </a:p>
          <a:p>
            <a:r>
              <a:rPr lang="fr-CA" dirty="0" smtClean="0"/>
              <a:t>Le titre</a:t>
            </a:r>
          </a:p>
          <a:p>
            <a:pPr marL="0" indent="0">
              <a:buNone/>
            </a:pPr>
            <a:r>
              <a:rPr lang="fr-CA" i="1" dirty="0" smtClean="0"/>
              <a:t>     Ex. Apprendre à se mettre en rang</a:t>
            </a:r>
          </a:p>
          <a:p>
            <a:r>
              <a:rPr lang="fr-CA" dirty="0" smtClean="0"/>
              <a:t>L’introduction</a:t>
            </a:r>
          </a:p>
          <a:p>
            <a:r>
              <a:rPr lang="fr-CA" dirty="0" smtClean="0"/>
              <a:t>La partie principale- les détails</a:t>
            </a:r>
          </a:p>
          <a:p>
            <a:r>
              <a:rPr lang="fr-CA" dirty="0" smtClean="0"/>
              <a:t>La conclusion</a:t>
            </a:r>
            <a:endParaRPr lang="fr-CA" dirty="0"/>
          </a:p>
        </p:txBody>
      </p:sp>
      <p:pic>
        <p:nvPicPr>
          <p:cNvPr id="4098" name="Picture 2" descr="C:\Users\npoulin\AppData\Local\Microsoft\Windows\Temporary Internet Files\Content.IE5\F94HIEO8\MC9002340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0792"/>
            <a:ext cx="3024336" cy="202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16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2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Le format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Comment va-t-on organiser et présenter l’information?</a:t>
            </a:r>
          </a:p>
          <a:p>
            <a:pPr lvl="2"/>
            <a:r>
              <a:rPr lang="fr-CA" dirty="0" smtClean="0"/>
              <a:t>images</a:t>
            </a:r>
          </a:p>
          <a:p>
            <a:pPr lvl="2"/>
            <a:r>
              <a:rPr lang="fr-CA" dirty="0" smtClean="0"/>
              <a:t>longueur</a:t>
            </a:r>
          </a:p>
          <a:p>
            <a:pPr lvl="2"/>
            <a:r>
              <a:rPr lang="fr-CA" dirty="0" smtClean="0"/>
              <a:t>Répétitions</a:t>
            </a:r>
          </a:p>
          <a:p>
            <a:r>
              <a:rPr lang="fr-CA" dirty="0" smtClean="0"/>
              <a:t>Plusieurs possibilités: histoire, bande dessinée, vidéo, toondoo, powerpoint</a:t>
            </a:r>
          </a:p>
          <a:p>
            <a:pPr marL="457200" lvl="1" indent="0">
              <a:buNone/>
            </a:pP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71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18</a:t>
            </a:fld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742950"/>
            <a:ext cx="6724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767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1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970"/>
            <a:ext cx="4277816" cy="303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2" name="Picture 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33" y="2205971"/>
            <a:ext cx="4644009" cy="303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Titr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Conversation en bandes dessinées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19</a:t>
            </a:fld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96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Qu’est-ce qu’un scénario social?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Il s’agit de </a:t>
            </a:r>
            <a:r>
              <a:rPr lang="fr-CA" dirty="0"/>
              <a:t>courtes histoires dont le but est de décrire une situation sociale en </a:t>
            </a:r>
            <a:r>
              <a:rPr lang="fr-CA" dirty="0" smtClean="0"/>
              <a:t>termes d’indices pertinents, de la perspective des autres et de </a:t>
            </a:r>
            <a:r>
              <a:rPr lang="fr-CA" dirty="0"/>
              <a:t>réponses attendues</a:t>
            </a:r>
            <a:r>
              <a:rPr lang="fr-CA" dirty="0" smtClean="0"/>
              <a:t>.</a:t>
            </a:r>
          </a:p>
          <a:p>
            <a:r>
              <a:rPr lang="fr-CA" dirty="0" smtClean="0"/>
              <a:t>Ces outils s’adressent particulièrement aux enfants ayant un diagnostique de trouble du spectre de l’autisme.</a:t>
            </a:r>
          </a:p>
          <a:p>
            <a:r>
              <a:rPr lang="fr-CA" dirty="0" smtClean="0"/>
              <a:t>Les scénarios sociaux ont été créés par Carol Gray au début des années 90. </a:t>
            </a:r>
          </a:p>
          <a:p>
            <a:r>
              <a:rPr lang="fr-CA" dirty="0" smtClean="0"/>
              <a:t>La recherche n’est pas encore conclusive sur leur efficacité.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04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5-Ton et vocabulaire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 la première et à la 3</a:t>
            </a:r>
            <a:r>
              <a:rPr lang="fr-CA" baseline="30000" dirty="0" smtClean="0"/>
              <a:t>ème</a:t>
            </a:r>
            <a:r>
              <a:rPr lang="fr-CA" dirty="0" smtClean="0"/>
              <a:t> personne. Pas de « tu » car c’est trop directif.</a:t>
            </a:r>
          </a:p>
          <a:p>
            <a:r>
              <a:rPr lang="fr-CA" dirty="0" smtClean="0"/>
              <a:t>On affirme seulement ce dont on est certain. Par exemple, on attribue pas de sentiment.</a:t>
            </a:r>
          </a:p>
          <a:p>
            <a:r>
              <a:rPr lang="fr-CA" dirty="0" smtClean="0"/>
              <a:t>On écrit pour les zones grises: </a:t>
            </a:r>
            <a:r>
              <a:rPr lang="fr-CA" i="1" dirty="0" smtClean="0"/>
              <a:t>sûrement, probablement, la plupart du temps, souvent, quelques fois, il arrive que, il est possible que, etc. </a:t>
            </a:r>
            <a:r>
              <a:rPr lang="fr-CA" dirty="0" smtClean="0"/>
              <a:t>pour laisser de la place aux imprévus.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20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2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5- Ton et vocabulaire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3"/>
          </a:xfrm>
        </p:spPr>
        <p:txBody>
          <a:bodyPr>
            <a:normAutofit/>
          </a:bodyPr>
          <a:lstStyle/>
          <a:p>
            <a:r>
              <a:rPr lang="fr-CA" dirty="0" smtClean="0"/>
              <a:t>On évite: </a:t>
            </a:r>
            <a:r>
              <a:rPr lang="fr-CA" i="1" dirty="0" smtClean="0"/>
              <a:t>tu dois, il faut que, c’est inapproprié, je vais essayer de ne pas, etc.</a:t>
            </a:r>
          </a:p>
          <a:p>
            <a:r>
              <a:rPr lang="fr-CA" dirty="0"/>
              <a:t>Positif; on ne fait pas référence à un comportement négatif.</a:t>
            </a:r>
          </a:p>
          <a:p>
            <a:pPr marL="0" indent="0">
              <a:buNone/>
            </a:pPr>
            <a:r>
              <a:rPr lang="fr-CA" i="1" dirty="0" smtClean="0"/>
              <a:t>						</a:t>
            </a:r>
          </a:p>
          <a:p>
            <a:pPr marL="0" indent="0">
              <a:buNone/>
            </a:pPr>
            <a:endParaRPr lang="fr-CA" i="1" dirty="0"/>
          </a:p>
        </p:txBody>
      </p:sp>
      <p:pic>
        <p:nvPicPr>
          <p:cNvPr id="1026" name="Picture 2" descr="http://1.bp.blogspot.com/_nMABWzrkd2o/TPy8yP-ObUI/AAAAAAAAArQ/5gbLwgEB788/s320/Imag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452764" cy="1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359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6- Les questions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6707088" cy="4349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 smtClean="0"/>
              <a:t>Le scénario doit répondre aux questions suivantes:</a:t>
            </a:r>
          </a:p>
          <a:p>
            <a:r>
              <a:rPr lang="fr-CA" dirty="0" smtClean="0"/>
              <a:t>Où?</a:t>
            </a:r>
          </a:p>
          <a:p>
            <a:r>
              <a:rPr lang="fr-CA" dirty="0" smtClean="0"/>
              <a:t>Quand?</a:t>
            </a:r>
          </a:p>
          <a:p>
            <a:r>
              <a:rPr lang="fr-CA" dirty="0" smtClean="0"/>
              <a:t>Quoi?</a:t>
            </a:r>
          </a:p>
          <a:p>
            <a:r>
              <a:rPr lang="fr-CA" dirty="0" smtClean="0"/>
              <a:t>Qui?</a:t>
            </a:r>
          </a:p>
          <a:p>
            <a:r>
              <a:rPr lang="fr-CA" dirty="0" smtClean="0"/>
              <a:t>Comment?</a:t>
            </a:r>
          </a:p>
          <a:p>
            <a:r>
              <a:rPr lang="fr-CA" dirty="0" smtClean="0"/>
              <a:t>Pourquoi?</a:t>
            </a:r>
            <a:endParaRPr lang="fr-CA" dirty="0"/>
          </a:p>
        </p:txBody>
      </p:sp>
      <p:pic>
        <p:nvPicPr>
          <p:cNvPr id="2050" name="Picture 2" descr="http://en.hdyo.org/assets/ask-question-2-ce96e3e01c85a38a0d39c61cfae6d42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179837" cy="317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77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7- Les différentes phrases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dirty="0" smtClean="0"/>
              <a:t>On utilise différents types de phrases:</a:t>
            </a:r>
          </a:p>
          <a:p>
            <a:r>
              <a:rPr lang="fr-CA" dirty="0" smtClean="0"/>
              <a:t>Descriptives</a:t>
            </a:r>
          </a:p>
          <a:p>
            <a:pPr lvl="1"/>
            <a:r>
              <a:rPr lang="fr-CA" dirty="0" smtClean="0"/>
              <a:t>On présente l’info de façon objective</a:t>
            </a:r>
          </a:p>
          <a:p>
            <a:pPr marL="457200" lvl="1" indent="0">
              <a:buNone/>
            </a:pPr>
            <a:r>
              <a:rPr lang="fr-CA" i="1" dirty="0" smtClean="0"/>
              <a:t>Ex. Le lundi après-midi nous allons patiner.</a:t>
            </a:r>
          </a:p>
          <a:p>
            <a:r>
              <a:rPr lang="fr-CA" dirty="0" smtClean="0"/>
              <a:t>Perspectives</a:t>
            </a:r>
          </a:p>
          <a:p>
            <a:pPr lvl="1"/>
            <a:r>
              <a:rPr lang="fr-CA" dirty="0" smtClean="0"/>
              <a:t>On décrit les réactions, les sentiments et les émotions des autres personnes dans une situation donnée.</a:t>
            </a:r>
          </a:p>
          <a:p>
            <a:pPr marL="457200" lvl="1" indent="0">
              <a:buNone/>
            </a:pPr>
            <a:r>
              <a:rPr lang="fr-CA" sz="2600" i="1" dirty="0" smtClean="0"/>
              <a:t>Ex. Madame Julie aime quand les enfants lèvent leur main.</a:t>
            </a:r>
          </a:p>
          <a:p>
            <a:r>
              <a:rPr lang="fr-CA" dirty="0" smtClean="0"/>
              <a:t>Guides</a:t>
            </a:r>
          </a:p>
          <a:p>
            <a:pPr lvl="1"/>
            <a:r>
              <a:rPr lang="fr-CA" dirty="0" smtClean="0"/>
              <a:t>On guide le comportement de l’audience. Une réponse ou un choix de réponses et des stratégies sont suggérées.</a:t>
            </a:r>
          </a:p>
          <a:p>
            <a:pPr marL="457200" lvl="1" indent="0">
              <a:buNone/>
            </a:pPr>
            <a:r>
              <a:rPr lang="fr-CA" i="1" dirty="0" smtClean="0"/>
              <a:t>Ex. Je vais essayer de, madame Annie va essayer de….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34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7- Les différentes phrases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Phrases partielles</a:t>
            </a:r>
          </a:p>
          <a:p>
            <a:pPr lvl="1"/>
            <a:r>
              <a:rPr lang="fr-CA" dirty="0" smtClean="0"/>
              <a:t>On laisse un espace vide que l’enfant doit compléter.</a:t>
            </a:r>
          </a:p>
          <a:p>
            <a:pPr marL="457200" lvl="1" indent="0">
              <a:buNone/>
            </a:pPr>
            <a:r>
              <a:rPr lang="fr-CA" dirty="0" smtClean="0"/>
              <a:t>Ex.  </a:t>
            </a:r>
            <a:r>
              <a:rPr lang="fr-CA" i="1" dirty="0" smtClean="0"/>
              <a:t>Pendant la récréation, je vais____________</a:t>
            </a:r>
          </a:p>
          <a:p>
            <a:r>
              <a:rPr lang="fr-CA" dirty="0" smtClean="0"/>
              <a:t>Phrases affirmatives</a:t>
            </a:r>
          </a:p>
          <a:p>
            <a:pPr lvl="1"/>
            <a:r>
              <a:rPr lang="fr-CA" dirty="0" smtClean="0"/>
              <a:t>Elle affirme quelque chose d’accepté et met de l’emphase sur le message qu’on essaie de transmettre.</a:t>
            </a:r>
          </a:p>
          <a:p>
            <a:pPr marL="457200" lvl="1" indent="0">
              <a:buNone/>
            </a:pPr>
            <a:r>
              <a:rPr lang="fr-CA" i="1" dirty="0" smtClean="0"/>
              <a:t>Ex. Quelques fois, un élève est absent. </a:t>
            </a:r>
            <a:r>
              <a:rPr lang="fr-CA" i="1" u="sng" dirty="0" smtClean="0"/>
              <a:t>C’est correct</a:t>
            </a:r>
            <a:r>
              <a:rPr lang="fr-CA" u="sng" dirty="0" smtClean="0"/>
              <a:t>.</a:t>
            </a:r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17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Être absent de l’école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2000" dirty="0" smtClean="0"/>
              <a:t>Je suis absente de l’école aujourd’hui. Mes parents disent que c’est correct.</a:t>
            </a:r>
          </a:p>
          <a:p>
            <a:r>
              <a:rPr lang="fr-CA" sz="2000" dirty="0" smtClean="0"/>
              <a:t>Il y a plusieurs raisons pour que les enfants s’absentent de l’école. Un enfant peut</a:t>
            </a:r>
          </a:p>
          <a:p>
            <a:pPr lvl="2"/>
            <a:r>
              <a:rPr lang="fr-CA" sz="2000" dirty="0" smtClean="0"/>
              <a:t>Être malade</a:t>
            </a:r>
          </a:p>
          <a:p>
            <a:pPr lvl="2"/>
            <a:r>
              <a:rPr lang="fr-CA" sz="2000" dirty="0" smtClean="0"/>
              <a:t>Avoir un rendez-vous chez le dentiste ou le médecin.</a:t>
            </a:r>
          </a:p>
          <a:p>
            <a:pPr lvl="2"/>
            <a:r>
              <a:rPr lang="fr-CA" sz="2000" dirty="0" smtClean="0"/>
              <a:t>Être en voyage avec sa famille</a:t>
            </a:r>
          </a:p>
          <a:p>
            <a:pPr lvl="2"/>
            <a:r>
              <a:rPr lang="fr-CA" sz="2000" dirty="0" smtClean="0"/>
              <a:t>Avoir d’autres raisons pour s’absenter.</a:t>
            </a:r>
          </a:p>
          <a:p>
            <a:r>
              <a:rPr lang="fr-CA" sz="2000" dirty="0" smtClean="0"/>
              <a:t>Lorsqu’un enfant est absent, c’est correct. L’enseignante l’aider à rattraper son travail.</a:t>
            </a:r>
          </a:p>
          <a:p>
            <a:r>
              <a:rPr lang="fr-CA" sz="2000" dirty="0" smtClean="0"/>
              <a:t>Aujourd’hui, je suis absent parce que ____________________________. C’est correct. Madame Annie va me dire ce que je dois compléter lorsque je retournerai à l’école.</a:t>
            </a:r>
          </a:p>
          <a:p>
            <a:r>
              <a:rPr lang="fr-CA" sz="2000" dirty="0" smtClean="0"/>
              <a:t>Demain, je serai absente ou je retournerai à l’école. Papa et maman décideront. </a:t>
            </a:r>
          </a:p>
          <a:p>
            <a:r>
              <a:rPr lang="fr-CA" sz="2000" dirty="0" smtClean="0"/>
              <a:t>C’est correct de m’absenter de l’école.</a:t>
            </a:r>
          </a:p>
          <a:p>
            <a:endParaRPr lang="fr-CA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25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1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8- La formule magique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/>
              <a:t>La proportion des phrases descriptives par rapport aux phrases guides:</a:t>
            </a:r>
            <a:endParaRPr lang="fr-CA" dirty="0" smtClean="0"/>
          </a:p>
          <a:p>
            <a:pPr marL="0" indent="0">
              <a:buNone/>
            </a:pPr>
            <a:r>
              <a:rPr lang="fr-CA" u="sng" dirty="0" smtClean="0"/>
              <a:t>Nombre de phrase qui décrivent </a:t>
            </a:r>
            <a:r>
              <a:rPr lang="fr-CA" dirty="0" smtClean="0"/>
              <a:t>  </a:t>
            </a:r>
            <a:r>
              <a:rPr lang="fr-CA" sz="3600" dirty="0" smtClean="0"/>
              <a:t>≥ 2</a:t>
            </a:r>
          </a:p>
          <a:p>
            <a:pPr marL="0" indent="0">
              <a:buNone/>
            </a:pPr>
            <a:r>
              <a:rPr lang="fr-CA" dirty="0" smtClean="0"/>
              <a:t>Nombre de phrases qui guident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5122" name="Picture 2" descr="C:\Users\npoulin\AppData\Local\Microsoft\Windows\Temporary Internet Files\Content.IE5\OTOGRF0I\MC900412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46" y="3573016"/>
            <a:ext cx="2091422" cy="277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26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86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Poser des questions en classe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25000" lnSpcReduction="20000"/>
          </a:bodyPr>
          <a:lstStyle/>
          <a:p>
            <a:r>
              <a:rPr lang="fr-FR" sz="9600" dirty="0" smtClean="0"/>
              <a:t>En classe, les enfants veulent souvent poser des questions à madame Monique.  J’ai  aussi des </a:t>
            </a:r>
            <a:r>
              <a:rPr lang="fr-FR" sz="9600" dirty="0"/>
              <a:t>questions à poser.</a:t>
            </a:r>
            <a:endParaRPr lang="fr-CA" sz="9600" dirty="0"/>
          </a:p>
          <a:p>
            <a:r>
              <a:rPr lang="fr-FR" sz="9600" dirty="0"/>
              <a:t> </a:t>
            </a:r>
            <a:r>
              <a:rPr lang="fr-FR" sz="9600" dirty="0" smtClean="0"/>
              <a:t>Quand </a:t>
            </a:r>
            <a:r>
              <a:rPr lang="fr-FR" sz="9600" dirty="0"/>
              <a:t>je veux poser une question, je lève ma main calmement, je regarde mon </a:t>
            </a:r>
            <a:r>
              <a:rPr lang="fr-CA" sz="9600" dirty="0"/>
              <a:t>enseignante</a:t>
            </a:r>
            <a:r>
              <a:rPr lang="fr-FR" sz="9600" dirty="0"/>
              <a:t> et j’attends qu’elle </a:t>
            </a:r>
            <a:r>
              <a:rPr lang="fr-CA" sz="9600" dirty="0"/>
              <a:t>m’adresse la parole</a:t>
            </a:r>
            <a:r>
              <a:rPr lang="fr-FR" sz="9600" dirty="0"/>
              <a:t>.</a:t>
            </a:r>
            <a:endParaRPr lang="fr-CA" sz="9600" dirty="0"/>
          </a:p>
          <a:p>
            <a:r>
              <a:rPr lang="fr-FR" sz="9600" dirty="0"/>
              <a:t>Quand mon </a:t>
            </a:r>
            <a:r>
              <a:rPr lang="fr-FR" sz="9600" dirty="0" smtClean="0"/>
              <a:t>madame Monique </a:t>
            </a:r>
            <a:r>
              <a:rPr lang="fr-FR" sz="9600" dirty="0"/>
              <a:t>dit mon nom, cela veut dire que c’est à mon </a:t>
            </a:r>
            <a:r>
              <a:rPr lang="fr-FR" sz="9600" dirty="0" smtClean="0"/>
              <a:t>tour </a:t>
            </a:r>
            <a:r>
              <a:rPr lang="fr-FR" sz="9600" dirty="0"/>
              <a:t>de poser ma question.</a:t>
            </a:r>
            <a:endParaRPr lang="fr-CA" sz="9600" dirty="0"/>
          </a:p>
          <a:p>
            <a:r>
              <a:rPr lang="fr-FR" sz="9600" dirty="0"/>
              <a:t> </a:t>
            </a:r>
            <a:r>
              <a:rPr lang="fr-FR" sz="9600" dirty="0" smtClean="0"/>
              <a:t>Parfois</a:t>
            </a:r>
            <a:r>
              <a:rPr lang="fr-FR" sz="9600" dirty="0"/>
              <a:t>, mon enseignante ne connaît pas la réponse à ma question.</a:t>
            </a:r>
            <a:endParaRPr lang="fr-CA" sz="9600" dirty="0"/>
          </a:p>
          <a:p>
            <a:r>
              <a:rPr lang="fr-FR" sz="9600" dirty="0"/>
              <a:t>C’est normal, elle ne peut pas tout savoir.</a:t>
            </a:r>
            <a:endParaRPr lang="fr-CA" sz="9600" dirty="0"/>
          </a:p>
          <a:p>
            <a:r>
              <a:rPr lang="fr-FR" sz="9600" dirty="0"/>
              <a:t> </a:t>
            </a:r>
            <a:r>
              <a:rPr lang="fr-FR" sz="9600" dirty="0" smtClean="0"/>
              <a:t>Parfois</a:t>
            </a:r>
            <a:r>
              <a:rPr lang="fr-FR" sz="9600" dirty="0"/>
              <a:t>, elle peut choisir de répondre à un autre élève. </a:t>
            </a:r>
            <a:endParaRPr lang="fr-CA" sz="9600" dirty="0"/>
          </a:p>
          <a:p>
            <a:r>
              <a:rPr lang="fr-FR" sz="9600" dirty="0"/>
              <a:t>Il y a plusieurs élèves dans la classe, et c’est le travail de </a:t>
            </a:r>
            <a:r>
              <a:rPr lang="fr-FR" sz="9600" dirty="0" smtClean="0"/>
              <a:t>madame Monique </a:t>
            </a:r>
            <a:r>
              <a:rPr lang="fr-FR" sz="9600" dirty="0"/>
              <a:t>d’aider chacun de ses élèves.</a:t>
            </a:r>
            <a:endParaRPr lang="fr-CA" sz="9600" dirty="0"/>
          </a:p>
          <a:p>
            <a:r>
              <a:rPr lang="fr-FR" sz="9600" dirty="0"/>
              <a:t>C’est normal que mon enseignante réponde aussi aux questions des autres élèves.</a:t>
            </a:r>
            <a:endParaRPr lang="fr-CA" sz="9600" dirty="0"/>
          </a:p>
          <a:p>
            <a:pPr marL="0" indent="0">
              <a:buNone/>
            </a:pPr>
            <a:r>
              <a:rPr lang="fr-FR" sz="9600" dirty="0"/>
              <a:t>  </a:t>
            </a:r>
            <a:endParaRPr lang="fr-CA" sz="9600" dirty="0"/>
          </a:p>
          <a:p>
            <a:pPr marL="0" indent="0">
              <a:buNone/>
            </a:pPr>
            <a:r>
              <a:rPr lang="fr-FR" sz="9600" dirty="0"/>
              <a:t> </a:t>
            </a:r>
            <a:endParaRPr lang="fr-CA" sz="9600" dirty="0"/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3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/>
              <a:t>Quand un élève pose beaucoup de questions, ça peut déranger </a:t>
            </a:r>
            <a:r>
              <a:rPr lang="fr-FR" sz="2400" dirty="0" smtClean="0"/>
              <a:t>madame Monique </a:t>
            </a:r>
            <a:r>
              <a:rPr lang="fr-FR" sz="2400" dirty="0"/>
              <a:t>et les autres élèves. Ils peuvent penser que cet élève </a:t>
            </a:r>
            <a:r>
              <a:rPr lang="fr-CA" sz="2400" dirty="0"/>
              <a:t>s’accapare l’attention de l’enseignante.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/>
              <a:t> Parfois, même si je pense à une question, je peux laisser ma main baissée.</a:t>
            </a:r>
            <a:endParaRPr lang="fr-CA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/>
              <a:t>Je peux aussi attendre la fin de la période pour poser ma question.</a:t>
            </a:r>
            <a:endParaRPr lang="fr-CA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dirty="0"/>
              <a:t>Je peux aussi écrire ce que j’aurais aimé dire </a:t>
            </a:r>
            <a:r>
              <a:rPr lang="fr-CA" sz="2400" dirty="0" smtClean="0"/>
              <a:t>à madame Monique  </a:t>
            </a:r>
            <a:r>
              <a:rPr lang="fr-FR" sz="2400" dirty="0"/>
              <a:t>dans mon cahier et le lui montrer avant la récréation.</a:t>
            </a:r>
            <a:endParaRPr lang="fr-CA" sz="2400" dirty="0"/>
          </a:p>
        </p:txBody>
      </p:sp>
      <p:pic>
        <p:nvPicPr>
          <p:cNvPr id="7170" name="Picture 2" descr="http://i36.photobucket.com/albums/e3/mmeeggg/girl_raising_ha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64999"/>
            <a:ext cx="1767986" cy="287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338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9- La personnalisation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On peut personnaliser et être créatif pour rejoindre les intérêts de l’audience.</a:t>
            </a:r>
          </a:p>
          <a:p>
            <a:r>
              <a:rPr lang="fr-CA" sz="3600" dirty="0" smtClean="0"/>
              <a:t>On peut se servir d’une caméra pour prendre des photos de l’enfant et de son milieu, qui seront utilisées dans le scénario.                           </a:t>
            </a:r>
            <a:endParaRPr lang="fr-CA" sz="3600" dirty="0"/>
          </a:p>
        </p:txBody>
      </p:sp>
      <p:pic>
        <p:nvPicPr>
          <p:cNvPr id="3074" name="Picture 2" descr="http://idiffer.com/uploads/4f1acc39b37cc-camera_ipa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18" y="4797152"/>
            <a:ext cx="2218134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29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78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Parce que l’enfant autiste présente des difficultés au niveau social qui s’expliquent par 3 théories: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La théorie de l’esprit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La théorie de la cohérence centrale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La théorie des fonctions exécutives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95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Sharing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 am learning about sharing. There are times when someone asks me to share. </a:t>
            </a:r>
            <a:endParaRPr lang="en-US" sz="2000" dirty="0" smtClean="0"/>
          </a:p>
          <a:p>
            <a:r>
              <a:rPr lang="en-US" sz="2000" dirty="0" smtClean="0"/>
              <a:t>My </a:t>
            </a:r>
            <a:r>
              <a:rPr lang="en-US" sz="2000" dirty="0"/>
              <a:t>mom </a:t>
            </a:r>
            <a:r>
              <a:rPr lang="en-US" sz="2000" dirty="0" smtClean="0"/>
              <a:t>may ask </a:t>
            </a:r>
            <a:r>
              <a:rPr lang="en-US" sz="2000" dirty="0"/>
              <a:t>me to share. My dad may ask me to share. A classmate may ask me to share. </a:t>
            </a:r>
            <a:endParaRPr lang="en-US" sz="2000" dirty="0" smtClean="0"/>
          </a:p>
          <a:p>
            <a:r>
              <a:rPr lang="en-US" sz="2000" dirty="0" smtClean="0"/>
              <a:t>Knowing what </a:t>
            </a:r>
            <a:r>
              <a:rPr lang="en-US" sz="2000" dirty="0"/>
              <a:t>sharing is, and why people do it, may make it easier to share.</a:t>
            </a:r>
          </a:p>
          <a:p>
            <a:r>
              <a:rPr lang="en-US" sz="2000" dirty="0"/>
              <a:t>Sometimes, a share is a part of something. If someone has a great big chocolate cake, </a:t>
            </a:r>
            <a:r>
              <a:rPr lang="en-US" sz="2000" dirty="0" smtClean="0"/>
              <a:t>and there </a:t>
            </a:r>
            <a:r>
              <a:rPr lang="en-US" sz="2000" dirty="0"/>
              <a:t>are twelve people who want chocolate cake, each person gets their share. Their </a:t>
            </a:r>
            <a:r>
              <a:rPr lang="en-US" sz="2000" dirty="0" smtClean="0"/>
              <a:t>piece of </a:t>
            </a:r>
            <a:r>
              <a:rPr lang="en-US" sz="2000" dirty="0"/>
              <a:t>the cake is their share. And if each share is the same size, it’s </a:t>
            </a:r>
            <a:r>
              <a:rPr lang="en-US" sz="2000" dirty="0" smtClean="0"/>
              <a:t>fair </a:t>
            </a:r>
            <a:r>
              <a:rPr lang="en-US" sz="2000" dirty="0"/>
              <a:t>too</a:t>
            </a:r>
            <a:r>
              <a:rPr lang="en-US" sz="2000" dirty="0" smtClean="0"/>
              <a:t>! Other </a:t>
            </a:r>
            <a:r>
              <a:rPr lang="en-US" sz="2000" dirty="0"/>
              <a:t>times, a share is a part of something—but each share is not the same thing or size.</a:t>
            </a:r>
          </a:p>
          <a:p>
            <a:r>
              <a:rPr lang="en-US" sz="2000" dirty="0"/>
              <a:t>Sharing a lunch is like this. I may have a sandwich, an apple, and a bag of crackers in </a:t>
            </a:r>
            <a:r>
              <a:rPr lang="en-US" sz="2000" dirty="0" smtClean="0"/>
              <a:t>my </a:t>
            </a:r>
            <a:r>
              <a:rPr lang="en-US" sz="2000" dirty="0"/>
              <a:t>lunch. If I decide to eat the sandwich and apple, and give the crackers to a </a:t>
            </a:r>
            <a:r>
              <a:rPr lang="en-US" sz="2000" dirty="0" smtClean="0"/>
              <a:t>classmate, that’s sharing my lunch.</a:t>
            </a:r>
            <a:endParaRPr lang="en-US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6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31</a:t>
            </a:fld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23528" y="19734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People </a:t>
            </a:r>
            <a:r>
              <a:rPr lang="en-US" sz="2400" dirty="0"/>
              <a:t>can also share one thing that can’t be broken apart. When four children sit on a sofa</a:t>
            </a:r>
            <a:r>
              <a:rPr lang="en-US" sz="2400" dirty="0" smtClean="0"/>
              <a:t>, </a:t>
            </a:r>
            <a:r>
              <a:rPr lang="fr-CA" sz="2400" dirty="0" err="1" smtClean="0"/>
              <a:t>they</a:t>
            </a:r>
            <a:r>
              <a:rPr lang="fr-CA" sz="2400" dirty="0" smtClean="0"/>
              <a:t>  </a:t>
            </a:r>
            <a:r>
              <a:rPr lang="fr-CA" sz="2400" dirty="0" err="1"/>
              <a:t>share</a:t>
            </a:r>
            <a:r>
              <a:rPr lang="fr-CA" sz="2400" dirty="0"/>
              <a:t> the sofa.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People also share by taking turns. The people in my family share one computer. Each </a:t>
            </a:r>
            <a:r>
              <a:rPr lang="en-US" sz="2400" dirty="0" smtClean="0"/>
              <a:t>person uses </a:t>
            </a:r>
            <a:r>
              <a:rPr lang="en-US" sz="2400" dirty="0"/>
              <a:t>the computer differently. Mom sometimes uses our computer to get recipes. My </a:t>
            </a:r>
            <a:r>
              <a:rPr lang="en-US" sz="2400" dirty="0" smtClean="0"/>
              <a:t>sister uses </a:t>
            </a:r>
            <a:r>
              <a:rPr lang="en-US" sz="2400" dirty="0"/>
              <a:t>it for her homework. We can’t all use it at the same time. So, each person has a </a:t>
            </a:r>
            <a:r>
              <a:rPr lang="en-US" sz="2400" dirty="0" smtClean="0"/>
              <a:t>turn </a:t>
            </a:r>
            <a:r>
              <a:rPr lang="fr-CA" sz="2400" dirty="0" err="1" smtClean="0"/>
              <a:t>using</a:t>
            </a:r>
            <a:r>
              <a:rPr lang="fr-CA" sz="2400" dirty="0" smtClean="0"/>
              <a:t> </a:t>
            </a:r>
            <a:r>
              <a:rPr lang="fr-CA" sz="2400" dirty="0"/>
              <a:t>the computer.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As children grow, they learn to share. Many children discover that sharing is often a </a:t>
            </a:r>
            <a:r>
              <a:rPr lang="en-US" sz="2400" dirty="0" smtClean="0"/>
              <a:t>nice thing </a:t>
            </a:r>
            <a:r>
              <a:rPr lang="en-US" sz="2400" dirty="0"/>
              <a:t>to do. Sharing helps make friends, too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My mom and dad were children once.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As they grew</a:t>
            </a:r>
            <a:r>
              <a:rPr lang="en-US" sz="2400" dirty="0"/>
              <a:t>, they learned how to share.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I grow, I will try to learn </a:t>
            </a:r>
            <a:endParaRPr lang="en-US" sz="2400" dirty="0" smtClean="0"/>
          </a:p>
          <a:p>
            <a:r>
              <a:rPr lang="en-US" sz="2400" dirty="0" smtClean="0"/>
              <a:t>     more </a:t>
            </a:r>
            <a:r>
              <a:rPr lang="en-US" sz="2400" dirty="0"/>
              <a:t>about sharing</a:t>
            </a:r>
            <a:r>
              <a:rPr lang="en-US" sz="2400" dirty="0" smtClean="0"/>
              <a:t>.</a:t>
            </a:r>
            <a:endParaRPr lang="fr-CA" sz="2400" dirty="0"/>
          </a:p>
        </p:txBody>
      </p:sp>
      <p:pic>
        <p:nvPicPr>
          <p:cNvPr id="2050" name="Picture 2" descr="C:\Users\npoulin\AppData\Local\Microsoft\Windows\Temporary Internet Files\Content.IE5\99SPS8AD\MP9004222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317" y="4444949"/>
            <a:ext cx="3273825" cy="236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58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10- L’édition et la planification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3773016"/>
          </a:xfrm>
        </p:spPr>
        <p:txBody>
          <a:bodyPr>
            <a:normAutofit/>
          </a:bodyPr>
          <a:lstStyle/>
          <a:p>
            <a:r>
              <a:rPr lang="fr-CA" dirty="0" smtClean="0"/>
              <a:t>On révise l’histoire avant de la présenter.</a:t>
            </a:r>
          </a:p>
          <a:p>
            <a:r>
              <a:rPr lang="fr-CA" dirty="0" smtClean="0"/>
              <a:t>On planifie:</a:t>
            </a:r>
          </a:p>
          <a:p>
            <a:pPr lvl="1"/>
            <a:r>
              <a:rPr lang="fr-CA" dirty="0" smtClean="0"/>
              <a:t>La présentation</a:t>
            </a:r>
          </a:p>
          <a:p>
            <a:pPr lvl="1"/>
            <a:r>
              <a:rPr lang="fr-CA" dirty="0" smtClean="0"/>
              <a:t>La revue</a:t>
            </a:r>
          </a:p>
          <a:p>
            <a:pPr lvl="1"/>
            <a:r>
              <a:rPr lang="fr-CA" dirty="0" smtClean="0"/>
              <a:t>Le suivi</a:t>
            </a:r>
          </a:p>
          <a:p>
            <a:pPr lvl="1"/>
            <a:r>
              <a:rPr lang="fr-CA" dirty="0" smtClean="0"/>
              <a:t>La réévaluation</a:t>
            </a:r>
          </a:p>
        </p:txBody>
      </p:sp>
      <p:pic>
        <p:nvPicPr>
          <p:cNvPr id="6146" name="Picture 2" descr="http://www.nordliwilson.com/360symbo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165" y="3197297"/>
            <a:ext cx="3932312" cy="313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5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r>
              <a:rPr lang="fr-CA" dirty="0" smtClean="0"/>
              <a:t>Individuelle ou en groupe</a:t>
            </a:r>
          </a:p>
          <a:p>
            <a:r>
              <a:rPr lang="fr-CA" dirty="0" smtClean="0"/>
              <a:t>Dans une atmosphère positive</a:t>
            </a:r>
          </a:p>
          <a:p>
            <a:r>
              <a:rPr lang="fr-CA" dirty="0" smtClean="0"/>
              <a:t>On présente en s’assoyant à côté de l’élève pour promouvoir l’attention conjointe</a:t>
            </a:r>
          </a:p>
          <a:p>
            <a:r>
              <a:rPr lang="fr-CA" dirty="0" smtClean="0"/>
              <a:t>On peut modifier après la première présentation</a:t>
            </a:r>
          </a:p>
          <a:p>
            <a:endParaRPr lang="fr-CA" dirty="0"/>
          </a:p>
        </p:txBody>
      </p:sp>
      <p:pic>
        <p:nvPicPr>
          <p:cNvPr id="4098" name="Picture 2" descr="http://teachyourchildtoread.net/wp-content/uploads/2009/07/Teach_Your_Child_To_Rea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09120"/>
            <a:ext cx="3238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78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revoit l’histoire de façon régulière au début.</a:t>
            </a:r>
          </a:p>
          <a:p>
            <a:r>
              <a:rPr lang="fr-CA" dirty="0" smtClean="0"/>
              <a:t>Peu à peu, on espace les lectures.</a:t>
            </a:r>
          </a:p>
          <a:p>
            <a:r>
              <a:rPr lang="fr-CA" dirty="0" smtClean="0"/>
              <a:t>On ne relit pas l’histoire suite à un comportement inapproprié.</a:t>
            </a:r>
          </a:p>
          <a:p>
            <a:r>
              <a:rPr lang="fr-CA" dirty="0" smtClean="0"/>
              <a:t>On peut relire l’histoire avec plusieurs personnes dans l’entourage de l’enfant.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933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suivi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Souvent,  les scénarios sont accompagnés de méthodes de renforcement. La recherche n’a pas déterminé si cette méthode était plus ou moins efficace que seul le scénario.</a:t>
            </a:r>
          </a:p>
          <a:p>
            <a:r>
              <a:rPr lang="fr-CA" dirty="0" smtClean="0"/>
              <a:t>On peut modifier pour encourager la généralisation des acquis à d’autres situations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35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07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réévaluation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fr-CA" dirty="0" smtClean="0"/>
              <a:t>On recueille des données pour déterminer si l’intervention a été efficace.</a:t>
            </a:r>
            <a:endParaRPr lang="fr-CA" dirty="0"/>
          </a:p>
        </p:txBody>
      </p:sp>
      <p:pic>
        <p:nvPicPr>
          <p:cNvPr id="5122" name="Picture 2" descr="http://t3.gstatic.com/images?q=tbn:ANd9GcS7UbJZ5RFZN4ZP7oJWa1t-5GzL-6VLvPsGMSG4kcPZKrTNZNo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46181"/>
            <a:ext cx="3027933" cy="326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36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4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D’autres scénarios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existe d’autres scénarios qui peuvent informer</a:t>
            </a:r>
          </a:p>
          <a:p>
            <a:pPr lvl="2"/>
            <a:r>
              <a:rPr lang="fr-CA" dirty="0" smtClean="0"/>
              <a:t>Les scénarios qui célèbrent les succès</a:t>
            </a:r>
          </a:p>
          <a:p>
            <a:pPr lvl="2"/>
            <a:r>
              <a:rPr lang="fr-CA" dirty="0" smtClean="0"/>
              <a:t>Les scénarios qui expliquent les séquences d’actions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37</a:t>
            </a:fld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5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Sites web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Il existe plusieurs sites web contenant des scénarios qu’il faut bien évaluer. En voici trois: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http://www.autism.org.uk/living-with-autism/strategies-and-approaches/social-stories-and-comic-strip-conversations/how-to-write-a-social-story.aspx</a:t>
            </a:r>
            <a:endParaRPr lang="fr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www.thegraycenter.org/social-stories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://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www.region2library.org/socialstories.htm</a:t>
            </a:r>
            <a:endParaRPr lang="fr-CA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38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390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Gray, C. (2010). </a:t>
            </a:r>
            <a:r>
              <a:rPr lang="fr-CA" i="1" dirty="0" smtClean="0"/>
              <a:t>The New Social Story Book</a:t>
            </a:r>
            <a:r>
              <a:rPr lang="fr-CA" dirty="0" smtClean="0"/>
              <a:t>. Arlington, Texas: Future Horizons</a:t>
            </a:r>
          </a:p>
          <a:p>
            <a:r>
              <a:rPr lang="fr-CA" dirty="0" smtClean="0"/>
              <a:t>Gray, c. (1994). </a:t>
            </a:r>
            <a:r>
              <a:rPr lang="fr-CA" i="1" dirty="0"/>
              <a:t>Conversations en bandes dessinées: </a:t>
            </a:r>
            <a:r>
              <a:rPr lang="fr-CA" i="1" dirty="0" smtClean="0"/>
              <a:t>interactions </a:t>
            </a:r>
            <a:r>
              <a:rPr lang="fr-CA" i="1" dirty="0"/>
              <a:t>avec des élèves atteints d'autisme ou d'autres troubles apparentés par le biais d'illustrations en </a:t>
            </a:r>
            <a:r>
              <a:rPr lang="fr-CA" i="1" dirty="0" smtClean="0"/>
              <a:t>couleurs</a:t>
            </a:r>
            <a:r>
              <a:rPr lang="fr-CA" dirty="0" smtClean="0"/>
              <a:t>. Arlington, Texas: Future Horizons</a:t>
            </a:r>
          </a:p>
          <a:p>
            <a:r>
              <a:rPr lang="fr-CA" dirty="0" smtClean="0"/>
              <a:t>Howley, M. &amp; Arnold, E. (2005). </a:t>
            </a:r>
            <a:r>
              <a:rPr lang="fr-CA" i="1" dirty="0" smtClean="0"/>
              <a:t>Revealing the Hidden Social Code</a:t>
            </a:r>
            <a:r>
              <a:rPr lang="fr-CA" dirty="0" smtClean="0"/>
              <a:t>. London: Jessica Kingsley Publishers. 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39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5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théorie de l’esprit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La capacité d’attribuer des états mentaux à une personne tels que les souhaits, les intentions, l’empathie et les désirs. C’est ce qui nous permet de comprendre la perspective de l’autre sur les plans cognitifs, affectifs et perceptif.</a:t>
            </a:r>
            <a:endParaRPr lang="fr-CA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415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528" y="113389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Uta Frith, 1996 </a:t>
            </a:r>
          </a:p>
        </p:txBody>
      </p:sp>
      <p:pic>
        <p:nvPicPr>
          <p:cNvPr id="1026" name="Picture 2" descr="http://www.participate-autisme.be/fr/images/1__3__1__sche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63" y="179553"/>
            <a:ext cx="4824813" cy="647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11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théorie de la cohérence centrale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C’est ce qui nous permet d’interpréter un stimuli de façon globale en tenant compte du contexte.</a:t>
            </a:r>
          </a:p>
          <a:p>
            <a:r>
              <a:rPr lang="fr-CA" dirty="0" smtClean="0"/>
              <a:t>Les personnes autistes comprennent souvent le monde de façon fragmentée. Elle voient l’arbre, mais pas la forêt. Elles peuvent s’accrocher aux détails.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6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94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fonctions exécutives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6510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Les mécanismes de la pensée qui nous permettent de planifier nos actions et résoudre des problèmes.</a:t>
            </a:r>
          </a:p>
          <a:p>
            <a:r>
              <a:rPr lang="fr-CA" dirty="0" smtClean="0"/>
              <a:t>Elles comptent l’attention, l’inhibition de réponses erronées, le contrôle de l’impulsion et l’adaptation de stratégies. </a:t>
            </a:r>
          </a:p>
          <a:p>
            <a:r>
              <a:rPr lang="fr-CA" dirty="0" smtClean="0"/>
              <a:t>La catégorisation où l’on perçoit que deux situation ont des caractéristiques similaires.</a:t>
            </a:r>
            <a:endParaRPr lang="fr-CA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5"/>
            <a:ext cx="2530623" cy="2448271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51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objectifs des s.s.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Aider la personne à</a:t>
            </a:r>
          </a:p>
          <a:p>
            <a:pPr lvl="1"/>
            <a:r>
              <a:rPr lang="fr-CA" dirty="0" smtClean="0"/>
              <a:t>Identifier les indices pertinents d’une situation</a:t>
            </a:r>
          </a:p>
          <a:p>
            <a:pPr lvl="1"/>
            <a:r>
              <a:rPr lang="fr-CA" dirty="0" smtClean="0"/>
              <a:t>Interpréter et comprendre une situation sociale</a:t>
            </a:r>
          </a:p>
          <a:p>
            <a:pPr lvl="1"/>
            <a:r>
              <a:rPr lang="fr-CA" dirty="0" smtClean="0"/>
              <a:t>Prendre conscience de ses réactions</a:t>
            </a:r>
          </a:p>
          <a:p>
            <a:pPr lvl="1"/>
            <a:r>
              <a:rPr lang="fr-CA" dirty="0" smtClean="0"/>
              <a:t>Découvrir des réponses plus efficaces</a:t>
            </a:r>
          </a:p>
          <a:p>
            <a:pPr lvl="1"/>
            <a:r>
              <a:rPr lang="fr-CA" dirty="0" smtClean="0"/>
              <a:t>Diminuer le stress reliée à une situation sociale</a:t>
            </a:r>
          </a:p>
          <a:p>
            <a:pPr lvl="1"/>
            <a:r>
              <a:rPr lang="fr-CA" dirty="0" smtClean="0"/>
              <a:t>Augmenter la participation sociale</a:t>
            </a:r>
          </a:p>
          <a:p>
            <a:pPr lvl="1"/>
            <a:r>
              <a:rPr lang="fr-CA" dirty="0" smtClean="0"/>
              <a:t>Mémoriser les actions</a:t>
            </a:r>
          </a:p>
          <a:p>
            <a:pPr marL="457200" lvl="1" indent="0">
              <a:buNone/>
            </a:pPr>
            <a:endParaRPr lang="fr-CA" dirty="0" smtClean="0"/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8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338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composantes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735516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Carol Gray a défini 10 composantes qui sont nécessaires à une intervention faisant appel aux scénarios sociaux. Ils sont:</a:t>
            </a:r>
          </a:p>
          <a:p>
            <a:r>
              <a:rPr lang="fr-CA" sz="2400" dirty="0" smtClean="0"/>
              <a:t>1. Le but</a:t>
            </a:r>
          </a:p>
          <a:p>
            <a:r>
              <a:rPr lang="fr-CA" sz="2400" dirty="0" smtClean="0"/>
              <a:t>2. L’évaluation</a:t>
            </a:r>
          </a:p>
          <a:p>
            <a:r>
              <a:rPr lang="fr-CA" sz="2400" dirty="0" smtClean="0"/>
              <a:t>3. La rédaction- les trois parties</a:t>
            </a:r>
          </a:p>
          <a:p>
            <a:r>
              <a:rPr lang="fr-CA" sz="2400" dirty="0" smtClean="0"/>
              <a:t>4. La rédaction- le format</a:t>
            </a:r>
          </a:p>
          <a:p>
            <a:r>
              <a:rPr lang="fr-CA" sz="2400" dirty="0" smtClean="0"/>
              <a:t>5. La rédaction- le vocabulaire </a:t>
            </a:r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       et le ton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026" name="Picture 2" descr="C:\Users\npoulin\AppData\Local\Microsoft\Windows\Temporary Internet Files\Content.IE5\99SPS8AD\MC90031214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2127" y="3275222"/>
            <a:ext cx="1850746" cy="117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5CBC-E49E-4D19-A66E-E1551F10B77C}" type="slidenum">
              <a:rPr lang="fr-CA" smtClean="0"/>
              <a:t>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81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2099</Words>
  <Application>Microsoft Office PowerPoint</Application>
  <PresentationFormat>Affichage à l'écran (4:3)</PresentationFormat>
  <Paragraphs>824</Paragraphs>
  <Slides>39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Les scénarios sociaux                                         par Nathalie Poulin</vt:lpstr>
      <vt:lpstr>Qu’est-ce qu’un scénario social?</vt:lpstr>
      <vt:lpstr>Pourquoi?</vt:lpstr>
      <vt:lpstr>La théorie de l’esprit</vt:lpstr>
      <vt:lpstr>Présentation PowerPoint</vt:lpstr>
      <vt:lpstr>La théorie de la cohérence centrale</vt:lpstr>
      <vt:lpstr>Les fonctions exécutives</vt:lpstr>
      <vt:lpstr>Les objectifs des s.s.</vt:lpstr>
      <vt:lpstr>Les composantes</vt:lpstr>
      <vt:lpstr>Les composantes</vt:lpstr>
      <vt:lpstr>1- Le but</vt:lpstr>
      <vt:lpstr>Des sujets variés</vt:lpstr>
      <vt:lpstr>2- L’évaluation</vt:lpstr>
      <vt:lpstr>2- L’évaluation</vt:lpstr>
      <vt:lpstr>Grille d’observation du comportement</vt:lpstr>
      <vt:lpstr>3- La rédaction en trois parties</vt:lpstr>
      <vt:lpstr>4- Le format</vt:lpstr>
      <vt:lpstr>Présentation PowerPoint</vt:lpstr>
      <vt:lpstr>Conversation en bandes dessinées</vt:lpstr>
      <vt:lpstr>5-Ton et vocabulaire</vt:lpstr>
      <vt:lpstr>5- Ton et vocabulaire</vt:lpstr>
      <vt:lpstr>6- Les questions</vt:lpstr>
      <vt:lpstr>7- Les différentes phrases</vt:lpstr>
      <vt:lpstr>7- Les différentes phrases</vt:lpstr>
      <vt:lpstr>Être absent de l’école</vt:lpstr>
      <vt:lpstr>8- La formule magique</vt:lpstr>
      <vt:lpstr>Poser des questions en classe</vt:lpstr>
      <vt:lpstr>Présentation PowerPoint</vt:lpstr>
      <vt:lpstr>9- La personnalisation</vt:lpstr>
      <vt:lpstr>What is Sharing</vt:lpstr>
      <vt:lpstr>Présentation PowerPoint</vt:lpstr>
      <vt:lpstr>10- L’édition et la planification</vt:lpstr>
      <vt:lpstr>La présentation</vt:lpstr>
      <vt:lpstr>La revue</vt:lpstr>
      <vt:lpstr>Le suivi</vt:lpstr>
      <vt:lpstr>La réévaluation</vt:lpstr>
      <vt:lpstr>D’autres scénarios</vt:lpstr>
      <vt:lpstr>Sites web</vt:lpstr>
      <vt:lpstr>Références</vt:lpstr>
    </vt:vector>
  </TitlesOfParts>
  <Company>Conseil scolaire Centre-Nord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scénarios sociaux</dc:title>
  <dc:creator>Nathalie Poulin</dc:creator>
  <cp:lastModifiedBy>Nathalie Poulin</cp:lastModifiedBy>
  <cp:revision>74</cp:revision>
  <dcterms:created xsi:type="dcterms:W3CDTF">2013-01-30T17:17:27Z</dcterms:created>
  <dcterms:modified xsi:type="dcterms:W3CDTF">2013-03-11T22:06:03Z</dcterms:modified>
</cp:coreProperties>
</file>