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5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48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81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92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1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7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16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07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51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36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81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2C10-6989-41FA-B325-D82A7FADEEC4}" type="datetimeFigureOut">
              <a:rPr lang="en-CA" smtClean="0"/>
              <a:t>07/02/2013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EC99-D31D-4B28-BF79-0A8A22B24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1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ve.ca/fr/Mission-Sociale/Fonds-destime-de-soi-Dove" TargetMode="External"/><Relationship Id="rId2" Type="http://schemas.openxmlformats.org/officeDocument/2006/relationships/hyperlink" Target="http://www.editions-chu-sainte-justine.org/livres/programme-estime-soi-competence-sociale-chez-16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timeetrealisationdesoi.com/programme-estime-soi.ph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eberger.com/livres-illustr%C3%A9s/l-estime-de-soi-pour-aider-%C3%A0-grandir/" TargetMode="External"/><Relationship Id="rId2" Type="http://schemas.openxmlformats.org/officeDocument/2006/relationships/hyperlink" Target="http://www.editions-chu-sainte-justine.org/livres/estime-soi-passeport-%20pour-%20vie-210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milog.com/62770/50-exercices-d-estime-de-soi.eboo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L’estime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r>
              <a:rPr lang="en-CA" sz="3200" dirty="0" smtClean="0">
                <a:latin typeface="Garamond" pitchFamily="18" charset="0"/>
              </a:rPr>
              <a:t>, </a:t>
            </a:r>
            <a:r>
              <a:rPr lang="en-CA" sz="3200" dirty="0" err="1" smtClean="0">
                <a:latin typeface="Garamond" pitchFamily="18" charset="0"/>
              </a:rPr>
              <a:t>ça</a:t>
            </a:r>
            <a:r>
              <a:rPr lang="en-CA" sz="3200" dirty="0" smtClean="0">
                <a:latin typeface="Garamond" pitchFamily="18" charset="0"/>
              </a:rPr>
              <a:t> se </a:t>
            </a:r>
            <a:r>
              <a:rPr lang="en-CA" sz="3200" dirty="0" err="1" smtClean="0">
                <a:latin typeface="Garamond" pitchFamily="18" charset="0"/>
              </a:rPr>
              <a:t>développe</a:t>
            </a:r>
            <a:r>
              <a:rPr lang="en-CA" sz="3200" dirty="0" smtClean="0">
                <a:latin typeface="Garamond" pitchFamily="18" charset="0"/>
              </a:rPr>
              <a:t>!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800" dirty="0" smtClean="0">
                <a:latin typeface="Garamond" pitchFamily="18" charset="0"/>
              </a:rPr>
              <a:t>René </a:t>
            </a:r>
            <a:r>
              <a:rPr lang="en-CA" sz="2800" dirty="0" err="1" smtClean="0">
                <a:latin typeface="Garamond" pitchFamily="18" charset="0"/>
              </a:rPr>
              <a:t>Langevin</a:t>
            </a:r>
            <a:endParaRPr lang="en-CA" sz="2800" dirty="0" smtClean="0">
              <a:latin typeface="Garamond" pitchFamily="18" charset="0"/>
            </a:endParaRPr>
          </a:p>
          <a:p>
            <a:r>
              <a:rPr lang="en-CA" sz="2800" dirty="0" smtClean="0">
                <a:latin typeface="Garamond" pitchFamily="18" charset="0"/>
              </a:rPr>
              <a:t>Campus Saint-Jean</a:t>
            </a:r>
          </a:p>
          <a:p>
            <a:r>
              <a:rPr lang="en-CA" sz="2800" dirty="0" err="1" smtClean="0">
                <a:latin typeface="Garamond" pitchFamily="18" charset="0"/>
              </a:rPr>
              <a:t>Université</a:t>
            </a:r>
            <a:r>
              <a:rPr lang="en-CA" sz="2800" dirty="0" smtClean="0">
                <a:latin typeface="Garamond" pitchFamily="18" charset="0"/>
              </a:rPr>
              <a:t> de </a:t>
            </a:r>
            <a:r>
              <a:rPr lang="en-CA" sz="2800" dirty="0" err="1" smtClean="0">
                <a:latin typeface="Garamond" pitchFamily="18" charset="0"/>
              </a:rPr>
              <a:t>l’Alberta</a:t>
            </a:r>
            <a:endParaRPr lang="en-CA" sz="2800" dirty="0">
              <a:latin typeface="Garamond" pitchFamily="18" charset="0"/>
            </a:endParaRPr>
          </a:p>
          <a:p>
            <a:r>
              <a:rPr lang="en-CA" sz="2800" dirty="0" smtClean="0">
                <a:latin typeface="Garamond" pitchFamily="18" charset="0"/>
              </a:rPr>
              <a:t>8 </a:t>
            </a:r>
            <a:r>
              <a:rPr lang="en-CA" sz="2800" dirty="0" err="1" smtClean="0">
                <a:latin typeface="Garamond" pitchFamily="18" charset="0"/>
              </a:rPr>
              <a:t>février</a:t>
            </a:r>
            <a:r>
              <a:rPr lang="en-CA" sz="2800" dirty="0" smtClean="0">
                <a:latin typeface="Garamond" pitchFamily="18" charset="0"/>
              </a:rPr>
              <a:t> 2013</a:t>
            </a:r>
            <a:endParaRPr lang="en-CA" sz="28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4950"/>
            <a:ext cx="2304256" cy="16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Quels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sont</a:t>
            </a:r>
            <a:r>
              <a:rPr lang="en-CA" sz="3200" dirty="0" smtClean="0">
                <a:latin typeface="Garamond" pitchFamily="18" charset="0"/>
              </a:rPr>
              <a:t> les </a:t>
            </a:r>
            <a:r>
              <a:rPr lang="en-CA" sz="3200" dirty="0" err="1" smtClean="0">
                <a:latin typeface="Garamond" pitchFamily="18" charset="0"/>
              </a:rPr>
              <a:t>cinq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domaines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liés</a:t>
            </a:r>
            <a:r>
              <a:rPr lang="en-CA" sz="3200" dirty="0" smtClean="0">
                <a:latin typeface="Garamond" pitchFamily="18" charset="0"/>
              </a:rPr>
              <a:t> à </a:t>
            </a:r>
            <a:r>
              <a:rPr lang="en-CA" sz="3200" dirty="0" err="1" smtClean="0">
                <a:latin typeface="Garamond" pitchFamily="18" charset="0"/>
              </a:rPr>
              <a:t>l’estime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r>
              <a:rPr lang="en-CA" sz="3200" dirty="0" smtClean="0">
                <a:latin typeface="Garamond" pitchFamily="18" charset="0"/>
              </a:rPr>
              <a:t> des </a:t>
            </a:r>
            <a:r>
              <a:rPr lang="en-CA" sz="3200" dirty="0" err="1" smtClean="0">
                <a:latin typeface="Garamond" pitchFamily="18" charset="0"/>
              </a:rPr>
              <a:t>enfants</a:t>
            </a:r>
            <a:r>
              <a:rPr lang="en-CA" sz="3200" dirty="0" smtClean="0">
                <a:latin typeface="Garamond" pitchFamily="18" charset="0"/>
              </a:rPr>
              <a:t> et des adolescents?</a:t>
            </a:r>
            <a:endParaRPr lang="en-CA" sz="32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191475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les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cinq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domaines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liés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enfants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et des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adolescents? (suite)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>
              <a:latin typeface="Garamond" pitchFamily="18" charset="0"/>
            </a:endParaRPr>
          </a:p>
          <a:p>
            <a:endParaRPr lang="en-CA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400" dirty="0" smtClean="0">
                <a:latin typeface="Garamond" pitchFamily="18" charset="0"/>
              </a:rPr>
              <a:t>1) </a:t>
            </a:r>
            <a:r>
              <a:rPr lang="en-CA" sz="2400" dirty="0" err="1" smtClean="0">
                <a:latin typeface="Garamond" pitchFamily="18" charset="0"/>
              </a:rPr>
              <a:t>L’apparence</a:t>
            </a:r>
            <a:r>
              <a:rPr lang="en-CA" sz="2400" dirty="0" smtClean="0">
                <a:latin typeface="Garamond" pitchFamily="18" charset="0"/>
              </a:rPr>
              <a:t> physique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177159" cy="171602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5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les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cinq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domaines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liés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enfants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et des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adolescents? 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400" dirty="0" smtClean="0">
                <a:latin typeface="Garamond" pitchFamily="18" charset="0"/>
              </a:rPr>
              <a:t>2) </a:t>
            </a:r>
            <a:r>
              <a:rPr lang="en-CA" sz="2400" dirty="0" err="1" smtClean="0">
                <a:latin typeface="Garamond" pitchFamily="18" charset="0"/>
              </a:rPr>
              <a:t>L’acceptation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sociale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24944"/>
            <a:ext cx="2409092" cy="187220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8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les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cinq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domaines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liés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enfants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et des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adolescents? 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400" dirty="0" smtClean="0">
                <a:latin typeface="Garamond" pitchFamily="18" charset="0"/>
              </a:rPr>
              <a:t>3) Les </a:t>
            </a:r>
            <a:r>
              <a:rPr lang="en-CA" sz="2400" dirty="0" err="1" smtClean="0">
                <a:latin typeface="Garamond" pitchFamily="18" charset="0"/>
              </a:rPr>
              <a:t>compétences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sportives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36912"/>
            <a:ext cx="1728192" cy="244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les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cinq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domaines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liés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enfants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et des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adolescents? 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pPr marL="0" indent="0">
              <a:buNone/>
            </a:pPr>
            <a:endParaRPr lang="en-CA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CA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400" dirty="0">
                <a:latin typeface="Garamond" pitchFamily="18" charset="0"/>
              </a:rPr>
              <a:t>4</a:t>
            </a:r>
            <a:r>
              <a:rPr lang="en-CA" sz="2400" dirty="0" smtClean="0">
                <a:latin typeface="Garamond" pitchFamily="18" charset="0"/>
              </a:rPr>
              <a:t>) Les </a:t>
            </a:r>
            <a:r>
              <a:rPr lang="en-CA" sz="2400" dirty="0" err="1" smtClean="0">
                <a:latin typeface="Garamond" pitchFamily="18" charset="0"/>
              </a:rPr>
              <a:t>compétences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scolaires</a:t>
            </a:r>
            <a:r>
              <a:rPr lang="en-CA" sz="2400" dirty="0" smtClean="0">
                <a:latin typeface="Garamond" pitchFamily="18" charset="0"/>
              </a:rPr>
              <a:t> 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0928"/>
            <a:ext cx="1777192" cy="205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9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les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cinq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domaines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liés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enfants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et des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adolescents? 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sz="2400" dirty="0" smtClean="0">
                <a:latin typeface="Garamond" pitchFamily="18" charset="0"/>
              </a:rPr>
              <a:t>5) Les </a:t>
            </a:r>
            <a:r>
              <a:rPr lang="en-CA" sz="2400" dirty="0" err="1" smtClean="0">
                <a:latin typeface="Garamond" pitchFamily="18" charset="0"/>
              </a:rPr>
              <a:t>comportements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1872208" cy="182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4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Est-ce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est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statique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ou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elle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évolue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avec 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le temps?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616622" cy="3888432"/>
          </a:xfrm>
        </p:spPr>
      </p:pic>
    </p:spTree>
    <p:extLst>
      <p:ext uri="{BB962C8B-B14F-4D97-AF65-F5344CB8AC3E}">
        <p14:creationId xmlns:p14="http://schemas.microsoft.com/office/powerpoint/2010/main" val="19932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Est-ce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évolue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avec le temps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?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800" dirty="0" smtClean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L’estime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b="1" dirty="0" err="1" smtClean="0">
                <a:latin typeface="Garamond" pitchFamily="18" charset="0"/>
              </a:rPr>
              <a:t>soi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globale</a:t>
            </a:r>
            <a:r>
              <a:rPr lang="en-CA" sz="2400" b="1" dirty="0" smtClean="0">
                <a:latin typeface="Garamond" pitchFamily="18" charset="0"/>
              </a:rPr>
              <a:t>  </a:t>
            </a:r>
            <a:r>
              <a:rPr lang="en-CA" sz="2400" dirty="0" err="1" smtClean="0">
                <a:latin typeface="Garamond" pitchFamily="18" charset="0"/>
              </a:rPr>
              <a:t>est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relativement</a:t>
            </a:r>
            <a:r>
              <a:rPr lang="en-CA" sz="2400" b="1" dirty="0" smtClean="0">
                <a:latin typeface="Garamond" pitchFamily="18" charset="0"/>
              </a:rPr>
              <a:t>  stable et </a:t>
            </a:r>
            <a:r>
              <a:rPr lang="en-CA" sz="2400" b="1" dirty="0" err="1" smtClean="0">
                <a:latin typeface="Garamond" pitchFamily="18" charset="0"/>
              </a:rPr>
              <a:t>élevée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pendant </a:t>
            </a:r>
            <a:r>
              <a:rPr lang="en-CA" sz="2400" dirty="0" err="1" smtClean="0">
                <a:latin typeface="Garamond" pitchFamily="18" charset="0"/>
              </a:rPr>
              <a:t>l’enfance</a:t>
            </a:r>
            <a:r>
              <a:rPr lang="en-CA" sz="2400" dirty="0" smtClean="0">
                <a:latin typeface="Garamond" pitchFamily="18" charset="0"/>
              </a:rPr>
              <a:t>.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179590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4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Est-ce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évolue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avec le temps?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sz="2400" dirty="0" smtClean="0">
                <a:latin typeface="Garamond" pitchFamily="18" charset="0"/>
              </a:rPr>
              <a:t>Par </a:t>
            </a:r>
            <a:r>
              <a:rPr lang="en-CA" sz="2400" dirty="0" err="1" smtClean="0">
                <a:latin typeface="Garamond" pitchFamily="18" charset="0"/>
              </a:rPr>
              <a:t>contre</a:t>
            </a:r>
            <a:r>
              <a:rPr lang="en-CA" sz="2400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l’estime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des </a:t>
            </a:r>
            <a:r>
              <a:rPr lang="en-CA" sz="2400" dirty="0" err="1" smtClean="0">
                <a:latin typeface="Garamond" pitchFamily="18" charset="0"/>
              </a:rPr>
              <a:t>jeunes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devient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moins</a:t>
            </a:r>
            <a:r>
              <a:rPr lang="en-CA" sz="2400" b="1" dirty="0" smtClean="0">
                <a:latin typeface="Garamond" pitchFamily="18" charset="0"/>
              </a:rPr>
              <a:t> positive à la </a:t>
            </a:r>
            <a:r>
              <a:rPr lang="en-CA" sz="2400" b="1" dirty="0" err="1" smtClean="0">
                <a:latin typeface="Garamond" pitchFamily="18" charset="0"/>
              </a:rPr>
              <a:t>puberté</a:t>
            </a:r>
            <a:r>
              <a:rPr lang="en-CA" sz="2400" b="1" dirty="0" smtClean="0">
                <a:latin typeface="Garamond" pitchFamily="18" charset="0"/>
              </a:rPr>
              <a:t>,</a:t>
            </a:r>
            <a:r>
              <a:rPr lang="en-CA" sz="2400" dirty="0" smtClean="0">
                <a:latin typeface="Garamond" pitchFamily="18" charset="0"/>
              </a:rPr>
              <a:t> et </a:t>
            </a:r>
            <a:r>
              <a:rPr lang="en-CA" sz="2400" dirty="0" err="1" smtClean="0">
                <a:latin typeface="Garamond" pitchFamily="18" charset="0"/>
              </a:rPr>
              <a:t>ce</a:t>
            </a:r>
            <a:r>
              <a:rPr lang="en-CA" sz="2400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surtout</a:t>
            </a:r>
            <a:r>
              <a:rPr lang="en-CA" sz="2400" dirty="0" smtClean="0">
                <a:latin typeface="Garamond" pitchFamily="18" charset="0"/>
              </a:rPr>
              <a:t> chez les </a:t>
            </a:r>
            <a:r>
              <a:rPr lang="en-CA" sz="2400" dirty="0" err="1" smtClean="0">
                <a:latin typeface="Garamond" pitchFamily="18" charset="0"/>
              </a:rPr>
              <a:t>filles</a:t>
            </a:r>
            <a:r>
              <a:rPr lang="en-CA" sz="2400" dirty="0" smtClean="0">
                <a:latin typeface="Garamond" pitchFamily="18" charset="0"/>
              </a:rPr>
              <a:t>. </a:t>
            </a:r>
          </a:p>
          <a:p>
            <a:pPr marL="0" indent="0">
              <a:buNone/>
            </a:pPr>
            <a:endParaRPr lang="en-CA" sz="28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400" dirty="0" err="1">
                <a:latin typeface="Garamond" pitchFamily="18" charset="0"/>
              </a:rPr>
              <a:t>C</a:t>
            </a:r>
            <a:r>
              <a:rPr lang="en-CA" sz="2400" dirty="0" err="1" smtClean="0">
                <a:latin typeface="Garamond" pitchFamily="18" charset="0"/>
              </a:rPr>
              <a:t>hangements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hormonaux</a:t>
            </a:r>
            <a:r>
              <a:rPr lang="en-CA" sz="2400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cognitifs</a:t>
            </a:r>
            <a:r>
              <a:rPr lang="en-CA" sz="2400" dirty="0" smtClean="0">
                <a:latin typeface="Garamond" pitchFamily="18" charset="0"/>
              </a:rPr>
              <a:t> et </a:t>
            </a:r>
            <a:r>
              <a:rPr lang="en-CA" sz="2400" dirty="0" err="1" smtClean="0">
                <a:latin typeface="Garamond" pitchFamily="18" charset="0"/>
              </a:rPr>
              <a:t>sociaux</a:t>
            </a:r>
            <a:r>
              <a:rPr lang="en-CA" sz="2400" dirty="0" smtClean="0">
                <a:latin typeface="Garamond" pitchFamily="18" charset="0"/>
              </a:rPr>
              <a:t> (plus </a:t>
            </a:r>
            <a:r>
              <a:rPr lang="en-CA" sz="2400" dirty="0" err="1" smtClean="0">
                <a:latin typeface="Garamond" pitchFamily="18" charset="0"/>
              </a:rPr>
              <a:t>grandes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pressions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sociales</a:t>
            </a:r>
            <a:r>
              <a:rPr lang="en-CA" sz="2400" dirty="0" smtClean="0">
                <a:latin typeface="Garamond" pitchFamily="18" charset="0"/>
              </a:rPr>
              <a:t> pour les </a:t>
            </a:r>
            <a:r>
              <a:rPr lang="en-CA" sz="2400" dirty="0" err="1" smtClean="0">
                <a:latin typeface="Garamond" pitchFamily="18" charset="0"/>
              </a:rPr>
              <a:t>filles</a:t>
            </a:r>
            <a:r>
              <a:rPr lang="en-CA" sz="2400" dirty="0" smtClean="0">
                <a:latin typeface="Garamond" pitchFamily="18" charset="0"/>
              </a:rPr>
              <a:t> en </a:t>
            </a:r>
            <a:r>
              <a:rPr lang="en-CA" sz="2400" dirty="0" err="1" smtClean="0">
                <a:latin typeface="Garamond" pitchFamily="18" charset="0"/>
              </a:rPr>
              <a:t>ce</a:t>
            </a:r>
            <a:r>
              <a:rPr lang="en-CA" sz="2400" dirty="0" smtClean="0">
                <a:latin typeface="Garamond" pitchFamily="18" charset="0"/>
              </a:rPr>
              <a:t> qui </a:t>
            </a:r>
            <a:r>
              <a:rPr lang="en-CA" sz="2400" dirty="0" err="1" smtClean="0">
                <a:latin typeface="Garamond" pitchFamily="18" charset="0"/>
              </a:rPr>
              <a:t>concerne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l’idéal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beauté</a:t>
            </a:r>
            <a:r>
              <a:rPr lang="en-CA" sz="2400" dirty="0">
                <a:latin typeface="Garamond" pitchFamily="18" charset="0"/>
              </a:rPr>
              <a:t>)</a:t>
            </a:r>
            <a:r>
              <a:rPr lang="en-CA" sz="2400" dirty="0" smtClean="0">
                <a:latin typeface="Garamond" pitchFamily="18" charset="0"/>
              </a:rPr>
              <a:t>.</a:t>
            </a:r>
          </a:p>
          <a:p>
            <a:pPr marL="0" indent="0">
              <a:buNone/>
            </a:pPr>
            <a:endParaRPr lang="en-CA" sz="28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464998" cy="178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5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Est-ce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évolue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avec le temps?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sz="2400" dirty="0" err="1" smtClean="0">
                <a:latin typeface="Garamond" pitchFamily="18" charset="0"/>
              </a:rPr>
              <a:t>C’est</a:t>
            </a:r>
            <a:r>
              <a:rPr lang="en-CA" sz="2400" dirty="0" smtClean="0">
                <a:latin typeface="Garamond" pitchFamily="18" charset="0"/>
              </a:rPr>
              <a:t> la </a:t>
            </a:r>
            <a:r>
              <a:rPr lang="en-CA" sz="2400" dirty="0" err="1" smtClean="0">
                <a:latin typeface="Garamond" pitchFamily="18" charset="0"/>
              </a:rPr>
              <a:t>même</a:t>
            </a:r>
            <a:r>
              <a:rPr lang="en-CA" sz="2400" dirty="0" smtClean="0">
                <a:latin typeface="Garamond" pitchFamily="18" charset="0"/>
              </a:rPr>
              <a:t> chose chez les </a:t>
            </a:r>
            <a:r>
              <a:rPr lang="en-CA" sz="2400" dirty="0" err="1" smtClean="0">
                <a:latin typeface="Garamond" pitchFamily="18" charset="0"/>
              </a:rPr>
              <a:t>garçons</a:t>
            </a:r>
            <a:r>
              <a:rPr lang="en-CA" sz="2400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quoique</a:t>
            </a:r>
            <a:r>
              <a:rPr lang="en-CA" sz="2400" dirty="0" smtClean="0">
                <a:latin typeface="Garamond" pitchFamily="18" charset="0"/>
              </a:rPr>
              <a:t> les </a:t>
            </a:r>
            <a:r>
              <a:rPr lang="en-CA" sz="2400" dirty="0" err="1" smtClean="0">
                <a:latin typeface="Garamond" pitchFamily="18" charset="0"/>
              </a:rPr>
              <a:t>pressions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sociales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proviennent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davantage</a:t>
            </a:r>
            <a:r>
              <a:rPr lang="en-CA" sz="2400" dirty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de </a:t>
            </a:r>
            <a:r>
              <a:rPr lang="en-CA" sz="2400" b="1" dirty="0" err="1" smtClean="0">
                <a:latin typeface="Garamond" pitchFamily="18" charset="0"/>
              </a:rPr>
              <a:t>l’aspect</a:t>
            </a:r>
            <a:r>
              <a:rPr lang="en-CA" sz="2400" b="1" dirty="0" smtClean="0">
                <a:latin typeface="Garamond" pitchFamily="18" charset="0"/>
              </a:rPr>
              <a:t> performance </a:t>
            </a:r>
            <a:r>
              <a:rPr lang="en-CA" sz="2400" b="1" dirty="0" err="1" smtClean="0">
                <a:latin typeface="Garamond" pitchFamily="18" charset="0"/>
              </a:rPr>
              <a:t>dans</a:t>
            </a:r>
            <a:r>
              <a:rPr lang="en-CA" sz="2400" b="1" dirty="0" smtClean="0">
                <a:latin typeface="Garamond" pitchFamily="18" charset="0"/>
              </a:rPr>
              <a:t> les sports, la force physique </a:t>
            </a:r>
            <a:r>
              <a:rPr lang="en-CA" sz="2400" dirty="0" smtClean="0">
                <a:latin typeface="Garamond" pitchFamily="18" charset="0"/>
              </a:rPr>
              <a:t>et la </a:t>
            </a:r>
            <a:r>
              <a:rPr lang="en-CA" sz="2400" dirty="0" err="1" smtClean="0">
                <a:latin typeface="Garamond" pitchFamily="18" charset="0"/>
              </a:rPr>
              <a:t>réussite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dans</a:t>
            </a:r>
            <a:r>
              <a:rPr lang="en-CA" sz="2400" dirty="0" smtClean="0">
                <a:latin typeface="Garamond" pitchFamily="18" charset="0"/>
              </a:rPr>
              <a:t> des </a:t>
            </a:r>
            <a:r>
              <a:rPr lang="en-CA" sz="2400" dirty="0" err="1" smtClean="0">
                <a:latin typeface="Garamond" pitchFamily="18" charset="0"/>
              </a:rPr>
              <a:t>domaines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valorisés</a:t>
            </a:r>
            <a:r>
              <a:rPr lang="en-CA" sz="2400" dirty="0" smtClean="0">
                <a:latin typeface="Garamond" pitchFamily="18" charset="0"/>
              </a:rPr>
              <a:t> par les </a:t>
            </a:r>
            <a:r>
              <a:rPr lang="en-CA" sz="2400" dirty="0" err="1" smtClean="0">
                <a:latin typeface="Garamond" pitchFamily="18" charset="0"/>
              </a:rPr>
              <a:t>hommes</a:t>
            </a:r>
            <a:r>
              <a:rPr lang="en-CA" sz="2400" dirty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et par </a:t>
            </a:r>
            <a:r>
              <a:rPr lang="en-CA" sz="2400" dirty="0" err="1" smtClean="0">
                <a:latin typeface="Garamond" pitchFamily="18" charset="0"/>
              </a:rPr>
              <a:t>certaines</a:t>
            </a:r>
            <a:r>
              <a:rPr lang="en-CA" sz="2400" dirty="0" smtClean="0">
                <a:latin typeface="Garamond" pitchFamily="18" charset="0"/>
              </a:rPr>
              <a:t> femmes.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4984"/>
            <a:ext cx="244172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7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Pourquoi</a:t>
            </a:r>
            <a:r>
              <a:rPr lang="en-CA" sz="3200" dirty="0" smtClean="0">
                <a:latin typeface="Garamond" pitchFamily="18" charset="0"/>
              </a:rPr>
              <a:t> un atelier </a:t>
            </a:r>
            <a:r>
              <a:rPr lang="en-CA" sz="3200" dirty="0" err="1" smtClean="0">
                <a:latin typeface="Garamond" pitchFamily="18" charset="0"/>
              </a:rPr>
              <a:t>sur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l’estime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r>
              <a:rPr lang="en-CA" sz="3200" dirty="0" smtClean="0">
                <a:latin typeface="Garamond" pitchFamily="18" charset="0"/>
              </a:rPr>
              <a:t>?</a:t>
            </a:r>
            <a:endParaRPr lang="en-CA" sz="3200" dirty="0">
              <a:latin typeface="Garamon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3240360" cy="385432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338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Ceci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dit</a:t>
            </a:r>
            <a:r>
              <a:rPr lang="en-CA" sz="3200" dirty="0" smtClean="0">
                <a:latin typeface="Garamond" pitchFamily="18" charset="0"/>
              </a:rPr>
              <a:t>…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28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CA" sz="2400" dirty="0" smtClean="0">
              <a:latin typeface="Garamond" pitchFamily="18" charset="0"/>
            </a:endParaRPr>
          </a:p>
          <a:p>
            <a:pPr marL="0" indent="0" algn="ctr">
              <a:buNone/>
            </a:pPr>
            <a:endParaRPr lang="en-CA" sz="2400" dirty="0" smtClean="0"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en-CA" sz="2400" dirty="0" err="1" smtClean="0">
                <a:latin typeface="Garamond" pitchFamily="18" charset="0"/>
              </a:rPr>
              <a:t>L’estime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d’un </a:t>
            </a:r>
            <a:r>
              <a:rPr lang="en-CA" sz="2400" dirty="0" err="1" smtClean="0">
                <a:latin typeface="Garamond" pitchFamily="18" charset="0"/>
              </a:rPr>
              <a:t>jeune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peut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varier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considérablement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selon</a:t>
            </a:r>
            <a:r>
              <a:rPr lang="en-CA" sz="2400" dirty="0" smtClean="0">
                <a:latin typeface="Garamond" pitchFamily="18" charset="0"/>
              </a:rPr>
              <a:t> les </a:t>
            </a:r>
            <a:r>
              <a:rPr lang="en-CA" sz="2400" b="1" dirty="0" err="1" smtClean="0">
                <a:latin typeface="Garamond" pitchFamily="18" charset="0"/>
              </a:rPr>
              <a:t>domaines</a:t>
            </a:r>
            <a:r>
              <a:rPr lang="en-CA" sz="2400" b="1" dirty="0" smtClean="0">
                <a:latin typeface="Garamond" pitchFamily="18" charset="0"/>
              </a:rPr>
              <a:t> de </a:t>
            </a:r>
            <a:r>
              <a:rPr lang="en-CA" sz="2400" b="1" dirty="0" err="1" smtClean="0">
                <a:latin typeface="Garamond" pitchFamily="18" charset="0"/>
              </a:rPr>
              <a:t>sa</a:t>
            </a:r>
            <a:r>
              <a:rPr lang="en-CA" sz="2400" b="1" dirty="0" smtClean="0">
                <a:latin typeface="Garamond" pitchFamily="18" charset="0"/>
              </a:rPr>
              <a:t> vie </a:t>
            </a:r>
            <a:r>
              <a:rPr lang="en-CA" sz="2400" b="1" dirty="0" err="1" smtClean="0">
                <a:latin typeface="Garamond" pitchFamily="18" charset="0"/>
              </a:rPr>
              <a:t>qu’il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croit</a:t>
            </a:r>
            <a:r>
              <a:rPr lang="en-CA" sz="2400" b="1" dirty="0" smtClean="0">
                <a:latin typeface="Garamond" pitchFamily="18" charset="0"/>
              </a:rPr>
              <a:t> important</a:t>
            </a:r>
            <a:r>
              <a:rPr lang="en-CA" sz="2400" dirty="0" smtClean="0">
                <a:latin typeface="Garamond" pitchFamily="18" charset="0"/>
              </a:rPr>
              <a:t>.</a:t>
            </a:r>
            <a:endParaRPr lang="en-CA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Ceci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dit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…(suite)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400" dirty="0" smtClean="0">
              <a:latin typeface="Garamond" pitchFamily="18" charset="0"/>
            </a:endParaRPr>
          </a:p>
          <a:p>
            <a:r>
              <a:rPr lang="en-CA" sz="2400" dirty="0" smtClean="0">
                <a:latin typeface="Garamond" pitchFamily="18" charset="0"/>
              </a:rPr>
              <a:t>Par </a:t>
            </a:r>
            <a:r>
              <a:rPr lang="en-CA" sz="2400" dirty="0" err="1" smtClean="0">
                <a:latin typeface="Garamond" pitchFamily="18" charset="0"/>
              </a:rPr>
              <a:t>exemple</a:t>
            </a:r>
            <a:r>
              <a:rPr lang="en-CA" sz="2400" dirty="0" smtClean="0">
                <a:latin typeface="Garamond" pitchFamily="18" charset="0"/>
              </a:rPr>
              <a:t>, un </a:t>
            </a:r>
            <a:r>
              <a:rPr lang="en-CA" sz="2400" dirty="0" err="1" smtClean="0">
                <a:latin typeface="Garamond" pitchFamily="18" charset="0"/>
              </a:rPr>
              <a:t>jeune</a:t>
            </a:r>
            <a:r>
              <a:rPr lang="en-CA" sz="2400" dirty="0" smtClean="0">
                <a:latin typeface="Garamond" pitchFamily="18" charset="0"/>
              </a:rPr>
              <a:t> qui valorise beaucoup le sport et </a:t>
            </a:r>
            <a:r>
              <a:rPr lang="en-CA" sz="2400" dirty="0" err="1" smtClean="0">
                <a:latin typeface="Garamond" pitchFamily="18" charset="0"/>
              </a:rPr>
              <a:t>très</a:t>
            </a:r>
            <a:r>
              <a:rPr lang="en-CA" sz="2400" dirty="0" smtClean="0">
                <a:latin typeface="Garamond" pitchFamily="18" charset="0"/>
              </a:rPr>
              <a:t>    </a:t>
            </a:r>
            <a:r>
              <a:rPr lang="en-CA" sz="2400" dirty="0" err="1" smtClean="0">
                <a:latin typeface="Garamond" pitchFamily="18" charset="0"/>
              </a:rPr>
              <a:t>peu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l’école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pourra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avoir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une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baisse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d’estime</a:t>
            </a:r>
            <a:r>
              <a:rPr lang="en-CA" sz="2400" b="1" dirty="0" smtClean="0">
                <a:latin typeface="Garamond" pitchFamily="18" charset="0"/>
              </a:rPr>
              <a:t> de </a:t>
            </a:r>
            <a:r>
              <a:rPr lang="en-CA" sz="2400" b="1" dirty="0" err="1" smtClean="0">
                <a:latin typeface="Garamond" pitchFamily="18" charset="0"/>
              </a:rPr>
              <a:t>soi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s’il</a:t>
            </a:r>
            <a:r>
              <a:rPr lang="en-CA" sz="2400" dirty="0" smtClean="0">
                <a:latin typeface="Garamond" pitchFamily="18" charset="0"/>
              </a:rPr>
              <a:t> ne </a:t>
            </a:r>
            <a:r>
              <a:rPr lang="en-CA" sz="2400" dirty="0" err="1" smtClean="0">
                <a:latin typeface="Garamond" pitchFamily="18" charset="0"/>
              </a:rPr>
              <a:t>réussit</a:t>
            </a:r>
            <a:r>
              <a:rPr lang="en-CA" sz="2400" dirty="0" smtClean="0">
                <a:latin typeface="Garamond" pitchFamily="18" charset="0"/>
              </a:rPr>
              <a:t> pas </a:t>
            </a:r>
            <a:r>
              <a:rPr lang="en-CA" sz="2400" dirty="0" err="1" smtClean="0">
                <a:latin typeface="Garamond" pitchFamily="18" charset="0"/>
              </a:rPr>
              <a:t>bien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dans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activité</a:t>
            </a:r>
            <a:r>
              <a:rPr lang="en-CA" sz="2400" dirty="0" smtClean="0">
                <a:latin typeface="Garamond" pitchFamily="18" charset="0"/>
              </a:rPr>
              <a:t> sportive et ne pas </a:t>
            </a:r>
            <a:r>
              <a:rPr lang="en-CA" sz="2400" dirty="0" err="1" smtClean="0">
                <a:latin typeface="Garamond" pitchFamily="18" charset="0"/>
              </a:rPr>
              <a:t>être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affecté</a:t>
            </a:r>
            <a:r>
              <a:rPr lang="en-CA" sz="2400" dirty="0" smtClean="0">
                <a:latin typeface="Garamond" pitchFamily="18" charset="0"/>
              </a:rPr>
              <a:t> par </a:t>
            </a:r>
            <a:r>
              <a:rPr lang="en-CA" sz="2400" b="1" dirty="0" smtClean="0">
                <a:latin typeface="Garamond" pitchFamily="18" charset="0"/>
              </a:rPr>
              <a:t>un </a:t>
            </a:r>
            <a:r>
              <a:rPr lang="en-CA" sz="2400" b="1" dirty="0" err="1" smtClean="0">
                <a:latin typeface="Garamond" pitchFamily="18" charset="0"/>
              </a:rPr>
              <a:t>mauvais</a:t>
            </a:r>
            <a:r>
              <a:rPr lang="en-CA" sz="2400" b="1" dirty="0" smtClean="0">
                <a:latin typeface="Garamond" pitchFamily="18" charset="0"/>
              </a:rPr>
              <a:t> bulletin </a:t>
            </a:r>
            <a:r>
              <a:rPr lang="en-CA" sz="2400" dirty="0" smtClean="0">
                <a:latin typeface="Garamond" pitchFamily="18" charset="0"/>
              </a:rPr>
              <a:t>et vice-versa.</a:t>
            </a:r>
            <a:endParaRPr lang="en-CA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Ceci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dit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…(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400" dirty="0" smtClean="0">
              <a:latin typeface="Garamond" pitchFamily="18" charset="0"/>
            </a:endParaRPr>
          </a:p>
          <a:p>
            <a:r>
              <a:rPr lang="en-CA" sz="2400" dirty="0" smtClean="0">
                <a:latin typeface="Garamond" pitchFamily="18" charset="0"/>
              </a:rPr>
              <a:t>De </a:t>
            </a:r>
            <a:r>
              <a:rPr lang="en-CA" sz="2400" dirty="0" err="1" smtClean="0">
                <a:latin typeface="Garamond" pitchFamily="18" charset="0"/>
              </a:rPr>
              <a:t>même</a:t>
            </a:r>
            <a:r>
              <a:rPr lang="en-CA" sz="2400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ce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qu’un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jeune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considérait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très</a:t>
            </a:r>
            <a:r>
              <a:rPr lang="en-CA" sz="2400" b="1" dirty="0" smtClean="0">
                <a:latin typeface="Garamond" pitchFamily="18" charset="0"/>
              </a:rPr>
              <a:t> important à un certain </a:t>
            </a:r>
            <a:r>
              <a:rPr lang="en-CA" sz="2400" b="1" dirty="0" err="1" smtClean="0">
                <a:latin typeface="Garamond" pitchFamily="18" charset="0"/>
              </a:rPr>
              <a:t>âge</a:t>
            </a:r>
            <a:r>
              <a:rPr lang="en-CA" sz="2400" b="1" dirty="0" smtClean="0">
                <a:latin typeface="Garamond" pitchFamily="18" charset="0"/>
              </a:rPr>
              <a:t> au point </a:t>
            </a:r>
            <a:r>
              <a:rPr lang="en-CA" sz="2400" b="1" dirty="0" err="1" smtClean="0">
                <a:latin typeface="Garamond" pitchFamily="18" charset="0"/>
              </a:rPr>
              <a:t>d’affecter</a:t>
            </a:r>
            <a:r>
              <a:rPr lang="en-CA" sz="2400" b="1" dirty="0" smtClean="0">
                <a:latin typeface="Garamond" pitchFamily="18" charset="0"/>
              </a:rPr>
              <a:t> son </a:t>
            </a:r>
            <a:r>
              <a:rPr lang="en-CA" sz="2400" b="1" dirty="0" err="1" smtClean="0">
                <a:latin typeface="Garamond" pitchFamily="18" charset="0"/>
              </a:rPr>
              <a:t>estime</a:t>
            </a:r>
            <a:r>
              <a:rPr lang="en-CA" sz="2400" b="1" dirty="0" smtClean="0">
                <a:latin typeface="Garamond" pitchFamily="18" charset="0"/>
              </a:rPr>
              <a:t> de </a:t>
            </a:r>
            <a:r>
              <a:rPr lang="en-CA" sz="2400" b="1" dirty="0" err="1" smtClean="0">
                <a:latin typeface="Garamond" pitchFamily="18" charset="0"/>
              </a:rPr>
              <a:t>soi</a:t>
            </a:r>
            <a:r>
              <a:rPr lang="en-CA" sz="2400" b="1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peut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très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bien</a:t>
            </a:r>
            <a:r>
              <a:rPr lang="en-CA" sz="2400" dirty="0" smtClean="0">
                <a:latin typeface="Garamond" pitchFamily="18" charset="0"/>
              </a:rPr>
              <a:t> changer à </a:t>
            </a:r>
            <a:r>
              <a:rPr lang="en-CA" sz="2400" dirty="0" err="1" smtClean="0">
                <a:latin typeface="Garamond" pitchFamily="18" charset="0"/>
              </a:rPr>
              <a:t>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autre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période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sa</a:t>
            </a:r>
            <a:r>
              <a:rPr lang="en-CA" sz="2400" dirty="0" smtClean="0">
                <a:latin typeface="Garamond" pitchFamily="18" charset="0"/>
              </a:rPr>
              <a:t> vie </a:t>
            </a:r>
            <a:r>
              <a:rPr lang="en-CA" sz="2400" dirty="0" err="1" smtClean="0">
                <a:latin typeface="Garamond" pitchFamily="18" charset="0"/>
              </a:rPr>
              <a:t>n’ayant</a:t>
            </a:r>
            <a:r>
              <a:rPr lang="en-CA" sz="2400" dirty="0" smtClean="0">
                <a:latin typeface="Garamond" pitchFamily="18" charset="0"/>
              </a:rPr>
              <a:t> plus le </a:t>
            </a:r>
            <a:r>
              <a:rPr lang="en-CA" sz="2400" dirty="0" err="1" smtClean="0">
                <a:latin typeface="Garamond" pitchFamily="18" charset="0"/>
              </a:rPr>
              <a:t>même</a:t>
            </a:r>
            <a:r>
              <a:rPr lang="en-CA" sz="2400" dirty="0" smtClean="0">
                <a:latin typeface="Garamond" pitchFamily="18" charset="0"/>
              </a:rPr>
              <a:t> impact </a:t>
            </a:r>
            <a:r>
              <a:rPr lang="en-CA" sz="2400" dirty="0" err="1" smtClean="0">
                <a:latin typeface="Garamond" pitchFamily="18" charset="0"/>
              </a:rPr>
              <a:t>sur</a:t>
            </a:r>
            <a:r>
              <a:rPr lang="en-CA" sz="2400" dirty="0" smtClean="0">
                <a:latin typeface="Garamond" pitchFamily="18" charset="0"/>
              </a:rPr>
              <a:t> son </a:t>
            </a:r>
            <a:r>
              <a:rPr lang="en-CA" sz="2400" dirty="0" err="1" smtClean="0">
                <a:latin typeface="Garamond" pitchFamily="18" charset="0"/>
              </a:rPr>
              <a:t>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.</a:t>
            </a:r>
            <a:endParaRPr lang="en-CA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Mise</a:t>
            </a:r>
            <a:r>
              <a:rPr lang="en-CA" sz="3200" dirty="0" smtClean="0">
                <a:latin typeface="Garamond" pitchFamily="18" charset="0"/>
              </a:rPr>
              <a:t> au point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2400" dirty="0" err="1" smtClean="0">
                <a:latin typeface="Garamond" pitchFamily="18" charset="0"/>
              </a:rPr>
              <a:t>C’est</a:t>
            </a:r>
            <a:r>
              <a:rPr lang="en-CA" sz="2400" dirty="0" smtClean="0">
                <a:latin typeface="Garamond" pitchFamily="18" charset="0"/>
              </a:rPr>
              <a:t> pour </a:t>
            </a:r>
            <a:r>
              <a:rPr lang="en-CA" sz="2400" dirty="0" err="1" smtClean="0">
                <a:latin typeface="Garamond" pitchFamily="18" charset="0"/>
              </a:rPr>
              <a:t>toutes</a:t>
            </a:r>
            <a:r>
              <a:rPr lang="en-CA" sz="2400" dirty="0" smtClean="0">
                <a:latin typeface="Garamond" pitchFamily="18" charset="0"/>
              </a:rPr>
              <a:t> les raisons </a:t>
            </a:r>
            <a:r>
              <a:rPr lang="en-CA" sz="2400" dirty="0" err="1" smtClean="0">
                <a:latin typeface="Garamond" pitchFamily="18" charset="0"/>
              </a:rPr>
              <a:t>évoquées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jusqu’à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maintenant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l’on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dit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est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quelque</a:t>
            </a:r>
            <a:r>
              <a:rPr lang="en-CA" sz="2400" dirty="0" smtClean="0">
                <a:latin typeface="Garamond" pitchFamily="18" charset="0"/>
              </a:rPr>
              <a:t> chose de : </a:t>
            </a:r>
          </a:p>
          <a:p>
            <a:pPr marL="0" indent="0">
              <a:buNone/>
            </a:pPr>
            <a:endParaRPr lang="en-CA" sz="2400" dirty="0" smtClean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Dynamique</a:t>
            </a:r>
            <a:r>
              <a:rPr lang="en-CA" sz="2400" dirty="0" smtClean="0">
                <a:latin typeface="Garamond" pitchFamily="18" charset="0"/>
              </a:rPr>
              <a:t> </a:t>
            </a:r>
            <a:endParaRPr lang="en-CA" sz="2400" dirty="0" smtClean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Développementale</a:t>
            </a:r>
            <a:endParaRPr lang="en-CA" sz="2400" dirty="0" smtClean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Multidimensionnelle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216024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Peut</a:t>
            </a:r>
            <a:r>
              <a:rPr lang="en-CA" sz="3200" dirty="0" smtClean="0">
                <a:latin typeface="Garamond" pitchFamily="18" charset="0"/>
              </a:rPr>
              <a:t>-on </a:t>
            </a:r>
            <a:r>
              <a:rPr lang="en-CA" sz="3200" dirty="0" err="1" smtClean="0">
                <a:latin typeface="Garamond" pitchFamily="18" charset="0"/>
              </a:rPr>
              <a:t>dépister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une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mauvaise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r>
              <a:rPr lang="en-CA" sz="3200" dirty="0" smtClean="0">
                <a:latin typeface="Garamond" pitchFamily="18" charset="0"/>
              </a:rPr>
              <a:t> chez </a:t>
            </a:r>
            <a:r>
              <a:rPr lang="en-CA" sz="3200" dirty="0" err="1" smtClean="0">
                <a:latin typeface="Garamond" pitchFamily="18" charset="0"/>
              </a:rPr>
              <a:t>l’élève</a:t>
            </a:r>
            <a:r>
              <a:rPr lang="en-CA" sz="3200" dirty="0" smtClean="0">
                <a:latin typeface="Garamond" pitchFamily="18" charset="0"/>
              </a:rPr>
              <a:t>?</a:t>
            </a:r>
            <a:endParaRPr lang="en-CA" sz="3200" dirty="0">
              <a:latin typeface="Garamond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2637169" cy="175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8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Quelques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signes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laissant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entrevoir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une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faible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r>
              <a:rPr lang="en-CA" sz="3200" dirty="0" smtClean="0">
                <a:latin typeface="Garamond" pitchFamily="18" charset="0"/>
              </a:rPr>
              <a:t> chez </a:t>
            </a:r>
            <a:r>
              <a:rPr lang="en-CA" sz="3200" dirty="0" err="1" smtClean="0">
                <a:latin typeface="Garamond" pitchFamily="18" charset="0"/>
              </a:rPr>
              <a:t>l’élève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400" dirty="0" smtClean="0">
              <a:latin typeface="Garamond" pitchFamily="18" charset="0"/>
            </a:endParaRPr>
          </a:p>
          <a:p>
            <a:r>
              <a:rPr lang="en-CA" sz="2400" b="1" dirty="0" smtClean="0">
                <a:latin typeface="Garamond" pitchFamily="18" charset="0"/>
              </a:rPr>
              <a:t>Auto-critiques </a:t>
            </a:r>
            <a:r>
              <a:rPr lang="en-CA" sz="2400" b="1" dirty="0" err="1" smtClean="0">
                <a:latin typeface="Garamond" pitchFamily="18" charset="0"/>
              </a:rPr>
              <a:t>sévères</a:t>
            </a:r>
            <a:r>
              <a:rPr lang="en-CA" sz="2400" b="1" dirty="0" smtClean="0">
                <a:latin typeface="Garamond" pitchFamily="18" charset="0"/>
              </a:rPr>
              <a:t>               </a:t>
            </a:r>
            <a:r>
              <a:rPr lang="en-CA" sz="2400" dirty="0" smtClean="0">
                <a:latin typeface="Garamond" pitchFamily="18" charset="0"/>
              </a:rPr>
              <a:t>(se faire </a:t>
            </a:r>
            <a:r>
              <a:rPr lang="en-CA" sz="2400" dirty="0" err="1" smtClean="0">
                <a:latin typeface="Garamond" pitchFamily="18" charset="0"/>
              </a:rPr>
              <a:t>constamment</a:t>
            </a:r>
            <a:r>
              <a:rPr lang="en-CA" sz="2400" dirty="0" smtClean="0">
                <a:latin typeface="Garamond" pitchFamily="18" charset="0"/>
              </a:rPr>
              <a:t> des </a:t>
            </a:r>
            <a:r>
              <a:rPr lang="en-CA" sz="2400" dirty="0" err="1" smtClean="0">
                <a:latin typeface="Garamond" pitchFamily="18" charset="0"/>
              </a:rPr>
              <a:t>reproches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intérieures</a:t>
            </a:r>
            <a:r>
              <a:rPr lang="en-CA" sz="2400" dirty="0" smtClean="0">
                <a:latin typeface="Garamond" pitchFamily="18" charset="0"/>
              </a:rPr>
              <a:t>, se </a:t>
            </a:r>
            <a:r>
              <a:rPr lang="en-CA" sz="2400" dirty="0" err="1" smtClean="0">
                <a:latin typeface="Garamond" pitchFamily="18" charset="0"/>
              </a:rPr>
              <a:t>déprécier</a:t>
            </a:r>
            <a:r>
              <a:rPr lang="en-CA" sz="2400" dirty="0" smtClean="0">
                <a:latin typeface="Garamond" pitchFamily="18" charset="0"/>
              </a:rPr>
              <a:t> sans </a:t>
            </a:r>
            <a:r>
              <a:rPr lang="en-CA" sz="2400" dirty="0" err="1" smtClean="0">
                <a:latin typeface="Garamond" pitchFamily="18" charset="0"/>
              </a:rPr>
              <a:t>même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s’en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rendre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compte</a:t>
            </a:r>
            <a:r>
              <a:rPr lang="en-CA" sz="2400" dirty="0" smtClean="0">
                <a:latin typeface="Garamond" pitchFamily="18" charset="0"/>
              </a:rPr>
              <a:t>).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255317" cy="2043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9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Quelques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signes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laissant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entrevoir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une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faible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chez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l’élève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400" dirty="0" smtClean="0">
              <a:latin typeface="Garamond" pitchFamily="18" charset="0"/>
            </a:endParaRPr>
          </a:p>
          <a:p>
            <a:r>
              <a:rPr lang="en-CA" sz="2400" b="1" dirty="0" err="1" smtClean="0">
                <a:latin typeface="Garamond" pitchFamily="18" charset="0"/>
              </a:rPr>
              <a:t>Avoir</a:t>
            </a:r>
            <a:r>
              <a:rPr lang="en-CA" sz="2400" b="1" dirty="0" smtClean="0">
                <a:latin typeface="Garamond" pitchFamily="18" charset="0"/>
              </a:rPr>
              <a:t> des </a:t>
            </a:r>
            <a:r>
              <a:rPr lang="en-CA" sz="2400" b="1" dirty="0" err="1" smtClean="0">
                <a:latin typeface="Garamond" pitchFamily="18" charset="0"/>
              </a:rPr>
              <a:t>difficultés</a:t>
            </a:r>
            <a:r>
              <a:rPr lang="en-CA" sz="2400" b="1" dirty="0" smtClean="0">
                <a:latin typeface="Garamond" pitchFamily="18" charset="0"/>
              </a:rPr>
              <a:t> à se faire des </a:t>
            </a:r>
            <a:r>
              <a:rPr lang="en-CA" sz="2400" b="1" dirty="0" err="1" smtClean="0">
                <a:latin typeface="Garamond" pitchFamily="18" charset="0"/>
              </a:rPr>
              <a:t>amis</a:t>
            </a:r>
            <a:r>
              <a:rPr lang="en-CA" sz="2400" b="1" dirty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(</a:t>
            </a:r>
            <a:r>
              <a:rPr lang="en-CA" sz="2400" dirty="0" err="1" smtClean="0">
                <a:latin typeface="Garamond" pitchFamily="18" charset="0"/>
              </a:rPr>
              <a:t>hypersensible</a:t>
            </a:r>
            <a:r>
              <a:rPr lang="en-CA" sz="2400" dirty="0" smtClean="0">
                <a:latin typeface="Garamond" pitchFamily="18" charset="0"/>
              </a:rPr>
              <a:t> à la critique, </a:t>
            </a:r>
            <a:r>
              <a:rPr lang="en-CA" sz="2400" dirty="0" err="1" smtClean="0">
                <a:latin typeface="Garamond" pitchFamily="18" charset="0"/>
              </a:rPr>
              <a:t>difficulté</a:t>
            </a:r>
            <a:r>
              <a:rPr lang="en-CA" sz="2400" dirty="0" smtClean="0">
                <a:latin typeface="Garamond" pitchFamily="18" charset="0"/>
              </a:rPr>
              <a:t> à </a:t>
            </a:r>
            <a:r>
              <a:rPr lang="en-CA" sz="2400" dirty="0" err="1" smtClean="0">
                <a:latin typeface="Garamond" pitchFamily="18" charset="0"/>
              </a:rPr>
              <a:t>régler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problèmes</a:t>
            </a:r>
            <a:r>
              <a:rPr lang="en-CA" sz="2400" dirty="0" smtClean="0">
                <a:latin typeface="Garamond" pitchFamily="18" charset="0"/>
              </a:rPr>
              <a:t> avec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et les </a:t>
            </a:r>
            <a:r>
              <a:rPr lang="en-CA" sz="2400" dirty="0" err="1" smtClean="0">
                <a:latin typeface="Garamond" pitchFamily="18" charset="0"/>
              </a:rPr>
              <a:t>autres</a:t>
            </a:r>
            <a:r>
              <a:rPr lang="en-CA" sz="2400" dirty="0" smtClean="0">
                <a:latin typeface="Garamond" pitchFamily="18" charset="0"/>
              </a:rPr>
              <a:t>). 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2"/>
            <a:ext cx="2290001" cy="17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Quelques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signes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laissant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entrevoir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une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faible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chez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l’élève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400" dirty="0" smtClean="0">
              <a:latin typeface="Garamond" pitchFamily="18" charset="0"/>
            </a:endParaRPr>
          </a:p>
          <a:p>
            <a:r>
              <a:rPr lang="en-CA" sz="2400" b="1" dirty="0" smtClean="0">
                <a:latin typeface="Garamond" pitchFamily="18" charset="0"/>
              </a:rPr>
              <a:t>Demander beaucoup </a:t>
            </a:r>
            <a:r>
              <a:rPr lang="en-CA" sz="2400" b="1" dirty="0" err="1" smtClean="0">
                <a:latin typeface="Garamond" pitchFamily="18" charset="0"/>
              </a:rPr>
              <a:t>d’attention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voire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faire  des crises </a:t>
            </a:r>
            <a:r>
              <a:rPr lang="en-CA" sz="2400" dirty="0" err="1" smtClean="0">
                <a:latin typeface="Garamond" pitchFamily="18" charset="0"/>
              </a:rPr>
              <a:t>afin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d’attirer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l’attention</a:t>
            </a:r>
            <a:r>
              <a:rPr lang="en-CA" sz="2400" dirty="0" smtClean="0">
                <a:latin typeface="Garamond" pitchFamily="18" charset="0"/>
              </a:rPr>
              <a:t>.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2626829" cy="144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4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Garamond" pitchFamily="18" charset="0"/>
              </a:rPr>
              <a:t>Comment </a:t>
            </a:r>
            <a:r>
              <a:rPr lang="en-CA" sz="3200" dirty="0" err="1" smtClean="0">
                <a:latin typeface="Garamond" pitchFamily="18" charset="0"/>
              </a:rPr>
              <a:t>peut</a:t>
            </a:r>
            <a:r>
              <a:rPr lang="en-CA" sz="3200" dirty="0" smtClean="0">
                <a:latin typeface="Garamond" pitchFamily="18" charset="0"/>
              </a:rPr>
              <a:t>-on aider un </a:t>
            </a:r>
            <a:r>
              <a:rPr lang="en-CA" sz="3200" dirty="0" err="1" smtClean="0">
                <a:latin typeface="Garamond" pitchFamily="18" charset="0"/>
              </a:rPr>
              <a:t>élève</a:t>
            </a:r>
            <a:r>
              <a:rPr lang="en-CA" sz="3200" dirty="0" smtClean="0">
                <a:latin typeface="Garamond" pitchFamily="18" charset="0"/>
              </a:rPr>
              <a:t> à </a:t>
            </a:r>
            <a:r>
              <a:rPr lang="en-CA" sz="3200" dirty="0" err="1" smtClean="0">
                <a:latin typeface="Garamond" pitchFamily="18" charset="0"/>
              </a:rPr>
              <a:t>acquérir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une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meilleure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lui-même</a:t>
            </a:r>
            <a:r>
              <a:rPr lang="en-CA" sz="3200" dirty="0" smtClean="0">
                <a:latin typeface="Garamond" pitchFamily="18" charset="0"/>
              </a:rPr>
              <a:t>?</a:t>
            </a:r>
            <a:endParaRPr lang="en-CA" sz="3200" dirty="0">
              <a:latin typeface="Garamond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228780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4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Comment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peut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-on aider un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élève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acquérir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une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meilleure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lui-même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?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400" dirty="0">
              <a:latin typeface="Garamond" pitchFamily="18" charset="0"/>
            </a:endParaRPr>
          </a:p>
          <a:p>
            <a:endParaRPr lang="en-CA" sz="2400" dirty="0" smtClean="0">
              <a:latin typeface="Garamond" pitchFamily="18" charset="0"/>
            </a:endParaRPr>
          </a:p>
          <a:p>
            <a:r>
              <a:rPr lang="en-CA" sz="2400" b="1" dirty="0" smtClean="0">
                <a:latin typeface="Garamond" pitchFamily="18" charset="0"/>
              </a:rPr>
              <a:t>Il ne </a:t>
            </a:r>
            <a:r>
              <a:rPr lang="en-CA" sz="2400" b="1" dirty="0" err="1" smtClean="0">
                <a:latin typeface="Garamond" pitchFamily="18" charset="0"/>
              </a:rPr>
              <a:t>suffit</a:t>
            </a:r>
            <a:r>
              <a:rPr lang="en-CA" sz="2400" b="1" dirty="0" smtClean="0">
                <a:latin typeface="Garamond" pitchFamily="18" charset="0"/>
              </a:rPr>
              <a:t> pas </a:t>
            </a:r>
            <a:r>
              <a:rPr lang="en-CA" sz="2400" b="1" dirty="0" err="1" smtClean="0">
                <a:latin typeface="Garamond" pitchFamily="18" charset="0"/>
              </a:rPr>
              <a:t>qu’un</a:t>
            </a:r>
            <a:r>
              <a:rPr lang="en-CA" sz="2400" b="1" dirty="0" smtClean="0">
                <a:latin typeface="Garamond" pitchFamily="18" charset="0"/>
              </a:rPr>
              <a:t> enfant </a:t>
            </a:r>
            <a:r>
              <a:rPr lang="en-CA" sz="2400" b="1" dirty="0" err="1" smtClean="0">
                <a:latin typeface="Garamond" pitchFamily="18" charset="0"/>
              </a:rPr>
              <a:t>connaisse</a:t>
            </a:r>
            <a:r>
              <a:rPr lang="en-CA" sz="2400" b="1" dirty="0" smtClean="0">
                <a:latin typeface="Garamond" pitchFamily="18" charset="0"/>
              </a:rPr>
              <a:t> de petites </a:t>
            </a:r>
            <a:r>
              <a:rPr lang="en-CA" sz="2400" b="1" dirty="0" err="1" smtClean="0">
                <a:latin typeface="Garamond" pitchFamily="18" charset="0"/>
              </a:rPr>
              <a:t>réussites</a:t>
            </a:r>
            <a:r>
              <a:rPr lang="en-CA" sz="2400" b="1" dirty="0" smtClean="0">
                <a:latin typeface="Garamond" pitchFamily="18" charset="0"/>
              </a:rPr>
              <a:t> pour </a:t>
            </a:r>
            <a:r>
              <a:rPr lang="en-CA" sz="2400" b="1" dirty="0" err="1" smtClean="0">
                <a:latin typeface="Garamond" pitchFamily="18" charset="0"/>
              </a:rPr>
              <a:t>acquérir</a:t>
            </a:r>
            <a:r>
              <a:rPr lang="en-CA" sz="2400" b="1" dirty="0" smtClean="0">
                <a:latin typeface="Garamond" pitchFamily="18" charset="0"/>
              </a:rPr>
              <a:t>, </a:t>
            </a:r>
            <a:r>
              <a:rPr lang="en-CA" sz="2400" b="1" dirty="0" err="1" smtClean="0">
                <a:latin typeface="Garamond" pitchFamily="18" charset="0"/>
              </a:rPr>
              <a:t>comme</a:t>
            </a:r>
            <a:r>
              <a:rPr lang="en-CA" sz="2400" b="1" dirty="0" smtClean="0">
                <a:latin typeface="Garamond" pitchFamily="18" charset="0"/>
              </a:rPr>
              <a:t> par </a:t>
            </a:r>
            <a:r>
              <a:rPr lang="en-CA" sz="2400" b="1" dirty="0" err="1" smtClean="0">
                <a:latin typeface="Garamond" pitchFamily="18" charset="0"/>
              </a:rPr>
              <a:t>magie</a:t>
            </a:r>
            <a:r>
              <a:rPr lang="en-CA" sz="2400" b="1" dirty="0" smtClean="0">
                <a:latin typeface="Garamond" pitchFamily="18" charset="0"/>
              </a:rPr>
              <a:t>, </a:t>
            </a:r>
            <a:r>
              <a:rPr lang="en-CA" sz="2400" b="1" dirty="0" err="1" smtClean="0">
                <a:latin typeface="Garamond" pitchFamily="18" charset="0"/>
              </a:rPr>
              <a:t>une</a:t>
            </a:r>
            <a:r>
              <a:rPr lang="en-CA" sz="2400" b="1" dirty="0" smtClean="0">
                <a:latin typeface="Garamond" pitchFamily="18" charset="0"/>
              </a:rPr>
              <a:t> bonne </a:t>
            </a:r>
            <a:r>
              <a:rPr lang="en-CA" sz="2400" b="1" dirty="0" err="1" smtClean="0">
                <a:latin typeface="Garamond" pitchFamily="18" charset="0"/>
              </a:rPr>
              <a:t>estime</a:t>
            </a:r>
            <a:r>
              <a:rPr lang="en-CA" sz="2400" b="1" dirty="0" smtClean="0">
                <a:latin typeface="Garamond" pitchFamily="18" charset="0"/>
              </a:rPr>
              <a:t> de </a:t>
            </a:r>
            <a:r>
              <a:rPr lang="en-CA" sz="2400" b="1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. Il </a:t>
            </a:r>
            <a:r>
              <a:rPr lang="en-CA" sz="2400" b="1" dirty="0" err="1" smtClean="0">
                <a:latin typeface="Garamond" pitchFamily="18" charset="0"/>
              </a:rPr>
              <a:t>faut</a:t>
            </a:r>
            <a:r>
              <a:rPr lang="en-CA" sz="2400" b="1" dirty="0" smtClean="0">
                <a:latin typeface="Garamond" pitchFamily="18" charset="0"/>
              </a:rPr>
              <a:t> plus pour se </a:t>
            </a:r>
            <a:r>
              <a:rPr lang="en-CA" sz="2400" b="1" dirty="0" err="1" smtClean="0">
                <a:latin typeface="Garamond" pitchFamily="18" charset="0"/>
              </a:rPr>
              <a:t>percevoir</a:t>
            </a:r>
            <a:r>
              <a:rPr lang="en-CA" sz="2400" b="1" dirty="0" smtClean="0">
                <a:latin typeface="Garamond" pitchFamily="18" charset="0"/>
              </a:rPr>
              <a:t> de </a:t>
            </a:r>
            <a:r>
              <a:rPr lang="en-CA" sz="2400" b="1" dirty="0" err="1" smtClean="0">
                <a:latin typeface="Garamond" pitchFamily="18" charset="0"/>
              </a:rPr>
              <a:t>façon</a:t>
            </a:r>
            <a:r>
              <a:rPr lang="en-CA" sz="2400" b="1" dirty="0" smtClean="0">
                <a:latin typeface="Garamond" pitchFamily="18" charset="0"/>
              </a:rPr>
              <a:t> positive et durable</a:t>
            </a:r>
            <a:r>
              <a:rPr lang="en-CA" sz="2400" dirty="0" smtClean="0">
                <a:latin typeface="Garamond" pitchFamily="18" charset="0"/>
              </a:rPr>
              <a:t>. </a:t>
            </a:r>
          </a:p>
          <a:p>
            <a:pPr marL="0" indent="0">
              <a:buNone/>
            </a:pPr>
            <a:endParaRPr lang="en-CA" sz="2400" dirty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C’est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là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l’adulte</a:t>
            </a:r>
            <a:r>
              <a:rPr lang="en-CA" sz="2400" dirty="0" smtClean="0">
                <a:latin typeface="Garamond" pitchFamily="18" charset="0"/>
              </a:rPr>
              <a:t> entre en </a:t>
            </a:r>
            <a:r>
              <a:rPr lang="en-CA" sz="2400" dirty="0" err="1" smtClean="0">
                <a:latin typeface="Garamond" pitchFamily="18" charset="0"/>
              </a:rPr>
              <a:t>jeu</a:t>
            </a:r>
            <a:r>
              <a:rPr lang="en-CA" sz="2400" dirty="0" smtClean="0">
                <a:latin typeface="Garamond" pitchFamily="18" charset="0"/>
              </a:rPr>
              <a:t>, car </a:t>
            </a:r>
            <a:r>
              <a:rPr lang="en-CA" sz="2400" dirty="0" err="1" smtClean="0">
                <a:latin typeface="Garamond" pitchFamily="18" charset="0"/>
              </a:rPr>
              <a:t>il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doit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souligner</a:t>
            </a:r>
            <a:r>
              <a:rPr lang="en-CA" sz="2400" dirty="0" smtClean="0">
                <a:latin typeface="Garamond" pitchFamily="18" charset="0"/>
              </a:rPr>
              <a:t> les </a:t>
            </a:r>
            <a:r>
              <a:rPr lang="en-CA" sz="2400" dirty="0" err="1" smtClean="0">
                <a:latin typeface="Garamond" pitchFamily="18" charset="0"/>
              </a:rPr>
              <a:t>gestes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positifs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ou</a:t>
            </a:r>
            <a:r>
              <a:rPr lang="en-CA" sz="2400" dirty="0" smtClean="0">
                <a:latin typeface="Garamond" pitchFamily="18" charset="0"/>
              </a:rPr>
              <a:t> les </a:t>
            </a:r>
            <a:r>
              <a:rPr lang="en-CA" sz="2400" dirty="0" err="1" smtClean="0">
                <a:latin typeface="Garamond" pitchFamily="18" charset="0"/>
              </a:rPr>
              <a:t>succès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l’enfant</a:t>
            </a:r>
            <a:r>
              <a:rPr lang="en-CA" sz="2400" dirty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et faire en </a:t>
            </a:r>
            <a:r>
              <a:rPr lang="en-CA" sz="2400" dirty="0" err="1" smtClean="0">
                <a:latin typeface="Garamond" pitchFamily="18" charset="0"/>
              </a:rPr>
              <a:t>sorte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qu’il</a:t>
            </a:r>
            <a:r>
              <a:rPr lang="en-CA" sz="2400" dirty="0" smtClean="0">
                <a:latin typeface="Garamond" pitchFamily="18" charset="0"/>
              </a:rPr>
              <a:t> en conserve un souvenir.</a:t>
            </a:r>
          </a:p>
          <a:p>
            <a:endParaRPr lang="en-CA" sz="2400" dirty="0">
              <a:latin typeface="Garamond" pitchFamily="18" charset="0"/>
            </a:endParaRPr>
          </a:p>
          <a:p>
            <a:pPr marL="0" indent="0" algn="r">
              <a:buNone/>
            </a:pPr>
            <a:r>
              <a:rPr lang="en-CA" sz="2400" dirty="0" smtClean="0">
                <a:latin typeface="Garamond" pitchFamily="18" charset="0"/>
              </a:rPr>
              <a:t>(</a:t>
            </a:r>
            <a:r>
              <a:rPr lang="en-CA" sz="2400" dirty="0" err="1" smtClean="0">
                <a:latin typeface="Garamond" pitchFamily="18" charset="0"/>
              </a:rPr>
              <a:t>Duclos</a:t>
            </a:r>
            <a:r>
              <a:rPr lang="en-CA" sz="2400" dirty="0" smtClean="0">
                <a:latin typeface="Garamond" pitchFamily="18" charset="0"/>
              </a:rPr>
              <a:t>, 2010)</a:t>
            </a:r>
            <a:endParaRPr lang="en-CA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prstClr val="black"/>
                </a:solidFill>
                <a:latin typeface="Garamond" pitchFamily="18" charset="0"/>
              </a:rPr>
              <a:t>Pourquoi un atelier sur l’estime de soi?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CA" sz="24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400" dirty="0" err="1" smtClean="0">
                <a:latin typeface="Garamond" pitchFamily="18" charset="0"/>
              </a:rPr>
              <a:t>Parce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est</a:t>
            </a:r>
            <a:r>
              <a:rPr lang="en-CA" sz="2400" dirty="0" smtClean="0">
                <a:latin typeface="Garamond" pitchFamily="18" charset="0"/>
              </a:rPr>
              <a:t> un </a:t>
            </a:r>
            <a:r>
              <a:rPr lang="en-CA" sz="2400" b="1" dirty="0" err="1" smtClean="0">
                <a:latin typeface="Garamond" pitchFamily="18" charset="0"/>
              </a:rPr>
              <a:t>besoin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fondamental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et </a:t>
            </a:r>
            <a:r>
              <a:rPr lang="en-CA" sz="2400" dirty="0" err="1" smtClean="0">
                <a:latin typeface="Garamond" pitchFamily="18" charset="0"/>
              </a:rPr>
              <a:t>s’il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n’est</a:t>
            </a:r>
            <a:r>
              <a:rPr lang="en-CA" sz="2400" dirty="0" smtClean="0">
                <a:latin typeface="Garamond" pitchFamily="18" charset="0"/>
              </a:rPr>
              <a:t> pas </a:t>
            </a:r>
            <a:r>
              <a:rPr lang="en-CA" sz="2400" dirty="0" err="1" smtClean="0">
                <a:latin typeface="Garamond" pitchFamily="18" charset="0"/>
              </a:rPr>
              <a:t>comblé</a:t>
            </a:r>
            <a:r>
              <a:rPr lang="en-CA" sz="2400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il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est</a:t>
            </a:r>
            <a:r>
              <a:rPr lang="en-CA" sz="2400" dirty="0" smtClean="0">
                <a:latin typeface="Garamond" pitchFamily="18" charset="0"/>
              </a:rPr>
              <a:t> source de </a:t>
            </a:r>
            <a:r>
              <a:rPr lang="en-CA" sz="2400" dirty="0" err="1" smtClean="0">
                <a:latin typeface="Garamond" pitchFamily="18" charset="0"/>
              </a:rPr>
              <a:t>souffrance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psychologique</a:t>
            </a:r>
            <a:r>
              <a:rPr lang="en-CA" sz="2400" dirty="0" smtClean="0">
                <a:latin typeface="Garamond" pitchFamily="18" charset="0"/>
              </a:rPr>
              <a:t> chez </a:t>
            </a:r>
            <a:r>
              <a:rPr lang="en-CA" sz="2400" dirty="0" err="1" smtClean="0">
                <a:latin typeface="Garamond" pitchFamily="18" charset="0"/>
              </a:rPr>
              <a:t>l’être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humain</a:t>
            </a:r>
            <a:r>
              <a:rPr lang="en-CA" sz="2400" dirty="0" smtClean="0">
                <a:latin typeface="Garamond" pitchFamily="18" charset="0"/>
              </a:rPr>
              <a:t>.</a:t>
            </a:r>
            <a:endParaRPr lang="en-CA" sz="2400" dirty="0">
              <a:latin typeface="Garamon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795223" cy="3470845"/>
          </a:xfrm>
        </p:spPr>
      </p:pic>
    </p:spTree>
    <p:extLst>
      <p:ext uri="{BB962C8B-B14F-4D97-AF65-F5344CB8AC3E}">
        <p14:creationId xmlns:p14="http://schemas.microsoft.com/office/powerpoint/2010/main" val="28371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Comment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peut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-on aider un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élève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acquérir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une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meilleure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lui-même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?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400" dirty="0" smtClean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D’abord</a:t>
            </a:r>
            <a:r>
              <a:rPr lang="en-CA" sz="2400" dirty="0" smtClean="0">
                <a:latin typeface="Garamond" pitchFamily="18" charset="0"/>
              </a:rPr>
              <a:t>, on </a:t>
            </a:r>
            <a:r>
              <a:rPr lang="en-CA" sz="2400" dirty="0" err="1" smtClean="0">
                <a:latin typeface="Garamond" pitchFamily="18" charset="0"/>
              </a:rPr>
              <a:t>peut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s’efforcer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d’avoir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une</a:t>
            </a:r>
            <a:r>
              <a:rPr lang="en-CA" sz="2400" b="1" dirty="0" smtClean="0">
                <a:latin typeface="Garamond" pitchFamily="18" charset="0"/>
              </a:rPr>
              <a:t> attitude positive et </a:t>
            </a:r>
            <a:r>
              <a:rPr lang="en-CA" sz="2400" b="1" dirty="0" err="1" smtClean="0">
                <a:latin typeface="Garamond" pitchFamily="18" charset="0"/>
              </a:rPr>
              <a:t>aidante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face à </a:t>
            </a:r>
            <a:r>
              <a:rPr lang="en-CA" sz="2400" dirty="0" err="1" smtClean="0">
                <a:latin typeface="Garamond" pitchFamily="18" charset="0"/>
              </a:rPr>
              <a:t>l’élève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ayant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mauvaise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lui-même</a:t>
            </a:r>
            <a:r>
              <a:rPr lang="en-CA" sz="2400" dirty="0" smtClean="0">
                <a:latin typeface="Garamond" pitchFamily="18" charset="0"/>
              </a:rPr>
              <a:t>.</a:t>
            </a:r>
            <a:endParaRPr lang="en-CA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Garamond" pitchFamily="18" charset="0"/>
              </a:rPr>
              <a:t>Attitudes </a:t>
            </a:r>
            <a:r>
              <a:rPr lang="en-CA" sz="3200" dirty="0" err="1" smtClean="0">
                <a:latin typeface="Garamond" pitchFamily="18" charset="0"/>
              </a:rPr>
              <a:t>favorables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ou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défavorables</a:t>
            </a:r>
            <a:r>
              <a:rPr lang="en-CA" sz="3200" dirty="0" smtClean="0">
                <a:latin typeface="Garamond" pitchFamily="18" charset="0"/>
              </a:rPr>
              <a:t> face à </a:t>
            </a:r>
            <a:r>
              <a:rPr lang="en-CA" sz="3200" dirty="0" err="1" smtClean="0">
                <a:latin typeface="Garamond" pitchFamily="18" charset="0"/>
              </a:rPr>
              <a:t>l’estime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l’élève</a:t>
            </a:r>
            <a:r>
              <a:rPr lang="en-CA" sz="3200" dirty="0" smtClean="0">
                <a:latin typeface="Garamond" pitchFamily="18" charset="0"/>
              </a:rPr>
              <a:t>…</a:t>
            </a:r>
            <a:endParaRPr lang="en-CA" sz="3200" dirty="0">
              <a:latin typeface="Garamon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36912"/>
            <a:ext cx="2871192" cy="2059707"/>
          </a:xfrm>
        </p:spPr>
      </p:pic>
    </p:spTree>
    <p:extLst>
      <p:ext uri="{BB962C8B-B14F-4D97-AF65-F5344CB8AC3E}">
        <p14:creationId xmlns:p14="http://schemas.microsoft.com/office/powerpoint/2010/main" val="19410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Garamond" pitchFamily="18" charset="0"/>
              </a:rPr>
              <a:t>Liens Internet se </a:t>
            </a:r>
            <a:r>
              <a:rPr lang="en-CA" sz="3200" dirty="0" err="1" smtClean="0">
                <a:latin typeface="Garamond" pitchFamily="18" charset="0"/>
              </a:rPr>
              <a:t>rapportant</a:t>
            </a:r>
            <a:r>
              <a:rPr lang="en-CA" sz="3200" dirty="0" smtClean="0">
                <a:latin typeface="Garamond" pitchFamily="18" charset="0"/>
              </a:rPr>
              <a:t> à des </a:t>
            </a:r>
            <a:r>
              <a:rPr lang="en-CA" sz="3200" dirty="0" err="1" smtClean="0">
                <a:latin typeface="Garamond" pitchFamily="18" charset="0"/>
              </a:rPr>
              <a:t>livres</a:t>
            </a:r>
            <a:r>
              <a:rPr lang="en-CA" sz="3200" dirty="0" smtClean="0">
                <a:latin typeface="Garamond" pitchFamily="18" charset="0"/>
              </a:rPr>
              <a:t> et des programmes </a:t>
            </a:r>
            <a:r>
              <a:rPr lang="en-CA" sz="3200" dirty="0" err="1" smtClean="0">
                <a:latin typeface="Garamond" pitchFamily="18" charset="0"/>
              </a:rPr>
              <a:t>sur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l’estime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2000" dirty="0" smtClean="0">
                <a:latin typeface="Garamond" pitchFamily="18" charset="0"/>
              </a:rPr>
              <a:t>Programme </a:t>
            </a:r>
            <a:r>
              <a:rPr lang="en-CA" sz="2000" dirty="0" err="1" smtClean="0">
                <a:latin typeface="Garamond" pitchFamily="18" charset="0"/>
              </a:rPr>
              <a:t>Estime</a:t>
            </a:r>
            <a:r>
              <a:rPr lang="en-CA" sz="2000" dirty="0" smtClean="0">
                <a:latin typeface="Garamond" pitchFamily="18" charset="0"/>
              </a:rPr>
              <a:t> de </a:t>
            </a:r>
            <a:r>
              <a:rPr lang="en-CA" sz="2000" dirty="0" err="1" smtClean="0">
                <a:latin typeface="Garamond" pitchFamily="18" charset="0"/>
              </a:rPr>
              <a:t>soi</a:t>
            </a:r>
            <a:r>
              <a:rPr lang="en-CA" sz="2000" dirty="0" smtClean="0">
                <a:latin typeface="Garamond" pitchFamily="18" charset="0"/>
              </a:rPr>
              <a:t> et </a:t>
            </a:r>
            <a:r>
              <a:rPr lang="en-CA" sz="2000" dirty="0" err="1" smtClean="0">
                <a:latin typeface="Garamond" pitchFamily="18" charset="0"/>
              </a:rPr>
              <a:t>compétence</a:t>
            </a:r>
            <a:r>
              <a:rPr lang="en-CA" sz="2000" dirty="0" smtClean="0">
                <a:latin typeface="Garamond" pitchFamily="18" charset="0"/>
              </a:rPr>
              <a:t> </a:t>
            </a:r>
            <a:r>
              <a:rPr lang="en-CA" sz="2000" dirty="0" err="1" smtClean="0">
                <a:latin typeface="Garamond" pitchFamily="18" charset="0"/>
              </a:rPr>
              <a:t>sociale</a:t>
            </a:r>
            <a:r>
              <a:rPr lang="en-CA" sz="2000" dirty="0" smtClean="0">
                <a:latin typeface="Garamond" pitchFamily="18" charset="0"/>
              </a:rPr>
              <a:t> chez les 8 à 12 </a:t>
            </a:r>
            <a:r>
              <a:rPr lang="en-CA" sz="2000" dirty="0" err="1" smtClean="0">
                <a:latin typeface="Garamond" pitchFamily="18" charset="0"/>
              </a:rPr>
              <a:t>ans</a:t>
            </a:r>
            <a:r>
              <a:rPr lang="en-CA" sz="2000" dirty="0">
                <a:latin typeface="Garamond" pitchFamily="18" charset="0"/>
              </a:rPr>
              <a:t> </a:t>
            </a:r>
            <a:r>
              <a:rPr lang="en-CA" sz="2000" dirty="0" smtClean="0">
                <a:latin typeface="Garamond" pitchFamily="18" charset="0"/>
                <a:hlinkClick r:id="rId2"/>
              </a:rPr>
              <a:t>http</a:t>
            </a:r>
            <a:r>
              <a:rPr lang="en-CA" sz="2000" dirty="0">
                <a:latin typeface="Garamond" pitchFamily="18" charset="0"/>
                <a:hlinkClick r:id="rId2"/>
              </a:rPr>
              <a:t>://</a:t>
            </a:r>
            <a:r>
              <a:rPr lang="en-CA" sz="2000" dirty="0" smtClean="0">
                <a:latin typeface="Garamond" pitchFamily="18" charset="0"/>
                <a:hlinkClick r:id="rId2"/>
              </a:rPr>
              <a:t>www.editions-chu-sainte-justine.org/livres/programme-estime-soi-competence-sociale-chez-164.html</a:t>
            </a:r>
            <a:endParaRPr lang="en-CA" sz="2000" dirty="0" smtClean="0">
              <a:latin typeface="Garamond" pitchFamily="18" charset="0"/>
            </a:endParaRPr>
          </a:p>
          <a:p>
            <a:endParaRPr lang="en-CA" sz="2000" dirty="0">
              <a:latin typeface="Garamond" pitchFamily="18" charset="0"/>
            </a:endParaRPr>
          </a:p>
          <a:p>
            <a:r>
              <a:rPr lang="en-CA" sz="2000" dirty="0" smtClean="0">
                <a:latin typeface="Garamond" pitchFamily="18" charset="0"/>
              </a:rPr>
              <a:t>Programme </a:t>
            </a:r>
            <a:r>
              <a:rPr lang="en-CA" sz="2000" dirty="0" err="1" smtClean="0">
                <a:latin typeface="Garamond" pitchFamily="18" charset="0"/>
              </a:rPr>
              <a:t>Estime</a:t>
            </a:r>
            <a:r>
              <a:rPr lang="en-CA" sz="2000" dirty="0" smtClean="0">
                <a:latin typeface="Garamond" pitchFamily="18" charset="0"/>
              </a:rPr>
              <a:t> de </a:t>
            </a:r>
            <a:r>
              <a:rPr lang="en-CA" sz="2000" dirty="0" err="1" smtClean="0">
                <a:latin typeface="Garamond" pitchFamily="18" charset="0"/>
              </a:rPr>
              <a:t>soi</a:t>
            </a:r>
            <a:r>
              <a:rPr lang="en-CA" sz="2000" dirty="0" smtClean="0">
                <a:latin typeface="Garamond" pitchFamily="18" charset="0"/>
              </a:rPr>
              <a:t> Dove pour les </a:t>
            </a:r>
            <a:r>
              <a:rPr lang="en-CA" sz="2000" dirty="0" err="1" smtClean="0">
                <a:latin typeface="Garamond" pitchFamily="18" charset="0"/>
              </a:rPr>
              <a:t>jeunes</a:t>
            </a:r>
            <a:r>
              <a:rPr lang="en-CA" sz="2000" dirty="0" smtClean="0">
                <a:latin typeface="Garamond" pitchFamily="18" charset="0"/>
              </a:rPr>
              <a:t> </a:t>
            </a:r>
            <a:r>
              <a:rPr lang="en-CA" sz="2000" dirty="0" err="1" smtClean="0">
                <a:latin typeface="Garamond" pitchFamily="18" charset="0"/>
              </a:rPr>
              <a:t>adolescentes</a:t>
            </a:r>
            <a:endParaRPr lang="en-CA" sz="20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Garamond" pitchFamily="18" charset="0"/>
              </a:rPr>
              <a:t>      </a:t>
            </a:r>
            <a:r>
              <a:rPr lang="en-CA" sz="2000" dirty="0" smtClean="0">
                <a:latin typeface="Garamond" pitchFamily="18" charset="0"/>
                <a:hlinkClick r:id="rId3"/>
              </a:rPr>
              <a:t>http</a:t>
            </a:r>
            <a:r>
              <a:rPr lang="en-CA" sz="2000" dirty="0">
                <a:latin typeface="Garamond" pitchFamily="18" charset="0"/>
                <a:hlinkClick r:id="rId3"/>
              </a:rPr>
              <a:t>://</a:t>
            </a:r>
            <a:r>
              <a:rPr lang="en-CA" sz="2000" dirty="0" smtClean="0">
                <a:latin typeface="Garamond" pitchFamily="18" charset="0"/>
                <a:hlinkClick r:id="rId3"/>
              </a:rPr>
              <a:t>www.dove.ca/fr/Mission-Sociale/Fonds-destime-de-soi-Dove</a:t>
            </a:r>
            <a:endParaRPr lang="en-CA" sz="20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CA" sz="2000" dirty="0" smtClean="0">
              <a:latin typeface="Garamond" pitchFamily="18" charset="0"/>
            </a:endParaRPr>
          </a:p>
          <a:p>
            <a:r>
              <a:rPr lang="en-CA" sz="2000" dirty="0" smtClean="0">
                <a:latin typeface="Garamond" pitchFamily="18" charset="0"/>
              </a:rPr>
              <a:t>Programme </a:t>
            </a:r>
            <a:r>
              <a:rPr lang="en-CA" sz="2000" dirty="0" err="1" smtClean="0">
                <a:latin typeface="Garamond" pitchFamily="18" charset="0"/>
              </a:rPr>
              <a:t>Estime</a:t>
            </a:r>
            <a:r>
              <a:rPr lang="en-CA" sz="2000" dirty="0" smtClean="0">
                <a:latin typeface="Garamond" pitchFamily="18" charset="0"/>
              </a:rPr>
              <a:t> de </a:t>
            </a:r>
            <a:r>
              <a:rPr lang="en-CA" sz="2000" dirty="0" err="1" smtClean="0">
                <a:latin typeface="Garamond" pitchFamily="18" charset="0"/>
              </a:rPr>
              <a:t>soi</a:t>
            </a:r>
            <a:r>
              <a:rPr lang="en-CA" sz="2000" dirty="0">
                <a:latin typeface="Garamond" pitchFamily="18" charset="0"/>
              </a:rPr>
              <a:t> </a:t>
            </a:r>
            <a:r>
              <a:rPr lang="en-CA" sz="2000" dirty="0" smtClean="0">
                <a:latin typeface="Garamond" pitchFamily="18" charset="0"/>
              </a:rPr>
              <a:t>: </a:t>
            </a:r>
            <a:r>
              <a:rPr lang="en-CA" sz="2000" dirty="0" err="1" smtClean="0">
                <a:latin typeface="Garamond" pitchFamily="18" charset="0"/>
              </a:rPr>
              <a:t>Réussite</a:t>
            </a:r>
            <a:r>
              <a:rPr lang="en-CA" sz="2000" dirty="0" smtClean="0">
                <a:latin typeface="Garamond" pitchFamily="18" charset="0"/>
              </a:rPr>
              <a:t> et </a:t>
            </a:r>
            <a:r>
              <a:rPr lang="en-CA" sz="2000" dirty="0" err="1" smtClean="0">
                <a:latin typeface="Garamond" pitchFamily="18" charset="0"/>
              </a:rPr>
              <a:t>réalisation</a:t>
            </a:r>
            <a:r>
              <a:rPr lang="en-CA" sz="2000" dirty="0" smtClean="0">
                <a:latin typeface="Garamond" pitchFamily="18" charset="0"/>
              </a:rPr>
              <a:t> de </a:t>
            </a:r>
            <a:r>
              <a:rPr lang="en-CA" sz="2000" dirty="0" err="1" smtClean="0">
                <a:latin typeface="Garamond" pitchFamily="18" charset="0"/>
              </a:rPr>
              <a:t>soi</a:t>
            </a:r>
            <a:endParaRPr lang="en-CA" sz="20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Garamond" pitchFamily="18" charset="0"/>
              </a:rPr>
              <a:t>      </a:t>
            </a:r>
            <a:r>
              <a:rPr lang="en-CA" sz="2000" dirty="0" smtClean="0">
                <a:latin typeface="Garamond" pitchFamily="18" charset="0"/>
                <a:hlinkClick r:id="rId4"/>
              </a:rPr>
              <a:t>http</a:t>
            </a:r>
            <a:r>
              <a:rPr lang="en-CA" sz="2000" dirty="0">
                <a:latin typeface="Garamond" pitchFamily="18" charset="0"/>
                <a:hlinkClick r:id="rId4"/>
              </a:rPr>
              <a:t>://</a:t>
            </a:r>
            <a:r>
              <a:rPr lang="en-CA" sz="2000" dirty="0" smtClean="0">
                <a:latin typeface="Garamond" pitchFamily="18" charset="0"/>
                <a:hlinkClick r:id="rId4"/>
              </a:rPr>
              <a:t>www.estimeetrealisationdesoi.com/programme-estime-soi.php</a:t>
            </a:r>
            <a:endParaRPr lang="en-CA" sz="20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CA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Liens Internet se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rapportant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à des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livres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et des programmes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sur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 smtClean="0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000" dirty="0" smtClean="0">
              <a:latin typeface="Garamond" pitchFamily="18" charset="0"/>
            </a:endParaRPr>
          </a:p>
          <a:p>
            <a:r>
              <a:rPr lang="en-CA" sz="2000" dirty="0" err="1" smtClean="0">
                <a:latin typeface="Garamond" pitchFamily="18" charset="0"/>
              </a:rPr>
              <a:t>Duclos</a:t>
            </a:r>
            <a:r>
              <a:rPr lang="en-CA" sz="2000" dirty="0" smtClean="0">
                <a:latin typeface="Garamond" pitchFamily="18" charset="0"/>
              </a:rPr>
              <a:t>, G. (2010). </a:t>
            </a:r>
            <a:r>
              <a:rPr lang="en-CA" sz="2000" i="1" dirty="0" err="1" smtClean="0">
                <a:latin typeface="Garamond" pitchFamily="18" charset="0"/>
              </a:rPr>
              <a:t>L’estime</a:t>
            </a:r>
            <a:r>
              <a:rPr lang="en-CA" sz="2000" i="1" dirty="0" smtClean="0">
                <a:latin typeface="Garamond" pitchFamily="18" charset="0"/>
              </a:rPr>
              <a:t> de </a:t>
            </a:r>
            <a:r>
              <a:rPr lang="en-CA" sz="2000" i="1" dirty="0" err="1" smtClean="0">
                <a:latin typeface="Garamond" pitchFamily="18" charset="0"/>
              </a:rPr>
              <a:t>soi</a:t>
            </a:r>
            <a:r>
              <a:rPr lang="en-CA" sz="2000" i="1" dirty="0" smtClean="0">
                <a:latin typeface="Garamond" pitchFamily="18" charset="0"/>
              </a:rPr>
              <a:t>, un </a:t>
            </a:r>
            <a:r>
              <a:rPr lang="en-CA" sz="2000" i="1" dirty="0" err="1" smtClean="0">
                <a:latin typeface="Garamond" pitchFamily="18" charset="0"/>
              </a:rPr>
              <a:t>passeport</a:t>
            </a:r>
            <a:r>
              <a:rPr lang="en-CA" sz="2000" i="1" dirty="0" smtClean="0">
                <a:latin typeface="Garamond" pitchFamily="18" charset="0"/>
              </a:rPr>
              <a:t> pour la vie</a:t>
            </a:r>
            <a:r>
              <a:rPr lang="en-CA" sz="2000" dirty="0" smtClean="0">
                <a:latin typeface="Garamond" pitchFamily="18" charset="0"/>
              </a:rPr>
              <a:t>. Montréal : HSJ.</a:t>
            </a:r>
          </a:p>
          <a:p>
            <a:pPr marL="0" indent="0">
              <a:buNone/>
            </a:pPr>
            <a:r>
              <a:rPr lang="en-CA" sz="2000" dirty="0" smtClean="0">
                <a:latin typeface="Garamond" pitchFamily="18" charset="0"/>
                <a:hlinkClick r:id="rId2"/>
              </a:rPr>
              <a:t>http</a:t>
            </a:r>
            <a:r>
              <a:rPr lang="en-CA" sz="2000" dirty="0">
                <a:latin typeface="Garamond" pitchFamily="18" charset="0"/>
                <a:hlinkClick r:id="rId2"/>
              </a:rPr>
              <a:t>://</a:t>
            </a:r>
            <a:r>
              <a:rPr lang="en-CA" sz="2000" dirty="0" smtClean="0">
                <a:latin typeface="Garamond" pitchFamily="18" charset="0"/>
                <a:hlinkClick r:id="rId2"/>
              </a:rPr>
              <a:t>www.editions-chu-sainte-justine.org/livres/estime-soi-passeport- pour- vie-210.html</a:t>
            </a:r>
            <a:endParaRPr lang="en-CA" sz="20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CA" sz="2000" dirty="0">
              <a:latin typeface="Garamond" pitchFamily="18" charset="0"/>
            </a:endParaRPr>
          </a:p>
          <a:p>
            <a:r>
              <a:rPr lang="en-CA" sz="2000" dirty="0" err="1" smtClean="0">
                <a:latin typeface="Garamond" pitchFamily="18" charset="0"/>
              </a:rPr>
              <a:t>Humbeeck</a:t>
            </a:r>
            <a:r>
              <a:rPr lang="en-CA" sz="2000" dirty="0" smtClean="0">
                <a:latin typeface="Garamond" pitchFamily="18" charset="0"/>
              </a:rPr>
              <a:t>, B., &amp; Berger, M. (2010). </a:t>
            </a:r>
            <a:r>
              <a:rPr lang="en-CA" sz="2000" i="1" dirty="0" err="1" smtClean="0">
                <a:latin typeface="Garamond" pitchFamily="18" charset="0"/>
              </a:rPr>
              <a:t>L’estime</a:t>
            </a:r>
            <a:r>
              <a:rPr lang="en-CA" sz="2000" i="1" dirty="0" smtClean="0">
                <a:latin typeface="Garamond" pitchFamily="18" charset="0"/>
              </a:rPr>
              <a:t> de </a:t>
            </a:r>
            <a:r>
              <a:rPr lang="en-CA" sz="2000" i="1" dirty="0" err="1" smtClean="0">
                <a:latin typeface="Garamond" pitchFamily="18" charset="0"/>
              </a:rPr>
              <a:t>soi</a:t>
            </a:r>
            <a:r>
              <a:rPr lang="en-CA" sz="2000" i="1" dirty="0" smtClean="0">
                <a:latin typeface="Garamond" pitchFamily="18" charset="0"/>
              </a:rPr>
              <a:t> pour aider à </a:t>
            </a:r>
            <a:r>
              <a:rPr lang="en-CA" sz="2000" i="1" dirty="0" err="1" smtClean="0">
                <a:latin typeface="Garamond" pitchFamily="18" charset="0"/>
              </a:rPr>
              <a:t>grandir</a:t>
            </a:r>
            <a:r>
              <a:rPr lang="en-CA" sz="2000" dirty="0" smtClean="0">
                <a:latin typeface="Garamond" pitchFamily="18" charset="0"/>
              </a:rPr>
              <a:t>. Paris : </a:t>
            </a:r>
            <a:r>
              <a:rPr lang="en-CA" sz="2000" dirty="0" err="1" smtClean="0">
                <a:latin typeface="Garamond" pitchFamily="18" charset="0"/>
              </a:rPr>
              <a:t>Éditions</a:t>
            </a:r>
            <a:r>
              <a:rPr lang="en-CA" sz="2000" dirty="0" smtClean="0">
                <a:latin typeface="Garamond" pitchFamily="18" charset="0"/>
              </a:rPr>
              <a:t> </a:t>
            </a:r>
            <a:r>
              <a:rPr lang="en-CA" sz="2000" dirty="0" err="1" smtClean="0">
                <a:latin typeface="Garamond" pitchFamily="18" charset="0"/>
              </a:rPr>
              <a:t>Mois</a:t>
            </a:r>
            <a:r>
              <a:rPr lang="en-CA" sz="2000" dirty="0" smtClean="0">
                <a:latin typeface="Garamond" pitchFamily="18" charset="0"/>
              </a:rPr>
              <a:t>.</a:t>
            </a:r>
          </a:p>
          <a:p>
            <a:pPr marL="0" indent="0">
              <a:buNone/>
            </a:pPr>
            <a:r>
              <a:rPr lang="en-CA" sz="2000" dirty="0" smtClean="0">
                <a:latin typeface="Garamond" pitchFamily="18" charset="0"/>
                <a:hlinkClick r:id="rId3"/>
              </a:rPr>
              <a:t>    </a:t>
            </a:r>
          </a:p>
          <a:p>
            <a:pPr marL="0" indent="0">
              <a:buNone/>
            </a:pPr>
            <a:r>
              <a:rPr lang="en-CA" sz="2000" dirty="0" smtClean="0">
                <a:latin typeface="Garamond" pitchFamily="18" charset="0"/>
                <a:hlinkClick r:id="rId3"/>
              </a:rPr>
              <a:t>http</a:t>
            </a:r>
            <a:r>
              <a:rPr lang="en-CA" sz="2000" dirty="0">
                <a:latin typeface="Garamond" pitchFamily="18" charset="0"/>
                <a:hlinkClick r:id="rId3"/>
              </a:rPr>
              <a:t>://www.maximeberger.com/livres-illustr%C3%A9s/l-estime-de-soi-pour-aider-%C3%A0-grandir</a:t>
            </a:r>
            <a:r>
              <a:rPr lang="en-CA" sz="2000" dirty="0" smtClean="0">
                <a:latin typeface="Garamond" pitchFamily="18" charset="0"/>
                <a:hlinkClick r:id="rId3"/>
              </a:rPr>
              <a:t>/</a:t>
            </a:r>
            <a:endParaRPr lang="en-CA" sz="2000" dirty="0" smtClean="0">
              <a:latin typeface="Garamond" pitchFamily="18" charset="0"/>
            </a:endParaRPr>
          </a:p>
          <a:p>
            <a:endParaRPr lang="en-CA" sz="20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CA" sz="2000" dirty="0">
              <a:latin typeface="Garamond" pitchFamily="18" charset="0"/>
            </a:endParaRPr>
          </a:p>
          <a:p>
            <a:pPr marL="0" indent="0">
              <a:buNone/>
            </a:pPr>
            <a:endParaRPr lang="en-CA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Aller</a:t>
            </a:r>
            <a:r>
              <a:rPr lang="en-CA" sz="3200" dirty="0" smtClean="0">
                <a:latin typeface="Garamond" pitchFamily="18" charset="0"/>
              </a:rPr>
              <a:t> plus loin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latin typeface="Garamond" pitchFamily="18" charset="0"/>
              </a:rPr>
              <a:t>Parmi les propositions ci-dessous, cochez celles qui vous correspondent. Vous êtes plutôt du genre à prendre les compliments avec méfiance... Il vous en faut beaucoup pour être fier de vous. Vous "imposer" devant des inconnus vous demande un réel effort. Votre monde s'écroule à la moindre critique. En général, vous préférez qu'on choisisse pour vous. Vous vous sentez coupable pour un oui ou pour un non. Plutôt mourir que de demander de l'aide ! Les discussions superficielles vous barbent. Un jour sur deux, vous vous trouvez tout simplement moche. Les gens qui se font remarquer vous intimident terriblement.</a:t>
            </a:r>
            <a:br>
              <a:rPr lang="fr-FR" dirty="0">
                <a:latin typeface="Garamond" pitchFamily="18" charset="0"/>
              </a:rPr>
            </a:br>
            <a:endParaRPr lang="en-CA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24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Aller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plus 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loin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sz="20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fr-FR" sz="2000" dirty="0" smtClean="0">
                <a:solidFill>
                  <a:prstClr val="black"/>
                </a:solidFill>
                <a:latin typeface="Garamond" pitchFamily="18" charset="0"/>
              </a:rPr>
              <a:t>Moins </a:t>
            </a:r>
            <a:r>
              <a:rPr lang="fr-FR" sz="2000" dirty="0">
                <a:solidFill>
                  <a:prstClr val="black"/>
                </a:solidFill>
                <a:latin typeface="Garamond" pitchFamily="18" charset="0"/>
              </a:rPr>
              <a:t>de 2 réponses : ce livre ne vous concerne pas.</a:t>
            </a:r>
            <a:br>
              <a:rPr lang="fr-FR" sz="2000" dirty="0">
                <a:solidFill>
                  <a:prstClr val="black"/>
                </a:solidFill>
                <a:latin typeface="Garamond" pitchFamily="18" charset="0"/>
              </a:rPr>
            </a:br>
            <a:r>
              <a:rPr lang="fr-FR" sz="2000" dirty="0">
                <a:solidFill>
                  <a:prstClr val="black"/>
                </a:solidFill>
                <a:latin typeface="Garamond" pitchFamily="18" charset="0"/>
              </a:rPr>
              <a:t>2 à 5 réponses : la lecture de ce livre vous sera probablement bénéfique. Elle vous permettra d'améliorer sensiblement votre rapport à vous-même et aux </a:t>
            </a:r>
            <a:r>
              <a:rPr lang="fr-FR" sz="2000" dirty="0" smtClean="0">
                <a:solidFill>
                  <a:prstClr val="black"/>
                </a:solidFill>
                <a:latin typeface="Garamond" pitchFamily="18" charset="0"/>
              </a:rPr>
              <a:t>autres. 6 </a:t>
            </a:r>
            <a:r>
              <a:rPr lang="fr-FR" sz="2000" dirty="0">
                <a:solidFill>
                  <a:prstClr val="black"/>
                </a:solidFill>
                <a:latin typeface="Garamond" pitchFamily="18" charset="0"/>
              </a:rPr>
              <a:t>à 10 réponses : ce livre est fait pour vous ! Vous ne vous appréciez pas à votre juste valeur et cela vous joue des tours au quotidien. Ne perdez plus temps et faites consciencieusement les 50 exercices proposés ici</a:t>
            </a:r>
            <a:r>
              <a:rPr lang="fr-FR" sz="2000" dirty="0" smtClean="0">
                <a:solidFill>
                  <a:prstClr val="black"/>
                </a:solidFill>
                <a:latin typeface="Garamond" pitchFamily="18" charset="0"/>
              </a:rPr>
              <a:t>...</a:t>
            </a:r>
          </a:p>
          <a:p>
            <a:pPr lvl="0"/>
            <a:endParaRPr lang="fr-FR" sz="20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fr-FR" sz="2000" dirty="0" smtClean="0">
                <a:solidFill>
                  <a:prstClr val="black"/>
                </a:solidFill>
                <a:latin typeface="Garamond" pitchFamily="18" charset="0"/>
              </a:rPr>
              <a:t>Hawkes, L. (2011). </a:t>
            </a:r>
            <a:r>
              <a:rPr lang="fr-FR" sz="2000" i="1" dirty="0" smtClean="0">
                <a:solidFill>
                  <a:prstClr val="black"/>
                </a:solidFill>
                <a:latin typeface="Garamond" pitchFamily="18" charset="0"/>
              </a:rPr>
              <a:t>50 exercices d’estime de soi</a:t>
            </a:r>
            <a:r>
              <a:rPr lang="fr-FR" sz="2000" dirty="0" smtClean="0">
                <a:solidFill>
                  <a:prstClr val="black"/>
                </a:solidFill>
                <a:latin typeface="Garamond" pitchFamily="18" charset="0"/>
              </a:rPr>
              <a:t>. Paris : </a:t>
            </a:r>
            <a:r>
              <a:rPr lang="fr-FR" sz="2000" dirty="0" err="1" smtClean="0">
                <a:solidFill>
                  <a:prstClr val="black"/>
                </a:solidFill>
                <a:latin typeface="Garamond" pitchFamily="18" charset="0"/>
              </a:rPr>
              <a:t>Eyrolles</a:t>
            </a:r>
            <a:endParaRPr lang="fr-FR" sz="20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marL="0" lvl="0" indent="0">
              <a:buNone/>
            </a:pPr>
            <a:r>
              <a:rPr lang="fr-FR" sz="2000" dirty="0">
                <a:solidFill>
                  <a:prstClr val="black"/>
                </a:solidFill>
                <a:latin typeface="Garamond" pitchFamily="18" charset="0"/>
                <a:hlinkClick r:id="rId2"/>
              </a:rPr>
              <a:t>http://</a:t>
            </a:r>
            <a:r>
              <a:rPr lang="fr-FR" sz="2000" dirty="0" smtClean="0">
                <a:solidFill>
                  <a:prstClr val="black"/>
                </a:solidFill>
                <a:latin typeface="Garamond" pitchFamily="18" charset="0"/>
                <a:hlinkClick r:id="rId2"/>
              </a:rPr>
              <a:t>www.numilog.com/62770/50-exercices-d-estime-de-soi.ebook</a:t>
            </a:r>
            <a:endParaRPr lang="fr-FR" sz="20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marL="0" lvl="0" indent="0">
              <a:buNone/>
            </a:pPr>
            <a:endParaRPr lang="fr-FR" sz="20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fr-FR" sz="20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en-CA" sz="2000" dirty="0">
              <a:solidFill>
                <a:prstClr val="black"/>
              </a:solidFill>
              <a:latin typeface="Garamond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1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Garamond" pitchFamily="18" charset="0"/>
              </a:rPr>
              <a:t>Pourquoi un atelier sur l’estime de soi</a:t>
            </a:r>
            <a:r>
              <a:rPr lang="fr-FR" sz="3200" dirty="0" smtClean="0">
                <a:latin typeface="Garamond" pitchFamily="18" charset="0"/>
              </a:rPr>
              <a:t>? (suite)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err="1" smtClean="0">
                <a:latin typeface="Garamond" pitchFamily="18" charset="0"/>
              </a:rPr>
              <a:t>Parce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qu’une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faible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durant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l’enfance</a:t>
            </a:r>
            <a:r>
              <a:rPr lang="en-CA" sz="2400" dirty="0" smtClean="0">
                <a:latin typeface="Garamond" pitchFamily="18" charset="0"/>
              </a:rPr>
              <a:t> et </a:t>
            </a:r>
            <a:r>
              <a:rPr lang="en-CA" sz="2400" dirty="0" err="1" smtClean="0">
                <a:latin typeface="Garamond" pitchFamily="18" charset="0"/>
              </a:rPr>
              <a:t>l’adolescence</a:t>
            </a:r>
            <a:r>
              <a:rPr lang="en-CA" sz="2400" dirty="0" smtClean="0">
                <a:latin typeface="Garamond" pitchFamily="18" charset="0"/>
              </a:rPr>
              <a:t>  </a:t>
            </a:r>
            <a:r>
              <a:rPr lang="en-CA" sz="2400" dirty="0" err="1" smtClean="0">
                <a:latin typeface="Garamond" pitchFamily="18" charset="0"/>
              </a:rPr>
              <a:t>peut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être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associée</a:t>
            </a:r>
            <a:r>
              <a:rPr lang="en-CA" sz="2400" dirty="0" smtClean="0">
                <a:latin typeface="Garamond" pitchFamily="18" charset="0"/>
              </a:rPr>
              <a:t> à des </a:t>
            </a:r>
            <a:r>
              <a:rPr lang="en-CA" sz="2400" dirty="0" err="1" smtClean="0">
                <a:latin typeface="Garamond" pitchFamily="18" charset="0"/>
              </a:rPr>
              <a:t>problèmes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tels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que</a:t>
            </a:r>
            <a:r>
              <a:rPr lang="en-CA" sz="2400" dirty="0" smtClean="0">
                <a:latin typeface="Garamond" pitchFamily="18" charset="0"/>
              </a:rPr>
              <a:t> :</a:t>
            </a:r>
          </a:p>
          <a:p>
            <a:endParaRPr lang="en-CA" sz="2000" dirty="0" smtClean="0">
              <a:latin typeface="Garamond" pitchFamily="18" charset="0"/>
            </a:endParaRPr>
          </a:p>
          <a:p>
            <a:r>
              <a:rPr lang="en-CA" sz="2000" dirty="0" err="1" smtClean="0">
                <a:latin typeface="Garamond" pitchFamily="18" charset="0"/>
              </a:rPr>
              <a:t>L’anxiété</a:t>
            </a:r>
            <a:endParaRPr lang="en-CA" sz="2000" dirty="0" smtClean="0">
              <a:latin typeface="Garamond" pitchFamily="18" charset="0"/>
            </a:endParaRPr>
          </a:p>
          <a:p>
            <a:r>
              <a:rPr lang="en-CA" sz="2000" dirty="0" smtClean="0">
                <a:latin typeface="Garamond" pitchFamily="18" charset="0"/>
              </a:rPr>
              <a:t>La </a:t>
            </a:r>
            <a:r>
              <a:rPr lang="en-CA" sz="2000" dirty="0" err="1" smtClean="0">
                <a:latin typeface="Garamond" pitchFamily="18" charset="0"/>
              </a:rPr>
              <a:t>dépression</a:t>
            </a:r>
            <a:endParaRPr lang="en-CA" sz="2000" dirty="0" smtClean="0">
              <a:latin typeface="Garamond" pitchFamily="18" charset="0"/>
            </a:endParaRPr>
          </a:p>
          <a:p>
            <a:r>
              <a:rPr lang="en-CA" sz="2000" dirty="0" smtClean="0">
                <a:latin typeface="Garamond" pitchFamily="18" charset="0"/>
              </a:rPr>
              <a:t>Les troubles </a:t>
            </a:r>
            <a:r>
              <a:rPr lang="en-CA" sz="2000" dirty="0" err="1" smtClean="0">
                <a:latin typeface="Garamond" pitchFamily="18" charset="0"/>
              </a:rPr>
              <a:t>alimentaires</a:t>
            </a:r>
            <a:r>
              <a:rPr lang="en-CA" sz="2000" dirty="0" smtClean="0">
                <a:latin typeface="Garamond" pitchFamily="18" charset="0"/>
              </a:rPr>
              <a:t> </a:t>
            </a:r>
          </a:p>
          <a:p>
            <a:r>
              <a:rPr lang="en-CA" sz="2000" dirty="0" smtClean="0">
                <a:latin typeface="Garamond" pitchFamily="18" charset="0"/>
              </a:rPr>
              <a:t>La </a:t>
            </a:r>
            <a:r>
              <a:rPr lang="en-CA" sz="2000" dirty="0" err="1" smtClean="0">
                <a:latin typeface="Garamond" pitchFamily="18" charset="0"/>
              </a:rPr>
              <a:t>consommation</a:t>
            </a:r>
            <a:r>
              <a:rPr lang="en-CA" sz="2000" dirty="0" smtClean="0">
                <a:latin typeface="Garamond" pitchFamily="18" charset="0"/>
              </a:rPr>
              <a:t> abusive </a:t>
            </a:r>
            <a:r>
              <a:rPr lang="en-CA" sz="2000" dirty="0" err="1" smtClean="0">
                <a:latin typeface="Garamond" pitchFamily="18" charset="0"/>
              </a:rPr>
              <a:t>d’alcool</a:t>
            </a:r>
            <a:r>
              <a:rPr lang="en-CA" sz="2000" dirty="0" smtClean="0">
                <a:latin typeface="Garamond" pitchFamily="18" charset="0"/>
              </a:rPr>
              <a:t> et de drogue</a:t>
            </a:r>
          </a:p>
          <a:p>
            <a:r>
              <a:rPr lang="en-CA" sz="2000" dirty="0" err="1" smtClean="0">
                <a:latin typeface="Garamond" pitchFamily="18" charset="0"/>
              </a:rPr>
              <a:t>Mauvaise</a:t>
            </a:r>
            <a:r>
              <a:rPr lang="en-CA" sz="2000" dirty="0" smtClean="0">
                <a:latin typeface="Garamond" pitchFamily="18" charset="0"/>
              </a:rPr>
              <a:t> performance </a:t>
            </a:r>
            <a:r>
              <a:rPr lang="en-CA" sz="2000" dirty="0" err="1" smtClean="0">
                <a:latin typeface="Garamond" pitchFamily="18" charset="0"/>
              </a:rPr>
              <a:t>scolaire</a:t>
            </a:r>
            <a:endParaRPr lang="en-CA" sz="2000" dirty="0" smtClean="0">
              <a:latin typeface="Garamond" pitchFamily="18" charset="0"/>
            </a:endParaRPr>
          </a:p>
          <a:p>
            <a:r>
              <a:rPr lang="en-CA" sz="2000" dirty="0" smtClean="0">
                <a:latin typeface="Garamond" pitchFamily="18" charset="0"/>
              </a:rPr>
              <a:t>Le </a:t>
            </a:r>
            <a:r>
              <a:rPr lang="en-CA" sz="2000" dirty="0" err="1" smtClean="0">
                <a:latin typeface="Garamond" pitchFamily="18" charset="0"/>
              </a:rPr>
              <a:t>décrochage</a:t>
            </a:r>
            <a:r>
              <a:rPr lang="en-CA" sz="2000" dirty="0" smtClean="0">
                <a:latin typeface="Garamond" pitchFamily="18" charset="0"/>
              </a:rPr>
              <a:t> </a:t>
            </a:r>
            <a:r>
              <a:rPr lang="en-CA" sz="2000" dirty="0" err="1" smtClean="0">
                <a:latin typeface="Garamond" pitchFamily="18" charset="0"/>
              </a:rPr>
              <a:t>scolaire</a:t>
            </a:r>
            <a:endParaRPr lang="en-CA" sz="20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Garamond" pitchFamily="18" charset="0"/>
              </a:rPr>
              <a:t>  </a:t>
            </a:r>
          </a:p>
          <a:p>
            <a:pPr marL="0" indent="0" algn="r">
              <a:buNone/>
            </a:pPr>
            <a:r>
              <a:rPr lang="en-CA" sz="2000" dirty="0" smtClean="0">
                <a:latin typeface="Garamond" pitchFamily="18" charset="0"/>
              </a:rPr>
              <a:t> (</a:t>
            </a:r>
            <a:r>
              <a:rPr lang="en-CA" sz="2000" dirty="0" err="1" smtClean="0">
                <a:latin typeface="Garamond" pitchFamily="18" charset="0"/>
              </a:rPr>
              <a:t>Dupras</a:t>
            </a:r>
            <a:r>
              <a:rPr lang="en-CA" sz="2000" dirty="0" smtClean="0">
                <a:latin typeface="Garamond" pitchFamily="18" charset="0"/>
              </a:rPr>
              <a:t> &amp; </a:t>
            </a:r>
            <a:r>
              <a:rPr lang="en-CA" sz="2000" dirty="0" err="1" smtClean="0">
                <a:latin typeface="Garamond" pitchFamily="18" charset="0"/>
              </a:rPr>
              <a:t>Bouffard</a:t>
            </a:r>
            <a:r>
              <a:rPr lang="en-CA" sz="2000" dirty="0" smtClean="0">
                <a:latin typeface="Garamond" pitchFamily="18" charset="0"/>
              </a:rPr>
              <a:t>, 2011)</a:t>
            </a:r>
            <a:endParaRPr lang="en-CA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prstClr val="black"/>
                </a:solidFill>
                <a:latin typeface="Garamond" pitchFamily="18" charset="0"/>
              </a:rPr>
              <a:t>Pourquoi un atelier sur l’estime de soi?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Garamond" pitchFamily="18" charset="0"/>
              </a:rPr>
              <a:t>Les </a:t>
            </a:r>
            <a:r>
              <a:rPr lang="en-CA" sz="2400" dirty="0" err="1" smtClean="0">
                <a:latin typeface="Garamond" pitchFamily="18" charset="0"/>
              </a:rPr>
              <a:t>études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longitudinales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ont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montré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qu’une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globale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élevée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ou</a:t>
            </a:r>
            <a:r>
              <a:rPr lang="en-CA" sz="2400" dirty="0" smtClean="0">
                <a:latin typeface="Garamond" pitchFamily="18" charset="0"/>
              </a:rPr>
              <a:t> du </a:t>
            </a:r>
            <a:r>
              <a:rPr lang="en-CA" sz="2400" dirty="0" err="1" smtClean="0">
                <a:latin typeface="Garamond" pitchFamily="18" charset="0"/>
              </a:rPr>
              <a:t>moins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l’absence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d’une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faible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durant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l’enfance</a:t>
            </a:r>
            <a:r>
              <a:rPr lang="en-CA" sz="2400" dirty="0" smtClean="0">
                <a:latin typeface="Garamond" pitchFamily="18" charset="0"/>
              </a:rPr>
              <a:t> et </a:t>
            </a:r>
            <a:r>
              <a:rPr lang="en-CA" sz="2400" dirty="0" err="1" smtClean="0">
                <a:latin typeface="Garamond" pitchFamily="18" charset="0"/>
              </a:rPr>
              <a:t>l’adolescence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prédit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une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meilleure</a:t>
            </a:r>
            <a:r>
              <a:rPr lang="en-CA" sz="2400" dirty="0" smtClean="0">
                <a:latin typeface="Garamond" pitchFamily="18" charset="0"/>
              </a:rPr>
              <a:t> adaptation </a:t>
            </a:r>
            <a:r>
              <a:rPr lang="en-CA" sz="2400" dirty="0" err="1" smtClean="0">
                <a:latin typeface="Garamond" pitchFamily="18" charset="0"/>
              </a:rPr>
              <a:t>sur</a:t>
            </a:r>
            <a:r>
              <a:rPr lang="en-CA" sz="2400" dirty="0" smtClean="0">
                <a:latin typeface="Garamond" pitchFamily="18" charset="0"/>
              </a:rPr>
              <a:t> les plans :</a:t>
            </a:r>
          </a:p>
          <a:p>
            <a:pPr marL="0" indent="0">
              <a:buNone/>
            </a:pPr>
            <a:endParaRPr lang="en-CA" sz="2800" dirty="0" smtClean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Psychologique</a:t>
            </a:r>
            <a:endParaRPr lang="en-CA" sz="2400" dirty="0" smtClean="0">
              <a:latin typeface="Garamond" pitchFamily="18" charset="0"/>
            </a:endParaRPr>
          </a:p>
          <a:p>
            <a:r>
              <a:rPr lang="en-CA" sz="2400" dirty="0" smtClean="0">
                <a:latin typeface="Garamond" pitchFamily="18" charset="0"/>
              </a:rPr>
              <a:t>Social</a:t>
            </a:r>
          </a:p>
          <a:p>
            <a:r>
              <a:rPr lang="en-CA" sz="2400" dirty="0" err="1" smtClean="0">
                <a:latin typeface="Garamond" pitchFamily="18" charset="0"/>
              </a:rPr>
              <a:t>Professionnel</a:t>
            </a:r>
            <a:r>
              <a:rPr lang="en-CA" sz="2400" dirty="0" smtClean="0">
                <a:latin typeface="Garamond" pitchFamily="18" charset="0"/>
              </a:rPr>
              <a:t> </a:t>
            </a:r>
            <a:endParaRPr lang="en-CA" sz="2400" dirty="0">
              <a:latin typeface="Garamond" pitchFamily="18" charset="0"/>
            </a:endParaRPr>
          </a:p>
          <a:p>
            <a:pPr marL="0" indent="0" algn="r">
              <a:buNone/>
            </a:pPr>
            <a:r>
              <a:rPr lang="en-CA" sz="2800" b="1" dirty="0" smtClean="0">
                <a:latin typeface="Garamond" pitchFamily="18" charset="0"/>
              </a:rPr>
              <a:t>           À </a:t>
            </a:r>
            <a:r>
              <a:rPr lang="en-CA" sz="2800" b="1" dirty="0" err="1" smtClean="0">
                <a:latin typeface="Garamond" pitchFamily="18" charset="0"/>
              </a:rPr>
              <a:t>l’âge</a:t>
            </a:r>
            <a:r>
              <a:rPr lang="en-CA" sz="2800" b="1" dirty="0" smtClean="0">
                <a:latin typeface="Garamond" pitchFamily="18" charset="0"/>
              </a:rPr>
              <a:t> </a:t>
            </a:r>
            <a:r>
              <a:rPr lang="en-CA" sz="2800" b="1" dirty="0" err="1" smtClean="0">
                <a:latin typeface="Garamond" pitchFamily="18" charset="0"/>
              </a:rPr>
              <a:t>adulte</a:t>
            </a:r>
            <a:endParaRPr lang="en-CA" sz="2800" b="1" dirty="0">
              <a:latin typeface="Garamond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864145" y="3645024"/>
            <a:ext cx="155448" cy="158417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Elbow Connector 8"/>
          <p:cNvCxnSpPr/>
          <p:nvPr/>
        </p:nvCxnSpPr>
        <p:spPr>
          <a:xfrm>
            <a:off x="3031683" y="4437112"/>
            <a:ext cx="3340517" cy="91440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9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>
                <a:latin typeface="Garamond" pitchFamily="18" charset="0"/>
              </a:rPr>
              <a:t>Qu’est-ce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que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l’estime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soi</a:t>
            </a:r>
            <a:r>
              <a:rPr lang="en-CA" sz="3200" dirty="0" smtClean="0">
                <a:latin typeface="Garamond" pitchFamily="18" charset="0"/>
              </a:rPr>
              <a:t>?</a:t>
            </a:r>
            <a:endParaRPr lang="en-CA" sz="3200" dirty="0">
              <a:latin typeface="Garamon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3015208" cy="243729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987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Garamond" pitchFamily="18" charset="0"/>
              </a:rPr>
              <a:t>Qu’est-ce que l’estime de soi</a:t>
            </a:r>
            <a:r>
              <a:rPr lang="fr-FR" sz="3200" dirty="0" smtClean="0">
                <a:latin typeface="Garamond" pitchFamily="18" charset="0"/>
              </a:rPr>
              <a:t>? (suite)</a:t>
            </a:r>
            <a:endParaRPr lang="en-CA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>
              <a:latin typeface="Garamond" pitchFamily="18" charset="0"/>
            </a:endParaRPr>
          </a:p>
          <a:p>
            <a:r>
              <a:rPr lang="en-CA" sz="2400" dirty="0" err="1" smtClean="0">
                <a:latin typeface="Garamond" pitchFamily="18" charset="0"/>
              </a:rPr>
              <a:t>L’estime</a:t>
            </a:r>
            <a:r>
              <a:rPr lang="en-CA" sz="2400" dirty="0" smtClean="0">
                <a:latin typeface="Garamond" pitchFamily="18" charset="0"/>
              </a:rPr>
              <a:t> de </a:t>
            </a:r>
            <a:r>
              <a:rPr lang="en-CA" sz="2400" dirty="0" err="1" smtClean="0">
                <a:latin typeface="Garamond" pitchFamily="18" charset="0"/>
              </a:rPr>
              <a:t>soi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désigne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smtClean="0">
                <a:latin typeface="Garamond" pitchFamily="18" charset="0"/>
              </a:rPr>
              <a:t>la perception </a:t>
            </a:r>
            <a:r>
              <a:rPr lang="en-CA" sz="2400" b="1" dirty="0" err="1" smtClean="0">
                <a:latin typeface="Garamond" pitchFamily="18" charset="0"/>
              </a:rPr>
              <a:t>que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chacun</a:t>
            </a:r>
            <a:r>
              <a:rPr lang="en-CA" sz="2400" b="1" dirty="0" smtClean="0">
                <a:latin typeface="Garamond" pitchFamily="18" charset="0"/>
              </a:rPr>
              <a:t> à de </a:t>
            </a:r>
            <a:r>
              <a:rPr lang="en-CA" sz="2400" b="1" dirty="0" err="1" smtClean="0">
                <a:latin typeface="Garamond" pitchFamily="18" charset="0"/>
              </a:rPr>
              <a:t>sa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propre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valeur</a:t>
            </a:r>
            <a:r>
              <a:rPr lang="en-CA" sz="2400" b="1" dirty="0" smtClean="0">
                <a:latin typeface="Garamond" pitchFamily="18" charset="0"/>
              </a:rPr>
              <a:t>.</a:t>
            </a:r>
          </a:p>
          <a:p>
            <a:endParaRPr lang="en-CA" sz="2800" dirty="0">
              <a:latin typeface="Garamond" pitchFamily="18" charset="0"/>
            </a:endParaRPr>
          </a:p>
          <a:p>
            <a:r>
              <a:rPr lang="en-CA" sz="2400" dirty="0" smtClean="0">
                <a:latin typeface="Garamond" pitchFamily="18" charset="0"/>
              </a:rPr>
              <a:t>Plus </a:t>
            </a:r>
            <a:r>
              <a:rPr lang="en-CA" sz="2400" dirty="0" err="1" smtClean="0">
                <a:latin typeface="Garamond" pitchFamily="18" charset="0"/>
              </a:rPr>
              <a:t>précisément</a:t>
            </a:r>
            <a:r>
              <a:rPr lang="en-CA" sz="2400" dirty="0" smtClean="0">
                <a:latin typeface="Garamond" pitchFamily="18" charset="0"/>
              </a:rPr>
              <a:t>, </a:t>
            </a:r>
            <a:r>
              <a:rPr lang="en-CA" sz="2400" dirty="0" err="1" smtClean="0">
                <a:latin typeface="Garamond" pitchFamily="18" charset="0"/>
              </a:rPr>
              <a:t>dans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quelle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mesure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chacun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s’aime</a:t>
            </a:r>
            <a:r>
              <a:rPr lang="en-CA" sz="2400" b="1" dirty="0" smtClean="0">
                <a:latin typeface="Garamond" pitchFamily="18" charset="0"/>
              </a:rPr>
              <a:t>, </a:t>
            </a:r>
            <a:r>
              <a:rPr lang="en-CA" sz="2400" b="1" dirty="0" err="1" smtClean="0">
                <a:latin typeface="Garamond" pitchFamily="18" charset="0"/>
              </a:rPr>
              <a:t>s’accepte</a:t>
            </a:r>
            <a:r>
              <a:rPr lang="en-CA" sz="2400" b="1" dirty="0" smtClean="0">
                <a:latin typeface="Garamond" pitchFamily="18" charset="0"/>
              </a:rPr>
              <a:t> et se </a:t>
            </a:r>
            <a:r>
              <a:rPr lang="en-CA" sz="2400" b="1" dirty="0" err="1" smtClean="0">
                <a:latin typeface="Garamond" pitchFamily="18" charset="0"/>
              </a:rPr>
              <a:t>respecte</a:t>
            </a:r>
            <a:r>
              <a:rPr lang="en-CA" sz="2400" b="1" dirty="0" smtClean="0">
                <a:latin typeface="Garamond" pitchFamily="18" charset="0"/>
              </a:rPr>
              <a:t> en </a:t>
            </a:r>
            <a:r>
              <a:rPr lang="en-CA" sz="2400" b="1" dirty="0" err="1" smtClean="0">
                <a:latin typeface="Garamond" pitchFamily="18" charset="0"/>
              </a:rPr>
              <a:t>tant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que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personne</a:t>
            </a:r>
            <a:r>
              <a:rPr lang="en-CA" sz="2400" dirty="0" smtClean="0">
                <a:latin typeface="Garamond" pitchFamily="18" charset="0"/>
              </a:rPr>
              <a:t>.                  </a:t>
            </a:r>
            <a:r>
              <a:rPr lang="en-CA" sz="2400" dirty="0" err="1" smtClean="0">
                <a:latin typeface="Garamond" pitchFamily="18" charset="0"/>
              </a:rPr>
              <a:t>C’est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ce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que</a:t>
            </a:r>
            <a:r>
              <a:rPr lang="en-CA" sz="2400" dirty="0" smtClean="0">
                <a:latin typeface="Garamond" pitchFamily="18" charset="0"/>
              </a:rPr>
              <a:t> les </a:t>
            </a:r>
            <a:r>
              <a:rPr lang="en-CA" sz="2400" dirty="0" err="1" smtClean="0">
                <a:latin typeface="Garamond" pitchFamily="18" charset="0"/>
              </a:rPr>
              <a:t>spécialistes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appelent</a:t>
            </a:r>
            <a:r>
              <a:rPr lang="en-CA" sz="2400" dirty="0" smtClean="0">
                <a:latin typeface="Garamond" pitchFamily="18" charset="0"/>
              </a:rPr>
              <a:t> « </a:t>
            </a:r>
            <a:r>
              <a:rPr lang="en-CA" sz="2400" b="1" dirty="0" err="1" smtClean="0">
                <a:solidFill>
                  <a:prstClr val="black"/>
                </a:solidFill>
                <a:latin typeface="Garamond" pitchFamily="18" charset="0"/>
              </a:rPr>
              <a:t>l’estime</a:t>
            </a:r>
            <a:r>
              <a:rPr lang="en-CA" sz="24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2400" b="1" dirty="0">
                <a:solidFill>
                  <a:prstClr val="black"/>
                </a:solidFill>
                <a:latin typeface="Garamond" pitchFamily="18" charset="0"/>
              </a:rPr>
              <a:t>de </a:t>
            </a:r>
            <a:r>
              <a:rPr lang="en-CA" sz="2400" b="1" dirty="0" err="1">
                <a:solidFill>
                  <a:prstClr val="black"/>
                </a:solidFill>
                <a:latin typeface="Garamond" pitchFamily="18" charset="0"/>
              </a:rPr>
              <a:t>soi</a:t>
            </a:r>
            <a:r>
              <a:rPr lang="en-CA" sz="2400" b="1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2400" b="1" dirty="0" err="1" smtClean="0">
                <a:solidFill>
                  <a:prstClr val="black"/>
                </a:solidFill>
                <a:latin typeface="Garamond" pitchFamily="18" charset="0"/>
              </a:rPr>
              <a:t>globale</a:t>
            </a:r>
            <a:r>
              <a:rPr lang="en-CA" sz="24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»</a:t>
            </a:r>
          </a:p>
          <a:p>
            <a:pPr marL="0" indent="0">
              <a:buNone/>
            </a:pPr>
            <a:endParaRPr lang="en-CA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Garamond" pitchFamily="18" charset="0"/>
              </a:rPr>
              <a:t>À </a:t>
            </a:r>
            <a:r>
              <a:rPr lang="en-CA" sz="3200" dirty="0" err="1" smtClean="0">
                <a:latin typeface="Garamond" pitchFamily="18" charset="0"/>
              </a:rPr>
              <a:t>partir</a:t>
            </a:r>
            <a:r>
              <a:rPr lang="en-CA" sz="3200" dirty="0" smtClean="0">
                <a:latin typeface="Garamond" pitchFamily="18" charset="0"/>
              </a:rPr>
              <a:t> de </a:t>
            </a:r>
            <a:r>
              <a:rPr lang="en-CA" sz="3200" dirty="0" err="1" smtClean="0">
                <a:latin typeface="Garamond" pitchFamily="18" charset="0"/>
              </a:rPr>
              <a:t>quel</a:t>
            </a:r>
            <a:r>
              <a:rPr lang="en-CA" sz="3200" dirty="0" smtClean="0">
                <a:latin typeface="Garamond" pitchFamily="18" charset="0"/>
              </a:rPr>
              <a:t> </a:t>
            </a:r>
            <a:r>
              <a:rPr lang="en-CA" sz="3200" dirty="0" err="1" smtClean="0">
                <a:latin typeface="Garamond" pitchFamily="18" charset="0"/>
              </a:rPr>
              <a:t>âge</a:t>
            </a:r>
            <a:r>
              <a:rPr lang="en-CA" sz="3200" dirty="0">
                <a:latin typeface="Garamond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800" dirty="0" smtClean="0">
              <a:latin typeface="Garamond" pitchFamily="18" charset="0"/>
            </a:endParaRPr>
          </a:p>
          <a:p>
            <a:r>
              <a:rPr lang="en-CA" sz="2400" dirty="0" err="1">
                <a:latin typeface="Garamond" pitchFamily="18" charset="0"/>
              </a:rPr>
              <a:t>L</a:t>
            </a:r>
            <a:r>
              <a:rPr lang="en-CA" sz="2400" dirty="0" err="1" smtClean="0">
                <a:latin typeface="Garamond" pitchFamily="18" charset="0"/>
              </a:rPr>
              <a:t>’enfant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dirty="0" err="1" smtClean="0">
                <a:latin typeface="Garamond" pitchFamily="18" charset="0"/>
              </a:rPr>
              <a:t>peut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s’évaluer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globalement</a:t>
            </a:r>
            <a:r>
              <a:rPr lang="en-CA" sz="2400" b="1" dirty="0">
                <a:latin typeface="Garamond" pitchFamily="18" charset="0"/>
              </a:rPr>
              <a:t> </a:t>
            </a:r>
            <a:r>
              <a:rPr lang="en-CA" sz="2400" b="1" dirty="0" smtClean="0">
                <a:latin typeface="Garamond" pitchFamily="18" charset="0"/>
              </a:rPr>
              <a:t>en </a:t>
            </a:r>
            <a:r>
              <a:rPr lang="en-CA" sz="2400" b="1" dirty="0" err="1" smtClean="0">
                <a:latin typeface="Garamond" pitchFamily="18" charset="0"/>
              </a:rPr>
              <a:t>tant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que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personne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dirty="0" smtClean="0">
                <a:latin typeface="Garamond" pitchFamily="18" charset="0"/>
              </a:rPr>
              <a:t>tout en </a:t>
            </a:r>
            <a:r>
              <a:rPr lang="en-CA" sz="2400" dirty="0" err="1" smtClean="0">
                <a:latin typeface="Garamond" pitchFamily="18" charset="0"/>
              </a:rPr>
              <a:t>étant</a:t>
            </a:r>
            <a:r>
              <a:rPr lang="en-CA" sz="2400" dirty="0" smtClean="0">
                <a:latin typeface="Garamond" pitchFamily="18" charset="0"/>
              </a:rPr>
              <a:t> </a:t>
            </a:r>
            <a:r>
              <a:rPr lang="en-CA" sz="2400" b="1" dirty="0" smtClean="0">
                <a:latin typeface="Garamond" pitchFamily="18" charset="0"/>
              </a:rPr>
              <a:t>capable </a:t>
            </a:r>
            <a:r>
              <a:rPr lang="en-CA" sz="2400" b="1" dirty="0" err="1" smtClean="0">
                <a:latin typeface="Garamond" pitchFamily="18" charset="0"/>
              </a:rPr>
              <a:t>d’estimer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ses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compétences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dans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plusieurs</a:t>
            </a:r>
            <a:r>
              <a:rPr lang="en-CA" sz="2400" b="1" dirty="0" smtClean="0">
                <a:latin typeface="Garamond" pitchFamily="18" charset="0"/>
              </a:rPr>
              <a:t> </a:t>
            </a:r>
            <a:r>
              <a:rPr lang="en-CA" sz="2400" b="1" dirty="0" err="1" smtClean="0">
                <a:latin typeface="Garamond" pitchFamily="18" charset="0"/>
              </a:rPr>
              <a:t>domaines</a:t>
            </a:r>
            <a:r>
              <a:rPr lang="en-CA" sz="2400" b="1" dirty="0" smtClean="0">
                <a:latin typeface="Garamond" pitchFamily="18" charset="0"/>
              </a:rPr>
              <a:t> de </a:t>
            </a:r>
            <a:r>
              <a:rPr lang="en-CA" sz="2400" b="1" dirty="0" err="1" smtClean="0">
                <a:latin typeface="Garamond" pitchFamily="18" charset="0"/>
              </a:rPr>
              <a:t>sa</a:t>
            </a:r>
            <a:r>
              <a:rPr lang="en-CA" sz="2400" b="1" dirty="0" smtClean="0">
                <a:latin typeface="Garamond" pitchFamily="18" charset="0"/>
              </a:rPr>
              <a:t> vie?</a:t>
            </a:r>
            <a:endParaRPr lang="en-CA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À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partir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de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quel</a:t>
            </a:r>
            <a:r>
              <a:rPr lang="en-CA" sz="3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CA" sz="3200" dirty="0" err="1">
                <a:solidFill>
                  <a:prstClr val="black"/>
                </a:solidFill>
                <a:latin typeface="Garamond" pitchFamily="18" charset="0"/>
              </a:rPr>
              <a:t>âge</a:t>
            </a:r>
            <a:r>
              <a:rPr lang="en-CA" sz="3200" dirty="0" smtClean="0">
                <a:solidFill>
                  <a:prstClr val="black"/>
                </a:solidFill>
                <a:latin typeface="Garamond" pitchFamily="18" charset="0"/>
              </a:rPr>
              <a:t>? (suite)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00" y="2708920"/>
            <a:ext cx="3200356" cy="1800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526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1207</Words>
  <Application>Microsoft Office PowerPoint</Application>
  <PresentationFormat>On-screen Show (4:3)</PresentationFormat>
  <Paragraphs>153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L’estime de soi, ça se développe!</vt:lpstr>
      <vt:lpstr>Pourquoi un atelier sur l’estime de soi?</vt:lpstr>
      <vt:lpstr>Pourquoi un atelier sur l’estime de soi? (suite)</vt:lpstr>
      <vt:lpstr>Pourquoi un atelier sur l’estime de soi? (suite)</vt:lpstr>
      <vt:lpstr>Pourquoi un atelier sur l’estime de soi? (suite)</vt:lpstr>
      <vt:lpstr>Qu’est-ce que l’estime de soi?</vt:lpstr>
      <vt:lpstr>Qu’est-ce que l’estime de soi? (suite)</vt:lpstr>
      <vt:lpstr>À partir de quel âge?</vt:lpstr>
      <vt:lpstr>À partir de quel âge? (suite)</vt:lpstr>
      <vt:lpstr>Quels sont les cinq domaines liés à l’estime de soi des enfants et des adolescents?</vt:lpstr>
      <vt:lpstr>Quels sont les cinq domaines liés à l’estime de soi des enfants et des adolescents? (suite)</vt:lpstr>
      <vt:lpstr>Quels sont les cinq domaines liés à l’estime de soi des enfants et des adolescents? (suite)</vt:lpstr>
      <vt:lpstr>Quels sont les cinq domaines liés à l’estime de soi des enfants et des adolescents? (suite)</vt:lpstr>
      <vt:lpstr>Quels sont les cinq domaines liés à l’estime de soi des enfants et des adolescents? (suite)</vt:lpstr>
      <vt:lpstr>Quels sont les cinq domaines liés à l’estime de soi des enfants et des adolescents? (suite)</vt:lpstr>
      <vt:lpstr>Est-ce que l’estime de soi est statique ou elle évolue avec le temps?</vt:lpstr>
      <vt:lpstr>Est-ce que l’estime de soi évolue avec le temps? (suite)</vt:lpstr>
      <vt:lpstr>Est-ce que l’estime de soi évolue avec le temps? (suite)</vt:lpstr>
      <vt:lpstr>Est-ce que l’estime de soi évolue avec le temps? (suite)</vt:lpstr>
      <vt:lpstr>Ceci dit…</vt:lpstr>
      <vt:lpstr>Ceci dit…(suite)</vt:lpstr>
      <vt:lpstr>Ceci dit…(suite)</vt:lpstr>
      <vt:lpstr>Mise au point</vt:lpstr>
      <vt:lpstr>Peut-on dépister une mauvaise estime de soi chez l’élève?</vt:lpstr>
      <vt:lpstr>Quelques signes laissant entrevoir une faible estime de soi chez l’élève</vt:lpstr>
      <vt:lpstr>Quelques signes laissant entrevoir une faible estime de soi chez l’élève (suite)</vt:lpstr>
      <vt:lpstr>Quelques signes laissant entrevoir une faible estime de soi chez l’élève (suite)</vt:lpstr>
      <vt:lpstr>Comment peut-on aider un élève à acquérir une meilleure estime de lui-même?</vt:lpstr>
      <vt:lpstr>Comment peut-on aider un élève à acquérir une meilleure estime de lui-même? (suite)</vt:lpstr>
      <vt:lpstr>Comment peut-on aider un élève à acquérir une meilleure estime de lui-même? (suite)</vt:lpstr>
      <vt:lpstr>Attitudes favorables ou défavorables face à l’estime de soi de l’élève…</vt:lpstr>
      <vt:lpstr>Liens Internet se rapportant à des livres et des programmes sur l’estime de soi</vt:lpstr>
      <vt:lpstr>Liens Internet se rapportant à des livres et des programmes sur l’estime de soi (suite)</vt:lpstr>
      <vt:lpstr>Aller plus loin</vt:lpstr>
      <vt:lpstr>Aller plus loin (suite)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lettres</dc:title>
  <dc:creator>René</dc:creator>
  <cp:lastModifiedBy>René</cp:lastModifiedBy>
  <cp:revision>58</cp:revision>
  <cp:lastPrinted>2013-02-07T16:03:56Z</cp:lastPrinted>
  <dcterms:created xsi:type="dcterms:W3CDTF">2013-01-15T16:08:28Z</dcterms:created>
  <dcterms:modified xsi:type="dcterms:W3CDTF">2013-02-07T16:13:30Z</dcterms:modified>
</cp:coreProperties>
</file>