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handoutMasterIdLst>
    <p:handoutMasterId r:id="rId45"/>
  </p:handoutMasterIdLst>
  <p:sldIdLst>
    <p:sldId id="256" r:id="rId2"/>
    <p:sldId id="257" r:id="rId3"/>
    <p:sldId id="258" r:id="rId4"/>
    <p:sldId id="296" r:id="rId5"/>
    <p:sldId id="275" r:id="rId6"/>
    <p:sldId id="259" r:id="rId7"/>
    <p:sldId id="276" r:id="rId8"/>
    <p:sldId id="262" r:id="rId9"/>
    <p:sldId id="277" r:id="rId10"/>
    <p:sldId id="263" r:id="rId11"/>
    <p:sldId id="278" r:id="rId12"/>
    <p:sldId id="264" r:id="rId13"/>
    <p:sldId id="279" r:id="rId14"/>
    <p:sldId id="265" r:id="rId15"/>
    <p:sldId id="280" r:id="rId16"/>
    <p:sldId id="260" r:id="rId17"/>
    <p:sldId id="281" r:id="rId18"/>
    <p:sldId id="266" r:id="rId19"/>
    <p:sldId id="282" r:id="rId20"/>
    <p:sldId id="297" r:id="rId21"/>
    <p:sldId id="267" r:id="rId22"/>
    <p:sldId id="283" r:id="rId23"/>
    <p:sldId id="268" r:id="rId24"/>
    <p:sldId id="284" r:id="rId25"/>
    <p:sldId id="269" r:id="rId26"/>
    <p:sldId id="285" r:id="rId27"/>
    <p:sldId id="270" r:id="rId28"/>
    <p:sldId id="286" r:id="rId29"/>
    <p:sldId id="271" r:id="rId30"/>
    <p:sldId id="287" r:id="rId31"/>
    <p:sldId id="261" r:id="rId32"/>
    <p:sldId id="288" r:id="rId33"/>
    <p:sldId id="272" r:id="rId34"/>
    <p:sldId id="289" r:id="rId35"/>
    <p:sldId id="273" r:id="rId36"/>
    <p:sldId id="290" r:id="rId37"/>
    <p:sldId id="274" r:id="rId38"/>
    <p:sldId id="291" r:id="rId39"/>
    <p:sldId id="293" r:id="rId40"/>
    <p:sldId id="292" r:id="rId41"/>
    <p:sldId id="294" r:id="rId42"/>
    <p:sldId id="295" r:id="rId43"/>
  </p:sldIdLst>
  <p:sldSz cx="9144000" cy="6858000" type="screen4x3"/>
  <p:notesSz cx="6858000" cy="9296400"/>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FF6600"/>
    <a:srgbClr val="6600CC"/>
    <a:srgbClr val="9900FF"/>
    <a:srgbClr val="0066CC"/>
    <a:srgbClr val="CC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8" autoAdjust="0"/>
    <p:restoredTop sz="94718" autoAdjust="0"/>
  </p:normalViewPr>
  <p:slideViewPr>
    <p:cSldViewPr snapToGrid="0">
      <p:cViewPr>
        <p:scale>
          <a:sx n="75" d="100"/>
          <a:sy n="75"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1602" y="216"/>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593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CA"/>
          </a:p>
        </p:txBody>
      </p:sp>
      <p:sp>
        <p:nvSpPr>
          <p:cNvPr id="593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593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84FCD4-97F5-46DA-A3C4-3674912C59EC}" type="slidenum">
              <a:rPr lang="fr-CA"/>
              <a:pPr>
                <a:defRPr/>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573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CA"/>
          </a:p>
        </p:txBody>
      </p:sp>
      <p:sp>
        <p:nvSpPr>
          <p:cNvPr id="13316" name="Rectangle 4"/>
          <p:cNvSpPr>
            <a:spLocks noGrp="1"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p>
        </p:txBody>
      </p:sp>
      <p:sp>
        <p:nvSpPr>
          <p:cNvPr id="573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573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ABC2FB6-A5BA-4500-89E7-89DADB80CD19}"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fr-CA" smtClean="0"/>
              <a:t>Exemples possibles:</a:t>
            </a:r>
          </a:p>
          <a:p>
            <a:r>
              <a:rPr lang="fr-CA" smtClean="0"/>
              <a:t>87 + 78  = 165</a:t>
            </a:r>
          </a:p>
          <a:p>
            <a:r>
              <a:rPr lang="fr-CA" smtClean="0"/>
              <a:t>45 + 54 = 99</a:t>
            </a:r>
          </a:p>
          <a:p>
            <a:r>
              <a:rPr lang="fr-CA" smtClean="0"/>
              <a:t>28 + 82 = 110</a:t>
            </a:r>
          </a:p>
          <a:p>
            <a:r>
              <a:rPr lang="fr-CA" smtClean="0"/>
              <a:t>71 + 17 = 88</a:t>
            </a:r>
          </a:p>
          <a:p>
            <a:r>
              <a:rPr lang="fr-CA" smtClean="0"/>
              <a:t>Les sommes sont toutes des multiples de 11.  Voici pourquoi:</a:t>
            </a:r>
          </a:p>
          <a:p>
            <a:endParaRPr lang="fr-CA" smtClean="0"/>
          </a:p>
          <a:p>
            <a:r>
              <a:rPr lang="fr-CA" smtClean="0"/>
              <a:t>(10a + b) + (10b + a)  =  11a + 11b  =  11 (a + b)</a:t>
            </a: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fr-CA" smtClean="0"/>
              <a:t>    x </a:t>
            </a:r>
            <a:r>
              <a:rPr lang="fr-CA" b="1" smtClean="0"/>
              <a:t>+ 5</a:t>
            </a:r>
          </a:p>
          <a:p>
            <a:r>
              <a:rPr lang="fr-CA" smtClean="0"/>
              <a:t>   </a:t>
            </a:r>
            <a:r>
              <a:rPr lang="fr-CA" b="1" smtClean="0"/>
              <a:t>2</a:t>
            </a:r>
            <a:r>
              <a:rPr lang="fr-CA" smtClean="0"/>
              <a:t>(x + 5)</a:t>
            </a:r>
          </a:p>
          <a:p>
            <a:r>
              <a:rPr lang="fr-CA" smtClean="0"/>
              <a:t>  2(x + 5) </a:t>
            </a:r>
            <a:r>
              <a:rPr lang="fr-CA" b="1" smtClean="0"/>
              <a:t>– 4</a:t>
            </a:r>
          </a:p>
          <a:p>
            <a:r>
              <a:rPr lang="en-US" smtClean="0"/>
              <a:t>[</a:t>
            </a:r>
            <a:r>
              <a:rPr lang="fr-CA" smtClean="0"/>
              <a:t>2(x + 5) – 4</a:t>
            </a:r>
            <a:r>
              <a:rPr lang="en-US" smtClean="0"/>
              <a:t>] </a:t>
            </a:r>
            <a:r>
              <a:rPr lang="en-US" b="1" smtClean="0"/>
              <a:t>÷ 2</a:t>
            </a:r>
            <a:endParaRPr lang="fr-CA" b="1" smtClean="0"/>
          </a:p>
          <a:p>
            <a:r>
              <a:rPr lang="fr-CA" smtClean="0"/>
              <a:t>  (x + 5) – 2</a:t>
            </a:r>
          </a:p>
          <a:p>
            <a:r>
              <a:rPr lang="fr-CA" smtClean="0"/>
              <a:t>      x + 3</a:t>
            </a:r>
          </a:p>
          <a:p>
            <a:r>
              <a:rPr lang="fr-CA" smtClean="0"/>
              <a:t>   x + 3 </a:t>
            </a:r>
            <a:r>
              <a:rPr lang="fr-CA" b="1" smtClean="0"/>
              <a:t>– x</a:t>
            </a:r>
          </a:p>
          <a:p>
            <a:r>
              <a:rPr lang="fr-CA" smtClean="0"/>
              <a:t>       3</a:t>
            </a: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B1DC89E8-872F-45A7-A918-69426D232661}" type="slidenum">
              <a:rPr lang="fr-CA" smtClean="0"/>
              <a:pPr/>
              <a:t>42</a:t>
            </a:fld>
            <a:endParaRPr lang="fr-CA" smtClean="0"/>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804" name="Rectangle 12"/>
          <p:cNvSpPr>
            <a:spLocks noGrp="1" noChangeArrowheads="1"/>
          </p:cNvSpPr>
          <p:nvPr>
            <p:ph type="ctrTitle"/>
          </p:nvPr>
        </p:nvSpPr>
        <p:spPr>
          <a:xfrm>
            <a:off x="679450" y="1219200"/>
            <a:ext cx="7772400" cy="1933575"/>
          </a:xfrm>
        </p:spPr>
        <p:txBody>
          <a:bodyPr anchor="b"/>
          <a:lstStyle>
            <a:lvl1pPr algn="r">
              <a:defRPr sz="4400"/>
            </a:lvl1pPr>
          </a:lstStyle>
          <a:p>
            <a:r>
              <a:rPr lang="fr-CA"/>
              <a:t>Cliquez pour modifier le style du titre</a:t>
            </a:r>
          </a:p>
        </p:txBody>
      </p:sp>
      <p:sp>
        <p:nvSpPr>
          <p:cNvPr id="33805" name="Rectangle 13"/>
          <p:cNvSpPr>
            <a:spLocks noGrp="1" noChangeArrowheads="1"/>
          </p:cNvSpPr>
          <p:nvPr>
            <p:ph type="subTitle" idx="1"/>
          </p:nvPr>
        </p:nvSpPr>
        <p:spPr>
          <a:xfrm>
            <a:off x="2051050" y="3500438"/>
            <a:ext cx="6400800" cy="1752600"/>
          </a:xfrm>
        </p:spPr>
        <p:txBody>
          <a:bodyPr/>
          <a:lstStyle>
            <a:lvl1pPr marL="0" indent="0" algn="r">
              <a:buFont typeface="Wingdings" pitchFamily="2" charset="2"/>
              <a:buNone/>
              <a:defRPr/>
            </a:lvl1pPr>
          </a:lstStyle>
          <a:p>
            <a:r>
              <a:rPr lang="fr-CA"/>
              <a:t>Cliquez pour modifier le style des sous-titres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CA"/>
          </a:p>
        </p:txBody>
      </p:sp>
      <p:sp>
        <p:nvSpPr>
          <p:cNvPr id="5" name="Rectangle 10"/>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12"/>
          </p:nvPr>
        </p:nvSpPr>
        <p:spPr>
          <a:ln/>
        </p:spPr>
        <p:txBody>
          <a:bodyPr/>
          <a:lstStyle>
            <a:lvl1pPr>
              <a:defRPr/>
            </a:lvl1pPr>
          </a:lstStyle>
          <a:p>
            <a:pPr>
              <a:defRPr/>
            </a:pPr>
            <a:fld id="{838124FF-1EE4-419C-A586-0FE64688CB71}"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9"/>
          <p:cNvSpPr>
            <a:spLocks noGrp="1" noChangeArrowheads="1"/>
          </p:cNvSpPr>
          <p:nvPr>
            <p:ph type="dt" sz="half" idx="10"/>
          </p:nvPr>
        </p:nvSpPr>
        <p:spPr>
          <a:ln/>
        </p:spPr>
        <p:txBody>
          <a:bodyPr/>
          <a:lstStyle>
            <a:lvl1pPr>
              <a:defRPr/>
            </a:lvl1pPr>
          </a:lstStyle>
          <a:p>
            <a:pPr>
              <a:defRPr/>
            </a:pPr>
            <a:endParaRPr lang="fr-CA"/>
          </a:p>
        </p:txBody>
      </p:sp>
      <p:sp>
        <p:nvSpPr>
          <p:cNvPr id="5" name="Rectangle 10"/>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12"/>
          </p:nvPr>
        </p:nvSpPr>
        <p:spPr>
          <a:ln/>
        </p:spPr>
        <p:txBody>
          <a:bodyPr/>
          <a:lstStyle>
            <a:lvl1pPr>
              <a:defRPr/>
            </a:lvl1pPr>
          </a:lstStyle>
          <a:p>
            <a:pPr>
              <a:defRPr/>
            </a:pPr>
            <a:fld id="{9AF7648C-B453-4B33-BC29-904B38464614}"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5"/>
            <a:ext cx="2057400" cy="5792788"/>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333375"/>
            <a:ext cx="6019800"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9"/>
          <p:cNvSpPr>
            <a:spLocks noGrp="1" noChangeArrowheads="1"/>
          </p:cNvSpPr>
          <p:nvPr>
            <p:ph type="dt" sz="half" idx="10"/>
          </p:nvPr>
        </p:nvSpPr>
        <p:spPr>
          <a:ln/>
        </p:spPr>
        <p:txBody>
          <a:bodyPr/>
          <a:lstStyle>
            <a:lvl1pPr>
              <a:defRPr/>
            </a:lvl1pPr>
          </a:lstStyle>
          <a:p>
            <a:pPr>
              <a:defRPr/>
            </a:pPr>
            <a:endParaRPr lang="fr-CA"/>
          </a:p>
        </p:txBody>
      </p:sp>
      <p:sp>
        <p:nvSpPr>
          <p:cNvPr id="5" name="Rectangle 10"/>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12"/>
          </p:nvPr>
        </p:nvSpPr>
        <p:spPr>
          <a:ln/>
        </p:spPr>
        <p:txBody>
          <a:bodyPr/>
          <a:lstStyle>
            <a:lvl1pPr>
              <a:defRPr/>
            </a:lvl1pPr>
          </a:lstStyle>
          <a:p>
            <a:pPr>
              <a:defRPr/>
            </a:pPr>
            <a:fld id="{BFB71F93-27CE-4BBF-8117-D42F92E96DFC}"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9"/>
          <p:cNvSpPr>
            <a:spLocks noGrp="1" noChangeArrowheads="1"/>
          </p:cNvSpPr>
          <p:nvPr>
            <p:ph type="dt" sz="half" idx="10"/>
          </p:nvPr>
        </p:nvSpPr>
        <p:spPr>
          <a:ln/>
        </p:spPr>
        <p:txBody>
          <a:bodyPr/>
          <a:lstStyle>
            <a:lvl1pPr>
              <a:defRPr/>
            </a:lvl1pPr>
          </a:lstStyle>
          <a:p>
            <a:pPr>
              <a:defRPr/>
            </a:pPr>
            <a:endParaRPr lang="fr-CA"/>
          </a:p>
        </p:txBody>
      </p:sp>
      <p:sp>
        <p:nvSpPr>
          <p:cNvPr id="5" name="Rectangle 10"/>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12"/>
          </p:nvPr>
        </p:nvSpPr>
        <p:spPr>
          <a:ln/>
        </p:spPr>
        <p:txBody>
          <a:bodyPr/>
          <a:lstStyle>
            <a:lvl1pPr>
              <a:defRPr/>
            </a:lvl1pPr>
          </a:lstStyle>
          <a:p>
            <a:pPr>
              <a:defRPr/>
            </a:pPr>
            <a:fld id="{5CD71B76-9D9C-43D5-AC88-8F333AFDFE22}"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fr-CA"/>
          </a:p>
        </p:txBody>
      </p:sp>
      <p:sp>
        <p:nvSpPr>
          <p:cNvPr id="5" name="Rectangle 10"/>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12"/>
          </p:nvPr>
        </p:nvSpPr>
        <p:spPr>
          <a:ln/>
        </p:spPr>
        <p:txBody>
          <a:bodyPr/>
          <a:lstStyle>
            <a:lvl1pPr>
              <a:defRPr/>
            </a:lvl1pPr>
          </a:lstStyle>
          <a:p>
            <a:pPr>
              <a:defRPr/>
            </a:pPr>
            <a:fld id="{491D02C4-5F91-487E-98B6-B607FC6C9072}"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9"/>
          <p:cNvSpPr>
            <a:spLocks noGrp="1" noChangeArrowheads="1"/>
          </p:cNvSpPr>
          <p:nvPr>
            <p:ph type="dt" sz="half" idx="10"/>
          </p:nvPr>
        </p:nvSpPr>
        <p:spPr>
          <a:ln/>
        </p:spPr>
        <p:txBody>
          <a:bodyPr/>
          <a:lstStyle>
            <a:lvl1pPr>
              <a:defRPr/>
            </a:lvl1pPr>
          </a:lstStyle>
          <a:p>
            <a:pPr>
              <a:defRPr/>
            </a:pPr>
            <a:endParaRPr lang="fr-CA"/>
          </a:p>
        </p:txBody>
      </p:sp>
      <p:sp>
        <p:nvSpPr>
          <p:cNvPr id="6" name="Rectangle 10"/>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12"/>
          </p:nvPr>
        </p:nvSpPr>
        <p:spPr>
          <a:ln/>
        </p:spPr>
        <p:txBody>
          <a:bodyPr/>
          <a:lstStyle>
            <a:lvl1pPr>
              <a:defRPr/>
            </a:lvl1pPr>
          </a:lstStyle>
          <a:p>
            <a:pPr>
              <a:defRPr/>
            </a:pPr>
            <a:fld id="{EFF07763-A8B1-4EFD-8989-FE2E68F44D5F}"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9"/>
          <p:cNvSpPr>
            <a:spLocks noGrp="1" noChangeArrowheads="1"/>
          </p:cNvSpPr>
          <p:nvPr>
            <p:ph type="dt" sz="half" idx="10"/>
          </p:nvPr>
        </p:nvSpPr>
        <p:spPr>
          <a:ln/>
        </p:spPr>
        <p:txBody>
          <a:bodyPr/>
          <a:lstStyle>
            <a:lvl1pPr>
              <a:defRPr/>
            </a:lvl1pPr>
          </a:lstStyle>
          <a:p>
            <a:pPr>
              <a:defRPr/>
            </a:pPr>
            <a:endParaRPr lang="fr-CA"/>
          </a:p>
        </p:txBody>
      </p:sp>
      <p:sp>
        <p:nvSpPr>
          <p:cNvPr id="8" name="Rectangle 10"/>
          <p:cNvSpPr>
            <a:spLocks noGrp="1" noChangeArrowheads="1"/>
          </p:cNvSpPr>
          <p:nvPr>
            <p:ph type="ftr" sz="quarter" idx="11"/>
          </p:nvPr>
        </p:nvSpPr>
        <p:spPr>
          <a:ln/>
        </p:spPr>
        <p:txBody>
          <a:bodyPr/>
          <a:lstStyle>
            <a:lvl1pPr>
              <a:defRPr/>
            </a:lvl1pPr>
          </a:lstStyle>
          <a:p>
            <a:pPr>
              <a:defRPr/>
            </a:pPr>
            <a:endParaRPr lang="fr-CA"/>
          </a:p>
        </p:txBody>
      </p:sp>
      <p:sp>
        <p:nvSpPr>
          <p:cNvPr id="9" name="Rectangle 11"/>
          <p:cNvSpPr>
            <a:spLocks noGrp="1" noChangeArrowheads="1"/>
          </p:cNvSpPr>
          <p:nvPr>
            <p:ph type="sldNum" sz="quarter" idx="12"/>
          </p:nvPr>
        </p:nvSpPr>
        <p:spPr>
          <a:ln/>
        </p:spPr>
        <p:txBody>
          <a:bodyPr/>
          <a:lstStyle>
            <a:lvl1pPr>
              <a:defRPr/>
            </a:lvl1pPr>
          </a:lstStyle>
          <a:p>
            <a:pPr>
              <a:defRPr/>
            </a:pPr>
            <a:fld id="{D4D05F6E-AFFD-44A5-A17E-2582BDF3767C}"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9"/>
          <p:cNvSpPr>
            <a:spLocks noGrp="1" noChangeArrowheads="1"/>
          </p:cNvSpPr>
          <p:nvPr>
            <p:ph type="dt" sz="half" idx="10"/>
          </p:nvPr>
        </p:nvSpPr>
        <p:spPr>
          <a:ln/>
        </p:spPr>
        <p:txBody>
          <a:bodyPr/>
          <a:lstStyle>
            <a:lvl1pPr>
              <a:defRPr/>
            </a:lvl1pPr>
          </a:lstStyle>
          <a:p>
            <a:pPr>
              <a:defRPr/>
            </a:pPr>
            <a:endParaRPr lang="fr-CA"/>
          </a:p>
        </p:txBody>
      </p:sp>
      <p:sp>
        <p:nvSpPr>
          <p:cNvPr id="4" name="Rectangle 10"/>
          <p:cNvSpPr>
            <a:spLocks noGrp="1" noChangeArrowheads="1"/>
          </p:cNvSpPr>
          <p:nvPr>
            <p:ph type="ftr" sz="quarter" idx="11"/>
          </p:nvPr>
        </p:nvSpPr>
        <p:spPr>
          <a:ln/>
        </p:spPr>
        <p:txBody>
          <a:bodyPr/>
          <a:lstStyle>
            <a:lvl1pPr>
              <a:defRPr/>
            </a:lvl1pPr>
          </a:lstStyle>
          <a:p>
            <a:pPr>
              <a:defRPr/>
            </a:pPr>
            <a:endParaRPr lang="fr-CA"/>
          </a:p>
        </p:txBody>
      </p:sp>
      <p:sp>
        <p:nvSpPr>
          <p:cNvPr id="5" name="Rectangle 11"/>
          <p:cNvSpPr>
            <a:spLocks noGrp="1" noChangeArrowheads="1"/>
          </p:cNvSpPr>
          <p:nvPr>
            <p:ph type="sldNum" sz="quarter" idx="12"/>
          </p:nvPr>
        </p:nvSpPr>
        <p:spPr>
          <a:ln/>
        </p:spPr>
        <p:txBody>
          <a:bodyPr/>
          <a:lstStyle>
            <a:lvl1pPr>
              <a:defRPr/>
            </a:lvl1pPr>
          </a:lstStyle>
          <a:p>
            <a:pPr>
              <a:defRPr/>
            </a:pPr>
            <a:fld id="{1A13563E-CDD3-4041-83A7-CA1FF050C6FD}"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CA"/>
          </a:p>
        </p:txBody>
      </p:sp>
      <p:sp>
        <p:nvSpPr>
          <p:cNvPr id="3" name="Rectangle 10"/>
          <p:cNvSpPr>
            <a:spLocks noGrp="1" noChangeArrowheads="1"/>
          </p:cNvSpPr>
          <p:nvPr>
            <p:ph type="ftr" sz="quarter" idx="11"/>
          </p:nvPr>
        </p:nvSpPr>
        <p:spPr>
          <a:ln/>
        </p:spPr>
        <p:txBody>
          <a:bodyPr/>
          <a:lstStyle>
            <a:lvl1pPr>
              <a:defRPr/>
            </a:lvl1pPr>
          </a:lstStyle>
          <a:p>
            <a:pPr>
              <a:defRPr/>
            </a:pPr>
            <a:endParaRPr lang="fr-CA"/>
          </a:p>
        </p:txBody>
      </p:sp>
      <p:sp>
        <p:nvSpPr>
          <p:cNvPr id="4" name="Rectangle 11"/>
          <p:cNvSpPr>
            <a:spLocks noGrp="1" noChangeArrowheads="1"/>
          </p:cNvSpPr>
          <p:nvPr>
            <p:ph type="sldNum" sz="quarter" idx="12"/>
          </p:nvPr>
        </p:nvSpPr>
        <p:spPr>
          <a:ln/>
        </p:spPr>
        <p:txBody>
          <a:bodyPr/>
          <a:lstStyle>
            <a:lvl1pPr>
              <a:defRPr/>
            </a:lvl1pPr>
          </a:lstStyle>
          <a:p>
            <a:pPr>
              <a:defRPr/>
            </a:pPr>
            <a:fld id="{4973229F-9B5E-468A-9152-FD63294C33E8}"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fr-CA"/>
          </a:p>
        </p:txBody>
      </p:sp>
      <p:sp>
        <p:nvSpPr>
          <p:cNvPr id="6" name="Rectangle 10"/>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12"/>
          </p:nvPr>
        </p:nvSpPr>
        <p:spPr>
          <a:ln/>
        </p:spPr>
        <p:txBody>
          <a:bodyPr/>
          <a:lstStyle>
            <a:lvl1pPr>
              <a:defRPr/>
            </a:lvl1pPr>
          </a:lstStyle>
          <a:p>
            <a:pPr>
              <a:defRPr/>
            </a:pPr>
            <a:fld id="{94129715-03A0-4518-8EA1-626712C4EF10}"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fr-CA"/>
          </a:p>
        </p:txBody>
      </p:sp>
      <p:sp>
        <p:nvSpPr>
          <p:cNvPr id="6" name="Rectangle 10"/>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12"/>
          </p:nvPr>
        </p:nvSpPr>
        <p:spPr>
          <a:ln/>
        </p:spPr>
        <p:txBody>
          <a:bodyPr/>
          <a:lstStyle>
            <a:lvl1pPr>
              <a:defRPr/>
            </a:lvl1pPr>
          </a:lstStyle>
          <a:p>
            <a:pPr>
              <a:defRPr/>
            </a:pPr>
            <a:fld id="{D5D60630-61D4-4A43-A24B-F9679E805A9E}"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A3A3A3"/>
            </a:gs>
          </a:gsLst>
          <a:lin ang="5400000" scaled="1"/>
        </a:gradFill>
        <a:effectLst/>
      </p:bgPr>
    </p:bg>
    <p:spTree>
      <p:nvGrpSpPr>
        <p:cNvPr id="1" name=""/>
        <p:cNvGrpSpPr/>
        <p:nvPr/>
      </p:nvGrpSpPr>
      <p:grpSpPr>
        <a:xfrm>
          <a:off x="0" y="0"/>
          <a:ext cx="0" cy="0"/>
          <a:chOff x="0" y="0"/>
          <a:chExt cx="0" cy="0"/>
        </a:xfrm>
      </p:grpSpPr>
      <p:sp>
        <p:nvSpPr>
          <p:cNvPr id="3277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fr-CA"/>
          </a:p>
        </p:txBody>
      </p:sp>
      <p:sp>
        <p:nvSpPr>
          <p:cNvPr id="3277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fr-CA"/>
          </a:p>
        </p:txBody>
      </p:sp>
      <p:sp>
        <p:nvSpPr>
          <p:cNvPr id="327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9809E04-B17D-4979-A07B-CA84D63AB40E}" type="slidenum">
              <a:rPr lang="fr-CA"/>
              <a:pPr>
                <a:defRPr/>
              </a:pPr>
              <a:t>‹N°›</a:t>
            </a:fld>
            <a:endParaRPr lang="fr-CA"/>
          </a:p>
        </p:txBody>
      </p:sp>
      <p:sp>
        <p:nvSpPr>
          <p:cNvPr id="34821" name="Rectangle 12"/>
          <p:cNvSpPr>
            <a:spLocks noGrp="1" noChangeArrowheads="1"/>
          </p:cNvSpPr>
          <p:nvPr>
            <p:ph type="title"/>
          </p:nvPr>
        </p:nvSpPr>
        <p:spPr bwMode="auto">
          <a:xfrm>
            <a:off x="457200" y="3333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34822"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1"/>
          <p:cNvSpPr>
            <a:spLocks noGrp="1" noChangeArrowheads="1"/>
          </p:cNvSpPr>
          <p:nvPr>
            <p:ph type="sldNum" sz="quarter" idx="12"/>
          </p:nvPr>
        </p:nvSpPr>
        <p:spPr>
          <a:noFill/>
        </p:spPr>
        <p:txBody>
          <a:bodyPr/>
          <a:lstStyle/>
          <a:p>
            <a:fld id="{4F42A88F-0439-4C1F-A769-241758DF4049}" type="slidenum">
              <a:rPr lang="fr-CA" smtClean="0"/>
              <a:pPr/>
              <a:t>1</a:t>
            </a:fld>
            <a:endParaRPr lang="fr-CA" smtClean="0"/>
          </a:p>
        </p:txBody>
      </p:sp>
      <p:sp>
        <p:nvSpPr>
          <p:cNvPr id="15362" name="Rectangle 2"/>
          <p:cNvSpPr>
            <a:spLocks noGrp="1" noChangeArrowheads="1"/>
          </p:cNvSpPr>
          <p:nvPr>
            <p:ph type="ctrTitle"/>
          </p:nvPr>
        </p:nvSpPr>
        <p:spPr>
          <a:xfrm>
            <a:off x="657225" y="549275"/>
            <a:ext cx="7880350" cy="2232025"/>
          </a:xfrm>
        </p:spPr>
        <p:txBody>
          <a:bodyPr/>
          <a:lstStyle/>
          <a:p>
            <a:pPr algn="ctr" eaLnBrk="1" hangingPunct="1"/>
            <a:r>
              <a:rPr lang="fr-CA" sz="4800" b="1" smtClean="0">
                <a:solidFill>
                  <a:srgbClr val="0066CC"/>
                </a:solidFill>
              </a:rPr>
              <a:t>Régularités et algèbre</a:t>
            </a:r>
            <a:r>
              <a:rPr lang="fr-CA" smtClean="0">
                <a:solidFill>
                  <a:srgbClr val="0066CC"/>
                </a:solidFill>
              </a:rPr>
              <a:t/>
            </a:r>
            <a:br>
              <a:rPr lang="fr-CA" smtClean="0">
                <a:solidFill>
                  <a:srgbClr val="0066CC"/>
                </a:solidFill>
              </a:rPr>
            </a:br>
            <a:r>
              <a:rPr lang="fr-CA" smtClean="0">
                <a:solidFill>
                  <a:srgbClr val="0066CC"/>
                </a:solidFill>
              </a:rPr>
              <a:t> </a:t>
            </a:r>
            <a:br>
              <a:rPr lang="fr-CA" smtClean="0">
                <a:solidFill>
                  <a:srgbClr val="0066CC"/>
                </a:solidFill>
              </a:rPr>
            </a:br>
            <a:r>
              <a:rPr lang="en-CA" smtClean="0">
                <a:solidFill>
                  <a:srgbClr val="0066CC"/>
                </a:solidFill>
              </a:rPr>
              <a:t>De la 7</a:t>
            </a:r>
            <a:r>
              <a:rPr lang="en-CA" baseline="30000" smtClean="0">
                <a:solidFill>
                  <a:srgbClr val="0066CC"/>
                </a:solidFill>
              </a:rPr>
              <a:t>e</a:t>
            </a:r>
            <a:r>
              <a:rPr lang="en-CA" smtClean="0">
                <a:solidFill>
                  <a:srgbClr val="0066CC"/>
                </a:solidFill>
              </a:rPr>
              <a:t> à la 9</a:t>
            </a:r>
            <a:r>
              <a:rPr lang="en-CA" baseline="30000" smtClean="0">
                <a:solidFill>
                  <a:srgbClr val="0066CC"/>
                </a:solidFill>
              </a:rPr>
              <a:t>e</a:t>
            </a:r>
            <a:r>
              <a:rPr lang="en-CA" smtClean="0">
                <a:solidFill>
                  <a:srgbClr val="0066CC"/>
                </a:solidFill>
              </a:rPr>
              <a:t> année</a:t>
            </a:r>
            <a:r>
              <a:rPr lang="fr-CA" sz="4000" smtClean="0">
                <a:solidFill>
                  <a:srgbClr val="0066CC"/>
                </a:solidFill>
              </a:rPr>
              <a:t> </a:t>
            </a:r>
          </a:p>
        </p:txBody>
      </p:sp>
      <p:sp>
        <p:nvSpPr>
          <p:cNvPr id="15363" name="Rectangle 3"/>
          <p:cNvSpPr>
            <a:spLocks noGrp="1" noChangeArrowheads="1"/>
          </p:cNvSpPr>
          <p:nvPr>
            <p:ph type="subTitle" idx="1"/>
          </p:nvPr>
        </p:nvSpPr>
        <p:spPr>
          <a:xfrm>
            <a:off x="2268538" y="4652963"/>
            <a:ext cx="6386512" cy="1003300"/>
          </a:xfrm>
        </p:spPr>
        <p:txBody>
          <a:bodyPr/>
          <a:lstStyle/>
          <a:p>
            <a:pPr eaLnBrk="1" hangingPunct="1"/>
            <a:r>
              <a:rPr lang="fr-CA" smtClean="0">
                <a:solidFill>
                  <a:srgbClr val="0066CC"/>
                </a:solidFill>
              </a:rPr>
              <a:t>Connu ou inconnu?</a:t>
            </a:r>
          </a:p>
        </p:txBody>
      </p:sp>
      <p:grpSp>
        <p:nvGrpSpPr>
          <p:cNvPr id="15364" name="Group 13"/>
          <p:cNvGrpSpPr>
            <a:grpSpLocks/>
          </p:cNvGrpSpPr>
          <p:nvPr/>
        </p:nvGrpSpPr>
        <p:grpSpPr bwMode="auto">
          <a:xfrm>
            <a:off x="250825" y="333375"/>
            <a:ext cx="8281988" cy="6048375"/>
            <a:chOff x="158" y="210"/>
            <a:chExt cx="5217" cy="3810"/>
          </a:xfrm>
        </p:grpSpPr>
        <p:sp>
          <p:nvSpPr>
            <p:cNvPr id="15365" name="Line 7"/>
            <p:cNvSpPr>
              <a:spLocks noChangeShapeType="1"/>
            </p:cNvSpPr>
            <p:nvPr/>
          </p:nvSpPr>
          <p:spPr bwMode="auto">
            <a:xfrm>
              <a:off x="930" y="4020"/>
              <a:ext cx="3764" cy="0"/>
            </a:xfrm>
            <a:prstGeom prst="line">
              <a:avLst/>
            </a:prstGeom>
            <a:noFill/>
            <a:ln w="57150">
              <a:solidFill>
                <a:srgbClr val="000066"/>
              </a:solidFill>
              <a:round/>
              <a:headEnd/>
              <a:tailEnd/>
            </a:ln>
          </p:spPr>
          <p:txBody>
            <a:bodyPr/>
            <a:lstStyle/>
            <a:p>
              <a:endParaRPr lang="fr-FR"/>
            </a:p>
          </p:txBody>
        </p:sp>
        <p:sp>
          <p:nvSpPr>
            <p:cNvPr id="15366" name="Line 8"/>
            <p:cNvSpPr>
              <a:spLocks noChangeShapeType="1"/>
            </p:cNvSpPr>
            <p:nvPr/>
          </p:nvSpPr>
          <p:spPr bwMode="auto">
            <a:xfrm>
              <a:off x="930" y="3929"/>
              <a:ext cx="3628" cy="0"/>
            </a:xfrm>
            <a:prstGeom prst="line">
              <a:avLst/>
            </a:prstGeom>
            <a:noFill/>
            <a:ln w="38100">
              <a:solidFill>
                <a:srgbClr val="0066CC"/>
              </a:solidFill>
              <a:round/>
              <a:headEnd/>
              <a:tailEnd/>
            </a:ln>
          </p:spPr>
          <p:txBody>
            <a:bodyPr/>
            <a:lstStyle/>
            <a:p>
              <a:endParaRPr lang="fr-FR"/>
            </a:p>
          </p:txBody>
        </p:sp>
        <p:sp>
          <p:nvSpPr>
            <p:cNvPr id="15367" name="Line 9"/>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5368" name="Line 10"/>
            <p:cNvSpPr>
              <a:spLocks noChangeShapeType="1"/>
            </p:cNvSpPr>
            <p:nvPr/>
          </p:nvSpPr>
          <p:spPr bwMode="auto">
            <a:xfrm rot="5400000" flipH="1">
              <a:off x="-998" y="1503"/>
              <a:ext cx="2585" cy="0"/>
            </a:xfrm>
            <a:prstGeom prst="line">
              <a:avLst/>
            </a:prstGeom>
            <a:noFill/>
            <a:ln w="57150">
              <a:solidFill>
                <a:srgbClr val="000066"/>
              </a:solidFill>
              <a:round/>
              <a:headEnd/>
              <a:tailEnd/>
            </a:ln>
          </p:spPr>
          <p:txBody>
            <a:bodyPr/>
            <a:lstStyle/>
            <a:p>
              <a:endParaRPr lang="fr-FR"/>
            </a:p>
          </p:txBody>
        </p:sp>
        <p:sp>
          <p:nvSpPr>
            <p:cNvPr id="15369" name="Line 11"/>
            <p:cNvSpPr>
              <a:spLocks noChangeShapeType="1"/>
            </p:cNvSpPr>
            <p:nvPr/>
          </p:nvSpPr>
          <p:spPr bwMode="auto">
            <a:xfrm>
              <a:off x="158" y="300"/>
              <a:ext cx="5217" cy="0"/>
            </a:xfrm>
            <a:prstGeom prst="line">
              <a:avLst/>
            </a:prstGeom>
            <a:noFill/>
            <a:ln w="57150">
              <a:solidFill>
                <a:srgbClr val="000066"/>
              </a:solidFill>
              <a:round/>
              <a:headEnd/>
              <a:tailEnd/>
            </a:ln>
          </p:spPr>
          <p:txBody>
            <a:bodyPr/>
            <a:lstStyle/>
            <a:p>
              <a:endParaRPr lang="fr-F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F24AE8BF-C6D8-422D-8952-91BB1B5726F3}" type="slidenum">
              <a:rPr lang="fr-CA" smtClean="0"/>
              <a:pPr/>
              <a:t>10</a:t>
            </a:fld>
            <a:endParaRPr lang="fr-CA" smtClean="0"/>
          </a:p>
        </p:txBody>
      </p:sp>
      <p:sp>
        <p:nvSpPr>
          <p:cNvPr id="23554" name="Rectangle 2"/>
          <p:cNvSpPr>
            <a:spLocks noGrp="1" noChangeArrowheads="1"/>
          </p:cNvSpPr>
          <p:nvPr>
            <p:ph type="title"/>
          </p:nvPr>
        </p:nvSpPr>
        <p:spPr>
          <a:xfrm>
            <a:off x="561975" y="388938"/>
            <a:ext cx="8104188" cy="1143000"/>
          </a:xfrm>
        </p:spPr>
        <p:txBody>
          <a:bodyPr/>
          <a:lstStyle/>
          <a:p>
            <a:pPr algn="ctr" eaLnBrk="1" hangingPunct="1"/>
            <a:r>
              <a:rPr lang="fr-CA" b="1" smtClean="0">
                <a:solidFill>
                  <a:srgbClr val="0066CC"/>
                </a:solidFill>
              </a:rPr>
              <a:t>Expressions algébriques</a:t>
            </a:r>
          </a:p>
        </p:txBody>
      </p:sp>
      <p:sp>
        <p:nvSpPr>
          <p:cNvPr id="23555" name="Rectangle 3"/>
          <p:cNvSpPr>
            <a:spLocks noGrp="1" noChangeArrowheads="1"/>
          </p:cNvSpPr>
          <p:nvPr>
            <p:ph type="body" idx="1"/>
          </p:nvPr>
        </p:nvSpPr>
        <p:spPr>
          <a:xfrm>
            <a:off x="806450" y="1536700"/>
            <a:ext cx="7750175" cy="3235325"/>
          </a:xfrm>
        </p:spPr>
        <p:txBody>
          <a:bodyPr/>
          <a:lstStyle/>
          <a:p>
            <a:pPr marL="0" indent="0" eaLnBrk="1" hangingPunct="1">
              <a:lnSpc>
                <a:spcPct val="90000"/>
              </a:lnSpc>
              <a:buFont typeface="Wingdings" pitchFamily="2" charset="2"/>
              <a:buNone/>
            </a:pPr>
            <a:r>
              <a:rPr lang="fr-CA" smtClean="0">
                <a:solidFill>
                  <a:srgbClr val="0066CC"/>
                </a:solidFill>
              </a:rPr>
              <a:t>Activité 3 : Pige express</a:t>
            </a:r>
          </a:p>
          <a:p>
            <a:pPr marL="0" indent="0" eaLnBrk="1" hangingPunct="1">
              <a:lnSpc>
                <a:spcPct val="90000"/>
              </a:lnSpc>
              <a:buFont typeface="Wingdings" pitchFamily="2" charset="2"/>
              <a:buNone/>
            </a:pPr>
            <a:endParaRPr lang="fr-CA" sz="1800" smtClean="0"/>
          </a:p>
          <a:p>
            <a:pPr marL="0" indent="0" eaLnBrk="1" hangingPunct="1">
              <a:buFont typeface="Wingdings" pitchFamily="2" charset="2"/>
              <a:buNone/>
            </a:pPr>
            <a:r>
              <a:rPr lang="fr-CA" sz="2800" smtClean="0"/>
              <a:t>9</a:t>
            </a:r>
            <a:r>
              <a:rPr lang="fr-CA" sz="2800" baseline="30000" smtClean="0"/>
              <a:t>e</a:t>
            </a:r>
            <a:r>
              <a:rPr lang="fr-CA" sz="2800" smtClean="0"/>
              <a:t> année, n</a:t>
            </a:r>
            <a:r>
              <a:rPr lang="fr-CA" sz="2800" baseline="30000" smtClean="0"/>
              <a:t>o</a:t>
            </a:r>
            <a:r>
              <a:rPr lang="fr-CA" sz="2800" smtClean="0"/>
              <a:t> 5</a:t>
            </a:r>
          </a:p>
          <a:p>
            <a:pPr marL="0" indent="0" eaLnBrk="1" hangingPunct="1">
              <a:buFont typeface="Wingdings" pitchFamily="2" charset="2"/>
              <a:buNone/>
            </a:pPr>
            <a:r>
              <a:rPr lang="fr-CA" sz="2800" smtClean="0"/>
              <a:t>Démontrer une compréhension des polynômes (se limitant aux polynômes d’un degré inférieur ou égal à 2).</a:t>
            </a:r>
            <a:br>
              <a:rPr lang="fr-CA" sz="2800" smtClean="0"/>
            </a:br>
            <a:r>
              <a:rPr lang="fr-CA" sz="2800" smtClean="0"/>
              <a:t>[C, L, R, V]</a:t>
            </a:r>
          </a:p>
        </p:txBody>
      </p:sp>
      <p:grpSp>
        <p:nvGrpSpPr>
          <p:cNvPr id="23556" name="Group 4"/>
          <p:cNvGrpSpPr>
            <a:grpSpLocks/>
          </p:cNvGrpSpPr>
          <p:nvPr/>
        </p:nvGrpSpPr>
        <p:grpSpPr bwMode="auto">
          <a:xfrm>
            <a:off x="177800" y="188913"/>
            <a:ext cx="8786813" cy="6453187"/>
            <a:chOff x="112" y="119"/>
            <a:chExt cx="5535" cy="4065"/>
          </a:xfrm>
        </p:grpSpPr>
        <p:grpSp>
          <p:nvGrpSpPr>
            <p:cNvPr id="23557" name="Group 5"/>
            <p:cNvGrpSpPr>
              <a:grpSpLocks/>
            </p:cNvGrpSpPr>
            <p:nvPr/>
          </p:nvGrpSpPr>
          <p:grpSpPr bwMode="auto">
            <a:xfrm>
              <a:off x="112" y="119"/>
              <a:ext cx="5353" cy="2585"/>
              <a:chOff x="158" y="210"/>
              <a:chExt cx="5353" cy="2585"/>
            </a:xfrm>
          </p:grpSpPr>
          <p:sp>
            <p:nvSpPr>
              <p:cNvPr id="23561"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3562"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3563"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3558" name="Group 9"/>
            <p:cNvGrpSpPr>
              <a:grpSpLocks/>
            </p:cNvGrpSpPr>
            <p:nvPr/>
          </p:nvGrpSpPr>
          <p:grpSpPr bwMode="auto">
            <a:xfrm>
              <a:off x="3697" y="2659"/>
              <a:ext cx="1950" cy="1525"/>
              <a:chOff x="3697" y="2659"/>
              <a:chExt cx="1950" cy="1525"/>
            </a:xfrm>
          </p:grpSpPr>
          <p:sp>
            <p:nvSpPr>
              <p:cNvPr id="23559"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3560"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p:spPr>
        <p:txBody>
          <a:bodyPr/>
          <a:lstStyle/>
          <a:p>
            <a:fld id="{F03F6067-A183-49AC-9CF1-67C9E8C1E732}" type="slidenum">
              <a:rPr lang="fr-CA" smtClean="0"/>
              <a:pPr/>
              <a:t>11</a:t>
            </a:fld>
            <a:endParaRPr lang="fr-CA" smtClean="0"/>
          </a:p>
        </p:txBody>
      </p:sp>
      <p:sp>
        <p:nvSpPr>
          <p:cNvPr id="24578" name="Rectangle 2"/>
          <p:cNvSpPr>
            <a:spLocks noGrp="1" noChangeArrowheads="1"/>
          </p:cNvSpPr>
          <p:nvPr>
            <p:ph type="title"/>
          </p:nvPr>
        </p:nvSpPr>
        <p:spPr>
          <a:xfrm>
            <a:off x="809625" y="373063"/>
            <a:ext cx="7888288" cy="1143000"/>
          </a:xfrm>
        </p:spPr>
        <p:txBody>
          <a:bodyPr/>
          <a:lstStyle/>
          <a:p>
            <a:pPr eaLnBrk="1" hangingPunct="1"/>
            <a:r>
              <a:rPr lang="fr-CA" sz="2800" smtClean="0">
                <a:solidFill>
                  <a:srgbClr val="0066CC"/>
                </a:solidFill>
              </a:rPr>
              <a:t/>
            </a:r>
            <a:br>
              <a:rPr lang="fr-CA" sz="2800" smtClean="0">
                <a:solidFill>
                  <a:srgbClr val="0066CC"/>
                </a:solidFill>
              </a:rPr>
            </a:br>
            <a:r>
              <a:rPr lang="fr-CA" sz="3200" smtClean="0">
                <a:solidFill>
                  <a:srgbClr val="0066CC"/>
                </a:solidFill>
              </a:rPr>
              <a:t>Activité 3 : Pige express</a:t>
            </a:r>
            <a:br>
              <a:rPr lang="fr-CA" sz="3200" smtClean="0">
                <a:solidFill>
                  <a:srgbClr val="0066CC"/>
                </a:solidFill>
              </a:rPr>
            </a:br>
            <a:endParaRPr lang="fr-CA" sz="3200" smtClean="0">
              <a:solidFill>
                <a:srgbClr val="0066CC"/>
              </a:solidFill>
            </a:endParaRPr>
          </a:p>
        </p:txBody>
      </p:sp>
      <p:sp>
        <p:nvSpPr>
          <p:cNvPr id="14340" name="Rectangle 3"/>
          <p:cNvSpPr>
            <a:spLocks noGrp="1" noChangeArrowheads="1"/>
          </p:cNvSpPr>
          <p:nvPr>
            <p:ph type="body" idx="1"/>
          </p:nvPr>
        </p:nvSpPr>
        <p:spPr>
          <a:xfrm>
            <a:off x="809625" y="1481138"/>
            <a:ext cx="6172200" cy="2946400"/>
          </a:xfrm>
        </p:spPr>
        <p:txBody>
          <a:bodyPr/>
          <a:lstStyle/>
          <a:p>
            <a:pPr marL="0" indent="0" eaLnBrk="1" hangingPunct="1">
              <a:buFont typeface="Wingdings" pitchFamily="2" charset="2"/>
              <a:buNone/>
              <a:defRPr/>
            </a:pPr>
            <a:r>
              <a:rPr lang="fr-CA" sz="2800" dirty="0" smtClean="0"/>
              <a:t>Cette activité a pour but de s’exercer à regrouper des termes semblables. La manipulation de tuiles permettra de diminuer l’occurrence d’erreurs fréquentes :</a:t>
            </a:r>
          </a:p>
          <a:p>
            <a:pPr marL="0" indent="711200" eaLnBrk="1" hangingPunct="1">
              <a:buFont typeface="Wingdings" pitchFamily="2" charset="2"/>
              <a:buNone/>
              <a:defRPr/>
            </a:pPr>
            <a:r>
              <a:rPr lang="fr-CA" sz="2800" dirty="0" smtClean="0"/>
              <a:t>x + x</a:t>
            </a:r>
            <a:r>
              <a:rPr lang="fr-CA" sz="2800" baseline="30000" dirty="0" smtClean="0"/>
              <a:t>2</a:t>
            </a:r>
            <a:r>
              <a:rPr lang="fr-CA" sz="2800" dirty="0" smtClean="0"/>
              <a:t>  ≠  3x </a:t>
            </a:r>
          </a:p>
          <a:p>
            <a:pPr marL="0" indent="711200" eaLnBrk="1" hangingPunct="1">
              <a:buFont typeface="Wingdings" pitchFamily="2" charset="2"/>
              <a:buNone/>
              <a:defRPr/>
            </a:pPr>
            <a:r>
              <a:rPr lang="fr-CA" sz="2800" dirty="0" smtClean="0"/>
              <a:t>x + y  ≠  </a:t>
            </a:r>
            <a:r>
              <a:rPr lang="fr-CA" sz="2800" dirty="0" err="1" smtClean="0"/>
              <a:t>xy</a:t>
            </a:r>
            <a:endParaRPr lang="fr-CA" sz="2800" dirty="0" smtClean="0"/>
          </a:p>
        </p:txBody>
      </p:sp>
      <p:grpSp>
        <p:nvGrpSpPr>
          <p:cNvPr id="24580" name="Group 6"/>
          <p:cNvGrpSpPr>
            <a:grpSpLocks/>
          </p:cNvGrpSpPr>
          <p:nvPr/>
        </p:nvGrpSpPr>
        <p:grpSpPr bwMode="auto">
          <a:xfrm>
            <a:off x="177800" y="188913"/>
            <a:ext cx="8786813" cy="6453187"/>
            <a:chOff x="112" y="119"/>
            <a:chExt cx="5535" cy="4065"/>
          </a:xfrm>
        </p:grpSpPr>
        <p:grpSp>
          <p:nvGrpSpPr>
            <p:cNvPr id="24582" name="Group 7"/>
            <p:cNvGrpSpPr>
              <a:grpSpLocks/>
            </p:cNvGrpSpPr>
            <p:nvPr/>
          </p:nvGrpSpPr>
          <p:grpSpPr bwMode="auto">
            <a:xfrm>
              <a:off x="112" y="119"/>
              <a:ext cx="5353" cy="2585"/>
              <a:chOff x="158" y="210"/>
              <a:chExt cx="5353" cy="2585"/>
            </a:xfrm>
          </p:grpSpPr>
          <p:sp>
            <p:nvSpPr>
              <p:cNvPr id="24586" name="Line 8"/>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4587" name="Line 9"/>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4588" name="Line 10"/>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4583" name="Group 11"/>
            <p:cNvGrpSpPr>
              <a:grpSpLocks/>
            </p:cNvGrpSpPr>
            <p:nvPr/>
          </p:nvGrpSpPr>
          <p:grpSpPr bwMode="auto">
            <a:xfrm>
              <a:off x="3697" y="2659"/>
              <a:ext cx="1950" cy="1525"/>
              <a:chOff x="3697" y="2659"/>
              <a:chExt cx="1950" cy="1525"/>
            </a:xfrm>
          </p:grpSpPr>
          <p:sp>
            <p:nvSpPr>
              <p:cNvPr id="24584" name="Line 12"/>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4585" name="Line 13"/>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24581" name="Picture 12" descr="C Mai 2008 106.tif"/>
          <p:cNvPicPr>
            <a:picLocks noChangeAspect="1"/>
          </p:cNvPicPr>
          <p:nvPr/>
        </p:nvPicPr>
        <p:blipFill>
          <a:blip r:embed="rId2"/>
          <a:srcRect/>
          <a:stretch>
            <a:fillRect/>
          </a:stretch>
        </p:blipFill>
        <p:spPr bwMode="auto">
          <a:xfrm>
            <a:off x="5286375" y="3405188"/>
            <a:ext cx="3108325"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p:spPr>
        <p:txBody>
          <a:bodyPr/>
          <a:lstStyle/>
          <a:p>
            <a:fld id="{86E3DEFD-0005-471F-943A-7D264C42AF0B}" type="slidenum">
              <a:rPr lang="fr-CA" smtClean="0"/>
              <a:pPr/>
              <a:t>12</a:t>
            </a:fld>
            <a:endParaRPr lang="fr-CA" smtClean="0"/>
          </a:p>
        </p:txBody>
      </p:sp>
      <p:sp>
        <p:nvSpPr>
          <p:cNvPr id="25602" name="Rectangle 2"/>
          <p:cNvSpPr>
            <a:spLocks noGrp="1" noChangeArrowheads="1"/>
          </p:cNvSpPr>
          <p:nvPr>
            <p:ph type="title"/>
          </p:nvPr>
        </p:nvSpPr>
        <p:spPr>
          <a:xfrm>
            <a:off x="468313" y="404813"/>
            <a:ext cx="8229600" cy="1143000"/>
          </a:xfrm>
        </p:spPr>
        <p:txBody>
          <a:bodyPr/>
          <a:lstStyle/>
          <a:p>
            <a:pPr algn="ctr" eaLnBrk="1" hangingPunct="1"/>
            <a:r>
              <a:rPr lang="fr-CA" b="1" smtClean="0">
                <a:solidFill>
                  <a:srgbClr val="0066CC"/>
                </a:solidFill>
              </a:rPr>
              <a:t>Expressions algébriques</a:t>
            </a:r>
          </a:p>
        </p:txBody>
      </p:sp>
      <p:sp>
        <p:nvSpPr>
          <p:cNvPr id="25603" name="Rectangle 3"/>
          <p:cNvSpPr>
            <a:spLocks noGrp="1" noChangeArrowheads="1"/>
          </p:cNvSpPr>
          <p:nvPr>
            <p:ph type="body" idx="1"/>
          </p:nvPr>
        </p:nvSpPr>
        <p:spPr>
          <a:xfrm>
            <a:off x="798513" y="1530350"/>
            <a:ext cx="7888287" cy="1128713"/>
          </a:xfrm>
        </p:spPr>
        <p:txBody>
          <a:bodyPr/>
          <a:lstStyle/>
          <a:p>
            <a:pPr marL="1968500" indent="-1968500" eaLnBrk="1" hangingPunct="1">
              <a:buFont typeface="Wingdings" pitchFamily="2" charset="2"/>
              <a:buNone/>
            </a:pPr>
            <a:r>
              <a:rPr lang="fr-CA" smtClean="0">
                <a:solidFill>
                  <a:srgbClr val="0066CC"/>
                </a:solidFill>
              </a:rPr>
              <a:t>Activité 4 :	Modéliser les + et les – de termes semblables</a:t>
            </a:r>
          </a:p>
          <a:p>
            <a:pPr marL="1968500" indent="-1968500" eaLnBrk="1" hangingPunct="1">
              <a:buFont typeface="Wingdings" pitchFamily="2" charset="2"/>
              <a:buNone/>
            </a:pPr>
            <a:endParaRPr lang="fr-CA" smtClean="0">
              <a:solidFill>
                <a:schemeClr val="hlink"/>
              </a:solidFill>
            </a:endParaRPr>
          </a:p>
        </p:txBody>
      </p:sp>
      <p:grpSp>
        <p:nvGrpSpPr>
          <p:cNvPr id="25604" name="Group 4"/>
          <p:cNvGrpSpPr>
            <a:grpSpLocks/>
          </p:cNvGrpSpPr>
          <p:nvPr/>
        </p:nvGrpSpPr>
        <p:grpSpPr bwMode="auto">
          <a:xfrm>
            <a:off x="177800" y="188913"/>
            <a:ext cx="8786813" cy="6453187"/>
            <a:chOff x="112" y="119"/>
            <a:chExt cx="5535" cy="4065"/>
          </a:xfrm>
        </p:grpSpPr>
        <p:grpSp>
          <p:nvGrpSpPr>
            <p:cNvPr id="25606" name="Group 5"/>
            <p:cNvGrpSpPr>
              <a:grpSpLocks/>
            </p:cNvGrpSpPr>
            <p:nvPr/>
          </p:nvGrpSpPr>
          <p:grpSpPr bwMode="auto">
            <a:xfrm>
              <a:off x="112" y="119"/>
              <a:ext cx="5353" cy="2585"/>
              <a:chOff x="158" y="210"/>
              <a:chExt cx="5353" cy="2585"/>
            </a:xfrm>
          </p:grpSpPr>
          <p:sp>
            <p:nvSpPr>
              <p:cNvPr id="25610"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5611"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5612"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5607" name="Group 9"/>
            <p:cNvGrpSpPr>
              <a:grpSpLocks/>
            </p:cNvGrpSpPr>
            <p:nvPr/>
          </p:nvGrpSpPr>
          <p:grpSpPr bwMode="auto">
            <a:xfrm>
              <a:off x="3697" y="2659"/>
              <a:ext cx="1950" cy="1525"/>
              <a:chOff x="3697" y="2659"/>
              <a:chExt cx="1950" cy="1525"/>
            </a:xfrm>
          </p:grpSpPr>
          <p:sp>
            <p:nvSpPr>
              <p:cNvPr id="25608"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5609"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25605" name="Rectangle 12"/>
          <p:cNvSpPr>
            <a:spLocks noChangeArrowheads="1"/>
          </p:cNvSpPr>
          <p:nvPr/>
        </p:nvSpPr>
        <p:spPr bwMode="auto">
          <a:xfrm>
            <a:off x="812800" y="2605088"/>
            <a:ext cx="7874000" cy="3424237"/>
          </a:xfrm>
          <a:prstGeom prst="rect">
            <a:avLst/>
          </a:prstGeom>
          <a:noFill/>
          <a:ln w="9525">
            <a:noFill/>
            <a:miter lim="800000"/>
            <a:headEnd/>
            <a:tailEnd/>
          </a:ln>
        </p:spPr>
        <p:txBody>
          <a:bodyPr/>
          <a:lstStyle/>
          <a:p>
            <a:pPr>
              <a:spcBef>
                <a:spcPct val="20000"/>
              </a:spcBef>
              <a:buClr>
                <a:schemeClr val="accent1"/>
              </a:buClr>
              <a:buFont typeface="Wingdings" pitchFamily="2" charset="2"/>
              <a:buNone/>
            </a:pPr>
            <a:r>
              <a:rPr lang="fr-CA" sz="2800"/>
              <a:t>9</a:t>
            </a:r>
            <a:r>
              <a:rPr lang="fr-CA" sz="2800" baseline="30000"/>
              <a:t>e</a:t>
            </a:r>
            <a:r>
              <a:rPr lang="fr-CA" sz="2800"/>
              <a:t> année, n</a:t>
            </a:r>
            <a:r>
              <a:rPr lang="fr-CA" sz="2800" baseline="30000"/>
              <a:t>o</a:t>
            </a:r>
            <a:r>
              <a:rPr lang="fr-CA" sz="2800"/>
              <a:t> 6</a:t>
            </a:r>
          </a:p>
          <a:p>
            <a:pPr>
              <a:spcBef>
                <a:spcPct val="20000"/>
              </a:spcBef>
              <a:buClr>
                <a:schemeClr val="accent1"/>
              </a:buClr>
              <a:buFont typeface="Wingdings" pitchFamily="2" charset="2"/>
              <a:buNone/>
            </a:pPr>
            <a:r>
              <a:rPr lang="fr-CA" sz="2800"/>
              <a:t>Modéliser, noter et expliquer les opérations d’addition et de soustraction d’expressions polynomiales (se limitant aux polynômes d’un degré inférieur ou égal à 2), de façon concrète, imagée et symbolique.</a:t>
            </a:r>
            <a:br>
              <a:rPr lang="fr-CA" sz="2800"/>
            </a:br>
            <a:r>
              <a:rPr lang="fr-CA" sz="2800"/>
              <a:t>[C, L, R, RP, V]</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p:spPr>
        <p:txBody>
          <a:bodyPr/>
          <a:lstStyle/>
          <a:p>
            <a:fld id="{52ECECBD-0629-4BD7-8B54-68913D733B81}" type="slidenum">
              <a:rPr lang="fr-CA" smtClean="0"/>
              <a:pPr/>
              <a:t>13</a:t>
            </a:fld>
            <a:endParaRPr lang="fr-CA" smtClean="0"/>
          </a:p>
        </p:txBody>
      </p:sp>
      <p:sp>
        <p:nvSpPr>
          <p:cNvPr id="26626" name="Rectangle 2"/>
          <p:cNvSpPr>
            <a:spLocks noGrp="1" noChangeArrowheads="1"/>
          </p:cNvSpPr>
          <p:nvPr>
            <p:ph type="title"/>
          </p:nvPr>
        </p:nvSpPr>
        <p:spPr>
          <a:xfrm>
            <a:off x="811213" y="522288"/>
            <a:ext cx="7886700" cy="1406525"/>
          </a:xfrm>
        </p:spPr>
        <p:txBody>
          <a:bodyPr/>
          <a:lstStyle/>
          <a:p>
            <a:pPr marL="1968500" indent="-1968500" eaLnBrk="1" hangingPunct="1"/>
            <a:r>
              <a:rPr lang="fr-CA" sz="3200" smtClean="0">
                <a:solidFill>
                  <a:srgbClr val="0066CC"/>
                </a:solidFill>
              </a:rPr>
              <a:t>Activité 4 :	Modéliser les + et les – de termes semblables</a:t>
            </a:r>
            <a:r>
              <a:rPr lang="fr-CA" sz="3200" smtClean="0">
                <a:solidFill>
                  <a:schemeClr val="hlink"/>
                </a:solidFill>
              </a:rPr>
              <a:t/>
            </a:r>
            <a:br>
              <a:rPr lang="fr-CA" sz="3200" smtClean="0">
                <a:solidFill>
                  <a:schemeClr val="hlink"/>
                </a:solidFill>
              </a:rPr>
            </a:br>
            <a:endParaRPr lang="fr-CA" sz="3200" smtClean="0">
              <a:solidFill>
                <a:schemeClr val="hlink"/>
              </a:solidFill>
            </a:endParaRPr>
          </a:p>
        </p:txBody>
      </p:sp>
      <p:sp>
        <p:nvSpPr>
          <p:cNvPr id="26627" name="Rectangle 3"/>
          <p:cNvSpPr>
            <a:spLocks noGrp="1" noChangeArrowheads="1"/>
          </p:cNvSpPr>
          <p:nvPr>
            <p:ph type="body" idx="1"/>
          </p:nvPr>
        </p:nvSpPr>
        <p:spPr>
          <a:xfrm>
            <a:off x="809625" y="1622425"/>
            <a:ext cx="7377113" cy="2643188"/>
          </a:xfrm>
        </p:spPr>
        <p:txBody>
          <a:bodyPr/>
          <a:lstStyle/>
          <a:p>
            <a:pPr marL="0" indent="0" eaLnBrk="1" hangingPunct="1">
              <a:buFont typeface="Wingdings" pitchFamily="2" charset="2"/>
              <a:buNone/>
            </a:pPr>
            <a:r>
              <a:rPr lang="fr-CA" sz="2800" smtClean="0"/>
              <a:t>L’élève fera le regroupement de termes semblables avec des blocs-formes. Ensuite, il passera à la composition de termes semblables avec des tuiles algébriques tout en apprenant le vocabulaire associé à ce concept.</a:t>
            </a:r>
          </a:p>
        </p:txBody>
      </p:sp>
      <p:grpSp>
        <p:nvGrpSpPr>
          <p:cNvPr id="26628" name="Group 4"/>
          <p:cNvGrpSpPr>
            <a:grpSpLocks/>
          </p:cNvGrpSpPr>
          <p:nvPr/>
        </p:nvGrpSpPr>
        <p:grpSpPr bwMode="auto">
          <a:xfrm>
            <a:off x="177800" y="188913"/>
            <a:ext cx="8786813" cy="6453187"/>
            <a:chOff x="112" y="119"/>
            <a:chExt cx="5535" cy="4065"/>
          </a:xfrm>
        </p:grpSpPr>
        <p:grpSp>
          <p:nvGrpSpPr>
            <p:cNvPr id="26630" name="Group 5"/>
            <p:cNvGrpSpPr>
              <a:grpSpLocks/>
            </p:cNvGrpSpPr>
            <p:nvPr/>
          </p:nvGrpSpPr>
          <p:grpSpPr bwMode="auto">
            <a:xfrm>
              <a:off x="112" y="119"/>
              <a:ext cx="5353" cy="2585"/>
              <a:chOff x="158" y="210"/>
              <a:chExt cx="5353" cy="2585"/>
            </a:xfrm>
          </p:grpSpPr>
          <p:sp>
            <p:nvSpPr>
              <p:cNvPr id="26634"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6635"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6636"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6631" name="Group 9"/>
            <p:cNvGrpSpPr>
              <a:grpSpLocks/>
            </p:cNvGrpSpPr>
            <p:nvPr/>
          </p:nvGrpSpPr>
          <p:grpSpPr bwMode="auto">
            <a:xfrm>
              <a:off x="3697" y="2659"/>
              <a:ext cx="1950" cy="1525"/>
              <a:chOff x="3697" y="2659"/>
              <a:chExt cx="1950" cy="1525"/>
            </a:xfrm>
          </p:grpSpPr>
          <p:sp>
            <p:nvSpPr>
              <p:cNvPr id="26632"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6633"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26629" name="Picture 12" descr="C novembre 2008 003.tif"/>
          <p:cNvPicPr>
            <a:picLocks noChangeAspect="1"/>
          </p:cNvPicPr>
          <p:nvPr/>
        </p:nvPicPr>
        <p:blipFill>
          <a:blip r:embed="rId2"/>
          <a:srcRect/>
          <a:stretch>
            <a:fillRect/>
          </a:stretch>
        </p:blipFill>
        <p:spPr bwMode="auto">
          <a:xfrm>
            <a:off x="5127625" y="3913188"/>
            <a:ext cx="3108325"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fld id="{5D4A261A-3277-4AA8-B252-0A5077A8E768}" type="slidenum">
              <a:rPr lang="fr-CA" smtClean="0"/>
              <a:pPr/>
              <a:t>14</a:t>
            </a:fld>
            <a:endParaRPr lang="fr-CA" smtClean="0"/>
          </a:p>
        </p:txBody>
      </p:sp>
      <p:sp>
        <p:nvSpPr>
          <p:cNvPr id="27650" name="Rectangle 2"/>
          <p:cNvSpPr>
            <a:spLocks noGrp="1" noChangeArrowheads="1"/>
          </p:cNvSpPr>
          <p:nvPr>
            <p:ph type="title"/>
          </p:nvPr>
        </p:nvSpPr>
        <p:spPr>
          <a:xfrm>
            <a:off x="546100" y="388938"/>
            <a:ext cx="8135938" cy="1143000"/>
          </a:xfrm>
        </p:spPr>
        <p:txBody>
          <a:bodyPr/>
          <a:lstStyle/>
          <a:p>
            <a:pPr algn="ctr" eaLnBrk="1" hangingPunct="1"/>
            <a:r>
              <a:rPr lang="fr-CA" b="1" smtClean="0">
                <a:solidFill>
                  <a:srgbClr val="0066CC"/>
                </a:solidFill>
              </a:rPr>
              <a:t>Expressions algébriques</a:t>
            </a:r>
          </a:p>
        </p:txBody>
      </p:sp>
      <p:sp>
        <p:nvSpPr>
          <p:cNvPr id="27651" name="Rectangle 3"/>
          <p:cNvSpPr>
            <a:spLocks noGrp="1" noChangeArrowheads="1"/>
          </p:cNvSpPr>
          <p:nvPr>
            <p:ph type="body" idx="1"/>
          </p:nvPr>
        </p:nvSpPr>
        <p:spPr>
          <a:xfrm>
            <a:off x="798513" y="1485900"/>
            <a:ext cx="7812087" cy="4484688"/>
          </a:xfrm>
        </p:spPr>
        <p:txBody>
          <a:bodyPr/>
          <a:lstStyle/>
          <a:p>
            <a:pPr marL="0" indent="0" eaLnBrk="1" hangingPunct="1">
              <a:buFont typeface="Wingdings" pitchFamily="2" charset="2"/>
              <a:buNone/>
            </a:pPr>
            <a:r>
              <a:rPr lang="fr-CA" smtClean="0">
                <a:solidFill>
                  <a:srgbClr val="0066CC"/>
                </a:solidFill>
              </a:rPr>
              <a:t>Activité 5 : Multidivision</a:t>
            </a:r>
          </a:p>
          <a:p>
            <a:pPr marL="0" indent="0" eaLnBrk="1" hangingPunct="1">
              <a:buFont typeface="Wingdings" pitchFamily="2" charset="2"/>
              <a:buNone/>
            </a:pPr>
            <a:endParaRPr lang="fr-CA" sz="1600" smtClean="0"/>
          </a:p>
          <a:p>
            <a:pPr marL="0" indent="0" eaLnBrk="1" hangingPunct="1">
              <a:buFont typeface="Wingdings" pitchFamily="2" charset="2"/>
              <a:buNone/>
            </a:pPr>
            <a:r>
              <a:rPr lang="fr-CA" smtClean="0"/>
              <a:t>9</a:t>
            </a:r>
            <a:r>
              <a:rPr lang="fr-CA" baseline="30000" smtClean="0"/>
              <a:t>e</a:t>
            </a:r>
            <a:r>
              <a:rPr lang="fr-CA" smtClean="0"/>
              <a:t> année, n</a:t>
            </a:r>
            <a:r>
              <a:rPr lang="fr-CA" baseline="30000" smtClean="0"/>
              <a:t>o</a:t>
            </a:r>
            <a:r>
              <a:rPr lang="fr-CA" smtClean="0"/>
              <a:t> 7</a:t>
            </a:r>
          </a:p>
          <a:p>
            <a:pPr marL="0" indent="0" eaLnBrk="1" hangingPunct="1">
              <a:buFont typeface="Wingdings" pitchFamily="2" charset="2"/>
              <a:buNone/>
            </a:pPr>
            <a:r>
              <a:rPr lang="fr-CA" sz="2800" smtClean="0"/>
              <a:t>Modéliser, noter et expliquer la multiplication et la division d’expressions polynomiales (se limitant aux polynômes d’un degré inférieur ou égal à 2) par des monômes, de façon concrète, imagée et symbolique.</a:t>
            </a:r>
            <a:br>
              <a:rPr lang="fr-CA" sz="2800" smtClean="0"/>
            </a:br>
            <a:r>
              <a:rPr lang="fr-CA" sz="2800" smtClean="0"/>
              <a:t>[C, L, R, V]</a:t>
            </a:r>
          </a:p>
        </p:txBody>
      </p:sp>
      <p:grpSp>
        <p:nvGrpSpPr>
          <p:cNvPr id="27652" name="Group 4"/>
          <p:cNvGrpSpPr>
            <a:grpSpLocks/>
          </p:cNvGrpSpPr>
          <p:nvPr/>
        </p:nvGrpSpPr>
        <p:grpSpPr bwMode="auto">
          <a:xfrm>
            <a:off x="177800" y="188913"/>
            <a:ext cx="8786813" cy="6453187"/>
            <a:chOff x="112" y="119"/>
            <a:chExt cx="5535" cy="4065"/>
          </a:xfrm>
        </p:grpSpPr>
        <p:grpSp>
          <p:nvGrpSpPr>
            <p:cNvPr id="27653" name="Group 5"/>
            <p:cNvGrpSpPr>
              <a:grpSpLocks/>
            </p:cNvGrpSpPr>
            <p:nvPr/>
          </p:nvGrpSpPr>
          <p:grpSpPr bwMode="auto">
            <a:xfrm>
              <a:off x="112" y="119"/>
              <a:ext cx="5353" cy="2585"/>
              <a:chOff x="158" y="210"/>
              <a:chExt cx="5353" cy="2585"/>
            </a:xfrm>
          </p:grpSpPr>
          <p:sp>
            <p:nvSpPr>
              <p:cNvPr id="27657"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7658"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7659"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7654" name="Group 9"/>
            <p:cNvGrpSpPr>
              <a:grpSpLocks/>
            </p:cNvGrpSpPr>
            <p:nvPr/>
          </p:nvGrpSpPr>
          <p:grpSpPr bwMode="auto">
            <a:xfrm>
              <a:off x="3697" y="2659"/>
              <a:ext cx="1950" cy="1525"/>
              <a:chOff x="3697" y="2659"/>
              <a:chExt cx="1950" cy="1525"/>
            </a:xfrm>
          </p:grpSpPr>
          <p:sp>
            <p:nvSpPr>
              <p:cNvPr id="27655"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7656"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p:spPr>
        <p:txBody>
          <a:bodyPr/>
          <a:lstStyle/>
          <a:p>
            <a:fld id="{2BD3063C-9D20-48B7-A6FB-1649A7507B59}" type="slidenum">
              <a:rPr lang="fr-CA" smtClean="0"/>
              <a:pPr/>
              <a:t>15</a:t>
            </a:fld>
            <a:endParaRPr lang="fr-CA" smtClean="0"/>
          </a:p>
        </p:txBody>
      </p:sp>
      <p:sp>
        <p:nvSpPr>
          <p:cNvPr id="28674" name="Rectangle 2"/>
          <p:cNvSpPr>
            <a:spLocks noGrp="1" noChangeArrowheads="1"/>
          </p:cNvSpPr>
          <p:nvPr>
            <p:ph type="title"/>
          </p:nvPr>
        </p:nvSpPr>
        <p:spPr>
          <a:xfrm>
            <a:off x="811213" y="382588"/>
            <a:ext cx="7777162" cy="1143000"/>
          </a:xfrm>
        </p:spPr>
        <p:txBody>
          <a:bodyPr/>
          <a:lstStyle/>
          <a:p>
            <a:pPr eaLnBrk="1" hangingPunct="1"/>
            <a:r>
              <a:rPr lang="fr-CA" sz="3200" smtClean="0">
                <a:solidFill>
                  <a:srgbClr val="0066CC"/>
                </a:solidFill>
              </a:rPr>
              <a:t>Activité 5 : Multidivision</a:t>
            </a:r>
          </a:p>
        </p:txBody>
      </p:sp>
      <p:sp>
        <p:nvSpPr>
          <p:cNvPr id="28675" name="Rectangle 3"/>
          <p:cNvSpPr>
            <a:spLocks noGrp="1" noChangeArrowheads="1"/>
          </p:cNvSpPr>
          <p:nvPr>
            <p:ph type="body" idx="1"/>
          </p:nvPr>
        </p:nvSpPr>
        <p:spPr>
          <a:xfrm>
            <a:off x="809625" y="1504950"/>
            <a:ext cx="7950200" cy="3124200"/>
          </a:xfrm>
        </p:spPr>
        <p:txBody>
          <a:bodyPr/>
          <a:lstStyle/>
          <a:p>
            <a:pPr marL="0" indent="0" eaLnBrk="1" hangingPunct="1">
              <a:buFont typeface="Wingdings" pitchFamily="2" charset="2"/>
              <a:buNone/>
            </a:pPr>
            <a:r>
              <a:rPr lang="fr-CA" sz="2800" smtClean="0"/>
              <a:t>Il est possible de multiplier et de diviser des expressions à l’aide de tuiles algébriques.  L’activité Multidivision permet de le faire à l’aide d’un logiciel sur le site Web suivant : </a:t>
            </a:r>
            <a:r>
              <a:rPr lang="en-US" sz="2800" smtClean="0"/>
              <a:t>&lt;</a:t>
            </a:r>
            <a:r>
              <a:rPr lang="fr-CA" sz="2600" u="sng" smtClean="0">
                <a:solidFill>
                  <a:srgbClr val="0066CC"/>
                </a:solidFill>
              </a:rPr>
              <a:t>http://nlvm.usu.edu/fr/nav/category_g_3_t_2.html</a:t>
            </a:r>
            <a:r>
              <a:rPr lang="fr-CA" sz="2800" smtClean="0"/>
              <a:t>&gt; afin de nourrir la motivation des élèves.</a:t>
            </a:r>
          </a:p>
        </p:txBody>
      </p:sp>
      <p:grpSp>
        <p:nvGrpSpPr>
          <p:cNvPr id="28676" name="Group 4"/>
          <p:cNvGrpSpPr>
            <a:grpSpLocks/>
          </p:cNvGrpSpPr>
          <p:nvPr/>
        </p:nvGrpSpPr>
        <p:grpSpPr bwMode="auto">
          <a:xfrm>
            <a:off x="177800" y="188913"/>
            <a:ext cx="8786813" cy="6453187"/>
            <a:chOff x="112" y="119"/>
            <a:chExt cx="5535" cy="4065"/>
          </a:xfrm>
        </p:grpSpPr>
        <p:grpSp>
          <p:nvGrpSpPr>
            <p:cNvPr id="28677" name="Group 5"/>
            <p:cNvGrpSpPr>
              <a:grpSpLocks/>
            </p:cNvGrpSpPr>
            <p:nvPr/>
          </p:nvGrpSpPr>
          <p:grpSpPr bwMode="auto">
            <a:xfrm>
              <a:off x="112" y="119"/>
              <a:ext cx="5353" cy="2585"/>
              <a:chOff x="158" y="210"/>
              <a:chExt cx="5353" cy="2585"/>
            </a:xfrm>
          </p:grpSpPr>
          <p:sp>
            <p:nvSpPr>
              <p:cNvPr id="28681"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8682"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8683"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8678" name="Group 9"/>
            <p:cNvGrpSpPr>
              <a:grpSpLocks/>
            </p:cNvGrpSpPr>
            <p:nvPr/>
          </p:nvGrpSpPr>
          <p:grpSpPr bwMode="auto">
            <a:xfrm>
              <a:off x="3697" y="2659"/>
              <a:ext cx="1950" cy="1525"/>
              <a:chOff x="3697" y="2659"/>
              <a:chExt cx="1950" cy="1525"/>
            </a:xfrm>
          </p:grpSpPr>
          <p:sp>
            <p:nvSpPr>
              <p:cNvPr id="28679"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8680"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fld id="{A4D92D97-19C4-499A-8614-AB9B8F3188DF}" type="slidenum">
              <a:rPr lang="fr-CA" smtClean="0"/>
              <a:pPr/>
              <a:t>16</a:t>
            </a:fld>
            <a:endParaRPr lang="fr-CA" smtClean="0"/>
          </a:p>
        </p:txBody>
      </p:sp>
      <p:sp>
        <p:nvSpPr>
          <p:cNvPr id="29698" name="Rectangle 2"/>
          <p:cNvSpPr>
            <a:spLocks noGrp="1" noChangeArrowheads="1"/>
          </p:cNvSpPr>
          <p:nvPr>
            <p:ph type="title"/>
          </p:nvPr>
        </p:nvSpPr>
        <p:spPr>
          <a:xfrm>
            <a:off x="555625" y="388938"/>
            <a:ext cx="8120063" cy="1143000"/>
          </a:xfrm>
        </p:spPr>
        <p:txBody>
          <a:bodyPr/>
          <a:lstStyle/>
          <a:p>
            <a:pPr algn="ctr" eaLnBrk="1" hangingPunct="1"/>
            <a:r>
              <a:rPr lang="fr-CA" b="1" smtClean="0">
                <a:solidFill>
                  <a:srgbClr val="0066CC"/>
                </a:solidFill>
              </a:rPr>
              <a:t>Équations et inéquations</a:t>
            </a:r>
          </a:p>
        </p:txBody>
      </p:sp>
      <p:sp>
        <p:nvSpPr>
          <p:cNvPr id="29699" name="Rectangle 3"/>
          <p:cNvSpPr>
            <a:spLocks noGrp="1" noChangeArrowheads="1"/>
          </p:cNvSpPr>
          <p:nvPr>
            <p:ph type="body" idx="1"/>
          </p:nvPr>
        </p:nvSpPr>
        <p:spPr>
          <a:xfrm>
            <a:off x="798513" y="1479550"/>
            <a:ext cx="7964487" cy="1128713"/>
          </a:xfrm>
        </p:spPr>
        <p:txBody>
          <a:bodyPr/>
          <a:lstStyle/>
          <a:p>
            <a:pPr marL="1968500" indent="-1968500" eaLnBrk="1" hangingPunct="1">
              <a:buFont typeface="Wingdings" pitchFamily="2" charset="2"/>
              <a:buNone/>
            </a:pPr>
            <a:r>
              <a:rPr lang="fr-CA" smtClean="0">
                <a:solidFill>
                  <a:srgbClr val="0066CC"/>
                </a:solidFill>
              </a:rPr>
              <a:t>Activité 1 :	Manipuler des variables – Égalité</a:t>
            </a:r>
          </a:p>
        </p:txBody>
      </p:sp>
      <p:grpSp>
        <p:nvGrpSpPr>
          <p:cNvPr id="29700" name="Group 4"/>
          <p:cNvGrpSpPr>
            <a:grpSpLocks/>
          </p:cNvGrpSpPr>
          <p:nvPr/>
        </p:nvGrpSpPr>
        <p:grpSpPr bwMode="auto">
          <a:xfrm>
            <a:off x="177800" y="188913"/>
            <a:ext cx="8786813" cy="6453187"/>
            <a:chOff x="112" y="119"/>
            <a:chExt cx="5535" cy="4065"/>
          </a:xfrm>
        </p:grpSpPr>
        <p:grpSp>
          <p:nvGrpSpPr>
            <p:cNvPr id="29703" name="Group 5"/>
            <p:cNvGrpSpPr>
              <a:grpSpLocks/>
            </p:cNvGrpSpPr>
            <p:nvPr/>
          </p:nvGrpSpPr>
          <p:grpSpPr bwMode="auto">
            <a:xfrm>
              <a:off x="112" y="119"/>
              <a:ext cx="5353" cy="2585"/>
              <a:chOff x="158" y="210"/>
              <a:chExt cx="5353" cy="2585"/>
            </a:xfrm>
          </p:grpSpPr>
          <p:sp>
            <p:nvSpPr>
              <p:cNvPr id="29707"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9708"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9709"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9704" name="Group 9"/>
            <p:cNvGrpSpPr>
              <a:grpSpLocks/>
            </p:cNvGrpSpPr>
            <p:nvPr/>
          </p:nvGrpSpPr>
          <p:grpSpPr bwMode="auto">
            <a:xfrm>
              <a:off x="3697" y="2659"/>
              <a:ext cx="1950" cy="1525"/>
              <a:chOff x="3697" y="2659"/>
              <a:chExt cx="1950" cy="1525"/>
            </a:xfrm>
          </p:grpSpPr>
          <p:sp>
            <p:nvSpPr>
              <p:cNvPr id="29705"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9706"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29701" name="Rectangle 12"/>
          <p:cNvSpPr>
            <a:spLocks noChangeArrowheads="1"/>
          </p:cNvSpPr>
          <p:nvPr/>
        </p:nvSpPr>
        <p:spPr bwMode="auto">
          <a:xfrm>
            <a:off x="806450" y="2559050"/>
            <a:ext cx="7934325" cy="1346200"/>
          </a:xfrm>
          <a:prstGeom prst="rect">
            <a:avLst/>
          </a:prstGeom>
          <a:noFill/>
          <a:ln w="9525">
            <a:noFill/>
            <a:miter lim="800000"/>
            <a:headEnd/>
            <a:tailEnd/>
          </a:ln>
        </p:spPr>
        <p:txBody>
          <a:bodyPr/>
          <a:lstStyle/>
          <a:p>
            <a:pPr>
              <a:spcBef>
                <a:spcPct val="20000"/>
              </a:spcBef>
              <a:buClr>
                <a:schemeClr val="accent1"/>
              </a:buClr>
              <a:buFont typeface="Wingdings" pitchFamily="2" charset="2"/>
              <a:buNone/>
            </a:pPr>
            <a:r>
              <a:rPr lang="fr-CA" sz="2800"/>
              <a:t>7</a:t>
            </a:r>
            <a:r>
              <a:rPr lang="fr-CA" sz="2800" baseline="30000"/>
              <a:t>e</a:t>
            </a:r>
            <a:r>
              <a:rPr lang="fr-CA" sz="2800"/>
              <a:t> année, n</a:t>
            </a:r>
            <a:r>
              <a:rPr lang="fr-CA" sz="2800" baseline="30000"/>
              <a:t>o</a:t>
            </a:r>
            <a:r>
              <a:rPr lang="fr-CA" sz="2800"/>
              <a:t> 3</a:t>
            </a:r>
          </a:p>
          <a:p>
            <a:pPr>
              <a:spcBef>
                <a:spcPct val="20000"/>
              </a:spcBef>
              <a:buClr>
                <a:schemeClr val="accent1"/>
              </a:buClr>
              <a:buFont typeface="Wingdings" pitchFamily="2" charset="2"/>
              <a:buNone/>
            </a:pPr>
            <a:r>
              <a:rPr lang="fr-CA" sz="2800"/>
              <a:t>Démontrer une compréhension de la préservation de l’égalité en :</a:t>
            </a:r>
          </a:p>
        </p:txBody>
      </p:sp>
      <p:sp>
        <p:nvSpPr>
          <p:cNvPr id="29702" name="Rectangle 13"/>
          <p:cNvSpPr>
            <a:spLocks noChangeArrowheads="1"/>
          </p:cNvSpPr>
          <p:nvPr/>
        </p:nvSpPr>
        <p:spPr bwMode="auto">
          <a:xfrm>
            <a:off x="800100" y="3881438"/>
            <a:ext cx="7872413" cy="2027237"/>
          </a:xfrm>
          <a:prstGeom prst="rect">
            <a:avLst/>
          </a:prstGeom>
          <a:noFill/>
          <a:ln w="9525">
            <a:noFill/>
            <a:miter lim="800000"/>
            <a:headEnd/>
            <a:tailEnd/>
          </a:ln>
        </p:spPr>
        <p:txBody>
          <a:bodyPr/>
          <a:lstStyle/>
          <a:p>
            <a:pPr marL="263525" indent="-263525">
              <a:spcBef>
                <a:spcPct val="20000"/>
              </a:spcBef>
              <a:buClr>
                <a:schemeClr val="accent1"/>
              </a:buClr>
              <a:buFont typeface="Wingdings" pitchFamily="2" charset="2"/>
              <a:buNone/>
            </a:pPr>
            <a:r>
              <a:rPr lang="fr-CA" sz="2400"/>
              <a:t>•</a:t>
            </a:r>
            <a:r>
              <a:rPr lang="fr-CA" sz="2800"/>
              <a:t>	modélisant la préservation de l’égalité, de façon concrète, imagée et symbolique;</a:t>
            </a:r>
          </a:p>
          <a:p>
            <a:pPr marL="263525" indent="-263525">
              <a:buClr>
                <a:schemeClr val="accent1"/>
              </a:buClr>
              <a:buFont typeface="Wingdings" pitchFamily="2" charset="2"/>
              <a:buNone/>
            </a:pPr>
            <a:r>
              <a:rPr lang="fr-CA" sz="2400"/>
              <a:t>•</a:t>
            </a:r>
            <a:r>
              <a:rPr lang="fr-CA" sz="2800"/>
              <a:t>	appliquant la préservation de l’égalité pour résoudre des équations.</a:t>
            </a:r>
          </a:p>
          <a:p>
            <a:pPr marL="263525" indent="-263525">
              <a:buClr>
                <a:schemeClr val="accent1"/>
              </a:buClr>
              <a:buFont typeface="Wingdings" pitchFamily="2" charset="2"/>
              <a:buNone/>
            </a:pPr>
            <a:r>
              <a:rPr lang="fr-CA" sz="2800"/>
              <a:t>[C, L, R, RP, V]</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1B5D26EE-A83A-465A-987B-9568CAC4485B}" type="slidenum">
              <a:rPr lang="fr-CA" smtClean="0"/>
              <a:pPr/>
              <a:t>17</a:t>
            </a:fld>
            <a:endParaRPr lang="fr-CA" smtClean="0"/>
          </a:p>
        </p:txBody>
      </p:sp>
      <p:sp>
        <p:nvSpPr>
          <p:cNvPr id="30722" name="Rectangle 2"/>
          <p:cNvSpPr>
            <a:spLocks noGrp="1" noChangeArrowheads="1"/>
          </p:cNvSpPr>
          <p:nvPr>
            <p:ph type="title"/>
          </p:nvPr>
        </p:nvSpPr>
        <p:spPr>
          <a:xfrm>
            <a:off x="808038" y="461963"/>
            <a:ext cx="7750175" cy="1143000"/>
          </a:xfrm>
        </p:spPr>
        <p:txBody>
          <a:bodyPr/>
          <a:lstStyle/>
          <a:p>
            <a:pPr marL="1968500" indent="-1968500" eaLnBrk="1" hangingPunct="1"/>
            <a:r>
              <a:rPr lang="fr-CA" sz="3200" smtClean="0">
                <a:solidFill>
                  <a:srgbClr val="0066CC"/>
                </a:solidFill>
              </a:rPr>
              <a:t>Activité 1 :	Manipuler des variables – Égalité</a:t>
            </a:r>
          </a:p>
        </p:txBody>
      </p:sp>
      <p:sp>
        <p:nvSpPr>
          <p:cNvPr id="30723" name="Rectangle 3"/>
          <p:cNvSpPr>
            <a:spLocks noGrp="1" noChangeArrowheads="1"/>
          </p:cNvSpPr>
          <p:nvPr>
            <p:ph type="body" idx="1"/>
          </p:nvPr>
        </p:nvSpPr>
        <p:spPr>
          <a:xfrm>
            <a:off x="612775" y="1630363"/>
            <a:ext cx="7548563" cy="2273300"/>
          </a:xfrm>
        </p:spPr>
        <p:txBody>
          <a:bodyPr/>
          <a:lstStyle/>
          <a:p>
            <a:pPr marL="185738" lvl="1" indent="-6350" eaLnBrk="1" hangingPunct="1">
              <a:buFont typeface="Wingdings" pitchFamily="2" charset="2"/>
              <a:buNone/>
            </a:pPr>
            <a:r>
              <a:rPr lang="fr-CA" sz="2800" smtClean="0"/>
              <a:t>L’activité suggérée permet de manipuler les variables à l’aide d’une </a:t>
            </a:r>
            <a:r>
              <a:rPr lang="fr-CA" sz="2800" smtClean="0">
                <a:solidFill>
                  <a:srgbClr val="3333FF"/>
                </a:solidFill>
              </a:rPr>
              <a:t>balance numérotée modifiée</a:t>
            </a:r>
            <a:r>
              <a:rPr lang="fr-CA" sz="2800" smtClean="0"/>
              <a:t>.</a:t>
            </a:r>
          </a:p>
        </p:txBody>
      </p:sp>
      <p:grpSp>
        <p:nvGrpSpPr>
          <p:cNvPr id="30724" name="Group 4"/>
          <p:cNvGrpSpPr>
            <a:grpSpLocks/>
          </p:cNvGrpSpPr>
          <p:nvPr/>
        </p:nvGrpSpPr>
        <p:grpSpPr bwMode="auto">
          <a:xfrm>
            <a:off x="177800" y="188913"/>
            <a:ext cx="8786813" cy="6453187"/>
            <a:chOff x="112" y="119"/>
            <a:chExt cx="5535" cy="4065"/>
          </a:xfrm>
        </p:grpSpPr>
        <p:grpSp>
          <p:nvGrpSpPr>
            <p:cNvPr id="30727" name="Group 5"/>
            <p:cNvGrpSpPr>
              <a:grpSpLocks/>
            </p:cNvGrpSpPr>
            <p:nvPr/>
          </p:nvGrpSpPr>
          <p:grpSpPr bwMode="auto">
            <a:xfrm>
              <a:off x="112" y="119"/>
              <a:ext cx="5353" cy="2585"/>
              <a:chOff x="158" y="210"/>
              <a:chExt cx="5353" cy="2585"/>
            </a:xfrm>
          </p:grpSpPr>
          <p:sp>
            <p:nvSpPr>
              <p:cNvPr id="30731"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0732"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0733"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0728" name="Group 9"/>
            <p:cNvGrpSpPr>
              <a:grpSpLocks/>
            </p:cNvGrpSpPr>
            <p:nvPr/>
          </p:nvGrpSpPr>
          <p:grpSpPr bwMode="auto">
            <a:xfrm>
              <a:off x="3697" y="2659"/>
              <a:ext cx="1950" cy="1525"/>
              <a:chOff x="3697" y="2659"/>
              <a:chExt cx="1950" cy="1525"/>
            </a:xfrm>
          </p:grpSpPr>
          <p:sp>
            <p:nvSpPr>
              <p:cNvPr id="30729"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0730"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30725" name="Picture 12" descr="C novembre 2008 005.tif"/>
          <p:cNvPicPr>
            <a:picLocks noChangeAspect="1"/>
          </p:cNvPicPr>
          <p:nvPr/>
        </p:nvPicPr>
        <p:blipFill>
          <a:blip r:embed="rId2"/>
          <a:srcRect/>
          <a:stretch>
            <a:fillRect/>
          </a:stretch>
        </p:blipFill>
        <p:spPr bwMode="auto">
          <a:xfrm>
            <a:off x="903288" y="3303588"/>
            <a:ext cx="3649662" cy="2428875"/>
          </a:xfrm>
          <a:prstGeom prst="rect">
            <a:avLst/>
          </a:prstGeom>
          <a:noFill/>
          <a:ln w="9525">
            <a:noFill/>
            <a:miter lim="800000"/>
            <a:headEnd/>
            <a:tailEnd/>
          </a:ln>
        </p:spPr>
      </p:pic>
      <p:sp>
        <p:nvSpPr>
          <p:cNvPr id="14" name="Rectangle 3"/>
          <p:cNvSpPr txBox="1">
            <a:spLocks noChangeArrowheads="1"/>
          </p:cNvSpPr>
          <p:nvPr/>
        </p:nvSpPr>
        <p:spPr bwMode="auto">
          <a:xfrm>
            <a:off x="4684713" y="3408363"/>
            <a:ext cx="3573462" cy="2273300"/>
          </a:xfrm>
          <a:prstGeom prst="rect">
            <a:avLst/>
          </a:prstGeom>
          <a:noFill/>
          <a:ln w="9525">
            <a:noFill/>
            <a:miter lim="800000"/>
            <a:headEnd/>
            <a:tailEnd/>
          </a:ln>
        </p:spPr>
        <p:txBody>
          <a:bodyPr/>
          <a:lstStyle/>
          <a:p>
            <a:pPr marL="185738" lvl="1" indent="-6350">
              <a:spcBef>
                <a:spcPct val="20000"/>
              </a:spcBef>
              <a:buClr>
                <a:schemeClr val="accent1"/>
              </a:buClr>
              <a:buFont typeface="Wingdings" pitchFamily="2" charset="2"/>
              <a:buNone/>
              <a:defRPr/>
            </a:pPr>
            <a:r>
              <a:rPr lang="fr-CA" sz="2800" kern="0" dirty="0">
                <a:latin typeface="+mn-lt"/>
                <a:cs typeface="+mn-cs"/>
              </a:rPr>
              <a:t>Les objectifs atteints grâce à cette manipulation sont nombreux.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fld id="{48B919E5-4E09-49D2-BEC0-8E6E937C3F6D}" type="slidenum">
              <a:rPr lang="fr-CA" smtClean="0"/>
              <a:pPr/>
              <a:t>18</a:t>
            </a:fld>
            <a:endParaRPr lang="fr-CA" smtClean="0"/>
          </a:p>
        </p:txBody>
      </p:sp>
      <p:sp>
        <p:nvSpPr>
          <p:cNvPr id="31746" name="Rectangle 2"/>
          <p:cNvSpPr>
            <a:spLocks noGrp="1" noChangeArrowheads="1"/>
          </p:cNvSpPr>
          <p:nvPr>
            <p:ph type="title"/>
          </p:nvPr>
        </p:nvSpPr>
        <p:spPr>
          <a:xfrm>
            <a:off x="555625" y="365125"/>
            <a:ext cx="8120063" cy="1143000"/>
          </a:xfrm>
        </p:spPr>
        <p:txBody>
          <a:bodyPr/>
          <a:lstStyle/>
          <a:p>
            <a:pPr algn="ctr" eaLnBrk="1" hangingPunct="1"/>
            <a:r>
              <a:rPr lang="fr-CA" b="1" smtClean="0">
                <a:solidFill>
                  <a:srgbClr val="0066CC"/>
                </a:solidFill>
              </a:rPr>
              <a:t>Équations et inéquations</a:t>
            </a:r>
          </a:p>
        </p:txBody>
      </p:sp>
      <p:sp>
        <p:nvSpPr>
          <p:cNvPr id="31747" name="Rectangle 3"/>
          <p:cNvSpPr>
            <a:spLocks noGrp="1" noChangeArrowheads="1"/>
          </p:cNvSpPr>
          <p:nvPr>
            <p:ph type="body" idx="1"/>
          </p:nvPr>
        </p:nvSpPr>
        <p:spPr>
          <a:xfrm>
            <a:off x="798513" y="2209800"/>
            <a:ext cx="7764462" cy="3643313"/>
          </a:xfrm>
        </p:spPr>
        <p:txBody>
          <a:bodyPr/>
          <a:lstStyle/>
          <a:p>
            <a:pPr marL="0" indent="0" defTabSz="882650" eaLnBrk="1" hangingPunct="1">
              <a:buFont typeface="Wingdings" pitchFamily="2" charset="2"/>
              <a:buNone/>
            </a:pPr>
            <a:r>
              <a:rPr lang="fr-CA" sz="2800" smtClean="0"/>
              <a:t>7</a:t>
            </a:r>
            <a:r>
              <a:rPr lang="fr-CA" sz="2800" baseline="30000" smtClean="0"/>
              <a:t>e</a:t>
            </a:r>
            <a:r>
              <a:rPr lang="fr-CA" sz="2800" smtClean="0"/>
              <a:t> année, n</a:t>
            </a:r>
            <a:r>
              <a:rPr lang="fr-CA" sz="2800" baseline="30000" smtClean="0"/>
              <a:t>o</a:t>
            </a:r>
            <a:r>
              <a:rPr lang="fr-CA" sz="2800" smtClean="0"/>
              <a:t> 6</a:t>
            </a:r>
          </a:p>
          <a:p>
            <a:pPr marL="0" indent="0" defTabSz="882650" eaLnBrk="1" hangingPunct="1">
              <a:buFont typeface="Wingdings" pitchFamily="2" charset="2"/>
              <a:buNone/>
            </a:pPr>
            <a:r>
              <a:rPr lang="fr-CA" sz="2800" smtClean="0"/>
              <a:t>Modéliser et résoudre des problèmes qui peuvent être représentés par des équations linéaires à une étape de la forme </a:t>
            </a:r>
            <a:r>
              <a:rPr lang="fr-CA" sz="2800" i="1" smtClean="0"/>
              <a:t>x </a:t>
            </a:r>
            <a:r>
              <a:rPr lang="fr-CA" sz="2800" smtClean="0"/>
              <a:t>+ </a:t>
            </a:r>
            <a:r>
              <a:rPr lang="fr-CA" sz="2800" i="1" smtClean="0"/>
              <a:t>a </a:t>
            </a:r>
            <a:r>
              <a:rPr lang="fr-CA" sz="2800" smtClean="0"/>
              <a:t>= </a:t>
            </a:r>
            <a:r>
              <a:rPr lang="fr-CA" sz="2800" i="1" smtClean="0"/>
              <a:t>b </a:t>
            </a:r>
            <a:r>
              <a:rPr lang="fr-CA" sz="2800" smtClean="0"/>
              <a:t>(où </a:t>
            </a:r>
            <a:r>
              <a:rPr lang="fr-CA" sz="2800" i="1" smtClean="0"/>
              <a:t>a </a:t>
            </a:r>
            <a:r>
              <a:rPr lang="fr-CA" sz="2800" smtClean="0"/>
              <a:t>et </a:t>
            </a:r>
            <a:r>
              <a:rPr lang="fr-CA" sz="2800" i="1" smtClean="0"/>
              <a:t>b </a:t>
            </a:r>
            <a:r>
              <a:rPr lang="fr-CA" sz="2800" smtClean="0"/>
              <a:t>sont des nombres entiers), de façon concrète, imagée et symbolique.</a:t>
            </a:r>
            <a:br>
              <a:rPr lang="fr-CA" sz="2800" smtClean="0"/>
            </a:br>
            <a:r>
              <a:rPr lang="fr-CA" sz="2800" smtClean="0"/>
              <a:t>[L, R, RP, V]</a:t>
            </a:r>
          </a:p>
        </p:txBody>
      </p:sp>
      <p:grpSp>
        <p:nvGrpSpPr>
          <p:cNvPr id="31748" name="Group 4"/>
          <p:cNvGrpSpPr>
            <a:grpSpLocks/>
          </p:cNvGrpSpPr>
          <p:nvPr/>
        </p:nvGrpSpPr>
        <p:grpSpPr bwMode="auto">
          <a:xfrm>
            <a:off x="177800" y="188913"/>
            <a:ext cx="8786813" cy="6453187"/>
            <a:chOff x="112" y="119"/>
            <a:chExt cx="5535" cy="4065"/>
          </a:xfrm>
        </p:grpSpPr>
        <p:grpSp>
          <p:nvGrpSpPr>
            <p:cNvPr id="31750" name="Group 5"/>
            <p:cNvGrpSpPr>
              <a:grpSpLocks/>
            </p:cNvGrpSpPr>
            <p:nvPr/>
          </p:nvGrpSpPr>
          <p:grpSpPr bwMode="auto">
            <a:xfrm>
              <a:off x="112" y="119"/>
              <a:ext cx="5353" cy="2585"/>
              <a:chOff x="158" y="210"/>
              <a:chExt cx="5353" cy="2585"/>
            </a:xfrm>
          </p:grpSpPr>
          <p:sp>
            <p:nvSpPr>
              <p:cNvPr id="31754"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1755"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1756"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1751" name="Group 9"/>
            <p:cNvGrpSpPr>
              <a:grpSpLocks/>
            </p:cNvGrpSpPr>
            <p:nvPr/>
          </p:nvGrpSpPr>
          <p:grpSpPr bwMode="auto">
            <a:xfrm>
              <a:off x="3697" y="2659"/>
              <a:ext cx="1950" cy="1525"/>
              <a:chOff x="3697" y="2659"/>
              <a:chExt cx="1950" cy="1525"/>
            </a:xfrm>
          </p:grpSpPr>
          <p:sp>
            <p:nvSpPr>
              <p:cNvPr id="31752"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1753"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31749" name="Rectangle 12"/>
          <p:cNvSpPr>
            <a:spLocks noChangeArrowheads="1"/>
          </p:cNvSpPr>
          <p:nvPr/>
        </p:nvSpPr>
        <p:spPr bwMode="auto">
          <a:xfrm>
            <a:off x="809625" y="1471613"/>
            <a:ext cx="7810500" cy="962025"/>
          </a:xfrm>
          <a:prstGeom prst="rect">
            <a:avLst/>
          </a:prstGeom>
          <a:noFill/>
          <a:ln w="9525">
            <a:noFill/>
            <a:miter lim="800000"/>
            <a:headEnd/>
            <a:tailEnd/>
          </a:ln>
        </p:spPr>
        <p:txBody>
          <a:bodyPr/>
          <a:lstStyle/>
          <a:p>
            <a:pPr marL="1968500" indent="-1968500" defTabSz="882650">
              <a:lnSpc>
                <a:spcPct val="90000"/>
              </a:lnSpc>
              <a:spcBef>
                <a:spcPct val="20000"/>
              </a:spcBef>
              <a:buClr>
                <a:schemeClr val="accent1"/>
              </a:buClr>
              <a:buFont typeface="Wingdings" pitchFamily="2" charset="2"/>
              <a:buNone/>
            </a:pPr>
            <a:r>
              <a:rPr lang="fr-CA" sz="3200">
                <a:solidFill>
                  <a:srgbClr val="0066CC"/>
                </a:solidFill>
              </a:rPr>
              <a:t>Activité 2 :	Les balances et l’équilibre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p:spPr>
        <p:txBody>
          <a:bodyPr/>
          <a:lstStyle/>
          <a:p>
            <a:fld id="{7C084C43-3E5C-4D80-B316-4468BF727A9D}" type="slidenum">
              <a:rPr lang="fr-CA" smtClean="0"/>
              <a:pPr/>
              <a:t>19</a:t>
            </a:fld>
            <a:endParaRPr lang="fr-CA" smtClean="0"/>
          </a:p>
        </p:txBody>
      </p:sp>
      <p:sp>
        <p:nvSpPr>
          <p:cNvPr id="32770" name="Rectangle 2"/>
          <p:cNvSpPr>
            <a:spLocks noGrp="1" noChangeArrowheads="1"/>
          </p:cNvSpPr>
          <p:nvPr>
            <p:ph type="title"/>
          </p:nvPr>
        </p:nvSpPr>
        <p:spPr>
          <a:xfrm>
            <a:off x="808038" y="581025"/>
            <a:ext cx="7889875" cy="1143000"/>
          </a:xfrm>
        </p:spPr>
        <p:txBody>
          <a:bodyPr/>
          <a:lstStyle/>
          <a:p>
            <a:pPr marL="1968500" indent="-1968500" eaLnBrk="1" hangingPunct="1"/>
            <a:r>
              <a:rPr lang="fr-CA" sz="3200" smtClean="0">
                <a:solidFill>
                  <a:srgbClr val="0066CC"/>
                </a:solidFill>
              </a:rPr>
              <a:t>Activité 2 :	Les balances et l’équilibre</a:t>
            </a:r>
            <a:br>
              <a:rPr lang="fr-CA" sz="3200" smtClean="0">
                <a:solidFill>
                  <a:srgbClr val="0066CC"/>
                </a:solidFill>
              </a:rPr>
            </a:br>
            <a:endParaRPr lang="fr-CA" sz="3200" smtClean="0">
              <a:solidFill>
                <a:srgbClr val="0066CC"/>
              </a:solidFill>
            </a:endParaRPr>
          </a:p>
        </p:txBody>
      </p:sp>
      <p:sp>
        <p:nvSpPr>
          <p:cNvPr id="32771" name="Rectangle 3"/>
          <p:cNvSpPr>
            <a:spLocks noGrp="1" noChangeArrowheads="1"/>
          </p:cNvSpPr>
          <p:nvPr>
            <p:ph type="body" idx="1"/>
          </p:nvPr>
        </p:nvSpPr>
        <p:spPr>
          <a:xfrm>
            <a:off x="809625" y="1487488"/>
            <a:ext cx="7810500" cy="2106612"/>
          </a:xfrm>
        </p:spPr>
        <p:txBody>
          <a:bodyPr/>
          <a:lstStyle/>
          <a:p>
            <a:pPr marL="0" indent="0" eaLnBrk="1" hangingPunct="1">
              <a:buFont typeface="Wingdings" pitchFamily="2" charset="2"/>
              <a:buNone/>
            </a:pPr>
            <a:r>
              <a:rPr lang="fr-CA" sz="2800" smtClean="0"/>
              <a:t>L’usage de la balance pour résoudre une équation amène l’élève à faire des actions qui ne changent pas l’égalité de départ. Le résultat est visuel et durable.</a:t>
            </a:r>
          </a:p>
        </p:txBody>
      </p:sp>
      <p:grpSp>
        <p:nvGrpSpPr>
          <p:cNvPr id="32772" name="Group 4"/>
          <p:cNvGrpSpPr>
            <a:grpSpLocks/>
          </p:cNvGrpSpPr>
          <p:nvPr/>
        </p:nvGrpSpPr>
        <p:grpSpPr bwMode="auto">
          <a:xfrm>
            <a:off x="177800" y="188913"/>
            <a:ext cx="8786813" cy="6453187"/>
            <a:chOff x="112" y="119"/>
            <a:chExt cx="5535" cy="4065"/>
          </a:xfrm>
        </p:grpSpPr>
        <p:grpSp>
          <p:nvGrpSpPr>
            <p:cNvPr id="32783" name="Group 5"/>
            <p:cNvGrpSpPr>
              <a:grpSpLocks/>
            </p:cNvGrpSpPr>
            <p:nvPr/>
          </p:nvGrpSpPr>
          <p:grpSpPr bwMode="auto">
            <a:xfrm>
              <a:off x="112" y="119"/>
              <a:ext cx="5353" cy="2585"/>
              <a:chOff x="158" y="210"/>
              <a:chExt cx="5353" cy="2585"/>
            </a:xfrm>
          </p:grpSpPr>
          <p:sp>
            <p:nvSpPr>
              <p:cNvPr id="32787"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2788"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2789"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2784" name="Group 9"/>
            <p:cNvGrpSpPr>
              <a:grpSpLocks/>
            </p:cNvGrpSpPr>
            <p:nvPr/>
          </p:nvGrpSpPr>
          <p:grpSpPr bwMode="auto">
            <a:xfrm>
              <a:off x="3697" y="2659"/>
              <a:ext cx="1950" cy="1525"/>
              <a:chOff x="3697" y="2659"/>
              <a:chExt cx="1950" cy="1525"/>
            </a:xfrm>
          </p:grpSpPr>
          <p:sp>
            <p:nvSpPr>
              <p:cNvPr id="32785"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2786"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5" name="Rectangle 3"/>
          <p:cNvSpPr txBox="1">
            <a:spLocks noChangeArrowheads="1"/>
          </p:cNvSpPr>
          <p:nvPr/>
        </p:nvSpPr>
        <p:spPr bwMode="auto">
          <a:xfrm>
            <a:off x="4454525" y="4217988"/>
            <a:ext cx="3598863" cy="973137"/>
          </a:xfrm>
          <a:prstGeom prst="rect">
            <a:avLst/>
          </a:prstGeom>
          <a:noFill/>
          <a:ln w="9525">
            <a:noFill/>
            <a:miter lim="800000"/>
            <a:headEnd/>
            <a:tailEnd/>
          </a:ln>
        </p:spPr>
        <p:txBody>
          <a:bodyPr/>
          <a:lstStyle/>
          <a:p>
            <a:pPr>
              <a:spcBef>
                <a:spcPct val="20000"/>
              </a:spcBef>
              <a:buClr>
                <a:schemeClr val="accent1"/>
              </a:buClr>
              <a:buFont typeface="Wingdings" pitchFamily="2" charset="2"/>
              <a:buNone/>
              <a:defRPr/>
            </a:pPr>
            <a:r>
              <a:rPr lang="fr-CA" sz="2800" kern="0" dirty="0">
                <a:latin typeface="+mn-lt"/>
                <a:cs typeface="+mn-cs"/>
              </a:rPr>
              <a:t>Le résultat est visuel et durable.</a:t>
            </a:r>
          </a:p>
        </p:txBody>
      </p:sp>
      <p:grpSp>
        <p:nvGrpSpPr>
          <p:cNvPr id="32774" name="Group 25"/>
          <p:cNvGrpSpPr>
            <a:grpSpLocks/>
          </p:cNvGrpSpPr>
          <p:nvPr/>
        </p:nvGrpSpPr>
        <p:grpSpPr bwMode="auto">
          <a:xfrm>
            <a:off x="749300" y="4144963"/>
            <a:ext cx="3427413" cy="1149350"/>
            <a:chOff x="750006" y="4144297"/>
            <a:chExt cx="3425952" cy="1150374"/>
          </a:xfrm>
        </p:grpSpPr>
        <p:sp>
          <p:nvSpPr>
            <p:cNvPr id="16" name="Rectangle 15"/>
            <p:cNvSpPr/>
            <p:nvPr/>
          </p:nvSpPr>
          <p:spPr>
            <a:xfrm>
              <a:off x="1297461" y="4144297"/>
              <a:ext cx="693441" cy="560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FFFFFF"/>
                </a:solidFill>
              </a:endParaRPr>
            </a:p>
          </p:txBody>
        </p:sp>
        <p:sp>
          <p:nvSpPr>
            <p:cNvPr id="18" name="Rectangle 17"/>
            <p:cNvSpPr/>
            <p:nvPr/>
          </p:nvSpPr>
          <p:spPr>
            <a:xfrm>
              <a:off x="3185780" y="4350856"/>
              <a:ext cx="339580" cy="338438"/>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9" name="Rectangle 18"/>
            <p:cNvSpPr/>
            <p:nvPr/>
          </p:nvSpPr>
          <p:spPr>
            <a:xfrm>
              <a:off x="3691976" y="4355622"/>
              <a:ext cx="339580" cy="340028"/>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21" name="Straight Connector 20"/>
            <p:cNvCxnSpPr/>
            <p:nvPr/>
          </p:nvCxnSpPr>
          <p:spPr>
            <a:xfrm rot="10800000" flipH="1">
              <a:off x="750006" y="4814819"/>
              <a:ext cx="3425952" cy="1588"/>
            </a:xfrm>
            <a:prstGeom prst="line">
              <a:avLst/>
            </a:prstGeom>
            <a:ln/>
          </p:spPr>
          <p:style>
            <a:lnRef idx="1">
              <a:schemeClr val="dk1"/>
            </a:lnRef>
            <a:fillRef idx="0">
              <a:schemeClr val="dk1"/>
            </a:fillRef>
            <a:effectRef idx="0">
              <a:schemeClr val="dk1"/>
            </a:effectRef>
            <a:fontRef idx="minor">
              <a:schemeClr val="tx1"/>
            </a:fontRef>
          </p:style>
        </p:cxnSp>
        <p:sp>
          <p:nvSpPr>
            <p:cNvPr id="22" name="Isosceles Triangle 21"/>
            <p:cNvSpPr/>
            <p:nvPr/>
          </p:nvSpPr>
          <p:spPr>
            <a:xfrm>
              <a:off x="2551051" y="4822763"/>
              <a:ext cx="133293" cy="309839"/>
            </a:xfrm>
            <a:prstGeom prst="triangl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3" name="Oval 22"/>
            <p:cNvSpPr/>
            <p:nvPr/>
          </p:nvSpPr>
          <p:spPr>
            <a:xfrm>
              <a:off x="2447907" y="5132602"/>
              <a:ext cx="353862" cy="162069"/>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4" name="Rectangle 23"/>
            <p:cNvSpPr/>
            <p:nvPr/>
          </p:nvSpPr>
          <p:spPr>
            <a:xfrm>
              <a:off x="2693865" y="4346089"/>
              <a:ext cx="339580" cy="3384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5" name="Rectangle 3"/>
            <p:cNvSpPr txBox="1">
              <a:spLocks noChangeArrowheads="1"/>
            </p:cNvSpPr>
            <p:nvPr/>
          </p:nvSpPr>
          <p:spPr bwMode="auto">
            <a:xfrm>
              <a:off x="1302221" y="4247576"/>
              <a:ext cx="674400" cy="457607"/>
            </a:xfrm>
            <a:prstGeom prst="rect">
              <a:avLst/>
            </a:prstGeom>
            <a:noFill/>
            <a:ln w="9525">
              <a:noFill/>
              <a:miter lim="800000"/>
              <a:headEnd/>
              <a:tailEnd/>
            </a:ln>
          </p:spPr>
          <p:txBody>
            <a:bodyPr/>
            <a:lstStyle/>
            <a:p>
              <a:pPr algn="ctr">
                <a:spcBef>
                  <a:spcPct val="20000"/>
                </a:spcBef>
                <a:buClr>
                  <a:schemeClr val="accent1"/>
                </a:buClr>
                <a:buFont typeface="Wingdings" pitchFamily="2" charset="2"/>
                <a:buNone/>
                <a:defRPr/>
              </a:pPr>
              <a:r>
                <a:rPr lang="fr-CA" sz="1400" kern="0" dirty="0">
                  <a:latin typeface="+mn-lt"/>
                  <a:cs typeface="+mn-cs"/>
                </a:rPr>
                <a:t>45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a:noFill/>
        </p:spPr>
        <p:txBody>
          <a:bodyPr/>
          <a:lstStyle/>
          <a:p>
            <a:fld id="{75EE7903-C0AD-44FC-9E76-80A6E7E8543A}" type="slidenum">
              <a:rPr lang="fr-CA" smtClean="0"/>
              <a:pPr/>
              <a:t>2</a:t>
            </a:fld>
            <a:endParaRPr lang="fr-CA" smtClean="0"/>
          </a:p>
        </p:txBody>
      </p:sp>
      <p:sp>
        <p:nvSpPr>
          <p:cNvPr id="16386" name="Rectangle 2"/>
          <p:cNvSpPr>
            <a:spLocks noGrp="1" noChangeArrowheads="1"/>
          </p:cNvSpPr>
          <p:nvPr>
            <p:ph type="title"/>
          </p:nvPr>
        </p:nvSpPr>
        <p:spPr>
          <a:xfrm>
            <a:off x="468313" y="438150"/>
            <a:ext cx="8229600" cy="1143000"/>
          </a:xfrm>
        </p:spPr>
        <p:txBody>
          <a:bodyPr/>
          <a:lstStyle/>
          <a:p>
            <a:pPr algn="ctr" eaLnBrk="1" hangingPunct="1"/>
            <a:r>
              <a:rPr lang="fr-CA" b="1" smtClean="0">
                <a:solidFill>
                  <a:srgbClr val="0066CC"/>
                </a:solidFill>
              </a:rPr>
              <a:t>Introduction</a:t>
            </a:r>
          </a:p>
        </p:txBody>
      </p:sp>
      <p:sp>
        <p:nvSpPr>
          <p:cNvPr id="6148" name="Rectangle 3"/>
          <p:cNvSpPr>
            <a:spLocks noGrp="1" noChangeArrowheads="1"/>
          </p:cNvSpPr>
          <p:nvPr>
            <p:ph type="body" idx="1"/>
          </p:nvPr>
        </p:nvSpPr>
        <p:spPr>
          <a:xfrm>
            <a:off x="808038" y="1719263"/>
            <a:ext cx="7773987" cy="2643187"/>
          </a:xfrm>
        </p:spPr>
        <p:txBody>
          <a:bodyPr/>
          <a:lstStyle/>
          <a:p>
            <a:pPr marL="0" indent="0" eaLnBrk="1" hangingPunct="1">
              <a:lnSpc>
                <a:spcPct val="90000"/>
              </a:lnSpc>
              <a:buFont typeface="Wingdings" pitchFamily="2" charset="2"/>
              <a:buNone/>
              <a:defRPr/>
            </a:pPr>
            <a:r>
              <a:rPr lang="fr-CA" sz="2800" dirty="0" smtClean="0"/>
              <a:t>À l’élémentaire, les élèves ont appris à :</a:t>
            </a:r>
          </a:p>
          <a:p>
            <a:pPr marL="263525" indent="-263525">
              <a:buFont typeface="Wingdings" pitchFamily="2" charset="2"/>
              <a:buNone/>
              <a:defRPr/>
            </a:pPr>
            <a:r>
              <a:rPr lang="fr-CA" sz="2400" dirty="0" smtClean="0"/>
              <a:t>•</a:t>
            </a:r>
            <a:r>
              <a:rPr lang="fr-CA" sz="2800" dirty="0" smtClean="0"/>
              <a:t>	 trier, classer, prolonger, décrire, modéliser;</a:t>
            </a:r>
          </a:p>
          <a:p>
            <a:pPr marL="263525" indent="-263525">
              <a:buFont typeface="Wingdings" pitchFamily="2" charset="2"/>
              <a:buNone/>
              <a:defRPr/>
            </a:pPr>
            <a:r>
              <a:rPr lang="fr-CA" sz="2400" dirty="0" smtClean="0"/>
              <a:t>•</a:t>
            </a:r>
            <a:r>
              <a:rPr lang="fr-CA" sz="2800" dirty="0" smtClean="0"/>
              <a:t>	 </a:t>
            </a:r>
            <a:r>
              <a:rPr lang="fr-CA" sz="2800" dirty="0" err="1" smtClean="0"/>
              <a:t>maîtriser</a:t>
            </a:r>
            <a:r>
              <a:rPr lang="fr-CA" sz="2800" dirty="0" smtClean="0"/>
              <a:t> les signes d’égalité et d’</a:t>
            </a:r>
            <a:r>
              <a:rPr lang="fr-CA" sz="2800" dirty="0" smtClean="0">
                <a:solidFill>
                  <a:srgbClr val="3333FF"/>
                </a:solidFill>
              </a:rPr>
              <a:t>inégalité</a:t>
            </a:r>
            <a:r>
              <a:rPr lang="fr-CA" sz="2800" dirty="0" smtClean="0"/>
              <a:t>;</a:t>
            </a:r>
          </a:p>
          <a:p>
            <a:pPr marL="263525" indent="-263525">
              <a:buFont typeface="Wingdings" pitchFamily="2" charset="2"/>
              <a:buNone/>
              <a:defRPr/>
            </a:pPr>
            <a:r>
              <a:rPr lang="fr-CA" sz="2400" dirty="0" smtClean="0"/>
              <a:t>•</a:t>
            </a:r>
            <a:r>
              <a:rPr lang="fr-CA" sz="2800" dirty="0" smtClean="0"/>
              <a:t>	 déterminer la règle.</a:t>
            </a:r>
          </a:p>
        </p:txBody>
      </p:sp>
      <p:grpSp>
        <p:nvGrpSpPr>
          <p:cNvPr id="16388" name="Group 4"/>
          <p:cNvGrpSpPr>
            <a:grpSpLocks/>
          </p:cNvGrpSpPr>
          <p:nvPr/>
        </p:nvGrpSpPr>
        <p:grpSpPr bwMode="auto">
          <a:xfrm>
            <a:off x="177800" y="188913"/>
            <a:ext cx="8786813" cy="6453187"/>
            <a:chOff x="112" y="119"/>
            <a:chExt cx="5535" cy="4065"/>
          </a:xfrm>
        </p:grpSpPr>
        <p:grpSp>
          <p:nvGrpSpPr>
            <p:cNvPr id="16390" name="Group 5"/>
            <p:cNvGrpSpPr>
              <a:grpSpLocks/>
            </p:cNvGrpSpPr>
            <p:nvPr/>
          </p:nvGrpSpPr>
          <p:grpSpPr bwMode="auto">
            <a:xfrm>
              <a:off x="112" y="119"/>
              <a:ext cx="5353" cy="2585"/>
              <a:chOff x="158" y="210"/>
              <a:chExt cx="5353" cy="2585"/>
            </a:xfrm>
          </p:grpSpPr>
          <p:sp>
            <p:nvSpPr>
              <p:cNvPr id="16394"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6395"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16396"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16391" name="Group 9"/>
            <p:cNvGrpSpPr>
              <a:grpSpLocks/>
            </p:cNvGrpSpPr>
            <p:nvPr/>
          </p:nvGrpSpPr>
          <p:grpSpPr bwMode="auto">
            <a:xfrm>
              <a:off x="3697" y="2659"/>
              <a:ext cx="1950" cy="1525"/>
              <a:chOff x="3697" y="2659"/>
              <a:chExt cx="1950" cy="1525"/>
            </a:xfrm>
          </p:grpSpPr>
          <p:sp>
            <p:nvSpPr>
              <p:cNvPr id="16392"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16393"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16389" name="Picture 12" descr="C Mai 2008 004.tif"/>
          <p:cNvPicPr>
            <a:picLocks noChangeAspect="1"/>
          </p:cNvPicPr>
          <p:nvPr/>
        </p:nvPicPr>
        <p:blipFill>
          <a:blip r:embed="rId2"/>
          <a:srcRect/>
          <a:stretch>
            <a:fillRect/>
          </a:stretch>
        </p:blipFill>
        <p:spPr bwMode="auto">
          <a:xfrm>
            <a:off x="5081588" y="3835400"/>
            <a:ext cx="3649662" cy="2428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fr-CA" smtClean="0">
                <a:solidFill>
                  <a:srgbClr val="0000FF"/>
                </a:solidFill>
              </a:rPr>
              <a:t>Jeu truqué</a:t>
            </a:r>
            <a:r>
              <a:rPr lang="fr-CA" smtClean="0"/>
              <a:t> </a:t>
            </a:r>
            <a:endParaRPr lang="fr-FR" smtClean="0"/>
          </a:p>
        </p:txBody>
      </p:sp>
      <p:sp>
        <p:nvSpPr>
          <p:cNvPr id="64515" name="Rectangle 3"/>
          <p:cNvSpPr>
            <a:spLocks noGrp="1" noChangeArrowheads="1"/>
          </p:cNvSpPr>
          <p:nvPr>
            <p:ph type="body" idx="1"/>
          </p:nvPr>
        </p:nvSpPr>
        <p:spPr/>
        <p:txBody>
          <a:bodyPr/>
          <a:lstStyle/>
          <a:p>
            <a:pPr marL="609600" indent="-609600">
              <a:lnSpc>
                <a:spcPct val="90000"/>
              </a:lnSpc>
              <a:buFont typeface="Wingdings" pitchFamily="2" charset="2"/>
              <a:buNone/>
            </a:pPr>
            <a:r>
              <a:rPr lang="fr-CA" sz="2800" smtClean="0"/>
              <a:t>Choisis un nombre:</a:t>
            </a:r>
          </a:p>
          <a:p>
            <a:pPr marL="609600" indent="-609600">
              <a:lnSpc>
                <a:spcPct val="90000"/>
              </a:lnSpc>
              <a:buFont typeface="Wingdings" pitchFamily="2" charset="2"/>
              <a:buAutoNum type="arabicPeriod"/>
            </a:pPr>
            <a:r>
              <a:rPr lang="fr-CA" sz="2800" smtClean="0"/>
              <a:t>Ajoute 5</a:t>
            </a:r>
          </a:p>
          <a:p>
            <a:pPr marL="609600" indent="-609600">
              <a:lnSpc>
                <a:spcPct val="90000"/>
              </a:lnSpc>
              <a:buFont typeface="Wingdings" pitchFamily="2" charset="2"/>
              <a:buAutoNum type="arabicPeriod"/>
            </a:pPr>
            <a:r>
              <a:rPr lang="fr-CA" sz="2800" smtClean="0"/>
              <a:t>Double le résultat</a:t>
            </a:r>
          </a:p>
          <a:p>
            <a:pPr marL="609600" indent="-609600">
              <a:lnSpc>
                <a:spcPct val="90000"/>
              </a:lnSpc>
              <a:buFont typeface="Wingdings" pitchFamily="2" charset="2"/>
              <a:buAutoNum type="arabicPeriod"/>
            </a:pPr>
            <a:r>
              <a:rPr lang="fr-CA" sz="2800" smtClean="0"/>
              <a:t>Soustrais 4</a:t>
            </a:r>
          </a:p>
          <a:p>
            <a:pPr marL="609600" indent="-609600">
              <a:lnSpc>
                <a:spcPct val="90000"/>
              </a:lnSpc>
              <a:buFont typeface="Wingdings" pitchFamily="2" charset="2"/>
              <a:buAutoNum type="arabicPeriod"/>
            </a:pPr>
            <a:r>
              <a:rPr lang="fr-CA" sz="2800" smtClean="0"/>
              <a:t>Divise le résultat par 2</a:t>
            </a:r>
          </a:p>
          <a:p>
            <a:pPr marL="609600" indent="-609600">
              <a:lnSpc>
                <a:spcPct val="90000"/>
              </a:lnSpc>
              <a:buFont typeface="Wingdings" pitchFamily="2" charset="2"/>
              <a:buAutoNum type="arabicPeriod"/>
            </a:pPr>
            <a:r>
              <a:rPr lang="fr-CA" sz="2800" smtClean="0"/>
              <a:t>Soustrais le nombre choisis au départ</a:t>
            </a:r>
          </a:p>
          <a:p>
            <a:pPr marL="609600" indent="-609600">
              <a:lnSpc>
                <a:spcPct val="90000"/>
              </a:lnSpc>
              <a:buFont typeface="Wingdings" pitchFamily="2" charset="2"/>
              <a:buNone/>
            </a:pPr>
            <a:r>
              <a:rPr lang="fr-CA" sz="2800" smtClean="0"/>
              <a:t>Compare ton résultat final avec le résultat obtenu</a:t>
            </a:r>
          </a:p>
          <a:p>
            <a:pPr marL="609600" indent="-609600">
              <a:lnSpc>
                <a:spcPct val="90000"/>
              </a:lnSpc>
              <a:buFont typeface="Wingdings" pitchFamily="2" charset="2"/>
              <a:buNone/>
            </a:pPr>
            <a:r>
              <a:rPr lang="fr-CA" sz="2800" smtClean="0"/>
              <a:t>par les autres participants.</a:t>
            </a:r>
          </a:p>
          <a:p>
            <a:pPr marL="609600" indent="-609600">
              <a:lnSpc>
                <a:spcPct val="90000"/>
              </a:lnSpc>
              <a:buFont typeface="Wingdings" pitchFamily="2" charset="2"/>
              <a:buNone/>
            </a:pPr>
            <a:r>
              <a:rPr lang="fr-CA" sz="2800" smtClean="0"/>
              <a:t>Expliquer.</a:t>
            </a:r>
            <a:endParaRPr lang="fr-FR" sz="280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ADD7FF2F-D039-4818-A7DC-BD97BF77925C}" type="slidenum">
              <a:rPr lang="fr-CA" smtClean="0"/>
              <a:pPr/>
              <a:t>21</a:t>
            </a:fld>
            <a:endParaRPr lang="fr-CA" smtClean="0"/>
          </a:p>
        </p:txBody>
      </p:sp>
      <p:sp>
        <p:nvSpPr>
          <p:cNvPr id="1028" name="Rectangle 2"/>
          <p:cNvSpPr>
            <a:spLocks noGrp="1" noChangeArrowheads="1"/>
          </p:cNvSpPr>
          <p:nvPr>
            <p:ph type="title"/>
          </p:nvPr>
        </p:nvSpPr>
        <p:spPr>
          <a:xfrm>
            <a:off x="577850" y="357188"/>
            <a:ext cx="8088313" cy="1143000"/>
          </a:xfrm>
        </p:spPr>
        <p:txBody>
          <a:bodyPr/>
          <a:lstStyle/>
          <a:p>
            <a:pPr algn="ctr" eaLnBrk="1" hangingPunct="1"/>
            <a:r>
              <a:rPr lang="fr-CA" b="1" smtClean="0">
                <a:solidFill>
                  <a:srgbClr val="0066CC"/>
                </a:solidFill>
              </a:rPr>
              <a:t>Équations et inéquations</a:t>
            </a:r>
          </a:p>
        </p:txBody>
      </p:sp>
      <p:sp>
        <p:nvSpPr>
          <p:cNvPr id="1029" name="Rectangle 3"/>
          <p:cNvSpPr>
            <a:spLocks noGrp="1" noChangeArrowheads="1"/>
          </p:cNvSpPr>
          <p:nvPr>
            <p:ph type="body" idx="1"/>
          </p:nvPr>
        </p:nvSpPr>
        <p:spPr>
          <a:xfrm>
            <a:off x="812800" y="1431925"/>
            <a:ext cx="7797800" cy="1055688"/>
          </a:xfrm>
        </p:spPr>
        <p:txBody>
          <a:bodyPr/>
          <a:lstStyle/>
          <a:p>
            <a:pPr marL="1968500" indent="-1968500" eaLnBrk="1" hangingPunct="1">
              <a:lnSpc>
                <a:spcPct val="90000"/>
              </a:lnSpc>
              <a:buFont typeface="Wingdings" pitchFamily="2" charset="2"/>
              <a:buNone/>
            </a:pPr>
            <a:r>
              <a:rPr lang="fr-CA" smtClean="0">
                <a:solidFill>
                  <a:srgbClr val="0066CC"/>
                </a:solidFill>
              </a:rPr>
              <a:t>Activité 3 :	Modéliser et résoudre des problèmes</a:t>
            </a:r>
          </a:p>
        </p:txBody>
      </p:sp>
      <p:graphicFrame>
        <p:nvGraphicFramePr>
          <p:cNvPr id="1026" name="Object 7"/>
          <p:cNvGraphicFramePr>
            <a:graphicFrameLocks noChangeAspect="1"/>
          </p:cNvGraphicFramePr>
          <p:nvPr/>
        </p:nvGraphicFramePr>
        <p:xfrm>
          <a:off x="969963" y="4765675"/>
          <a:ext cx="279400" cy="749300"/>
        </p:xfrm>
        <a:graphic>
          <a:graphicData uri="http://schemas.openxmlformats.org/presentationml/2006/ole">
            <p:oleObj spid="_x0000_s1026" name="Equation" r:id="rId3" imgW="279360" imgH="749160" progId="">
              <p:embed/>
            </p:oleObj>
          </a:graphicData>
        </a:graphic>
      </p:graphicFrame>
      <p:grpSp>
        <p:nvGrpSpPr>
          <p:cNvPr id="1030" name="Group 10"/>
          <p:cNvGrpSpPr>
            <a:grpSpLocks/>
          </p:cNvGrpSpPr>
          <p:nvPr/>
        </p:nvGrpSpPr>
        <p:grpSpPr bwMode="auto">
          <a:xfrm>
            <a:off x="177800" y="188913"/>
            <a:ext cx="8786813" cy="6453187"/>
            <a:chOff x="112" y="119"/>
            <a:chExt cx="5535" cy="4065"/>
          </a:xfrm>
        </p:grpSpPr>
        <p:grpSp>
          <p:nvGrpSpPr>
            <p:cNvPr id="1032" name="Group 11"/>
            <p:cNvGrpSpPr>
              <a:grpSpLocks/>
            </p:cNvGrpSpPr>
            <p:nvPr/>
          </p:nvGrpSpPr>
          <p:grpSpPr bwMode="auto">
            <a:xfrm>
              <a:off x="112" y="119"/>
              <a:ext cx="5353" cy="2585"/>
              <a:chOff x="158" y="210"/>
              <a:chExt cx="5353" cy="2585"/>
            </a:xfrm>
          </p:grpSpPr>
          <p:sp>
            <p:nvSpPr>
              <p:cNvPr id="1036" name="Line 12"/>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037" name="Line 13"/>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1038" name="Line 14"/>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1033" name="Group 15"/>
            <p:cNvGrpSpPr>
              <a:grpSpLocks/>
            </p:cNvGrpSpPr>
            <p:nvPr/>
          </p:nvGrpSpPr>
          <p:grpSpPr bwMode="auto">
            <a:xfrm>
              <a:off x="3697" y="2659"/>
              <a:ext cx="1950" cy="1525"/>
              <a:chOff x="3697" y="2659"/>
              <a:chExt cx="1950" cy="1525"/>
            </a:xfrm>
          </p:grpSpPr>
          <p:sp>
            <p:nvSpPr>
              <p:cNvPr id="1034" name="Line 16"/>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1035" name="Line 17"/>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031" name="Rectangle 18"/>
          <p:cNvSpPr>
            <a:spLocks noChangeArrowheads="1"/>
          </p:cNvSpPr>
          <p:nvPr/>
        </p:nvSpPr>
        <p:spPr bwMode="auto">
          <a:xfrm>
            <a:off x="592138" y="2446338"/>
            <a:ext cx="7997825" cy="3954462"/>
          </a:xfrm>
          <a:prstGeom prst="rect">
            <a:avLst/>
          </a:prstGeom>
          <a:noFill/>
          <a:ln w="9525">
            <a:noFill/>
            <a:miter lim="800000"/>
            <a:headEnd/>
            <a:tailEnd/>
          </a:ln>
        </p:spPr>
        <p:txBody>
          <a:bodyPr/>
          <a:lstStyle/>
          <a:p>
            <a:pPr>
              <a:lnSpc>
                <a:spcPct val="80000"/>
              </a:lnSpc>
              <a:spcBef>
                <a:spcPct val="20000"/>
              </a:spcBef>
              <a:buClr>
                <a:schemeClr val="accent1"/>
              </a:buClr>
              <a:buFont typeface="Wingdings" pitchFamily="2" charset="2"/>
              <a:buNone/>
              <a:defRPr/>
            </a:pPr>
            <a:r>
              <a:rPr lang="fr-CA" sz="2600" dirty="0"/>
              <a:t>7</a:t>
            </a:r>
            <a:r>
              <a:rPr lang="fr-CA" sz="2600" baseline="30000" dirty="0"/>
              <a:t>e</a:t>
            </a:r>
            <a:r>
              <a:rPr lang="fr-CA" sz="2600" dirty="0"/>
              <a:t> année, n</a:t>
            </a:r>
            <a:r>
              <a:rPr lang="fr-CA" sz="2600" baseline="30000" dirty="0"/>
              <a:t>o</a:t>
            </a:r>
            <a:r>
              <a:rPr lang="fr-CA" sz="2600" dirty="0"/>
              <a:t> 7</a:t>
            </a:r>
          </a:p>
          <a:p>
            <a:pPr>
              <a:spcBef>
                <a:spcPct val="20000"/>
              </a:spcBef>
              <a:buClr>
                <a:schemeClr val="accent1"/>
              </a:buClr>
              <a:buFont typeface="Wingdings" pitchFamily="2" charset="2"/>
              <a:buNone/>
              <a:defRPr/>
            </a:pPr>
            <a:r>
              <a:rPr lang="fr-CA" sz="2600" dirty="0"/>
              <a:t>Modéliser et résoudre des problèmes qui peuvent être représentés par des équations linéaires des formes suivantes :</a:t>
            </a:r>
          </a:p>
          <a:p>
            <a:pPr>
              <a:lnSpc>
                <a:spcPct val="80000"/>
              </a:lnSpc>
              <a:spcBef>
                <a:spcPct val="20000"/>
              </a:spcBef>
              <a:buClr>
                <a:schemeClr val="accent1"/>
              </a:buClr>
              <a:buFont typeface="Wingdings" pitchFamily="2" charset="2"/>
              <a:buNone/>
              <a:defRPr/>
            </a:pPr>
            <a:r>
              <a:rPr lang="fr-CA" sz="2600" dirty="0"/>
              <a:t>•  </a:t>
            </a:r>
            <a:r>
              <a:rPr lang="fr-CA" sz="2600" i="1" dirty="0" err="1"/>
              <a:t>ax</a:t>
            </a:r>
            <a:r>
              <a:rPr lang="fr-CA" sz="2600" i="1" dirty="0"/>
              <a:t> + b = c</a:t>
            </a:r>
          </a:p>
          <a:p>
            <a:pPr>
              <a:lnSpc>
                <a:spcPct val="80000"/>
              </a:lnSpc>
              <a:spcBef>
                <a:spcPct val="20000"/>
              </a:spcBef>
              <a:buClr>
                <a:schemeClr val="accent1"/>
              </a:buClr>
              <a:buFont typeface="Wingdings" pitchFamily="2" charset="2"/>
              <a:buNone/>
              <a:defRPr/>
            </a:pPr>
            <a:r>
              <a:rPr lang="fr-CA" sz="2600" dirty="0"/>
              <a:t>•  </a:t>
            </a:r>
            <a:r>
              <a:rPr lang="fr-CA" sz="2600" i="1" dirty="0" err="1"/>
              <a:t>ax</a:t>
            </a:r>
            <a:r>
              <a:rPr lang="fr-CA" sz="2600" i="1" dirty="0"/>
              <a:t> = b</a:t>
            </a:r>
          </a:p>
          <a:p>
            <a:pPr>
              <a:lnSpc>
                <a:spcPct val="110000"/>
              </a:lnSpc>
              <a:spcBef>
                <a:spcPct val="20000"/>
              </a:spcBef>
              <a:buClr>
                <a:schemeClr val="accent1"/>
              </a:buClr>
              <a:buFont typeface="Wingdings" pitchFamily="2" charset="2"/>
              <a:buNone/>
              <a:defRPr/>
            </a:pPr>
            <a:r>
              <a:rPr lang="fr-CA" sz="2600" dirty="0"/>
              <a:t>• </a:t>
            </a:r>
            <a:r>
              <a:rPr lang="fr-CA" sz="2600" dirty="0"/>
              <a:t>     </a:t>
            </a:r>
            <a:r>
              <a:rPr lang="fr-CA" sz="2600" i="1" dirty="0"/>
              <a:t>= b</a:t>
            </a:r>
            <a:r>
              <a:rPr lang="fr-CA" sz="2600" dirty="0"/>
              <a:t>, </a:t>
            </a:r>
            <a:r>
              <a:rPr lang="fr-CA" sz="2600" i="1" dirty="0"/>
              <a:t>a </a:t>
            </a:r>
            <a:r>
              <a:rPr lang="fr-CA" sz="2600" dirty="0"/>
              <a:t>≠ 0 (où </a:t>
            </a:r>
            <a:r>
              <a:rPr lang="fr-CA" sz="2600" i="1" dirty="0"/>
              <a:t>a</a:t>
            </a:r>
            <a:r>
              <a:rPr lang="fr-CA" sz="2600" dirty="0"/>
              <a:t>, </a:t>
            </a:r>
            <a:r>
              <a:rPr lang="fr-CA" sz="2600" i="1" dirty="0"/>
              <a:t>b</a:t>
            </a:r>
            <a:r>
              <a:rPr lang="fr-CA" sz="2600" dirty="0"/>
              <a:t>, et </a:t>
            </a:r>
            <a:r>
              <a:rPr lang="fr-CA" sz="2600" i="1" dirty="0"/>
              <a:t>c </a:t>
            </a:r>
            <a:r>
              <a:rPr lang="fr-CA" sz="2600" dirty="0"/>
              <a:t>sont des nombres entiers</a:t>
            </a:r>
          </a:p>
          <a:p>
            <a:pPr>
              <a:lnSpc>
                <a:spcPct val="110000"/>
              </a:lnSpc>
              <a:spcBef>
                <a:spcPct val="20000"/>
              </a:spcBef>
              <a:buClr>
                <a:schemeClr val="accent1"/>
              </a:buClr>
              <a:buFont typeface="Wingdings" pitchFamily="2" charset="2"/>
              <a:buNone/>
              <a:defRPr/>
            </a:pPr>
            <a:r>
              <a:rPr lang="fr-CA" sz="2600" dirty="0"/>
              <a:t>  </a:t>
            </a:r>
            <a:r>
              <a:rPr lang="fr-CA" sz="2600" spc="200" dirty="0"/>
              <a:t> </a:t>
            </a:r>
            <a:r>
              <a:rPr lang="fr-CA" sz="2600" dirty="0"/>
              <a:t>positifs</a:t>
            </a:r>
            <a:r>
              <a:rPr lang="fr-CA" sz="2600" dirty="0"/>
              <a:t>), de façon concrète, imagée et symbolique.</a:t>
            </a:r>
          </a:p>
          <a:p>
            <a:pPr>
              <a:lnSpc>
                <a:spcPct val="80000"/>
              </a:lnSpc>
              <a:buClr>
                <a:schemeClr val="accent1"/>
              </a:buClr>
              <a:buFont typeface="Wingdings" pitchFamily="2" charset="2"/>
              <a:buNone/>
              <a:defRPr/>
            </a:pPr>
            <a:r>
              <a:rPr lang="fr-CA" sz="2600" dirty="0"/>
              <a:t> </a:t>
            </a:r>
            <a:r>
              <a:rPr lang="fr-CA" sz="2600" spc="200" dirty="0"/>
              <a:t> </a:t>
            </a:r>
            <a:r>
              <a:rPr lang="fr-CA" sz="2600" dirty="0"/>
              <a:t> [</a:t>
            </a:r>
            <a:r>
              <a:rPr lang="fr-CA" sz="2600" dirty="0"/>
              <a:t>L, R, RP, V]</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6DF57FD5-4F64-4CC1-ABCB-84ECB18B696B}" type="slidenum">
              <a:rPr lang="fr-CA" smtClean="0"/>
              <a:pPr/>
              <a:t>22</a:t>
            </a:fld>
            <a:endParaRPr lang="fr-CA" smtClean="0"/>
          </a:p>
        </p:txBody>
      </p:sp>
      <p:sp>
        <p:nvSpPr>
          <p:cNvPr id="35842" name="Rectangle 2"/>
          <p:cNvSpPr>
            <a:spLocks noGrp="1" noChangeArrowheads="1"/>
          </p:cNvSpPr>
          <p:nvPr>
            <p:ph type="title"/>
          </p:nvPr>
        </p:nvSpPr>
        <p:spPr>
          <a:xfrm>
            <a:off x="801688" y="428625"/>
            <a:ext cx="7967662" cy="1143000"/>
          </a:xfrm>
        </p:spPr>
        <p:txBody>
          <a:bodyPr/>
          <a:lstStyle/>
          <a:p>
            <a:pPr marL="1968500" indent="-1968500" eaLnBrk="1" hangingPunct="1"/>
            <a:r>
              <a:rPr lang="fr-CA" sz="3200" smtClean="0">
                <a:solidFill>
                  <a:srgbClr val="0066CC"/>
                </a:solidFill>
              </a:rPr>
              <a:t>Activité 3 :	Modéliser et résoudre des problèmes</a:t>
            </a:r>
          </a:p>
        </p:txBody>
      </p:sp>
      <p:sp>
        <p:nvSpPr>
          <p:cNvPr id="35843" name="Rectangle 3"/>
          <p:cNvSpPr>
            <a:spLocks noGrp="1" noChangeArrowheads="1"/>
          </p:cNvSpPr>
          <p:nvPr>
            <p:ph type="body" idx="1"/>
          </p:nvPr>
        </p:nvSpPr>
        <p:spPr>
          <a:xfrm>
            <a:off x="808038" y="1558925"/>
            <a:ext cx="7469187" cy="2725738"/>
          </a:xfrm>
        </p:spPr>
        <p:txBody>
          <a:bodyPr/>
          <a:lstStyle/>
          <a:p>
            <a:pPr marL="0" indent="0" eaLnBrk="1" hangingPunct="1">
              <a:buFont typeface="Wingdings" pitchFamily="2" charset="2"/>
              <a:buNone/>
            </a:pPr>
            <a:r>
              <a:rPr lang="fr-CA" sz="2800" smtClean="0"/>
              <a:t>L’élève s’inspire des situations de la vie quotidienne pour inventer des problèmes algébriques. Ensuite, il prendra des valeurs moins significatives pour en créer d’autres. Enfin, il devra résoudre les problèmes créés par ses pairs.</a:t>
            </a:r>
          </a:p>
        </p:txBody>
      </p:sp>
      <p:grpSp>
        <p:nvGrpSpPr>
          <p:cNvPr id="35844" name="Group 4"/>
          <p:cNvGrpSpPr>
            <a:grpSpLocks/>
          </p:cNvGrpSpPr>
          <p:nvPr/>
        </p:nvGrpSpPr>
        <p:grpSpPr bwMode="auto">
          <a:xfrm>
            <a:off x="177800" y="188913"/>
            <a:ext cx="8786813" cy="6453187"/>
            <a:chOff x="112" y="119"/>
            <a:chExt cx="5535" cy="4065"/>
          </a:xfrm>
        </p:grpSpPr>
        <p:grpSp>
          <p:nvGrpSpPr>
            <p:cNvPr id="35846" name="Group 5"/>
            <p:cNvGrpSpPr>
              <a:grpSpLocks/>
            </p:cNvGrpSpPr>
            <p:nvPr/>
          </p:nvGrpSpPr>
          <p:grpSpPr bwMode="auto">
            <a:xfrm>
              <a:off x="112" y="119"/>
              <a:ext cx="5353" cy="2585"/>
              <a:chOff x="158" y="210"/>
              <a:chExt cx="5353" cy="2585"/>
            </a:xfrm>
          </p:grpSpPr>
          <p:sp>
            <p:nvSpPr>
              <p:cNvPr id="35850"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5851"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5852"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5847" name="Group 9"/>
            <p:cNvGrpSpPr>
              <a:grpSpLocks/>
            </p:cNvGrpSpPr>
            <p:nvPr/>
          </p:nvGrpSpPr>
          <p:grpSpPr bwMode="auto">
            <a:xfrm>
              <a:off x="3697" y="2659"/>
              <a:ext cx="1950" cy="1525"/>
              <a:chOff x="3697" y="2659"/>
              <a:chExt cx="1950" cy="1525"/>
            </a:xfrm>
          </p:grpSpPr>
          <p:sp>
            <p:nvSpPr>
              <p:cNvPr id="35848"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5849"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35845" name="Picture 12" descr="C Mai 2008 056.tif"/>
          <p:cNvPicPr>
            <a:picLocks noChangeAspect="1"/>
          </p:cNvPicPr>
          <p:nvPr/>
        </p:nvPicPr>
        <p:blipFill>
          <a:blip r:embed="rId2"/>
          <a:srcRect/>
          <a:stretch>
            <a:fillRect/>
          </a:stretch>
        </p:blipFill>
        <p:spPr bwMode="auto">
          <a:xfrm>
            <a:off x="3492500" y="3906838"/>
            <a:ext cx="3648075"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5"/>
          <p:cNvSpPr>
            <a:spLocks noGrp="1"/>
          </p:cNvSpPr>
          <p:nvPr>
            <p:ph type="sldNum" sz="quarter" idx="12"/>
          </p:nvPr>
        </p:nvSpPr>
        <p:spPr>
          <a:noFill/>
        </p:spPr>
        <p:txBody>
          <a:bodyPr/>
          <a:lstStyle/>
          <a:p>
            <a:fld id="{6F44C428-6C69-4D92-B774-9F76806E7266}" type="slidenum">
              <a:rPr lang="fr-CA" smtClean="0"/>
              <a:pPr/>
              <a:t>23</a:t>
            </a:fld>
            <a:endParaRPr lang="fr-CA" smtClean="0"/>
          </a:p>
        </p:txBody>
      </p:sp>
      <p:sp>
        <p:nvSpPr>
          <p:cNvPr id="2054" name="Rectangle 2"/>
          <p:cNvSpPr>
            <a:spLocks noGrp="1" noChangeArrowheads="1"/>
          </p:cNvSpPr>
          <p:nvPr>
            <p:ph type="title"/>
          </p:nvPr>
        </p:nvSpPr>
        <p:spPr>
          <a:xfrm>
            <a:off x="576263" y="388938"/>
            <a:ext cx="8045450" cy="1143000"/>
          </a:xfrm>
        </p:spPr>
        <p:txBody>
          <a:bodyPr/>
          <a:lstStyle/>
          <a:p>
            <a:pPr algn="ctr" eaLnBrk="1" hangingPunct="1"/>
            <a:r>
              <a:rPr lang="fr-CA" b="1" smtClean="0">
                <a:solidFill>
                  <a:srgbClr val="0066CC"/>
                </a:solidFill>
              </a:rPr>
              <a:t>Équations et inéquations</a:t>
            </a:r>
          </a:p>
        </p:txBody>
      </p:sp>
      <p:sp>
        <p:nvSpPr>
          <p:cNvPr id="2055" name="Rectangle 3"/>
          <p:cNvSpPr>
            <a:spLocks noGrp="1" noChangeArrowheads="1"/>
          </p:cNvSpPr>
          <p:nvPr>
            <p:ph type="body" idx="1"/>
          </p:nvPr>
        </p:nvSpPr>
        <p:spPr>
          <a:xfrm>
            <a:off x="800100" y="1495425"/>
            <a:ext cx="7810500" cy="5048250"/>
          </a:xfrm>
        </p:spPr>
        <p:txBody>
          <a:bodyPr/>
          <a:lstStyle/>
          <a:p>
            <a:pPr marL="0" indent="0" eaLnBrk="1" hangingPunct="1">
              <a:lnSpc>
                <a:spcPct val="80000"/>
              </a:lnSpc>
              <a:buFont typeface="Wingdings" pitchFamily="2" charset="2"/>
              <a:buNone/>
            </a:pPr>
            <a:r>
              <a:rPr lang="fr-CA" smtClean="0">
                <a:solidFill>
                  <a:srgbClr val="0066CC"/>
                </a:solidFill>
              </a:rPr>
              <a:t>Activité 4 : Illustrer des relations</a:t>
            </a:r>
          </a:p>
          <a:p>
            <a:pPr marL="0" indent="0" eaLnBrk="1" hangingPunct="1">
              <a:lnSpc>
                <a:spcPct val="80000"/>
              </a:lnSpc>
              <a:buFont typeface="Wingdings" pitchFamily="2" charset="2"/>
              <a:buNone/>
            </a:pPr>
            <a:endParaRPr lang="fr-CA" sz="1600" smtClean="0">
              <a:solidFill>
                <a:schemeClr val="hlink"/>
              </a:solidFill>
            </a:endParaRPr>
          </a:p>
          <a:p>
            <a:pPr marL="0" indent="0" eaLnBrk="1" hangingPunct="1">
              <a:lnSpc>
                <a:spcPct val="80000"/>
              </a:lnSpc>
              <a:buFont typeface="Wingdings" pitchFamily="2" charset="2"/>
              <a:buNone/>
            </a:pPr>
            <a:r>
              <a:rPr lang="fr-CA" sz="2800" smtClean="0"/>
              <a:t>8</a:t>
            </a:r>
            <a:r>
              <a:rPr lang="fr-CA" sz="2800" baseline="30000" smtClean="0"/>
              <a:t>e</a:t>
            </a:r>
            <a:r>
              <a:rPr lang="fr-CA" sz="2800" smtClean="0"/>
              <a:t> année, n</a:t>
            </a:r>
            <a:r>
              <a:rPr lang="fr-CA" sz="2800" baseline="30000" smtClean="0"/>
              <a:t>o</a:t>
            </a:r>
            <a:r>
              <a:rPr lang="fr-CA" sz="2800" smtClean="0"/>
              <a:t> 2</a:t>
            </a:r>
          </a:p>
          <a:p>
            <a:pPr marL="0" indent="0" eaLnBrk="1" hangingPunct="1">
              <a:buFont typeface="Wingdings" pitchFamily="2" charset="2"/>
              <a:buNone/>
            </a:pPr>
            <a:r>
              <a:rPr lang="fr-CA" sz="2800" smtClean="0"/>
              <a:t>Modéliser et résoudre des problèmes en utilisant des équations linéaires des formes suivantes :</a:t>
            </a:r>
          </a:p>
          <a:p>
            <a:pPr marL="0" indent="0" eaLnBrk="1" hangingPunct="1">
              <a:lnSpc>
                <a:spcPct val="80000"/>
              </a:lnSpc>
              <a:spcBef>
                <a:spcPct val="30000"/>
              </a:spcBef>
              <a:buFont typeface="Symbol" pitchFamily="18" charset="2"/>
              <a:buNone/>
            </a:pPr>
            <a:r>
              <a:rPr lang="fr-CA" sz="2600" smtClean="0"/>
              <a:t>•</a:t>
            </a:r>
            <a:r>
              <a:rPr lang="fr-CA" sz="2800" i="1" smtClean="0"/>
              <a:t> ax = b     	</a:t>
            </a:r>
            <a:r>
              <a:rPr lang="fr-CA" sz="2600" smtClean="0"/>
              <a:t>•</a:t>
            </a:r>
            <a:r>
              <a:rPr lang="fr-CA" sz="2800" smtClean="0"/>
              <a:t>          , </a:t>
            </a:r>
            <a:r>
              <a:rPr lang="fr-CA" sz="2800" i="1" smtClean="0"/>
              <a:t>a </a:t>
            </a:r>
            <a:r>
              <a:rPr lang="fr-CA" sz="2800" smtClean="0"/>
              <a:t>≠ 0     	</a:t>
            </a:r>
            <a:r>
              <a:rPr lang="fr-CA" sz="2600" smtClean="0"/>
              <a:t>•</a:t>
            </a:r>
            <a:r>
              <a:rPr lang="fr-CA" sz="2800" smtClean="0"/>
              <a:t> </a:t>
            </a:r>
            <a:r>
              <a:rPr lang="fr-CA" sz="2800" i="1" smtClean="0"/>
              <a:t>ax – b = c</a:t>
            </a:r>
          </a:p>
          <a:p>
            <a:pPr marL="0" indent="0" eaLnBrk="1" hangingPunct="1">
              <a:lnSpc>
                <a:spcPct val="80000"/>
              </a:lnSpc>
              <a:spcBef>
                <a:spcPct val="50000"/>
              </a:spcBef>
              <a:buFont typeface="Symbol" pitchFamily="18" charset="2"/>
              <a:buNone/>
            </a:pPr>
            <a:r>
              <a:rPr lang="fr-CA" sz="2600" smtClean="0"/>
              <a:t>•</a:t>
            </a:r>
            <a:r>
              <a:rPr lang="fr-CA" sz="2800" smtClean="0"/>
              <a:t>               </a:t>
            </a:r>
            <a:r>
              <a:rPr lang="fr-CA" sz="2800" i="1" smtClean="0"/>
              <a:t>, a </a:t>
            </a:r>
            <a:r>
              <a:rPr lang="fr-CA" sz="2800" smtClean="0"/>
              <a:t>≠ 0			</a:t>
            </a:r>
            <a:r>
              <a:rPr lang="fr-CA" sz="2600" smtClean="0"/>
              <a:t>•</a:t>
            </a:r>
            <a:r>
              <a:rPr lang="fr-CA" sz="2800" smtClean="0"/>
              <a:t> </a:t>
            </a:r>
            <a:r>
              <a:rPr lang="fr-CA" sz="2800" i="1" smtClean="0"/>
              <a:t>a(x + b) = c</a:t>
            </a:r>
          </a:p>
          <a:p>
            <a:pPr marL="0" indent="0" eaLnBrk="1" hangingPunct="1">
              <a:spcBef>
                <a:spcPct val="30000"/>
              </a:spcBef>
              <a:buFont typeface="Wingdings" pitchFamily="2" charset="2"/>
              <a:buNone/>
            </a:pPr>
            <a:r>
              <a:rPr lang="fr-CA" sz="2800" smtClean="0"/>
              <a:t>(où </a:t>
            </a:r>
            <a:r>
              <a:rPr lang="fr-CA" sz="2800" i="1" smtClean="0"/>
              <a:t>a</a:t>
            </a:r>
            <a:r>
              <a:rPr lang="fr-CA" sz="2800" smtClean="0"/>
              <a:t>, </a:t>
            </a:r>
            <a:r>
              <a:rPr lang="fr-CA" sz="2800" i="1" smtClean="0"/>
              <a:t>b </a:t>
            </a:r>
            <a:r>
              <a:rPr lang="fr-CA" sz="2800" smtClean="0"/>
              <a:t>et </a:t>
            </a:r>
            <a:r>
              <a:rPr lang="fr-CA" sz="2800" i="1" smtClean="0"/>
              <a:t>c </a:t>
            </a:r>
            <a:r>
              <a:rPr lang="fr-CA" sz="2800" smtClean="0"/>
              <a:t>sont des nombres entiers), de façon concrète, imagée et symbolique.</a:t>
            </a:r>
            <a:br>
              <a:rPr lang="fr-CA" sz="2800" smtClean="0"/>
            </a:br>
            <a:r>
              <a:rPr lang="en-US" sz="2800" smtClean="0"/>
              <a:t>[C, L, RP, V]</a:t>
            </a:r>
            <a:endParaRPr lang="fr-CA" sz="2800" smtClean="0"/>
          </a:p>
        </p:txBody>
      </p:sp>
      <p:graphicFrame>
        <p:nvGraphicFramePr>
          <p:cNvPr id="2050" name="Rectangle 0"/>
          <p:cNvGraphicFramePr>
            <a:graphicFrameLocks/>
          </p:cNvGraphicFramePr>
          <p:nvPr/>
        </p:nvGraphicFramePr>
        <p:xfrm>
          <a:off x="1524000" y="1397000"/>
          <a:ext cx="6096000" cy="4064000"/>
        </p:xfrm>
        <a:graphic>
          <a:graphicData uri="http://schemas.openxmlformats.org/presentationml/2006/ole">
            <p:oleObj spid="_x0000_s2050" name="Equation" r:id="rId3" imgW="0" imgH="0" progId="Equation.3">
              <p:embed/>
            </p:oleObj>
          </a:graphicData>
        </a:graphic>
      </p:graphicFrame>
      <p:graphicFrame>
        <p:nvGraphicFramePr>
          <p:cNvPr id="2051" name="Object 1"/>
          <p:cNvGraphicFramePr>
            <a:graphicFrameLocks noChangeAspect="1"/>
          </p:cNvGraphicFramePr>
          <p:nvPr/>
        </p:nvGraphicFramePr>
        <p:xfrm>
          <a:off x="2908300" y="3848100"/>
          <a:ext cx="876300" cy="787400"/>
        </p:xfrm>
        <a:graphic>
          <a:graphicData uri="http://schemas.openxmlformats.org/presentationml/2006/ole">
            <p:oleObj spid="_x0000_s2051" name="Equation" r:id="rId4" imgW="876240" imgH="787320" progId="">
              <p:embed/>
            </p:oleObj>
          </a:graphicData>
        </a:graphic>
      </p:graphicFrame>
      <p:graphicFrame>
        <p:nvGraphicFramePr>
          <p:cNvPr id="2052" name="Object 2"/>
          <p:cNvGraphicFramePr>
            <a:graphicFrameLocks noChangeAspect="1"/>
          </p:cNvGraphicFramePr>
          <p:nvPr/>
        </p:nvGraphicFramePr>
        <p:xfrm>
          <a:off x="1074738" y="4410075"/>
          <a:ext cx="1409700" cy="787400"/>
        </p:xfrm>
        <a:graphic>
          <a:graphicData uri="http://schemas.openxmlformats.org/presentationml/2006/ole">
            <p:oleObj spid="_x0000_s2052" name="Equation" r:id="rId5" imgW="1409400" imgH="787320" progId="">
              <p:embed/>
            </p:oleObj>
          </a:graphicData>
        </a:graphic>
      </p:graphicFrame>
      <p:grpSp>
        <p:nvGrpSpPr>
          <p:cNvPr id="2056" name="Group 7"/>
          <p:cNvGrpSpPr>
            <a:grpSpLocks/>
          </p:cNvGrpSpPr>
          <p:nvPr/>
        </p:nvGrpSpPr>
        <p:grpSpPr bwMode="auto">
          <a:xfrm>
            <a:off x="177800" y="188913"/>
            <a:ext cx="8786813" cy="6453187"/>
            <a:chOff x="112" y="119"/>
            <a:chExt cx="5535" cy="4065"/>
          </a:xfrm>
        </p:grpSpPr>
        <p:grpSp>
          <p:nvGrpSpPr>
            <p:cNvPr id="2057" name="Group 8"/>
            <p:cNvGrpSpPr>
              <a:grpSpLocks/>
            </p:cNvGrpSpPr>
            <p:nvPr/>
          </p:nvGrpSpPr>
          <p:grpSpPr bwMode="auto">
            <a:xfrm>
              <a:off x="112" y="119"/>
              <a:ext cx="5353" cy="2585"/>
              <a:chOff x="158" y="210"/>
              <a:chExt cx="5353" cy="2585"/>
            </a:xfrm>
          </p:grpSpPr>
          <p:sp>
            <p:nvSpPr>
              <p:cNvPr id="2061" name="Line 9"/>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062" name="Line 10"/>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063" name="Line 11"/>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058" name="Group 12"/>
            <p:cNvGrpSpPr>
              <a:grpSpLocks/>
            </p:cNvGrpSpPr>
            <p:nvPr/>
          </p:nvGrpSpPr>
          <p:grpSpPr bwMode="auto">
            <a:xfrm>
              <a:off x="3697" y="2659"/>
              <a:ext cx="1950" cy="1525"/>
              <a:chOff x="3697" y="2659"/>
              <a:chExt cx="1950" cy="1525"/>
            </a:xfrm>
          </p:grpSpPr>
          <p:sp>
            <p:nvSpPr>
              <p:cNvPr id="2059" name="Line 13"/>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060" name="Line 14"/>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20C2004F-F3BA-4582-96D7-D066F2550CBB}" type="slidenum">
              <a:rPr lang="fr-CA" smtClean="0"/>
              <a:pPr/>
              <a:t>24</a:t>
            </a:fld>
            <a:endParaRPr lang="fr-CA" smtClean="0"/>
          </a:p>
        </p:txBody>
      </p:sp>
      <p:sp>
        <p:nvSpPr>
          <p:cNvPr id="38914" name="Rectangle 2"/>
          <p:cNvSpPr>
            <a:spLocks noGrp="1" noChangeArrowheads="1"/>
          </p:cNvSpPr>
          <p:nvPr>
            <p:ph type="title"/>
          </p:nvPr>
        </p:nvSpPr>
        <p:spPr>
          <a:xfrm>
            <a:off x="809625" y="376238"/>
            <a:ext cx="7732713" cy="1143000"/>
          </a:xfrm>
        </p:spPr>
        <p:txBody>
          <a:bodyPr/>
          <a:lstStyle/>
          <a:p>
            <a:pPr eaLnBrk="1" hangingPunct="1"/>
            <a:r>
              <a:rPr lang="fr-CA" sz="3200" smtClean="0">
                <a:solidFill>
                  <a:srgbClr val="0066CC"/>
                </a:solidFill>
              </a:rPr>
              <a:t>Activité 4 : Illustrer des relations</a:t>
            </a:r>
          </a:p>
        </p:txBody>
      </p:sp>
      <p:sp>
        <p:nvSpPr>
          <p:cNvPr id="38915" name="Rectangle 3"/>
          <p:cNvSpPr>
            <a:spLocks noGrp="1" noChangeArrowheads="1"/>
          </p:cNvSpPr>
          <p:nvPr>
            <p:ph type="body" idx="1"/>
          </p:nvPr>
        </p:nvSpPr>
        <p:spPr>
          <a:xfrm>
            <a:off x="809625" y="1508125"/>
            <a:ext cx="7732713" cy="1571625"/>
          </a:xfrm>
        </p:spPr>
        <p:txBody>
          <a:bodyPr/>
          <a:lstStyle/>
          <a:p>
            <a:pPr marL="0" indent="0" eaLnBrk="1" hangingPunct="1">
              <a:buFont typeface="Wingdings" pitchFamily="2" charset="2"/>
              <a:buNone/>
            </a:pPr>
            <a:r>
              <a:rPr lang="fr-CA" sz="2800" smtClean="0"/>
              <a:t>L’élève passe tranquillement du concret à l’imagé au symbolique à l’aide de cette activité.</a:t>
            </a:r>
          </a:p>
        </p:txBody>
      </p:sp>
      <p:grpSp>
        <p:nvGrpSpPr>
          <p:cNvPr id="38916" name="Group 4"/>
          <p:cNvGrpSpPr>
            <a:grpSpLocks/>
          </p:cNvGrpSpPr>
          <p:nvPr/>
        </p:nvGrpSpPr>
        <p:grpSpPr bwMode="auto">
          <a:xfrm>
            <a:off x="177800" y="188913"/>
            <a:ext cx="8786813" cy="6453187"/>
            <a:chOff x="112" y="119"/>
            <a:chExt cx="5535" cy="4065"/>
          </a:xfrm>
        </p:grpSpPr>
        <p:grpSp>
          <p:nvGrpSpPr>
            <p:cNvPr id="38920" name="Group 5"/>
            <p:cNvGrpSpPr>
              <a:grpSpLocks/>
            </p:cNvGrpSpPr>
            <p:nvPr/>
          </p:nvGrpSpPr>
          <p:grpSpPr bwMode="auto">
            <a:xfrm>
              <a:off x="112" y="119"/>
              <a:ext cx="5353" cy="2585"/>
              <a:chOff x="158" y="210"/>
              <a:chExt cx="5353" cy="2585"/>
            </a:xfrm>
          </p:grpSpPr>
          <p:sp>
            <p:nvSpPr>
              <p:cNvPr id="38924"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8925"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8926"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8921" name="Group 9"/>
            <p:cNvGrpSpPr>
              <a:grpSpLocks/>
            </p:cNvGrpSpPr>
            <p:nvPr/>
          </p:nvGrpSpPr>
          <p:grpSpPr bwMode="auto">
            <a:xfrm>
              <a:off x="3697" y="2659"/>
              <a:ext cx="1950" cy="1525"/>
              <a:chOff x="3697" y="2659"/>
              <a:chExt cx="1950" cy="1525"/>
            </a:xfrm>
          </p:grpSpPr>
          <p:sp>
            <p:nvSpPr>
              <p:cNvPr id="38922"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8923"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3" name="Rectangle 3"/>
          <p:cNvSpPr txBox="1">
            <a:spLocks noChangeArrowheads="1"/>
          </p:cNvSpPr>
          <p:nvPr/>
        </p:nvSpPr>
        <p:spPr bwMode="auto">
          <a:xfrm>
            <a:off x="839788" y="3376613"/>
            <a:ext cx="7331075" cy="973137"/>
          </a:xfrm>
          <a:prstGeom prst="rect">
            <a:avLst/>
          </a:prstGeom>
          <a:noFill/>
          <a:ln w="9525">
            <a:noFill/>
            <a:miter lim="800000"/>
            <a:headEnd/>
            <a:tailEnd/>
          </a:ln>
        </p:spPr>
        <p:txBody>
          <a:bodyPr/>
          <a:lstStyle/>
          <a:p>
            <a:pPr>
              <a:spcBef>
                <a:spcPct val="20000"/>
              </a:spcBef>
              <a:buClr>
                <a:schemeClr val="accent1"/>
              </a:buClr>
              <a:buFont typeface="Wingdings" pitchFamily="2" charset="2"/>
              <a:buNone/>
              <a:tabLst>
                <a:tab pos="2511425" algn="l"/>
                <a:tab pos="4848225" algn="l"/>
              </a:tabLst>
              <a:defRPr/>
            </a:pPr>
            <a:r>
              <a:rPr lang="fr-CA" sz="2800" kern="0" dirty="0">
                <a:solidFill>
                  <a:srgbClr val="008000"/>
                </a:solidFill>
                <a:latin typeface="+mn-lt"/>
                <a:cs typeface="+mn-cs"/>
              </a:rPr>
              <a:t>concret</a:t>
            </a:r>
            <a:r>
              <a:rPr lang="fr-CA" sz="2800" kern="0" dirty="0">
                <a:latin typeface="+mn-lt"/>
                <a:cs typeface="+mn-cs"/>
              </a:rPr>
              <a:t>	</a:t>
            </a:r>
            <a:r>
              <a:rPr lang="fr-CA" sz="2800" kern="0" dirty="0">
                <a:solidFill>
                  <a:srgbClr val="CC3300"/>
                </a:solidFill>
                <a:latin typeface="+mn-lt"/>
                <a:cs typeface="+mn-cs"/>
              </a:rPr>
              <a:t>imagé</a:t>
            </a:r>
            <a:r>
              <a:rPr lang="fr-CA" sz="2800" kern="0" dirty="0">
                <a:latin typeface="+mn-lt"/>
                <a:cs typeface="+mn-cs"/>
              </a:rPr>
              <a:t>	</a:t>
            </a:r>
            <a:r>
              <a:rPr lang="fr-CA" sz="2800" kern="0" dirty="0">
                <a:solidFill>
                  <a:srgbClr val="9900FF"/>
                </a:solidFill>
                <a:latin typeface="+mn-lt"/>
                <a:cs typeface="+mn-cs"/>
              </a:rPr>
              <a:t>symbolique</a:t>
            </a:r>
          </a:p>
        </p:txBody>
      </p:sp>
      <p:cxnSp>
        <p:nvCxnSpPr>
          <p:cNvPr id="15" name="Straight Arrow Connector 14"/>
          <p:cNvCxnSpPr/>
          <p:nvPr/>
        </p:nvCxnSpPr>
        <p:spPr>
          <a:xfrm>
            <a:off x="2322513" y="3686175"/>
            <a:ext cx="971550"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51375" y="3679825"/>
            <a:ext cx="973138"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5"/>
          <p:cNvSpPr>
            <a:spLocks noGrp="1"/>
          </p:cNvSpPr>
          <p:nvPr>
            <p:ph type="sldNum" sz="quarter" idx="12"/>
          </p:nvPr>
        </p:nvSpPr>
        <p:spPr>
          <a:noFill/>
        </p:spPr>
        <p:txBody>
          <a:bodyPr/>
          <a:lstStyle/>
          <a:p>
            <a:fld id="{051B6412-AD6E-4DD1-BAE1-F46E6B283761}" type="slidenum">
              <a:rPr lang="fr-CA" smtClean="0"/>
              <a:pPr/>
              <a:t>25</a:t>
            </a:fld>
            <a:endParaRPr lang="fr-CA" smtClean="0"/>
          </a:p>
        </p:txBody>
      </p:sp>
      <p:sp>
        <p:nvSpPr>
          <p:cNvPr id="3078" name="Rectangle 2"/>
          <p:cNvSpPr>
            <a:spLocks noGrp="1" noChangeArrowheads="1"/>
          </p:cNvSpPr>
          <p:nvPr>
            <p:ph type="title"/>
          </p:nvPr>
        </p:nvSpPr>
        <p:spPr>
          <a:xfrm>
            <a:off x="468313" y="373063"/>
            <a:ext cx="8229600" cy="1143000"/>
          </a:xfrm>
        </p:spPr>
        <p:txBody>
          <a:bodyPr/>
          <a:lstStyle/>
          <a:p>
            <a:pPr algn="ctr" eaLnBrk="1" hangingPunct="1"/>
            <a:r>
              <a:rPr lang="fr-CA" b="1" smtClean="0">
                <a:solidFill>
                  <a:srgbClr val="0066CC"/>
                </a:solidFill>
              </a:rPr>
              <a:t>Équations et inéquations</a:t>
            </a:r>
          </a:p>
        </p:txBody>
      </p:sp>
      <p:sp>
        <p:nvSpPr>
          <p:cNvPr id="3079" name="Rectangle 3"/>
          <p:cNvSpPr>
            <a:spLocks noGrp="1" noChangeArrowheads="1"/>
          </p:cNvSpPr>
          <p:nvPr>
            <p:ph type="body" idx="1"/>
          </p:nvPr>
        </p:nvSpPr>
        <p:spPr>
          <a:xfrm>
            <a:off x="800100" y="1463675"/>
            <a:ext cx="7810500" cy="1860550"/>
          </a:xfrm>
        </p:spPr>
        <p:txBody>
          <a:bodyPr/>
          <a:lstStyle/>
          <a:p>
            <a:pPr marL="0" indent="0" eaLnBrk="1" hangingPunct="1">
              <a:lnSpc>
                <a:spcPct val="80000"/>
              </a:lnSpc>
              <a:buFont typeface="Wingdings" pitchFamily="2" charset="2"/>
              <a:buNone/>
            </a:pPr>
            <a:r>
              <a:rPr lang="fr-CA" sz="2800" smtClean="0">
                <a:solidFill>
                  <a:srgbClr val="0066CC"/>
                </a:solidFill>
              </a:rPr>
              <a:t>Activité 5 : Opérations de réflexion prospective</a:t>
            </a:r>
          </a:p>
          <a:p>
            <a:pPr marL="0" indent="0" eaLnBrk="1" hangingPunct="1">
              <a:lnSpc>
                <a:spcPct val="80000"/>
              </a:lnSpc>
              <a:buFont typeface="Wingdings" pitchFamily="2" charset="2"/>
              <a:buNone/>
            </a:pPr>
            <a:endParaRPr lang="fr-CA" sz="1600" smtClean="0"/>
          </a:p>
          <a:p>
            <a:pPr marL="0" indent="0" eaLnBrk="1" hangingPunct="1">
              <a:lnSpc>
                <a:spcPct val="80000"/>
              </a:lnSpc>
              <a:buFont typeface="Wingdings" pitchFamily="2" charset="2"/>
              <a:buNone/>
            </a:pPr>
            <a:r>
              <a:rPr lang="fr-CA" sz="2600" smtClean="0"/>
              <a:t>9</a:t>
            </a:r>
            <a:r>
              <a:rPr lang="fr-CA" sz="2600" baseline="30000" smtClean="0"/>
              <a:t>e</a:t>
            </a:r>
            <a:r>
              <a:rPr lang="fr-CA" sz="2600" smtClean="0"/>
              <a:t> année, n</a:t>
            </a:r>
            <a:r>
              <a:rPr lang="fr-CA" sz="2600" baseline="30000" smtClean="0"/>
              <a:t>o</a:t>
            </a:r>
            <a:r>
              <a:rPr lang="fr-CA" sz="2600" smtClean="0"/>
              <a:t> 3</a:t>
            </a:r>
          </a:p>
          <a:p>
            <a:pPr marL="0" indent="0" eaLnBrk="1" hangingPunct="1">
              <a:buFont typeface="Wingdings" pitchFamily="2" charset="2"/>
              <a:buNone/>
            </a:pPr>
            <a:r>
              <a:rPr lang="fr-CA" sz="2400" smtClean="0"/>
              <a:t>Modéliser et résoudre des problèmes en utilisant des équations linéaires des formes suivantes :</a:t>
            </a:r>
          </a:p>
        </p:txBody>
      </p:sp>
      <p:graphicFrame>
        <p:nvGraphicFramePr>
          <p:cNvPr id="3074" name="Object 4"/>
          <p:cNvGraphicFramePr>
            <a:graphicFrameLocks noChangeAspect="1"/>
          </p:cNvGraphicFramePr>
          <p:nvPr/>
        </p:nvGraphicFramePr>
        <p:xfrm>
          <a:off x="3005138" y="3224213"/>
          <a:ext cx="750887" cy="698500"/>
        </p:xfrm>
        <a:graphic>
          <a:graphicData uri="http://schemas.openxmlformats.org/presentationml/2006/ole">
            <p:oleObj spid="_x0000_s3074" name="Equation" r:id="rId3" imgW="761760" imgH="698400" progId="">
              <p:embed/>
            </p:oleObj>
          </a:graphicData>
        </a:graphic>
      </p:graphicFrame>
      <p:graphicFrame>
        <p:nvGraphicFramePr>
          <p:cNvPr id="3075" name="Object 5"/>
          <p:cNvGraphicFramePr>
            <a:graphicFrameLocks noChangeAspect="1"/>
          </p:cNvGraphicFramePr>
          <p:nvPr/>
        </p:nvGraphicFramePr>
        <p:xfrm>
          <a:off x="1116013" y="3671888"/>
          <a:ext cx="1203325" cy="698500"/>
        </p:xfrm>
        <a:graphic>
          <a:graphicData uri="http://schemas.openxmlformats.org/presentationml/2006/ole">
            <p:oleObj spid="_x0000_s3075" name="Equation" r:id="rId4" imgW="1218960" imgH="698400" progId="">
              <p:embed/>
            </p:oleObj>
          </a:graphicData>
        </a:graphic>
      </p:graphicFrame>
      <p:graphicFrame>
        <p:nvGraphicFramePr>
          <p:cNvPr id="3076" name="Object 7"/>
          <p:cNvGraphicFramePr>
            <a:graphicFrameLocks noChangeAspect="1"/>
          </p:cNvGraphicFramePr>
          <p:nvPr/>
        </p:nvGraphicFramePr>
        <p:xfrm>
          <a:off x="5664200" y="4603750"/>
          <a:ext cx="752475" cy="685800"/>
        </p:xfrm>
        <a:graphic>
          <a:graphicData uri="http://schemas.openxmlformats.org/presentationml/2006/ole">
            <p:oleObj spid="_x0000_s3076" name="Equation" r:id="rId5" imgW="761760" imgH="685800" progId="">
              <p:embed/>
            </p:oleObj>
          </a:graphicData>
        </a:graphic>
      </p:graphicFrame>
      <p:grpSp>
        <p:nvGrpSpPr>
          <p:cNvPr id="3080" name="Group 8"/>
          <p:cNvGrpSpPr>
            <a:grpSpLocks/>
          </p:cNvGrpSpPr>
          <p:nvPr/>
        </p:nvGrpSpPr>
        <p:grpSpPr bwMode="auto">
          <a:xfrm>
            <a:off x="177800" y="188913"/>
            <a:ext cx="8786813" cy="6453187"/>
            <a:chOff x="112" y="119"/>
            <a:chExt cx="5535" cy="4065"/>
          </a:xfrm>
        </p:grpSpPr>
        <p:grpSp>
          <p:nvGrpSpPr>
            <p:cNvPr id="3082" name="Group 9"/>
            <p:cNvGrpSpPr>
              <a:grpSpLocks/>
            </p:cNvGrpSpPr>
            <p:nvPr/>
          </p:nvGrpSpPr>
          <p:grpSpPr bwMode="auto">
            <a:xfrm>
              <a:off x="112" y="119"/>
              <a:ext cx="5353" cy="2585"/>
              <a:chOff x="158" y="210"/>
              <a:chExt cx="5353" cy="2585"/>
            </a:xfrm>
          </p:grpSpPr>
          <p:sp>
            <p:nvSpPr>
              <p:cNvPr id="3086" name="Line 10"/>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3087" name="Line 11"/>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3088" name="Line 12"/>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3083" name="Group 13"/>
            <p:cNvGrpSpPr>
              <a:grpSpLocks/>
            </p:cNvGrpSpPr>
            <p:nvPr/>
          </p:nvGrpSpPr>
          <p:grpSpPr bwMode="auto">
            <a:xfrm>
              <a:off x="3697" y="2659"/>
              <a:ext cx="1950" cy="1525"/>
              <a:chOff x="3697" y="2659"/>
              <a:chExt cx="1950" cy="1525"/>
            </a:xfrm>
          </p:grpSpPr>
          <p:sp>
            <p:nvSpPr>
              <p:cNvPr id="3084" name="Line 14"/>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3085" name="Line 15"/>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6" name="Rectangle 3"/>
          <p:cNvSpPr txBox="1">
            <a:spLocks noChangeArrowheads="1"/>
          </p:cNvSpPr>
          <p:nvPr/>
        </p:nvSpPr>
        <p:spPr bwMode="auto">
          <a:xfrm>
            <a:off x="800100" y="3417888"/>
            <a:ext cx="7477125" cy="2487612"/>
          </a:xfrm>
          <a:prstGeom prst="rect">
            <a:avLst/>
          </a:prstGeom>
          <a:noFill/>
          <a:ln w="9525">
            <a:noFill/>
            <a:miter lim="800000"/>
            <a:headEnd/>
            <a:tailEnd/>
          </a:ln>
        </p:spPr>
        <p:txBody>
          <a:bodyPr/>
          <a:lstStyle/>
          <a:p>
            <a:pPr>
              <a:lnSpc>
                <a:spcPct val="80000"/>
              </a:lnSpc>
              <a:spcBef>
                <a:spcPct val="20000"/>
              </a:spcBef>
              <a:buClr>
                <a:schemeClr val="accent1"/>
              </a:buClr>
              <a:buFont typeface="Wingdings" pitchFamily="2" charset="2"/>
              <a:buNone/>
              <a:defRPr/>
            </a:pPr>
            <a:r>
              <a:rPr lang="fr-CA" sz="2400" kern="0" dirty="0">
                <a:latin typeface="+mn-lt"/>
                <a:cs typeface="+mn-cs"/>
              </a:rPr>
              <a:t>• </a:t>
            </a:r>
            <a:r>
              <a:rPr lang="fr-CA" sz="2400" i="1" kern="0" dirty="0" err="1">
                <a:latin typeface="+mn-lt"/>
                <a:cs typeface="+mn-cs"/>
              </a:rPr>
              <a:t>ax</a:t>
            </a:r>
            <a:r>
              <a:rPr lang="fr-CA" sz="2400" i="1" kern="0" dirty="0">
                <a:latin typeface="+mn-lt"/>
                <a:cs typeface="+mn-cs"/>
              </a:rPr>
              <a:t> = b	</a:t>
            </a:r>
            <a:r>
              <a:rPr lang="fr-CA" sz="2400" kern="0" dirty="0">
                <a:latin typeface="+mn-lt"/>
                <a:cs typeface="+mn-cs"/>
              </a:rPr>
              <a:t>•           , </a:t>
            </a:r>
            <a:r>
              <a:rPr lang="fr-CA" sz="2400" i="1" kern="0" dirty="0">
                <a:latin typeface="+mn-lt"/>
                <a:cs typeface="+mn-cs"/>
              </a:rPr>
              <a:t>a </a:t>
            </a:r>
            <a:r>
              <a:rPr lang="fr-CA" sz="2400" kern="0" dirty="0">
                <a:latin typeface="+mn-lt"/>
                <a:cs typeface="+mn-cs"/>
              </a:rPr>
              <a:t>≠ 0	• </a:t>
            </a:r>
            <a:r>
              <a:rPr lang="fr-CA" sz="2400" i="1" kern="0" dirty="0" err="1">
                <a:latin typeface="+mn-lt"/>
                <a:cs typeface="+mn-cs"/>
              </a:rPr>
              <a:t>ax</a:t>
            </a:r>
            <a:r>
              <a:rPr lang="fr-CA" sz="2400" i="1" kern="0" dirty="0">
                <a:latin typeface="+mn-lt"/>
                <a:cs typeface="+mn-cs"/>
              </a:rPr>
              <a:t> + b = c</a:t>
            </a:r>
          </a:p>
          <a:p>
            <a:pPr>
              <a:lnSpc>
                <a:spcPct val="80000"/>
              </a:lnSpc>
              <a:spcBef>
                <a:spcPct val="40000"/>
              </a:spcBef>
              <a:buClr>
                <a:schemeClr val="accent1"/>
              </a:buClr>
              <a:buFont typeface="Wingdings" pitchFamily="2" charset="2"/>
              <a:buNone/>
              <a:defRPr/>
            </a:pPr>
            <a:r>
              <a:rPr lang="fr-CA" sz="2400" kern="0" dirty="0">
                <a:latin typeface="+mn-lt"/>
                <a:cs typeface="+mn-cs"/>
              </a:rPr>
              <a:t>•    </a:t>
            </a:r>
            <a:r>
              <a:rPr lang="fr-CA" sz="2400" i="1" kern="0" dirty="0">
                <a:latin typeface="+mn-lt"/>
                <a:cs typeface="+mn-cs"/>
              </a:rPr>
              <a:t>           , a </a:t>
            </a:r>
            <a:r>
              <a:rPr lang="fr-CA" sz="2400" kern="0" dirty="0">
                <a:latin typeface="+mn-lt"/>
                <a:cs typeface="+mn-cs"/>
              </a:rPr>
              <a:t>≠ 0			• </a:t>
            </a:r>
            <a:r>
              <a:rPr lang="fr-CA" sz="2400" i="1" kern="0" dirty="0" err="1">
                <a:latin typeface="+mn-lt"/>
                <a:cs typeface="+mn-cs"/>
              </a:rPr>
              <a:t>ax</a:t>
            </a:r>
            <a:r>
              <a:rPr lang="fr-CA" sz="2400" i="1" kern="0" dirty="0">
                <a:latin typeface="+mn-lt"/>
                <a:cs typeface="+mn-cs"/>
              </a:rPr>
              <a:t> = b + </a:t>
            </a:r>
            <a:r>
              <a:rPr lang="fr-CA" sz="2400" i="1" kern="0" dirty="0" err="1">
                <a:latin typeface="+mn-lt"/>
                <a:cs typeface="+mn-cs"/>
              </a:rPr>
              <a:t>cx</a:t>
            </a:r>
            <a:endParaRPr lang="fr-CA" sz="2400" i="1" kern="0" dirty="0">
              <a:latin typeface="+mn-lt"/>
              <a:cs typeface="+mn-cs"/>
            </a:endParaRPr>
          </a:p>
          <a:p>
            <a:pPr>
              <a:lnSpc>
                <a:spcPct val="80000"/>
              </a:lnSpc>
              <a:spcBef>
                <a:spcPct val="40000"/>
              </a:spcBef>
              <a:buClr>
                <a:schemeClr val="accent1"/>
              </a:buClr>
              <a:buFont typeface="Wingdings" pitchFamily="2" charset="2"/>
              <a:buNone/>
              <a:defRPr/>
            </a:pPr>
            <a:r>
              <a:rPr lang="fr-CA" sz="2600" kern="0" dirty="0">
                <a:latin typeface="+mn-lt"/>
                <a:cs typeface="+mn-cs"/>
              </a:rPr>
              <a:t>• </a:t>
            </a:r>
            <a:r>
              <a:rPr lang="fr-CA" sz="2600" i="1" kern="0" dirty="0">
                <a:latin typeface="+mn-lt"/>
                <a:cs typeface="+mn-cs"/>
              </a:rPr>
              <a:t>a(x + b) = c			</a:t>
            </a:r>
            <a:r>
              <a:rPr lang="fr-CA" sz="2600" kern="0" dirty="0">
                <a:latin typeface="+mn-lt"/>
                <a:cs typeface="+mn-cs"/>
              </a:rPr>
              <a:t>• </a:t>
            </a:r>
            <a:r>
              <a:rPr lang="fr-CA" sz="2600" i="1" kern="0" dirty="0" err="1">
                <a:latin typeface="+mn-lt"/>
                <a:cs typeface="+mn-cs"/>
              </a:rPr>
              <a:t>ax</a:t>
            </a:r>
            <a:r>
              <a:rPr lang="fr-CA" sz="2600" i="1" kern="0" dirty="0">
                <a:latin typeface="+mn-lt"/>
                <a:cs typeface="+mn-cs"/>
              </a:rPr>
              <a:t> + b = </a:t>
            </a:r>
            <a:r>
              <a:rPr lang="fr-CA" sz="2600" i="1" kern="0" dirty="0" err="1">
                <a:latin typeface="+mn-lt"/>
                <a:cs typeface="+mn-cs"/>
              </a:rPr>
              <a:t>cx</a:t>
            </a:r>
            <a:r>
              <a:rPr lang="fr-CA" sz="2600" i="1" kern="0" dirty="0">
                <a:latin typeface="+mn-lt"/>
                <a:cs typeface="+mn-cs"/>
              </a:rPr>
              <a:t> + d</a:t>
            </a:r>
          </a:p>
          <a:p>
            <a:pPr>
              <a:lnSpc>
                <a:spcPct val="80000"/>
              </a:lnSpc>
              <a:spcBef>
                <a:spcPct val="40000"/>
              </a:spcBef>
              <a:buClr>
                <a:schemeClr val="accent1"/>
              </a:buClr>
              <a:buFont typeface="Wingdings" pitchFamily="2" charset="2"/>
              <a:buNone/>
              <a:defRPr/>
            </a:pPr>
            <a:r>
              <a:rPr lang="fr-CA" sz="2400" kern="0" dirty="0">
                <a:latin typeface="+mn-lt"/>
                <a:cs typeface="+mn-cs"/>
              </a:rPr>
              <a:t>• </a:t>
            </a:r>
            <a:r>
              <a:rPr lang="fr-CA" sz="2400" i="1" kern="0" dirty="0">
                <a:latin typeface="+mn-lt"/>
                <a:cs typeface="+mn-cs"/>
              </a:rPr>
              <a:t>a(</a:t>
            </a:r>
            <a:r>
              <a:rPr lang="fr-CA" sz="2400" i="1" kern="0" dirty="0" err="1">
                <a:latin typeface="+mn-lt"/>
                <a:cs typeface="+mn-cs"/>
              </a:rPr>
              <a:t>bx</a:t>
            </a:r>
            <a:r>
              <a:rPr lang="fr-CA" sz="2400" i="1" kern="0" dirty="0">
                <a:latin typeface="+mn-lt"/>
                <a:cs typeface="+mn-cs"/>
              </a:rPr>
              <a:t> + c) = d(ex + f)		</a:t>
            </a:r>
            <a:r>
              <a:rPr lang="fr-CA" sz="2400" kern="0" dirty="0">
                <a:latin typeface="+mn-lt"/>
                <a:cs typeface="+mn-cs"/>
              </a:rPr>
              <a:t>•          </a:t>
            </a:r>
            <a:r>
              <a:rPr lang="fr-CA" sz="2400" i="1" kern="0" dirty="0">
                <a:latin typeface="+mn-lt"/>
                <a:cs typeface="+mn-cs"/>
              </a:rPr>
              <a:t>, x </a:t>
            </a:r>
            <a:r>
              <a:rPr lang="fr-CA" sz="2400" kern="0" dirty="0">
                <a:latin typeface="+mn-lt"/>
                <a:cs typeface="+mn-cs"/>
              </a:rPr>
              <a:t>≠ 0</a:t>
            </a:r>
          </a:p>
          <a:p>
            <a:pPr>
              <a:lnSpc>
                <a:spcPct val="80000"/>
              </a:lnSpc>
              <a:spcBef>
                <a:spcPct val="40000"/>
              </a:spcBef>
              <a:buClr>
                <a:schemeClr val="accent1"/>
              </a:buClr>
              <a:buFont typeface="Wingdings" pitchFamily="2" charset="2"/>
              <a:buNone/>
              <a:defRPr/>
            </a:pPr>
            <a:r>
              <a:rPr lang="fr-CA" sz="2400" kern="0" dirty="0">
                <a:latin typeface="+mn-lt"/>
                <a:cs typeface="+mn-cs"/>
              </a:rPr>
              <a:t>(où </a:t>
            </a:r>
            <a:r>
              <a:rPr lang="fr-CA" sz="2400" i="1" kern="0" dirty="0">
                <a:latin typeface="+mn-lt"/>
                <a:cs typeface="+mn-cs"/>
              </a:rPr>
              <a:t>a</a:t>
            </a:r>
            <a:r>
              <a:rPr lang="fr-CA" sz="2400" kern="0" dirty="0">
                <a:latin typeface="+mn-lt"/>
                <a:cs typeface="+mn-cs"/>
              </a:rPr>
              <a:t>, </a:t>
            </a:r>
            <a:r>
              <a:rPr lang="fr-CA" sz="2400" i="1" kern="0" dirty="0">
                <a:latin typeface="+mn-lt"/>
                <a:cs typeface="+mn-cs"/>
              </a:rPr>
              <a:t>b, c, d, e </a:t>
            </a:r>
            <a:r>
              <a:rPr lang="fr-CA" sz="2400" kern="0" dirty="0">
                <a:latin typeface="+mn-lt"/>
                <a:cs typeface="+mn-cs"/>
              </a:rPr>
              <a:t>et </a:t>
            </a:r>
            <a:r>
              <a:rPr lang="fr-CA" sz="2400" i="1" kern="0" dirty="0">
                <a:latin typeface="+mn-lt"/>
                <a:cs typeface="+mn-cs"/>
              </a:rPr>
              <a:t>f </a:t>
            </a:r>
            <a:r>
              <a:rPr lang="fr-CA" sz="2400" kern="0" dirty="0">
                <a:latin typeface="+mn-lt"/>
                <a:cs typeface="+mn-cs"/>
              </a:rPr>
              <a:t>sont des nombres rationnels).</a:t>
            </a:r>
          </a:p>
          <a:p>
            <a:pPr>
              <a:lnSpc>
                <a:spcPct val="80000"/>
              </a:lnSpc>
              <a:buClr>
                <a:schemeClr val="accent1"/>
              </a:buClr>
              <a:buFont typeface="Wingdings" pitchFamily="2" charset="2"/>
              <a:buNone/>
              <a:defRPr/>
            </a:pPr>
            <a:r>
              <a:rPr lang="fr-CA" sz="2400" kern="0" dirty="0">
                <a:latin typeface="+mn-lt"/>
                <a:cs typeface="+mn-cs"/>
              </a:rPr>
              <a:t>[C, L, RP, V]</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p:spPr>
        <p:txBody>
          <a:bodyPr/>
          <a:lstStyle/>
          <a:p>
            <a:fld id="{DE0F3D17-83EC-49EA-88AE-471E5DAB168A}" type="slidenum">
              <a:rPr lang="fr-CA" smtClean="0"/>
              <a:pPr/>
              <a:t>26</a:t>
            </a:fld>
            <a:endParaRPr lang="fr-CA" smtClean="0"/>
          </a:p>
        </p:txBody>
      </p:sp>
      <p:sp>
        <p:nvSpPr>
          <p:cNvPr id="41986" name="Rectangle 2"/>
          <p:cNvSpPr>
            <a:spLocks noGrp="1" noChangeArrowheads="1"/>
          </p:cNvSpPr>
          <p:nvPr>
            <p:ph type="title"/>
          </p:nvPr>
        </p:nvSpPr>
        <p:spPr>
          <a:xfrm>
            <a:off x="804863" y="439738"/>
            <a:ext cx="8043862" cy="1143000"/>
          </a:xfrm>
        </p:spPr>
        <p:txBody>
          <a:bodyPr/>
          <a:lstStyle/>
          <a:p>
            <a:pPr marL="1968500" indent="-1968500" eaLnBrk="1" hangingPunct="1"/>
            <a:r>
              <a:rPr lang="fr-CA" sz="3200" smtClean="0">
                <a:solidFill>
                  <a:srgbClr val="0066CC"/>
                </a:solidFill>
              </a:rPr>
              <a:t>Activité 5 :	Opérations de réflexion prospective</a:t>
            </a:r>
          </a:p>
        </p:txBody>
      </p:sp>
      <p:sp>
        <p:nvSpPr>
          <p:cNvPr id="41987" name="Rectangle 3"/>
          <p:cNvSpPr>
            <a:spLocks noGrp="1" noChangeArrowheads="1"/>
          </p:cNvSpPr>
          <p:nvPr>
            <p:ph type="body" idx="1"/>
          </p:nvPr>
        </p:nvSpPr>
        <p:spPr>
          <a:xfrm>
            <a:off x="811213" y="1611313"/>
            <a:ext cx="7734300" cy="1670050"/>
          </a:xfrm>
        </p:spPr>
        <p:txBody>
          <a:bodyPr/>
          <a:lstStyle/>
          <a:p>
            <a:pPr marL="0" indent="0" eaLnBrk="1" hangingPunct="1">
              <a:buFont typeface="Wingdings" pitchFamily="2" charset="2"/>
              <a:buNone/>
            </a:pPr>
            <a:r>
              <a:rPr lang="fr-CA" sz="2800" smtClean="0"/>
              <a:t>C’est avec cette activité que l’élève pourra mieux verbaliser les actions à prendre pour résoudre un problème.</a:t>
            </a:r>
          </a:p>
          <a:p>
            <a:pPr marL="0" indent="0" eaLnBrk="1" hangingPunct="1">
              <a:buFont typeface="Wingdings" pitchFamily="2" charset="2"/>
              <a:buNone/>
            </a:pPr>
            <a:endParaRPr lang="fr-CA" sz="2800" smtClean="0"/>
          </a:p>
        </p:txBody>
      </p:sp>
      <p:grpSp>
        <p:nvGrpSpPr>
          <p:cNvPr id="41988" name="Group 4"/>
          <p:cNvGrpSpPr>
            <a:grpSpLocks/>
          </p:cNvGrpSpPr>
          <p:nvPr/>
        </p:nvGrpSpPr>
        <p:grpSpPr bwMode="auto">
          <a:xfrm>
            <a:off x="177800" y="188913"/>
            <a:ext cx="8786813" cy="6453187"/>
            <a:chOff x="112" y="119"/>
            <a:chExt cx="5535" cy="4065"/>
          </a:xfrm>
        </p:grpSpPr>
        <p:grpSp>
          <p:nvGrpSpPr>
            <p:cNvPr id="41991" name="Group 5"/>
            <p:cNvGrpSpPr>
              <a:grpSpLocks/>
            </p:cNvGrpSpPr>
            <p:nvPr/>
          </p:nvGrpSpPr>
          <p:grpSpPr bwMode="auto">
            <a:xfrm>
              <a:off x="112" y="119"/>
              <a:ext cx="5353" cy="2585"/>
              <a:chOff x="158" y="210"/>
              <a:chExt cx="5353" cy="2585"/>
            </a:xfrm>
          </p:grpSpPr>
          <p:sp>
            <p:nvSpPr>
              <p:cNvPr id="41995"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1996"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1997"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1992" name="Group 9"/>
            <p:cNvGrpSpPr>
              <a:grpSpLocks/>
            </p:cNvGrpSpPr>
            <p:nvPr/>
          </p:nvGrpSpPr>
          <p:grpSpPr bwMode="auto">
            <a:xfrm>
              <a:off x="3697" y="2659"/>
              <a:ext cx="1950" cy="1525"/>
              <a:chOff x="3697" y="2659"/>
              <a:chExt cx="1950" cy="1525"/>
            </a:xfrm>
          </p:grpSpPr>
          <p:sp>
            <p:nvSpPr>
              <p:cNvPr id="41993"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1994"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5" name="Rectangle 14"/>
          <p:cNvSpPr/>
          <p:nvPr/>
        </p:nvSpPr>
        <p:spPr>
          <a:xfrm>
            <a:off x="692045" y="3860201"/>
            <a:ext cx="7992894" cy="584775"/>
          </a:xfrm>
          <a:prstGeom prst="rect">
            <a:avLst/>
          </a:prstGeom>
          <a:noFill/>
        </p:spPr>
        <p:txBody>
          <a:bodyPr wrap="none">
            <a:spAutoFit/>
          </a:bodyPr>
          <a:lstStyle/>
          <a:p>
            <a:pPr algn="ctr">
              <a:defRPr/>
            </a:pPr>
            <a:r>
              <a:rPr lang="en-US" sz="3200" b="1" dirty="0">
                <a:ln w="0">
                  <a:solidFill>
                    <a:schemeClr val="tx1"/>
                  </a:solidFill>
                  <a:prstDash val="solid"/>
                </a:ln>
                <a:solidFill>
                  <a:srgbClr val="000066"/>
                </a:solidFill>
                <a:effectLst>
                  <a:innerShdw blurRad="76200" dist="50800" dir="10920000">
                    <a:prstClr val="black">
                      <a:alpha val="0"/>
                    </a:prstClr>
                  </a:innerShdw>
                </a:effectLst>
              </a:rPr>
              <a:t>double, quotient, au </a:t>
            </a:r>
            <a:r>
              <a:rPr lang="en-US" sz="3200" b="1" dirty="0" err="1">
                <a:ln w="0">
                  <a:solidFill>
                    <a:schemeClr val="tx1"/>
                  </a:solidFill>
                  <a:prstDash val="solid"/>
                </a:ln>
                <a:solidFill>
                  <a:srgbClr val="000066"/>
                </a:solidFill>
                <a:effectLst>
                  <a:innerShdw blurRad="76200" dist="50800" dir="10920000">
                    <a:prstClr val="black">
                      <a:alpha val="0"/>
                    </a:prstClr>
                  </a:innerShdw>
                </a:effectLst>
              </a:rPr>
              <a:t>carré</a:t>
            </a:r>
            <a:r>
              <a:rPr lang="en-US" sz="3200" b="1" dirty="0">
                <a:ln w="0">
                  <a:solidFill>
                    <a:schemeClr val="tx1"/>
                  </a:solidFill>
                  <a:prstDash val="solid"/>
                </a:ln>
                <a:solidFill>
                  <a:srgbClr val="000066"/>
                </a:solidFill>
                <a:effectLst>
                  <a:innerShdw blurRad="76200" dist="50800" dir="10920000">
                    <a:prstClr val="black">
                      <a:alpha val="0"/>
                    </a:prstClr>
                  </a:innerShdw>
                </a:effectLst>
              </a:rPr>
              <a:t>, tiers, </a:t>
            </a:r>
            <a:r>
              <a:rPr lang="en-US" sz="3200" b="1" dirty="0" err="1">
                <a:ln w="0">
                  <a:solidFill>
                    <a:schemeClr val="tx1"/>
                  </a:solidFill>
                  <a:prstDash val="solid"/>
                </a:ln>
                <a:solidFill>
                  <a:srgbClr val="000066"/>
                </a:solidFill>
                <a:effectLst>
                  <a:innerShdw blurRad="76200" dist="50800" dir="10920000">
                    <a:prstClr val="black">
                      <a:alpha val="0"/>
                    </a:prstClr>
                  </a:innerShdw>
                </a:effectLst>
              </a:rPr>
              <a:t>enlever</a:t>
            </a:r>
            <a:endParaRPr lang="en-US" sz="3200" b="1" dirty="0">
              <a:ln w="0">
                <a:solidFill>
                  <a:schemeClr val="tx1"/>
                </a:solidFill>
                <a:prstDash val="solid"/>
              </a:ln>
              <a:solidFill>
                <a:srgbClr val="000066"/>
              </a:solidFill>
              <a:effectLst>
                <a:innerShdw blurRad="76200" dist="50800" dir="10920000">
                  <a:prstClr val="black">
                    <a:alpha val="0"/>
                  </a:prstClr>
                </a:innerShdw>
              </a:effectLst>
            </a:endParaRPr>
          </a:p>
        </p:txBody>
      </p:sp>
      <p:sp>
        <p:nvSpPr>
          <p:cNvPr id="13" name="Rectangle 12"/>
          <p:cNvSpPr/>
          <p:nvPr/>
        </p:nvSpPr>
        <p:spPr>
          <a:xfrm>
            <a:off x="674556" y="3887684"/>
            <a:ext cx="7992894" cy="584775"/>
          </a:xfrm>
          <a:prstGeom prst="rect">
            <a:avLst/>
          </a:prstGeom>
          <a:noFill/>
        </p:spPr>
        <p:txBody>
          <a:bodyPr wrap="none">
            <a:spAutoFit/>
          </a:bodyPr>
          <a:lstStyle/>
          <a:p>
            <a:pPr algn="ctr">
              <a:defRPr/>
            </a:pPr>
            <a:r>
              <a:rPr lang="en-US" sz="3200" b="1" dirty="0">
                <a:ln w="0">
                  <a:solidFill>
                    <a:schemeClr val="tx1"/>
                  </a:solidFill>
                  <a:prstDash val="solid"/>
                </a:ln>
                <a:solidFill>
                  <a:srgbClr val="3333FF"/>
                </a:solidFill>
                <a:effectLst>
                  <a:innerShdw blurRad="76200" dist="50800" dir="10920000">
                    <a:prstClr val="black">
                      <a:alpha val="0"/>
                    </a:prstClr>
                  </a:innerShdw>
                </a:effectLst>
              </a:rPr>
              <a:t>double, quotient, au </a:t>
            </a:r>
            <a:r>
              <a:rPr lang="en-US" sz="3200" b="1" dirty="0" err="1">
                <a:ln w="0">
                  <a:solidFill>
                    <a:schemeClr val="tx1"/>
                  </a:solidFill>
                  <a:prstDash val="solid"/>
                </a:ln>
                <a:solidFill>
                  <a:srgbClr val="3333FF"/>
                </a:solidFill>
                <a:effectLst>
                  <a:innerShdw blurRad="76200" dist="50800" dir="10920000">
                    <a:prstClr val="black">
                      <a:alpha val="0"/>
                    </a:prstClr>
                  </a:innerShdw>
                </a:effectLst>
              </a:rPr>
              <a:t>carré</a:t>
            </a:r>
            <a:r>
              <a:rPr lang="en-US" sz="3200" b="1" dirty="0">
                <a:ln w="0">
                  <a:solidFill>
                    <a:schemeClr val="tx1"/>
                  </a:solidFill>
                  <a:prstDash val="solid"/>
                </a:ln>
                <a:solidFill>
                  <a:srgbClr val="3333FF"/>
                </a:solidFill>
                <a:effectLst>
                  <a:innerShdw blurRad="76200" dist="50800" dir="10920000">
                    <a:prstClr val="black">
                      <a:alpha val="0"/>
                    </a:prstClr>
                  </a:innerShdw>
                </a:effectLst>
              </a:rPr>
              <a:t>, tiers, </a:t>
            </a:r>
            <a:r>
              <a:rPr lang="en-US" sz="3200" b="1" dirty="0" err="1">
                <a:ln w="0">
                  <a:solidFill>
                    <a:schemeClr val="tx1"/>
                  </a:solidFill>
                  <a:prstDash val="solid"/>
                </a:ln>
                <a:solidFill>
                  <a:srgbClr val="3333FF"/>
                </a:solidFill>
                <a:effectLst>
                  <a:innerShdw blurRad="76200" dist="50800" dir="10920000">
                    <a:prstClr val="black">
                      <a:alpha val="0"/>
                    </a:prstClr>
                  </a:innerShdw>
                </a:effectLst>
              </a:rPr>
              <a:t>enlever</a:t>
            </a:r>
            <a:endParaRPr lang="en-US" sz="3200" b="1" dirty="0">
              <a:ln w="0">
                <a:solidFill>
                  <a:schemeClr val="tx1"/>
                </a:solidFill>
                <a:prstDash val="solid"/>
              </a:ln>
              <a:solidFill>
                <a:srgbClr val="3333FF"/>
              </a:solidFill>
              <a:effectLst>
                <a:innerShdw blurRad="76200" dist="50800" dir="10920000">
                  <a:prstClr val="black">
                    <a:alpha val="0"/>
                  </a:prstClr>
                </a:inn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2"/>
          </p:nvPr>
        </p:nvSpPr>
        <p:spPr>
          <a:noFill/>
        </p:spPr>
        <p:txBody>
          <a:bodyPr/>
          <a:lstStyle/>
          <a:p>
            <a:fld id="{67FD7D0A-9F6C-44A7-97D3-C7A0C1A74213}" type="slidenum">
              <a:rPr lang="fr-CA" smtClean="0"/>
              <a:pPr/>
              <a:t>27</a:t>
            </a:fld>
            <a:endParaRPr lang="fr-CA" smtClean="0"/>
          </a:p>
        </p:txBody>
      </p:sp>
      <p:sp>
        <p:nvSpPr>
          <p:cNvPr id="43010" name="Rectangle 2"/>
          <p:cNvSpPr>
            <a:spLocks noGrp="1" noChangeArrowheads="1"/>
          </p:cNvSpPr>
          <p:nvPr>
            <p:ph type="title"/>
          </p:nvPr>
        </p:nvSpPr>
        <p:spPr>
          <a:xfrm>
            <a:off x="546100" y="373063"/>
            <a:ext cx="8137525" cy="1143000"/>
          </a:xfrm>
        </p:spPr>
        <p:txBody>
          <a:bodyPr/>
          <a:lstStyle/>
          <a:p>
            <a:pPr algn="ctr" eaLnBrk="1" hangingPunct="1"/>
            <a:r>
              <a:rPr lang="fr-CA" b="1" smtClean="0">
                <a:solidFill>
                  <a:srgbClr val="000066"/>
                </a:solidFill>
              </a:rPr>
              <a:t>Équations et inéquations</a:t>
            </a:r>
          </a:p>
        </p:txBody>
      </p:sp>
      <p:sp>
        <p:nvSpPr>
          <p:cNvPr id="43011" name="Rectangle 3"/>
          <p:cNvSpPr>
            <a:spLocks noGrp="1" noChangeArrowheads="1"/>
          </p:cNvSpPr>
          <p:nvPr>
            <p:ph type="body" idx="1"/>
          </p:nvPr>
        </p:nvSpPr>
        <p:spPr>
          <a:xfrm>
            <a:off x="800100" y="1533525"/>
            <a:ext cx="7748588" cy="3429000"/>
          </a:xfrm>
        </p:spPr>
        <p:txBody>
          <a:bodyPr/>
          <a:lstStyle/>
          <a:p>
            <a:pPr marL="0" indent="0" eaLnBrk="1" hangingPunct="1">
              <a:lnSpc>
                <a:spcPct val="90000"/>
              </a:lnSpc>
              <a:buFont typeface="Wingdings" pitchFamily="2" charset="2"/>
              <a:buNone/>
            </a:pPr>
            <a:r>
              <a:rPr lang="fr-CA" smtClean="0">
                <a:solidFill>
                  <a:srgbClr val="0066CC"/>
                </a:solidFill>
              </a:rPr>
              <a:t>Activité 6 : Découvrir les inégalités</a:t>
            </a:r>
          </a:p>
          <a:p>
            <a:pPr marL="0" indent="0" eaLnBrk="1" hangingPunct="1">
              <a:lnSpc>
                <a:spcPct val="90000"/>
              </a:lnSpc>
              <a:buFont typeface="Wingdings" pitchFamily="2" charset="2"/>
              <a:buNone/>
            </a:pPr>
            <a:endParaRPr lang="fr-CA" sz="1600" smtClean="0">
              <a:solidFill>
                <a:schemeClr val="hlink"/>
              </a:solidFill>
            </a:endParaRPr>
          </a:p>
          <a:p>
            <a:pPr marL="0" indent="0" eaLnBrk="1" hangingPunct="1">
              <a:buFont typeface="Wingdings" pitchFamily="2" charset="2"/>
              <a:buNone/>
            </a:pPr>
            <a:r>
              <a:rPr lang="fr-CA" sz="2800" smtClean="0"/>
              <a:t>9</a:t>
            </a:r>
            <a:r>
              <a:rPr lang="fr-CA" sz="2800" baseline="30000" smtClean="0"/>
              <a:t>e</a:t>
            </a:r>
            <a:r>
              <a:rPr lang="fr-CA" sz="2800" smtClean="0"/>
              <a:t> année, n</a:t>
            </a:r>
            <a:r>
              <a:rPr lang="fr-CA" sz="2800" baseline="30000" smtClean="0"/>
              <a:t>o</a:t>
            </a:r>
            <a:r>
              <a:rPr lang="fr-CA" sz="2800" smtClean="0"/>
              <a:t> 4</a:t>
            </a:r>
          </a:p>
          <a:p>
            <a:pPr marL="0" indent="0" eaLnBrk="1" hangingPunct="1">
              <a:buFont typeface="Wingdings" pitchFamily="2" charset="2"/>
              <a:buNone/>
            </a:pPr>
            <a:r>
              <a:rPr lang="fr-CA" sz="2800" smtClean="0"/>
              <a:t>Expliquer et illustrer des stratégies pour résoudre des inéquations linéaires à une variable ayant des coefficients rationnels, dans un contexte de résolution de problèmes.</a:t>
            </a:r>
          </a:p>
          <a:p>
            <a:pPr marL="0" indent="0" eaLnBrk="1" hangingPunct="1">
              <a:spcBef>
                <a:spcPct val="0"/>
              </a:spcBef>
              <a:buFont typeface="Wingdings" pitchFamily="2" charset="2"/>
              <a:buNone/>
            </a:pPr>
            <a:r>
              <a:rPr lang="fr-CA" sz="2800" smtClean="0"/>
              <a:t>[C, L, R, RP, V]</a:t>
            </a:r>
          </a:p>
        </p:txBody>
      </p:sp>
      <p:grpSp>
        <p:nvGrpSpPr>
          <p:cNvPr id="43012" name="Group 5"/>
          <p:cNvGrpSpPr>
            <a:grpSpLocks/>
          </p:cNvGrpSpPr>
          <p:nvPr/>
        </p:nvGrpSpPr>
        <p:grpSpPr bwMode="auto">
          <a:xfrm>
            <a:off x="177800" y="188913"/>
            <a:ext cx="8786813" cy="6453187"/>
            <a:chOff x="112" y="119"/>
            <a:chExt cx="5535" cy="4065"/>
          </a:xfrm>
        </p:grpSpPr>
        <p:grpSp>
          <p:nvGrpSpPr>
            <p:cNvPr id="43013" name="Group 6"/>
            <p:cNvGrpSpPr>
              <a:grpSpLocks/>
            </p:cNvGrpSpPr>
            <p:nvPr/>
          </p:nvGrpSpPr>
          <p:grpSpPr bwMode="auto">
            <a:xfrm>
              <a:off x="112" y="119"/>
              <a:ext cx="5353" cy="2585"/>
              <a:chOff x="158" y="210"/>
              <a:chExt cx="5353" cy="2585"/>
            </a:xfrm>
          </p:grpSpPr>
          <p:sp>
            <p:nvSpPr>
              <p:cNvPr id="43017" name="Line 7"/>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3018" name="Line 8"/>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3019" name="Line 9"/>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3014" name="Group 10"/>
            <p:cNvGrpSpPr>
              <a:grpSpLocks/>
            </p:cNvGrpSpPr>
            <p:nvPr/>
          </p:nvGrpSpPr>
          <p:grpSpPr bwMode="auto">
            <a:xfrm>
              <a:off x="3697" y="2659"/>
              <a:ext cx="1950" cy="1525"/>
              <a:chOff x="3697" y="2659"/>
              <a:chExt cx="1950" cy="1525"/>
            </a:xfrm>
          </p:grpSpPr>
          <p:sp>
            <p:nvSpPr>
              <p:cNvPr id="43015" name="Line 11"/>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3016" name="Line 12"/>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p:spPr>
        <p:txBody>
          <a:bodyPr/>
          <a:lstStyle/>
          <a:p>
            <a:fld id="{C7CDF8A2-4AED-4578-B10A-70DEDD92CB9E}" type="slidenum">
              <a:rPr lang="fr-CA" smtClean="0"/>
              <a:pPr/>
              <a:t>28</a:t>
            </a:fld>
            <a:endParaRPr lang="fr-CA" smtClean="0"/>
          </a:p>
        </p:txBody>
      </p:sp>
      <p:sp>
        <p:nvSpPr>
          <p:cNvPr id="44034" name="Rectangle 2"/>
          <p:cNvSpPr>
            <a:spLocks noGrp="1" noChangeArrowheads="1"/>
          </p:cNvSpPr>
          <p:nvPr>
            <p:ph type="title"/>
          </p:nvPr>
        </p:nvSpPr>
        <p:spPr>
          <a:xfrm>
            <a:off x="808038" y="371475"/>
            <a:ext cx="7889875" cy="1143000"/>
          </a:xfrm>
        </p:spPr>
        <p:txBody>
          <a:bodyPr/>
          <a:lstStyle/>
          <a:p>
            <a:pPr eaLnBrk="1" hangingPunct="1"/>
            <a:r>
              <a:rPr lang="fr-CA" sz="3200" smtClean="0">
                <a:solidFill>
                  <a:srgbClr val="0066CC"/>
                </a:solidFill>
              </a:rPr>
              <a:t>Activité 6 : Découvrir les inégalités</a:t>
            </a:r>
          </a:p>
        </p:txBody>
      </p:sp>
      <p:sp>
        <p:nvSpPr>
          <p:cNvPr id="44035" name="Rectangle 3"/>
          <p:cNvSpPr>
            <a:spLocks noGrp="1" noChangeArrowheads="1"/>
          </p:cNvSpPr>
          <p:nvPr>
            <p:ph type="body" idx="1"/>
          </p:nvPr>
        </p:nvSpPr>
        <p:spPr>
          <a:xfrm>
            <a:off x="809625" y="1946275"/>
            <a:ext cx="7734300" cy="2813050"/>
          </a:xfrm>
        </p:spPr>
        <p:txBody>
          <a:bodyPr/>
          <a:lstStyle/>
          <a:p>
            <a:pPr marL="0" indent="0" eaLnBrk="1" hangingPunct="1">
              <a:buFont typeface="Wingdings" pitchFamily="2" charset="2"/>
              <a:buNone/>
            </a:pPr>
            <a:r>
              <a:rPr lang="fr-CA" sz="2800" smtClean="0"/>
              <a:t>L’élève pourra voir les inégalités dans le contexte de l’algèbre et son impact sur la résolution d’un problème. Dans une équation, la variable ne remplace qu’une valeur. Dans une inéquation, la variable peut prendre une infinité de valeurs.</a:t>
            </a:r>
          </a:p>
        </p:txBody>
      </p:sp>
      <p:grpSp>
        <p:nvGrpSpPr>
          <p:cNvPr id="44036" name="Group 4"/>
          <p:cNvGrpSpPr>
            <a:grpSpLocks/>
          </p:cNvGrpSpPr>
          <p:nvPr/>
        </p:nvGrpSpPr>
        <p:grpSpPr bwMode="auto">
          <a:xfrm>
            <a:off x="177800" y="188913"/>
            <a:ext cx="8786813" cy="6453187"/>
            <a:chOff x="112" y="119"/>
            <a:chExt cx="5535" cy="4065"/>
          </a:xfrm>
        </p:grpSpPr>
        <p:grpSp>
          <p:nvGrpSpPr>
            <p:cNvPr id="44038" name="Group 5"/>
            <p:cNvGrpSpPr>
              <a:grpSpLocks/>
            </p:cNvGrpSpPr>
            <p:nvPr/>
          </p:nvGrpSpPr>
          <p:grpSpPr bwMode="auto">
            <a:xfrm>
              <a:off x="112" y="119"/>
              <a:ext cx="5353" cy="2585"/>
              <a:chOff x="158" y="210"/>
              <a:chExt cx="5353" cy="2585"/>
            </a:xfrm>
          </p:grpSpPr>
          <p:sp>
            <p:nvSpPr>
              <p:cNvPr id="44042"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4043"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4044"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4039" name="Group 9"/>
            <p:cNvGrpSpPr>
              <a:grpSpLocks/>
            </p:cNvGrpSpPr>
            <p:nvPr/>
          </p:nvGrpSpPr>
          <p:grpSpPr bwMode="auto">
            <a:xfrm>
              <a:off x="3697" y="2659"/>
              <a:ext cx="1950" cy="1525"/>
              <a:chOff x="3697" y="2659"/>
              <a:chExt cx="1950" cy="1525"/>
            </a:xfrm>
          </p:grpSpPr>
          <p:sp>
            <p:nvSpPr>
              <p:cNvPr id="44040"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4041"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3" name="Rectangle 12"/>
          <p:cNvSpPr/>
          <p:nvPr/>
        </p:nvSpPr>
        <p:spPr>
          <a:xfrm>
            <a:off x="877756" y="1246084"/>
            <a:ext cx="6335844" cy="584775"/>
          </a:xfrm>
          <a:prstGeom prst="rect">
            <a:avLst/>
          </a:prstGeom>
          <a:noFill/>
        </p:spPr>
        <p:txBody>
          <a:bodyPr>
            <a:spAutoFit/>
          </a:bodyPr>
          <a:lstStyle/>
          <a:p>
            <a:pPr algn="ctr">
              <a:defRPr/>
            </a:pPr>
            <a:r>
              <a:rPr lang="fr-CA" sz="3200" dirty="0">
                <a:solidFill>
                  <a:srgbClr val="9900FF"/>
                </a:solidFill>
              </a:rPr>
              <a:t>&lt; =</a:t>
            </a:r>
            <a:r>
              <a:rPr lang="fr-CA" sz="3200" dirty="0">
                <a:solidFill>
                  <a:srgbClr val="0066CC"/>
                </a:solidFill>
              </a:rPr>
              <a:t> &gt;  &lt; </a:t>
            </a:r>
            <a:r>
              <a:rPr lang="fr-CA" sz="3200" dirty="0">
                <a:solidFill>
                  <a:srgbClr val="9900FF"/>
                </a:solidFill>
              </a:rPr>
              <a:t>= &gt;</a:t>
            </a:r>
            <a:r>
              <a:rPr lang="fr-CA" sz="3200" dirty="0">
                <a:solidFill>
                  <a:srgbClr val="0066CC"/>
                </a:solidFill>
              </a:rPr>
              <a:t> &lt; </a:t>
            </a:r>
            <a:r>
              <a:rPr lang="fr-CA" sz="3200" dirty="0">
                <a:solidFill>
                  <a:srgbClr val="9900FF"/>
                </a:solidFill>
              </a:rPr>
              <a:t>= &gt;</a:t>
            </a:r>
            <a:r>
              <a:rPr lang="fr-CA" sz="3200" dirty="0">
                <a:solidFill>
                  <a:srgbClr val="0066CC"/>
                </a:solidFill>
              </a:rPr>
              <a:t> </a:t>
            </a:r>
            <a:r>
              <a:rPr lang="fr-CA" sz="3200" dirty="0">
                <a:solidFill>
                  <a:srgbClr val="9900FF"/>
                </a:solidFill>
              </a:rPr>
              <a:t>&lt; </a:t>
            </a:r>
            <a:r>
              <a:rPr lang="fr-CA" sz="3200" dirty="0">
                <a:solidFill>
                  <a:srgbClr val="3333FF"/>
                </a:solidFill>
              </a:rPr>
              <a:t>= &gt;</a:t>
            </a:r>
            <a:r>
              <a:rPr lang="fr-CA" sz="3200" dirty="0">
                <a:solidFill>
                  <a:srgbClr val="0066CC"/>
                </a:solidFill>
              </a:rPr>
              <a:t>  </a:t>
            </a:r>
            <a:r>
              <a:rPr lang="fr-CA" sz="3200" dirty="0">
                <a:solidFill>
                  <a:srgbClr val="9900FF"/>
                </a:solidFill>
              </a:rPr>
              <a:t>&lt; =</a:t>
            </a:r>
            <a:r>
              <a:rPr lang="fr-CA" sz="3200" dirty="0">
                <a:solidFill>
                  <a:srgbClr val="0066CC"/>
                </a:solidFill>
              </a:rPr>
              <a:t> &gt;</a:t>
            </a:r>
            <a:endParaRPr lang="en-US" sz="3200" b="1" dirty="0">
              <a:ln w="0">
                <a:solidFill>
                  <a:schemeClr val="tx1"/>
                </a:solidFill>
                <a:prstDash val="solid"/>
              </a:ln>
              <a:solidFill>
                <a:srgbClr val="3333FF"/>
              </a:solidFill>
              <a:effectLst>
                <a:innerShdw blurRad="76200" dist="50800" dir="10920000">
                  <a:prstClr val="black">
                    <a:alpha val="0"/>
                  </a:prstClr>
                </a:inn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p:spPr>
        <p:txBody>
          <a:bodyPr/>
          <a:lstStyle/>
          <a:p>
            <a:fld id="{53342EDA-4139-4065-9E01-5FD927AA4209}" type="slidenum">
              <a:rPr lang="fr-CA" smtClean="0"/>
              <a:pPr/>
              <a:t>29</a:t>
            </a:fld>
            <a:endParaRPr lang="fr-CA" smtClean="0"/>
          </a:p>
        </p:txBody>
      </p:sp>
      <p:sp>
        <p:nvSpPr>
          <p:cNvPr id="45058" name="Rectangle 2"/>
          <p:cNvSpPr>
            <a:spLocks noGrp="1" noChangeArrowheads="1"/>
          </p:cNvSpPr>
          <p:nvPr>
            <p:ph type="title"/>
          </p:nvPr>
        </p:nvSpPr>
        <p:spPr>
          <a:xfrm>
            <a:off x="592138" y="388938"/>
            <a:ext cx="8075612" cy="1143000"/>
          </a:xfrm>
        </p:spPr>
        <p:txBody>
          <a:bodyPr/>
          <a:lstStyle/>
          <a:p>
            <a:pPr algn="ctr" eaLnBrk="1" hangingPunct="1"/>
            <a:r>
              <a:rPr lang="fr-CA" b="1" smtClean="0">
                <a:solidFill>
                  <a:srgbClr val="0066CC"/>
                </a:solidFill>
              </a:rPr>
              <a:t>Contextes et représentations</a:t>
            </a:r>
          </a:p>
        </p:txBody>
      </p:sp>
      <p:sp>
        <p:nvSpPr>
          <p:cNvPr id="45059" name="Rectangle 3"/>
          <p:cNvSpPr>
            <a:spLocks noGrp="1" noChangeArrowheads="1"/>
          </p:cNvSpPr>
          <p:nvPr>
            <p:ph type="body" idx="1"/>
          </p:nvPr>
        </p:nvSpPr>
        <p:spPr>
          <a:xfrm>
            <a:off x="798513" y="1562100"/>
            <a:ext cx="7888287" cy="3276600"/>
          </a:xfrm>
        </p:spPr>
        <p:txBody>
          <a:bodyPr/>
          <a:lstStyle/>
          <a:p>
            <a:pPr marL="0" indent="0" eaLnBrk="1" hangingPunct="1">
              <a:lnSpc>
                <a:spcPct val="90000"/>
              </a:lnSpc>
              <a:buFont typeface="Wingdings" pitchFamily="2" charset="2"/>
              <a:buNone/>
            </a:pPr>
            <a:r>
              <a:rPr lang="fr-CA" smtClean="0">
                <a:solidFill>
                  <a:srgbClr val="0066CC"/>
                </a:solidFill>
              </a:rPr>
              <a:t>Activité 1 : Devine ce que je suis</a:t>
            </a:r>
          </a:p>
          <a:p>
            <a:pPr marL="0" indent="0" eaLnBrk="1" hangingPunct="1">
              <a:lnSpc>
                <a:spcPct val="90000"/>
              </a:lnSpc>
              <a:buFont typeface="Wingdings" pitchFamily="2" charset="2"/>
              <a:buNone/>
            </a:pPr>
            <a:endParaRPr lang="fr-CA" sz="1600" smtClean="0">
              <a:solidFill>
                <a:schemeClr val="hlink"/>
              </a:solidFill>
            </a:endParaRPr>
          </a:p>
          <a:p>
            <a:pPr marL="0" indent="0" eaLnBrk="1" hangingPunct="1">
              <a:lnSpc>
                <a:spcPct val="90000"/>
              </a:lnSpc>
              <a:buFont typeface="Wingdings" pitchFamily="2" charset="2"/>
              <a:buNone/>
            </a:pPr>
            <a:r>
              <a:rPr lang="fr-CA" sz="2800" smtClean="0"/>
              <a:t>7</a:t>
            </a:r>
            <a:r>
              <a:rPr lang="fr-CA" sz="2800" baseline="30000" smtClean="0"/>
              <a:t>e</a:t>
            </a:r>
            <a:r>
              <a:rPr lang="fr-CA" sz="2800" smtClean="0"/>
              <a:t> année, n</a:t>
            </a:r>
            <a:r>
              <a:rPr lang="fr-CA" sz="2800" baseline="30000" smtClean="0"/>
              <a:t>o</a:t>
            </a:r>
            <a:r>
              <a:rPr lang="fr-CA" sz="2800" smtClean="0"/>
              <a:t> 1</a:t>
            </a:r>
          </a:p>
          <a:p>
            <a:pPr marL="0" indent="0" eaLnBrk="1" hangingPunct="1">
              <a:buFont typeface="Wingdings" pitchFamily="2" charset="2"/>
              <a:buNone/>
            </a:pPr>
            <a:r>
              <a:rPr lang="fr-CA" sz="2800" smtClean="0"/>
              <a:t>Démontrer une compréhension des régularités décrites oralement ou par écrit et leurs relations linéaires équivalentes.</a:t>
            </a:r>
            <a:br>
              <a:rPr lang="fr-CA" sz="2800" smtClean="0"/>
            </a:br>
            <a:r>
              <a:rPr lang="fr-CA" sz="2800" smtClean="0"/>
              <a:t>[C, L, R]</a:t>
            </a:r>
          </a:p>
        </p:txBody>
      </p:sp>
      <p:grpSp>
        <p:nvGrpSpPr>
          <p:cNvPr id="45060" name="Group 4"/>
          <p:cNvGrpSpPr>
            <a:grpSpLocks/>
          </p:cNvGrpSpPr>
          <p:nvPr/>
        </p:nvGrpSpPr>
        <p:grpSpPr bwMode="auto">
          <a:xfrm>
            <a:off x="177800" y="188913"/>
            <a:ext cx="8786813" cy="6453187"/>
            <a:chOff x="112" y="119"/>
            <a:chExt cx="5535" cy="4065"/>
          </a:xfrm>
        </p:grpSpPr>
        <p:grpSp>
          <p:nvGrpSpPr>
            <p:cNvPr id="45061" name="Group 5"/>
            <p:cNvGrpSpPr>
              <a:grpSpLocks/>
            </p:cNvGrpSpPr>
            <p:nvPr/>
          </p:nvGrpSpPr>
          <p:grpSpPr bwMode="auto">
            <a:xfrm>
              <a:off x="112" y="119"/>
              <a:ext cx="5353" cy="2585"/>
              <a:chOff x="158" y="210"/>
              <a:chExt cx="5353" cy="2585"/>
            </a:xfrm>
          </p:grpSpPr>
          <p:sp>
            <p:nvSpPr>
              <p:cNvPr id="45065"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5066"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5067"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5062" name="Group 9"/>
            <p:cNvGrpSpPr>
              <a:grpSpLocks/>
            </p:cNvGrpSpPr>
            <p:nvPr/>
          </p:nvGrpSpPr>
          <p:grpSpPr bwMode="auto">
            <a:xfrm>
              <a:off x="3697" y="2659"/>
              <a:ext cx="1950" cy="1525"/>
              <a:chOff x="3697" y="2659"/>
              <a:chExt cx="1950" cy="1525"/>
            </a:xfrm>
          </p:grpSpPr>
          <p:sp>
            <p:nvSpPr>
              <p:cNvPr id="45063"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5064"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08CDAE20-CE5C-4413-A017-DA4CA365F36A}" type="slidenum">
              <a:rPr lang="fr-CA" smtClean="0"/>
              <a:pPr/>
              <a:t>3</a:t>
            </a:fld>
            <a:endParaRPr lang="fr-CA" smtClean="0"/>
          </a:p>
        </p:txBody>
      </p:sp>
      <p:sp>
        <p:nvSpPr>
          <p:cNvPr id="7171" name="Rectangle 3"/>
          <p:cNvSpPr>
            <a:spLocks noGrp="1" noChangeArrowheads="1"/>
          </p:cNvSpPr>
          <p:nvPr>
            <p:ph type="body" idx="1"/>
          </p:nvPr>
        </p:nvSpPr>
        <p:spPr>
          <a:xfrm>
            <a:off x="809625" y="669925"/>
            <a:ext cx="7907338" cy="4530725"/>
          </a:xfrm>
        </p:spPr>
        <p:txBody>
          <a:bodyPr/>
          <a:lstStyle/>
          <a:p>
            <a:pPr marL="0" indent="0" eaLnBrk="1" hangingPunct="1">
              <a:buFont typeface="Wingdings" pitchFamily="2" charset="2"/>
              <a:buNone/>
              <a:defRPr/>
            </a:pPr>
            <a:r>
              <a:rPr lang="fr-CA" dirty="0" smtClean="0">
                <a:solidFill>
                  <a:srgbClr val="0066CC"/>
                </a:solidFill>
              </a:rPr>
              <a:t>Au troisième cycle, les élèves doivent :</a:t>
            </a:r>
          </a:p>
          <a:p>
            <a:pPr marL="0" indent="0" eaLnBrk="1" hangingPunct="1">
              <a:buFont typeface="Wingdings" pitchFamily="2" charset="2"/>
              <a:buNone/>
              <a:defRPr/>
            </a:pPr>
            <a:endParaRPr lang="fr-CA" sz="800" dirty="0" smtClean="0">
              <a:solidFill>
                <a:srgbClr val="0066CC"/>
              </a:solidFill>
            </a:endParaRPr>
          </a:p>
          <a:p>
            <a:pPr marL="263525" indent="-263525">
              <a:buFont typeface="Wingdings" pitchFamily="2" charset="2"/>
              <a:buNone/>
              <a:defRPr/>
            </a:pPr>
            <a:r>
              <a:rPr lang="fr-CA" sz="2400" dirty="0" smtClean="0"/>
              <a:t>•</a:t>
            </a:r>
            <a:r>
              <a:rPr lang="fr-CA" sz="2800" dirty="0" smtClean="0"/>
              <a:t>	 évaluer;</a:t>
            </a:r>
          </a:p>
          <a:p>
            <a:pPr marL="263525" indent="-263525">
              <a:buFont typeface="Wingdings" pitchFamily="2" charset="2"/>
              <a:buNone/>
              <a:defRPr/>
            </a:pPr>
            <a:r>
              <a:rPr lang="fr-CA" sz="2400" dirty="0" smtClean="0"/>
              <a:t>•</a:t>
            </a:r>
            <a:r>
              <a:rPr lang="fr-CA" sz="2800" dirty="0" smtClean="0"/>
              <a:t>	 représenter, généraliser;</a:t>
            </a:r>
          </a:p>
          <a:p>
            <a:pPr marL="263525" indent="-263525">
              <a:buFont typeface="Wingdings" pitchFamily="2" charset="2"/>
              <a:buNone/>
              <a:defRPr/>
            </a:pPr>
            <a:r>
              <a:rPr lang="fr-CA" sz="2400" dirty="0" smtClean="0"/>
              <a:t>•</a:t>
            </a:r>
            <a:r>
              <a:rPr lang="fr-CA" sz="2800" dirty="0" smtClean="0"/>
              <a:t>	 résoudre des équations et des inéquations;</a:t>
            </a:r>
          </a:p>
          <a:p>
            <a:pPr marL="263525" indent="-263525">
              <a:buFont typeface="Wingdings" pitchFamily="2" charset="2"/>
              <a:buNone/>
              <a:defRPr/>
            </a:pPr>
            <a:r>
              <a:rPr lang="fr-CA" sz="2400" dirty="0" smtClean="0"/>
              <a:t>•</a:t>
            </a:r>
            <a:r>
              <a:rPr lang="fr-CA" sz="2800" dirty="0" smtClean="0"/>
              <a:t>	 résoudre des problèmes.</a:t>
            </a:r>
          </a:p>
        </p:txBody>
      </p:sp>
      <p:grpSp>
        <p:nvGrpSpPr>
          <p:cNvPr id="17411" name="Group 4"/>
          <p:cNvGrpSpPr>
            <a:grpSpLocks/>
          </p:cNvGrpSpPr>
          <p:nvPr/>
        </p:nvGrpSpPr>
        <p:grpSpPr bwMode="auto">
          <a:xfrm>
            <a:off x="177800" y="188913"/>
            <a:ext cx="8786813" cy="6453187"/>
            <a:chOff x="112" y="119"/>
            <a:chExt cx="5535" cy="4065"/>
          </a:xfrm>
        </p:grpSpPr>
        <p:grpSp>
          <p:nvGrpSpPr>
            <p:cNvPr id="17412" name="Group 5"/>
            <p:cNvGrpSpPr>
              <a:grpSpLocks/>
            </p:cNvGrpSpPr>
            <p:nvPr/>
          </p:nvGrpSpPr>
          <p:grpSpPr bwMode="auto">
            <a:xfrm>
              <a:off x="112" y="119"/>
              <a:ext cx="5353" cy="2585"/>
              <a:chOff x="158" y="210"/>
              <a:chExt cx="5353" cy="2585"/>
            </a:xfrm>
          </p:grpSpPr>
          <p:sp>
            <p:nvSpPr>
              <p:cNvPr id="17416"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7417"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17418"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17413" name="Group 9"/>
            <p:cNvGrpSpPr>
              <a:grpSpLocks/>
            </p:cNvGrpSpPr>
            <p:nvPr/>
          </p:nvGrpSpPr>
          <p:grpSpPr bwMode="auto">
            <a:xfrm>
              <a:off x="3697" y="2659"/>
              <a:ext cx="1950" cy="1525"/>
              <a:chOff x="3697" y="2659"/>
              <a:chExt cx="1950" cy="1525"/>
            </a:xfrm>
          </p:grpSpPr>
          <p:sp>
            <p:nvSpPr>
              <p:cNvPr id="17414"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17415"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p:spPr>
        <p:txBody>
          <a:bodyPr/>
          <a:lstStyle/>
          <a:p>
            <a:fld id="{1B1D76B9-A83F-4CC6-A587-3CA660447B06}" type="slidenum">
              <a:rPr lang="fr-CA" smtClean="0"/>
              <a:pPr/>
              <a:t>30</a:t>
            </a:fld>
            <a:endParaRPr lang="fr-CA" smtClean="0"/>
          </a:p>
        </p:txBody>
      </p:sp>
      <p:sp>
        <p:nvSpPr>
          <p:cNvPr id="46082" name="Rectangle 2"/>
          <p:cNvSpPr>
            <a:spLocks noGrp="1" noChangeArrowheads="1"/>
          </p:cNvSpPr>
          <p:nvPr>
            <p:ph type="title"/>
          </p:nvPr>
        </p:nvSpPr>
        <p:spPr>
          <a:xfrm>
            <a:off x="792163" y="368300"/>
            <a:ext cx="7905750" cy="1143000"/>
          </a:xfrm>
        </p:spPr>
        <p:txBody>
          <a:bodyPr/>
          <a:lstStyle/>
          <a:p>
            <a:pPr eaLnBrk="1" hangingPunct="1"/>
            <a:r>
              <a:rPr lang="fr-CA" sz="3200" smtClean="0">
                <a:solidFill>
                  <a:srgbClr val="0066CC"/>
                </a:solidFill>
              </a:rPr>
              <a:t>Activité 1 : Devine ce que je suis</a:t>
            </a:r>
          </a:p>
        </p:txBody>
      </p:sp>
      <p:sp>
        <p:nvSpPr>
          <p:cNvPr id="46083" name="Rectangle 3"/>
          <p:cNvSpPr>
            <a:spLocks noGrp="1" noChangeArrowheads="1"/>
          </p:cNvSpPr>
          <p:nvPr>
            <p:ph type="body" idx="1"/>
          </p:nvPr>
        </p:nvSpPr>
        <p:spPr>
          <a:xfrm>
            <a:off x="746125" y="1482725"/>
            <a:ext cx="7951788" cy="1814513"/>
          </a:xfrm>
        </p:spPr>
        <p:txBody>
          <a:bodyPr/>
          <a:lstStyle/>
          <a:p>
            <a:pPr marL="0" indent="0" eaLnBrk="1" hangingPunct="1">
              <a:buFont typeface="Wingdings" pitchFamily="2" charset="2"/>
              <a:buNone/>
            </a:pPr>
            <a:r>
              <a:rPr lang="fr-CA" sz="2800" smtClean="0"/>
              <a:t>L’élève participera à la fois à la création d’une régularité et à l’élaboration d’une table de valeurs.</a:t>
            </a:r>
          </a:p>
        </p:txBody>
      </p:sp>
      <p:grpSp>
        <p:nvGrpSpPr>
          <p:cNvPr id="46084" name="Group 4"/>
          <p:cNvGrpSpPr>
            <a:grpSpLocks/>
          </p:cNvGrpSpPr>
          <p:nvPr/>
        </p:nvGrpSpPr>
        <p:grpSpPr bwMode="auto">
          <a:xfrm>
            <a:off x="177800" y="188913"/>
            <a:ext cx="8786813" cy="6453187"/>
            <a:chOff x="112" y="119"/>
            <a:chExt cx="5535" cy="4065"/>
          </a:xfrm>
        </p:grpSpPr>
        <p:grpSp>
          <p:nvGrpSpPr>
            <p:cNvPr id="46086" name="Group 5"/>
            <p:cNvGrpSpPr>
              <a:grpSpLocks/>
            </p:cNvGrpSpPr>
            <p:nvPr/>
          </p:nvGrpSpPr>
          <p:grpSpPr bwMode="auto">
            <a:xfrm>
              <a:off x="112" y="119"/>
              <a:ext cx="5353" cy="2585"/>
              <a:chOff x="158" y="210"/>
              <a:chExt cx="5353" cy="2585"/>
            </a:xfrm>
          </p:grpSpPr>
          <p:sp>
            <p:nvSpPr>
              <p:cNvPr id="46090"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6091"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6092"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6087" name="Group 9"/>
            <p:cNvGrpSpPr>
              <a:grpSpLocks/>
            </p:cNvGrpSpPr>
            <p:nvPr/>
          </p:nvGrpSpPr>
          <p:grpSpPr bwMode="auto">
            <a:xfrm>
              <a:off x="3697" y="2659"/>
              <a:ext cx="1950" cy="1525"/>
              <a:chOff x="3697" y="2659"/>
              <a:chExt cx="1950" cy="1525"/>
            </a:xfrm>
          </p:grpSpPr>
          <p:sp>
            <p:nvSpPr>
              <p:cNvPr id="46088"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6089"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3" name="Rectangle 12"/>
          <p:cNvSpPr/>
          <p:nvPr/>
        </p:nvSpPr>
        <p:spPr>
          <a:xfrm>
            <a:off x="4310743" y="2886199"/>
            <a:ext cx="3526972" cy="1200329"/>
          </a:xfrm>
          <a:prstGeom prst="rect">
            <a:avLst/>
          </a:prstGeom>
          <a:noFill/>
        </p:spPr>
        <p:txBody>
          <a:bodyPr>
            <a:spAutoFit/>
          </a:bodyPr>
          <a:lstStyle/>
          <a:p>
            <a:pPr algn="ctr">
              <a:defRPr/>
            </a:pPr>
            <a:r>
              <a:rPr lang="fr-CA" sz="7200" dirty="0">
                <a:solidFill>
                  <a:srgbClr val="6600CC"/>
                </a:solidFill>
              </a:rPr>
              <a:t>?</a:t>
            </a:r>
            <a:r>
              <a:rPr lang="fr-CA" sz="3200" dirty="0">
                <a:solidFill>
                  <a:srgbClr val="9900FF"/>
                </a:solidFill>
              </a:rPr>
              <a:t> </a:t>
            </a:r>
            <a:r>
              <a:rPr lang="fr-CA" sz="4400" dirty="0">
                <a:solidFill>
                  <a:srgbClr val="0066CC"/>
                </a:solidFill>
              </a:rPr>
              <a:t>?</a:t>
            </a:r>
            <a:r>
              <a:rPr lang="fr-CA" sz="3200" dirty="0">
                <a:solidFill>
                  <a:srgbClr val="0066CC"/>
                </a:solidFill>
              </a:rPr>
              <a:t> </a:t>
            </a:r>
            <a:r>
              <a:rPr lang="fr-CA" sz="3200" dirty="0">
                <a:solidFill>
                  <a:srgbClr val="9900FF"/>
                </a:solidFill>
              </a:rPr>
              <a:t>?</a:t>
            </a:r>
            <a:r>
              <a:rPr lang="fr-CA" sz="3200" dirty="0">
                <a:solidFill>
                  <a:srgbClr val="0066CC"/>
                </a:solidFill>
              </a:rPr>
              <a:t> </a:t>
            </a:r>
            <a:r>
              <a:rPr lang="fr-CA" sz="7200" dirty="0">
                <a:solidFill>
                  <a:srgbClr val="FF6600"/>
                </a:solidFill>
              </a:rPr>
              <a:t>?</a:t>
            </a:r>
            <a:endParaRPr lang="en-US" sz="7200" b="1" dirty="0">
              <a:ln w="0">
                <a:solidFill>
                  <a:schemeClr val="tx1"/>
                </a:solidFill>
                <a:prstDash val="solid"/>
              </a:ln>
              <a:solidFill>
                <a:srgbClr val="FF6600"/>
              </a:solidFill>
              <a:effectLst>
                <a:innerShdw blurRad="76200" dist="50800" dir="10920000">
                  <a:prstClr val="black">
                    <a:alpha val="0"/>
                  </a:prstClr>
                </a:inn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p:spPr>
        <p:txBody>
          <a:bodyPr/>
          <a:lstStyle/>
          <a:p>
            <a:fld id="{A41B95C0-565F-43F1-B7EE-DBE1A9A4D815}" type="slidenum">
              <a:rPr lang="fr-CA" smtClean="0"/>
              <a:pPr/>
              <a:t>31</a:t>
            </a:fld>
            <a:endParaRPr lang="fr-CA" smtClean="0"/>
          </a:p>
        </p:txBody>
      </p:sp>
      <p:sp>
        <p:nvSpPr>
          <p:cNvPr id="47106" name="Rectangle 2"/>
          <p:cNvSpPr>
            <a:spLocks noGrp="1" noChangeArrowheads="1"/>
          </p:cNvSpPr>
          <p:nvPr>
            <p:ph type="title"/>
          </p:nvPr>
        </p:nvSpPr>
        <p:spPr>
          <a:xfrm>
            <a:off x="546100" y="373063"/>
            <a:ext cx="8104188" cy="1143000"/>
          </a:xfrm>
        </p:spPr>
        <p:txBody>
          <a:bodyPr/>
          <a:lstStyle/>
          <a:p>
            <a:pPr algn="ctr" eaLnBrk="1" hangingPunct="1"/>
            <a:r>
              <a:rPr lang="fr-CA" b="1" smtClean="0">
                <a:solidFill>
                  <a:srgbClr val="0066CC"/>
                </a:solidFill>
              </a:rPr>
              <a:t>Contextes et représentations</a:t>
            </a:r>
          </a:p>
        </p:txBody>
      </p:sp>
      <p:sp>
        <p:nvSpPr>
          <p:cNvPr id="47107" name="Rectangle 3"/>
          <p:cNvSpPr>
            <a:spLocks noGrp="1" noChangeArrowheads="1"/>
          </p:cNvSpPr>
          <p:nvPr>
            <p:ph type="body" idx="1"/>
          </p:nvPr>
        </p:nvSpPr>
        <p:spPr>
          <a:xfrm>
            <a:off x="752475" y="1482725"/>
            <a:ext cx="7810500" cy="4154488"/>
          </a:xfrm>
        </p:spPr>
        <p:txBody>
          <a:bodyPr/>
          <a:lstStyle/>
          <a:p>
            <a:pPr marL="0" indent="0" eaLnBrk="1" hangingPunct="1">
              <a:buFont typeface="Wingdings" pitchFamily="2" charset="2"/>
              <a:buNone/>
            </a:pPr>
            <a:r>
              <a:rPr lang="fr-CA" smtClean="0">
                <a:solidFill>
                  <a:srgbClr val="0066CC"/>
                </a:solidFill>
              </a:rPr>
              <a:t>Activité 2 : Le débat du siècle</a:t>
            </a:r>
          </a:p>
          <a:p>
            <a:pPr marL="0" indent="0" eaLnBrk="1" hangingPunct="1">
              <a:buFont typeface="Wingdings" pitchFamily="2" charset="2"/>
              <a:buNone/>
            </a:pPr>
            <a:endParaRPr lang="fr-CA" sz="1600" smtClean="0"/>
          </a:p>
          <a:p>
            <a:pPr marL="0" indent="0" eaLnBrk="1" hangingPunct="1">
              <a:buFont typeface="Wingdings" pitchFamily="2" charset="2"/>
              <a:buNone/>
            </a:pPr>
            <a:r>
              <a:rPr lang="fr-CA" smtClean="0"/>
              <a:t>7</a:t>
            </a:r>
            <a:r>
              <a:rPr lang="fr-CA" baseline="30000" smtClean="0"/>
              <a:t>e</a:t>
            </a:r>
            <a:r>
              <a:rPr lang="fr-CA" smtClean="0"/>
              <a:t> année, n</a:t>
            </a:r>
            <a:r>
              <a:rPr lang="fr-CA" baseline="30000" smtClean="0"/>
              <a:t>o</a:t>
            </a:r>
            <a:r>
              <a:rPr lang="fr-CA" smtClean="0"/>
              <a:t> 2</a:t>
            </a:r>
          </a:p>
          <a:p>
            <a:pPr marL="0" indent="0" eaLnBrk="1" hangingPunct="1">
              <a:buFont typeface="Wingdings" pitchFamily="2" charset="2"/>
              <a:buNone/>
            </a:pPr>
            <a:r>
              <a:rPr lang="fr-CA" sz="2800" smtClean="0"/>
              <a:t>Créer une table de valeurs qui correspond à une relation linéaire, en tracer le graphique, l’analyser afin d’en tirer des conclusions et pour résoudre des problèmes.</a:t>
            </a:r>
            <a:br>
              <a:rPr lang="fr-CA" sz="2800" smtClean="0"/>
            </a:br>
            <a:r>
              <a:rPr lang="fr-CA" sz="2800" smtClean="0"/>
              <a:t>[C, L, R, RP, V]</a:t>
            </a:r>
          </a:p>
        </p:txBody>
      </p:sp>
      <p:grpSp>
        <p:nvGrpSpPr>
          <p:cNvPr id="47108" name="Group 4"/>
          <p:cNvGrpSpPr>
            <a:grpSpLocks/>
          </p:cNvGrpSpPr>
          <p:nvPr/>
        </p:nvGrpSpPr>
        <p:grpSpPr bwMode="auto">
          <a:xfrm>
            <a:off x="177800" y="188913"/>
            <a:ext cx="8786813" cy="6453187"/>
            <a:chOff x="112" y="119"/>
            <a:chExt cx="5535" cy="4065"/>
          </a:xfrm>
        </p:grpSpPr>
        <p:grpSp>
          <p:nvGrpSpPr>
            <p:cNvPr id="47109" name="Group 5"/>
            <p:cNvGrpSpPr>
              <a:grpSpLocks/>
            </p:cNvGrpSpPr>
            <p:nvPr/>
          </p:nvGrpSpPr>
          <p:grpSpPr bwMode="auto">
            <a:xfrm>
              <a:off x="112" y="119"/>
              <a:ext cx="5353" cy="2585"/>
              <a:chOff x="158" y="210"/>
              <a:chExt cx="5353" cy="2585"/>
            </a:xfrm>
          </p:grpSpPr>
          <p:sp>
            <p:nvSpPr>
              <p:cNvPr id="47113"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7114"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7115"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7110" name="Group 9"/>
            <p:cNvGrpSpPr>
              <a:grpSpLocks/>
            </p:cNvGrpSpPr>
            <p:nvPr/>
          </p:nvGrpSpPr>
          <p:grpSpPr bwMode="auto">
            <a:xfrm>
              <a:off x="3697" y="2659"/>
              <a:ext cx="1950" cy="1525"/>
              <a:chOff x="3697" y="2659"/>
              <a:chExt cx="1950" cy="1525"/>
            </a:xfrm>
          </p:grpSpPr>
          <p:sp>
            <p:nvSpPr>
              <p:cNvPr id="47111"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7112"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p:spPr>
        <p:txBody>
          <a:bodyPr/>
          <a:lstStyle/>
          <a:p>
            <a:fld id="{263BF11C-939A-40CA-8122-1E7287A5284B}" type="slidenum">
              <a:rPr lang="fr-CA" smtClean="0"/>
              <a:pPr/>
              <a:t>32</a:t>
            </a:fld>
            <a:endParaRPr lang="fr-CA" smtClean="0"/>
          </a:p>
        </p:txBody>
      </p:sp>
      <p:sp>
        <p:nvSpPr>
          <p:cNvPr id="48130" name="Rectangle 2"/>
          <p:cNvSpPr>
            <a:spLocks noGrp="1" noChangeArrowheads="1"/>
          </p:cNvSpPr>
          <p:nvPr>
            <p:ph type="title"/>
          </p:nvPr>
        </p:nvSpPr>
        <p:spPr>
          <a:xfrm>
            <a:off x="812800" y="368300"/>
            <a:ext cx="7812088" cy="1143000"/>
          </a:xfrm>
        </p:spPr>
        <p:txBody>
          <a:bodyPr/>
          <a:lstStyle/>
          <a:p>
            <a:pPr eaLnBrk="1" hangingPunct="1"/>
            <a:r>
              <a:rPr lang="fr-CA" sz="3200" smtClean="0">
                <a:solidFill>
                  <a:srgbClr val="0066CC"/>
                </a:solidFill>
              </a:rPr>
              <a:t>Activité 2 : Le débat du siècle</a:t>
            </a:r>
          </a:p>
        </p:txBody>
      </p:sp>
      <p:sp>
        <p:nvSpPr>
          <p:cNvPr id="48131" name="Rectangle 3"/>
          <p:cNvSpPr>
            <a:spLocks noGrp="1" noChangeArrowheads="1"/>
          </p:cNvSpPr>
          <p:nvPr>
            <p:ph type="body" idx="1"/>
          </p:nvPr>
        </p:nvSpPr>
        <p:spPr>
          <a:xfrm>
            <a:off x="808038" y="1474788"/>
            <a:ext cx="7640637" cy="2212975"/>
          </a:xfrm>
        </p:spPr>
        <p:txBody>
          <a:bodyPr/>
          <a:lstStyle/>
          <a:p>
            <a:pPr marL="0" indent="0" eaLnBrk="1" hangingPunct="1">
              <a:buFont typeface="Wingdings" pitchFamily="2" charset="2"/>
              <a:buNone/>
            </a:pPr>
            <a:r>
              <a:rPr lang="fr-CA" sz="2800" smtClean="0"/>
              <a:t>L’élève présentera une régularité de plusieurs façons. Pour ce faire, les élèves devront débattre leur point de vue à l’aide de différentes représentations.</a:t>
            </a:r>
          </a:p>
        </p:txBody>
      </p:sp>
      <p:grpSp>
        <p:nvGrpSpPr>
          <p:cNvPr id="48132" name="Group 4"/>
          <p:cNvGrpSpPr>
            <a:grpSpLocks/>
          </p:cNvGrpSpPr>
          <p:nvPr/>
        </p:nvGrpSpPr>
        <p:grpSpPr bwMode="auto">
          <a:xfrm>
            <a:off x="177800" y="188913"/>
            <a:ext cx="8786813" cy="6453187"/>
            <a:chOff x="112" y="119"/>
            <a:chExt cx="5535" cy="4065"/>
          </a:xfrm>
        </p:grpSpPr>
        <p:grpSp>
          <p:nvGrpSpPr>
            <p:cNvPr id="48133" name="Group 5"/>
            <p:cNvGrpSpPr>
              <a:grpSpLocks/>
            </p:cNvGrpSpPr>
            <p:nvPr/>
          </p:nvGrpSpPr>
          <p:grpSpPr bwMode="auto">
            <a:xfrm>
              <a:off x="112" y="119"/>
              <a:ext cx="5353" cy="2585"/>
              <a:chOff x="158" y="210"/>
              <a:chExt cx="5353" cy="2585"/>
            </a:xfrm>
          </p:grpSpPr>
          <p:sp>
            <p:nvSpPr>
              <p:cNvPr id="48137"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8138"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8139"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8134" name="Group 9"/>
            <p:cNvGrpSpPr>
              <a:grpSpLocks/>
            </p:cNvGrpSpPr>
            <p:nvPr/>
          </p:nvGrpSpPr>
          <p:grpSpPr bwMode="auto">
            <a:xfrm>
              <a:off x="3697" y="2659"/>
              <a:ext cx="1950" cy="1525"/>
              <a:chOff x="3697" y="2659"/>
              <a:chExt cx="1950" cy="1525"/>
            </a:xfrm>
          </p:grpSpPr>
          <p:sp>
            <p:nvSpPr>
              <p:cNvPr id="48135"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8136"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p:spPr>
        <p:txBody>
          <a:bodyPr/>
          <a:lstStyle/>
          <a:p>
            <a:fld id="{8A350D1D-0971-435E-A9A9-107014E0AAD9}" type="slidenum">
              <a:rPr lang="fr-CA" smtClean="0"/>
              <a:pPr/>
              <a:t>33</a:t>
            </a:fld>
            <a:endParaRPr lang="fr-CA" smtClean="0"/>
          </a:p>
        </p:txBody>
      </p:sp>
      <p:sp>
        <p:nvSpPr>
          <p:cNvPr id="49154" name="Rectangle 2"/>
          <p:cNvSpPr>
            <a:spLocks noGrp="1" noChangeArrowheads="1"/>
          </p:cNvSpPr>
          <p:nvPr>
            <p:ph type="title"/>
          </p:nvPr>
        </p:nvSpPr>
        <p:spPr>
          <a:xfrm>
            <a:off x="561975" y="373063"/>
            <a:ext cx="8091488" cy="1143000"/>
          </a:xfrm>
        </p:spPr>
        <p:txBody>
          <a:bodyPr/>
          <a:lstStyle/>
          <a:p>
            <a:pPr algn="ctr" eaLnBrk="1" hangingPunct="1"/>
            <a:r>
              <a:rPr lang="fr-CA" b="1" smtClean="0">
                <a:solidFill>
                  <a:srgbClr val="0066CC"/>
                </a:solidFill>
              </a:rPr>
              <a:t>Contextes et représentations</a:t>
            </a:r>
          </a:p>
        </p:txBody>
      </p:sp>
      <p:sp>
        <p:nvSpPr>
          <p:cNvPr id="49155" name="Rectangle 3"/>
          <p:cNvSpPr>
            <a:spLocks noGrp="1" noChangeArrowheads="1"/>
          </p:cNvSpPr>
          <p:nvPr>
            <p:ph type="body" idx="1"/>
          </p:nvPr>
        </p:nvSpPr>
        <p:spPr>
          <a:xfrm>
            <a:off x="800100" y="1498600"/>
            <a:ext cx="7810500" cy="3043238"/>
          </a:xfrm>
        </p:spPr>
        <p:txBody>
          <a:bodyPr/>
          <a:lstStyle/>
          <a:p>
            <a:pPr marL="0" indent="0" eaLnBrk="1" hangingPunct="1">
              <a:buFont typeface="Wingdings" pitchFamily="2" charset="2"/>
              <a:buNone/>
            </a:pPr>
            <a:r>
              <a:rPr lang="fr-CA" smtClean="0">
                <a:solidFill>
                  <a:srgbClr val="0066CC"/>
                </a:solidFill>
              </a:rPr>
              <a:t>Activité 3 : Pratiquons les graphiques</a:t>
            </a:r>
          </a:p>
          <a:p>
            <a:pPr marL="0" indent="0" eaLnBrk="1" hangingPunct="1">
              <a:buFont typeface="Wingdings" pitchFamily="2" charset="2"/>
              <a:buNone/>
            </a:pPr>
            <a:endParaRPr lang="fr-CA" sz="1600" smtClean="0">
              <a:solidFill>
                <a:schemeClr val="hlink"/>
              </a:solidFill>
            </a:endParaRPr>
          </a:p>
          <a:p>
            <a:pPr marL="0" indent="0" eaLnBrk="1" hangingPunct="1">
              <a:buFont typeface="Wingdings" pitchFamily="2" charset="2"/>
              <a:buNone/>
            </a:pPr>
            <a:r>
              <a:rPr lang="fr-CA" sz="2800" smtClean="0"/>
              <a:t>8</a:t>
            </a:r>
            <a:r>
              <a:rPr lang="fr-CA" sz="2800" baseline="30000" smtClean="0"/>
              <a:t>e</a:t>
            </a:r>
            <a:r>
              <a:rPr lang="fr-CA" sz="2800" smtClean="0"/>
              <a:t> année, n</a:t>
            </a:r>
            <a:r>
              <a:rPr lang="fr-CA" sz="2800" baseline="30000" smtClean="0"/>
              <a:t>o</a:t>
            </a:r>
            <a:r>
              <a:rPr lang="fr-CA" sz="2800" smtClean="0"/>
              <a:t> 1</a:t>
            </a:r>
          </a:p>
          <a:p>
            <a:pPr marL="0" indent="0" eaLnBrk="1" hangingPunct="1">
              <a:buFont typeface="Wingdings" pitchFamily="2" charset="2"/>
              <a:buNone/>
            </a:pPr>
            <a:r>
              <a:rPr lang="fr-CA" sz="2800" smtClean="0"/>
              <a:t>Tracer et analyser le graphique de relations linéaires à deux variables.</a:t>
            </a:r>
            <a:br>
              <a:rPr lang="fr-CA" sz="2800" smtClean="0"/>
            </a:br>
            <a:r>
              <a:rPr lang="fr-CA" sz="2800" smtClean="0"/>
              <a:t>[C, CE, R, RP, T, V]</a:t>
            </a:r>
          </a:p>
        </p:txBody>
      </p:sp>
      <p:grpSp>
        <p:nvGrpSpPr>
          <p:cNvPr id="49156" name="Group 4"/>
          <p:cNvGrpSpPr>
            <a:grpSpLocks/>
          </p:cNvGrpSpPr>
          <p:nvPr/>
        </p:nvGrpSpPr>
        <p:grpSpPr bwMode="auto">
          <a:xfrm>
            <a:off x="177800" y="188913"/>
            <a:ext cx="8786813" cy="6453187"/>
            <a:chOff x="112" y="119"/>
            <a:chExt cx="5535" cy="4065"/>
          </a:xfrm>
        </p:grpSpPr>
        <p:grpSp>
          <p:nvGrpSpPr>
            <p:cNvPr id="49157" name="Group 5"/>
            <p:cNvGrpSpPr>
              <a:grpSpLocks/>
            </p:cNvGrpSpPr>
            <p:nvPr/>
          </p:nvGrpSpPr>
          <p:grpSpPr bwMode="auto">
            <a:xfrm>
              <a:off x="112" y="119"/>
              <a:ext cx="5353" cy="2585"/>
              <a:chOff x="158" y="210"/>
              <a:chExt cx="5353" cy="2585"/>
            </a:xfrm>
          </p:grpSpPr>
          <p:sp>
            <p:nvSpPr>
              <p:cNvPr id="49161"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49162"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49163"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49158" name="Group 9"/>
            <p:cNvGrpSpPr>
              <a:grpSpLocks/>
            </p:cNvGrpSpPr>
            <p:nvPr/>
          </p:nvGrpSpPr>
          <p:grpSpPr bwMode="auto">
            <a:xfrm>
              <a:off x="3697" y="2659"/>
              <a:ext cx="1950" cy="1525"/>
              <a:chOff x="3697" y="2659"/>
              <a:chExt cx="1950" cy="1525"/>
            </a:xfrm>
          </p:grpSpPr>
          <p:sp>
            <p:nvSpPr>
              <p:cNvPr id="49159"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49160"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p:spPr>
        <p:txBody>
          <a:bodyPr/>
          <a:lstStyle/>
          <a:p>
            <a:fld id="{59C05FA5-631E-4BC0-B00E-B76FF50AA424}" type="slidenum">
              <a:rPr lang="fr-CA" smtClean="0"/>
              <a:pPr/>
              <a:t>34</a:t>
            </a:fld>
            <a:endParaRPr lang="fr-CA" smtClean="0"/>
          </a:p>
        </p:txBody>
      </p:sp>
      <p:sp>
        <p:nvSpPr>
          <p:cNvPr id="50178" name="Rectangle 2"/>
          <p:cNvSpPr>
            <a:spLocks noGrp="1" noChangeArrowheads="1"/>
          </p:cNvSpPr>
          <p:nvPr>
            <p:ph type="title"/>
          </p:nvPr>
        </p:nvSpPr>
        <p:spPr>
          <a:xfrm>
            <a:off x="809625" y="385763"/>
            <a:ext cx="7750175" cy="1143000"/>
          </a:xfrm>
        </p:spPr>
        <p:txBody>
          <a:bodyPr/>
          <a:lstStyle/>
          <a:p>
            <a:pPr eaLnBrk="1" hangingPunct="1"/>
            <a:r>
              <a:rPr lang="fr-CA" sz="3200" smtClean="0">
                <a:solidFill>
                  <a:srgbClr val="0066CC"/>
                </a:solidFill>
              </a:rPr>
              <a:t>Activité 3 : Pratiquons les graphiques</a:t>
            </a:r>
          </a:p>
        </p:txBody>
      </p:sp>
      <p:sp>
        <p:nvSpPr>
          <p:cNvPr id="50179" name="Rectangle 3"/>
          <p:cNvSpPr>
            <a:spLocks noGrp="1" noChangeArrowheads="1"/>
          </p:cNvSpPr>
          <p:nvPr>
            <p:ph type="body" idx="1"/>
          </p:nvPr>
        </p:nvSpPr>
        <p:spPr>
          <a:xfrm>
            <a:off x="809625" y="1476375"/>
            <a:ext cx="7750175" cy="1731963"/>
          </a:xfrm>
        </p:spPr>
        <p:txBody>
          <a:bodyPr/>
          <a:lstStyle/>
          <a:p>
            <a:pPr marL="0" indent="0" eaLnBrk="1" hangingPunct="1">
              <a:buFont typeface="Wingdings" pitchFamily="2" charset="2"/>
              <a:buNone/>
            </a:pPr>
            <a:r>
              <a:rPr lang="fr-CA" sz="2800" smtClean="0"/>
              <a:t>À partir de situations réelles, l’élève fera des graphiques. Il utilisera un logiciel sur un site Web.  </a:t>
            </a:r>
          </a:p>
        </p:txBody>
      </p:sp>
      <p:grpSp>
        <p:nvGrpSpPr>
          <p:cNvPr id="50180" name="Group 4"/>
          <p:cNvGrpSpPr>
            <a:grpSpLocks/>
          </p:cNvGrpSpPr>
          <p:nvPr/>
        </p:nvGrpSpPr>
        <p:grpSpPr bwMode="auto">
          <a:xfrm>
            <a:off x="177800" y="188913"/>
            <a:ext cx="8786813" cy="6453187"/>
            <a:chOff x="112" y="119"/>
            <a:chExt cx="5535" cy="4065"/>
          </a:xfrm>
        </p:grpSpPr>
        <p:grpSp>
          <p:nvGrpSpPr>
            <p:cNvPr id="50182" name="Group 5"/>
            <p:cNvGrpSpPr>
              <a:grpSpLocks/>
            </p:cNvGrpSpPr>
            <p:nvPr/>
          </p:nvGrpSpPr>
          <p:grpSpPr bwMode="auto">
            <a:xfrm>
              <a:off x="112" y="119"/>
              <a:ext cx="5353" cy="2585"/>
              <a:chOff x="158" y="210"/>
              <a:chExt cx="5353" cy="2585"/>
            </a:xfrm>
          </p:grpSpPr>
          <p:sp>
            <p:nvSpPr>
              <p:cNvPr id="50186"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0187"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0188"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0183" name="Group 9"/>
            <p:cNvGrpSpPr>
              <a:grpSpLocks/>
            </p:cNvGrpSpPr>
            <p:nvPr/>
          </p:nvGrpSpPr>
          <p:grpSpPr bwMode="auto">
            <a:xfrm>
              <a:off x="3697" y="2659"/>
              <a:ext cx="1950" cy="1525"/>
              <a:chOff x="3697" y="2659"/>
              <a:chExt cx="1950" cy="1525"/>
            </a:xfrm>
          </p:grpSpPr>
          <p:sp>
            <p:nvSpPr>
              <p:cNvPr id="50184"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0185"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50181" name="Picture 13" descr="chart.tif"/>
          <p:cNvPicPr>
            <a:picLocks noChangeAspect="1"/>
          </p:cNvPicPr>
          <p:nvPr/>
        </p:nvPicPr>
        <p:blipFill>
          <a:blip r:embed="rId2"/>
          <a:srcRect/>
          <a:stretch>
            <a:fillRect/>
          </a:stretch>
        </p:blipFill>
        <p:spPr bwMode="auto">
          <a:xfrm>
            <a:off x="5037138" y="2787650"/>
            <a:ext cx="282257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p:spPr>
        <p:txBody>
          <a:bodyPr/>
          <a:lstStyle/>
          <a:p>
            <a:fld id="{68298B33-3771-49E0-8CD6-DC8BC8BDCD7A}" type="slidenum">
              <a:rPr lang="fr-CA" smtClean="0"/>
              <a:pPr/>
              <a:t>35</a:t>
            </a:fld>
            <a:endParaRPr lang="fr-CA" smtClean="0"/>
          </a:p>
        </p:txBody>
      </p:sp>
      <p:sp>
        <p:nvSpPr>
          <p:cNvPr id="51202" name="Rectangle 2"/>
          <p:cNvSpPr>
            <a:spLocks noGrp="1" noChangeArrowheads="1"/>
          </p:cNvSpPr>
          <p:nvPr>
            <p:ph type="title"/>
          </p:nvPr>
        </p:nvSpPr>
        <p:spPr>
          <a:xfrm>
            <a:off x="576263" y="357188"/>
            <a:ext cx="8074025" cy="1143000"/>
          </a:xfrm>
        </p:spPr>
        <p:txBody>
          <a:bodyPr/>
          <a:lstStyle/>
          <a:p>
            <a:pPr algn="ctr" eaLnBrk="1" hangingPunct="1"/>
            <a:r>
              <a:rPr lang="fr-CA" b="1" smtClean="0">
                <a:solidFill>
                  <a:srgbClr val="0066CC"/>
                </a:solidFill>
              </a:rPr>
              <a:t>Contextes et représentations</a:t>
            </a:r>
          </a:p>
        </p:txBody>
      </p:sp>
      <p:sp>
        <p:nvSpPr>
          <p:cNvPr id="51203" name="Rectangle 3"/>
          <p:cNvSpPr>
            <a:spLocks noGrp="1" noChangeArrowheads="1"/>
          </p:cNvSpPr>
          <p:nvPr>
            <p:ph type="body" idx="1"/>
          </p:nvPr>
        </p:nvSpPr>
        <p:spPr>
          <a:xfrm>
            <a:off x="798513" y="1479550"/>
            <a:ext cx="7780337" cy="3276600"/>
          </a:xfrm>
        </p:spPr>
        <p:txBody>
          <a:bodyPr/>
          <a:lstStyle/>
          <a:p>
            <a:pPr marL="0" indent="0" eaLnBrk="1" hangingPunct="1">
              <a:lnSpc>
                <a:spcPct val="90000"/>
              </a:lnSpc>
              <a:buFont typeface="Wingdings" pitchFamily="2" charset="2"/>
              <a:buNone/>
            </a:pPr>
            <a:r>
              <a:rPr lang="fr-CA" smtClean="0">
                <a:solidFill>
                  <a:srgbClr val="0066CC"/>
                </a:solidFill>
              </a:rPr>
              <a:t>Activité 4 : Ajoutons des axes</a:t>
            </a:r>
          </a:p>
          <a:p>
            <a:pPr marL="0" indent="0" eaLnBrk="1" hangingPunct="1">
              <a:lnSpc>
                <a:spcPct val="90000"/>
              </a:lnSpc>
              <a:buFont typeface="Wingdings" pitchFamily="2" charset="2"/>
              <a:buNone/>
            </a:pPr>
            <a:endParaRPr lang="fr-CA" sz="1600" smtClean="0">
              <a:solidFill>
                <a:schemeClr val="hlink"/>
              </a:solidFill>
            </a:endParaRPr>
          </a:p>
          <a:p>
            <a:pPr marL="0" indent="0" eaLnBrk="1" hangingPunct="1">
              <a:lnSpc>
                <a:spcPct val="90000"/>
              </a:lnSpc>
              <a:buFont typeface="Wingdings" pitchFamily="2" charset="2"/>
              <a:buNone/>
            </a:pPr>
            <a:r>
              <a:rPr lang="fr-CA" sz="2800" smtClean="0"/>
              <a:t>9</a:t>
            </a:r>
            <a:r>
              <a:rPr lang="fr-CA" sz="2800" baseline="30000" smtClean="0"/>
              <a:t>e</a:t>
            </a:r>
            <a:r>
              <a:rPr lang="fr-CA" sz="2800" smtClean="0"/>
              <a:t> année, n</a:t>
            </a:r>
            <a:r>
              <a:rPr lang="fr-CA" sz="2800" baseline="30000" smtClean="0"/>
              <a:t>o</a:t>
            </a:r>
            <a:r>
              <a:rPr lang="fr-CA" sz="2800" smtClean="0"/>
              <a:t> 1</a:t>
            </a:r>
          </a:p>
          <a:p>
            <a:pPr marL="0" indent="0" eaLnBrk="1" hangingPunct="1">
              <a:buFont typeface="Wingdings" pitchFamily="2" charset="2"/>
              <a:buNone/>
            </a:pPr>
            <a:r>
              <a:rPr lang="fr-CA" sz="2800" smtClean="0"/>
              <a:t>Généraliser une régularité tirée d’un contexte de résolution de problèmes en utilisant des équations linéaires, et les vérifier par substitution.</a:t>
            </a:r>
            <a:br>
              <a:rPr lang="fr-CA" sz="2800" smtClean="0"/>
            </a:br>
            <a:r>
              <a:rPr lang="fr-CA" sz="2800" smtClean="0"/>
              <a:t>[C, L, R, RP, V]</a:t>
            </a:r>
          </a:p>
        </p:txBody>
      </p:sp>
      <p:grpSp>
        <p:nvGrpSpPr>
          <p:cNvPr id="51204" name="Group 4"/>
          <p:cNvGrpSpPr>
            <a:grpSpLocks/>
          </p:cNvGrpSpPr>
          <p:nvPr/>
        </p:nvGrpSpPr>
        <p:grpSpPr bwMode="auto">
          <a:xfrm>
            <a:off x="177800" y="188913"/>
            <a:ext cx="8786813" cy="6453187"/>
            <a:chOff x="112" y="119"/>
            <a:chExt cx="5535" cy="4065"/>
          </a:xfrm>
        </p:grpSpPr>
        <p:grpSp>
          <p:nvGrpSpPr>
            <p:cNvPr id="51205" name="Group 5"/>
            <p:cNvGrpSpPr>
              <a:grpSpLocks/>
            </p:cNvGrpSpPr>
            <p:nvPr/>
          </p:nvGrpSpPr>
          <p:grpSpPr bwMode="auto">
            <a:xfrm>
              <a:off x="112" y="119"/>
              <a:ext cx="5353" cy="2585"/>
              <a:chOff x="158" y="210"/>
              <a:chExt cx="5353" cy="2585"/>
            </a:xfrm>
          </p:grpSpPr>
          <p:sp>
            <p:nvSpPr>
              <p:cNvPr id="51209"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1210"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1211"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1206" name="Group 9"/>
            <p:cNvGrpSpPr>
              <a:grpSpLocks/>
            </p:cNvGrpSpPr>
            <p:nvPr/>
          </p:nvGrpSpPr>
          <p:grpSpPr bwMode="auto">
            <a:xfrm>
              <a:off x="3697" y="2659"/>
              <a:ext cx="1950" cy="1525"/>
              <a:chOff x="3697" y="2659"/>
              <a:chExt cx="1950" cy="1525"/>
            </a:xfrm>
          </p:grpSpPr>
          <p:sp>
            <p:nvSpPr>
              <p:cNvPr id="51207"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1208"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p:spPr>
        <p:txBody>
          <a:bodyPr/>
          <a:lstStyle/>
          <a:p>
            <a:fld id="{DED08D06-C672-4372-B5F5-86348CFD75A9}" type="slidenum">
              <a:rPr lang="fr-CA" smtClean="0"/>
              <a:pPr/>
              <a:t>36</a:t>
            </a:fld>
            <a:endParaRPr lang="fr-CA" smtClean="0"/>
          </a:p>
        </p:txBody>
      </p:sp>
      <p:sp>
        <p:nvSpPr>
          <p:cNvPr id="52226" name="Rectangle 2"/>
          <p:cNvSpPr>
            <a:spLocks noGrp="1" noChangeArrowheads="1"/>
          </p:cNvSpPr>
          <p:nvPr>
            <p:ph type="title"/>
          </p:nvPr>
        </p:nvSpPr>
        <p:spPr>
          <a:xfrm>
            <a:off x="808038" y="365125"/>
            <a:ext cx="7889875" cy="1143000"/>
          </a:xfrm>
        </p:spPr>
        <p:txBody>
          <a:bodyPr/>
          <a:lstStyle/>
          <a:p>
            <a:pPr eaLnBrk="1" hangingPunct="1"/>
            <a:r>
              <a:rPr lang="fr-CA" sz="3200" smtClean="0">
                <a:solidFill>
                  <a:srgbClr val="0066CC"/>
                </a:solidFill>
              </a:rPr>
              <a:t>Activité 4 : Ajoutons des axes</a:t>
            </a:r>
          </a:p>
        </p:txBody>
      </p:sp>
      <p:sp>
        <p:nvSpPr>
          <p:cNvPr id="52227" name="Rectangle 3"/>
          <p:cNvSpPr>
            <a:spLocks noGrp="1" noChangeArrowheads="1"/>
          </p:cNvSpPr>
          <p:nvPr>
            <p:ph type="body" idx="1"/>
          </p:nvPr>
        </p:nvSpPr>
        <p:spPr>
          <a:xfrm>
            <a:off x="809625" y="1400175"/>
            <a:ext cx="7888288" cy="1755775"/>
          </a:xfrm>
        </p:spPr>
        <p:txBody>
          <a:bodyPr/>
          <a:lstStyle/>
          <a:p>
            <a:pPr marL="0" indent="0" eaLnBrk="1" hangingPunct="1">
              <a:buFont typeface="Wingdings" pitchFamily="2" charset="2"/>
              <a:buNone/>
            </a:pPr>
            <a:r>
              <a:rPr lang="fr-CA" sz="2800" smtClean="0"/>
              <a:t>L’élève ajoute les sous-titres à un graphique de son choix et explique le contexte qui rendrait ce graphique réel.</a:t>
            </a:r>
          </a:p>
        </p:txBody>
      </p:sp>
      <p:grpSp>
        <p:nvGrpSpPr>
          <p:cNvPr id="52228" name="Group 4"/>
          <p:cNvGrpSpPr>
            <a:grpSpLocks/>
          </p:cNvGrpSpPr>
          <p:nvPr/>
        </p:nvGrpSpPr>
        <p:grpSpPr bwMode="auto">
          <a:xfrm>
            <a:off x="177800" y="188913"/>
            <a:ext cx="8786813" cy="6453187"/>
            <a:chOff x="112" y="119"/>
            <a:chExt cx="5535" cy="4065"/>
          </a:xfrm>
        </p:grpSpPr>
        <p:grpSp>
          <p:nvGrpSpPr>
            <p:cNvPr id="52232" name="Group 5"/>
            <p:cNvGrpSpPr>
              <a:grpSpLocks/>
            </p:cNvGrpSpPr>
            <p:nvPr/>
          </p:nvGrpSpPr>
          <p:grpSpPr bwMode="auto">
            <a:xfrm>
              <a:off x="112" y="119"/>
              <a:ext cx="5353" cy="2585"/>
              <a:chOff x="158" y="210"/>
              <a:chExt cx="5353" cy="2585"/>
            </a:xfrm>
          </p:grpSpPr>
          <p:sp>
            <p:nvSpPr>
              <p:cNvPr id="52236"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2237"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2238"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2233" name="Group 9"/>
            <p:cNvGrpSpPr>
              <a:grpSpLocks/>
            </p:cNvGrpSpPr>
            <p:nvPr/>
          </p:nvGrpSpPr>
          <p:grpSpPr bwMode="auto">
            <a:xfrm>
              <a:off x="3697" y="2659"/>
              <a:ext cx="1950" cy="1525"/>
              <a:chOff x="3697" y="2659"/>
              <a:chExt cx="1950" cy="1525"/>
            </a:xfrm>
          </p:grpSpPr>
          <p:sp>
            <p:nvSpPr>
              <p:cNvPr id="52234"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2235"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grpSp>
        <p:nvGrpSpPr>
          <p:cNvPr id="52229" name="Group 20"/>
          <p:cNvGrpSpPr>
            <a:grpSpLocks/>
          </p:cNvGrpSpPr>
          <p:nvPr/>
        </p:nvGrpSpPr>
        <p:grpSpPr bwMode="auto">
          <a:xfrm>
            <a:off x="3192463" y="3135313"/>
            <a:ext cx="2527300" cy="2168525"/>
            <a:chOff x="3192870" y="3135876"/>
            <a:chExt cx="2527474" cy="2167200"/>
          </a:xfrm>
        </p:grpSpPr>
        <p:cxnSp>
          <p:nvCxnSpPr>
            <p:cNvPr id="14" name="Straight Arrow Connector 13"/>
            <p:cNvCxnSpPr/>
            <p:nvPr/>
          </p:nvCxnSpPr>
          <p:spPr>
            <a:xfrm rot="5400000">
              <a:off x="2110064" y="4218682"/>
              <a:ext cx="2167200" cy="1587"/>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92870" y="5298316"/>
              <a:ext cx="2527474"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p:spPr>
        <p:txBody>
          <a:bodyPr/>
          <a:lstStyle/>
          <a:p>
            <a:fld id="{D980010A-5C99-4952-8817-C094C19CB545}" type="slidenum">
              <a:rPr lang="fr-CA" smtClean="0"/>
              <a:pPr/>
              <a:t>37</a:t>
            </a:fld>
            <a:endParaRPr lang="fr-CA" smtClean="0"/>
          </a:p>
        </p:txBody>
      </p:sp>
      <p:sp>
        <p:nvSpPr>
          <p:cNvPr id="53250" name="Rectangle 2"/>
          <p:cNvSpPr>
            <a:spLocks noGrp="1" noChangeArrowheads="1"/>
          </p:cNvSpPr>
          <p:nvPr>
            <p:ph type="title"/>
          </p:nvPr>
        </p:nvSpPr>
        <p:spPr>
          <a:xfrm>
            <a:off x="561975" y="357188"/>
            <a:ext cx="8089900" cy="1143000"/>
          </a:xfrm>
        </p:spPr>
        <p:txBody>
          <a:bodyPr/>
          <a:lstStyle/>
          <a:p>
            <a:pPr algn="ctr" eaLnBrk="1" hangingPunct="1"/>
            <a:r>
              <a:rPr lang="fr-CA" b="1" smtClean="0">
                <a:solidFill>
                  <a:srgbClr val="0066CC"/>
                </a:solidFill>
              </a:rPr>
              <a:t>Contextes et représentations</a:t>
            </a:r>
          </a:p>
        </p:txBody>
      </p:sp>
      <p:sp>
        <p:nvSpPr>
          <p:cNvPr id="53251" name="Rectangle 3"/>
          <p:cNvSpPr>
            <a:spLocks noGrp="1" noChangeArrowheads="1"/>
          </p:cNvSpPr>
          <p:nvPr>
            <p:ph type="body" idx="1"/>
          </p:nvPr>
        </p:nvSpPr>
        <p:spPr>
          <a:xfrm>
            <a:off x="812800" y="1390650"/>
            <a:ext cx="7874000" cy="1257300"/>
          </a:xfrm>
        </p:spPr>
        <p:txBody>
          <a:bodyPr/>
          <a:lstStyle/>
          <a:p>
            <a:pPr marL="1968500" indent="-1968500" eaLnBrk="1" hangingPunct="1">
              <a:buFont typeface="Wingdings" pitchFamily="2" charset="2"/>
              <a:buNone/>
            </a:pPr>
            <a:r>
              <a:rPr lang="fr-CA" smtClean="0">
                <a:solidFill>
                  <a:srgbClr val="0066CC"/>
                </a:solidFill>
              </a:rPr>
              <a:t>Activité 5 :	Graphiques avec géoplan</a:t>
            </a:r>
          </a:p>
        </p:txBody>
      </p:sp>
      <p:grpSp>
        <p:nvGrpSpPr>
          <p:cNvPr id="53252" name="Group 4"/>
          <p:cNvGrpSpPr>
            <a:grpSpLocks/>
          </p:cNvGrpSpPr>
          <p:nvPr/>
        </p:nvGrpSpPr>
        <p:grpSpPr bwMode="auto">
          <a:xfrm>
            <a:off x="177800" y="188913"/>
            <a:ext cx="8786813" cy="6453187"/>
            <a:chOff x="112" y="119"/>
            <a:chExt cx="5535" cy="4065"/>
          </a:xfrm>
        </p:grpSpPr>
        <p:grpSp>
          <p:nvGrpSpPr>
            <p:cNvPr id="53254" name="Group 5"/>
            <p:cNvGrpSpPr>
              <a:grpSpLocks/>
            </p:cNvGrpSpPr>
            <p:nvPr/>
          </p:nvGrpSpPr>
          <p:grpSpPr bwMode="auto">
            <a:xfrm>
              <a:off x="112" y="119"/>
              <a:ext cx="5353" cy="2585"/>
              <a:chOff x="158" y="210"/>
              <a:chExt cx="5353" cy="2585"/>
            </a:xfrm>
          </p:grpSpPr>
          <p:sp>
            <p:nvSpPr>
              <p:cNvPr id="53258"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3259"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3260"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3255" name="Group 9"/>
            <p:cNvGrpSpPr>
              <a:grpSpLocks/>
            </p:cNvGrpSpPr>
            <p:nvPr/>
          </p:nvGrpSpPr>
          <p:grpSpPr bwMode="auto">
            <a:xfrm>
              <a:off x="3697" y="2659"/>
              <a:ext cx="1950" cy="1525"/>
              <a:chOff x="3697" y="2659"/>
              <a:chExt cx="1950" cy="1525"/>
            </a:xfrm>
          </p:grpSpPr>
          <p:sp>
            <p:nvSpPr>
              <p:cNvPr id="53256"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3257"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53253" name="Rectangle 12"/>
          <p:cNvSpPr>
            <a:spLocks noChangeArrowheads="1"/>
          </p:cNvSpPr>
          <p:nvPr/>
        </p:nvSpPr>
        <p:spPr bwMode="auto">
          <a:xfrm>
            <a:off x="808038" y="2244725"/>
            <a:ext cx="7872412" cy="2319338"/>
          </a:xfrm>
          <a:prstGeom prst="rect">
            <a:avLst/>
          </a:prstGeom>
          <a:noFill/>
          <a:ln w="9525">
            <a:noFill/>
            <a:miter lim="800000"/>
            <a:headEnd/>
            <a:tailEnd/>
          </a:ln>
        </p:spPr>
        <p:txBody>
          <a:bodyPr/>
          <a:lstStyle/>
          <a:p>
            <a:pPr>
              <a:spcBef>
                <a:spcPct val="20000"/>
              </a:spcBef>
              <a:buClr>
                <a:schemeClr val="accent1"/>
              </a:buClr>
              <a:buFont typeface="Wingdings" pitchFamily="2" charset="2"/>
              <a:buNone/>
            </a:pPr>
            <a:r>
              <a:rPr lang="fr-CA" sz="2800"/>
              <a:t>9</a:t>
            </a:r>
            <a:r>
              <a:rPr lang="fr-CA" sz="2800" baseline="30000"/>
              <a:t>e</a:t>
            </a:r>
            <a:r>
              <a:rPr lang="fr-CA" sz="2800"/>
              <a:t> année, n</a:t>
            </a:r>
            <a:r>
              <a:rPr lang="fr-CA" sz="2800" baseline="30000"/>
              <a:t>o</a:t>
            </a:r>
            <a:r>
              <a:rPr lang="fr-CA" sz="2800"/>
              <a:t> 2</a:t>
            </a:r>
          </a:p>
          <a:p>
            <a:pPr>
              <a:spcBef>
                <a:spcPct val="20000"/>
              </a:spcBef>
              <a:buClr>
                <a:schemeClr val="accent1"/>
              </a:buClr>
              <a:buFont typeface="Wingdings" pitchFamily="2" charset="2"/>
              <a:buNone/>
            </a:pPr>
            <a:r>
              <a:rPr lang="fr-CA" sz="2800"/>
              <a:t>Tracer le graphique d’une relation linéaire, l’analyser et interpoler ou extrapoler pour résoudre des problèmes.</a:t>
            </a:r>
            <a:br>
              <a:rPr lang="fr-CA" sz="2800"/>
            </a:br>
            <a:r>
              <a:rPr lang="fr-CA" sz="2800"/>
              <a:t>[C, L, R, RP, T, V]</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a:noFill/>
        </p:spPr>
        <p:txBody>
          <a:bodyPr/>
          <a:lstStyle/>
          <a:p>
            <a:fld id="{3B6C9026-9219-4AEB-8CAD-9F20B9CDEE5D}" type="slidenum">
              <a:rPr lang="fr-CA" smtClean="0"/>
              <a:pPr/>
              <a:t>38</a:t>
            </a:fld>
            <a:endParaRPr lang="fr-CA" smtClean="0"/>
          </a:p>
        </p:txBody>
      </p:sp>
      <p:sp>
        <p:nvSpPr>
          <p:cNvPr id="54274" name="Rectangle 2"/>
          <p:cNvSpPr>
            <a:spLocks noGrp="1" noChangeArrowheads="1"/>
          </p:cNvSpPr>
          <p:nvPr>
            <p:ph type="title"/>
          </p:nvPr>
        </p:nvSpPr>
        <p:spPr>
          <a:xfrm>
            <a:off x="806450" y="649288"/>
            <a:ext cx="8074025" cy="1143000"/>
          </a:xfrm>
        </p:spPr>
        <p:txBody>
          <a:bodyPr/>
          <a:lstStyle/>
          <a:p>
            <a:pPr marL="1968500" indent="-1968500" eaLnBrk="1" hangingPunct="1"/>
            <a:r>
              <a:rPr lang="fr-CA" sz="3200" smtClean="0">
                <a:solidFill>
                  <a:srgbClr val="3333FF"/>
                </a:solidFill>
              </a:rPr>
              <a:t>Activité 5 :	Graphiques avec géoplan</a:t>
            </a:r>
            <a:br>
              <a:rPr lang="fr-CA" sz="3200" smtClean="0">
                <a:solidFill>
                  <a:srgbClr val="3333FF"/>
                </a:solidFill>
              </a:rPr>
            </a:br>
            <a:endParaRPr lang="fr-CA" sz="3200" smtClean="0">
              <a:solidFill>
                <a:srgbClr val="3333FF"/>
              </a:solidFill>
            </a:endParaRPr>
          </a:p>
        </p:txBody>
      </p:sp>
      <p:sp>
        <p:nvSpPr>
          <p:cNvPr id="54275" name="Rectangle 3"/>
          <p:cNvSpPr>
            <a:spLocks noGrp="1" noChangeArrowheads="1"/>
          </p:cNvSpPr>
          <p:nvPr>
            <p:ph type="body" idx="1"/>
          </p:nvPr>
        </p:nvSpPr>
        <p:spPr>
          <a:xfrm>
            <a:off x="808038" y="1490663"/>
            <a:ext cx="7642225" cy="2549525"/>
          </a:xfrm>
        </p:spPr>
        <p:txBody>
          <a:bodyPr/>
          <a:lstStyle/>
          <a:p>
            <a:pPr marL="0" indent="0" eaLnBrk="1" hangingPunct="1">
              <a:buFont typeface="Wingdings" pitchFamily="2" charset="2"/>
              <a:buNone/>
            </a:pPr>
            <a:r>
              <a:rPr lang="fr-CA" sz="2800" smtClean="0"/>
              <a:t>L’élève s’exerce à faire des graphiques, des tables de valeurs ainsi que des équations de façon tactile et visuelle sur un géoplan.</a:t>
            </a:r>
          </a:p>
        </p:txBody>
      </p:sp>
      <p:grpSp>
        <p:nvGrpSpPr>
          <p:cNvPr id="54276" name="Group 4"/>
          <p:cNvGrpSpPr>
            <a:grpSpLocks/>
          </p:cNvGrpSpPr>
          <p:nvPr/>
        </p:nvGrpSpPr>
        <p:grpSpPr bwMode="auto">
          <a:xfrm>
            <a:off x="177800" y="188913"/>
            <a:ext cx="8786813" cy="6453187"/>
            <a:chOff x="112" y="119"/>
            <a:chExt cx="5535" cy="4065"/>
          </a:xfrm>
        </p:grpSpPr>
        <p:grpSp>
          <p:nvGrpSpPr>
            <p:cNvPr id="54278" name="Group 5"/>
            <p:cNvGrpSpPr>
              <a:grpSpLocks/>
            </p:cNvGrpSpPr>
            <p:nvPr/>
          </p:nvGrpSpPr>
          <p:grpSpPr bwMode="auto">
            <a:xfrm>
              <a:off x="112" y="119"/>
              <a:ext cx="5353" cy="2585"/>
              <a:chOff x="158" y="210"/>
              <a:chExt cx="5353" cy="2585"/>
            </a:xfrm>
          </p:grpSpPr>
          <p:sp>
            <p:nvSpPr>
              <p:cNvPr id="54282"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4283"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4284"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4279" name="Group 9"/>
            <p:cNvGrpSpPr>
              <a:grpSpLocks/>
            </p:cNvGrpSpPr>
            <p:nvPr/>
          </p:nvGrpSpPr>
          <p:grpSpPr bwMode="auto">
            <a:xfrm>
              <a:off x="3697" y="2659"/>
              <a:ext cx="1950" cy="1525"/>
              <a:chOff x="3697" y="2659"/>
              <a:chExt cx="1950" cy="1525"/>
            </a:xfrm>
          </p:grpSpPr>
          <p:sp>
            <p:nvSpPr>
              <p:cNvPr id="54280"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4281"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54277" name="Picture 12" descr="C novembre 2008 001.tif"/>
          <p:cNvPicPr>
            <a:picLocks noChangeAspect="1"/>
          </p:cNvPicPr>
          <p:nvPr/>
        </p:nvPicPr>
        <p:blipFill>
          <a:blip r:embed="rId2"/>
          <a:srcRect/>
          <a:stretch>
            <a:fillRect/>
          </a:stretch>
        </p:blipFill>
        <p:spPr bwMode="auto">
          <a:xfrm>
            <a:off x="2949575" y="3230563"/>
            <a:ext cx="3649663"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p:spPr>
        <p:txBody>
          <a:bodyPr/>
          <a:lstStyle/>
          <a:p>
            <a:fld id="{DC2C614B-82AC-493E-8899-AF40CB7CFECC}" type="slidenum">
              <a:rPr lang="fr-CA" smtClean="0"/>
              <a:pPr/>
              <a:t>39</a:t>
            </a:fld>
            <a:endParaRPr lang="fr-CA" smtClean="0"/>
          </a:p>
        </p:txBody>
      </p:sp>
      <p:sp>
        <p:nvSpPr>
          <p:cNvPr id="55298" name="Rectangle 2"/>
          <p:cNvSpPr>
            <a:spLocks noGrp="1" noChangeArrowheads="1"/>
          </p:cNvSpPr>
          <p:nvPr>
            <p:ph type="title"/>
          </p:nvPr>
        </p:nvSpPr>
        <p:spPr>
          <a:xfrm>
            <a:off x="561975" y="382588"/>
            <a:ext cx="8105775" cy="935037"/>
          </a:xfrm>
        </p:spPr>
        <p:txBody>
          <a:bodyPr/>
          <a:lstStyle/>
          <a:p>
            <a:pPr algn="ctr" eaLnBrk="1" hangingPunct="1"/>
            <a:r>
              <a:rPr lang="fr-CA" b="1" smtClean="0">
                <a:solidFill>
                  <a:srgbClr val="3333FF"/>
                </a:solidFill>
              </a:rPr>
              <a:t>Réflexion</a:t>
            </a:r>
          </a:p>
        </p:txBody>
      </p:sp>
      <p:sp>
        <p:nvSpPr>
          <p:cNvPr id="55299" name="Rectangle 3"/>
          <p:cNvSpPr>
            <a:spLocks noGrp="1" noChangeArrowheads="1"/>
          </p:cNvSpPr>
          <p:nvPr>
            <p:ph type="body" idx="1"/>
          </p:nvPr>
        </p:nvSpPr>
        <p:spPr>
          <a:xfrm>
            <a:off x="812800" y="1462088"/>
            <a:ext cx="7766050" cy="3089275"/>
          </a:xfrm>
        </p:spPr>
        <p:txBody>
          <a:bodyPr/>
          <a:lstStyle/>
          <a:p>
            <a:pPr marL="0" indent="0" eaLnBrk="1" hangingPunct="1">
              <a:lnSpc>
                <a:spcPct val="90000"/>
              </a:lnSpc>
              <a:buFont typeface="Wingdings" pitchFamily="2" charset="2"/>
              <a:buNone/>
            </a:pPr>
            <a:r>
              <a:rPr lang="fr-CA" sz="2800" smtClean="0"/>
              <a:t>Le mot </a:t>
            </a:r>
            <a:r>
              <a:rPr lang="fr-CA" sz="2800" smtClean="0">
                <a:solidFill>
                  <a:srgbClr val="0000FF"/>
                </a:solidFill>
              </a:rPr>
              <a:t>ALGÈBRE</a:t>
            </a:r>
            <a:r>
              <a:rPr lang="fr-CA" sz="2800" smtClean="0"/>
              <a:t> fait peur. Cette peur origine de l’anxiété qu’ont vécue les parents de nos élèves alors qu’ils ont eu à faire de l’algèbre de façon symbolique avant même de passer par les étapes du concret et de l’imagé. Il est donc très important de faire vivre et expérimenter ces étapes aux jeunes d’aujourd’hui.</a:t>
            </a:r>
          </a:p>
        </p:txBody>
      </p:sp>
      <p:grpSp>
        <p:nvGrpSpPr>
          <p:cNvPr id="55300" name="Group 4"/>
          <p:cNvGrpSpPr>
            <a:grpSpLocks/>
          </p:cNvGrpSpPr>
          <p:nvPr/>
        </p:nvGrpSpPr>
        <p:grpSpPr bwMode="auto">
          <a:xfrm>
            <a:off x="177800" y="188913"/>
            <a:ext cx="8786813" cy="6453187"/>
            <a:chOff x="112" y="119"/>
            <a:chExt cx="5535" cy="4065"/>
          </a:xfrm>
        </p:grpSpPr>
        <p:grpSp>
          <p:nvGrpSpPr>
            <p:cNvPr id="55301" name="Group 5"/>
            <p:cNvGrpSpPr>
              <a:grpSpLocks/>
            </p:cNvGrpSpPr>
            <p:nvPr/>
          </p:nvGrpSpPr>
          <p:grpSpPr bwMode="auto">
            <a:xfrm>
              <a:off x="112" y="119"/>
              <a:ext cx="5353" cy="2585"/>
              <a:chOff x="158" y="210"/>
              <a:chExt cx="5353" cy="2585"/>
            </a:xfrm>
          </p:grpSpPr>
          <p:sp>
            <p:nvSpPr>
              <p:cNvPr id="55305"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5306"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5307"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5302" name="Group 9"/>
            <p:cNvGrpSpPr>
              <a:grpSpLocks/>
            </p:cNvGrpSpPr>
            <p:nvPr/>
          </p:nvGrpSpPr>
          <p:grpSpPr bwMode="auto">
            <a:xfrm>
              <a:off x="3697" y="2659"/>
              <a:ext cx="1950" cy="1525"/>
              <a:chOff x="3697" y="2659"/>
              <a:chExt cx="1950" cy="1525"/>
            </a:xfrm>
          </p:grpSpPr>
          <p:sp>
            <p:nvSpPr>
              <p:cNvPr id="55303"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5304"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algn="ctr"/>
            <a:r>
              <a:rPr lang="fr-CA" smtClean="0">
                <a:solidFill>
                  <a:srgbClr val="0000FF"/>
                </a:solidFill>
              </a:rPr>
              <a:t>Observons…</a:t>
            </a:r>
            <a:endParaRPr lang="fr-FR" smtClean="0">
              <a:solidFill>
                <a:srgbClr val="0000FF"/>
              </a:solidFill>
            </a:endParaRPr>
          </a:p>
        </p:txBody>
      </p:sp>
      <p:sp>
        <p:nvSpPr>
          <p:cNvPr id="60421" name="Text Box 5"/>
          <p:cNvSpPr txBox="1">
            <a:spLocks noChangeArrowheads="1"/>
          </p:cNvSpPr>
          <p:nvPr/>
        </p:nvSpPr>
        <p:spPr bwMode="auto">
          <a:xfrm>
            <a:off x="857250" y="1692275"/>
            <a:ext cx="7454900" cy="3195638"/>
          </a:xfrm>
          <a:prstGeom prst="rect">
            <a:avLst/>
          </a:prstGeom>
          <a:noFill/>
          <a:ln w="9525">
            <a:noFill/>
            <a:miter lim="800000"/>
            <a:headEnd/>
            <a:tailEnd/>
          </a:ln>
          <a:effectLst/>
        </p:spPr>
        <p:txBody>
          <a:bodyPr>
            <a:spAutoFit/>
          </a:bodyPr>
          <a:lstStyle/>
          <a:p>
            <a:pPr>
              <a:spcBef>
                <a:spcPct val="50000"/>
              </a:spcBef>
            </a:pPr>
            <a:r>
              <a:rPr lang="fr-CA" sz="2400"/>
              <a:t>1. Choisir deux chiffres différents (sauf 0).</a:t>
            </a:r>
          </a:p>
          <a:p>
            <a:pPr>
              <a:spcBef>
                <a:spcPct val="50000"/>
              </a:spcBef>
            </a:pPr>
            <a:r>
              <a:rPr lang="fr-CA" sz="2400"/>
              <a:t>2. Additionner les deux nombres possibles (formés des deux chiffres choisis plus haut).</a:t>
            </a:r>
          </a:p>
          <a:p>
            <a:pPr>
              <a:spcBef>
                <a:spcPct val="50000"/>
              </a:spcBef>
            </a:pPr>
            <a:r>
              <a:rPr lang="fr-CA" sz="2400"/>
              <a:t>3. Répéter les étapes 1 et 2 avec deux chiffres différents.</a:t>
            </a:r>
          </a:p>
          <a:p>
            <a:pPr>
              <a:spcBef>
                <a:spcPct val="50000"/>
              </a:spcBef>
            </a:pPr>
            <a:r>
              <a:rPr lang="fr-CA" sz="2400"/>
              <a:t>4.  Comparer vos résultats avec ceux des autres participants.  Qu’observez-vous?</a:t>
            </a:r>
            <a:endParaRPr lang="fr-FR" sz="240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a:noFill/>
        </p:spPr>
        <p:txBody>
          <a:bodyPr/>
          <a:lstStyle/>
          <a:p>
            <a:fld id="{25A5B9B9-BC05-48D1-B087-3F848D04086C}" type="slidenum">
              <a:rPr lang="fr-CA" smtClean="0"/>
              <a:pPr/>
              <a:t>40</a:t>
            </a:fld>
            <a:endParaRPr lang="fr-CA" smtClean="0"/>
          </a:p>
        </p:txBody>
      </p:sp>
      <p:sp>
        <p:nvSpPr>
          <p:cNvPr id="56322" name="Rectangle 2"/>
          <p:cNvSpPr>
            <a:spLocks noGrp="1" noChangeArrowheads="1"/>
          </p:cNvSpPr>
          <p:nvPr>
            <p:ph type="title"/>
          </p:nvPr>
        </p:nvSpPr>
        <p:spPr>
          <a:xfrm>
            <a:off x="812800" y="355600"/>
            <a:ext cx="8027988" cy="1143000"/>
          </a:xfrm>
        </p:spPr>
        <p:txBody>
          <a:bodyPr/>
          <a:lstStyle/>
          <a:p>
            <a:pPr eaLnBrk="1" hangingPunct="1"/>
            <a:r>
              <a:rPr lang="en-US" b="1" smtClean="0">
                <a:solidFill>
                  <a:srgbClr val="0066CC"/>
                </a:solidFill>
              </a:rPr>
              <a:t>En terminant…</a:t>
            </a:r>
          </a:p>
        </p:txBody>
      </p:sp>
      <p:sp>
        <p:nvSpPr>
          <p:cNvPr id="56323" name="Rectangle 3"/>
          <p:cNvSpPr>
            <a:spLocks noGrp="1" noChangeArrowheads="1"/>
          </p:cNvSpPr>
          <p:nvPr>
            <p:ph type="body" idx="1"/>
          </p:nvPr>
        </p:nvSpPr>
        <p:spPr>
          <a:xfrm>
            <a:off x="808038" y="1462088"/>
            <a:ext cx="7702550" cy="1593850"/>
          </a:xfrm>
        </p:spPr>
        <p:txBody>
          <a:bodyPr/>
          <a:lstStyle/>
          <a:p>
            <a:pPr marL="0" indent="0" eaLnBrk="1" hangingPunct="1">
              <a:buFont typeface="Wingdings" pitchFamily="2" charset="2"/>
              <a:buNone/>
            </a:pPr>
            <a:r>
              <a:rPr lang="fr-CA" sz="2800" smtClean="0"/>
              <a:t>L’algèbre est un domaine des plus importants en mathématiques. Les activités que vous venez de faire ne sont qu’un début.</a:t>
            </a:r>
          </a:p>
        </p:txBody>
      </p:sp>
      <p:grpSp>
        <p:nvGrpSpPr>
          <p:cNvPr id="56324" name="Group 4"/>
          <p:cNvGrpSpPr>
            <a:grpSpLocks/>
          </p:cNvGrpSpPr>
          <p:nvPr/>
        </p:nvGrpSpPr>
        <p:grpSpPr bwMode="auto">
          <a:xfrm>
            <a:off x="177800" y="188913"/>
            <a:ext cx="8786813" cy="6453187"/>
            <a:chOff x="112" y="119"/>
            <a:chExt cx="5535" cy="4065"/>
          </a:xfrm>
        </p:grpSpPr>
        <p:grpSp>
          <p:nvGrpSpPr>
            <p:cNvPr id="56325" name="Group 5"/>
            <p:cNvGrpSpPr>
              <a:grpSpLocks/>
            </p:cNvGrpSpPr>
            <p:nvPr/>
          </p:nvGrpSpPr>
          <p:grpSpPr bwMode="auto">
            <a:xfrm>
              <a:off x="112" y="119"/>
              <a:ext cx="5353" cy="2585"/>
              <a:chOff x="158" y="210"/>
              <a:chExt cx="5353" cy="2585"/>
            </a:xfrm>
          </p:grpSpPr>
          <p:sp>
            <p:nvSpPr>
              <p:cNvPr id="56329"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6330"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6331"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6326" name="Group 9"/>
            <p:cNvGrpSpPr>
              <a:grpSpLocks/>
            </p:cNvGrpSpPr>
            <p:nvPr/>
          </p:nvGrpSpPr>
          <p:grpSpPr bwMode="auto">
            <a:xfrm>
              <a:off x="3697" y="2659"/>
              <a:ext cx="1950" cy="1525"/>
              <a:chOff x="3697" y="2659"/>
              <a:chExt cx="1950" cy="1525"/>
            </a:xfrm>
          </p:grpSpPr>
          <p:sp>
            <p:nvSpPr>
              <p:cNvPr id="56327"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6328"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a:noFill/>
        </p:spPr>
        <p:txBody>
          <a:bodyPr/>
          <a:lstStyle/>
          <a:p>
            <a:fld id="{831AB251-F8BE-4B6D-A813-A8AC8404293F}" type="slidenum">
              <a:rPr lang="fr-CA" smtClean="0"/>
              <a:pPr/>
              <a:t>41</a:t>
            </a:fld>
            <a:endParaRPr lang="fr-CA" smtClean="0"/>
          </a:p>
        </p:txBody>
      </p:sp>
      <p:sp>
        <p:nvSpPr>
          <p:cNvPr id="57346" name="Rectangle 2"/>
          <p:cNvSpPr>
            <a:spLocks noGrp="1" noChangeArrowheads="1"/>
          </p:cNvSpPr>
          <p:nvPr>
            <p:ph type="title"/>
          </p:nvPr>
        </p:nvSpPr>
        <p:spPr>
          <a:xfrm>
            <a:off x="809625" y="441325"/>
            <a:ext cx="7888288" cy="4162425"/>
          </a:xfrm>
        </p:spPr>
        <p:txBody>
          <a:bodyPr/>
          <a:lstStyle/>
          <a:p>
            <a:pPr eaLnBrk="1" hangingPunct="1"/>
            <a:r>
              <a:rPr lang="fr-CA" sz="3200" b="1" smtClean="0">
                <a:solidFill>
                  <a:srgbClr val="0066CC"/>
                </a:solidFill>
              </a:rPr>
              <a:t>Autres réflexions?</a:t>
            </a:r>
            <a:br>
              <a:rPr lang="fr-CA" sz="3200" b="1" smtClean="0">
                <a:solidFill>
                  <a:srgbClr val="0066CC"/>
                </a:solidFill>
              </a:rPr>
            </a:br>
            <a:r>
              <a:rPr lang="fr-CA" sz="3200" b="1" smtClean="0">
                <a:solidFill>
                  <a:srgbClr val="0066CC"/>
                </a:solidFill>
              </a:rPr>
              <a:t/>
            </a:r>
            <a:br>
              <a:rPr lang="fr-CA" sz="3200" b="1" smtClean="0">
                <a:solidFill>
                  <a:srgbClr val="0066CC"/>
                </a:solidFill>
              </a:rPr>
            </a:br>
            <a:r>
              <a:rPr lang="fr-CA" sz="3200" b="1" smtClean="0">
                <a:solidFill>
                  <a:srgbClr val="0066CC"/>
                </a:solidFill>
              </a:rPr>
              <a:t/>
            </a:r>
            <a:br>
              <a:rPr lang="fr-CA" sz="3200" b="1" smtClean="0">
                <a:solidFill>
                  <a:srgbClr val="0066CC"/>
                </a:solidFill>
              </a:rPr>
            </a:br>
            <a:r>
              <a:rPr lang="fr-CA" sz="3200" b="1" smtClean="0">
                <a:solidFill>
                  <a:srgbClr val="0066CC"/>
                </a:solidFill>
              </a:rPr>
              <a:t>Commentaires?</a:t>
            </a:r>
            <a:br>
              <a:rPr lang="fr-CA" sz="3200" b="1" smtClean="0">
                <a:solidFill>
                  <a:srgbClr val="0066CC"/>
                </a:solidFill>
              </a:rPr>
            </a:br>
            <a:r>
              <a:rPr lang="fr-CA" sz="3200" b="1" smtClean="0">
                <a:solidFill>
                  <a:srgbClr val="0066CC"/>
                </a:solidFill>
              </a:rPr>
              <a:t/>
            </a:r>
            <a:br>
              <a:rPr lang="fr-CA" sz="3200" b="1" smtClean="0">
                <a:solidFill>
                  <a:srgbClr val="0066CC"/>
                </a:solidFill>
              </a:rPr>
            </a:br>
            <a:r>
              <a:rPr lang="fr-CA" sz="3200" b="1" smtClean="0">
                <a:solidFill>
                  <a:srgbClr val="0066CC"/>
                </a:solidFill>
              </a:rPr>
              <a:t/>
            </a:r>
            <a:br>
              <a:rPr lang="fr-CA" sz="3200" b="1" smtClean="0">
                <a:solidFill>
                  <a:srgbClr val="0066CC"/>
                </a:solidFill>
              </a:rPr>
            </a:br>
            <a:r>
              <a:rPr lang="fr-CA" sz="3200" b="1" smtClean="0">
                <a:solidFill>
                  <a:srgbClr val="0066CC"/>
                </a:solidFill>
              </a:rPr>
              <a:t>Questions?</a:t>
            </a:r>
            <a:br>
              <a:rPr lang="fr-CA" sz="3200" b="1" smtClean="0">
                <a:solidFill>
                  <a:srgbClr val="0066CC"/>
                </a:solidFill>
              </a:rPr>
            </a:br>
            <a:endParaRPr lang="fr-CA" sz="3200" b="1" smtClean="0">
              <a:solidFill>
                <a:srgbClr val="0066CC"/>
              </a:solidFill>
            </a:endParaRPr>
          </a:p>
        </p:txBody>
      </p:sp>
      <p:grpSp>
        <p:nvGrpSpPr>
          <p:cNvPr id="57347" name="Group 4"/>
          <p:cNvGrpSpPr>
            <a:grpSpLocks/>
          </p:cNvGrpSpPr>
          <p:nvPr/>
        </p:nvGrpSpPr>
        <p:grpSpPr bwMode="auto">
          <a:xfrm>
            <a:off x="177800" y="188913"/>
            <a:ext cx="8786813" cy="6453187"/>
            <a:chOff x="112" y="119"/>
            <a:chExt cx="5535" cy="4065"/>
          </a:xfrm>
        </p:grpSpPr>
        <p:grpSp>
          <p:nvGrpSpPr>
            <p:cNvPr id="57348" name="Group 5"/>
            <p:cNvGrpSpPr>
              <a:grpSpLocks/>
            </p:cNvGrpSpPr>
            <p:nvPr/>
          </p:nvGrpSpPr>
          <p:grpSpPr bwMode="auto">
            <a:xfrm>
              <a:off x="112" y="119"/>
              <a:ext cx="5353" cy="2585"/>
              <a:chOff x="158" y="210"/>
              <a:chExt cx="5353" cy="2585"/>
            </a:xfrm>
          </p:grpSpPr>
          <p:sp>
            <p:nvSpPr>
              <p:cNvPr id="57352"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7353"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7354"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7349" name="Group 9"/>
            <p:cNvGrpSpPr>
              <a:grpSpLocks/>
            </p:cNvGrpSpPr>
            <p:nvPr/>
          </p:nvGrpSpPr>
          <p:grpSpPr bwMode="auto">
            <a:xfrm>
              <a:off x="3697" y="2659"/>
              <a:ext cx="1950" cy="1525"/>
              <a:chOff x="3697" y="2659"/>
              <a:chExt cx="1950" cy="1525"/>
            </a:xfrm>
          </p:grpSpPr>
          <p:sp>
            <p:nvSpPr>
              <p:cNvPr id="57350"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7351"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p:spPr>
        <p:txBody>
          <a:bodyPr/>
          <a:lstStyle/>
          <a:p>
            <a:fld id="{06726C7E-2C15-4975-A91A-1DFE51A9002C}" type="slidenum">
              <a:rPr lang="fr-CA" smtClean="0"/>
              <a:pPr/>
              <a:t>42</a:t>
            </a:fld>
            <a:endParaRPr lang="fr-CA" smtClean="0"/>
          </a:p>
        </p:txBody>
      </p:sp>
      <p:sp>
        <p:nvSpPr>
          <p:cNvPr id="58370" name="Rectangle 2"/>
          <p:cNvSpPr>
            <a:spLocks noGrp="1" noChangeArrowheads="1"/>
          </p:cNvSpPr>
          <p:nvPr>
            <p:ph type="title"/>
          </p:nvPr>
        </p:nvSpPr>
        <p:spPr>
          <a:xfrm>
            <a:off x="534988" y="1781175"/>
            <a:ext cx="8229600" cy="2871788"/>
          </a:xfrm>
        </p:spPr>
        <p:txBody>
          <a:bodyPr/>
          <a:lstStyle/>
          <a:p>
            <a:pPr algn="ctr" eaLnBrk="1" hangingPunct="1"/>
            <a:r>
              <a:rPr lang="fr-CA" b="1" smtClean="0">
                <a:solidFill>
                  <a:srgbClr val="0066CC"/>
                </a:solidFill>
              </a:rPr>
              <a:t>Et que l’inconnu </a:t>
            </a:r>
            <a:br>
              <a:rPr lang="fr-CA" b="1" smtClean="0">
                <a:solidFill>
                  <a:srgbClr val="0066CC"/>
                </a:solidFill>
              </a:rPr>
            </a:br>
            <a:r>
              <a:rPr lang="fr-CA" b="1" smtClean="0">
                <a:solidFill>
                  <a:srgbClr val="0066CC"/>
                </a:solidFill>
              </a:rPr>
              <a:t>vous soit </a:t>
            </a:r>
            <a:br>
              <a:rPr lang="fr-CA" b="1" smtClean="0">
                <a:solidFill>
                  <a:srgbClr val="0066CC"/>
                </a:solidFill>
              </a:rPr>
            </a:br>
            <a:r>
              <a:rPr lang="fr-CA" b="1" smtClean="0">
                <a:solidFill>
                  <a:srgbClr val="0066CC"/>
                </a:solidFill>
              </a:rPr>
              <a:t>désormais connu!</a:t>
            </a:r>
          </a:p>
        </p:txBody>
      </p:sp>
      <p:grpSp>
        <p:nvGrpSpPr>
          <p:cNvPr id="58371" name="Group 4"/>
          <p:cNvGrpSpPr>
            <a:grpSpLocks/>
          </p:cNvGrpSpPr>
          <p:nvPr/>
        </p:nvGrpSpPr>
        <p:grpSpPr bwMode="auto">
          <a:xfrm>
            <a:off x="177800" y="188913"/>
            <a:ext cx="8786813" cy="6453187"/>
            <a:chOff x="112" y="119"/>
            <a:chExt cx="5535" cy="4065"/>
          </a:xfrm>
        </p:grpSpPr>
        <p:grpSp>
          <p:nvGrpSpPr>
            <p:cNvPr id="58372" name="Group 5"/>
            <p:cNvGrpSpPr>
              <a:grpSpLocks/>
            </p:cNvGrpSpPr>
            <p:nvPr/>
          </p:nvGrpSpPr>
          <p:grpSpPr bwMode="auto">
            <a:xfrm>
              <a:off x="112" y="119"/>
              <a:ext cx="5353" cy="2585"/>
              <a:chOff x="158" y="210"/>
              <a:chExt cx="5353" cy="2585"/>
            </a:xfrm>
          </p:grpSpPr>
          <p:sp>
            <p:nvSpPr>
              <p:cNvPr id="58376"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58377"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58378"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58373" name="Group 9"/>
            <p:cNvGrpSpPr>
              <a:grpSpLocks/>
            </p:cNvGrpSpPr>
            <p:nvPr/>
          </p:nvGrpSpPr>
          <p:grpSpPr bwMode="auto">
            <a:xfrm>
              <a:off x="3697" y="2659"/>
              <a:ext cx="1950" cy="1525"/>
              <a:chOff x="3697" y="2659"/>
              <a:chExt cx="1950" cy="1525"/>
            </a:xfrm>
          </p:grpSpPr>
          <p:sp>
            <p:nvSpPr>
              <p:cNvPr id="58374"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58375"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fld id="{5058B4BF-80EB-4E4D-9D3D-FCC6E0889479}" type="slidenum">
              <a:rPr lang="fr-CA" smtClean="0"/>
              <a:pPr/>
              <a:t>5</a:t>
            </a:fld>
            <a:endParaRPr lang="fr-CA" smtClean="0"/>
          </a:p>
        </p:txBody>
      </p:sp>
      <p:sp>
        <p:nvSpPr>
          <p:cNvPr id="18434" name="Rectangle 3"/>
          <p:cNvSpPr>
            <a:spLocks noGrp="1" noChangeArrowheads="1"/>
          </p:cNvSpPr>
          <p:nvPr>
            <p:ph type="body" idx="1"/>
          </p:nvPr>
        </p:nvSpPr>
        <p:spPr>
          <a:xfrm>
            <a:off x="808038" y="779463"/>
            <a:ext cx="7972425" cy="2493962"/>
          </a:xfrm>
        </p:spPr>
        <p:txBody>
          <a:bodyPr/>
          <a:lstStyle/>
          <a:p>
            <a:pPr marL="609600" indent="-609600" eaLnBrk="1" hangingPunct="1">
              <a:buFont typeface="Wingdings" pitchFamily="2" charset="2"/>
              <a:buNone/>
            </a:pPr>
            <a:r>
              <a:rPr lang="fr-CA" smtClean="0">
                <a:solidFill>
                  <a:srgbClr val="0066CC"/>
                </a:solidFill>
              </a:rPr>
              <a:t>Il y a 3 grands thèmes dans ce domaine :</a:t>
            </a:r>
          </a:p>
          <a:p>
            <a:pPr marL="609600" indent="-609600" eaLnBrk="1" hangingPunct="1">
              <a:buFont typeface="Wingdings" pitchFamily="2" charset="2"/>
              <a:buNone/>
            </a:pPr>
            <a:endParaRPr lang="fr-CA" sz="800" smtClean="0">
              <a:solidFill>
                <a:srgbClr val="0066CC"/>
              </a:solidFill>
            </a:endParaRPr>
          </a:p>
          <a:p>
            <a:pPr marL="609600" indent="-609600" eaLnBrk="1" hangingPunct="1">
              <a:buClr>
                <a:schemeClr val="tx1"/>
              </a:buClr>
              <a:buFont typeface="Wingdings" pitchFamily="2" charset="2"/>
              <a:buAutoNum type="arabicPeriod"/>
            </a:pPr>
            <a:r>
              <a:rPr lang="fr-CA" sz="2800" smtClean="0"/>
              <a:t>Expressions algébriques</a:t>
            </a:r>
          </a:p>
          <a:p>
            <a:pPr marL="609600" indent="-609600" eaLnBrk="1" hangingPunct="1">
              <a:buClr>
                <a:schemeClr val="tx1"/>
              </a:buClr>
              <a:buFont typeface="Wingdings" pitchFamily="2" charset="2"/>
              <a:buAutoNum type="arabicPeriod"/>
            </a:pPr>
            <a:r>
              <a:rPr lang="fr-CA" sz="2800" smtClean="0"/>
              <a:t>Équations et inéquations</a:t>
            </a:r>
          </a:p>
          <a:p>
            <a:pPr marL="609600" indent="-609600" eaLnBrk="1" hangingPunct="1">
              <a:buClr>
                <a:schemeClr val="tx1"/>
              </a:buClr>
              <a:buFont typeface="Wingdings" pitchFamily="2" charset="2"/>
              <a:buAutoNum type="arabicPeriod"/>
            </a:pPr>
            <a:r>
              <a:rPr lang="fr-CA" sz="2800" smtClean="0"/>
              <a:t>Contextes et représentations</a:t>
            </a:r>
          </a:p>
          <a:p>
            <a:pPr marL="609600" indent="-609600" eaLnBrk="1" hangingPunct="1">
              <a:buFont typeface="Wingdings" pitchFamily="2" charset="2"/>
              <a:buNone/>
            </a:pPr>
            <a:endParaRPr lang="fr-CA" sz="2800" smtClean="0"/>
          </a:p>
        </p:txBody>
      </p:sp>
      <p:grpSp>
        <p:nvGrpSpPr>
          <p:cNvPr id="18435" name="Group 4"/>
          <p:cNvGrpSpPr>
            <a:grpSpLocks/>
          </p:cNvGrpSpPr>
          <p:nvPr/>
        </p:nvGrpSpPr>
        <p:grpSpPr bwMode="auto">
          <a:xfrm>
            <a:off x="177800" y="188913"/>
            <a:ext cx="8786813" cy="6453187"/>
            <a:chOff x="112" y="119"/>
            <a:chExt cx="5535" cy="4065"/>
          </a:xfrm>
        </p:grpSpPr>
        <p:grpSp>
          <p:nvGrpSpPr>
            <p:cNvPr id="18437" name="Group 5"/>
            <p:cNvGrpSpPr>
              <a:grpSpLocks/>
            </p:cNvGrpSpPr>
            <p:nvPr/>
          </p:nvGrpSpPr>
          <p:grpSpPr bwMode="auto">
            <a:xfrm>
              <a:off x="112" y="119"/>
              <a:ext cx="5353" cy="2585"/>
              <a:chOff x="158" y="210"/>
              <a:chExt cx="5353" cy="2585"/>
            </a:xfrm>
          </p:grpSpPr>
          <p:sp>
            <p:nvSpPr>
              <p:cNvPr id="18441"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8442"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18443"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18438" name="Group 9"/>
            <p:cNvGrpSpPr>
              <a:grpSpLocks/>
            </p:cNvGrpSpPr>
            <p:nvPr/>
          </p:nvGrpSpPr>
          <p:grpSpPr bwMode="auto">
            <a:xfrm>
              <a:off x="3697" y="2659"/>
              <a:ext cx="1950" cy="1525"/>
              <a:chOff x="3697" y="2659"/>
              <a:chExt cx="1950" cy="1525"/>
            </a:xfrm>
          </p:grpSpPr>
          <p:sp>
            <p:nvSpPr>
              <p:cNvPr id="18439"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18440"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12" name="Rectangle 3"/>
          <p:cNvSpPr txBox="1">
            <a:spLocks noChangeArrowheads="1"/>
          </p:cNvSpPr>
          <p:nvPr/>
        </p:nvSpPr>
        <p:spPr bwMode="auto">
          <a:xfrm>
            <a:off x="5516563" y="3557588"/>
            <a:ext cx="2520950" cy="1870075"/>
          </a:xfrm>
          <a:prstGeom prst="rect">
            <a:avLst/>
          </a:prstGeom>
          <a:noFill/>
          <a:ln w="9525">
            <a:noFill/>
            <a:miter lim="800000"/>
            <a:headEnd/>
            <a:tailEnd/>
          </a:ln>
        </p:spPr>
        <p:txBody>
          <a:bodyPr/>
          <a:lstStyle/>
          <a:p>
            <a:pPr marL="609600" indent="-609600">
              <a:spcBef>
                <a:spcPct val="20000"/>
              </a:spcBef>
              <a:buClr>
                <a:schemeClr val="accent1"/>
              </a:buClr>
              <a:buFont typeface="Wingdings" pitchFamily="2" charset="2"/>
              <a:buNone/>
              <a:defRPr/>
            </a:pPr>
            <a:r>
              <a:rPr lang="fr-CA" sz="2800" i="1" kern="0" dirty="0">
                <a:solidFill>
                  <a:srgbClr val="0066CC"/>
                </a:solidFill>
                <a:latin typeface="+mn-lt"/>
                <a:cs typeface="+mn-cs"/>
              </a:rPr>
              <a:t>d</a:t>
            </a:r>
            <a:r>
              <a:rPr lang="fr-CA" sz="2800" kern="0" dirty="0">
                <a:solidFill>
                  <a:srgbClr val="0066CC"/>
                </a:solidFill>
                <a:latin typeface="+mn-lt"/>
                <a:cs typeface="+mn-cs"/>
              </a:rPr>
              <a:t> = </a:t>
            </a:r>
            <a:r>
              <a:rPr lang="fr-CA" sz="2800" i="1" kern="0" dirty="0" err="1">
                <a:solidFill>
                  <a:srgbClr val="0066CC"/>
                </a:solidFill>
                <a:latin typeface="+mn-lt"/>
                <a:cs typeface="+mn-cs"/>
              </a:rPr>
              <a:t>vt</a:t>
            </a:r>
            <a:endParaRPr lang="fr-CA" sz="2800" i="1" kern="0" dirty="0">
              <a:solidFill>
                <a:srgbClr val="0066CC"/>
              </a:solidFill>
              <a:latin typeface="+mn-lt"/>
              <a:cs typeface="+mn-cs"/>
            </a:endParaRPr>
          </a:p>
          <a:p>
            <a:pPr marL="609600" indent="-609600">
              <a:spcBef>
                <a:spcPct val="20000"/>
              </a:spcBef>
              <a:buClr>
                <a:schemeClr val="accent1"/>
              </a:buClr>
              <a:buFont typeface="Wingdings" pitchFamily="2" charset="2"/>
              <a:buNone/>
              <a:defRPr/>
            </a:pPr>
            <a:r>
              <a:rPr lang="fr-CA" sz="2800" i="1" kern="0" dirty="0">
                <a:solidFill>
                  <a:srgbClr val="0066CC"/>
                </a:solidFill>
                <a:latin typeface="+mn-lt"/>
                <a:cs typeface="+mn-cs"/>
              </a:rPr>
              <a:t>y</a:t>
            </a:r>
            <a:r>
              <a:rPr lang="fr-CA" sz="2800" kern="0" dirty="0">
                <a:solidFill>
                  <a:srgbClr val="0066CC"/>
                </a:solidFill>
                <a:latin typeface="+mn-lt"/>
                <a:cs typeface="+mn-cs"/>
              </a:rPr>
              <a:t> = 4</a:t>
            </a:r>
            <a:r>
              <a:rPr lang="fr-CA" sz="2800" i="1" kern="0" dirty="0">
                <a:solidFill>
                  <a:srgbClr val="0066CC"/>
                </a:solidFill>
                <a:latin typeface="+mn-lt"/>
                <a:cs typeface="+mn-cs"/>
              </a:rPr>
              <a:t>x</a:t>
            </a:r>
            <a:r>
              <a:rPr lang="fr-CA" sz="2800" kern="0" dirty="0">
                <a:solidFill>
                  <a:srgbClr val="0066CC"/>
                </a:solidFill>
                <a:latin typeface="+mn-lt"/>
                <a:cs typeface="+mn-cs"/>
              </a:rPr>
              <a:t> – 3</a:t>
            </a:r>
          </a:p>
          <a:p>
            <a:pPr marL="609600" indent="-609600">
              <a:spcBef>
                <a:spcPct val="20000"/>
              </a:spcBef>
              <a:buClr>
                <a:schemeClr val="accent1"/>
              </a:buClr>
              <a:buFont typeface="Wingdings" pitchFamily="2" charset="2"/>
              <a:buNone/>
              <a:defRPr/>
            </a:pPr>
            <a:r>
              <a:rPr lang="fr-CA" sz="2800" i="1" kern="0" dirty="0">
                <a:solidFill>
                  <a:srgbClr val="0066CC"/>
                </a:solidFill>
                <a:latin typeface="+mn-lt"/>
                <a:cs typeface="+mn-cs"/>
              </a:rPr>
              <a:t>a</a:t>
            </a:r>
            <a:r>
              <a:rPr lang="fr-CA" sz="2800" kern="0" baseline="30000" dirty="0">
                <a:solidFill>
                  <a:srgbClr val="0066CC"/>
                </a:solidFill>
                <a:latin typeface="+mn-lt"/>
                <a:cs typeface="+mn-cs"/>
              </a:rPr>
              <a:t>2</a:t>
            </a:r>
            <a:r>
              <a:rPr lang="fr-CA" sz="2800" kern="0" dirty="0">
                <a:solidFill>
                  <a:srgbClr val="0066CC"/>
                </a:solidFill>
                <a:latin typeface="+mn-lt"/>
                <a:cs typeface="+mn-cs"/>
              </a:rPr>
              <a:t> + </a:t>
            </a:r>
            <a:r>
              <a:rPr lang="fr-CA" sz="2800" i="1" kern="0" dirty="0">
                <a:solidFill>
                  <a:srgbClr val="0066CC"/>
                </a:solidFill>
                <a:latin typeface="+mn-lt"/>
                <a:cs typeface="+mn-cs"/>
              </a:rPr>
              <a:t>b</a:t>
            </a:r>
            <a:r>
              <a:rPr lang="fr-CA" sz="2800" kern="0" baseline="30000" dirty="0">
                <a:solidFill>
                  <a:srgbClr val="0066CC"/>
                </a:solidFill>
                <a:latin typeface="+mn-lt"/>
                <a:cs typeface="+mn-cs"/>
              </a:rPr>
              <a:t>2</a:t>
            </a:r>
            <a:r>
              <a:rPr lang="fr-CA" sz="2800" kern="0" dirty="0">
                <a:solidFill>
                  <a:srgbClr val="0066CC"/>
                </a:solidFill>
                <a:latin typeface="+mn-lt"/>
                <a:cs typeface="+mn-cs"/>
              </a:rPr>
              <a:t> = </a:t>
            </a:r>
            <a:r>
              <a:rPr lang="fr-CA" sz="2800" i="1" kern="0" dirty="0">
                <a:solidFill>
                  <a:srgbClr val="0066CC"/>
                </a:solidFill>
                <a:latin typeface="+mn-lt"/>
                <a:cs typeface="+mn-cs"/>
              </a:rPr>
              <a:t>c</a:t>
            </a:r>
            <a:r>
              <a:rPr lang="fr-CA" sz="2800" kern="0" baseline="30000" dirty="0">
                <a:solidFill>
                  <a:srgbClr val="0066CC"/>
                </a:solidFill>
                <a:latin typeface="+mn-lt"/>
                <a:cs typeface="+mn-cs"/>
              </a:rPr>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fld id="{1B37D41C-A1B4-4C5D-BBA9-E88A86DB83F3}" type="slidenum">
              <a:rPr lang="fr-CA" smtClean="0"/>
              <a:pPr/>
              <a:t>6</a:t>
            </a:fld>
            <a:endParaRPr lang="fr-CA" smtClean="0"/>
          </a:p>
        </p:txBody>
      </p:sp>
      <p:sp>
        <p:nvSpPr>
          <p:cNvPr id="19458" name="Rectangle 2"/>
          <p:cNvSpPr>
            <a:spLocks noGrp="1" noChangeArrowheads="1"/>
          </p:cNvSpPr>
          <p:nvPr>
            <p:ph type="title"/>
          </p:nvPr>
        </p:nvSpPr>
        <p:spPr>
          <a:xfrm>
            <a:off x="560388" y="469900"/>
            <a:ext cx="8137525" cy="1143000"/>
          </a:xfrm>
        </p:spPr>
        <p:txBody>
          <a:bodyPr/>
          <a:lstStyle/>
          <a:p>
            <a:pPr algn="ctr" eaLnBrk="1" hangingPunct="1"/>
            <a:r>
              <a:rPr lang="fr-CA" b="1" smtClean="0">
                <a:solidFill>
                  <a:srgbClr val="0066CC"/>
                </a:solidFill>
              </a:rPr>
              <a:t>Expressions algébriques</a:t>
            </a:r>
            <a:br>
              <a:rPr lang="fr-CA" b="1" smtClean="0">
                <a:solidFill>
                  <a:srgbClr val="0066CC"/>
                </a:solidFill>
              </a:rPr>
            </a:br>
            <a:endParaRPr lang="fr-CA" b="1" smtClean="0">
              <a:solidFill>
                <a:srgbClr val="0066CC"/>
              </a:solidFill>
            </a:endParaRPr>
          </a:p>
        </p:txBody>
      </p:sp>
      <p:sp>
        <p:nvSpPr>
          <p:cNvPr id="19459" name="Rectangle 3"/>
          <p:cNvSpPr>
            <a:spLocks noGrp="1" noChangeArrowheads="1"/>
          </p:cNvSpPr>
          <p:nvPr>
            <p:ph type="body" idx="1"/>
          </p:nvPr>
        </p:nvSpPr>
        <p:spPr>
          <a:xfrm>
            <a:off x="809625" y="1525588"/>
            <a:ext cx="7866063" cy="3352800"/>
          </a:xfrm>
        </p:spPr>
        <p:txBody>
          <a:bodyPr/>
          <a:lstStyle/>
          <a:p>
            <a:pPr marL="0" indent="0" eaLnBrk="1" hangingPunct="1">
              <a:buFont typeface="Wingdings" pitchFamily="2" charset="2"/>
              <a:buNone/>
            </a:pPr>
            <a:r>
              <a:rPr lang="fr-CA" smtClean="0">
                <a:solidFill>
                  <a:srgbClr val="0066CC"/>
                </a:solidFill>
              </a:rPr>
              <a:t>Activité 1 : Expressions vs équations</a:t>
            </a:r>
          </a:p>
          <a:p>
            <a:pPr marL="0" indent="0" eaLnBrk="1" hangingPunct="1">
              <a:buFont typeface="Wingdings" pitchFamily="2" charset="2"/>
              <a:buNone/>
            </a:pPr>
            <a:endParaRPr lang="fr-CA" sz="1800" smtClean="0">
              <a:solidFill>
                <a:schemeClr val="hlink"/>
              </a:solidFill>
            </a:endParaRPr>
          </a:p>
          <a:p>
            <a:pPr marL="0" indent="0" eaLnBrk="1" hangingPunct="1">
              <a:buFont typeface="Wingdings" pitchFamily="2" charset="2"/>
              <a:buNone/>
            </a:pPr>
            <a:r>
              <a:rPr lang="fr-CA" sz="2800" smtClean="0"/>
              <a:t>7</a:t>
            </a:r>
            <a:r>
              <a:rPr lang="fr-CA" sz="2800" baseline="30000" smtClean="0"/>
              <a:t>e</a:t>
            </a:r>
            <a:r>
              <a:rPr lang="fr-CA" sz="2800" smtClean="0"/>
              <a:t> année, n</a:t>
            </a:r>
            <a:r>
              <a:rPr lang="fr-CA" sz="2800" baseline="30000" smtClean="0"/>
              <a:t>o</a:t>
            </a:r>
            <a:r>
              <a:rPr lang="fr-CA" sz="2800" smtClean="0"/>
              <a:t> 4</a:t>
            </a:r>
          </a:p>
          <a:p>
            <a:pPr marL="0" indent="0" eaLnBrk="1" hangingPunct="1">
              <a:buFont typeface="Wingdings" pitchFamily="2" charset="2"/>
              <a:buNone/>
            </a:pPr>
            <a:r>
              <a:rPr lang="fr-CA" sz="2800" smtClean="0"/>
              <a:t>Expliquer la différence entre une expression et une équation.</a:t>
            </a:r>
            <a:br>
              <a:rPr lang="fr-CA" sz="2800" smtClean="0"/>
            </a:br>
            <a:r>
              <a:rPr lang="fr-CA" sz="2800" smtClean="0"/>
              <a:t>[C, L]</a:t>
            </a:r>
          </a:p>
        </p:txBody>
      </p:sp>
      <p:grpSp>
        <p:nvGrpSpPr>
          <p:cNvPr id="19460" name="Group 4"/>
          <p:cNvGrpSpPr>
            <a:grpSpLocks/>
          </p:cNvGrpSpPr>
          <p:nvPr/>
        </p:nvGrpSpPr>
        <p:grpSpPr bwMode="auto">
          <a:xfrm>
            <a:off x="177800" y="188913"/>
            <a:ext cx="8786813" cy="6453187"/>
            <a:chOff x="112" y="119"/>
            <a:chExt cx="5535" cy="4065"/>
          </a:xfrm>
        </p:grpSpPr>
        <p:grpSp>
          <p:nvGrpSpPr>
            <p:cNvPr id="19461" name="Group 5"/>
            <p:cNvGrpSpPr>
              <a:grpSpLocks/>
            </p:cNvGrpSpPr>
            <p:nvPr/>
          </p:nvGrpSpPr>
          <p:grpSpPr bwMode="auto">
            <a:xfrm>
              <a:off x="112" y="119"/>
              <a:ext cx="5353" cy="2585"/>
              <a:chOff x="158" y="210"/>
              <a:chExt cx="5353" cy="2585"/>
            </a:xfrm>
          </p:grpSpPr>
          <p:sp>
            <p:nvSpPr>
              <p:cNvPr id="19465"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19466"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19467"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19462" name="Group 9"/>
            <p:cNvGrpSpPr>
              <a:grpSpLocks/>
            </p:cNvGrpSpPr>
            <p:nvPr/>
          </p:nvGrpSpPr>
          <p:grpSpPr bwMode="auto">
            <a:xfrm>
              <a:off x="3697" y="2659"/>
              <a:ext cx="1950" cy="1525"/>
              <a:chOff x="3697" y="2659"/>
              <a:chExt cx="1950" cy="1525"/>
            </a:xfrm>
          </p:grpSpPr>
          <p:sp>
            <p:nvSpPr>
              <p:cNvPr id="19463"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19464"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a:noFill/>
        </p:spPr>
        <p:txBody>
          <a:bodyPr/>
          <a:lstStyle/>
          <a:p>
            <a:fld id="{5A296EC2-6CAD-40FD-ABAA-0A527C499576}" type="slidenum">
              <a:rPr lang="fr-CA" smtClean="0"/>
              <a:pPr/>
              <a:t>7</a:t>
            </a:fld>
            <a:endParaRPr lang="fr-CA" smtClean="0"/>
          </a:p>
        </p:txBody>
      </p:sp>
      <p:sp>
        <p:nvSpPr>
          <p:cNvPr id="20482" name="Rectangle 1026"/>
          <p:cNvSpPr>
            <a:spLocks noGrp="1" noChangeArrowheads="1"/>
          </p:cNvSpPr>
          <p:nvPr>
            <p:ph type="title"/>
          </p:nvPr>
        </p:nvSpPr>
        <p:spPr>
          <a:xfrm>
            <a:off x="811213" y="438150"/>
            <a:ext cx="7886700" cy="1143000"/>
          </a:xfrm>
        </p:spPr>
        <p:txBody>
          <a:bodyPr/>
          <a:lstStyle/>
          <a:p>
            <a:pPr eaLnBrk="1" hangingPunct="1"/>
            <a:r>
              <a:rPr lang="fr-CA" sz="2800" smtClean="0">
                <a:solidFill>
                  <a:srgbClr val="0066CC"/>
                </a:solidFill>
              </a:rPr>
              <a:t/>
            </a:r>
            <a:br>
              <a:rPr lang="fr-CA" sz="2800" smtClean="0">
                <a:solidFill>
                  <a:srgbClr val="0066CC"/>
                </a:solidFill>
              </a:rPr>
            </a:br>
            <a:r>
              <a:rPr lang="fr-CA" sz="3200" smtClean="0">
                <a:solidFill>
                  <a:srgbClr val="0066CC"/>
                </a:solidFill>
              </a:rPr>
              <a:t>Activité 1 : Expressions vs équations</a:t>
            </a:r>
            <a:br>
              <a:rPr lang="fr-CA" sz="3200" smtClean="0">
                <a:solidFill>
                  <a:srgbClr val="0066CC"/>
                </a:solidFill>
              </a:rPr>
            </a:br>
            <a:endParaRPr lang="fr-CA" sz="3200" smtClean="0">
              <a:solidFill>
                <a:srgbClr val="0066CC"/>
              </a:solidFill>
            </a:endParaRPr>
          </a:p>
        </p:txBody>
      </p:sp>
      <p:sp>
        <p:nvSpPr>
          <p:cNvPr id="20483" name="Rectangle 1027"/>
          <p:cNvSpPr>
            <a:spLocks noGrp="1" noChangeArrowheads="1"/>
          </p:cNvSpPr>
          <p:nvPr>
            <p:ph type="body" idx="1"/>
          </p:nvPr>
        </p:nvSpPr>
        <p:spPr>
          <a:xfrm>
            <a:off x="811213" y="1438275"/>
            <a:ext cx="7886700" cy="1258888"/>
          </a:xfrm>
        </p:spPr>
        <p:txBody>
          <a:bodyPr/>
          <a:lstStyle/>
          <a:p>
            <a:pPr marL="2060575" indent="-2060575" eaLnBrk="1" hangingPunct="1">
              <a:buFont typeface="Wingdings" pitchFamily="2" charset="2"/>
              <a:buNone/>
            </a:pPr>
            <a:r>
              <a:rPr lang="fr-CA" sz="2800" smtClean="0"/>
              <a:t>Expression :	x  +  6</a:t>
            </a:r>
          </a:p>
          <a:p>
            <a:pPr marL="2060575" indent="-2060575" eaLnBrk="1" hangingPunct="1">
              <a:buFont typeface="Wingdings" pitchFamily="2" charset="2"/>
              <a:buNone/>
            </a:pPr>
            <a:r>
              <a:rPr lang="fr-CA" sz="2800" smtClean="0"/>
              <a:t>Équation :	x  +  6  =  – 1</a:t>
            </a:r>
          </a:p>
        </p:txBody>
      </p:sp>
      <p:grpSp>
        <p:nvGrpSpPr>
          <p:cNvPr id="20484" name="Group 1028"/>
          <p:cNvGrpSpPr>
            <a:grpSpLocks/>
          </p:cNvGrpSpPr>
          <p:nvPr/>
        </p:nvGrpSpPr>
        <p:grpSpPr bwMode="auto">
          <a:xfrm>
            <a:off x="177800" y="188913"/>
            <a:ext cx="8786813" cy="6453187"/>
            <a:chOff x="112" y="119"/>
            <a:chExt cx="5535" cy="4065"/>
          </a:xfrm>
        </p:grpSpPr>
        <p:grpSp>
          <p:nvGrpSpPr>
            <p:cNvPr id="20486" name="Group 1029"/>
            <p:cNvGrpSpPr>
              <a:grpSpLocks/>
            </p:cNvGrpSpPr>
            <p:nvPr/>
          </p:nvGrpSpPr>
          <p:grpSpPr bwMode="auto">
            <a:xfrm>
              <a:off x="112" y="119"/>
              <a:ext cx="5353" cy="2585"/>
              <a:chOff x="158" y="210"/>
              <a:chExt cx="5353" cy="2585"/>
            </a:xfrm>
          </p:grpSpPr>
          <p:sp>
            <p:nvSpPr>
              <p:cNvPr id="20490" name="Line 1030"/>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0491" name="Line 1031"/>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0492" name="Line 1032"/>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0487" name="Group 1033"/>
            <p:cNvGrpSpPr>
              <a:grpSpLocks/>
            </p:cNvGrpSpPr>
            <p:nvPr/>
          </p:nvGrpSpPr>
          <p:grpSpPr bwMode="auto">
            <a:xfrm>
              <a:off x="3697" y="2659"/>
              <a:ext cx="1950" cy="1525"/>
              <a:chOff x="3697" y="2659"/>
              <a:chExt cx="1950" cy="1525"/>
            </a:xfrm>
          </p:grpSpPr>
          <p:sp>
            <p:nvSpPr>
              <p:cNvPr id="20488" name="Line 1034"/>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0489" name="Line 1035"/>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
        <p:nvSpPr>
          <p:cNvPr id="20485" name="Rectangle 1037"/>
          <p:cNvSpPr>
            <a:spLocks noChangeArrowheads="1"/>
          </p:cNvSpPr>
          <p:nvPr/>
        </p:nvSpPr>
        <p:spPr bwMode="auto">
          <a:xfrm>
            <a:off x="808038" y="2497138"/>
            <a:ext cx="7732712" cy="2025650"/>
          </a:xfrm>
          <a:prstGeom prst="rect">
            <a:avLst/>
          </a:prstGeom>
          <a:noFill/>
          <a:ln w="9525">
            <a:noFill/>
            <a:miter lim="800000"/>
            <a:headEnd/>
            <a:tailEnd/>
          </a:ln>
        </p:spPr>
        <p:txBody>
          <a:bodyPr/>
          <a:lstStyle/>
          <a:p>
            <a:pPr>
              <a:lnSpc>
                <a:spcPct val="90000"/>
              </a:lnSpc>
              <a:spcBef>
                <a:spcPct val="20000"/>
              </a:spcBef>
              <a:buClr>
                <a:schemeClr val="accent1"/>
              </a:buClr>
              <a:buFont typeface="Wingdings" pitchFamily="2" charset="2"/>
              <a:buNone/>
            </a:pPr>
            <a:r>
              <a:rPr lang="fr-CA" sz="2800"/>
              <a:t>Dans une </a:t>
            </a:r>
            <a:r>
              <a:rPr lang="fr-CA" sz="2800">
                <a:solidFill>
                  <a:srgbClr val="0066CC"/>
                </a:solidFill>
              </a:rPr>
              <a:t>expression</a:t>
            </a:r>
            <a:r>
              <a:rPr lang="fr-CA" sz="2800"/>
              <a:t>, la variable peut prendre plusieurs valeurs.</a:t>
            </a:r>
          </a:p>
          <a:p>
            <a:pPr>
              <a:lnSpc>
                <a:spcPct val="90000"/>
              </a:lnSpc>
              <a:spcBef>
                <a:spcPct val="20000"/>
              </a:spcBef>
              <a:buClr>
                <a:schemeClr val="accent1"/>
              </a:buClr>
              <a:buFont typeface="Wingdings" pitchFamily="2" charset="2"/>
              <a:buNone/>
            </a:pPr>
            <a:r>
              <a:rPr lang="fr-CA" sz="2800"/>
              <a:t>Dans une </a:t>
            </a:r>
            <a:r>
              <a:rPr lang="fr-CA" sz="2800">
                <a:solidFill>
                  <a:srgbClr val="0066CC"/>
                </a:solidFill>
              </a:rPr>
              <a:t>équation</a:t>
            </a:r>
            <a:r>
              <a:rPr lang="fr-CA" sz="2800"/>
              <a:t>, la variable cache une (seule) valeur numérique.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fld id="{D8EFC8C3-935D-4382-B1BD-340E01A92555}" type="slidenum">
              <a:rPr lang="fr-CA" smtClean="0"/>
              <a:pPr/>
              <a:t>8</a:t>
            </a:fld>
            <a:endParaRPr lang="fr-CA" smtClean="0"/>
          </a:p>
        </p:txBody>
      </p:sp>
      <p:sp>
        <p:nvSpPr>
          <p:cNvPr id="21506" name="Rectangle 2"/>
          <p:cNvSpPr>
            <a:spLocks noGrp="1" noChangeArrowheads="1"/>
          </p:cNvSpPr>
          <p:nvPr>
            <p:ph type="title"/>
          </p:nvPr>
        </p:nvSpPr>
        <p:spPr>
          <a:xfrm>
            <a:off x="546100" y="388938"/>
            <a:ext cx="8151813" cy="1143000"/>
          </a:xfrm>
        </p:spPr>
        <p:txBody>
          <a:bodyPr/>
          <a:lstStyle/>
          <a:p>
            <a:pPr algn="ctr" eaLnBrk="1" hangingPunct="1"/>
            <a:r>
              <a:rPr lang="fr-CA" b="1" smtClean="0">
                <a:solidFill>
                  <a:srgbClr val="0066CC"/>
                </a:solidFill>
              </a:rPr>
              <a:t>Expressions algébriques</a:t>
            </a:r>
          </a:p>
        </p:txBody>
      </p:sp>
      <p:sp>
        <p:nvSpPr>
          <p:cNvPr id="21507" name="Rectangle 3"/>
          <p:cNvSpPr>
            <a:spLocks noGrp="1" noChangeArrowheads="1"/>
          </p:cNvSpPr>
          <p:nvPr>
            <p:ph type="body" idx="1"/>
          </p:nvPr>
        </p:nvSpPr>
        <p:spPr>
          <a:xfrm>
            <a:off x="800100" y="1543050"/>
            <a:ext cx="7716838" cy="3182938"/>
          </a:xfrm>
        </p:spPr>
        <p:txBody>
          <a:bodyPr/>
          <a:lstStyle/>
          <a:p>
            <a:pPr marL="0" indent="0" eaLnBrk="1" hangingPunct="1">
              <a:buFont typeface="Wingdings" pitchFamily="2" charset="2"/>
              <a:buNone/>
            </a:pPr>
            <a:r>
              <a:rPr lang="fr-CA" smtClean="0">
                <a:solidFill>
                  <a:srgbClr val="0066CC"/>
                </a:solidFill>
              </a:rPr>
              <a:t>Activité 2 : DÉS substitutions</a:t>
            </a:r>
          </a:p>
          <a:p>
            <a:pPr marL="0" indent="0" eaLnBrk="1" hangingPunct="1">
              <a:buFont typeface="Wingdings" pitchFamily="2" charset="2"/>
              <a:buNone/>
            </a:pPr>
            <a:endParaRPr lang="fr-CA" sz="1800" smtClean="0"/>
          </a:p>
          <a:p>
            <a:pPr marL="0" indent="0" eaLnBrk="1" hangingPunct="1">
              <a:buFont typeface="Wingdings" pitchFamily="2" charset="2"/>
              <a:buNone/>
            </a:pPr>
            <a:r>
              <a:rPr lang="fr-CA" sz="2800" smtClean="0"/>
              <a:t>7</a:t>
            </a:r>
            <a:r>
              <a:rPr lang="fr-CA" sz="2800" baseline="30000" smtClean="0"/>
              <a:t>e </a:t>
            </a:r>
            <a:r>
              <a:rPr lang="fr-CA" sz="2800" smtClean="0"/>
              <a:t>année, n</a:t>
            </a:r>
            <a:r>
              <a:rPr lang="fr-CA" sz="2800" baseline="30000" smtClean="0"/>
              <a:t>o</a:t>
            </a:r>
            <a:r>
              <a:rPr lang="fr-CA" sz="2800" smtClean="0"/>
              <a:t> 5</a:t>
            </a:r>
          </a:p>
          <a:p>
            <a:pPr marL="0" indent="0" eaLnBrk="1" hangingPunct="1">
              <a:buFont typeface="Wingdings" pitchFamily="2" charset="2"/>
              <a:buNone/>
            </a:pPr>
            <a:r>
              <a:rPr lang="fr-CA" sz="2800" smtClean="0"/>
              <a:t>Évaluer une expression dont la valeur de la variable (ou des variables) est donnée.</a:t>
            </a:r>
            <a:br>
              <a:rPr lang="fr-CA" sz="2800" smtClean="0"/>
            </a:br>
            <a:r>
              <a:rPr lang="fr-CA" sz="2800" smtClean="0"/>
              <a:t>[L, R] </a:t>
            </a:r>
          </a:p>
        </p:txBody>
      </p:sp>
      <p:grpSp>
        <p:nvGrpSpPr>
          <p:cNvPr id="21508" name="Group 4"/>
          <p:cNvGrpSpPr>
            <a:grpSpLocks/>
          </p:cNvGrpSpPr>
          <p:nvPr/>
        </p:nvGrpSpPr>
        <p:grpSpPr bwMode="auto">
          <a:xfrm>
            <a:off x="177800" y="188913"/>
            <a:ext cx="8786813" cy="6453187"/>
            <a:chOff x="112" y="119"/>
            <a:chExt cx="5535" cy="4065"/>
          </a:xfrm>
        </p:grpSpPr>
        <p:grpSp>
          <p:nvGrpSpPr>
            <p:cNvPr id="21509" name="Group 5"/>
            <p:cNvGrpSpPr>
              <a:grpSpLocks/>
            </p:cNvGrpSpPr>
            <p:nvPr/>
          </p:nvGrpSpPr>
          <p:grpSpPr bwMode="auto">
            <a:xfrm>
              <a:off x="112" y="119"/>
              <a:ext cx="5353" cy="2585"/>
              <a:chOff x="158" y="210"/>
              <a:chExt cx="5353" cy="2585"/>
            </a:xfrm>
          </p:grpSpPr>
          <p:sp>
            <p:nvSpPr>
              <p:cNvPr id="21513"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1514"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1515"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1510" name="Group 9"/>
            <p:cNvGrpSpPr>
              <a:grpSpLocks/>
            </p:cNvGrpSpPr>
            <p:nvPr/>
          </p:nvGrpSpPr>
          <p:grpSpPr bwMode="auto">
            <a:xfrm>
              <a:off x="3697" y="2659"/>
              <a:ext cx="1950" cy="1525"/>
              <a:chOff x="3697" y="2659"/>
              <a:chExt cx="1950" cy="1525"/>
            </a:xfrm>
          </p:grpSpPr>
          <p:sp>
            <p:nvSpPr>
              <p:cNvPr id="21511"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1512"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noFill/>
        </p:spPr>
        <p:txBody>
          <a:bodyPr/>
          <a:lstStyle/>
          <a:p>
            <a:fld id="{EBCFE94C-DA07-4DC9-9DE0-471D591CE083}" type="slidenum">
              <a:rPr lang="fr-CA" smtClean="0"/>
              <a:pPr/>
              <a:t>9</a:t>
            </a:fld>
            <a:endParaRPr lang="fr-CA" smtClean="0"/>
          </a:p>
        </p:txBody>
      </p:sp>
      <p:sp>
        <p:nvSpPr>
          <p:cNvPr id="22530" name="Rectangle 2"/>
          <p:cNvSpPr>
            <a:spLocks noGrp="1" noChangeArrowheads="1"/>
          </p:cNvSpPr>
          <p:nvPr>
            <p:ph type="title"/>
          </p:nvPr>
        </p:nvSpPr>
        <p:spPr>
          <a:xfrm>
            <a:off x="809625" y="420688"/>
            <a:ext cx="7888288" cy="1143000"/>
          </a:xfrm>
        </p:spPr>
        <p:txBody>
          <a:bodyPr/>
          <a:lstStyle/>
          <a:p>
            <a:pPr eaLnBrk="1" hangingPunct="1"/>
            <a:r>
              <a:rPr lang="fr-CA" sz="3200" smtClean="0">
                <a:solidFill>
                  <a:srgbClr val="0066CC"/>
                </a:solidFill>
              </a:rPr>
              <a:t>Activité 2 : DÉS substitutions</a:t>
            </a:r>
          </a:p>
        </p:txBody>
      </p:sp>
      <p:sp>
        <p:nvSpPr>
          <p:cNvPr id="22531" name="Rectangle 3"/>
          <p:cNvSpPr>
            <a:spLocks noGrp="1" noChangeArrowheads="1"/>
          </p:cNvSpPr>
          <p:nvPr>
            <p:ph type="body" idx="1"/>
          </p:nvPr>
        </p:nvSpPr>
        <p:spPr>
          <a:xfrm>
            <a:off x="808038" y="1489075"/>
            <a:ext cx="7764462" cy="3313113"/>
          </a:xfrm>
        </p:spPr>
        <p:txBody>
          <a:bodyPr/>
          <a:lstStyle/>
          <a:p>
            <a:pPr marL="0" indent="0" eaLnBrk="1" hangingPunct="1">
              <a:buFont typeface="Wingdings" pitchFamily="2" charset="2"/>
              <a:buNone/>
            </a:pPr>
            <a:r>
              <a:rPr lang="fr-CA" sz="2800" smtClean="0"/>
              <a:t>Une expression est composée d’au moins une variable. Lorsque la variable prend une valeur, l’expression prend une valeur. DÉS substitutions est un jeu qui permet de pratiquer les substitutions.</a:t>
            </a:r>
          </a:p>
        </p:txBody>
      </p:sp>
      <p:grpSp>
        <p:nvGrpSpPr>
          <p:cNvPr id="22532" name="Group 4"/>
          <p:cNvGrpSpPr>
            <a:grpSpLocks/>
          </p:cNvGrpSpPr>
          <p:nvPr/>
        </p:nvGrpSpPr>
        <p:grpSpPr bwMode="auto">
          <a:xfrm>
            <a:off x="177800" y="188913"/>
            <a:ext cx="8786813" cy="6453187"/>
            <a:chOff x="112" y="119"/>
            <a:chExt cx="5535" cy="4065"/>
          </a:xfrm>
        </p:grpSpPr>
        <p:grpSp>
          <p:nvGrpSpPr>
            <p:cNvPr id="22534" name="Group 5"/>
            <p:cNvGrpSpPr>
              <a:grpSpLocks/>
            </p:cNvGrpSpPr>
            <p:nvPr/>
          </p:nvGrpSpPr>
          <p:grpSpPr bwMode="auto">
            <a:xfrm>
              <a:off x="112" y="119"/>
              <a:ext cx="5353" cy="2585"/>
              <a:chOff x="158" y="210"/>
              <a:chExt cx="5353" cy="2585"/>
            </a:xfrm>
          </p:grpSpPr>
          <p:sp>
            <p:nvSpPr>
              <p:cNvPr id="22538" name="Line 6"/>
              <p:cNvSpPr>
                <a:spLocks noChangeShapeType="1"/>
              </p:cNvSpPr>
              <p:nvPr/>
            </p:nvSpPr>
            <p:spPr bwMode="auto">
              <a:xfrm>
                <a:off x="385" y="210"/>
                <a:ext cx="0" cy="1179"/>
              </a:xfrm>
              <a:prstGeom prst="line">
                <a:avLst/>
              </a:prstGeom>
              <a:noFill/>
              <a:ln w="28575">
                <a:solidFill>
                  <a:srgbClr val="0066CC"/>
                </a:solidFill>
                <a:round/>
                <a:headEnd/>
                <a:tailEnd/>
              </a:ln>
            </p:spPr>
            <p:txBody>
              <a:bodyPr/>
              <a:lstStyle/>
              <a:p>
                <a:endParaRPr lang="fr-FR"/>
              </a:p>
            </p:txBody>
          </p:sp>
          <p:sp>
            <p:nvSpPr>
              <p:cNvPr id="22539" name="Line 7"/>
              <p:cNvSpPr>
                <a:spLocks noChangeShapeType="1"/>
              </p:cNvSpPr>
              <p:nvPr/>
            </p:nvSpPr>
            <p:spPr bwMode="auto">
              <a:xfrm rot="5400000" flipH="1">
                <a:off x="-998" y="1503"/>
                <a:ext cx="2585" cy="0"/>
              </a:xfrm>
              <a:prstGeom prst="line">
                <a:avLst/>
              </a:prstGeom>
              <a:noFill/>
              <a:ln w="38100">
                <a:solidFill>
                  <a:srgbClr val="000066"/>
                </a:solidFill>
                <a:round/>
                <a:headEnd/>
                <a:tailEnd/>
              </a:ln>
            </p:spPr>
            <p:txBody>
              <a:bodyPr/>
              <a:lstStyle/>
              <a:p>
                <a:endParaRPr lang="fr-FR"/>
              </a:p>
            </p:txBody>
          </p:sp>
          <p:sp>
            <p:nvSpPr>
              <p:cNvPr id="22540" name="Line 8"/>
              <p:cNvSpPr>
                <a:spLocks noChangeShapeType="1"/>
              </p:cNvSpPr>
              <p:nvPr/>
            </p:nvSpPr>
            <p:spPr bwMode="auto">
              <a:xfrm>
                <a:off x="158" y="300"/>
                <a:ext cx="5353" cy="0"/>
              </a:xfrm>
              <a:prstGeom prst="line">
                <a:avLst/>
              </a:prstGeom>
              <a:noFill/>
              <a:ln w="28575">
                <a:solidFill>
                  <a:srgbClr val="000066"/>
                </a:solidFill>
                <a:round/>
                <a:headEnd/>
                <a:tailEnd/>
              </a:ln>
            </p:spPr>
            <p:txBody>
              <a:bodyPr/>
              <a:lstStyle/>
              <a:p>
                <a:endParaRPr lang="fr-FR"/>
              </a:p>
            </p:txBody>
          </p:sp>
        </p:grpSp>
        <p:grpSp>
          <p:nvGrpSpPr>
            <p:cNvPr id="22535" name="Group 9"/>
            <p:cNvGrpSpPr>
              <a:grpSpLocks/>
            </p:cNvGrpSpPr>
            <p:nvPr/>
          </p:nvGrpSpPr>
          <p:grpSpPr bwMode="auto">
            <a:xfrm>
              <a:off x="3697" y="2659"/>
              <a:ext cx="1950" cy="1525"/>
              <a:chOff x="3697" y="2659"/>
              <a:chExt cx="1950" cy="1525"/>
            </a:xfrm>
          </p:grpSpPr>
          <p:sp>
            <p:nvSpPr>
              <p:cNvPr id="22536" name="Line 10"/>
              <p:cNvSpPr>
                <a:spLocks noChangeShapeType="1"/>
              </p:cNvSpPr>
              <p:nvPr/>
            </p:nvSpPr>
            <p:spPr bwMode="auto">
              <a:xfrm>
                <a:off x="3697" y="4110"/>
                <a:ext cx="1950" cy="0"/>
              </a:xfrm>
              <a:prstGeom prst="line">
                <a:avLst/>
              </a:prstGeom>
              <a:noFill/>
              <a:ln w="19050">
                <a:solidFill>
                  <a:srgbClr val="0066CC"/>
                </a:solidFill>
                <a:round/>
                <a:headEnd/>
                <a:tailEnd/>
              </a:ln>
            </p:spPr>
            <p:txBody>
              <a:bodyPr/>
              <a:lstStyle/>
              <a:p>
                <a:endParaRPr lang="fr-FR"/>
              </a:p>
            </p:txBody>
          </p:sp>
          <p:sp>
            <p:nvSpPr>
              <p:cNvPr id="22537" name="Line 11"/>
              <p:cNvSpPr>
                <a:spLocks noChangeShapeType="1"/>
              </p:cNvSpPr>
              <p:nvPr/>
            </p:nvSpPr>
            <p:spPr bwMode="auto">
              <a:xfrm>
                <a:off x="5511" y="2659"/>
                <a:ext cx="0" cy="1525"/>
              </a:xfrm>
              <a:prstGeom prst="line">
                <a:avLst/>
              </a:prstGeom>
              <a:noFill/>
              <a:ln w="38100">
                <a:solidFill>
                  <a:schemeClr val="tx1"/>
                </a:solidFill>
                <a:round/>
                <a:headEnd/>
                <a:tailEnd/>
              </a:ln>
            </p:spPr>
            <p:txBody>
              <a:bodyPr/>
              <a:lstStyle/>
              <a:p>
                <a:endParaRPr lang="fr-FR"/>
              </a:p>
            </p:txBody>
          </p:sp>
        </p:grpSp>
      </p:grpSp>
      <p:pic>
        <p:nvPicPr>
          <p:cNvPr id="22533" name="Picture 12" descr="C Mai 2008 040.tif"/>
          <p:cNvPicPr>
            <a:picLocks noChangeAspect="1"/>
          </p:cNvPicPr>
          <p:nvPr/>
        </p:nvPicPr>
        <p:blipFill>
          <a:blip r:embed="rId2"/>
          <a:srcRect/>
          <a:stretch>
            <a:fillRect/>
          </a:stretch>
        </p:blipFill>
        <p:spPr bwMode="auto">
          <a:xfrm>
            <a:off x="4865688" y="3506788"/>
            <a:ext cx="3108325"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7b0bec32-da51-4f4b-886a-6ab400b31fcf"/>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3cbd27a7-8636-44ce-98db-df8779e01f59"/>
</p:tagLst>
</file>

<file path=ppt/theme/theme1.xml><?xml version="1.0" encoding="utf-8"?>
<a:theme xmlns:a="http://schemas.openxmlformats.org/drawingml/2006/main" name="Filigrane">
  <a:themeElements>
    <a:clrScheme name="Filigran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ligran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e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e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e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e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e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e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e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e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826</TotalTime>
  <Words>1509</Words>
  <Application>Microsoft Office PowerPoint</Application>
  <PresentationFormat>Affichage à l'écran (4:3)</PresentationFormat>
  <Paragraphs>233</Paragraphs>
  <Slides>42</Slides>
  <Notes>4</Notes>
  <HiddenSlides>0</HiddenSlides>
  <MMClips>0</MMClips>
  <ScaleCrop>false</ScaleCrop>
  <HeadingPairs>
    <vt:vector size="8" baseType="variant">
      <vt:variant>
        <vt:lpstr>Polices utilisées</vt:lpstr>
      </vt:variant>
      <vt:variant>
        <vt:i4>3</vt:i4>
      </vt:variant>
      <vt:variant>
        <vt:lpstr>Modèle de conception</vt:lpstr>
      </vt:variant>
      <vt:variant>
        <vt:i4>1</vt:i4>
      </vt:variant>
      <vt:variant>
        <vt:lpstr>Serveurs OLE incorporés</vt:lpstr>
      </vt:variant>
      <vt:variant>
        <vt:i4>1</vt:i4>
      </vt:variant>
      <vt:variant>
        <vt:lpstr>Titres des diapositives</vt:lpstr>
      </vt:variant>
      <vt:variant>
        <vt:i4>42</vt:i4>
      </vt:variant>
    </vt:vector>
  </HeadingPairs>
  <TitlesOfParts>
    <vt:vector size="47" baseType="lpstr">
      <vt:lpstr>Arial</vt:lpstr>
      <vt:lpstr>Wingdings</vt:lpstr>
      <vt:lpstr>Symbol</vt:lpstr>
      <vt:lpstr>Filigrane</vt:lpstr>
      <vt:lpstr>Equation</vt:lpstr>
      <vt:lpstr>Régularités et algèbre   De la 7e à la 9e année </vt:lpstr>
      <vt:lpstr>Introduction</vt:lpstr>
      <vt:lpstr>Diapositive 3</vt:lpstr>
      <vt:lpstr>Observons…</vt:lpstr>
      <vt:lpstr>Diapositive 5</vt:lpstr>
      <vt:lpstr>Expressions algébriques </vt:lpstr>
      <vt:lpstr> Activité 1 : Expressions vs équations </vt:lpstr>
      <vt:lpstr>Expressions algébriques</vt:lpstr>
      <vt:lpstr>Activité 2 : DÉS substitutions</vt:lpstr>
      <vt:lpstr>Expressions algébriques</vt:lpstr>
      <vt:lpstr> Activité 3 : Pige express </vt:lpstr>
      <vt:lpstr>Expressions algébriques</vt:lpstr>
      <vt:lpstr>Activité 4 : Modéliser les + et les – de termes semblables </vt:lpstr>
      <vt:lpstr>Expressions algébriques</vt:lpstr>
      <vt:lpstr>Activité 5 : Multidivision</vt:lpstr>
      <vt:lpstr>Équations et inéquations</vt:lpstr>
      <vt:lpstr>Activité 1 : Manipuler des variables – Égalité</vt:lpstr>
      <vt:lpstr>Équations et inéquations</vt:lpstr>
      <vt:lpstr>Activité 2 : Les balances et l’équilibre </vt:lpstr>
      <vt:lpstr>Jeu truqué </vt:lpstr>
      <vt:lpstr>Équations et inéquations</vt:lpstr>
      <vt:lpstr>Activité 3 : Modéliser et résoudre des problèmes</vt:lpstr>
      <vt:lpstr>Équations et inéquations</vt:lpstr>
      <vt:lpstr>Activité 4 : Illustrer des relations</vt:lpstr>
      <vt:lpstr>Équations et inéquations</vt:lpstr>
      <vt:lpstr>Activité 5 : Opérations de réflexion prospective</vt:lpstr>
      <vt:lpstr>Équations et inéquations</vt:lpstr>
      <vt:lpstr>Activité 6 : Découvrir les inégalités</vt:lpstr>
      <vt:lpstr>Contextes et représentations</vt:lpstr>
      <vt:lpstr>Activité 1 : Devine ce que je suis</vt:lpstr>
      <vt:lpstr>Contextes et représentations</vt:lpstr>
      <vt:lpstr>Activité 2 : Le débat du siècle</vt:lpstr>
      <vt:lpstr>Contextes et représentations</vt:lpstr>
      <vt:lpstr>Activité 3 : Pratiquons les graphiques</vt:lpstr>
      <vt:lpstr>Contextes et représentations</vt:lpstr>
      <vt:lpstr>Activité 4 : Ajoutons des axes</vt:lpstr>
      <vt:lpstr>Contextes et représentations</vt:lpstr>
      <vt:lpstr>Activité 5 : Graphiques avec géoplan </vt:lpstr>
      <vt:lpstr>Réflexion</vt:lpstr>
      <vt:lpstr>En terminant…</vt:lpstr>
      <vt:lpstr>Autres réflexions?   Commentaires?   Questions? </vt:lpstr>
      <vt:lpstr>Et que l’inconnu  vous soit  désormais connu!</vt:lpstr>
    </vt:vector>
  </TitlesOfParts>
  <Company>CSSA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régularités et les relations 7e à 9e </dc:title>
  <dc:creator>CSSA</dc:creator>
  <cp:lastModifiedBy>jraymond</cp:lastModifiedBy>
  <cp:revision>75</cp:revision>
  <dcterms:created xsi:type="dcterms:W3CDTF">2008-09-10T20:00:07Z</dcterms:created>
  <dcterms:modified xsi:type="dcterms:W3CDTF">2009-10-21T15:23:30Z</dcterms:modified>
</cp:coreProperties>
</file>