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drawing25.xml" ContentType="application/vnd.ms-office.drawingml.diagramDrawing+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30.xml" ContentType="application/vnd.openxmlformats-officedocument.presentationml.notesSlid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21.xml" ContentType="application/vnd.ms-office.drawingml.diagramDrawing+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emf" ContentType="image/x-emf"/>
  <Override PartName="/ppt/diagrams/layout8.xml" ContentType="application/vnd.openxmlformats-officedocument.drawingml.diagramLayout+xml"/>
  <Override PartName="/ppt/notesSlides/notesSlide28.xml" ContentType="application/vnd.openxmlformats-officedocument.presentationml.notesSlide+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diagrams/drawing17.xml" ContentType="application/vnd.ms-office.drawingml.diagramDrawing+xml"/>
  <Override PartName="/ppt/diagrams/drawing28.xml" ContentType="application/vnd.ms-office.drawingml.diagramDrawing+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notesSlides/notesSlide22.xml" ContentType="application/vnd.openxmlformats-officedocument.presentationml.notesSlide+xml"/>
  <Override PartName="/ppt/diagrams/drawing26.xml" ContentType="application/vnd.ms-office.drawingml.diagramDrawing+xml"/>
  <Override PartName="/ppt/diagrams/drawing15.xml" ContentType="application/vnd.ms-office.drawingml.diagramDrawing+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notesSlides/notesSlide20.xml" ContentType="application/vnd.openxmlformats-officedocument.presentationml.notesSlide+xml"/>
  <Override PartName="/ppt/diagrams/drawing8.xml" ContentType="application/vnd.ms-office.drawingml.diagramDrawing+xml"/>
  <Override PartName="/ppt/diagrams/drawing24.xml" ContentType="application/vnd.ms-office.drawingml.diagramDrawing+xml"/>
  <Override PartName="/ppt/diagrams/drawing13.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diagrams/drawing22.xml" ContentType="application/vnd.ms-office.drawingml.diagramDrawing+xml"/>
  <Override PartName="/ppt/diagrams/drawing6.xml" ContentType="application/vnd.ms-office.drawingml.diagramDrawing+xml"/>
  <Override PartName="/ppt/diagrams/drawing11.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notesSlides/notesSlide25.xml" ContentType="application/vnd.openxmlformats-officedocument.presentationml.notesSlide+xml"/>
  <Override PartName="/ppt/diagrams/data8.xml" ContentType="application/vnd.openxmlformats-officedocument.drawingml.diagramData+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drawing9.xml" ContentType="application/vnd.ms-office.drawingml.diagramDrawing+xml"/>
  <Override PartName="/ppt/diagrams/drawing23.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4"/>
  </p:notesMasterIdLst>
  <p:handoutMasterIdLst>
    <p:handoutMasterId r:id="rId35"/>
  </p:handoutMasterIdLst>
  <p:sldIdLst>
    <p:sldId id="314" r:id="rId2"/>
    <p:sldId id="258" r:id="rId3"/>
    <p:sldId id="315" r:id="rId4"/>
    <p:sldId id="271" r:id="rId5"/>
    <p:sldId id="272" r:id="rId6"/>
    <p:sldId id="287" r:id="rId7"/>
    <p:sldId id="273" r:id="rId8"/>
    <p:sldId id="277" r:id="rId9"/>
    <p:sldId id="291" r:id="rId10"/>
    <p:sldId id="316" r:id="rId11"/>
    <p:sldId id="290" r:id="rId12"/>
    <p:sldId id="278" r:id="rId13"/>
    <p:sldId id="274" r:id="rId14"/>
    <p:sldId id="292" r:id="rId15"/>
    <p:sldId id="293" r:id="rId16"/>
    <p:sldId id="294" r:id="rId17"/>
    <p:sldId id="295" r:id="rId18"/>
    <p:sldId id="296" r:id="rId19"/>
    <p:sldId id="297" r:id="rId20"/>
    <p:sldId id="298" r:id="rId21"/>
    <p:sldId id="299" r:id="rId22"/>
    <p:sldId id="300" r:id="rId23"/>
    <p:sldId id="301" r:id="rId24"/>
    <p:sldId id="304" r:id="rId25"/>
    <p:sldId id="305" r:id="rId26"/>
    <p:sldId id="306" r:id="rId27"/>
    <p:sldId id="307" r:id="rId28"/>
    <p:sldId id="308" r:id="rId29"/>
    <p:sldId id="309" r:id="rId30"/>
    <p:sldId id="310" r:id="rId31"/>
    <p:sldId id="311" r:id="rId32"/>
    <p:sldId id="312" r:id="rId33"/>
  </p:sldIdLst>
  <p:sldSz cx="9144000" cy="6858000" type="screen4x3"/>
  <p:notesSz cx="6997700" cy="92837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5072"/>
    <a:srgbClr val="FF9900"/>
    <a:srgbClr val="009900"/>
    <a:srgbClr val="00AAD2"/>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76" autoAdjust="0"/>
    <p:restoredTop sz="96118" autoAdjust="0"/>
  </p:normalViewPr>
  <p:slideViewPr>
    <p:cSldViewPr snapToGrid="0">
      <p:cViewPr>
        <p:scale>
          <a:sx n="110" d="100"/>
          <a:sy n="110" d="100"/>
        </p:scale>
        <p:origin x="-846" y="-36"/>
      </p:cViewPr>
      <p:guideLst>
        <p:guide orient="horz" pos="2160"/>
        <p:guide orient="horz" pos="799"/>
        <p:guide orient="horz" pos="4319"/>
        <p:guide pos="2880"/>
        <p:guide pos="575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F7626A-6B8C-4416-ADEA-AB666390609B}" type="doc">
      <dgm:prSet loTypeId="urn:microsoft.com/office/officeart/2005/8/layout/arrow2" loCatId="process" qsTypeId="urn:microsoft.com/office/officeart/2005/8/quickstyle/simple1" qsCatId="simple" csTypeId="urn:microsoft.com/office/officeart/2005/8/colors/accent1_2" csCatId="accent1" phldr="1"/>
      <dgm:spPr/>
    </dgm:pt>
    <dgm:pt modelId="{06363218-3DC3-4070-96A0-526CC88D8738}">
      <dgm:prSet phldrT="[Text]"/>
      <dgm:spPr/>
      <dgm:t>
        <a:bodyPr/>
        <a:lstStyle/>
        <a:p>
          <a:pPr>
            <a:lnSpc>
              <a:spcPct val="100000"/>
            </a:lnSpc>
          </a:pPr>
          <a:r>
            <a:rPr lang="fr-CA" dirty="0">
              <a:latin typeface="Arial" pitchFamily="34" charset="0"/>
              <a:cs typeface="Arial" pitchFamily="34" charset="0"/>
            </a:rPr>
            <a:t>L'apprentissage des mathématiques </a:t>
          </a:r>
          <a:r>
            <a:rPr lang="fr-CA" b="1" dirty="0">
              <a:solidFill>
                <a:srgbClr val="FF6600"/>
              </a:solidFill>
              <a:latin typeface="Arial" pitchFamily="34" charset="0"/>
              <a:cs typeface="Arial" pitchFamily="34" charset="0"/>
            </a:rPr>
            <a:t>pour</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57FE7761-8D2E-47F6-8655-8680581E8A0F}" type="parTrans" cxnId="{9F3DDFE6-B5D7-4AAC-97B7-BEF05B33E6FC}">
      <dgm:prSet/>
      <dgm:spPr/>
      <dgm:t>
        <a:bodyPr/>
        <a:lstStyle/>
        <a:p>
          <a:endParaRPr lang="en-US"/>
        </a:p>
      </dgm:t>
    </dgm:pt>
    <dgm:pt modelId="{8D1CB4F6-6A32-4770-8491-68D5CA7FFE55}" type="sibTrans" cxnId="{9F3DDFE6-B5D7-4AAC-97B7-BEF05B33E6FC}">
      <dgm:prSet/>
      <dgm:spPr/>
      <dgm:t>
        <a:bodyPr/>
        <a:lstStyle/>
        <a:p>
          <a:endParaRPr lang="en-US"/>
        </a:p>
      </dgm:t>
    </dgm:pt>
    <dgm:pt modelId="{6758DA00-3163-454C-8176-2D866C2BCB49}">
      <dgm:prSet phldrT="[Text]"/>
      <dgm:spPr/>
      <dgm:t>
        <a:bodyPr/>
        <a:lstStyle/>
        <a:p>
          <a:pPr>
            <a:lnSpc>
              <a:spcPct val="100000"/>
            </a:lnSpc>
          </a:pPr>
          <a:r>
            <a:rPr lang="fr-CA" dirty="0">
              <a:latin typeface="Arial" pitchFamily="34" charset="0"/>
              <a:cs typeface="Arial" pitchFamily="34" charset="0"/>
            </a:rPr>
            <a:t>L'apprentissage </a:t>
          </a:r>
          <a:r>
            <a:rPr lang="fr-CA" b="1" dirty="0">
              <a:solidFill>
                <a:srgbClr val="FF6600"/>
              </a:solidFill>
              <a:latin typeface="Arial" pitchFamily="34" charset="0"/>
              <a:cs typeface="Arial" pitchFamily="34" charset="0"/>
            </a:rPr>
            <a:t>de</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205A0855-835C-41E5-A5BF-DCCB104FC5D7}" type="parTrans" cxnId="{701B3CA5-CCD8-4125-ACEC-CFD55645E7D2}">
      <dgm:prSet/>
      <dgm:spPr/>
      <dgm:t>
        <a:bodyPr/>
        <a:lstStyle/>
        <a:p>
          <a:endParaRPr lang="en-US"/>
        </a:p>
      </dgm:t>
    </dgm:pt>
    <dgm:pt modelId="{637EF25D-3959-43B8-91A5-1D1A3F92D0C5}" type="sibTrans" cxnId="{701B3CA5-CCD8-4125-ACEC-CFD55645E7D2}">
      <dgm:prSet/>
      <dgm:spPr/>
      <dgm:t>
        <a:bodyPr/>
        <a:lstStyle/>
        <a:p>
          <a:endParaRPr lang="en-US"/>
        </a:p>
      </dgm:t>
    </dgm:pt>
    <dgm:pt modelId="{F047F73C-7512-45DC-B5D6-F76BB357A0A3}">
      <dgm:prSet phldrT="[Text]"/>
      <dgm:spPr/>
      <dgm:t>
        <a:bodyPr/>
        <a:lstStyle/>
        <a:p>
          <a:pPr>
            <a:lnSpc>
              <a:spcPct val="100000"/>
            </a:lnSpc>
          </a:pPr>
          <a:r>
            <a:rPr lang="fr-CA" dirty="0">
              <a:latin typeface="Arial" pitchFamily="34" charset="0"/>
              <a:cs typeface="Arial" pitchFamily="34" charset="0"/>
            </a:rPr>
            <a:t>L'apprentissage des mathématiques </a:t>
          </a:r>
          <a:r>
            <a:rPr lang="fr-CA" b="1" dirty="0">
              <a:solidFill>
                <a:srgbClr val="FF6600"/>
              </a:solidFill>
              <a:latin typeface="Arial" pitchFamily="34" charset="0"/>
              <a:cs typeface="Arial" pitchFamily="34" charset="0"/>
            </a:rPr>
            <a:t>par</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5E4720A9-DC07-467B-86C2-DF5DBCA37706}" type="parTrans" cxnId="{F7196087-61CD-4879-8950-C2C030D42C8C}">
      <dgm:prSet/>
      <dgm:spPr/>
      <dgm:t>
        <a:bodyPr/>
        <a:lstStyle/>
        <a:p>
          <a:endParaRPr lang="en-US"/>
        </a:p>
      </dgm:t>
    </dgm:pt>
    <dgm:pt modelId="{775E6EA5-95C2-40D4-AA76-F26B54549034}" type="sibTrans" cxnId="{F7196087-61CD-4879-8950-C2C030D42C8C}">
      <dgm:prSet/>
      <dgm:spPr/>
      <dgm:t>
        <a:bodyPr/>
        <a:lstStyle/>
        <a:p>
          <a:endParaRPr lang="en-US"/>
        </a:p>
      </dgm:t>
    </dgm:pt>
    <dgm:pt modelId="{C2AF5C65-428D-4158-BD6A-2A8C606292BD}" type="pres">
      <dgm:prSet presAssocID="{AEF7626A-6B8C-4416-ADEA-AB666390609B}" presName="arrowDiagram" presStyleCnt="0">
        <dgm:presLayoutVars>
          <dgm:chMax val="5"/>
          <dgm:dir/>
          <dgm:resizeHandles val="exact"/>
        </dgm:presLayoutVars>
      </dgm:prSet>
      <dgm:spPr/>
    </dgm:pt>
    <dgm:pt modelId="{8E7D4CFF-F0AF-4247-A0DA-E39701F8BD3F}" type="pres">
      <dgm:prSet presAssocID="{AEF7626A-6B8C-4416-ADEA-AB666390609B}" presName="arrow" presStyleLbl="bgShp" presStyleIdx="0" presStyleCnt="1" custLinFactNeighborX="1701" custLinFactNeighborY="270"/>
      <dgm:spPr>
        <a:solidFill>
          <a:schemeClr val="accent2">
            <a:lumMod val="20000"/>
            <a:lumOff val="80000"/>
          </a:schemeClr>
        </a:solidFill>
      </dgm:spPr>
      <dgm:t>
        <a:bodyPr/>
        <a:lstStyle/>
        <a:p>
          <a:endParaRPr lang="en-US"/>
        </a:p>
      </dgm:t>
    </dgm:pt>
    <dgm:pt modelId="{32035798-1AF3-4FAC-AC3C-183AE1DC6948}" type="pres">
      <dgm:prSet presAssocID="{AEF7626A-6B8C-4416-ADEA-AB666390609B}" presName="arrowDiagram3" presStyleCnt="0"/>
      <dgm:spPr/>
    </dgm:pt>
    <dgm:pt modelId="{7D734090-915C-4D11-B1A2-1E4038F0B264}" type="pres">
      <dgm:prSet presAssocID="{06363218-3DC3-4070-96A0-526CC88D8738}" presName="bullet3a" presStyleLbl="node1" presStyleIdx="0" presStyleCnt="3"/>
      <dgm:spPr>
        <a:solidFill>
          <a:schemeClr val="accent2"/>
        </a:solidFill>
      </dgm:spPr>
    </dgm:pt>
    <dgm:pt modelId="{EA2745D2-AE67-4D03-897B-DD02D7843594}" type="pres">
      <dgm:prSet presAssocID="{06363218-3DC3-4070-96A0-526CC88D8738}" presName="textBox3a" presStyleLbl="revTx" presStyleIdx="0" presStyleCnt="3">
        <dgm:presLayoutVars>
          <dgm:bulletEnabled val="1"/>
        </dgm:presLayoutVars>
      </dgm:prSet>
      <dgm:spPr/>
      <dgm:t>
        <a:bodyPr/>
        <a:lstStyle/>
        <a:p>
          <a:endParaRPr lang="en-US"/>
        </a:p>
      </dgm:t>
    </dgm:pt>
    <dgm:pt modelId="{1BC182E6-65E4-420C-A1C9-AD66A1337F07}" type="pres">
      <dgm:prSet presAssocID="{6758DA00-3163-454C-8176-2D866C2BCB49}" presName="bullet3b" presStyleLbl="node1" presStyleIdx="1" presStyleCnt="3"/>
      <dgm:spPr>
        <a:solidFill>
          <a:schemeClr val="accent2"/>
        </a:solidFill>
      </dgm:spPr>
    </dgm:pt>
    <dgm:pt modelId="{4393807B-BE1C-4CB6-AA69-5A6C32CE2D3A}" type="pres">
      <dgm:prSet presAssocID="{6758DA00-3163-454C-8176-2D866C2BCB49}" presName="textBox3b" presStyleLbl="revTx" presStyleIdx="1" presStyleCnt="3">
        <dgm:presLayoutVars>
          <dgm:bulletEnabled val="1"/>
        </dgm:presLayoutVars>
      </dgm:prSet>
      <dgm:spPr/>
      <dgm:t>
        <a:bodyPr/>
        <a:lstStyle/>
        <a:p>
          <a:endParaRPr lang="en-US"/>
        </a:p>
      </dgm:t>
    </dgm:pt>
    <dgm:pt modelId="{BEE3B8FE-8338-4EE8-94C4-667D03506E7C}" type="pres">
      <dgm:prSet presAssocID="{F047F73C-7512-45DC-B5D6-F76BB357A0A3}" presName="bullet3c" presStyleLbl="node1" presStyleIdx="2" presStyleCnt="3"/>
      <dgm:spPr>
        <a:solidFill>
          <a:schemeClr val="accent2"/>
        </a:solidFill>
      </dgm:spPr>
    </dgm:pt>
    <dgm:pt modelId="{9ED31E75-8728-47D1-B693-60AF70BC524A}" type="pres">
      <dgm:prSet presAssocID="{F047F73C-7512-45DC-B5D6-F76BB357A0A3}" presName="textBox3c" presStyleLbl="revTx" presStyleIdx="2" presStyleCnt="3" custScaleX="110092" custLinFactNeighborX="3875">
        <dgm:presLayoutVars>
          <dgm:bulletEnabled val="1"/>
        </dgm:presLayoutVars>
      </dgm:prSet>
      <dgm:spPr/>
      <dgm:t>
        <a:bodyPr/>
        <a:lstStyle/>
        <a:p>
          <a:endParaRPr lang="en-US"/>
        </a:p>
      </dgm:t>
    </dgm:pt>
  </dgm:ptLst>
  <dgm:cxnLst>
    <dgm:cxn modelId="{701B3CA5-CCD8-4125-ACEC-CFD55645E7D2}" srcId="{AEF7626A-6B8C-4416-ADEA-AB666390609B}" destId="{6758DA00-3163-454C-8176-2D866C2BCB49}" srcOrd="1" destOrd="0" parTransId="{205A0855-835C-41E5-A5BF-DCCB104FC5D7}" sibTransId="{637EF25D-3959-43B8-91A5-1D1A3F92D0C5}"/>
    <dgm:cxn modelId="{F7196087-61CD-4879-8950-C2C030D42C8C}" srcId="{AEF7626A-6B8C-4416-ADEA-AB666390609B}" destId="{F047F73C-7512-45DC-B5D6-F76BB357A0A3}" srcOrd="2" destOrd="0" parTransId="{5E4720A9-DC07-467B-86C2-DF5DBCA37706}" sibTransId="{775E6EA5-95C2-40D4-AA76-F26B54549034}"/>
    <dgm:cxn modelId="{E30A44A2-3C3D-4657-A892-EC05E7B50CA7}" type="presOf" srcId="{06363218-3DC3-4070-96A0-526CC88D8738}" destId="{EA2745D2-AE67-4D03-897B-DD02D7843594}" srcOrd="0" destOrd="0" presId="urn:microsoft.com/office/officeart/2005/8/layout/arrow2"/>
    <dgm:cxn modelId="{2DDDE8FC-306C-4A7A-B993-E68D6AA78E94}" type="presOf" srcId="{AEF7626A-6B8C-4416-ADEA-AB666390609B}" destId="{C2AF5C65-428D-4158-BD6A-2A8C606292BD}" srcOrd="0" destOrd="0" presId="urn:microsoft.com/office/officeart/2005/8/layout/arrow2"/>
    <dgm:cxn modelId="{6FD1FFD3-8E15-4E9F-813B-9A9828DB7E13}" type="presOf" srcId="{F047F73C-7512-45DC-B5D6-F76BB357A0A3}" destId="{9ED31E75-8728-47D1-B693-60AF70BC524A}" srcOrd="0" destOrd="0" presId="urn:microsoft.com/office/officeart/2005/8/layout/arrow2"/>
    <dgm:cxn modelId="{9F3DDFE6-B5D7-4AAC-97B7-BEF05B33E6FC}" srcId="{AEF7626A-6B8C-4416-ADEA-AB666390609B}" destId="{06363218-3DC3-4070-96A0-526CC88D8738}" srcOrd="0" destOrd="0" parTransId="{57FE7761-8D2E-47F6-8655-8680581E8A0F}" sibTransId="{8D1CB4F6-6A32-4770-8491-68D5CA7FFE55}"/>
    <dgm:cxn modelId="{E5E7A869-746F-4040-ACD8-8D01A5B1970E}" type="presOf" srcId="{6758DA00-3163-454C-8176-2D866C2BCB49}" destId="{4393807B-BE1C-4CB6-AA69-5A6C32CE2D3A}" srcOrd="0" destOrd="0" presId="urn:microsoft.com/office/officeart/2005/8/layout/arrow2"/>
    <dgm:cxn modelId="{F3EB2087-1B7D-4EF9-BA0F-6DCCDDDAF909}" type="presParOf" srcId="{C2AF5C65-428D-4158-BD6A-2A8C606292BD}" destId="{8E7D4CFF-F0AF-4247-A0DA-E39701F8BD3F}" srcOrd="0" destOrd="0" presId="urn:microsoft.com/office/officeart/2005/8/layout/arrow2"/>
    <dgm:cxn modelId="{A0BFB279-D07A-41A0-A4F5-09DCCE353120}" type="presParOf" srcId="{C2AF5C65-428D-4158-BD6A-2A8C606292BD}" destId="{32035798-1AF3-4FAC-AC3C-183AE1DC6948}" srcOrd="1" destOrd="0" presId="urn:microsoft.com/office/officeart/2005/8/layout/arrow2"/>
    <dgm:cxn modelId="{CD9DC527-C2E6-4A7F-BEBE-442B36D16090}" type="presParOf" srcId="{32035798-1AF3-4FAC-AC3C-183AE1DC6948}" destId="{7D734090-915C-4D11-B1A2-1E4038F0B264}" srcOrd="0" destOrd="0" presId="urn:microsoft.com/office/officeart/2005/8/layout/arrow2"/>
    <dgm:cxn modelId="{B5A352C8-57FB-4FC2-BD24-5D2B419FD779}" type="presParOf" srcId="{32035798-1AF3-4FAC-AC3C-183AE1DC6948}" destId="{EA2745D2-AE67-4D03-897B-DD02D7843594}" srcOrd="1" destOrd="0" presId="urn:microsoft.com/office/officeart/2005/8/layout/arrow2"/>
    <dgm:cxn modelId="{EF37893C-4D1A-44AD-BB18-E8D5F86BC92D}" type="presParOf" srcId="{32035798-1AF3-4FAC-AC3C-183AE1DC6948}" destId="{1BC182E6-65E4-420C-A1C9-AD66A1337F07}" srcOrd="2" destOrd="0" presId="urn:microsoft.com/office/officeart/2005/8/layout/arrow2"/>
    <dgm:cxn modelId="{10683DE0-DDAD-479F-B83A-E89FCA0CFC86}" type="presParOf" srcId="{32035798-1AF3-4FAC-AC3C-183AE1DC6948}" destId="{4393807B-BE1C-4CB6-AA69-5A6C32CE2D3A}" srcOrd="3" destOrd="0" presId="urn:microsoft.com/office/officeart/2005/8/layout/arrow2"/>
    <dgm:cxn modelId="{6F7383EF-67FF-4FA2-9E96-0A7172194966}" type="presParOf" srcId="{32035798-1AF3-4FAC-AC3C-183AE1DC6948}" destId="{BEE3B8FE-8338-4EE8-94C4-667D03506E7C}" srcOrd="4" destOrd="0" presId="urn:microsoft.com/office/officeart/2005/8/layout/arrow2"/>
    <dgm:cxn modelId="{2BCE40AF-0534-470E-B416-17A91B50FAB2}" type="presParOf" srcId="{32035798-1AF3-4FAC-AC3C-183AE1DC6948}" destId="{9ED31E75-8728-47D1-B693-60AF70BC524A}" srcOrd="5" destOrd="0" presId="urn:microsoft.com/office/officeart/2005/8/layout/arrow2"/>
  </dgm:cxnLst>
  <dgm:bg/>
  <dgm:whole/>
</dgm:dataModel>
</file>

<file path=ppt/diagrams/data2.xml><?xml version="1.0" encoding="utf-8"?>
<dgm:dataModel xmlns:dgm="http://schemas.openxmlformats.org/drawingml/2006/diagram" xmlns:a="http://schemas.openxmlformats.org/drawingml/2006/main">
  <dgm:ptLst>
    <dgm:pt modelId="{BE901B43-95F0-48C4-AB01-E2739A2D3DA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58F3E159-689B-4552-B9DC-81D3B41E5E70}">
      <dgm:prSet phldrT="[Text]" custT="1"/>
      <dgm:spPr>
        <a:solidFill>
          <a:schemeClr val="accent2"/>
        </a:solidFill>
      </dgm:spPr>
      <dgm:t>
        <a:bodyPr/>
        <a:lstStyle/>
        <a:p>
          <a:r>
            <a:rPr lang="en-US" sz="750" b="1" dirty="0" err="1">
              <a:solidFill>
                <a:schemeClr val="tx1"/>
              </a:solidFill>
              <a:latin typeface="Arial" pitchFamily="34" charset="0"/>
              <a:cs typeface="Arial" pitchFamily="34" charset="0"/>
            </a:rPr>
            <a:t>Problème</a:t>
          </a:r>
          <a:r>
            <a:rPr lang="en-US" sz="750" b="1" dirty="0">
              <a:solidFill>
                <a:schemeClr val="tx1"/>
              </a:solidFill>
              <a:latin typeface="Arial" pitchFamily="34" charset="0"/>
              <a:cs typeface="Arial" pitchFamily="34" charset="0"/>
            </a:rPr>
            <a:t> de fractions</a:t>
          </a:r>
        </a:p>
      </dgm:t>
    </dgm:pt>
    <dgm:pt modelId="{90A1C2D6-D0E7-48D8-8EF7-837301EA6328}" type="parTrans" cxnId="{AA04016E-29C1-4D26-8B94-14DC4CCCB042}">
      <dgm:prSet/>
      <dgm:spPr/>
      <dgm:t>
        <a:bodyPr/>
        <a:lstStyle/>
        <a:p>
          <a:endParaRPr lang="en-US" sz="750"/>
        </a:p>
      </dgm:t>
    </dgm:pt>
    <dgm:pt modelId="{16889017-2AE5-4574-9BF8-206639CAB51B}" type="sibTrans" cxnId="{AA04016E-29C1-4D26-8B94-14DC4CCCB042}">
      <dgm:prSet/>
      <dgm:spPr/>
      <dgm:t>
        <a:bodyPr/>
        <a:lstStyle/>
        <a:p>
          <a:endParaRPr lang="en-US" sz="750"/>
        </a:p>
      </dgm:t>
    </dgm:pt>
    <dgm:pt modelId="{E2A333B6-DD17-46A4-BD0C-3A92EBC1A962}">
      <dgm:prSet phldrT="[Text]" custT="1"/>
      <dgm:spPr>
        <a:solidFill>
          <a:schemeClr val="accent2"/>
        </a:solidFill>
      </dgm:spPr>
      <dgm:t>
        <a:bodyPr/>
        <a:lstStyle/>
        <a:p>
          <a:r>
            <a:rPr lang="en-US" sz="750" dirty="0">
              <a:solidFill>
                <a:schemeClr val="tx1"/>
              </a:solidFill>
              <a:latin typeface="Arial" pitchFamily="34" charset="0"/>
              <a:cs typeface="Arial" pitchFamily="34" charset="0"/>
            </a:rPr>
            <a:t>Les </a:t>
          </a:r>
          <a:r>
            <a:rPr lang="en-US" sz="750" dirty="0" err="1">
              <a:solidFill>
                <a:schemeClr val="tx1"/>
              </a:solidFill>
              <a:latin typeface="Arial" pitchFamily="34" charset="0"/>
              <a:cs typeface="Arial" pitchFamily="34" charset="0"/>
            </a:rPr>
            <a:t>mêmes</a:t>
          </a:r>
          <a:r>
            <a:rPr lang="en-US" sz="750" dirty="0">
              <a:solidFill>
                <a:schemeClr val="tx1"/>
              </a:solidFill>
              <a:latin typeface="Arial" pitchFamily="34" charset="0"/>
              <a:cs typeface="Arial" pitchFamily="34" charset="0"/>
            </a:rPr>
            <a:t> concepts </a:t>
          </a:r>
          <a:r>
            <a:rPr lang="en-US" sz="750" dirty="0" err="1" smtClean="0">
              <a:solidFill>
                <a:schemeClr val="tx1"/>
              </a:solidFill>
              <a:latin typeface="Arial" pitchFamily="34" charset="0"/>
              <a:cs typeface="Arial" pitchFamily="34" charset="0"/>
            </a:rPr>
            <a:t>mathématiques</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sont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les 3 </a:t>
          </a:r>
          <a:r>
            <a:rPr lang="en-US" sz="750" dirty="0" err="1">
              <a:solidFill>
                <a:schemeClr val="tx1"/>
              </a:solidFill>
              <a:latin typeface="Arial" pitchFamily="34" charset="0"/>
              <a:cs typeface="Arial" pitchFamily="34" charset="0"/>
            </a:rPr>
            <a:t>problèmes</a:t>
          </a:r>
          <a:r>
            <a:rPr lang="en-US" sz="750" dirty="0">
              <a:solidFill>
                <a:schemeClr val="tx1"/>
              </a:solidFill>
              <a:latin typeface="Arial" pitchFamily="34" charset="0"/>
              <a:cs typeface="Arial" pitchFamily="34" charset="0"/>
            </a:rPr>
            <a:t>, à des </a:t>
          </a:r>
          <a:r>
            <a:rPr lang="en-US" sz="750" dirty="0" err="1">
              <a:solidFill>
                <a:schemeClr val="tx1"/>
              </a:solidFill>
              <a:latin typeface="Arial" pitchFamily="34" charset="0"/>
              <a:cs typeface="Arial" pitchFamily="34" charset="0"/>
            </a:rPr>
            <a:t>niveaux</a:t>
          </a:r>
          <a:r>
            <a:rPr lang="en-US" sz="750" dirty="0">
              <a:solidFill>
                <a:schemeClr val="tx1"/>
              </a:solidFill>
              <a:latin typeface="Arial" pitchFamily="34" charset="0"/>
              <a:cs typeface="Arial" pitchFamily="34" charset="0"/>
            </a:rPr>
            <a:t> </a:t>
          </a:r>
          <a:r>
            <a:rPr lang="en-US" sz="750" dirty="0" smtClean="0">
              <a:solidFill>
                <a:schemeClr val="tx1"/>
              </a:solidFill>
              <a:latin typeface="Arial" pitchFamily="34" charset="0"/>
              <a:cs typeface="Arial" pitchFamily="34" charset="0"/>
            </a:rPr>
            <a:t>de </a:t>
          </a:r>
          <a:r>
            <a:rPr lang="en-US" sz="750" dirty="0" err="1" smtClean="0">
              <a:solidFill>
                <a:schemeClr val="tx1"/>
              </a:solidFill>
              <a:latin typeface="Arial" pitchFamily="34" charset="0"/>
              <a:cs typeface="Arial" pitchFamily="34" charset="0"/>
            </a:rPr>
            <a:t>difficultés</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différents</a:t>
          </a:r>
          <a:r>
            <a:rPr lang="en-US" sz="750" dirty="0">
              <a:solidFill>
                <a:schemeClr val="tx1"/>
              </a:solidFill>
              <a:latin typeface="Arial" pitchFamily="34" charset="0"/>
              <a:cs typeface="Arial" pitchFamily="34" charset="0"/>
            </a:rPr>
            <a:t>.</a:t>
          </a:r>
        </a:p>
      </dgm:t>
    </dgm:pt>
    <dgm:pt modelId="{6CF8493E-D35F-455C-8014-4AC290A89BC8}" type="parTrans" cxnId="{88004166-59B3-4E72-A4CB-4B231D594FA7}">
      <dgm:prSet/>
      <dgm:spPr>
        <a:solidFill>
          <a:schemeClr val="accent2">
            <a:lumMod val="40000"/>
            <a:lumOff val="60000"/>
          </a:schemeClr>
        </a:solidFill>
      </dgm:spPr>
      <dgm:t>
        <a:bodyPr/>
        <a:lstStyle/>
        <a:p>
          <a:endParaRPr lang="en-US" sz="750"/>
        </a:p>
      </dgm:t>
    </dgm:pt>
    <dgm:pt modelId="{EF19DB4D-35E5-4A6C-A551-BCD0067B9FB5}" type="sibTrans" cxnId="{88004166-59B3-4E72-A4CB-4B231D594FA7}">
      <dgm:prSet/>
      <dgm:spPr/>
      <dgm:t>
        <a:bodyPr/>
        <a:lstStyle/>
        <a:p>
          <a:endParaRPr lang="en-US" sz="750"/>
        </a:p>
      </dgm:t>
    </dgm:pt>
    <dgm:pt modelId="{34FF3962-A768-4E3D-94BE-104351F22D34}">
      <dgm:prSet phldrT="[Text]" custT="1"/>
      <dgm:spPr>
        <a:solidFill>
          <a:schemeClr val="accent2"/>
        </a:solidFill>
      </dgm:spPr>
      <dgm:t>
        <a:bodyPr/>
        <a:lstStyle/>
        <a:p>
          <a:r>
            <a:rPr lang="en-US" sz="750" dirty="0">
              <a:solidFill>
                <a:schemeClr val="tx1"/>
              </a:solidFill>
              <a:latin typeface="Arial" pitchFamily="34" charset="0"/>
              <a:cs typeface="Arial" pitchFamily="34" charset="0"/>
            </a:rPr>
            <a:t>Le travail </a:t>
          </a:r>
          <a:r>
            <a:rPr lang="en-US" sz="750" dirty="0" err="1">
              <a:solidFill>
                <a:schemeClr val="tx1"/>
              </a:solidFill>
              <a:latin typeface="Arial" pitchFamily="34" charset="0"/>
              <a:cs typeface="Arial" pitchFamily="34" charset="0"/>
            </a:rPr>
            <a:t>d'équipe</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favorise</a:t>
          </a:r>
          <a:r>
            <a:rPr lang="en-US" sz="750" dirty="0" smtClean="0">
              <a:solidFill>
                <a:schemeClr val="tx1"/>
              </a:solidFill>
              <a:latin typeface="Arial" pitchFamily="34" charset="0"/>
              <a:cs typeface="Arial" pitchFamily="34" charset="0"/>
            </a:rPr>
            <a:t> la formation des </a:t>
          </a:r>
          <a:r>
            <a:rPr lang="en-US" sz="750" dirty="0" err="1">
              <a:solidFill>
                <a:schemeClr val="tx1"/>
              </a:solidFill>
              <a:latin typeface="Arial" pitchFamily="34" charset="0"/>
              <a:cs typeface="Arial" pitchFamily="34" charset="0"/>
            </a:rPr>
            <a:t>idées</a:t>
          </a:r>
          <a:r>
            <a:rPr lang="en-US" sz="750" dirty="0">
              <a:solidFill>
                <a:schemeClr val="tx1"/>
              </a:solidFill>
              <a:latin typeface="Arial" pitchFamily="34" charset="0"/>
              <a:cs typeface="Arial" pitchFamily="34" charset="0"/>
            </a:rPr>
            <a:t> et des </a:t>
          </a:r>
          <a:r>
            <a:rPr lang="en-US" sz="750" dirty="0" err="1">
              <a:solidFill>
                <a:schemeClr val="tx1"/>
              </a:solidFill>
              <a:latin typeface="Arial" pitchFamily="34" charset="0"/>
              <a:cs typeface="Arial" pitchFamily="34" charset="0"/>
            </a:rPr>
            <a:t>preuves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vs</a:t>
          </a:r>
          <a:r>
            <a:rPr lang="en-US" sz="750" dirty="0">
              <a:solidFill>
                <a:schemeClr val="tx1"/>
              </a:solidFill>
              <a:latin typeface="Arial" pitchFamily="34" charset="0"/>
              <a:cs typeface="Arial" pitchFamily="34" charset="0"/>
            </a:rPr>
            <a:t> le travail </a:t>
          </a:r>
          <a:r>
            <a:rPr lang="en-US" sz="750" dirty="0" err="1">
              <a:solidFill>
                <a:schemeClr val="tx1"/>
              </a:solidFill>
              <a:latin typeface="Arial" pitchFamily="34" charset="0"/>
              <a:cs typeface="Arial" pitchFamily="34" charset="0"/>
            </a:rPr>
            <a:t>seul</a:t>
          </a:r>
          <a:r>
            <a:rPr lang="en-US" sz="750" dirty="0">
              <a:solidFill>
                <a:schemeClr val="tx1"/>
              </a:solidFill>
              <a:latin typeface="Arial" pitchFamily="34" charset="0"/>
              <a:cs typeface="Arial" pitchFamily="34" charset="0"/>
            </a:rPr>
            <a:t>.</a:t>
          </a:r>
        </a:p>
      </dgm:t>
    </dgm:pt>
    <dgm:pt modelId="{377D0C2D-CB43-4A49-9D7E-6483C413D63C}" type="parTrans" cxnId="{EEDD79CA-7D99-4193-A533-26F700662C5F}">
      <dgm:prSet/>
      <dgm:spPr>
        <a:solidFill>
          <a:schemeClr val="accent2">
            <a:lumMod val="40000"/>
            <a:lumOff val="60000"/>
          </a:schemeClr>
        </a:solidFill>
      </dgm:spPr>
      <dgm:t>
        <a:bodyPr/>
        <a:lstStyle/>
        <a:p>
          <a:endParaRPr lang="en-US" sz="750"/>
        </a:p>
      </dgm:t>
    </dgm:pt>
    <dgm:pt modelId="{EBFF223B-2AF1-45D2-8B58-B16D16DEEBDD}" type="sibTrans" cxnId="{EEDD79CA-7D99-4193-A533-26F700662C5F}">
      <dgm:prSet/>
      <dgm:spPr/>
      <dgm:t>
        <a:bodyPr/>
        <a:lstStyle/>
        <a:p>
          <a:endParaRPr lang="en-US" sz="750"/>
        </a:p>
      </dgm:t>
    </dgm:pt>
    <dgm:pt modelId="{AD5252F3-FABD-4A29-9E0F-A48E46935905}">
      <dgm:prSet phldrT="[Text]" custT="1"/>
      <dgm:spPr>
        <a:solidFill>
          <a:schemeClr val="accent2"/>
        </a:solidFill>
      </dgm:spPr>
      <dgm:t>
        <a:bodyPr/>
        <a:lstStyle/>
        <a:p>
          <a:r>
            <a:rPr lang="en-US" sz="750" dirty="0">
              <a:solidFill>
                <a:schemeClr val="tx1"/>
              </a:solidFill>
              <a:latin typeface="Arial" pitchFamily="34" charset="0"/>
              <a:cs typeface="Arial" pitchFamily="34" charset="0"/>
            </a:rPr>
            <a:t>La </a:t>
          </a:r>
          <a:r>
            <a:rPr lang="en-US" sz="750" dirty="0" err="1">
              <a:solidFill>
                <a:schemeClr val="tx1"/>
              </a:solidFill>
              <a:latin typeface="Arial" pitchFamily="34" charset="0"/>
              <a:cs typeface="Arial" pitchFamily="34" charset="0"/>
            </a:rPr>
            <a:t>quantité</a:t>
          </a:r>
          <a:r>
            <a:rPr lang="en-US" sz="750" dirty="0">
              <a:solidFill>
                <a:schemeClr val="tx1"/>
              </a:solidFill>
              <a:latin typeface="Arial" pitchFamily="34" charset="0"/>
              <a:cs typeface="Arial" pitchFamily="34" charset="0"/>
            </a:rPr>
            <a:t> de temps </a:t>
          </a:r>
          <a:r>
            <a:rPr lang="en-US" sz="750" dirty="0" err="1">
              <a:solidFill>
                <a:schemeClr val="tx1"/>
              </a:solidFill>
              <a:latin typeface="Arial" pitchFamily="34" charset="0"/>
              <a:cs typeface="Arial" pitchFamily="34" charset="0"/>
            </a:rPr>
            <a:t>requise</a:t>
          </a:r>
          <a:r>
            <a:rPr lang="en-US" sz="750" dirty="0">
              <a:solidFill>
                <a:schemeClr val="tx1"/>
              </a:solidFill>
              <a:latin typeface="Arial" pitchFamily="34" charset="0"/>
              <a:cs typeface="Arial" pitchFamily="34" charset="0"/>
            </a:rPr>
            <a:t> pour </a:t>
          </a:r>
          <a:r>
            <a:rPr lang="en-US" sz="750" dirty="0" err="1">
              <a:solidFill>
                <a:schemeClr val="tx1"/>
              </a:solidFill>
              <a:latin typeface="Arial" pitchFamily="34" charset="0"/>
              <a:cs typeface="Arial" pitchFamily="34" charset="0"/>
            </a:rPr>
            <a:t>résoudre</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a:t>
          </a:r>
        </a:p>
      </dgm:t>
    </dgm:pt>
    <dgm:pt modelId="{B56DF6FB-0DEF-47E8-A15E-F92DD071AE47}" type="parTrans" cxnId="{C857B1CE-8BF7-4891-8EAE-DF3A9611D871}">
      <dgm:prSet/>
      <dgm:spPr>
        <a:solidFill>
          <a:schemeClr val="accent2">
            <a:lumMod val="40000"/>
            <a:lumOff val="60000"/>
          </a:schemeClr>
        </a:solidFill>
      </dgm:spPr>
      <dgm:t>
        <a:bodyPr/>
        <a:lstStyle/>
        <a:p>
          <a:endParaRPr lang="en-US" sz="750"/>
        </a:p>
      </dgm:t>
    </dgm:pt>
    <dgm:pt modelId="{F92E4513-30D4-4651-9436-D29F722C8E7C}" type="sibTrans" cxnId="{C857B1CE-8BF7-4891-8EAE-DF3A9611D871}">
      <dgm:prSet/>
      <dgm:spPr/>
      <dgm:t>
        <a:bodyPr/>
        <a:lstStyle/>
        <a:p>
          <a:endParaRPr lang="en-US" sz="750"/>
        </a:p>
      </dgm:t>
    </dgm:pt>
    <dgm:pt modelId="{93DB002E-6D6D-4111-8877-31E2BA3A1FE2}">
      <dgm:prSet phldrT="[Text]" custT="1"/>
      <dgm:spPr>
        <a:solidFill>
          <a:schemeClr val="accent2"/>
        </a:solidFill>
      </dgm:spPr>
      <dgm:t>
        <a:bodyPr/>
        <a:lstStyle/>
        <a:p>
          <a:r>
            <a:rPr lang="en-US" sz="750" dirty="0" err="1">
              <a:solidFill>
                <a:schemeClr val="tx1"/>
              </a:solidFill>
              <a:latin typeface="Arial" pitchFamily="34" charset="0"/>
              <a:cs typeface="Arial" pitchFamily="34" charset="0"/>
            </a:rPr>
            <a:t>L'utilisation</a:t>
          </a:r>
          <a:r>
            <a:rPr lang="en-US" sz="750" dirty="0">
              <a:solidFill>
                <a:schemeClr val="tx1"/>
              </a:solidFill>
              <a:latin typeface="Arial" pitchFamily="34" charset="0"/>
              <a:cs typeface="Arial" pitchFamily="34" charset="0"/>
            </a:rPr>
            <a:t> du </a:t>
          </a:r>
          <a:r>
            <a:rPr lang="en-US" sz="750" dirty="0" err="1">
              <a:solidFill>
                <a:schemeClr val="tx1"/>
              </a:solidFill>
              <a:latin typeface="Arial" pitchFamily="34" charset="0"/>
              <a:cs typeface="Arial" pitchFamily="34" charset="0"/>
            </a:rPr>
            <a:t>vocabulaire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nécessaire</a:t>
          </a:r>
          <a:r>
            <a:rPr lang="en-US" sz="750" dirty="0">
              <a:solidFill>
                <a:schemeClr val="tx1"/>
              </a:solidFill>
              <a:latin typeface="Arial" pitchFamily="34" charset="0"/>
              <a:cs typeface="Arial" pitchFamily="34" charset="0"/>
            </a:rPr>
            <a:t> se fait </a:t>
          </a:r>
          <a:r>
            <a:rPr lang="en-US" sz="750" dirty="0" err="1">
              <a:solidFill>
                <a:schemeClr val="tx1"/>
              </a:solidFill>
              <a:latin typeface="Arial" pitchFamily="34" charset="0"/>
              <a:cs typeface="Arial" pitchFamily="34" charset="0"/>
            </a:rPr>
            <a:t>avant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ou</a:t>
          </a:r>
          <a:r>
            <a:rPr lang="en-US" sz="750" dirty="0">
              <a:solidFill>
                <a:schemeClr val="tx1"/>
              </a:solidFill>
              <a:latin typeface="Arial" pitchFamily="34" charset="0"/>
              <a:cs typeface="Arial" pitchFamily="34" charset="0"/>
            </a:rPr>
            <a:t> pendant la lecture.</a:t>
          </a:r>
        </a:p>
      </dgm:t>
    </dgm:pt>
    <dgm:pt modelId="{E4EF522A-0C6B-4D4F-B6F5-16159AEA9D21}" type="parTrans" cxnId="{E9517672-B5D1-4AA2-92F1-70DF839183C6}">
      <dgm:prSet/>
      <dgm:spPr>
        <a:solidFill>
          <a:schemeClr val="accent2">
            <a:lumMod val="40000"/>
            <a:lumOff val="60000"/>
          </a:schemeClr>
        </a:solidFill>
      </dgm:spPr>
      <dgm:t>
        <a:bodyPr/>
        <a:lstStyle/>
        <a:p>
          <a:endParaRPr lang="en-US" sz="750"/>
        </a:p>
      </dgm:t>
    </dgm:pt>
    <dgm:pt modelId="{8A1F372B-80BF-461D-8F04-BDBCCDF92A89}" type="sibTrans" cxnId="{E9517672-B5D1-4AA2-92F1-70DF839183C6}">
      <dgm:prSet/>
      <dgm:spPr/>
      <dgm:t>
        <a:bodyPr/>
        <a:lstStyle/>
        <a:p>
          <a:endParaRPr lang="en-US" sz="750"/>
        </a:p>
      </dgm:t>
    </dgm:pt>
    <dgm:pt modelId="{629608EF-22A9-4617-B8BC-68B7339E547E}">
      <dgm:prSet phldrT="[Text]" custT="1"/>
      <dgm:spPr>
        <a:solidFill>
          <a:schemeClr val="accent2"/>
        </a:solidFill>
      </dgm:spPr>
      <dgm:t>
        <a:bodyPr/>
        <a:lstStyle/>
        <a:p>
          <a:r>
            <a:rPr lang="en-US" sz="750" dirty="0">
              <a:solidFill>
                <a:schemeClr val="tx1"/>
              </a:solidFill>
              <a:latin typeface="Arial" pitchFamily="34" charset="0"/>
              <a:cs typeface="Arial" pitchFamily="34" charset="0"/>
            </a:rPr>
            <a:t>La dimension </a:t>
          </a:r>
          <a:r>
            <a:rPr lang="en-US" sz="750" dirty="0" err="1">
              <a:solidFill>
                <a:schemeClr val="tx1"/>
              </a:solidFill>
              <a:latin typeface="Arial" pitchFamily="34" charset="0"/>
              <a:cs typeface="Arial" pitchFamily="34" charset="0"/>
            </a:rPr>
            <a:t>sociale</a:t>
          </a:r>
          <a:r>
            <a:rPr lang="en-US" sz="750" dirty="0">
              <a:solidFill>
                <a:schemeClr val="tx1"/>
              </a:solidFill>
              <a:latin typeface="Arial" pitchFamily="34" charset="0"/>
              <a:cs typeface="Arial" pitchFamily="34" charset="0"/>
            </a:rPr>
            <a:t> et affective </a:t>
          </a:r>
          <a:r>
            <a:rPr lang="en-US" sz="750" dirty="0" err="1">
              <a:solidFill>
                <a:schemeClr val="tx1"/>
              </a:solidFill>
              <a:latin typeface="Arial" pitchFamily="34" charset="0"/>
              <a:cs typeface="Arial" pitchFamily="34" charset="0"/>
            </a:rPr>
            <a:t>est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peu</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ou</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très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a:t>
          </a:r>
        </a:p>
      </dgm:t>
    </dgm:pt>
    <dgm:pt modelId="{FFC87CD5-650C-47A7-9AC2-EEF210511B2F}" type="parTrans" cxnId="{87BCD93A-A88E-4785-A665-38EC4CD1F572}">
      <dgm:prSet/>
      <dgm:spPr>
        <a:solidFill>
          <a:schemeClr val="accent2">
            <a:lumMod val="40000"/>
            <a:lumOff val="60000"/>
          </a:schemeClr>
        </a:solidFill>
      </dgm:spPr>
      <dgm:t>
        <a:bodyPr/>
        <a:lstStyle/>
        <a:p>
          <a:endParaRPr lang="en-US" sz="750"/>
        </a:p>
      </dgm:t>
    </dgm:pt>
    <dgm:pt modelId="{B3573E41-354E-4C3E-A244-E97773772967}" type="sibTrans" cxnId="{87BCD93A-A88E-4785-A665-38EC4CD1F572}">
      <dgm:prSet/>
      <dgm:spPr/>
      <dgm:t>
        <a:bodyPr/>
        <a:lstStyle/>
        <a:p>
          <a:endParaRPr lang="en-US" sz="750"/>
        </a:p>
      </dgm:t>
    </dgm:pt>
    <dgm:pt modelId="{9EDA27AA-EBF9-4C9E-ABA7-2B7C9102C85D}">
      <dgm:prSet phldrT="[Text]" custT="1"/>
      <dgm:spPr>
        <a:solidFill>
          <a:schemeClr val="accent2"/>
        </a:solidFill>
      </dgm:spPr>
      <dgm:t>
        <a:bodyPr/>
        <a:lstStyle/>
        <a:p>
          <a:r>
            <a:rPr lang="en-US" sz="750" dirty="0">
              <a:solidFill>
                <a:schemeClr val="tx1"/>
              </a:solidFill>
              <a:latin typeface="Arial" pitchFamily="34" charset="0"/>
              <a:cs typeface="Arial" pitchFamily="34" charset="0"/>
            </a:rPr>
            <a:t>Pour </a:t>
          </a:r>
          <a:r>
            <a:rPr lang="en-US" sz="750" dirty="0" err="1">
              <a:solidFill>
                <a:schemeClr val="tx1"/>
              </a:solidFill>
              <a:latin typeface="Arial" pitchFamily="34" charset="0"/>
              <a:cs typeface="Arial" pitchFamily="34" charset="0"/>
            </a:rPr>
            <a:t>résoudre</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 les </a:t>
          </a:r>
          <a:r>
            <a:rPr lang="en-US" sz="750" dirty="0" err="1">
              <a:solidFill>
                <a:schemeClr val="tx1"/>
              </a:solidFill>
              <a:latin typeface="Arial" pitchFamily="34" charset="0"/>
              <a:cs typeface="Arial" pitchFamily="34" charset="0"/>
            </a:rPr>
            <a:t>élèves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utilisent</a:t>
          </a:r>
          <a:r>
            <a:rPr lang="en-US" sz="750" dirty="0">
              <a:solidFill>
                <a:schemeClr val="tx1"/>
              </a:solidFill>
              <a:latin typeface="Arial" pitchFamily="34" charset="0"/>
              <a:cs typeface="Arial" pitchFamily="34" charset="0"/>
            </a:rPr>
            <a:t> des </a:t>
          </a:r>
          <a:r>
            <a:rPr lang="en-US" sz="750" dirty="0" err="1">
              <a:solidFill>
                <a:schemeClr val="tx1"/>
              </a:solidFill>
              <a:latin typeface="Arial" pitchFamily="34" charset="0"/>
              <a:cs typeface="Arial" pitchFamily="34" charset="0"/>
            </a:rPr>
            <a:t>stratégies</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différentes</a:t>
          </a:r>
          <a:r>
            <a:rPr lang="en-US" sz="750" dirty="0" smtClean="0">
              <a:solidFill>
                <a:schemeClr val="tx1"/>
              </a:solidFill>
              <a:latin typeface="Arial" pitchFamily="34" charset="0"/>
              <a:cs typeface="Arial" pitchFamily="34" charset="0"/>
            </a:rPr>
            <a:t> : </a:t>
          </a:r>
          <a:r>
            <a:rPr lang="en-US" sz="750" dirty="0" err="1" smtClean="0">
              <a:solidFill>
                <a:schemeClr val="tx1"/>
              </a:solidFill>
              <a:latin typeface="Arial" pitchFamily="34" charset="0"/>
              <a:cs typeface="Arial" pitchFamily="34" charset="0"/>
            </a:rPr>
            <a:t>mettre</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sur</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dénominateurs</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égaux</a:t>
          </a:r>
          <a:r>
            <a:rPr lang="en-US" sz="750" dirty="0">
              <a:solidFill>
                <a:schemeClr val="tx1"/>
              </a:solidFill>
              <a:latin typeface="Arial" pitchFamily="34" charset="0"/>
              <a:cs typeface="Arial" pitchFamily="34" charset="0"/>
            </a:rPr>
            <a:t>, illustration, </a:t>
          </a:r>
          <a:r>
            <a:rPr lang="en-US" sz="750" dirty="0" err="1">
              <a:solidFill>
                <a:schemeClr val="tx1"/>
              </a:solidFill>
              <a:latin typeface="Arial" pitchFamily="34" charset="0"/>
              <a:cs typeface="Arial" pitchFamily="34" charset="0"/>
            </a:rPr>
            <a:t>diagramme</a:t>
          </a:r>
          <a:r>
            <a:rPr lang="en-US" sz="750" dirty="0">
              <a:solidFill>
                <a:schemeClr val="tx1"/>
              </a:solidFill>
              <a:latin typeface="Arial" pitchFamily="34" charset="0"/>
              <a:cs typeface="Arial" pitchFamily="34" charset="0"/>
            </a:rPr>
            <a:t>, notation </a:t>
          </a:r>
          <a:r>
            <a:rPr lang="en-US" sz="750" dirty="0" err="1">
              <a:solidFill>
                <a:schemeClr val="tx1"/>
              </a:solidFill>
              <a:latin typeface="Arial" pitchFamily="34" charset="0"/>
              <a:cs typeface="Arial" pitchFamily="34" charset="0"/>
            </a:rPr>
            <a:t>décimale</a:t>
          </a:r>
          <a:r>
            <a:rPr lang="en-US" sz="750" dirty="0">
              <a:solidFill>
                <a:schemeClr val="tx1"/>
              </a:solidFill>
              <a:latin typeface="Arial" pitchFamily="34" charset="0"/>
              <a:cs typeface="Arial" pitchFamily="34" charset="0"/>
            </a:rPr>
            <a:t>...</a:t>
          </a:r>
        </a:p>
      </dgm:t>
    </dgm:pt>
    <dgm:pt modelId="{3C07500E-EA23-4EED-BEEF-0AF75198A27D}" type="parTrans" cxnId="{D28DE298-FB39-49AB-A956-782A08944FAE}">
      <dgm:prSet/>
      <dgm:spPr>
        <a:solidFill>
          <a:schemeClr val="accent2">
            <a:lumMod val="40000"/>
            <a:lumOff val="60000"/>
          </a:schemeClr>
        </a:solidFill>
      </dgm:spPr>
      <dgm:t>
        <a:bodyPr/>
        <a:lstStyle/>
        <a:p>
          <a:endParaRPr lang="en-US" sz="750"/>
        </a:p>
      </dgm:t>
    </dgm:pt>
    <dgm:pt modelId="{C80552C0-8E24-48A4-9D50-F79E41032FF6}" type="sibTrans" cxnId="{D28DE298-FB39-49AB-A956-782A08944FAE}">
      <dgm:prSet/>
      <dgm:spPr/>
      <dgm:t>
        <a:bodyPr/>
        <a:lstStyle/>
        <a:p>
          <a:endParaRPr lang="en-US" sz="750"/>
        </a:p>
      </dgm:t>
    </dgm:pt>
    <dgm:pt modelId="{50EEF297-4E70-45F2-84F2-5825DE5A33BE}">
      <dgm:prSet phldrT="[Text]"/>
      <dgm:spPr/>
      <dgm:t>
        <a:bodyPr/>
        <a:lstStyle/>
        <a:p>
          <a:endParaRPr lang="en-US" sz="750" dirty="0"/>
        </a:p>
      </dgm:t>
    </dgm:pt>
    <dgm:pt modelId="{B0FE7A07-ADEB-4C28-8793-4C2FD503F4D4}" type="parTrans" cxnId="{E925FBAB-665B-4B30-98AF-B69E27CEAEC9}">
      <dgm:prSet/>
      <dgm:spPr/>
      <dgm:t>
        <a:bodyPr/>
        <a:lstStyle/>
        <a:p>
          <a:endParaRPr lang="en-US" sz="750"/>
        </a:p>
      </dgm:t>
    </dgm:pt>
    <dgm:pt modelId="{F0CD2407-851C-4716-9879-B7D5FAFB0E0F}" type="sibTrans" cxnId="{E925FBAB-665B-4B30-98AF-B69E27CEAEC9}">
      <dgm:prSet/>
      <dgm:spPr/>
      <dgm:t>
        <a:bodyPr/>
        <a:lstStyle/>
        <a:p>
          <a:endParaRPr lang="en-US" sz="750"/>
        </a:p>
      </dgm:t>
    </dgm:pt>
    <dgm:pt modelId="{0D4433EE-E949-41A2-94E4-B99DE0585DB4}">
      <dgm:prSet phldrT="[Text]" custT="1"/>
      <dgm:spPr>
        <a:solidFill>
          <a:schemeClr val="accent2"/>
        </a:solidFill>
      </dgm:spPr>
      <dgm:t>
        <a:bodyPr/>
        <a:lstStyle/>
        <a:p>
          <a:r>
            <a:rPr lang="en-US" sz="750" dirty="0">
              <a:solidFill>
                <a:schemeClr val="tx1"/>
              </a:solidFill>
              <a:latin typeface="Arial" pitchFamily="34" charset="0"/>
              <a:cs typeface="Arial" pitchFamily="34" charset="0"/>
            </a:rPr>
            <a:t>En </a:t>
          </a:r>
          <a:r>
            <a:rPr lang="en-US" sz="750" dirty="0" err="1" smtClean="0">
              <a:solidFill>
                <a:schemeClr val="tx1"/>
              </a:solidFill>
              <a:latin typeface="Arial" pitchFamily="34" charset="0"/>
              <a:cs typeface="Arial" pitchFamily="34" charset="0"/>
            </a:rPr>
            <a:t>racontant</a:t>
          </a:r>
          <a:r>
            <a:rPr lang="en-US" sz="750" dirty="0" smtClean="0">
              <a:solidFill>
                <a:schemeClr val="tx1"/>
              </a:solidFill>
              <a:latin typeface="Arial" pitchFamily="34" charset="0"/>
              <a:cs typeface="Arial" pitchFamily="34" charset="0"/>
            </a:rPr>
            <a:t> le </a:t>
          </a:r>
          <a:r>
            <a:rPr lang="en-US" sz="750" dirty="0" err="1" smtClean="0">
              <a:solidFill>
                <a:schemeClr val="tx1"/>
              </a:solidFill>
              <a:latin typeface="Arial" pitchFamily="34" charset="0"/>
              <a:cs typeface="Arial" pitchFamily="34" charset="0"/>
            </a:rPr>
            <a:t>problème</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plutôt</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qu’en</a:t>
          </a:r>
          <a:r>
            <a:rPr lang="en-US" sz="750" dirty="0" smtClean="0">
              <a:solidFill>
                <a:schemeClr val="tx1"/>
              </a:solidFill>
              <a:latin typeface="Arial" pitchFamily="34" charset="0"/>
              <a:cs typeface="Arial" pitchFamily="34" charset="0"/>
            </a:rPr>
            <a:t> le </a:t>
          </a:r>
          <a:r>
            <a:rPr lang="en-US" sz="750" dirty="0" err="1" smtClean="0">
              <a:solidFill>
                <a:schemeClr val="tx1"/>
              </a:solidFill>
              <a:latin typeface="Arial" pitchFamily="34" charset="0"/>
              <a:cs typeface="Arial" pitchFamily="34" charset="0"/>
            </a:rPr>
            <a:t>lisant</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l'élève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est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plongé</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contexte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Cette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présentation</a:t>
          </a:r>
          <a:r>
            <a:rPr lang="en-US" sz="750" dirty="0">
              <a:solidFill>
                <a:schemeClr val="tx1"/>
              </a:solidFill>
              <a:latin typeface="Arial" pitchFamily="34" charset="0"/>
              <a:cs typeface="Arial" pitchFamily="34" charset="0"/>
            </a:rPr>
            <a:t> se </a:t>
          </a:r>
          <a:r>
            <a:rPr lang="en-US" sz="750" dirty="0" err="1">
              <a:solidFill>
                <a:schemeClr val="tx1"/>
              </a:solidFill>
              <a:latin typeface="Arial" pitchFamily="34" charset="0"/>
              <a:cs typeface="Arial" pitchFamily="34" charset="0"/>
            </a:rPr>
            <a:t>rapproche</a:t>
          </a:r>
          <a:r>
            <a:rPr lang="en-US" sz="750" dirty="0">
              <a:solidFill>
                <a:schemeClr val="tx1"/>
              </a:solidFill>
              <a:latin typeface="Arial" pitchFamily="34" charset="0"/>
              <a:cs typeface="Arial" pitchFamily="34" charset="0"/>
            </a:rPr>
            <a:t> de la </a:t>
          </a:r>
          <a:r>
            <a:rPr lang="en-US" sz="750" dirty="0" err="1">
              <a:solidFill>
                <a:schemeClr val="tx1"/>
              </a:solidFill>
              <a:latin typeface="Arial" pitchFamily="34" charset="0"/>
              <a:cs typeface="Arial" pitchFamily="34" charset="0"/>
            </a:rPr>
            <a:t>réalité</a:t>
          </a:r>
          <a:r>
            <a:rPr lang="en-US" sz="750" dirty="0">
              <a:solidFill>
                <a:schemeClr val="tx1"/>
              </a:solidFill>
              <a:latin typeface="Arial" pitchFamily="34" charset="0"/>
              <a:cs typeface="Arial" pitchFamily="34" charset="0"/>
            </a:rPr>
            <a:t>.</a:t>
          </a:r>
        </a:p>
      </dgm:t>
    </dgm:pt>
    <dgm:pt modelId="{717883F9-46BB-4FCE-84C9-962357C297FF}" type="parTrans" cxnId="{9626A7CD-AF31-4403-B0CE-64396357349D}">
      <dgm:prSet/>
      <dgm:spPr>
        <a:solidFill>
          <a:schemeClr val="accent2">
            <a:lumMod val="40000"/>
            <a:lumOff val="60000"/>
          </a:schemeClr>
        </a:solidFill>
      </dgm:spPr>
      <dgm:t>
        <a:bodyPr/>
        <a:lstStyle/>
        <a:p>
          <a:endParaRPr lang="en-US" sz="750"/>
        </a:p>
      </dgm:t>
    </dgm:pt>
    <dgm:pt modelId="{A91ACA35-46B1-4A13-9BED-1CB10CCE0FAB}" type="sibTrans" cxnId="{9626A7CD-AF31-4403-B0CE-64396357349D}">
      <dgm:prSet/>
      <dgm:spPr/>
      <dgm:t>
        <a:bodyPr/>
        <a:lstStyle/>
        <a:p>
          <a:endParaRPr lang="en-US" sz="750"/>
        </a:p>
      </dgm:t>
    </dgm:pt>
    <dgm:pt modelId="{4BC61847-3B58-420F-8BA6-2B70F23AB233}">
      <dgm:prSet phldrT="[Text]" custT="1"/>
      <dgm:spPr>
        <a:solidFill>
          <a:schemeClr val="accent2"/>
        </a:solidFill>
      </dgm:spPr>
      <dgm:t>
        <a:bodyPr/>
        <a:lstStyle/>
        <a:p>
          <a:r>
            <a:rPr lang="en-US" sz="750" dirty="0" err="1" smtClean="0">
              <a:solidFill>
                <a:schemeClr val="tx1"/>
              </a:solidFill>
              <a:latin typeface="Arial" pitchFamily="34" charset="0"/>
              <a:cs typeface="Arial" pitchFamily="34" charset="0"/>
            </a:rPr>
            <a:t>Niveau</a:t>
          </a:r>
          <a:r>
            <a:rPr lang="en-US" sz="750" dirty="0" smtClean="0">
              <a:solidFill>
                <a:schemeClr val="tx1"/>
              </a:solidFill>
              <a:latin typeface="Arial" pitchFamily="34" charset="0"/>
              <a:cs typeface="Arial" pitchFamily="34" charset="0"/>
            </a:rPr>
            <a:t> de </a:t>
          </a:r>
          <a:r>
            <a:rPr lang="en-US" sz="750" dirty="0" err="1" smtClean="0">
              <a:solidFill>
                <a:schemeClr val="tx1"/>
              </a:solidFill>
              <a:latin typeface="Arial" pitchFamily="34" charset="0"/>
              <a:cs typeface="Arial" pitchFamily="34" charset="0"/>
            </a:rPr>
            <a:t>pensée</a:t>
          </a:r>
          <a:r>
            <a:rPr lang="en-US" sz="750" dirty="0" smtClean="0">
              <a:solidFill>
                <a:schemeClr val="tx1"/>
              </a:solidFill>
              <a:latin typeface="Arial" pitchFamily="34" charset="0"/>
              <a:cs typeface="Arial" pitchFamily="34" charset="0"/>
            </a:rPr>
            <a:t> plus </a:t>
          </a:r>
          <a:r>
            <a:rPr lang="en-US" sz="750" dirty="0" err="1" smtClean="0">
              <a:solidFill>
                <a:schemeClr val="tx1"/>
              </a:solidFill>
              <a:latin typeface="Arial" pitchFamily="34" charset="0"/>
              <a:cs typeface="Arial" pitchFamily="34" charset="0"/>
            </a:rPr>
            <a:t>approfondi</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selon</a:t>
          </a:r>
          <a:r>
            <a:rPr lang="en-US" sz="750" dirty="0" smtClean="0">
              <a:solidFill>
                <a:schemeClr val="tx1"/>
              </a:solidFill>
              <a:latin typeface="Arial" pitchFamily="34" charset="0"/>
              <a:cs typeface="Arial" pitchFamily="34" charset="0"/>
            </a:rPr>
            <a:t> la </a:t>
          </a:r>
          <a:r>
            <a:rPr lang="en-US" sz="750" dirty="0" err="1" smtClean="0">
              <a:solidFill>
                <a:schemeClr val="tx1"/>
              </a:solidFill>
              <a:latin typeface="Arial" pitchFamily="34" charset="0"/>
              <a:cs typeface="Arial" pitchFamily="34" charset="0"/>
            </a:rPr>
            <a:t>taxonomie</a:t>
          </a:r>
          <a:r>
            <a:rPr lang="en-US" sz="750" dirty="0" smtClean="0">
              <a:solidFill>
                <a:schemeClr val="tx1"/>
              </a:solidFill>
              <a:latin typeface="Arial" pitchFamily="34" charset="0"/>
              <a:cs typeface="Arial" pitchFamily="34" charset="0"/>
            </a:rPr>
            <a:t> de Bloom</a:t>
          </a:r>
          <a:endParaRPr lang="en-US" sz="750" dirty="0">
            <a:solidFill>
              <a:schemeClr val="tx1"/>
            </a:solidFill>
            <a:latin typeface="Arial" pitchFamily="34" charset="0"/>
            <a:cs typeface="Arial" pitchFamily="34" charset="0"/>
          </a:endParaRPr>
        </a:p>
      </dgm:t>
    </dgm:pt>
    <dgm:pt modelId="{717E3310-0057-41AE-A390-21BA6CB310E9}" type="parTrans" cxnId="{653BC3FA-2EAB-4239-B405-33EF91DC5098}">
      <dgm:prSet/>
      <dgm:spPr>
        <a:solidFill>
          <a:schemeClr val="accent2">
            <a:lumMod val="40000"/>
            <a:lumOff val="60000"/>
          </a:schemeClr>
        </a:solidFill>
      </dgm:spPr>
      <dgm:t>
        <a:bodyPr/>
        <a:lstStyle/>
        <a:p>
          <a:endParaRPr lang="en-CA" sz="750"/>
        </a:p>
      </dgm:t>
    </dgm:pt>
    <dgm:pt modelId="{2E441C95-86C7-4C8E-A046-7F91AB3057A2}" type="sibTrans" cxnId="{653BC3FA-2EAB-4239-B405-33EF91DC5098}">
      <dgm:prSet/>
      <dgm:spPr/>
      <dgm:t>
        <a:bodyPr/>
        <a:lstStyle/>
        <a:p>
          <a:endParaRPr lang="en-CA" sz="750"/>
        </a:p>
      </dgm:t>
    </dgm:pt>
    <dgm:pt modelId="{55EFE625-70FA-4186-A5E4-50F12E339014}" type="pres">
      <dgm:prSet presAssocID="{BE901B43-95F0-48C4-AB01-E2739A2D3DA8}" presName="cycle" presStyleCnt="0">
        <dgm:presLayoutVars>
          <dgm:chMax val="1"/>
          <dgm:dir/>
          <dgm:animLvl val="ctr"/>
          <dgm:resizeHandles val="exact"/>
        </dgm:presLayoutVars>
      </dgm:prSet>
      <dgm:spPr/>
      <dgm:t>
        <a:bodyPr/>
        <a:lstStyle/>
        <a:p>
          <a:endParaRPr lang="en-US"/>
        </a:p>
      </dgm:t>
    </dgm:pt>
    <dgm:pt modelId="{EB3F35C3-2D5A-4FA7-9931-E8B2F4E995EA}" type="pres">
      <dgm:prSet presAssocID="{58F3E159-689B-4552-B9DC-81D3B41E5E70}" presName="centerShape" presStyleLbl="node0" presStyleIdx="0" presStyleCnt="1"/>
      <dgm:spPr/>
      <dgm:t>
        <a:bodyPr/>
        <a:lstStyle/>
        <a:p>
          <a:endParaRPr lang="en-US"/>
        </a:p>
      </dgm:t>
    </dgm:pt>
    <dgm:pt modelId="{F9ED51B5-1D9D-498A-8E74-80FB3C29951D}" type="pres">
      <dgm:prSet presAssocID="{6CF8493E-D35F-455C-8014-4AC290A89BC8}" presName="parTrans" presStyleLbl="bgSibTrans2D1" presStyleIdx="0" presStyleCnt="8"/>
      <dgm:spPr/>
      <dgm:t>
        <a:bodyPr/>
        <a:lstStyle/>
        <a:p>
          <a:endParaRPr lang="en-US"/>
        </a:p>
      </dgm:t>
    </dgm:pt>
    <dgm:pt modelId="{4C6644FA-C112-4041-9121-BBE5184C2F7B}" type="pres">
      <dgm:prSet presAssocID="{E2A333B6-DD17-46A4-BD0C-3A92EBC1A962}" presName="node" presStyleLbl="node1" presStyleIdx="0" presStyleCnt="8">
        <dgm:presLayoutVars>
          <dgm:bulletEnabled val="1"/>
        </dgm:presLayoutVars>
      </dgm:prSet>
      <dgm:spPr/>
      <dgm:t>
        <a:bodyPr/>
        <a:lstStyle/>
        <a:p>
          <a:endParaRPr lang="en-US"/>
        </a:p>
      </dgm:t>
    </dgm:pt>
    <dgm:pt modelId="{19BC87AC-E536-4286-9A7E-209E86189D18}" type="pres">
      <dgm:prSet presAssocID="{717883F9-46BB-4FCE-84C9-962357C297FF}" presName="parTrans" presStyleLbl="bgSibTrans2D1" presStyleIdx="1" presStyleCnt="8"/>
      <dgm:spPr/>
      <dgm:t>
        <a:bodyPr/>
        <a:lstStyle/>
        <a:p>
          <a:endParaRPr lang="en-US"/>
        </a:p>
      </dgm:t>
    </dgm:pt>
    <dgm:pt modelId="{975C124B-37EA-40C3-9154-23E2F0C2A634}" type="pres">
      <dgm:prSet presAssocID="{0D4433EE-E949-41A2-94E4-B99DE0585DB4}" presName="node" presStyleLbl="node1" presStyleIdx="1" presStyleCnt="8">
        <dgm:presLayoutVars>
          <dgm:bulletEnabled val="1"/>
        </dgm:presLayoutVars>
      </dgm:prSet>
      <dgm:spPr/>
      <dgm:t>
        <a:bodyPr/>
        <a:lstStyle/>
        <a:p>
          <a:endParaRPr lang="en-US"/>
        </a:p>
      </dgm:t>
    </dgm:pt>
    <dgm:pt modelId="{71AA1CC6-B46F-435D-B8AD-2A06459A0869}" type="pres">
      <dgm:prSet presAssocID="{377D0C2D-CB43-4A49-9D7E-6483C413D63C}" presName="parTrans" presStyleLbl="bgSibTrans2D1" presStyleIdx="2" presStyleCnt="8"/>
      <dgm:spPr/>
      <dgm:t>
        <a:bodyPr/>
        <a:lstStyle/>
        <a:p>
          <a:endParaRPr lang="en-US"/>
        </a:p>
      </dgm:t>
    </dgm:pt>
    <dgm:pt modelId="{AF0AE55B-B1F7-48CB-82CF-58310AECB08E}" type="pres">
      <dgm:prSet presAssocID="{34FF3962-A768-4E3D-94BE-104351F22D34}" presName="node" presStyleLbl="node1" presStyleIdx="2" presStyleCnt="8">
        <dgm:presLayoutVars>
          <dgm:bulletEnabled val="1"/>
        </dgm:presLayoutVars>
      </dgm:prSet>
      <dgm:spPr/>
      <dgm:t>
        <a:bodyPr/>
        <a:lstStyle/>
        <a:p>
          <a:endParaRPr lang="en-US"/>
        </a:p>
      </dgm:t>
    </dgm:pt>
    <dgm:pt modelId="{2B45BC0C-4828-47CA-86C5-9A008742D303}" type="pres">
      <dgm:prSet presAssocID="{B56DF6FB-0DEF-47E8-A15E-F92DD071AE47}" presName="parTrans" presStyleLbl="bgSibTrans2D1" presStyleIdx="3" presStyleCnt="8"/>
      <dgm:spPr/>
      <dgm:t>
        <a:bodyPr/>
        <a:lstStyle/>
        <a:p>
          <a:endParaRPr lang="en-US"/>
        </a:p>
      </dgm:t>
    </dgm:pt>
    <dgm:pt modelId="{242EF41C-EA73-4054-AE69-73CB08F79EC5}" type="pres">
      <dgm:prSet presAssocID="{AD5252F3-FABD-4A29-9E0F-A48E46935905}" presName="node" presStyleLbl="node1" presStyleIdx="3" presStyleCnt="8">
        <dgm:presLayoutVars>
          <dgm:bulletEnabled val="1"/>
        </dgm:presLayoutVars>
      </dgm:prSet>
      <dgm:spPr/>
      <dgm:t>
        <a:bodyPr/>
        <a:lstStyle/>
        <a:p>
          <a:endParaRPr lang="en-US"/>
        </a:p>
      </dgm:t>
    </dgm:pt>
    <dgm:pt modelId="{9544B1F6-6EE0-4819-BFF4-1410B8636691}" type="pres">
      <dgm:prSet presAssocID="{E4EF522A-0C6B-4D4F-B6F5-16159AEA9D21}" presName="parTrans" presStyleLbl="bgSibTrans2D1" presStyleIdx="4" presStyleCnt="8"/>
      <dgm:spPr/>
      <dgm:t>
        <a:bodyPr/>
        <a:lstStyle/>
        <a:p>
          <a:endParaRPr lang="en-US"/>
        </a:p>
      </dgm:t>
    </dgm:pt>
    <dgm:pt modelId="{5B1D2C87-138D-4DFB-9DCD-540D627ED42D}" type="pres">
      <dgm:prSet presAssocID="{93DB002E-6D6D-4111-8877-31E2BA3A1FE2}" presName="node" presStyleLbl="node1" presStyleIdx="4" presStyleCnt="8">
        <dgm:presLayoutVars>
          <dgm:bulletEnabled val="1"/>
        </dgm:presLayoutVars>
      </dgm:prSet>
      <dgm:spPr/>
      <dgm:t>
        <a:bodyPr/>
        <a:lstStyle/>
        <a:p>
          <a:endParaRPr lang="en-US"/>
        </a:p>
      </dgm:t>
    </dgm:pt>
    <dgm:pt modelId="{76F6A3E0-6D98-4C16-BE64-77ACA6827695}" type="pres">
      <dgm:prSet presAssocID="{FFC87CD5-650C-47A7-9AC2-EEF210511B2F}" presName="parTrans" presStyleLbl="bgSibTrans2D1" presStyleIdx="5" presStyleCnt="8"/>
      <dgm:spPr/>
      <dgm:t>
        <a:bodyPr/>
        <a:lstStyle/>
        <a:p>
          <a:endParaRPr lang="en-US"/>
        </a:p>
      </dgm:t>
    </dgm:pt>
    <dgm:pt modelId="{D9C185A2-8749-49BB-84C2-D00147618F68}" type="pres">
      <dgm:prSet presAssocID="{629608EF-22A9-4617-B8BC-68B7339E547E}" presName="node" presStyleLbl="node1" presStyleIdx="5" presStyleCnt="8">
        <dgm:presLayoutVars>
          <dgm:bulletEnabled val="1"/>
        </dgm:presLayoutVars>
      </dgm:prSet>
      <dgm:spPr/>
      <dgm:t>
        <a:bodyPr/>
        <a:lstStyle/>
        <a:p>
          <a:endParaRPr lang="en-US"/>
        </a:p>
      </dgm:t>
    </dgm:pt>
    <dgm:pt modelId="{A5FB4BF9-3843-4C38-A499-F42425F399D1}" type="pres">
      <dgm:prSet presAssocID="{3C07500E-EA23-4EED-BEEF-0AF75198A27D}" presName="parTrans" presStyleLbl="bgSibTrans2D1" presStyleIdx="6" presStyleCnt="8"/>
      <dgm:spPr/>
      <dgm:t>
        <a:bodyPr/>
        <a:lstStyle/>
        <a:p>
          <a:endParaRPr lang="en-US"/>
        </a:p>
      </dgm:t>
    </dgm:pt>
    <dgm:pt modelId="{2079E2F8-239E-4CBC-B46B-4312189AAD10}" type="pres">
      <dgm:prSet presAssocID="{9EDA27AA-EBF9-4C9E-ABA7-2B7C9102C85D}" presName="node" presStyleLbl="node1" presStyleIdx="6" presStyleCnt="8" custScaleY="116572">
        <dgm:presLayoutVars>
          <dgm:bulletEnabled val="1"/>
        </dgm:presLayoutVars>
      </dgm:prSet>
      <dgm:spPr/>
      <dgm:t>
        <a:bodyPr/>
        <a:lstStyle/>
        <a:p>
          <a:endParaRPr lang="en-US"/>
        </a:p>
      </dgm:t>
    </dgm:pt>
    <dgm:pt modelId="{37713254-FFA2-4097-92C7-20769BC591A0}" type="pres">
      <dgm:prSet presAssocID="{717E3310-0057-41AE-A390-21BA6CB310E9}" presName="parTrans" presStyleLbl="bgSibTrans2D1" presStyleIdx="7" presStyleCnt="8"/>
      <dgm:spPr/>
      <dgm:t>
        <a:bodyPr/>
        <a:lstStyle/>
        <a:p>
          <a:endParaRPr lang="en-US"/>
        </a:p>
      </dgm:t>
    </dgm:pt>
    <dgm:pt modelId="{36A93142-980D-4E12-A1A1-2C166204C90E}" type="pres">
      <dgm:prSet presAssocID="{4BC61847-3B58-420F-8BA6-2B70F23AB233}" presName="node" presStyleLbl="node1" presStyleIdx="7" presStyleCnt="8">
        <dgm:presLayoutVars>
          <dgm:bulletEnabled val="1"/>
        </dgm:presLayoutVars>
      </dgm:prSet>
      <dgm:spPr/>
      <dgm:t>
        <a:bodyPr/>
        <a:lstStyle/>
        <a:p>
          <a:endParaRPr lang="en-CA"/>
        </a:p>
      </dgm:t>
    </dgm:pt>
  </dgm:ptLst>
  <dgm:cxnLst>
    <dgm:cxn modelId="{AA04016E-29C1-4D26-8B94-14DC4CCCB042}" srcId="{BE901B43-95F0-48C4-AB01-E2739A2D3DA8}" destId="{58F3E159-689B-4552-B9DC-81D3B41E5E70}" srcOrd="0" destOrd="0" parTransId="{90A1C2D6-D0E7-48D8-8EF7-837301EA6328}" sibTransId="{16889017-2AE5-4574-9BF8-206639CAB51B}"/>
    <dgm:cxn modelId="{E0DCA334-FD30-4A42-A271-868B4A976952}" type="presOf" srcId="{9EDA27AA-EBF9-4C9E-ABA7-2B7C9102C85D}" destId="{2079E2F8-239E-4CBC-B46B-4312189AAD10}" srcOrd="0" destOrd="0" presId="urn:microsoft.com/office/officeart/2005/8/layout/radial4"/>
    <dgm:cxn modelId="{77A5303C-E636-451A-A4E4-383521336AA0}" type="presOf" srcId="{AD5252F3-FABD-4A29-9E0F-A48E46935905}" destId="{242EF41C-EA73-4054-AE69-73CB08F79EC5}" srcOrd="0" destOrd="0" presId="urn:microsoft.com/office/officeart/2005/8/layout/radial4"/>
    <dgm:cxn modelId="{E9517672-B5D1-4AA2-92F1-70DF839183C6}" srcId="{58F3E159-689B-4552-B9DC-81D3B41E5E70}" destId="{93DB002E-6D6D-4111-8877-31E2BA3A1FE2}" srcOrd="4" destOrd="0" parTransId="{E4EF522A-0C6B-4D4F-B6F5-16159AEA9D21}" sibTransId="{8A1F372B-80BF-461D-8F04-BDBCCDF92A89}"/>
    <dgm:cxn modelId="{011469B6-5B27-402A-A3DD-FB4369578789}" type="presOf" srcId="{377D0C2D-CB43-4A49-9D7E-6483C413D63C}" destId="{71AA1CC6-B46F-435D-B8AD-2A06459A0869}" srcOrd="0" destOrd="0" presId="urn:microsoft.com/office/officeart/2005/8/layout/radial4"/>
    <dgm:cxn modelId="{39883323-F1B9-41CA-B465-75BF454D7E0E}" type="presOf" srcId="{FFC87CD5-650C-47A7-9AC2-EEF210511B2F}" destId="{76F6A3E0-6D98-4C16-BE64-77ACA6827695}" srcOrd="0" destOrd="0" presId="urn:microsoft.com/office/officeart/2005/8/layout/radial4"/>
    <dgm:cxn modelId="{4FA9C1D7-0F27-4382-943D-CF998C7C3F6A}" type="presOf" srcId="{0D4433EE-E949-41A2-94E4-B99DE0585DB4}" destId="{975C124B-37EA-40C3-9154-23E2F0C2A634}" srcOrd="0" destOrd="0" presId="urn:microsoft.com/office/officeart/2005/8/layout/radial4"/>
    <dgm:cxn modelId="{EEDD79CA-7D99-4193-A533-26F700662C5F}" srcId="{58F3E159-689B-4552-B9DC-81D3B41E5E70}" destId="{34FF3962-A768-4E3D-94BE-104351F22D34}" srcOrd="2" destOrd="0" parTransId="{377D0C2D-CB43-4A49-9D7E-6483C413D63C}" sibTransId="{EBFF223B-2AF1-45D2-8B58-B16D16DEEBDD}"/>
    <dgm:cxn modelId="{DF3D7B94-2FEF-4325-B410-00755791ABB1}" type="presOf" srcId="{93DB002E-6D6D-4111-8877-31E2BA3A1FE2}" destId="{5B1D2C87-138D-4DFB-9DCD-540D627ED42D}" srcOrd="0" destOrd="0" presId="urn:microsoft.com/office/officeart/2005/8/layout/radial4"/>
    <dgm:cxn modelId="{DC637C23-E0A4-4777-AD74-A085894B768E}" type="presOf" srcId="{629608EF-22A9-4617-B8BC-68B7339E547E}" destId="{D9C185A2-8749-49BB-84C2-D00147618F68}" srcOrd="0" destOrd="0" presId="urn:microsoft.com/office/officeart/2005/8/layout/radial4"/>
    <dgm:cxn modelId="{88004166-59B3-4E72-A4CB-4B231D594FA7}" srcId="{58F3E159-689B-4552-B9DC-81D3B41E5E70}" destId="{E2A333B6-DD17-46A4-BD0C-3A92EBC1A962}" srcOrd="0" destOrd="0" parTransId="{6CF8493E-D35F-455C-8014-4AC290A89BC8}" sibTransId="{EF19DB4D-35E5-4A6C-A551-BCD0067B9FB5}"/>
    <dgm:cxn modelId="{C857B1CE-8BF7-4891-8EAE-DF3A9611D871}" srcId="{58F3E159-689B-4552-B9DC-81D3B41E5E70}" destId="{AD5252F3-FABD-4A29-9E0F-A48E46935905}" srcOrd="3" destOrd="0" parTransId="{B56DF6FB-0DEF-47E8-A15E-F92DD071AE47}" sibTransId="{F92E4513-30D4-4651-9436-D29F722C8E7C}"/>
    <dgm:cxn modelId="{5CA2C2D2-CCAC-4CAB-B8B8-AD4AB8749F2C}" type="presOf" srcId="{58F3E159-689B-4552-B9DC-81D3B41E5E70}" destId="{EB3F35C3-2D5A-4FA7-9931-E8B2F4E995EA}" srcOrd="0" destOrd="0" presId="urn:microsoft.com/office/officeart/2005/8/layout/radial4"/>
    <dgm:cxn modelId="{D526C7FC-C88F-49A3-8ADA-255D51AFA417}" type="presOf" srcId="{6CF8493E-D35F-455C-8014-4AC290A89BC8}" destId="{F9ED51B5-1D9D-498A-8E74-80FB3C29951D}" srcOrd="0" destOrd="0" presId="urn:microsoft.com/office/officeart/2005/8/layout/radial4"/>
    <dgm:cxn modelId="{474D2DCF-5E9A-4B96-B305-D5FF57251386}" type="presOf" srcId="{E4EF522A-0C6B-4D4F-B6F5-16159AEA9D21}" destId="{9544B1F6-6EE0-4819-BFF4-1410B8636691}" srcOrd="0" destOrd="0" presId="urn:microsoft.com/office/officeart/2005/8/layout/radial4"/>
    <dgm:cxn modelId="{E925FBAB-665B-4B30-98AF-B69E27CEAEC9}" srcId="{BE901B43-95F0-48C4-AB01-E2739A2D3DA8}" destId="{50EEF297-4E70-45F2-84F2-5825DE5A33BE}" srcOrd="1" destOrd="0" parTransId="{B0FE7A07-ADEB-4C28-8793-4C2FD503F4D4}" sibTransId="{F0CD2407-851C-4716-9879-B7D5FAFB0E0F}"/>
    <dgm:cxn modelId="{87BCD93A-A88E-4785-A665-38EC4CD1F572}" srcId="{58F3E159-689B-4552-B9DC-81D3B41E5E70}" destId="{629608EF-22A9-4617-B8BC-68B7339E547E}" srcOrd="5" destOrd="0" parTransId="{FFC87CD5-650C-47A7-9AC2-EEF210511B2F}" sibTransId="{B3573E41-354E-4C3E-A244-E97773772967}"/>
    <dgm:cxn modelId="{2D3AA1B0-85C1-4394-84FD-42772CA7DB7C}" type="presOf" srcId="{717883F9-46BB-4FCE-84C9-962357C297FF}" destId="{19BC87AC-E536-4286-9A7E-209E86189D18}" srcOrd="0" destOrd="0" presId="urn:microsoft.com/office/officeart/2005/8/layout/radial4"/>
    <dgm:cxn modelId="{D28DE298-FB39-49AB-A956-782A08944FAE}" srcId="{58F3E159-689B-4552-B9DC-81D3B41E5E70}" destId="{9EDA27AA-EBF9-4C9E-ABA7-2B7C9102C85D}" srcOrd="6" destOrd="0" parTransId="{3C07500E-EA23-4EED-BEEF-0AF75198A27D}" sibTransId="{C80552C0-8E24-48A4-9D50-F79E41032FF6}"/>
    <dgm:cxn modelId="{AF7C02E1-087A-452B-96B1-44B505F84C52}" type="presOf" srcId="{34FF3962-A768-4E3D-94BE-104351F22D34}" destId="{AF0AE55B-B1F7-48CB-82CF-58310AECB08E}" srcOrd="0" destOrd="0" presId="urn:microsoft.com/office/officeart/2005/8/layout/radial4"/>
    <dgm:cxn modelId="{C0D93141-9E3D-4B54-9EC6-93DC7294BFE2}" type="presOf" srcId="{B56DF6FB-0DEF-47E8-A15E-F92DD071AE47}" destId="{2B45BC0C-4828-47CA-86C5-9A008742D303}" srcOrd="0" destOrd="0" presId="urn:microsoft.com/office/officeart/2005/8/layout/radial4"/>
    <dgm:cxn modelId="{88EE899D-47DB-447D-A317-045F5C04B12B}" type="presOf" srcId="{BE901B43-95F0-48C4-AB01-E2739A2D3DA8}" destId="{55EFE625-70FA-4186-A5E4-50F12E339014}" srcOrd="0" destOrd="0" presId="urn:microsoft.com/office/officeart/2005/8/layout/radial4"/>
    <dgm:cxn modelId="{EE8F4A05-A929-4F00-8F58-F228F4644466}" type="presOf" srcId="{4BC61847-3B58-420F-8BA6-2B70F23AB233}" destId="{36A93142-980D-4E12-A1A1-2C166204C90E}" srcOrd="0" destOrd="0" presId="urn:microsoft.com/office/officeart/2005/8/layout/radial4"/>
    <dgm:cxn modelId="{C49CED7D-08BC-4EB0-8E70-118BDC1CAB02}" type="presOf" srcId="{E2A333B6-DD17-46A4-BD0C-3A92EBC1A962}" destId="{4C6644FA-C112-4041-9121-BBE5184C2F7B}" srcOrd="0" destOrd="0" presId="urn:microsoft.com/office/officeart/2005/8/layout/radial4"/>
    <dgm:cxn modelId="{4EE11B2F-12FE-4F2D-BC32-62B7B6355A07}" type="presOf" srcId="{717E3310-0057-41AE-A390-21BA6CB310E9}" destId="{37713254-FFA2-4097-92C7-20769BC591A0}" srcOrd="0" destOrd="0" presId="urn:microsoft.com/office/officeart/2005/8/layout/radial4"/>
    <dgm:cxn modelId="{C14CB839-0913-44B0-A3B0-B8122DD81915}" type="presOf" srcId="{3C07500E-EA23-4EED-BEEF-0AF75198A27D}" destId="{A5FB4BF9-3843-4C38-A499-F42425F399D1}" srcOrd="0" destOrd="0" presId="urn:microsoft.com/office/officeart/2005/8/layout/radial4"/>
    <dgm:cxn modelId="{9626A7CD-AF31-4403-B0CE-64396357349D}" srcId="{58F3E159-689B-4552-B9DC-81D3B41E5E70}" destId="{0D4433EE-E949-41A2-94E4-B99DE0585DB4}" srcOrd="1" destOrd="0" parTransId="{717883F9-46BB-4FCE-84C9-962357C297FF}" sibTransId="{A91ACA35-46B1-4A13-9BED-1CB10CCE0FAB}"/>
    <dgm:cxn modelId="{653BC3FA-2EAB-4239-B405-33EF91DC5098}" srcId="{58F3E159-689B-4552-B9DC-81D3B41E5E70}" destId="{4BC61847-3B58-420F-8BA6-2B70F23AB233}" srcOrd="7" destOrd="0" parTransId="{717E3310-0057-41AE-A390-21BA6CB310E9}" sibTransId="{2E441C95-86C7-4C8E-A046-7F91AB3057A2}"/>
    <dgm:cxn modelId="{63515014-0EEE-44D3-8FFB-03EA6ADD3C40}" type="presParOf" srcId="{55EFE625-70FA-4186-A5E4-50F12E339014}" destId="{EB3F35C3-2D5A-4FA7-9931-E8B2F4E995EA}" srcOrd="0" destOrd="0" presId="urn:microsoft.com/office/officeart/2005/8/layout/radial4"/>
    <dgm:cxn modelId="{017BFB86-D814-4F30-9AA7-BED94DD25875}" type="presParOf" srcId="{55EFE625-70FA-4186-A5E4-50F12E339014}" destId="{F9ED51B5-1D9D-498A-8E74-80FB3C29951D}" srcOrd="1" destOrd="0" presId="urn:microsoft.com/office/officeart/2005/8/layout/radial4"/>
    <dgm:cxn modelId="{DBCD3894-6645-4B62-A381-F6C4E5680330}" type="presParOf" srcId="{55EFE625-70FA-4186-A5E4-50F12E339014}" destId="{4C6644FA-C112-4041-9121-BBE5184C2F7B}" srcOrd="2" destOrd="0" presId="urn:microsoft.com/office/officeart/2005/8/layout/radial4"/>
    <dgm:cxn modelId="{4AA0E94B-BB8A-4FE0-97D5-343AEE9DD948}" type="presParOf" srcId="{55EFE625-70FA-4186-A5E4-50F12E339014}" destId="{19BC87AC-E536-4286-9A7E-209E86189D18}" srcOrd="3" destOrd="0" presId="urn:microsoft.com/office/officeart/2005/8/layout/radial4"/>
    <dgm:cxn modelId="{AA7C21C6-AC66-4F12-AEA4-1A87AD20EFEC}" type="presParOf" srcId="{55EFE625-70FA-4186-A5E4-50F12E339014}" destId="{975C124B-37EA-40C3-9154-23E2F0C2A634}" srcOrd="4" destOrd="0" presId="urn:microsoft.com/office/officeart/2005/8/layout/radial4"/>
    <dgm:cxn modelId="{E68853A6-AC54-4663-BD61-0FCAD8633B4A}" type="presParOf" srcId="{55EFE625-70FA-4186-A5E4-50F12E339014}" destId="{71AA1CC6-B46F-435D-B8AD-2A06459A0869}" srcOrd="5" destOrd="0" presId="urn:microsoft.com/office/officeart/2005/8/layout/radial4"/>
    <dgm:cxn modelId="{2A3F32D4-E7C5-4BF5-8501-899AAB4C147A}" type="presParOf" srcId="{55EFE625-70FA-4186-A5E4-50F12E339014}" destId="{AF0AE55B-B1F7-48CB-82CF-58310AECB08E}" srcOrd="6" destOrd="0" presId="urn:microsoft.com/office/officeart/2005/8/layout/radial4"/>
    <dgm:cxn modelId="{F4A91005-100E-4E5F-99C2-67CAACF6EC7F}" type="presParOf" srcId="{55EFE625-70FA-4186-A5E4-50F12E339014}" destId="{2B45BC0C-4828-47CA-86C5-9A008742D303}" srcOrd="7" destOrd="0" presId="urn:microsoft.com/office/officeart/2005/8/layout/radial4"/>
    <dgm:cxn modelId="{89658949-0B2F-4DD5-A47D-B4DAC9985701}" type="presParOf" srcId="{55EFE625-70FA-4186-A5E4-50F12E339014}" destId="{242EF41C-EA73-4054-AE69-73CB08F79EC5}" srcOrd="8" destOrd="0" presId="urn:microsoft.com/office/officeart/2005/8/layout/radial4"/>
    <dgm:cxn modelId="{0E454182-E901-4DEA-A175-DF672CC2FDD9}" type="presParOf" srcId="{55EFE625-70FA-4186-A5E4-50F12E339014}" destId="{9544B1F6-6EE0-4819-BFF4-1410B8636691}" srcOrd="9" destOrd="0" presId="urn:microsoft.com/office/officeart/2005/8/layout/radial4"/>
    <dgm:cxn modelId="{9868E78A-E0C1-40B2-AF87-C97F4B133B6D}" type="presParOf" srcId="{55EFE625-70FA-4186-A5E4-50F12E339014}" destId="{5B1D2C87-138D-4DFB-9DCD-540D627ED42D}" srcOrd="10" destOrd="0" presId="urn:microsoft.com/office/officeart/2005/8/layout/radial4"/>
    <dgm:cxn modelId="{5111775E-E589-45D6-A8B9-1C827743EB8C}" type="presParOf" srcId="{55EFE625-70FA-4186-A5E4-50F12E339014}" destId="{76F6A3E0-6D98-4C16-BE64-77ACA6827695}" srcOrd="11" destOrd="0" presId="urn:microsoft.com/office/officeart/2005/8/layout/radial4"/>
    <dgm:cxn modelId="{E074F00A-7333-4AEB-B8D1-F0191FEE4528}" type="presParOf" srcId="{55EFE625-70FA-4186-A5E4-50F12E339014}" destId="{D9C185A2-8749-49BB-84C2-D00147618F68}" srcOrd="12" destOrd="0" presId="urn:microsoft.com/office/officeart/2005/8/layout/radial4"/>
    <dgm:cxn modelId="{1CD0FB2D-AFB2-45EA-924C-AAB2E580ED25}" type="presParOf" srcId="{55EFE625-70FA-4186-A5E4-50F12E339014}" destId="{A5FB4BF9-3843-4C38-A499-F42425F399D1}" srcOrd="13" destOrd="0" presId="urn:microsoft.com/office/officeart/2005/8/layout/radial4"/>
    <dgm:cxn modelId="{D511D6B1-F1BB-4B52-A85F-A3A94E2D4C88}" type="presParOf" srcId="{55EFE625-70FA-4186-A5E4-50F12E339014}" destId="{2079E2F8-239E-4CBC-B46B-4312189AAD10}" srcOrd="14" destOrd="0" presId="urn:microsoft.com/office/officeart/2005/8/layout/radial4"/>
    <dgm:cxn modelId="{73FFE44C-E48D-4011-B0E5-EE38ED4BF33A}" type="presParOf" srcId="{55EFE625-70FA-4186-A5E4-50F12E339014}" destId="{37713254-FFA2-4097-92C7-20769BC591A0}" srcOrd="15" destOrd="0" presId="urn:microsoft.com/office/officeart/2005/8/layout/radial4"/>
    <dgm:cxn modelId="{1EF2AF7F-AE91-4A70-857A-AD6325D49A31}" type="presParOf" srcId="{55EFE625-70FA-4186-A5E4-50F12E339014}" destId="{36A93142-980D-4E12-A1A1-2C166204C90E}" srcOrd="16" destOrd="0" presId="urn:microsoft.com/office/officeart/2005/8/layout/radial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ABF69C-A528-4A88-8DF5-57615D2B2376}"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5926A81B-4CEE-49DC-B41C-40B6837B8F84}">
      <dgm:prSet phldrT="[Text]"/>
      <dgm:spPr>
        <a:solidFill>
          <a:schemeClr val="accent2"/>
        </a:solidFill>
      </dgm:spPr>
      <dgm:t>
        <a:bodyPr/>
        <a:lstStyle/>
        <a:p>
          <a:r>
            <a:rPr lang="en-US" dirty="0" err="1">
              <a:solidFill>
                <a:schemeClr val="tx1"/>
              </a:solidFill>
              <a:latin typeface="Arial" pitchFamily="34" charset="0"/>
              <a:cs typeface="Arial" pitchFamily="34" charset="0"/>
            </a:rPr>
            <a:t>Problèmes</a:t>
          </a:r>
          <a:endParaRPr lang="en-US" dirty="0">
            <a:solidFill>
              <a:schemeClr val="tx1"/>
            </a:solidFill>
            <a:latin typeface="Arial" pitchFamily="34" charset="0"/>
            <a:cs typeface="Arial" pitchFamily="34" charset="0"/>
          </a:endParaRPr>
        </a:p>
      </dgm:t>
    </dgm:pt>
    <dgm:pt modelId="{56E04B29-F05C-492F-AE5A-64283D671F65}" type="parTrans" cxnId="{DA74F076-4A8E-4FAD-A8D6-D3C236B6ABE6}">
      <dgm:prSet/>
      <dgm:spPr/>
      <dgm:t>
        <a:bodyPr/>
        <a:lstStyle/>
        <a:p>
          <a:endParaRPr lang="en-US"/>
        </a:p>
      </dgm:t>
    </dgm:pt>
    <dgm:pt modelId="{D4C494E0-2122-47B3-A008-BC23C6F85E11}" type="sibTrans" cxnId="{DA74F076-4A8E-4FAD-A8D6-D3C236B6ABE6}">
      <dgm:prSet/>
      <dgm:spPr/>
      <dgm:t>
        <a:bodyPr/>
        <a:lstStyle/>
        <a:p>
          <a:endParaRPr lang="en-US"/>
        </a:p>
      </dgm:t>
    </dgm:pt>
    <dgm:pt modelId="{294EDE20-0A4E-4A6A-A8B1-E65AC3608479}">
      <dgm:prSet phldrT="[Text]" custT="1"/>
      <dgm:spPr>
        <a:solidFill>
          <a:schemeClr val="accent2">
            <a:lumMod val="40000"/>
            <a:lumOff val="60000"/>
            <a:alpha val="90000"/>
          </a:schemeClr>
        </a:solidFill>
      </dgm:spPr>
      <dgm:t>
        <a:bodyPr/>
        <a:lstStyle/>
        <a:p>
          <a:pPr>
            <a:lnSpc>
              <a:spcPct val="100000"/>
            </a:lnSpc>
            <a:spcBef>
              <a:spcPts val="600"/>
            </a:spcBef>
            <a:spcAft>
              <a:spcPts val="600"/>
            </a:spcAft>
          </a:pPr>
          <a:r>
            <a:rPr lang="en-US" sz="2400" dirty="0">
              <a:latin typeface="Arial" pitchFamily="34" charset="0"/>
              <a:cs typeface="Arial" pitchFamily="34" charset="0"/>
            </a:rPr>
            <a:t>Quelles </a:t>
          </a:r>
          <a:r>
            <a:rPr lang="en-US" sz="2400" dirty="0" err="1">
              <a:latin typeface="Arial" pitchFamily="34" charset="0"/>
              <a:cs typeface="Arial" pitchFamily="34" charset="0"/>
            </a:rPr>
            <a:t>sont</a:t>
          </a:r>
          <a:r>
            <a:rPr lang="en-US" sz="2400" dirty="0">
              <a:latin typeface="Arial" pitchFamily="34" charset="0"/>
              <a:cs typeface="Arial" pitchFamily="34" charset="0"/>
            </a:rPr>
            <a:t> les </a:t>
          </a:r>
          <a:r>
            <a:rPr lang="en-US" sz="2400" dirty="0" err="1">
              <a:latin typeface="Arial" pitchFamily="34" charset="0"/>
              <a:cs typeface="Arial" pitchFamily="34" charset="0"/>
            </a:rPr>
            <a:t>possibilités</a:t>
          </a:r>
          <a:r>
            <a:rPr lang="en-US" sz="2400" dirty="0">
              <a:latin typeface="Arial" pitchFamily="34" charset="0"/>
              <a:cs typeface="Arial" pitchFamily="34" charset="0"/>
            </a:rPr>
            <a:t> de </a:t>
          </a:r>
          <a:r>
            <a:rPr lang="en-US" sz="2400" dirty="0" err="1">
              <a:latin typeface="Arial" pitchFamily="34" charset="0"/>
              <a:cs typeface="Arial" pitchFamily="34" charset="0"/>
            </a:rPr>
            <a:t>richesses</a:t>
          </a:r>
          <a:r>
            <a:rPr lang="en-US" sz="2400" dirty="0">
              <a:latin typeface="Arial" pitchFamily="34" charset="0"/>
              <a:cs typeface="Arial" pitchFamily="34" charset="0"/>
            </a:rPr>
            <a:t> </a:t>
          </a:r>
          <a:r>
            <a:rPr lang="en-US" sz="2400" dirty="0" err="1">
              <a:latin typeface="Arial" pitchFamily="34" charset="0"/>
              <a:cs typeface="Arial" pitchFamily="34" charset="0"/>
            </a:rPr>
            <a:t>dans</a:t>
          </a:r>
          <a:r>
            <a:rPr lang="en-US" sz="2400" dirty="0">
              <a:latin typeface="Arial" pitchFamily="34" charset="0"/>
              <a:cs typeface="Arial" pitchFamily="34" charset="0"/>
            </a:rPr>
            <a:t> </a:t>
          </a:r>
          <a:r>
            <a:rPr lang="en-US" sz="2400" dirty="0" err="1">
              <a:latin typeface="Arial" pitchFamily="34" charset="0"/>
              <a:cs typeface="Arial" pitchFamily="34" charset="0"/>
            </a:rPr>
            <a:t>ce</a:t>
          </a:r>
          <a:r>
            <a:rPr lang="en-US" sz="2400" dirty="0">
              <a:latin typeface="Arial" pitchFamily="34" charset="0"/>
              <a:cs typeface="Arial" pitchFamily="34" charset="0"/>
            </a:rPr>
            <a:t> </a:t>
          </a:r>
          <a:r>
            <a:rPr lang="en-US" sz="2400" dirty="0" err="1">
              <a:latin typeface="Arial" pitchFamily="34" charset="0"/>
              <a:cs typeface="Arial" pitchFamily="34" charset="0"/>
            </a:rPr>
            <a:t>problème</a:t>
          </a:r>
          <a:r>
            <a:rPr lang="en-US" sz="2400" dirty="0">
              <a:latin typeface="Arial" pitchFamily="34" charset="0"/>
              <a:cs typeface="Arial" pitchFamily="34" charset="0"/>
            </a:rPr>
            <a:t>?</a:t>
          </a:r>
        </a:p>
      </dgm:t>
    </dgm:pt>
    <dgm:pt modelId="{03213A12-4DA7-459A-ADDF-931BD46ED994}" type="parTrans" cxnId="{6E9A9864-EE7B-4C96-BEDE-BC990602EFDF}">
      <dgm:prSet/>
      <dgm:spPr/>
      <dgm:t>
        <a:bodyPr/>
        <a:lstStyle/>
        <a:p>
          <a:endParaRPr lang="en-US"/>
        </a:p>
      </dgm:t>
    </dgm:pt>
    <dgm:pt modelId="{805CB205-F9C0-4AA7-BC25-73E42ABA3A6D}" type="sibTrans" cxnId="{6E9A9864-EE7B-4C96-BEDE-BC990602EFDF}">
      <dgm:prSet/>
      <dgm:spPr/>
      <dgm:t>
        <a:bodyPr/>
        <a:lstStyle/>
        <a:p>
          <a:endParaRPr lang="en-US"/>
        </a:p>
      </dgm:t>
    </dgm:pt>
    <dgm:pt modelId="{324C7A9A-C6BC-47EE-867A-24E39C66E3E2}">
      <dgm:prSet phldrT="[Text]" custT="1"/>
      <dgm:spPr>
        <a:solidFill>
          <a:schemeClr val="accent2">
            <a:lumMod val="40000"/>
            <a:lumOff val="60000"/>
            <a:alpha val="90000"/>
          </a:schemeClr>
        </a:solidFill>
      </dgm:spPr>
      <dgm:t>
        <a:bodyPr/>
        <a:lstStyle/>
        <a:p>
          <a:pPr>
            <a:lnSpc>
              <a:spcPct val="100000"/>
            </a:lnSpc>
            <a:spcBef>
              <a:spcPts val="1200"/>
            </a:spcBef>
            <a:spcAft>
              <a:spcPts val="600"/>
            </a:spcAft>
          </a:pPr>
          <a:r>
            <a:rPr lang="en-US" sz="2400" dirty="0" err="1">
              <a:latin typeface="Arial" pitchFamily="34" charset="0"/>
              <a:cs typeface="Arial" pitchFamily="34" charset="0"/>
            </a:rPr>
            <a:t>Sous</a:t>
          </a:r>
          <a:r>
            <a:rPr lang="en-US" sz="2400" dirty="0">
              <a:latin typeface="Arial" pitchFamily="34" charset="0"/>
              <a:cs typeface="Arial" pitchFamily="34" charset="0"/>
            </a:rPr>
            <a:t> </a:t>
          </a:r>
          <a:r>
            <a:rPr lang="en-US" sz="2400" dirty="0" err="1" smtClean="0">
              <a:latin typeface="Arial" pitchFamily="34" charset="0"/>
              <a:cs typeface="Arial" pitchFamily="34" charset="0"/>
            </a:rPr>
            <a:t>quels</a:t>
          </a:r>
          <a:r>
            <a:rPr lang="en-US" sz="2400" dirty="0" smtClean="0">
              <a:latin typeface="Arial" pitchFamily="34" charset="0"/>
              <a:cs typeface="Arial" pitchFamily="34" charset="0"/>
            </a:rPr>
            <a:t> </a:t>
          </a:r>
          <a:r>
            <a:rPr lang="en-US" sz="2400" dirty="0" err="1">
              <a:latin typeface="Arial" pitchFamily="34" charset="0"/>
              <a:cs typeface="Arial" pitchFamily="34" charset="0"/>
            </a:rPr>
            <a:t>paramètres</a:t>
          </a:r>
          <a:r>
            <a:rPr lang="en-US" sz="2400" dirty="0">
              <a:latin typeface="Arial" pitchFamily="34" charset="0"/>
              <a:cs typeface="Arial" pitchFamily="34" charset="0"/>
            </a:rPr>
            <a:t> </a:t>
          </a:r>
          <a:r>
            <a:rPr lang="en-US" sz="2400" dirty="0" err="1">
              <a:latin typeface="Arial" pitchFamily="34" charset="0"/>
              <a:cs typeface="Arial" pitchFamily="34" charset="0"/>
            </a:rPr>
            <a:t>est-ce</a:t>
          </a:r>
          <a:r>
            <a:rPr lang="en-US" sz="2400" dirty="0">
              <a:latin typeface="Arial" pitchFamily="34" charset="0"/>
              <a:cs typeface="Arial" pitchFamily="34" charset="0"/>
            </a:rPr>
            <a:t> </a:t>
          </a:r>
          <a:r>
            <a:rPr lang="en-US" sz="2400" dirty="0" err="1">
              <a:latin typeface="Arial" pitchFamily="34" charset="0"/>
              <a:cs typeface="Arial" pitchFamily="34" charset="0"/>
            </a:rPr>
            <a:t>que</a:t>
          </a:r>
          <a:r>
            <a:rPr lang="en-US" sz="2400" dirty="0">
              <a:latin typeface="Arial" pitchFamily="34" charset="0"/>
              <a:cs typeface="Arial" pitchFamily="34" charset="0"/>
            </a:rPr>
            <a:t> </a:t>
          </a:r>
          <a:r>
            <a:rPr lang="en-US" sz="2400" dirty="0" err="1">
              <a:latin typeface="Arial" pitchFamily="34" charset="0"/>
              <a:cs typeface="Arial" pitchFamily="34" charset="0"/>
            </a:rPr>
            <a:t>cela</a:t>
          </a:r>
          <a:r>
            <a:rPr lang="en-US" sz="2400" dirty="0">
              <a:latin typeface="Arial" pitchFamily="34" charset="0"/>
              <a:cs typeface="Arial" pitchFamily="34" charset="0"/>
            </a:rPr>
            <a:t> </a:t>
          </a:r>
          <a:r>
            <a:rPr lang="en-US" sz="2400" dirty="0" err="1">
              <a:latin typeface="Arial" pitchFamily="34" charset="0"/>
              <a:cs typeface="Arial" pitchFamily="34" charset="0"/>
            </a:rPr>
            <a:t>pourrait</a:t>
          </a:r>
          <a:r>
            <a:rPr lang="en-US" sz="2400" dirty="0">
              <a:latin typeface="Arial" pitchFamily="34" charset="0"/>
              <a:cs typeface="Arial" pitchFamily="34" charset="0"/>
            </a:rPr>
            <a:t> </a:t>
          </a:r>
          <a:r>
            <a:rPr lang="en-US" sz="2400" dirty="0" err="1">
              <a:latin typeface="Arial" pitchFamily="34" charset="0"/>
              <a:cs typeface="Arial" pitchFamily="34" charset="0"/>
            </a:rPr>
            <a:t>fonctionner</a:t>
          </a:r>
          <a:r>
            <a:rPr lang="en-US" sz="2400" dirty="0">
              <a:latin typeface="Arial" pitchFamily="34" charset="0"/>
              <a:cs typeface="Arial" pitchFamily="34" charset="0"/>
            </a:rPr>
            <a:t>?</a:t>
          </a:r>
        </a:p>
      </dgm:t>
    </dgm:pt>
    <dgm:pt modelId="{3335C108-C6B2-4E64-A14B-F4E00E8DF427}" type="parTrans" cxnId="{436C3C80-92AA-486C-A09C-725A71088352}">
      <dgm:prSet/>
      <dgm:spPr/>
      <dgm:t>
        <a:bodyPr/>
        <a:lstStyle/>
        <a:p>
          <a:endParaRPr lang="en-US"/>
        </a:p>
      </dgm:t>
    </dgm:pt>
    <dgm:pt modelId="{79232B2C-830A-40AB-8D02-A850A4892163}" type="sibTrans" cxnId="{436C3C80-92AA-486C-A09C-725A71088352}">
      <dgm:prSet/>
      <dgm:spPr/>
      <dgm:t>
        <a:bodyPr/>
        <a:lstStyle/>
        <a:p>
          <a:endParaRPr lang="en-US"/>
        </a:p>
      </dgm:t>
    </dgm:pt>
    <dgm:pt modelId="{2574C6F4-C201-4882-9FC7-4B615C24AC12}">
      <dgm:prSet phldrT="[Text]" custT="1"/>
      <dgm:spPr>
        <a:solidFill>
          <a:schemeClr val="accent2">
            <a:lumMod val="40000"/>
            <a:lumOff val="60000"/>
            <a:alpha val="90000"/>
          </a:schemeClr>
        </a:solidFill>
      </dgm:spPr>
      <dgm:t>
        <a:bodyPr/>
        <a:lstStyle/>
        <a:p>
          <a:pPr>
            <a:lnSpc>
              <a:spcPct val="100000"/>
            </a:lnSpc>
            <a:spcBef>
              <a:spcPts val="1800"/>
            </a:spcBef>
            <a:spcAft>
              <a:spcPts val="600"/>
            </a:spcAft>
          </a:pPr>
          <a:endParaRPr lang="en-US" sz="1600" dirty="0">
            <a:latin typeface="Arial" pitchFamily="34" charset="0"/>
            <a:cs typeface="Arial" pitchFamily="34" charset="0"/>
          </a:endParaRPr>
        </a:p>
      </dgm:t>
    </dgm:pt>
    <dgm:pt modelId="{281E5D3D-EC5B-443F-A76B-9D089AC8F495}" type="parTrans" cxnId="{E7A9EC6C-6718-4BC3-8938-A3CA536B4CF6}">
      <dgm:prSet/>
      <dgm:spPr/>
      <dgm:t>
        <a:bodyPr/>
        <a:lstStyle/>
        <a:p>
          <a:endParaRPr lang="en-US"/>
        </a:p>
      </dgm:t>
    </dgm:pt>
    <dgm:pt modelId="{B00F1C4E-7DED-4FED-BEAA-39A8194EF68F}" type="sibTrans" cxnId="{E7A9EC6C-6718-4BC3-8938-A3CA536B4CF6}">
      <dgm:prSet/>
      <dgm:spPr/>
      <dgm:t>
        <a:bodyPr/>
        <a:lstStyle/>
        <a:p>
          <a:endParaRPr lang="en-US"/>
        </a:p>
      </dgm:t>
    </dgm:pt>
    <dgm:pt modelId="{BBDCB1DA-3B87-44EE-99F1-EE2C99C09F8D}" type="pres">
      <dgm:prSet presAssocID="{7EABF69C-A528-4A88-8DF5-57615D2B2376}" presName="Name0" presStyleCnt="0">
        <dgm:presLayoutVars>
          <dgm:dir/>
          <dgm:animLvl val="lvl"/>
          <dgm:resizeHandles/>
        </dgm:presLayoutVars>
      </dgm:prSet>
      <dgm:spPr/>
      <dgm:t>
        <a:bodyPr/>
        <a:lstStyle/>
        <a:p>
          <a:endParaRPr lang="en-US"/>
        </a:p>
      </dgm:t>
    </dgm:pt>
    <dgm:pt modelId="{113E85CD-22F3-411D-900C-EB1473337416}" type="pres">
      <dgm:prSet presAssocID="{5926A81B-4CEE-49DC-B41C-40B6837B8F84}" presName="linNode" presStyleCnt="0"/>
      <dgm:spPr/>
    </dgm:pt>
    <dgm:pt modelId="{2342982F-65B5-4D24-9F01-530F1D4EC282}" type="pres">
      <dgm:prSet presAssocID="{5926A81B-4CEE-49DC-B41C-40B6837B8F84}" presName="parentShp" presStyleLbl="node1" presStyleIdx="0" presStyleCnt="1">
        <dgm:presLayoutVars>
          <dgm:bulletEnabled val="1"/>
        </dgm:presLayoutVars>
      </dgm:prSet>
      <dgm:spPr/>
      <dgm:t>
        <a:bodyPr/>
        <a:lstStyle/>
        <a:p>
          <a:endParaRPr lang="en-US"/>
        </a:p>
      </dgm:t>
    </dgm:pt>
    <dgm:pt modelId="{5FF41882-7F2A-4367-8601-57F693E7E20F}" type="pres">
      <dgm:prSet presAssocID="{5926A81B-4CEE-49DC-B41C-40B6837B8F84}" presName="childShp" presStyleLbl="bgAccFollowNode1" presStyleIdx="0" presStyleCnt="1">
        <dgm:presLayoutVars>
          <dgm:bulletEnabled val="1"/>
        </dgm:presLayoutVars>
      </dgm:prSet>
      <dgm:spPr/>
      <dgm:t>
        <a:bodyPr/>
        <a:lstStyle/>
        <a:p>
          <a:endParaRPr lang="en-US"/>
        </a:p>
      </dgm:t>
    </dgm:pt>
  </dgm:ptLst>
  <dgm:cxnLst>
    <dgm:cxn modelId="{08C50CA5-8BCB-4A82-9035-596941048436}" type="presOf" srcId="{324C7A9A-C6BC-47EE-867A-24E39C66E3E2}" destId="{5FF41882-7F2A-4367-8601-57F693E7E20F}" srcOrd="0" destOrd="2" presId="urn:microsoft.com/office/officeart/2005/8/layout/vList6"/>
    <dgm:cxn modelId="{436C3C80-92AA-486C-A09C-725A71088352}" srcId="{5926A81B-4CEE-49DC-B41C-40B6837B8F84}" destId="{324C7A9A-C6BC-47EE-867A-24E39C66E3E2}" srcOrd="2" destOrd="0" parTransId="{3335C108-C6B2-4E64-A14B-F4E00E8DF427}" sibTransId="{79232B2C-830A-40AB-8D02-A850A4892163}"/>
    <dgm:cxn modelId="{DB39A36B-F861-418F-9857-F616F9EBDD5A}" type="presOf" srcId="{7EABF69C-A528-4A88-8DF5-57615D2B2376}" destId="{BBDCB1DA-3B87-44EE-99F1-EE2C99C09F8D}" srcOrd="0" destOrd="0" presId="urn:microsoft.com/office/officeart/2005/8/layout/vList6"/>
    <dgm:cxn modelId="{7FA93CBF-97EE-408E-A447-1364CD63AA41}" type="presOf" srcId="{5926A81B-4CEE-49DC-B41C-40B6837B8F84}" destId="{2342982F-65B5-4D24-9F01-530F1D4EC282}" srcOrd="0" destOrd="0" presId="urn:microsoft.com/office/officeart/2005/8/layout/vList6"/>
    <dgm:cxn modelId="{6E9A9864-EE7B-4C96-BEDE-BC990602EFDF}" srcId="{5926A81B-4CEE-49DC-B41C-40B6837B8F84}" destId="{294EDE20-0A4E-4A6A-A8B1-E65AC3608479}" srcOrd="1" destOrd="0" parTransId="{03213A12-4DA7-459A-ADDF-931BD46ED994}" sibTransId="{805CB205-F9C0-4AA7-BC25-73E42ABA3A6D}"/>
    <dgm:cxn modelId="{FE206ABC-E16E-43BE-831F-FAFF19B81807}" type="presOf" srcId="{294EDE20-0A4E-4A6A-A8B1-E65AC3608479}" destId="{5FF41882-7F2A-4367-8601-57F693E7E20F}" srcOrd="0" destOrd="1" presId="urn:microsoft.com/office/officeart/2005/8/layout/vList6"/>
    <dgm:cxn modelId="{DA74F076-4A8E-4FAD-A8D6-D3C236B6ABE6}" srcId="{7EABF69C-A528-4A88-8DF5-57615D2B2376}" destId="{5926A81B-4CEE-49DC-B41C-40B6837B8F84}" srcOrd="0" destOrd="0" parTransId="{56E04B29-F05C-492F-AE5A-64283D671F65}" sibTransId="{D4C494E0-2122-47B3-A008-BC23C6F85E11}"/>
    <dgm:cxn modelId="{E7A9EC6C-6718-4BC3-8938-A3CA536B4CF6}" srcId="{5926A81B-4CEE-49DC-B41C-40B6837B8F84}" destId="{2574C6F4-C201-4882-9FC7-4B615C24AC12}" srcOrd="0" destOrd="0" parTransId="{281E5D3D-EC5B-443F-A76B-9D089AC8F495}" sibTransId="{B00F1C4E-7DED-4FED-BEAA-39A8194EF68F}"/>
    <dgm:cxn modelId="{7C915A11-8D25-4BB9-BC07-F20CA6424C5D}" type="presOf" srcId="{2574C6F4-C201-4882-9FC7-4B615C24AC12}" destId="{5FF41882-7F2A-4367-8601-57F693E7E20F}" srcOrd="0" destOrd="0" presId="urn:microsoft.com/office/officeart/2005/8/layout/vList6"/>
    <dgm:cxn modelId="{DE0E01E4-B759-49F6-8778-29F7DC698B6C}" type="presParOf" srcId="{BBDCB1DA-3B87-44EE-99F1-EE2C99C09F8D}" destId="{113E85CD-22F3-411D-900C-EB1473337416}" srcOrd="0" destOrd="0" presId="urn:microsoft.com/office/officeart/2005/8/layout/vList6"/>
    <dgm:cxn modelId="{73E50C2C-58FD-4B75-BADC-564E66A47407}" type="presParOf" srcId="{113E85CD-22F3-411D-900C-EB1473337416}" destId="{2342982F-65B5-4D24-9F01-530F1D4EC282}" srcOrd="0" destOrd="0" presId="urn:microsoft.com/office/officeart/2005/8/layout/vList6"/>
    <dgm:cxn modelId="{0DDAD934-7496-46B2-9E86-C2B2FF788AD6}" type="presParOf" srcId="{113E85CD-22F3-411D-900C-EB1473337416}" destId="{5FF41882-7F2A-4367-8601-57F693E7E20F}" srcOrd="1" destOrd="0" presId="urn:microsoft.com/office/officeart/2005/8/layout/vList6"/>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07B21B-3F19-4909-B020-5C89705FC8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E8F8980-6BC4-4101-BB7B-BC07AE08DEC5}">
      <dgm:prSet phldrT="[Text]"/>
      <dgm:spPr>
        <a:solidFill>
          <a:schemeClr val="accent2"/>
        </a:solidFill>
      </dgm:spPr>
      <dgm:t>
        <a:bodyPr/>
        <a:lstStyle/>
        <a:p>
          <a:r>
            <a:rPr lang="en-US" dirty="0">
              <a:solidFill>
                <a:schemeClr val="tx1"/>
              </a:solidFill>
              <a:latin typeface="Arial" pitchFamily="34" charset="0"/>
              <a:cs typeface="Arial" pitchFamily="34" charset="0"/>
            </a:rPr>
            <a:t>Convention</a:t>
          </a:r>
        </a:p>
      </dgm:t>
    </dgm:pt>
    <dgm:pt modelId="{954B012B-B5AF-431E-B1F1-7D9999C9BF9E}" type="parTrans" cxnId="{981900D3-BE78-45C0-B646-32758AE78777}">
      <dgm:prSet/>
      <dgm:spPr/>
      <dgm:t>
        <a:bodyPr/>
        <a:lstStyle/>
        <a:p>
          <a:endParaRPr lang="en-US"/>
        </a:p>
      </dgm:t>
    </dgm:pt>
    <dgm:pt modelId="{583AC069-101B-4558-8414-3811030AEDF1}" type="sibTrans" cxnId="{981900D3-BE78-45C0-B646-32758AE78777}">
      <dgm:prSet/>
      <dgm:spPr/>
      <dgm:t>
        <a:bodyPr/>
        <a:lstStyle/>
        <a:p>
          <a:endParaRPr lang="en-US"/>
        </a:p>
      </dgm:t>
    </dgm:pt>
    <dgm:pt modelId="{1D8754F4-3B84-4E90-AC47-CBB25C30C40F}">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doit être </a:t>
          </a:r>
          <a:r>
            <a:rPr lang="fr-CA" sz="1200" dirty="0" smtClean="0">
              <a:latin typeface="Arial" pitchFamily="34" charset="0"/>
              <a:cs typeface="Arial" pitchFamily="34" charset="0"/>
            </a:rPr>
            <a:t>enseignée </a:t>
          </a:r>
          <a:r>
            <a:rPr lang="fr-CA" sz="1200" dirty="0">
              <a:latin typeface="Arial" pitchFamily="34" charset="0"/>
              <a:cs typeface="Arial" pitchFamily="34" charset="0"/>
            </a:rPr>
            <a:t>aux élèves</a:t>
          </a:r>
          <a:endParaRPr lang="en-US" sz="1200" dirty="0">
            <a:latin typeface="Arial" pitchFamily="34" charset="0"/>
            <a:cs typeface="Arial" pitchFamily="34" charset="0"/>
          </a:endParaRPr>
        </a:p>
      </dgm:t>
    </dgm:pt>
    <dgm:pt modelId="{96CEA88E-3705-4F5E-AE4B-8E030D01DE57}" type="parTrans" cxnId="{BB7E1395-5A0C-424C-8032-753D316CE7C0}">
      <dgm:prSet/>
      <dgm:spPr/>
      <dgm:t>
        <a:bodyPr/>
        <a:lstStyle/>
        <a:p>
          <a:endParaRPr lang="en-US"/>
        </a:p>
      </dgm:t>
    </dgm:pt>
    <dgm:pt modelId="{D128C4CD-0FAF-4E18-82A5-D2F02F30A474}" type="sibTrans" cxnId="{BB7E1395-5A0C-424C-8032-753D316CE7C0}">
      <dgm:prSet/>
      <dgm:spPr/>
      <dgm:t>
        <a:bodyPr/>
        <a:lstStyle/>
        <a:p>
          <a:endParaRPr lang="en-US"/>
        </a:p>
      </dgm:t>
    </dgm:pt>
    <dgm:pt modelId="{3B6C66E1-D005-4AC7-A33D-3337A8F8C784}">
      <dgm:prSet phldrT="[Text]"/>
      <dgm:spPr>
        <a:solidFill>
          <a:schemeClr val="accent2"/>
        </a:solidFill>
      </dgm:spPr>
      <dgm:t>
        <a:bodyPr/>
        <a:lstStyle/>
        <a:p>
          <a:r>
            <a:rPr lang="en-US" dirty="0">
              <a:solidFill>
                <a:schemeClr val="tx1"/>
              </a:solidFill>
              <a:latin typeface="Arial" pitchFamily="34" charset="0"/>
              <a:cs typeface="Arial" pitchFamily="34" charset="0"/>
            </a:rPr>
            <a:t>Compréhension</a:t>
          </a:r>
        </a:p>
      </dgm:t>
    </dgm:pt>
    <dgm:pt modelId="{1E9025A9-1B63-42A3-9FE0-91DD9116A522}" type="parTrans" cxnId="{E80D00AA-6B2C-4277-BF40-3389E89515CA}">
      <dgm:prSet/>
      <dgm:spPr/>
      <dgm:t>
        <a:bodyPr/>
        <a:lstStyle/>
        <a:p>
          <a:endParaRPr lang="en-US"/>
        </a:p>
      </dgm:t>
    </dgm:pt>
    <dgm:pt modelId="{568872B5-8F65-4ACB-B56E-D688385A3407}" type="sibTrans" cxnId="{E80D00AA-6B2C-4277-BF40-3389E89515CA}">
      <dgm:prSet/>
      <dgm:spPr/>
      <dgm:t>
        <a:bodyPr/>
        <a:lstStyle/>
        <a:p>
          <a:endParaRPr lang="en-US"/>
        </a:p>
      </dgm:t>
    </dgm:pt>
    <dgm:pt modelId="{107FC285-1F14-4F35-8D69-61A5364BA60D}">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est découverte en utilisant des connaissances déjà acquises</a:t>
          </a:r>
          <a:endParaRPr lang="en-US" sz="1200" dirty="0">
            <a:latin typeface="Arial" pitchFamily="34" charset="0"/>
            <a:cs typeface="Arial" pitchFamily="34" charset="0"/>
          </a:endParaRPr>
        </a:p>
      </dgm:t>
    </dgm:pt>
    <dgm:pt modelId="{50610190-DCD7-443D-ADE0-9C7C18743491}" type="parTrans" cxnId="{A85B42E0-BE31-4E32-AB05-8635FF06A7B3}">
      <dgm:prSet/>
      <dgm:spPr/>
      <dgm:t>
        <a:bodyPr/>
        <a:lstStyle/>
        <a:p>
          <a:endParaRPr lang="en-US"/>
        </a:p>
      </dgm:t>
    </dgm:pt>
    <dgm:pt modelId="{79F4A3B3-CF5E-493F-BB98-3A41708F1939}" type="sibTrans" cxnId="{A85B42E0-BE31-4E32-AB05-8635FF06A7B3}">
      <dgm:prSet/>
      <dgm:spPr/>
      <dgm:t>
        <a:bodyPr/>
        <a:lstStyle/>
        <a:p>
          <a:endParaRPr lang="en-US"/>
        </a:p>
      </dgm:t>
    </dgm:pt>
    <dgm:pt modelId="{0EB561F3-4E8F-49B0-B765-C1A73C7166C7}">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peut être une terminologie, une définition, le nom d'un </a:t>
          </a:r>
          <a:r>
            <a:rPr lang="fr-CA" sz="1200" dirty="0" smtClean="0">
              <a:latin typeface="Arial" pitchFamily="34" charset="0"/>
              <a:cs typeface="Arial" pitchFamily="34" charset="0"/>
            </a:rPr>
            <a:t>théorème, </a:t>
          </a:r>
          <a:r>
            <a:rPr lang="fr-CA" sz="1200" dirty="0">
              <a:latin typeface="Arial" pitchFamily="34" charset="0"/>
              <a:cs typeface="Arial" pitchFamily="34" charset="0"/>
            </a:rPr>
            <a:t>un symbole, une procédure, ou autre</a:t>
          </a:r>
          <a:endParaRPr lang="en-US" sz="1200" dirty="0">
            <a:latin typeface="Arial" pitchFamily="34" charset="0"/>
            <a:cs typeface="Arial" pitchFamily="34" charset="0"/>
          </a:endParaRPr>
        </a:p>
      </dgm:t>
    </dgm:pt>
    <dgm:pt modelId="{18C65010-C566-43EE-99AF-318446EC77AE}" type="parTrans" cxnId="{A2786B19-3039-4154-B11A-FEC3F79220CA}">
      <dgm:prSet/>
      <dgm:spPr/>
      <dgm:t>
        <a:bodyPr/>
        <a:lstStyle/>
        <a:p>
          <a:endParaRPr lang="en-US"/>
        </a:p>
      </dgm:t>
    </dgm:pt>
    <dgm:pt modelId="{E8EAFEF9-0333-4778-A410-E59F8B06FC7D}" type="sibTrans" cxnId="{A2786B19-3039-4154-B11A-FEC3F79220CA}">
      <dgm:prSet/>
      <dgm:spPr/>
      <dgm:t>
        <a:bodyPr/>
        <a:lstStyle/>
        <a:p>
          <a:endParaRPr lang="en-US"/>
        </a:p>
      </dgm:t>
    </dgm:pt>
    <dgm:pt modelId="{497792BC-5E64-4299-9816-DEF25D1D9E21}">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est impossible à mémoriser</a:t>
          </a:r>
          <a:endParaRPr lang="en-US" sz="1200" dirty="0">
            <a:latin typeface="Arial" pitchFamily="34" charset="0"/>
            <a:cs typeface="Arial" pitchFamily="34" charset="0"/>
          </a:endParaRPr>
        </a:p>
      </dgm:t>
    </dgm:pt>
    <dgm:pt modelId="{687CDB2A-6215-4CD9-A42D-DB12E0C1F0C3}" type="parTrans" cxnId="{CB767DEC-73C8-4849-B259-86B0880FD025}">
      <dgm:prSet/>
      <dgm:spPr/>
      <dgm:t>
        <a:bodyPr/>
        <a:lstStyle/>
        <a:p>
          <a:endParaRPr lang="en-US"/>
        </a:p>
      </dgm:t>
    </dgm:pt>
    <dgm:pt modelId="{80EB4DF8-A9D1-42FF-935F-7B7575642032}" type="sibTrans" cxnId="{CB767DEC-73C8-4849-B259-86B0880FD025}">
      <dgm:prSet/>
      <dgm:spPr/>
      <dgm:t>
        <a:bodyPr/>
        <a:lstStyle/>
        <a:p>
          <a:endParaRPr lang="en-US"/>
        </a:p>
      </dgm:t>
    </dgm:pt>
    <dgm:pt modelId="{B67FDBCC-D0C7-46C7-A681-4FEF37826BCF}">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répond à la question « </a:t>
          </a:r>
          <a:r>
            <a:rPr lang="fr-CA" sz="1200" dirty="0" smtClean="0">
              <a:latin typeface="Arial" pitchFamily="34" charset="0"/>
              <a:cs typeface="Arial" pitchFamily="34" charset="0"/>
            </a:rPr>
            <a:t>Pourquoi?</a:t>
          </a:r>
          <a:r>
            <a:rPr lang="fr-CA" sz="1200" dirty="0">
              <a:latin typeface="Arial" pitchFamily="34" charset="0"/>
              <a:cs typeface="Arial" pitchFamily="34" charset="0"/>
            </a:rPr>
            <a:t> »</a:t>
          </a:r>
          <a:endParaRPr lang="en-US" sz="1200" dirty="0">
            <a:latin typeface="Arial" pitchFamily="34" charset="0"/>
            <a:cs typeface="Arial" pitchFamily="34" charset="0"/>
          </a:endParaRPr>
        </a:p>
      </dgm:t>
    </dgm:pt>
    <dgm:pt modelId="{532ED686-D4E9-4094-82FF-37A02FFF7BD2}" type="parTrans" cxnId="{6F7B84DC-E8D8-4403-80E7-1F211B01DF79}">
      <dgm:prSet/>
      <dgm:spPr/>
      <dgm:t>
        <a:bodyPr/>
        <a:lstStyle/>
        <a:p>
          <a:endParaRPr lang="en-US"/>
        </a:p>
      </dgm:t>
    </dgm:pt>
    <dgm:pt modelId="{A9900570-0FBB-4DA3-B8C4-28F55C637CEC}" type="sibTrans" cxnId="{6F7B84DC-E8D8-4403-80E7-1F211B01DF79}">
      <dgm:prSet/>
      <dgm:spPr/>
      <dgm:t>
        <a:bodyPr/>
        <a:lstStyle/>
        <a:p>
          <a:endParaRPr lang="en-US"/>
        </a:p>
      </dgm:t>
    </dgm:pt>
    <dgm:pt modelId="{6C1C0522-61CF-473C-89A5-9E01A41E5EEC}">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établit des liens entre les concepts</a:t>
          </a:r>
          <a:endParaRPr lang="en-US" sz="1200" dirty="0">
            <a:latin typeface="Arial" pitchFamily="34" charset="0"/>
            <a:cs typeface="Arial" pitchFamily="34" charset="0"/>
          </a:endParaRPr>
        </a:p>
      </dgm:t>
    </dgm:pt>
    <dgm:pt modelId="{2661462F-0D60-4CF5-857B-4EE283E542DB}" type="parTrans" cxnId="{5847C646-12F3-4F3A-87B9-035B35356C42}">
      <dgm:prSet/>
      <dgm:spPr/>
      <dgm:t>
        <a:bodyPr/>
        <a:lstStyle/>
        <a:p>
          <a:endParaRPr lang="en-US"/>
        </a:p>
      </dgm:t>
    </dgm:pt>
    <dgm:pt modelId="{89D3D132-EFA9-4EF8-88CF-041357EE433B}" type="sibTrans" cxnId="{5847C646-12F3-4F3A-87B9-035B35356C42}">
      <dgm:prSet/>
      <dgm:spPr/>
      <dgm:t>
        <a:bodyPr/>
        <a:lstStyle/>
        <a:p>
          <a:endParaRPr lang="en-US"/>
        </a:p>
      </dgm:t>
    </dgm:pt>
    <dgm:pt modelId="{D68926CA-20C3-4FBD-B97A-E7E4206E182D}">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peut être mémorisée ou acquise</a:t>
          </a:r>
          <a:endParaRPr lang="en-US" sz="1200" dirty="0">
            <a:latin typeface="Arial" pitchFamily="34" charset="0"/>
            <a:cs typeface="Arial" pitchFamily="34" charset="0"/>
          </a:endParaRPr>
        </a:p>
      </dgm:t>
    </dgm:pt>
    <dgm:pt modelId="{B8E8E41A-1251-4CEF-A7EA-DC2B9C46A6CC}" type="parTrans" cxnId="{5E498A23-2325-4C72-AEBC-826098932D74}">
      <dgm:prSet/>
      <dgm:spPr/>
      <dgm:t>
        <a:bodyPr/>
        <a:lstStyle/>
        <a:p>
          <a:endParaRPr lang="en-US"/>
        </a:p>
      </dgm:t>
    </dgm:pt>
    <dgm:pt modelId="{80B1544B-E351-422A-A996-02F699D590E3}" type="sibTrans" cxnId="{5E498A23-2325-4C72-AEBC-826098932D74}">
      <dgm:prSet/>
      <dgm:spPr/>
      <dgm:t>
        <a:bodyPr/>
        <a:lstStyle/>
        <a:p>
          <a:endParaRPr lang="en-US"/>
        </a:p>
      </dgm:t>
    </dgm:pt>
    <dgm:pt modelId="{B7FDDF45-A378-447C-ABF6-EA7FC2D47CF7}">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permet de communiquer entre mathématiciens</a:t>
          </a:r>
          <a:endParaRPr lang="en-US" sz="1200" dirty="0">
            <a:latin typeface="Arial" pitchFamily="34" charset="0"/>
            <a:cs typeface="Arial" pitchFamily="34" charset="0"/>
          </a:endParaRPr>
        </a:p>
      </dgm:t>
    </dgm:pt>
    <dgm:pt modelId="{9B51078F-57A5-4756-9EEA-FE4653F1FDFD}" type="parTrans" cxnId="{62DD608C-1C61-419A-B8F6-B619C658D341}">
      <dgm:prSet/>
      <dgm:spPr/>
      <dgm:t>
        <a:bodyPr/>
        <a:lstStyle/>
        <a:p>
          <a:endParaRPr lang="en-US"/>
        </a:p>
      </dgm:t>
    </dgm:pt>
    <dgm:pt modelId="{E61FEF76-5E61-43A3-B955-3EAB53E2DD76}" type="sibTrans" cxnId="{62DD608C-1C61-419A-B8F6-B619C658D341}">
      <dgm:prSet/>
      <dgm:spPr/>
      <dgm:t>
        <a:bodyPr/>
        <a:lstStyle/>
        <a:p>
          <a:endParaRPr lang="en-US"/>
        </a:p>
      </dgm:t>
    </dgm:pt>
    <dgm:pt modelId="{6163A0C8-1846-4DD1-B251-BFD87DF0ADAE}" type="pres">
      <dgm:prSet presAssocID="{1D07B21B-3F19-4909-B020-5C89705FC847}" presName="Name0" presStyleCnt="0">
        <dgm:presLayoutVars>
          <dgm:dir/>
          <dgm:animLvl val="lvl"/>
          <dgm:resizeHandles val="exact"/>
        </dgm:presLayoutVars>
      </dgm:prSet>
      <dgm:spPr/>
      <dgm:t>
        <a:bodyPr/>
        <a:lstStyle/>
        <a:p>
          <a:endParaRPr lang="en-US"/>
        </a:p>
      </dgm:t>
    </dgm:pt>
    <dgm:pt modelId="{15601CA9-901F-4E4A-95E2-60737512BA57}" type="pres">
      <dgm:prSet presAssocID="{DE8F8980-6BC4-4101-BB7B-BC07AE08DEC5}" presName="linNode" presStyleCnt="0"/>
      <dgm:spPr/>
    </dgm:pt>
    <dgm:pt modelId="{CAACD421-1ADC-4E67-8520-E469BCE2E087}" type="pres">
      <dgm:prSet presAssocID="{DE8F8980-6BC4-4101-BB7B-BC07AE08DEC5}" presName="parentText" presStyleLbl="node1" presStyleIdx="0" presStyleCnt="2" custLinFactNeighborX="-23624" custLinFactNeighborY="-44500">
        <dgm:presLayoutVars>
          <dgm:chMax val="1"/>
          <dgm:bulletEnabled val="1"/>
        </dgm:presLayoutVars>
      </dgm:prSet>
      <dgm:spPr/>
      <dgm:t>
        <a:bodyPr/>
        <a:lstStyle/>
        <a:p>
          <a:endParaRPr lang="en-US"/>
        </a:p>
      </dgm:t>
    </dgm:pt>
    <dgm:pt modelId="{7D2879ED-A322-4931-B0EC-AC48BFF84CE6}" type="pres">
      <dgm:prSet presAssocID="{DE8F8980-6BC4-4101-BB7B-BC07AE08DEC5}" presName="descendantText" presStyleLbl="alignAccFollowNode1" presStyleIdx="0" presStyleCnt="2">
        <dgm:presLayoutVars>
          <dgm:bulletEnabled val="1"/>
        </dgm:presLayoutVars>
      </dgm:prSet>
      <dgm:spPr/>
      <dgm:t>
        <a:bodyPr/>
        <a:lstStyle/>
        <a:p>
          <a:endParaRPr lang="en-US"/>
        </a:p>
      </dgm:t>
    </dgm:pt>
    <dgm:pt modelId="{FCEABEF4-B3C6-4749-87C7-7B21EA1AE66A}" type="pres">
      <dgm:prSet presAssocID="{583AC069-101B-4558-8414-3811030AEDF1}" presName="sp" presStyleCnt="0"/>
      <dgm:spPr/>
    </dgm:pt>
    <dgm:pt modelId="{3E1D1510-1CE6-4265-B1D1-3646E5BFA566}" type="pres">
      <dgm:prSet presAssocID="{3B6C66E1-D005-4AC7-A33D-3337A8F8C784}" presName="linNode" presStyleCnt="0"/>
      <dgm:spPr/>
    </dgm:pt>
    <dgm:pt modelId="{4FF15787-0010-472C-8E01-564A3C64BFE2}" type="pres">
      <dgm:prSet presAssocID="{3B6C66E1-D005-4AC7-A33D-3337A8F8C784}" presName="parentText" presStyleLbl="node1" presStyleIdx="1" presStyleCnt="2">
        <dgm:presLayoutVars>
          <dgm:chMax val="1"/>
          <dgm:bulletEnabled val="1"/>
        </dgm:presLayoutVars>
      </dgm:prSet>
      <dgm:spPr/>
      <dgm:t>
        <a:bodyPr/>
        <a:lstStyle/>
        <a:p>
          <a:endParaRPr lang="en-US"/>
        </a:p>
      </dgm:t>
    </dgm:pt>
    <dgm:pt modelId="{DCB0CE92-9E62-46B0-A142-7B2B96253D65}" type="pres">
      <dgm:prSet presAssocID="{3B6C66E1-D005-4AC7-A33D-3337A8F8C784}" presName="descendantText" presStyleLbl="alignAccFollowNode1" presStyleIdx="1" presStyleCnt="2">
        <dgm:presLayoutVars>
          <dgm:bulletEnabled val="1"/>
        </dgm:presLayoutVars>
      </dgm:prSet>
      <dgm:spPr/>
      <dgm:t>
        <a:bodyPr/>
        <a:lstStyle/>
        <a:p>
          <a:endParaRPr lang="en-US"/>
        </a:p>
      </dgm:t>
    </dgm:pt>
  </dgm:ptLst>
  <dgm:cxnLst>
    <dgm:cxn modelId="{8A390B3B-D659-4377-9008-BF0B23195109}" type="presOf" srcId="{107FC285-1F14-4F35-8D69-61A5364BA60D}" destId="{DCB0CE92-9E62-46B0-A142-7B2B96253D65}" srcOrd="0" destOrd="0" presId="urn:microsoft.com/office/officeart/2005/8/layout/vList5"/>
    <dgm:cxn modelId="{A85B42E0-BE31-4E32-AB05-8635FF06A7B3}" srcId="{3B6C66E1-D005-4AC7-A33D-3337A8F8C784}" destId="{107FC285-1F14-4F35-8D69-61A5364BA60D}" srcOrd="0" destOrd="0" parTransId="{50610190-DCD7-443D-ADE0-9C7C18743491}" sibTransId="{79F4A3B3-CF5E-493F-BB98-3A41708F1939}"/>
    <dgm:cxn modelId="{703F2731-F088-4267-9ECC-B8892B70165F}" type="presOf" srcId="{6C1C0522-61CF-473C-89A5-9E01A41E5EEC}" destId="{DCB0CE92-9E62-46B0-A142-7B2B96253D65}" srcOrd="0" destOrd="2" presId="urn:microsoft.com/office/officeart/2005/8/layout/vList5"/>
    <dgm:cxn modelId="{62DD608C-1C61-419A-B8F6-B619C658D341}" srcId="{DE8F8980-6BC4-4101-BB7B-BC07AE08DEC5}" destId="{B7FDDF45-A378-447C-ABF6-EA7FC2D47CF7}" srcOrd="0" destOrd="0" parTransId="{9B51078F-57A5-4756-9EEA-FE4653F1FDFD}" sibTransId="{E61FEF76-5E61-43A3-B955-3EAB53E2DD76}"/>
    <dgm:cxn modelId="{C6E004BD-7EDE-48EB-9944-5E451D9683ED}" type="presOf" srcId="{B67FDBCC-D0C7-46C7-A681-4FEF37826BCF}" destId="{DCB0CE92-9E62-46B0-A142-7B2B96253D65}" srcOrd="0" destOrd="3" presId="urn:microsoft.com/office/officeart/2005/8/layout/vList5"/>
    <dgm:cxn modelId="{5E498A23-2325-4C72-AEBC-826098932D74}" srcId="{DE8F8980-6BC4-4101-BB7B-BC07AE08DEC5}" destId="{D68926CA-20C3-4FBD-B97A-E7E4206E182D}" srcOrd="2" destOrd="0" parTransId="{B8E8E41A-1251-4CEF-A7EA-DC2B9C46A6CC}" sibTransId="{80B1544B-E351-422A-A996-02F699D590E3}"/>
    <dgm:cxn modelId="{CB767DEC-73C8-4849-B259-86B0880FD025}" srcId="{3B6C66E1-D005-4AC7-A33D-3337A8F8C784}" destId="{497792BC-5E64-4299-9816-DEF25D1D9E21}" srcOrd="1" destOrd="0" parTransId="{687CDB2A-6215-4CD9-A42D-DB12E0C1F0C3}" sibTransId="{80EB4DF8-A9D1-42FF-935F-7B7575642032}"/>
    <dgm:cxn modelId="{390123A6-7352-49AB-BA37-64A02B739B06}" type="presOf" srcId="{1D8754F4-3B84-4E90-AC47-CBB25C30C40F}" destId="{7D2879ED-A322-4931-B0EC-AC48BFF84CE6}" srcOrd="0" destOrd="1" presId="urn:microsoft.com/office/officeart/2005/8/layout/vList5"/>
    <dgm:cxn modelId="{AA92E792-8EAE-4584-A625-74F5085A3512}" type="presOf" srcId="{1D07B21B-3F19-4909-B020-5C89705FC847}" destId="{6163A0C8-1846-4DD1-B251-BFD87DF0ADAE}" srcOrd="0" destOrd="0" presId="urn:microsoft.com/office/officeart/2005/8/layout/vList5"/>
    <dgm:cxn modelId="{D4CE2B1D-F9D1-477F-B057-5151635F248D}" type="presOf" srcId="{497792BC-5E64-4299-9816-DEF25D1D9E21}" destId="{DCB0CE92-9E62-46B0-A142-7B2B96253D65}" srcOrd="0" destOrd="1" presId="urn:microsoft.com/office/officeart/2005/8/layout/vList5"/>
    <dgm:cxn modelId="{E80D00AA-6B2C-4277-BF40-3389E89515CA}" srcId="{1D07B21B-3F19-4909-B020-5C89705FC847}" destId="{3B6C66E1-D005-4AC7-A33D-3337A8F8C784}" srcOrd="1" destOrd="0" parTransId="{1E9025A9-1B63-42A3-9FE0-91DD9116A522}" sibTransId="{568872B5-8F65-4ACB-B56E-D688385A3407}"/>
    <dgm:cxn modelId="{981900D3-BE78-45C0-B646-32758AE78777}" srcId="{1D07B21B-3F19-4909-B020-5C89705FC847}" destId="{DE8F8980-6BC4-4101-BB7B-BC07AE08DEC5}" srcOrd="0" destOrd="0" parTransId="{954B012B-B5AF-431E-B1F1-7D9999C9BF9E}" sibTransId="{583AC069-101B-4558-8414-3811030AEDF1}"/>
    <dgm:cxn modelId="{93910F4B-E17F-4EEC-9C82-4339680FEE61}" type="presOf" srcId="{DE8F8980-6BC4-4101-BB7B-BC07AE08DEC5}" destId="{CAACD421-1ADC-4E67-8520-E469BCE2E087}" srcOrd="0" destOrd="0" presId="urn:microsoft.com/office/officeart/2005/8/layout/vList5"/>
    <dgm:cxn modelId="{5847C646-12F3-4F3A-87B9-035B35356C42}" srcId="{3B6C66E1-D005-4AC7-A33D-3337A8F8C784}" destId="{6C1C0522-61CF-473C-89A5-9E01A41E5EEC}" srcOrd="2" destOrd="0" parTransId="{2661462F-0D60-4CF5-857B-4EE283E542DB}" sibTransId="{89D3D132-EFA9-4EF8-88CF-041357EE433B}"/>
    <dgm:cxn modelId="{BB7E1395-5A0C-424C-8032-753D316CE7C0}" srcId="{DE8F8980-6BC4-4101-BB7B-BC07AE08DEC5}" destId="{1D8754F4-3B84-4E90-AC47-CBB25C30C40F}" srcOrd="1" destOrd="0" parTransId="{96CEA88E-3705-4F5E-AE4B-8E030D01DE57}" sibTransId="{D128C4CD-0FAF-4E18-82A5-D2F02F30A474}"/>
    <dgm:cxn modelId="{A2786B19-3039-4154-B11A-FEC3F79220CA}" srcId="{DE8F8980-6BC4-4101-BB7B-BC07AE08DEC5}" destId="{0EB561F3-4E8F-49B0-B765-C1A73C7166C7}" srcOrd="3" destOrd="0" parTransId="{18C65010-C566-43EE-99AF-318446EC77AE}" sibTransId="{E8EAFEF9-0333-4778-A410-E59F8B06FC7D}"/>
    <dgm:cxn modelId="{E3D38F92-1EC5-4017-A8EC-E4C6A3F6F605}" type="presOf" srcId="{B7FDDF45-A378-447C-ABF6-EA7FC2D47CF7}" destId="{7D2879ED-A322-4931-B0EC-AC48BFF84CE6}" srcOrd="0" destOrd="0" presId="urn:microsoft.com/office/officeart/2005/8/layout/vList5"/>
    <dgm:cxn modelId="{8C3EE368-589E-4DA3-90C4-6096377E72C1}" type="presOf" srcId="{0EB561F3-4E8F-49B0-B765-C1A73C7166C7}" destId="{7D2879ED-A322-4931-B0EC-AC48BFF84CE6}" srcOrd="0" destOrd="3" presId="urn:microsoft.com/office/officeart/2005/8/layout/vList5"/>
    <dgm:cxn modelId="{E71CFEE1-E4A3-454D-916A-4397DAF4465C}" type="presOf" srcId="{D68926CA-20C3-4FBD-B97A-E7E4206E182D}" destId="{7D2879ED-A322-4931-B0EC-AC48BFF84CE6}" srcOrd="0" destOrd="2" presId="urn:microsoft.com/office/officeart/2005/8/layout/vList5"/>
    <dgm:cxn modelId="{6F7B84DC-E8D8-4403-80E7-1F211B01DF79}" srcId="{3B6C66E1-D005-4AC7-A33D-3337A8F8C784}" destId="{B67FDBCC-D0C7-46C7-A681-4FEF37826BCF}" srcOrd="3" destOrd="0" parTransId="{532ED686-D4E9-4094-82FF-37A02FFF7BD2}" sibTransId="{A9900570-0FBB-4DA3-B8C4-28F55C637CEC}"/>
    <dgm:cxn modelId="{77393E0D-4724-40FA-AA62-5FE8283A66B1}" type="presOf" srcId="{3B6C66E1-D005-4AC7-A33D-3337A8F8C784}" destId="{4FF15787-0010-472C-8E01-564A3C64BFE2}" srcOrd="0" destOrd="0" presId="urn:microsoft.com/office/officeart/2005/8/layout/vList5"/>
    <dgm:cxn modelId="{A9F6AB5E-A2BE-441D-9E34-4B13BB559A20}" type="presParOf" srcId="{6163A0C8-1846-4DD1-B251-BFD87DF0ADAE}" destId="{15601CA9-901F-4E4A-95E2-60737512BA57}" srcOrd="0" destOrd="0" presId="urn:microsoft.com/office/officeart/2005/8/layout/vList5"/>
    <dgm:cxn modelId="{5897779B-B4C2-4E5B-B447-BAF7D79833AF}" type="presParOf" srcId="{15601CA9-901F-4E4A-95E2-60737512BA57}" destId="{CAACD421-1ADC-4E67-8520-E469BCE2E087}" srcOrd="0" destOrd="0" presId="urn:microsoft.com/office/officeart/2005/8/layout/vList5"/>
    <dgm:cxn modelId="{8048588D-AC86-4A38-95F6-5FF468B02B96}" type="presParOf" srcId="{15601CA9-901F-4E4A-95E2-60737512BA57}" destId="{7D2879ED-A322-4931-B0EC-AC48BFF84CE6}" srcOrd="1" destOrd="0" presId="urn:microsoft.com/office/officeart/2005/8/layout/vList5"/>
    <dgm:cxn modelId="{8889F3B0-BE22-49FB-BC62-C0A260A4791F}" type="presParOf" srcId="{6163A0C8-1846-4DD1-B251-BFD87DF0ADAE}" destId="{FCEABEF4-B3C6-4749-87C7-7B21EA1AE66A}" srcOrd="1" destOrd="0" presId="urn:microsoft.com/office/officeart/2005/8/layout/vList5"/>
    <dgm:cxn modelId="{C5FF1416-5750-4D48-ABE5-6EA4DD69DF4F}" type="presParOf" srcId="{6163A0C8-1846-4DD1-B251-BFD87DF0ADAE}" destId="{3E1D1510-1CE6-4265-B1D1-3646E5BFA566}" srcOrd="2" destOrd="0" presId="urn:microsoft.com/office/officeart/2005/8/layout/vList5"/>
    <dgm:cxn modelId="{FF5F14F9-6FDB-45AF-8434-F4975E5C97CE}" type="presParOf" srcId="{3E1D1510-1CE6-4265-B1D1-3646E5BFA566}" destId="{4FF15787-0010-472C-8E01-564A3C64BFE2}" srcOrd="0" destOrd="0" presId="urn:microsoft.com/office/officeart/2005/8/layout/vList5"/>
    <dgm:cxn modelId="{A6D1B024-5DC6-4F85-BCBA-2E671FDB2E92}" type="presParOf" srcId="{3E1D1510-1CE6-4265-B1D1-3646E5BFA566}" destId="{DCB0CE92-9E62-46B0-A142-7B2B96253D65}" srcOrd="1" destOrd="0" presId="urn:microsoft.com/office/officeart/2005/8/layout/vList5"/>
  </dgm:cxnLst>
  <dgm:bg/>
  <dgm:whole/>
</dgm:dataModel>
</file>

<file path=ppt/diagrams/data5.xml><?xml version="1.0" encoding="utf-8"?>
<dgm:dataModel xmlns:dgm="http://schemas.openxmlformats.org/drawingml/2006/diagram" xmlns:a="http://schemas.openxmlformats.org/drawingml/2006/main">
  <dgm:ptLst>
    <dgm:pt modelId="{FA9D2CD0-70F7-41AA-BD98-13AE07BB710E}" type="doc">
      <dgm:prSet loTypeId="urn:microsoft.com/office/officeart/2005/8/layout/process2" loCatId="process" qsTypeId="urn:microsoft.com/office/officeart/2005/8/quickstyle/simple1" qsCatId="simple" csTypeId="urn:microsoft.com/office/officeart/2005/8/colors/accent1_2" csCatId="accent1" phldr="1"/>
      <dgm:spPr/>
    </dgm:pt>
    <dgm:pt modelId="{D9356FC3-AA4A-4AFB-944D-D65E5EE81E71}">
      <dgm:prSet phldrT="[Text]" custT="1"/>
      <dgm:spPr>
        <a:solidFill>
          <a:schemeClr val="accent2"/>
        </a:solidFill>
      </dgm:spPr>
      <dgm:t>
        <a:bodyPr/>
        <a:lstStyle/>
        <a:p>
          <a:r>
            <a:rPr lang="fr-CA" sz="1800" dirty="0">
              <a:solidFill>
                <a:schemeClr val="tx1"/>
              </a:solidFill>
              <a:latin typeface="Arial" pitchFamily="34" charset="0"/>
              <a:cs typeface="Arial" pitchFamily="34" charset="0"/>
            </a:rPr>
            <a:t>Quand présenter les conventions aux élèves?</a:t>
          </a:r>
          <a:endParaRPr lang="en-US" sz="1800" dirty="0">
            <a:solidFill>
              <a:schemeClr val="tx1"/>
            </a:solidFill>
            <a:latin typeface="Arial" pitchFamily="34" charset="0"/>
            <a:cs typeface="Arial" pitchFamily="34" charset="0"/>
          </a:endParaRPr>
        </a:p>
      </dgm:t>
    </dgm:pt>
    <dgm:pt modelId="{313F0FE5-5C77-48E0-B3A7-263B5EFFDF84}" type="parTrans" cxnId="{A302DD9D-0A53-4206-96AE-03851737068E}">
      <dgm:prSet/>
      <dgm:spPr/>
      <dgm:t>
        <a:bodyPr/>
        <a:lstStyle/>
        <a:p>
          <a:endParaRPr lang="en-US"/>
        </a:p>
      </dgm:t>
    </dgm:pt>
    <dgm:pt modelId="{C99C7B80-37F1-4937-B264-32A88E4B4D89}" type="sibTrans" cxnId="{A302DD9D-0A53-4206-96AE-03851737068E}">
      <dgm:prSet/>
      <dgm:spPr>
        <a:solidFill>
          <a:schemeClr val="accent2">
            <a:lumMod val="40000"/>
            <a:lumOff val="60000"/>
          </a:schemeClr>
        </a:solidFill>
      </dgm:spPr>
      <dgm:t>
        <a:bodyPr/>
        <a:lstStyle/>
        <a:p>
          <a:endParaRPr lang="en-US"/>
        </a:p>
      </dgm:t>
    </dgm:pt>
    <dgm:pt modelId="{B55CA587-F07E-4F33-8E29-E02F93C66A8C}">
      <dgm:prSet phldrT="[Text]" custT="1"/>
      <dgm:spPr>
        <a:solidFill>
          <a:schemeClr val="accent2"/>
        </a:solidFill>
      </dgm:spPr>
      <dgm:t>
        <a:bodyPr/>
        <a:lstStyle/>
        <a:p>
          <a:r>
            <a:rPr lang="fr-CA" sz="1800" dirty="0">
              <a:solidFill>
                <a:schemeClr val="tx1"/>
              </a:solidFill>
              <a:latin typeface="Arial" pitchFamily="34" charset="0"/>
              <a:cs typeface="Arial" pitchFamily="34" charset="0"/>
            </a:rPr>
            <a:t>Quand ils en ont besoin pour communiquer leurs idées </a:t>
          </a:r>
        </a:p>
        <a:p>
          <a:r>
            <a:rPr lang="fr-CA" sz="1600" dirty="0">
              <a:solidFill>
                <a:schemeClr val="tx1"/>
              </a:solidFill>
              <a:latin typeface="Arial" pitchFamily="34" charset="0"/>
              <a:cs typeface="Arial" pitchFamily="34" charset="0"/>
            </a:rPr>
            <a:t>(oralement ou à l’écrit)</a:t>
          </a:r>
          <a:endParaRPr lang="en-US" sz="1600" dirty="0">
            <a:solidFill>
              <a:schemeClr val="tx1"/>
            </a:solidFill>
            <a:latin typeface="Arial" pitchFamily="34" charset="0"/>
            <a:cs typeface="Arial" pitchFamily="34" charset="0"/>
          </a:endParaRPr>
        </a:p>
      </dgm:t>
    </dgm:pt>
    <dgm:pt modelId="{8D9083B1-8C24-4713-8602-22391A9EC804}" type="parTrans" cxnId="{62E20BCC-E3D8-4EA4-85DE-6D0029043673}">
      <dgm:prSet/>
      <dgm:spPr/>
      <dgm:t>
        <a:bodyPr/>
        <a:lstStyle/>
        <a:p>
          <a:endParaRPr lang="en-US"/>
        </a:p>
      </dgm:t>
    </dgm:pt>
    <dgm:pt modelId="{3B4FB0A8-04DD-48F8-A48C-3986BB729022}" type="sibTrans" cxnId="{62E20BCC-E3D8-4EA4-85DE-6D0029043673}">
      <dgm:prSet/>
      <dgm:spPr/>
      <dgm:t>
        <a:bodyPr/>
        <a:lstStyle/>
        <a:p>
          <a:endParaRPr lang="en-US"/>
        </a:p>
      </dgm:t>
    </dgm:pt>
    <dgm:pt modelId="{5EAD5835-806F-4A0C-893F-788A592C3E18}" type="pres">
      <dgm:prSet presAssocID="{FA9D2CD0-70F7-41AA-BD98-13AE07BB710E}" presName="linearFlow" presStyleCnt="0">
        <dgm:presLayoutVars>
          <dgm:resizeHandles val="exact"/>
        </dgm:presLayoutVars>
      </dgm:prSet>
      <dgm:spPr/>
    </dgm:pt>
    <dgm:pt modelId="{0E89B768-EA34-41DA-93D2-33E0822AABA3}" type="pres">
      <dgm:prSet presAssocID="{D9356FC3-AA4A-4AFB-944D-D65E5EE81E71}" presName="node" presStyleLbl="node1" presStyleIdx="0" presStyleCnt="2">
        <dgm:presLayoutVars>
          <dgm:bulletEnabled val="1"/>
        </dgm:presLayoutVars>
      </dgm:prSet>
      <dgm:spPr/>
      <dgm:t>
        <a:bodyPr/>
        <a:lstStyle/>
        <a:p>
          <a:endParaRPr lang="en-US"/>
        </a:p>
      </dgm:t>
    </dgm:pt>
    <dgm:pt modelId="{AA16CA9A-349D-4177-9038-ACDC78B27064}" type="pres">
      <dgm:prSet presAssocID="{C99C7B80-37F1-4937-B264-32A88E4B4D89}" presName="sibTrans" presStyleLbl="sibTrans2D1" presStyleIdx="0" presStyleCnt="1"/>
      <dgm:spPr/>
      <dgm:t>
        <a:bodyPr/>
        <a:lstStyle/>
        <a:p>
          <a:endParaRPr lang="en-US"/>
        </a:p>
      </dgm:t>
    </dgm:pt>
    <dgm:pt modelId="{90D896DD-2E01-44CE-B306-9D9DCF3F371C}" type="pres">
      <dgm:prSet presAssocID="{C99C7B80-37F1-4937-B264-32A88E4B4D89}" presName="connectorText" presStyleLbl="sibTrans2D1" presStyleIdx="0" presStyleCnt="1"/>
      <dgm:spPr/>
      <dgm:t>
        <a:bodyPr/>
        <a:lstStyle/>
        <a:p>
          <a:endParaRPr lang="en-US"/>
        </a:p>
      </dgm:t>
    </dgm:pt>
    <dgm:pt modelId="{3E3F0341-9BFC-42DC-B867-1A2D32F5A8E8}" type="pres">
      <dgm:prSet presAssocID="{B55CA587-F07E-4F33-8E29-E02F93C66A8C}" presName="node" presStyleLbl="node1" presStyleIdx="1" presStyleCnt="2">
        <dgm:presLayoutVars>
          <dgm:bulletEnabled val="1"/>
        </dgm:presLayoutVars>
      </dgm:prSet>
      <dgm:spPr/>
      <dgm:t>
        <a:bodyPr/>
        <a:lstStyle/>
        <a:p>
          <a:endParaRPr lang="en-US"/>
        </a:p>
      </dgm:t>
    </dgm:pt>
  </dgm:ptLst>
  <dgm:cxnLst>
    <dgm:cxn modelId="{05912F62-9726-48CB-9057-091C368A6AD0}" type="presOf" srcId="{D9356FC3-AA4A-4AFB-944D-D65E5EE81E71}" destId="{0E89B768-EA34-41DA-93D2-33E0822AABA3}" srcOrd="0" destOrd="0" presId="urn:microsoft.com/office/officeart/2005/8/layout/process2"/>
    <dgm:cxn modelId="{65F5E79F-8E11-4E30-8B2B-668218431543}" type="presOf" srcId="{FA9D2CD0-70F7-41AA-BD98-13AE07BB710E}" destId="{5EAD5835-806F-4A0C-893F-788A592C3E18}" srcOrd="0" destOrd="0" presId="urn:microsoft.com/office/officeart/2005/8/layout/process2"/>
    <dgm:cxn modelId="{6D337287-6888-489E-8F39-4302AE3F2C33}" type="presOf" srcId="{C99C7B80-37F1-4937-B264-32A88E4B4D89}" destId="{AA16CA9A-349D-4177-9038-ACDC78B27064}" srcOrd="0" destOrd="0" presId="urn:microsoft.com/office/officeart/2005/8/layout/process2"/>
    <dgm:cxn modelId="{62E20BCC-E3D8-4EA4-85DE-6D0029043673}" srcId="{FA9D2CD0-70F7-41AA-BD98-13AE07BB710E}" destId="{B55CA587-F07E-4F33-8E29-E02F93C66A8C}" srcOrd="1" destOrd="0" parTransId="{8D9083B1-8C24-4713-8602-22391A9EC804}" sibTransId="{3B4FB0A8-04DD-48F8-A48C-3986BB729022}"/>
    <dgm:cxn modelId="{A302DD9D-0A53-4206-96AE-03851737068E}" srcId="{FA9D2CD0-70F7-41AA-BD98-13AE07BB710E}" destId="{D9356FC3-AA4A-4AFB-944D-D65E5EE81E71}" srcOrd="0" destOrd="0" parTransId="{313F0FE5-5C77-48E0-B3A7-263B5EFFDF84}" sibTransId="{C99C7B80-37F1-4937-B264-32A88E4B4D89}"/>
    <dgm:cxn modelId="{760A865A-5175-48F9-A42B-A7FCE46366E1}" type="presOf" srcId="{C99C7B80-37F1-4937-B264-32A88E4B4D89}" destId="{90D896DD-2E01-44CE-B306-9D9DCF3F371C}" srcOrd="1" destOrd="0" presId="urn:microsoft.com/office/officeart/2005/8/layout/process2"/>
    <dgm:cxn modelId="{AAF3A5C9-B5AE-485E-A839-BDD03480BD5A}" type="presOf" srcId="{B55CA587-F07E-4F33-8E29-E02F93C66A8C}" destId="{3E3F0341-9BFC-42DC-B867-1A2D32F5A8E8}" srcOrd="0" destOrd="0" presId="urn:microsoft.com/office/officeart/2005/8/layout/process2"/>
    <dgm:cxn modelId="{DD404B26-ECE4-49C8-BC1E-96C029E80309}" type="presParOf" srcId="{5EAD5835-806F-4A0C-893F-788A592C3E18}" destId="{0E89B768-EA34-41DA-93D2-33E0822AABA3}" srcOrd="0" destOrd="0" presId="urn:microsoft.com/office/officeart/2005/8/layout/process2"/>
    <dgm:cxn modelId="{F5D02BB1-9AD4-4DB5-AEE1-5552B23B099F}" type="presParOf" srcId="{5EAD5835-806F-4A0C-893F-788A592C3E18}" destId="{AA16CA9A-349D-4177-9038-ACDC78B27064}" srcOrd="1" destOrd="0" presId="urn:microsoft.com/office/officeart/2005/8/layout/process2"/>
    <dgm:cxn modelId="{424418E5-67A9-451B-903D-81542B8339CC}" type="presParOf" srcId="{AA16CA9A-349D-4177-9038-ACDC78B27064}" destId="{90D896DD-2E01-44CE-B306-9D9DCF3F371C}" srcOrd="0" destOrd="0" presId="urn:microsoft.com/office/officeart/2005/8/layout/process2"/>
    <dgm:cxn modelId="{C996DF95-C347-4AA4-99C2-80B41FFCF262}" type="presParOf" srcId="{5EAD5835-806F-4A0C-893F-788A592C3E18}" destId="{3E3F0341-9BFC-42DC-B867-1A2D32F5A8E8}" srcOrd="2" destOrd="0" presId="urn:microsoft.com/office/officeart/2005/8/layout/process2"/>
  </dgm:cxnLst>
  <dgm:bg/>
  <dgm:whole/>
</dgm:dataModel>
</file>

<file path=ppt/diagrams/data6.xml><?xml version="1.0" encoding="utf-8"?>
<dgm:dataModel xmlns:dgm="http://schemas.openxmlformats.org/drawingml/2006/diagram" xmlns:a="http://schemas.openxmlformats.org/drawingml/2006/main">
  <dgm:ptLst>
    <dgm:pt modelId="{D65AE228-6ED5-454B-97D1-EBBCB0F01A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87F5DA5-CA1D-49DA-9B09-B717B8935B6C}">
      <dgm:prSet phldrT="[Text]" custT="1"/>
      <dgm:spPr>
        <a:solidFill>
          <a:schemeClr val="accent2"/>
        </a:solidFill>
      </dgm:spPr>
      <dgm:t>
        <a:bodyPr/>
        <a:lstStyle/>
        <a:p>
          <a:pPr>
            <a:lnSpc>
              <a:spcPct val="100000"/>
            </a:lnSpc>
            <a:spcBef>
              <a:spcPct val="0"/>
            </a:spcBef>
            <a:spcAft>
              <a:spcPts val="0"/>
            </a:spcAft>
          </a:pPr>
          <a:r>
            <a:rPr lang="fr-CA" sz="2000" dirty="0">
              <a:solidFill>
                <a:schemeClr val="tx1"/>
              </a:solidFill>
              <a:latin typeface="Arial" pitchFamily="34" charset="0"/>
              <a:cs typeface="Arial" pitchFamily="34" charset="0"/>
            </a:rPr>
            <a:t>« … les mathématiques ne sont pas un sport de compétition exigeant le secret et où la première personne à trouver la réponse est gagnante. </a:t>
          </a:r>
          <a:r>
            <a:rPr lang="fr-CA" sz="2000" dirty="0" smtClean="0">
              <a:solidFill>
                <a:schemeClr val="tx1"/>
              </a:solidFill>
              <a:latin typeface="Arial" pitchFamily="34" charset="0"/>
              <a:cs typeface="Arial" pitchFamily="34" charset="0"/>
            </a:rPr>
            <a:t>»</a:t>
          </a:r>
          <a:endParaRPr lang="en-US" sz="2000" dirty="0" smtClean="0">
            <a:solidFill>
              <a:schemeClr val="tx1"/>
            </a:solidFill>
            <a:latin typeface="Arial" pitchFamily="34" charset="0"/>
            <a:cs typeface="Arial" pitchFamily="34" charset="0"/>
          </a:endParaRPr>
        </a:p>
        <a:p>
          <a:pPr>
            <a:lnSpc>
              <a:spcPct val="100000"/>
            </a:lnSpc>
            <a:spcBef>
              <a:spcPts val="0"/>
            </a:spcBef>
            <a:spcAft>
              <a:spcPts val="0"/>
            </a:spcAft>
          </a:pPr>
          <a:endParaRPr lang="en-US" sz="800" b="0" dirty="0" smtClean="0">
            <a:solidFill>
              <a:schemeClr val="tx1"/>
            </a:solidFill>
            <a:latin typeface="Arial" pitchFamily="34" charset="0"/>
            <a:cs typeface="Arial" pitchFamily="34" charset="0"/>
          </a:endParaRPr>
        </a:p>
        <a:p>
          <a:pPr>
            <a:lnSpc>
              <a:spcPct val="100000"/>
            </a:lnSpc>
            <a:spcBef>
              <a:spcPts val="600"/>
            </a:spcBef>
            <a:spcAft>
              <a:spcPts val="1200"/>
            </a:spcAft>
          </a:pPr>
          <a:r>
            <a:rPr lang="fr-CA" sz="1400" b="0" dirty="0" smtClean="0">
              <a:solidFill>
                <a:schemeClr val="tx1"/>
              </a:solidFill>
              <a:latin typeface="Arial" pitchFamily="34" charset="0"/>
              <a:cs typeface="Arial" pitchFamily="34" charset="0"/>
            </a:rPr>
            <a:t>Extrait </a:t>
          </a:r>
          <a:r>
            <a:rPr lang="fr-CA" sz="1400" b="0" dirty="0">
              <a:solidFill>
                <a:schemeClr val="tx1"/>
              </a:solidFill>
              <a:latin typeface="Arial" pitchFamily="34" charset="0"/>
              <a:cs typeface="Arial" pitchFamily="34" charset="0"/>
            </a:rPr>
            <a:t>du journal d’une </a:t>
          </a:r>
          <a:r>
            <a:rPr lang="fr-CA" sz="1400" b="0" dirty="0" smtClean="0">
              <a:solidFill>
                <a:schemeClr val="tx1"/>
              </a:solidFill>
              <a:latin typeface="Arial" pitchFamily="34" charset="0"/>
              <a:cs typeface="Arial" pitchFamily="34" charset="0"/>
            </a:rPr>
            <a:t>enseignante </a:t>
          </a:r>
          <a:r>
            <a:rPr lang="fr-CA" sz="1400" i="1" dirty="0" smtClean="0">
              <a:solidFill>
                <a:schemeClr val="tx1"/>
              </a:solidFill>
              <a:latin typeface="Arial" pitchFamily="34" charset="0"/>
              <a:cs typeface="Arial" pitchFamily="34" charset="0"/>
            </a:rPr>
            <a:t>Faire </a:t>
          </a:r>
          <a:r>
            <a:rPr lang="fr-CA" sz="1400" i="1" dirty="0">
              <a:solidFill>
                <a:schemeClr val="tx1"/>
              </a:solidFill>
              <a:latin typeface="Arial" pitchFamily="34" charset="0"/>
              <a:cs typeface="Arial" pitchFamily="34" charset="0"/>
            </a:rPr>
            <a:t>la </a:t>
          </a:r>
          <a:r>
            <a:rPr lang="fr-CA" sz="1400" i="1" dirty="0" smtClean="0">
              <a:solidFill>
                <a:schemeClr val="tx1"/>
              </a:solidFill>
              <a:latin typeface="Arial" pitchFamily="34" charset="0"/>
              <a:cs typeface="Arial" pitchFamily="34" charset="0"/>
            </a:rPr>
            <a:t>différence… </a:t>
          </a:r>
          <a:r>
            <a:rPr lang="fr-CA" sz="1400" i="1" dirty="0">
              <a:solidFill>
                <a:schemeClr val="tx1"/>
              </a:solidFill>
              <a:latin typeface="Arial" pitchFamily="34" charset="0"/>
              <a:cs typeface="Arial" pitchFamily="34" charset="0"/>
            </a:rPr>
            <a:t>De la recherche à la </a:t>
          </a:r>
          <a:r>
            <a:rPr lang="fr-CA" sz="1400" i="1" dirty="0" smtClean="0">
              <a:solidFill>
                <a:schemeClr val="tx1"/>
              </a:solidFill>
              <a:latin typeface="Arial" pitchFamily="34" charset="0"/>
              <a:cs typeface="Arial" pitchFamily="34" charset="0"/>
            </a:rPr>
            <a:t>pratique</a:t>
          </a:r>
          <a:r>
            <a:rPr lang="fr-CA" sz="1400" dirty="0" smtClean="0">
              <a:solidFill>
                <a:schemeClr val="tx1"/>
              </a:solidFill>
              <a:latin typeface="Arial" pitchFamily="34" charset="0"/>
              <a:cs typeface="Arial" pitchFamily="34" charset="0"/>
            </a:rPr>
            <a:t>, Le </a:t>
          </a:r>
          <a:r>
            <a:rPr lang="fr-CA" sz="1400" dirty="0">
              <a:solidFill>
                <a:schemeClr val="tx1"/>
              </a:solidFill>
              <a:latin typeface="Arial" pitchFamily="34" charset="0"/>
              <a:cs typeface="Arial" pitchFamily="34" charset="0"/>
            </a:rPr>
            <a:t>Secrétariat de la </a:t>
          </a:r>
          <a:r>
            <a:rPr lang="fr-CA" sz="1400" dirty="0" err="1">
              <a:solidFill>
                <a:schemeClr val="tx1"/>
              </a:solidFill>
              <a:latin typeface="Arial" pitchFamily="34" charset="0"/>
              <a:cs typeface="Arial" pitchFamily="34" charset="0"/>
            </a:rPr>
            <a:t>littératie</a:t>
          </a:r>
          <a:r>
            <a:rPr lang="fr-CA" sz="1400" dirty="0">
              <a:solidFill>
                <a:schemeClr val="tx1"/>
              </a:solidFill>
              <a:latin typeface="Arial" pitchFamily="34" charset="0"/>
              <a:cs typeface="Arial" pitchFamily="34" charset="0"/>
            </a:rPr>
            <a:t> et de la </a:t>
          </a:r>
          <a:r>
            <a:rPr lang="fr-CA" sz="1400" dirty="0" err="1" smtClean="0">
              <a:solidFill>
                <a:schemeClr val="tx1"/>
              </a:solidFill>
              <a:latin typeface="Arial" pitchFamily="34" charset="0"/>
              <a:cs typeface="Arial" pitchFamily="34" charset="0"/>
            </a:rPr>
            <a:t>numératie</a:t>
          </a:r>
          <a:r>
            <a:rPr lang="fr-CA" sz="1400" dirty="0" smtClean="0">
              <a:solidFill>
                <a:schemeClr val="tx1"/>
              </a:solidFill>
              <a:latin typeface="Arial" pitchFamily="34" charset="0"/>
              <a:cs typeface="Arial" pitchFamily="34" charset="0"/>
            </a:rPr>
            <a:t>, janvier </a:t>
          </a:r>
          <a:r>
            <a:rPr lang="fr-CA" sz="1400" dirty="0">
              <a:solidFill>
                <a:schemeClr val="tx1"/>
              </a:solidFill>
              <a:latin typeface="Arial" pitchFamily="34" charset="0"/>
              <a:cs typeface="Arial" pitchFamily="34" charset="0"/>
            </a:rPr>
            <a:t>2007</a:t>
          </a:r>
          <a:endParaRPr lang="en-US" sz="1400" dirty="0">
            <a:solidFill>
              <a:schemeClr val="tx1"/>
            </a:solidFill>
            <a:latin typeface="Arial" pitchFamily="34" charset="0"/>
            <a:cs typeface="Arial" pitchFamily="34" charset="0"/>
          </a:endParaRPr>
        </a:p>
      </dgm:t>
    </dgm:pt>
    <dgm:pt modelId="{7E5FDCDE-E051-4644-8B13-426657BDF0F4}" type="parTrans" cxnId="{47B23A6F-5A35-40C0-A227-9E202E8AEC8B}">
      <dgm:prSet/>
      <dgm:spPr/>
      <dgm:t>
        <a:bodyPr/>
        <a:lstStyle/>
        <a:p>
          <a:endParaRPr lang="en-US"/>
        </a:p>
      </dgm:t>
    </dgm:pt>
    <dgm:pt modelId="{50881269-C2DF-4CF8-BE1D-62ABFF801D8A}" type="sibTrans" cxnId="{47B23A6F-5A35-40C0-A227-9E202E8AEC8B}">
      <dgm:prSet/>
      <dgm:spPr/>
      <dgm:t>
        <a:bodyPr/>
        <a:lstStyle/>
        <a:p>
          <a:endParaRPr lang="en-US"/>
        </a:p>
      </dgm:t>
    </dgm:pt>
    <dgm:pt modelId="{DB4CB382-4FAE-48B5-941B-603B1DEB8132}" type="pres">
      <dgm:prSet presAssocID="{D65AE228-6ED5-454B-97D1-EBBCB0F01A50}" presName="linear" presStyleCnt="0">
        <dgm:presLayoutVars>
          <dgm:animLvl val="lvl"/>
          <dgm:resizeHandles val="exact"/>
        </dgm:presLayoutVars>
      </dgm:prSet>
      <dgm:spPr/>
      <dgm:t>
        <a:bodyPr/>
        <a:lstStyle/>
        <a:p>
          <a:endParaRPr lang="en-US"/>
        </a:p>
      </dgm:t>
    </dgm:pt>
    <dgm:pt modelId="{B765A552-0DF3-4565-9E85-FCAAAB4EF17F}" type="pres">
      <dgm:prSet presAssocID="{C87F5DA5-CA1D-49DA-9B09-B717B8935B6C}" presName="parentText" presStyleLbl="node1" presStyleIdx="0" presStyleCnt="1" custScaleY="174827" custLinFactNeighborX="-820" custLinFactNeighborY="-80582">
        <dgm:presLayoutVars>
          <dgm:chMax val="0"/>
          <dgm:bulletEnabled val="1"/>
        </dgm:presLayoutVars>
      </dgm:prSet>
      <dgm:spPr/>
      <dgm:t>
        <a:bodyPr/>
        <a:lstStyle/>
        <a:p>
          <a:endParaRPr lang="en-US"/>
        </a:p>
      </dgm:t>
    </dgm:pt>
  </dgm:ptLst>
  <dgm:cxnLst>
    <dgm:cxn modelId="{47B23A6F-5A35-40C0-A227-9E202E8AEC8B}" srcId="{D65AE228-6ED5-454B-97D1-EBBCB0F01A50}" destId="{C87F5DA5-CA1D-49DA-9B09-B717B8935B6C}" srcOrd="0" destOrd="0" parTransId="{7E5FDCDE-E051-4644-8B13-426657BDF0F4}" sibTransId="{50881269-C2DF-4CF8-BE1D-62ABFF801D8A}"/>
    <dgm:cxn modelId="{9CFBD883-DDBA-417B-B423-971EC9CD4BEE}" type="presOf" srcId="{D65AE228-6ED5-454B-97D1-EBBCB0F01A50}" destId="{DB4CB382-4FAE-48B5-941B-603B1DEB8132}" srcOrd="0" destOrd="0" presId="urn:microsoft.com/office/officeart/2005/8/layout/vList2"/>
    <dgm:cxn modelId="{691C80D7-08A4-4687-A53E-CD871108BD82}" type="presOf" srcId="{C87F5DA5-CA1D-49DA-9B09-B717B8935B6C}" destId="{B765A552-0DF3-4565-9E85-FCAAAB4EF17F}" srcOrd="0" destOrd="0" presId="urn:microsoft.com/office/officeart/2005/8/layout/vList2"/>
    <dgm:cxn modelId="{7A052A4B-8A58-4C7B-A385-B0BD8FB05EAA}" type="presParOf" srcId="{DB4CB382-4FAE-48B5-941B-603B1DEB8132}" destId="{B765A552-0DF3-4565-9E85-FCAAAB4EF17F}" srcOrd="0"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D70CB1-06E5-4349-AAF4-0375212EA8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D8EC70C-CA3A-4B18-8542-D9F365D9477A}">
      <dgm:prSet phldrT="[Text]" custT="1"/>
      <dgm:spPr/>
      <dgm:t>
        <a:bodyPr/>
        <a:lstStyle/>
        <a:p>
          <a:r>
            <a:rPr lang="fr-CA" sz="2000" dirty="0">
              <a:latin typeface="Arial" pitchFamily="34" charset="0"/>
              <a:cs typeface="Arial" pitchFamily="34" charset="0"/>
            </a:rPr>
            <a:t>permet aux élèves de démontrer leur compréhension des concepts mathématiques en utilisant </a:t>
          </a:r>
          <a:r>
            <a:rPr lang="fr-CA" sz="2000" dirty="0" smtClean="0">
              <a:latin typeface="Arial" pitchFamily="34" charset="0"/>
              <a:cs typeface="Arial" pitchFamily="34" charset="0"/>
            </a:rPr>
            <a:t>les conventions </a:t>
          </a:r>
          <a:r>
            <a:rPr lang="fr-CA" sz="2000" dirty="0">
              <a:latin typeface="Arial" pitchFamily="34" charset="0"/>
              <a:cs typeface="Arial" pitchFamily="34" charset="0"/>
            </a:rPr>
            <a:t>mathématiques pour expliquer comment ils utilisent leurs stratégies personnelles</a:t>
          </a:r>
          <a:endParaRPr lang="en-US" sz="2000" dirty="0">
            <a:latin typeface="Arial" pitchFamily="34" charset="0"/>
            <a:cs typeface="Arial" pitchFamily="34" charset="0"/>
          </a:endParaRPr>
        </a:p>
      </dgm:t>
    </dgm:pt>
    <dgm:pt modelId="{5E9B022B-A33D-4634-9E65-90DFE69A93C9}" type="parTrans" cxnId="{6B98FFBF-5EFD-4C61-BABA-8A1DE3BBE54C}">
      <dgm:prSet/>
      <dgm:spPr/>
      <dgm:t>
        <a:bodyPr/>
        <a:lstStyle/>
        <a:p>
          <a:endParaRPr lang="en-US"/>
        </a:p>
      </dgm:t>
    </dgm:pt>
    <dgm:pt modelId="{2EBC2037-A224-452D-B51F-2FAE30C07CD2}" type="sibTrans" cxnId="{6B98FFBF-5EFD-4C61-BABA-8A1DE3BBE54C}">
      <dgm:prSet/>
      <dgm:spPr/>
      <dgm:t>
        <a:bodyPr/>
        <a:lstStyle/>
        <a:p>
          <a:endParaRPr lang="en-US"/>
        </a:p>
      </dgm:t>
    </dgm:pt>
    <dgm:pt modelId="{1996B6F7-840B-4EF8-A081-02E0EB1BF25A}">
      <dgm:prSet phldrT="[Text]" custT="1"/>
      <dgm:spPr/>
      <dgm:t>
        <a:bodyPr/>
        <a:lstStyle/>
        <a:p>
          <a:r>
            <a:rPr lang="fr-CA" sz="2000" dirty="0">
              <a:latin typeface="Arial" pitchFamily="34" charset="0"/>
              <a:cs typeface="Arial" pitchFamily="34" charset="0"/>
            </a:rPr>
            <a:t>peut se faire oralement ou à l’écrit, avec ou sans appuis </a:t>
          </a:r>
          <a:r>
            <a:rPr lang="fr-CA" sz="2000" dirty="0" smtClean="0">
              <a:latin typeface="Arial" pitchFamily="34" charset="0"/>
              <a:cs typeface="Arial" pitchFamily="34" charset="0"/>
            </a:rPr>
            <a:t>visuels</a:t>
          </a:r>
          <a:endParaRPr lang="en-US" sz="2000" dirty="0">
            <a:latin typeface="Arial" pitchFamily="34" charset="0"/>
            <a:cs typeface="Arial" pitchFamily="34" charset="0"/>
          </a:endParaRPr>
        </a:p>
      </dgm:t>
    </dgm:pt>
    <dgm:pt modelId="{E42A283A-F961-4574-A09A-7D14DE7160AD}" type="parTrans" cxnId="{5FC4ECC4-9690-45D2-A9F9-96BD2FABDA2A}">
      <dgm:prSet/>
      <dgm:spPr/>
      <dgm:t>
        <a:bodyPr/>
        <a:lstStyle/>
        <a:p>
          <a:endParaRPr lang="en-US"/>
        </a:p>
      </dgm:t>
    </dgm:pt>
    <dgm:pt modelId="{68D0E7C3-B989-4753-9B11-ED989E847802}" type="sibTrans" cxnId="{5FC4ECC4-9690-45D2-A9F9-96BD2FABDA2A}">
      <dgm:prSet/>
      <dgm:spPr/>
      <dgm:t>
        <a:bodyPr/>
        <a:lstStyle/>
        <a:p>
          <a:endParaRPr lang="en-US"/>
        </a:p>
      </dgm:t>
    </dgm:pt>
    <dgm:pt modelId="{346B849A-B182-4A9F-97E3-6D5365D23248}">
      <dgm:prSet phldrT="[Text]" custT="1"/>
      <dgm:spPr>
        <a:solidFill>
          <a:schemeClr val="accent2"/>
        </a:solidFill>
      </dgm:spPr>
      <dgm:t>
        <a:bodyPr/>
        <a:lstStyle/>
        <a:p>
          <a:r>
            <a:rPr lang="fr-CA" sz="3200" dirty="0">
              <a:solidFill>
                <a:schemeClr val="tx1"/>
              </a:solidFill>
              <a:latin typeface="Arial" pitchFamily="34" charset="0"/>
              <a:cs typeface="Arial" pitchFamily="34" charset="0"/>
            </a:rPr>
            <a:t>Le rôle de la communication dans l’enseignement par la résolution de problèmes</a:t>
          </a:r>
          <a:endParaRPr lang="en-US" sz="3200" dirty="0">
            <a:solidFill>
              <a:schemeClr val="tx1"/>
            </a:solidFill>
            <a:latin typeface="Arial" pitchFamily="34" charset="0"/>
            <a:cs typeface="Arial" pitchFamily="34" charset="0"/>
          </a:endParaRPr>
        </a:p>
      </dgm:t>
    </dgm:pt>
    <dgm:pt modelId="{F4A586E0-207A-4F0E-9049-43D4689CE658}" type="sibTrans" cxnId="{D7BE849A-BFE4-4FF2-AFFA-EF80A599838A}">
      <dgm:prSet/>
      <dgm:spPr/>
      <dgm:t>
        <a:bodyPr/>
        <a:lstStyle/>
        <a:p>
          <a:endParaRPr lang="en-US"/>
        </a:p>
      </dgm:t>
    </dgm:pt>
    <dgm:pt modelId="{C594F07D-C7A3-4F9A-8084-E626CB477735}" type="parTrans" cxnId="{D7BE849A-BFE4-4FF2-AFFA-EF80A599838A}">
      <dgm:prSet/>
      <dgm:spPr/>
      <dgm:t>
        <a:bodyPr/>
        <a:lstStyle/>
        <a:p>
          <a:endParaRPr lang="en-US"/>
        </a:p>
      </dgm:t>
    </dgm:pt>
    <dgm:pt modelId="{D09790EE-2AAA-4C98-90C1-58A757C9493C}" type="pres">
      <dgm:prSet presAssocID="{DFD70CB1-06E5-4349-AAF4-0375212EA8F9}" presName="linear" presStyleCnt="0">
        <dgm:presLayoutVars>
          <dgm:animLvl val="lvl"/>
          <dgm:resizeHandles val="exact"/>
        </dgm:presLayoutVars>
      </dgm:prSet>
      <dgm:spPr/>
      <dgm:t>
        <a:bodyPr/>
        <a:lstStyle/>
        <a:p>
          <a:endParaRPr lang="en-US"/>
        </a:p>
      </dgm:t>
    </dgm:pt>
    <dgm:pt modelId="{9E63524C-7934-4BD9-BC8D-8B6ED5BA135E}" type="pres">
      <dgm:prSet presAssocID="{346B849A-B182-4A9F-97E3-6D5365D23248}" presName="parentText" presStyleLbl="node1" presStyleIdx="0" presStyleCnt="1" custLinFactNeighborY="-54733">
        <dgm:presLayoutVars>
          <dgm:chMax val="0"/>
          <dgm:bulletEnabled val="1"/>
        </dgm:presLayoutVars>
      </dgm:prSet>
      <dgm:spPr/>
      <dgm:t>
        <a:bodyPr/>
        <a:lstStyle/>
        <a:p>
          <a:endParaRPr lang="en-US"/>
        </a:p>
      </dgm:t>
    </dgm:pt>
    <dgm:pt modelId="{C3590ACE-FB3F-4014-9A80-F0AFC0134229}" type="pres">
      <dgm:prSet presAssocID="{346B849A-B182-4A9F-97E3-6D5365D23248}" presName="childText" presStyleLbl="revTx" presStyleIdx="0" presStyleCnt="1" custLinFactNeighborY="-35363">
        <dgm:presLayoutVars>
          <dgm:bulletEnabled val="1"/>
        </dgm:presLayoutVars>
      </dgm:prSet>
      <dgm:spPr/>
      <dgm:t>
        <a:bodyPr/>
        <a:lstStyle/>
        <a:p>
          <a:endParaRPr lang="en-US"/>
        </a:p>
      </dgm:t>
    </dgm:pt>
  </dgm:ptLst>
  <dgm:cxnLst>
    <dgm:cxn modelId="{1D0F55EE-4CE0-4842-89FF-2D2808D54104}" type="presOf" srcId="{1996B6F7-840B-4EF8-A081-02E0EB1BF25A}" destId="{C3590ACE-FB3F-4014-9A80-F0AFC0134229}" srcOrd="0" destOrd="1" presId="urn:microsoft.com/office/officeart/2005/8/layout/vList2"/>
    <dgm:cxn modelId="{5FC4ECC4-9690-45D2-A9F9-96BD2FABDA2A}" srcId="{346B849A-B182-4A9F-97E3-6D5365D23248}" destId="{1996B6F7-840B-4EF8-A081-02E0EB1BF25A}" srcOrd="1" destOrd="0" parTransId="{E42A283A-F961-4574-A09A-7D14DE7160AD}" sibTransId="{68D0E7C3-B989-4753-9B11-ED989E847802}"/>
    <dgm:cxn modelId="{9DA24ABF-3D6E-4F8D-9040-1DBB8D7EA6A6}" type="presOf" srcId="{DFD70CB1-06E5-4349-AAF4-0375212EA8F9}" destId="{D09790EE-2AAA-4C98-90C1-58A757C9493C}" srcOrd="0" destOrd="0" presId="urn:microsoft.com/office/officeart/2005/8/layout/vList2"/>
    <dgm:cxn modelId="{6B98FFBF-5EFD-4C61-BABA-8A1DE3BBE54C}" srcId="{346B849A-B182-4A9F-97E3-6D5365D23248}" destId="{5D8EC70C-CA3A-4B18-8542-D9F365D9477A}" srcOrd="0" destOrd="0" parTransId="{5E9B022B-A33D-4634-9E65-90DFE69A93C9}" sibTransId="{2EBC2037-A224-452D-B51F-2FAE30C07CD2}"/>
    <dgm:cxn modelId="{D7BE849A-BFE4-4FF2-AFFA-EF80A599838A}" srcId="{DFD70CB1-06E5-4349-AAF4-0375212EA8F9}" destId="{346B849A-B182-4A9F-97E3-6D5365D23248}" srcOrd="0" destOrd="0" parTransId="{C594F07D-C7A3-4F9A-8084-E626CB477735}" sibTransId="{F4A586E0-207A-4F0E-9049-43D4689CE658}"/>
    <dgm:cxn modelId="{661DFB16-FED7-44F9-AFBA-CAC3440517DC}" type="presOf" srcId="{5D8EC70C-CA3A-4B18-8542-D9F365D9477A}" destId="{C3590ACE-FB3F-4014-9A80-F0AFC0134229}" srcOrd="0" destOrd="0" presId="urn:microsoft.com/office/officeart/2005/8/layout/vList2"/>
    <dgm:cxn modelId="{E1110DC3-5FA4-4373-AA86-C92035B32EF8}" type="presOf" srcId="{346B849A-B182-4A9F-97E3-6D5365D23248}" destId="{9E63524C-7934-4BD9-BC8D-8B6ED5BA135E}" srcOrd="0" destOrd="0" presId="urn:microsoft.com/office/officeart/2005/8/layout/vList2"/>
    <dgm:cxn modelId="{166CEDB6-426B-44D9-B729-BD1AE3F6F106}" type="presParOf" srcId="{D09790EE-2AAA-4C98-90C1-58A757C9493C}" destId="{9E63524C-7934-4BD9-BC8D-8B6ED5BA135E}" srcOrd="0" destOrd="0" presId="urn:microsoft.com/office/officeart/2005/8/layout/vList2"/>
    <dgm:cxn modelId="{A2A7B9E6-7DD5-4D65-A4CC-017DC3615559}" type="presParOf" srcId="{D09790EE-2AAA-4C98-90C1-58A757C9493C}" destId="{C3590ACE-FB3F-4014-9A80-F0AFC0134229}" srcOrd="1"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45763A-D027-49AC-988A-2EBEBD00DAC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9FFD4EDD-B76C-4040-90EB-0CB043B897FA}">
      <dgm:prSet phldrT="[Text]"/>
      <dgm:spPr>
        <a:solidFill>
          <a:schemeClr val="accent6">
            <a:lumMod val="40000"/>
            <a:lumOff val="60000"/>
          </a:schemeClr>
        </a:solidFill>
      </dgm:spPr>
      <dgm:t>
        <a:bodyPr/>
        <a:lstStyle/>
        <a:p>
          <a:r>
            <a:rPr lang="en-US" dirty="0" err="1">
              <a:latin typeface="Arial" pitchFamily="34" charset="0"/>
              <a:cs typeface="Arial" pitchFamily="34" charset="0"/>
            </a:rPr>
            <a:t>Enseignement</a:t>
          </a:r>
          <a:r>
            <a:rPr lang="en-US" dirty="0">
              <a:latin typeface="Arial" pitchFamily="34" charset="0"/>
              <a:cs typeface="Arial" pitchFamily="34" charset="0"/>
            </a:rPr>
            <a:t> par la </a:t>
          </a:r>
          <a:r>
            <a:rPr lang="en-US" dirty="0" err="1">
              <a:latin typeface="Arial" pitchFamily="34" charset="0"/>
              <a:cs typeface="Arial" pitchFamily="34" charset="0"/>
            </a:rPr>
            <a:t>résolution</a:t>
          </a:r>
          <a:r>
            <a:rPr lang="en-US" dirty="0">
              <a:latin typeface="Arial" pitchFamily="34" charset="0"/>
              <a:cs typeface="Arial" pitchFamily="34" charset="0"/>
            </a:rPr>
            <a:t> de </a:t>
          </a:r>
          <a:r>
            <a:rPr lang="en-US" dirty="0" err="1">
              <a:latin typeface="Arial" pitchFamily="34" charset="0"/>
              <a:cs typeface="Arial" pitchFamily="34" charset="0"/>
            </a:rPr>
            <a:t>problèmes</a:t>
          </a:r>
          <a:endParaRPr lang="en-US" dirty="0">
            <a:latin typeface="Arial" pitchFamily="34" charset="0"/>
            <a:cs typeface="Arial" pitchFamily="34" charset="0"/>
          </a:endParaRPr>
        </a:p>
      </dgm:t>
    </dgm:pt>
    <dgm:pt modelId="{1418081E-5620-4BB8-9545-4F0BB4D433D0}" type="parTrans" cxnId="{9934877F-64EF-4717-BF3C-5C0A66D81C73}">
      <dgm:prSet/>
      <dgm:spPr/>
      <dgm:t>
        <a:bodyPr/>
        <a:lstStyle/>
        <a:p>
          <a:endParaRPr lang="en-US"/>
        </a:p>
      </dgm:t>
    </dgm:pt>
    <dgm:pt modelId="{48EA21BE-A666-4388-86F1-EDBDA548CD5A}" type="sibTrans" cxnId="{9934877F-64EF-4717-BF3C-5C0A66D81C73}">
      <dgm:prSet/>
      <dgm:spPr/>
      <dgm:t>
        <a:bodyPr/>
        <a:lstStyle/>
        <a:p>
          <a:endParaRPr lang="en-US"/>
        </a:p>
      </dgm:t>
    </dgm:pt>
    <dgm:pt modelId="{61EC2601-48E4-4EEC-9A71-1A3A176774BB}">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Définition</a:t>
          </a:r>
          <a:endParaRPr lang="en-US" baseline="0" dirty="0">
            <a:solidFill>
              <a:sysClr val="windowText" lastClr="000000"/>
            </a:solidFill>
            <a:latin typeface="Arial" pitchFamily="34" charset="0"/>
            <a:cs typeface="Arial" pitchFamily="34" charset="0"/>
          </a:endParaRPr>
        </a:p>
      </dgm:t>
    </dgm:pt>
    <dgm:pt modelId="{F92BB085-AC8C-45B1-BC50-683AD69FCB7D}" type="parTrans" cxnId="{BF5F9566-FD92-4ECB-8034-2339EAC85D1E}">
      <dgm:prSet/>
      <dgm:spPr/>
      <dgm:t>
        <a:bodyPr/>
        <a:lstStyle/>
        <a:p>
          <a:endParaRPr lang="en-US"/>
        </a:p>
      </dgm:t>
    </dgm:pt>
    <dgm:pt modelId="{5FB34C69-19F7-47F3-94F2-0995B073996D}" type="sibTrans" cxnId="{BF5F9566-FD92-4ECB-8034-2339EAC85D1E}">
      <dgm:prSet/>
      <dgm:spPr/>
      <dgm:t>
        <a:bodyPr/>
        <a:lstStyle/>
        <a:p>
          <a:endParaRPr lang="en-US"/>
        </a:p>
      </dgm:t>
    </dgm:pt>
    <dgm:pt modelId="{2BD56C35-50F9-4DC5-8798-AFCCDC18E92E}">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Caractéristiques</a:t>
          </a:r>
          <a:r>
            <a:rPr lang="en-US" baseline="0" dirty="0">
              <a:solidFill>
                <a:sysClr val="windowText" lastClr="000000"/>
              </a:solidFill>
              <a:latin typeface="Arial" pitchFamily="34" charset="0"/>
              <a:cs typeface="Arial" pitchFamily="34" charset="0"/>
            </a:rPr>
            <a:t>/</a:t>
          </a:r>
          <a:r>
            <a:rPr lang="en-US" baseline="0" dirty="0" err="1">
              <a:solidFill>
                <a:sysClr val="windowText" lastClr="000000"/>
              </a:solidFill>
              <a:latin typeface="Arial" pitchFamily="34" charset="0"/>
              <a:cs typeface="Arial" pitchFamily="34" charset="0"/>
            </a:rPr>
            <a:t>Faits</a:t>
          </a:r>
          <a:endParaRPr lang="en-US" baseline="0" dirty="0">
            <a:solidFill>
              <a:sysClr val="windowText" lastClr="000000"/>
            </a:solidFill>
            <a:latin typeface="Arial" pitchFamily="34" charset="0"/>
            <a:cs typeface="Arial" pitchFamily="34" charset="0"/>
          </a:endParaRPr>
        </a:p>
      </dgm:t>
    </dgm:pt>
    <dgm:pt modelId="{3FDC9988-FDEF-45BC-9FEC-5FB79FAECC74}" type="parTrans" cxnId="{EAE05FD2-8A64-46A7-8CF6-A15383D5DC0C}">
      <dgm:prSet/>
      <dgm:spPr/>
      <dgm:t>
        <a:bodyPr/>
        <a:lstStyle/>
        <a:p>
          <a:endParaRPr lang="en-US"/>
        </a:p>
      </dgm:t>
    </dgm:pt>
    <dgm:pt modelId="{07B45E9C-FA42-4FC8-81A1-1BB7F6905C22}" type="sibTrans" cxnId="{EAE05FD2-8A64-46A7-8CF6-A15383D5DC0C}">
      <dgm:prSet/>
      <dgm:spPr/>
      <dgm:t>
        <a:bodyPr/>
        <a:lstStyle/>
        <a:p>
          <a:endParaRPr lang="en-US"/>
        </a:p>
      </dgm:t>
    </dgm:pt>
    <dgm:pt modelId="{2C7A86B7-D0F0-4406-B69A-ACAB06119E05}">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Exemples</a:t>
          </a:r>
          <a:endParaRPr lang="en-US" baseline="0" dirty="0">
            <a:solidFill>
              <a:sysClr val="windowText" lastClr="000000"/>
            </a:solidFill>
            <a:latin typeface="Arial" pitchFamily="34" charset="0"/>
            <a:cs typeface="Arial" pitchFamily="34" charset="0"/>
          </a:endParaRPr>
        </a:p>
      </dgm:t>
    </dgm:pt>
    <dgm:pt modelId="{713C15A3-8D43-4A80-B417-051F4F1929F8}" type="parTrans" cxnId="{D0E3FE52-00BC-47F9-9002-0EA3A6448DA0}">
      <dgm:prSet/>
      <dgm:spPr/>
      <dgm:t>
        <a:bodyPr/>
        <a:lstStyle/>
        <a:p>
          <a:endParaRPr lang="en-US"/>
        </a:p>
      </dgm:t>
    </dgm:pt>
    <dgm:pt modelId="{3D98FF29-140E-4045-B5BB-B2D1136D3DE9}" type="sibTrans" cxnId="{D0E3FE52-00BC-47F9-9002-0EA3A6448DA0}">
      <dgm:prSet/>
      <dgm:spPr/>
      <dgm:t>
        <a:bodyPr/>
        <a:lstStyle/>
        <a:p>
          <a:endParaRPr lang="en-US"/>
        </a:p>
      </dgm:t>
    </dgm:pt>
    <dgm:pt modelId="{14367687-4AD9-409E-B68F-3E5F0EED6020}">
      <dgm:prSet phldrT="[Text]"/>
      <dgm:spPr>
        <a:solidFill>
          <a:schemeClr val="tx2">
            <a:lumMod val="20000"/>
            <a:lumOff val="80000"/>
          </a:schemeClr>
        </a:solidFill>
      </dgm:spPr>
      <dgm:t>
        <a:bodyPr/>
        <a:lstStyle/>
        <a:p>
          <a:r>
            <a:rPr lang="en-US" baseline="0" dirty="0" err="1" smtClean="0">
              <a:solidFill>
                <a:sysClr val="windowText" lastClr="000000"/>
              </a:solidFill>
              <a:latin typeface="Arial" pitchFamily="34" charset="0"/>
              <a:cs typeface="Arial" pitchFamily="34" charset="0"/>
            </a:rPr>
            <a:t>Contrexemples</a:t>
          </a:r>
          <a:endParaRPr lang="en-US" baseline="0" dirty="0">
            <a:solidFill>
              <a:sysClr val="windowText" lastClr="000000"/>
            </a:solidFill>
            <a:latin typeface="Arial" pitchFamily="34" charset="0"/>
            <a:cs typeface="Arial" pitchFamily="34" charset="0"/>
          </a:endParaRPr>
        </a:p>
      </dgm:t>
    </dgm:pt>
    <dgm:pt modelId="{4BA2396A-58AD-40B4-8C47-A01F1603FEF8}" type="parTrans" cxnId="{5AA2697B-6493-4794-9260-D15D5ED76A54}">
      <dgm:prSet/>
      <dgm:spPr/>
      <dgm:t>
        <a:bodyPr/>
        <a:lstStyle/>
        <a:p>
          <a:endParaRPr lang="en-US"/>
        </a:p>
      </dgm:t>
    </dgm:pt>
    <dgm:pt modelId="{D6E41416-CF95-4F43-87C0-12FBB8F3A099}" type="sibTrans" cxnId="{5AA2697B-6493-4794-9260-D15D5ED76A54}">
      <dgm:prSet/>
      <dgm:spPr/>
      <dgm:t>
        <a:bodyPr/>
        <a:lstStyle/>
        <a:p>
          <a:endParaRPr lang="en-US"/>
        </a:p>
      </dgm:t>
    </dgm:pt>
    <dgm:pt modelId="{F6BEB6D9-5D90-4D5E-996A-66BC16016DAA}" type="pres">
      <dgm:prSet presAssocID="{3645763A-D027-49AC-988A-2EBEBD00DAC4}" presName="diagram" presStyleCnt="0">
        <dgm:presLayoutVars>
          <dgm:chMax val="1"/>
          <dgm:dir/>
          <dgm:animLvl val="ctr"/>
          <dgm:resizeHandles val="exact"/>
        </dgm:presLayoutVars>
      </dgm:prSet>
      <dgm:spPr/>
      <dgm:t>
        <a:bodyPr/>
        <a:lstStyle/>
        <a:p>
          <a:endParaRPr lang="en-US"/>
        </a:p>
      </dgm:t>
    </dgm:pt>
    <dgm:pt modelId="{2AFDFFE1-57A1-4111-8AAC-B38D8EB5FDA6}" type="pres">
      <dgm:prSet presAssocID="{3645763A-D027-49AC-988A-2EBEBD00DAC4}" presName="matrix" presStyleCnt="0"/>
      <dgm:spPr/>
    </dgm:pt>
    <dgm:pt modelId="{39E8A6BA-B668-418F-A493-3DAB1E726813}" type="pres">
      <dgm:prSet presAssocID="{3645763A-D027-49AC-988A-2EBEBD00DAC4}" presName="tile1" presStyleLbl="node1" presStyleIdx="0" presStyleCnt="4"/>
      <dgm:spPr/>
      <dgm:t>
        <a:bodyPr/>
        <a:lstStyle/>
        <a:p>
          <a:endParaRPr lang="en-US"/>
        </a:p>
      </dgm:t>
    </dgm:pt>
    <dgm:pt modelId="{19679185-F233-4AD0-8440-C92979CAB559}" type="pres">
      <dgm:prSet presAssocID="{3645763A-D027-49AC-988A-2EBEBD00DAC4}" presName="tile1text" presStyleLbl="node1" presStyleIdx="0" presStyleCnt="4">
        <dgm:presLayoutVars>
          <dgm:chMax val="0"/>
          <dgm:chPref val="0"/>
          <dgm:bulletEnabled val="1"/>
        </dgm:presLayoutVars>
      </dgm:prSet>
      <dgm:spPr/>
      <dgm:t>
        <a:bodyPr/>
        <a:lstStyle/>
        <a:p>
          <a:endParaRPr lang="en-US"/>
        </a:p>
      </dgm:t>
    </dgm:pt>
    <dgm:pt modelId="{B0B95125-BE2A-4EFA-B202-0C2C64FD0232}" type="pres">
      <dgm:prSet presAssocID="{3645763A-D027-49AC-988A-2EBEBD00DAC4}" presName="tile2" presStyleLbl="node1" presStyleIdx="1" presStyleCnt="4"/>
      <dgm:spPr/>
      <dgm:t>
        <a:bodyPr/>
        <a:lstStyle/>
        <a:p>
          <a:endParaRPr lang="en-US"/>
        </a:p>
      </dgm:t>
    </dgm:pt>
    <dgm:pt modelId="{73899435-0688-4604-9147-DC10AB1CDAE3}" type="pres">
      <dgm:prSet presAssocID="{3645763A-D027-49AC-988A-2EBEBD00DAC4}" presName="tile2text" presStyleLbl="node1" presStyleIdx="1" presStyleCnt="4">
        <dgm:presLayoutVars>
          <dgm:chMax val="0"/>
          <dgm:chPref val="0"/>
          <dgm:bulletEnabled val="1"/>
        </dgm:presLayoutVars>
      </dgm:prSet>
      <dgm:spPr/>
      <dgm:t>
        <a:bodyPr/>
        <a:lstStyle/>
        <a:p>
          <a:endParaRPr lang="en-US"/>
        </a:p>
      </dgm:t>
    </dgm:pt>
    <dgm:pt modelId="{1377AB05-4E49-4BB8-8CA9-FFE536BC0F13}" type="pres">
      <dgm:prSet presAssocID="{3645763A-D027-49AC-988A-2EBEBD00DAC4}" presName="tile3" presStyleLbl="node1" presStyleIdx="2" presStyleCnt="4"/>
      <dgm:spPr/>
      <dgm:t>
        <a:bodyPr/>
        <a:lstStyle/>
        <a:p>
          <a:endParaRPr lang="en-US"/>
        </a:p>
      </dgm:t>
    </dgm:pt>
    <dgm:pt modelId="{CE136C60-165C-4620-AD3D-D4A8F5EB8B16}" type="pres">
      <dgm:prSet presAssocID="{3645763A-D027-49AC-988A-2EBEBD00DAC4}" presName="tile3text" presStyleLbl="node1" presStyleIdx="2" presStyleCnt="4">
        <dgm:presLayoutVars>
          <dgm:chMax val="0"/>
          <dgm:chPref val="0"/>
          <dgm:bulletEnabled val="1"/>
        </dgm:presLayoutVars>
      </dgm:prSet>
      <dgm:spPr/>
      <dgm:t>
        <a:bodyPr/>
        <a:lstStyle/>
        <a:p>
          <a:endParaRPr lang="en-US"/>
        </a:p>
      </dgm:t>
    </dgm:pt>
    <dgm:pt modelId="{3A6EAD08-5639-4643-96C1-31B12FD7A5B2}" type="pres">
      <dgm:prSet presAssocID="{3645763A-D027-49AC-988A-2EBEBD00DAC4}" presName="tile4" presStyleLbl="node1" presStyleIdx="3" presStyleCnt="4" custLinFactNeighborX="0" custLinFactNeighborY="0"/>
      <dgm:spPr/>
      <dgm:t>
        <a:bodyPr/>
        <a:lstStyle/>
        <a:p>
          <a:endParaRPr lang="en-US"/>
        </a:p>
      </dgm:t>
    </dgm:pt>
    <dgm:pt modelId="{F9216D44-7A6C-4DEF-86C4-3E07B464F7CE}" type="pres">
      <dgm:prSet presAssocID="{3645763A-D027-49AC-988A-2EBEBD00DAC4}" presName="tile4text" presStyleLbl="node1" presStyleIdx="3" presStyleCnt="4">
        <dgm:presLayoutVars>
          <dgm:chMax val="0"/>
          <dgm:chPref val="0"/>
          <dgm:bulletEnabled val="1"/>
        </dgm:presLayoutVars>
      </dgm:prSet>
      <dgm:spPr/>
      <dgm:t>
        <a:bodyPr/>
        <a:lstStyle/>
        <a:p>
          <a:endParaRPr lang="en-US"/>
        </a:p>
      </dgm:t>
    </dgm:pt>
    <dgm:pt modelId="{48460D04-29C5-42FB-81D5-0F0498D66E4D}" type="pres">
      <dgm:prSet presAssocID="{3645763A-D027-49AC-988A-2EBEBD00DAC4}" presName="centerTile" presStyleLbl="fgShp" presStyleIdx="0" presStyleCnt="1">
        <dgm:presLayoutVars>
          <dgm:chMax val="0"/>
          <dgm:chPref val="0"/>
        </dgm:presLayoutVars>
      </dgm:prSet>
      <dgm:spPr/>
      <dgm:t>
        <a:bodyPr/>
        <a:lstStyle/>
        <a:p>
          <a:endParaRPr lang="en-US"/>
        </a:p>
      </dgm:t>
    </dgm:pt>
  </dgm:ptLst>
  <dgm:cxnLst>
    <dgm:cxn modelId="{5E0789A2-5872-45BB-8799-342B0F9E2C77}" type="presOf" srcId="{14367687-4AD9-409E-B68F-3E5F0EED6020}" destId="{3A6EAD08-5639-4643-96C1-31B12FD7A5B2}" srcOrd="0" destOrd="0" presId="urn:microsoft.com/office/officeart/2005/8/layout/matrix1"/>
    <dgm:cxn modelId="{A9F2D2C5-55D0-4DF0-B3E6-37532B400660}" type="presOf" srcId="{14367687-4AD9-409E-B68F-3E5F0EED6020}" destId="{F9216D44-7A6C-4DEF-86C4-3E07B464F7CE}" srcOrd="1" destOrd="0" presId="urn:microsoft.com/office/officeart/2005/8/layout/matrix1"/>
    <dgm:cxn modelId="{9934877F-64EF-4717-BF3C-5C0A66D81C73}" srcId="{3645763A-D027-49AC-988A-2EBEBD00DAC4}" destId="{9FFD4EDD-B76C-4040-90EB-0CB043B897FA}" srcOrd="0" destOrd="0" parTransId="{1418081E-5620-4BB8-9545-4F0BB4D433D0}" sibTransId="{48EA21BE-A666-4388-86F1-EDBDA548CD5A}"/>
    <dgm:cxn modelId="{5AA2697B-6493-4794-9260-D15D5ED76A54}" srcId="{9FFD4EDD-B76C-4040-90EB-0CB043B897FA}" destId="{14367687-4AD9-409E-B68F-3E5F0EED6020}" srcOrd="3" destOrd="0" parTransId="{4BA2396A-58AD-40B4-8C47-A01F1603FEF8}" sibTransId="{D6E41416-CF95-4F43-87C0-12FBB8F3A099}"/>
    <dgm:cxn modelId="{6C5E6C3B-3519-46ED-BB48-5ACC3E5AA8C8}" type="presOf" srcId="{61EC2601-48E4-4EEC-9A71-1A3A176774BB}" destId="{19679185-F233-4AD0-8440-C92979CAB559}" srcOrd="1" destOrd="0" presId="urn:microsoft.com/office/officeart/2005/8/layout/matrix1"/>
    <dgm:cxn modelId="{BF5F9566-FD92-4ECB-8034-2339EAC85D1E}" srcId="{9FFD4EDD-B76C-4040-90EB-0CB043B897FA}" destId="{61EC2601-48E4-4EEC-9A71-1A3A176774BB}" srcOrd="0" destOrd="0" parTransId="{F92BB085-AC8C-45B1-BC50-683AD69FCB7D}" sibTransId="{5FB34C69-19F7-47F3-94F2-0995B073996D}"/>
    <dgm:cxn modelId="{C0400C4E-56CB-4E11-A44A-8F57CFEC5876}" type="presOf" srcId="{61EC2601-48E4-4EEC-9A71-1A3A176774BB}" destId="{39E8A6BA-B668-418F-A493-3DAB1E726813}" srcOrd="0" destOrd="0" presId="urn:microsoft.com/office/officeart/2005/8/layout/matrix1"/>
    <dgm:cxn modelId="{6F2D4F06-F6B5-416E-975E-7AD5048AF24C}" type="presOf" srcId="{2C7A86B7-D0F0-4406-B69A-ACAB06119E05}" destId="{CE136C60-165C-4620-AD3D-D4A8F5EB8B16}" srcOrd="1" destOrd="0" presId="urn:microsoft.com/office/officeart/2005/8/layout/matrix1"/>
    <dgm:cxn modelId="{F28668D9-133A-429A-9353-BD77760D1C23}" type="presOf" srcId="{2BD56C35-50F9-4DC5-8798-AFCCDC18E92E}" destId="{73899435-0688-4604-9147-DC10AB1CDAE3}" srcOrd="1" destOrd="0" presId="urn:microsoft.com/office/officeart/2005/8/layout/matrix1"/>
    <dgm:cxn modelId="{F100BAD8-A555-4AAE-B21E-76DF958FD650}" type="presOf" srcId="{3645763A-D027-49AC-988A-2EBEBD00DAC4}" destId="{F6BEB6D9-5D90-4D5E-996A-66BC16016DAA}" srcOrd="0" destOrd="0" presId="urn:microsoft.com/office/officeart/2005/8/layout/matrix1"/>
    <dgm:cxn modelId="{54AA132F-734D-4582-A0A9-3B51BF9ECF8F}" type="presOf" srcId="{2BD56C35-50F9-4DC5-8798-AFCCDC18E92E}" destId="{B0B95125-BE2A-4EFA-B202-0C2C64FD0232}" srcOrd="0" destOrd="0" presId="urn:microsoft.com/office/officeart/2005/8/layout/matrix1"/>
    <dgm:cxn modelId="{D0E3FE52-00BC-47F9-9002-0EA3A6448DA0}" srcId="{9FFD4EDD-B76C-4040-90EB-0CB043B897FA}" destId="{2C7A86B7-D0F0-4406-B69A-ACAB06119E05}" srcOrd="2" destOrd="0" parTransId="{713C15A3-8D43-4A80-B417-051F4F1929F8}" sibTransId="{3D98FF29-140E-4045-B5BB-B2D1136D3DE9}"/>
    <dgm:cxn modelId="{0F2DBB1A-14B0-4330-8C1E-16DE9F7B21D2}" type="presOf" srcId="{9FFD4EDD-B76C-4040-90EB-0CB043B897FA}" destId="{48460D04-29C5-42FB-81D5-0F0498D66E4D}" srcOrd="0" destOrd="0" presId="urn:microsoft.com/office/officeart/2005/8/layout/matrix1"/>
    <dgm:cxn modelId="{EAE05FD2-8A64-46A7-8CF6-A15383D5DC0C}" srcId="{9FFD4EDD-B76C-4040-90EB-0CB043B897FA}" destId="{2BD56C35-50F9-4DC5-8798-AFCCDC18E92E}" srcOrd="1" destOrd="0" parTransId="{3FDC9988-FDEF-45BC-9FEC-5FB79FAECC74}" sibTransId="{07B45E9C-FA42-4FC8-81A1-1BB7F6905C22}"/>
    <dgm:cxn modelId="{7620F5FB-2CB1-4937-80BF-A422AD2C6AE4}" type="presOf" srcId="{2C7A86B7-D0F0-4406-B69A-ACAB06119E05}" destId="{1377AB05-4E49-4BB8-8CA9-FFE536BC0F13}" srcOrd="0" destOrd="0" presId="urn:microsoft.com/office/officeart/2005/8/layout/matrix1"/>
    <dgm:cxn modelId="{E3746983-9045-4236-A632-EAF86BBF0FE9}" type="presParOf" srcId="{F6BEB6D9-5D90-4D5E-996A-66BC16016DAA}" destId="{2AFDFFE1-57A1-4111-8AAC-B38D8EB5FDA6}" srcOrd="0" destOrd="0" presId="urn:microsoft.com/office/officeart/2005/8/layout/matrix1"/>
    <dgm:cxn modelId="{75C29372-0ECA-48DF-A845-11F0D54E4EF2}" type="presParOf" srcId="{2AFDFFE1-57A1-4111-8AAC-B38D8EB5FDA6}" destId="{39E8A6BA-B668-418F-A493-3DAB1E726813}" srcOrd="0" destOrd="0" presId="urn:microsoft.com/office/officeart/2005/8/layout/matrix1"/>
    <dgm:cxn modelId="{E25CB726-79AC-40E0-836A-6303E71F0F73}" type="presParOf" srcId="{2AFDFFE1-57A1-4111-8AAC-B38D8EB5FDA6}" destId="{19679185-F233-4AD0-8440-C92979CAB559}" srcOrd="1" destOrd="0" presId="urn:microsoft.com/office/officeart/2005/8/layout/matrix1"/>
    <dgm:cxn modelId="{B0FAE57D-E336-4C65-B68D-24FE0B3C05E0}" type="presParOf" srcId="{2AFDFFE1-57A1-4111-8AAC-B38D8EB5FDA6}" destId="{B0B95125-BE2A-4EFA-B202-0C2C64FD0232}" srcOrd="2" destOrd="0" presId="urn:microsoft.com/office/officeart/2005/8/layout/matrix1"/>
    <dgm:cxn modelId="{32495087-17A4-4802-9C3C-DDC0EBA29DDB}" type="presParOf" srcId="{2AFDFFE1-57A1-4111-8AAC-B38D8EB5FDA6}" destId="{73899435-0688-4604-9147-DC10AB1CDAE3}" srcOrd="3" destOrd="0" presId="urn:microsoft.com/office/officeart/2005/8/layout/matrix1"/>
    <dgm:cxn modelId="{8CBA8F8F-A284-45F8-A8B9-799C52819FF8}" type="presParOf" srcId="{2AFDFFE1-57A1-4111-8AAC-B38D8EB5FDA6}" destId="{1377AB05-4E49-4BB8-8CA9-FFE536BC0F13}" srcOrd="4" destOrd="0" presId="urn:microsoft.com/office/officeart/2005/8/layout/matrix1"/>
    <dgm:cxn modelId="{92243799-2CCB-4F50-A96F-0B20B6412393}" type="presParOf" srcId="{2AFDFFE1-57A1-4111-8AAC-B38D8EB5FDA6}" destId="{CE136C60-165C-4620-AD3D-D4A8F5EB8B16}" srcOrd="5" destOrd="0" presId="urn:microsoft.com/office/officeart/2005/8/layout/matrix1"/>
    <dgm:cxn modelId="{C564CDA9-843B-42D2-894C-A6A108F43DD7}" type="presParOf" srcId="{2AFDFFE1-57A1-4111-8AAC-B38D8EB5FDA6}" destId="{3A6EAD08-5639-4643-96C1-31B12FD7A5B2}" srcOrd="6" destOrd="0" presId="urn:microsoft.com/office/officeart/2005/8/layout/matrix1"/>
    <dgm:cxn modelId="{FF234629-F7B1-4015-9290-53257A012D2F}" type="presParOf" srcId="{2AFDFFE1-57A1-4111-8AAC-B38D8EB5FDA6}" destId="{F9216D44-7A6C-4DEF-86C4-3E07B464F7CE}" srcOrd="7" destOrd="0" presId="urn:microsoft.com/office/officeart/2005/8/layout/matrix1"/>
    <dgm:cxn modelId="{29B40FF8-61F4-4447-84BB-6B2A53E308D8}" type="presParOf" srcId="{F6BEB6D9-5D90-4D5E-996A-66BC16016DAA}" destId="{48460D04-29C5-42FB-81D5-0F0498D66E4D}" srcOrd="1" destOrd="0" presId="urn:microsoft.com/office/officeart/2005/8/layout/matrix1"/>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7D4CFF-F0AF-4247-A0DA-E39701F8BD3F}">
      <dsp:nvSpPr>
        <dsp:cNvPr id="0" name=""/>
        <dsp:cNvSpPr/>
      </dsp:nvSpPr>
      <dsp:spPr>
        <a:xfrm>
          <a:off x="269982" y="0"/>
          <a:ext cx="5120640" cy="3200400"/>
        </a:xfrm>
        <a:prstGeom prst="swooshArrow">
          <a:avLst>
            <a:gd name="adj1" fmla="val 25000"/>
            <a:gd name="adj2" fmla="val 25000"/>
          </a:avLst>
        </a:prstGeom>
        <a:solidFill>
          <a:schemeClr val="accent2">
            <a:lumMod val="20000"/>
            <a:lumOff val="80000"/>
          </a:schemeClr>
        </a:solidFill>
        <a:ln>
          <a:noFill/>
        </a:ln>
        <a:effectLst/>
      </dsp:spPr>
      <dsp:style>
        <a:lnRef idx="0">
          <a:scrgbClr r="0" g="0" b="0"/>
        </a:lnRef>
        <a:fillRef idx="1">
          <a:scrgbClr r="0" g="0" b="0"/>
        </a:fillRef>
        <a:effectRef idx="0">
          <a:scrgbClr r="0" g="0" b="0"/>
        </a:effectRef>
        <a:fontRef idx="minor"/>
      </dsp:style>
    </dsp:sp>
    <dsp:sp modelId="{7D734090-915C-4D11-B1A2-1E4038F0B264}">
      <dsp:nvSpPr>
        <dsp:cNvPr id="0" name=""/>
        <dsp:cNvSpPr/>
      </dsp:nvSpPr>
      <dsp:spPr>
        <a:xfrm>
          <a:off x="833201" y="2208916"/>
          <a:ext cx="133136" cy="13313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2745D2-AE67-4D03-897B-DD02D7843594}">
      <dsp:nvSpPr>
        <dsp:cNvPr id="0" name=""/>
        <dsp:cNvSpPr/>
      </dsp:nvSpPr>
      <dsp:spPr>
        <a:xfrm>
          <a:off x="899769" y="2275484"/>
          <a:ext cx="1193109" cy="924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6" tIns="0" rIns="0" bIns="0" numCol="1" spcCol="1270" anchor="t" anchorCtr="0">
          <a:noAutofit/>
        </a:bodyPr>
        <a:lstStyle/>
        <a:p>
          <a:pPr lvl="0" algn="l" defTabSz="488950">
            <a:lnSpc>
              <a:spcPct val="90000"/>
            </a:lnSpc>
            <a:spcBef>
              <a:spcPct val="0"/>
            </a:spcBef>
            <a:spcAft>
              <a:spcPct val="35000"/>
            </a:spcAft>
          </a:pPr>
          <a:r>
            <a:rPr lang="fr-CA" sz="1100" kern="1200" dirty="0"/>
            <a:t>L'apprentissage des mathématiques </a:t>
          </a:r>
          <a:r>
            <a:rPr lang="fr-CA" sz="1100" b="1" kern="1200" dirty="0">
              <a:solidFill>
                <a:srgbClr val="FF6600"/>
              </a:solidFill>
            </a:rPr>
            <a:t>pour</a:t>
          </a:r>
          <a:r>
            <a:rPr lang="fr-CA" sz="1100" kern="1200" dirty="0"/>
            <a:t> la résolution de problème </a:t>
          </a:r>
          <a:endParaRPr lang="en-US" sz="1100" kern="1200" dirty="0"/>
        </a:p>
      </dsp:txBody>
      <dsp:txXfrm>
        <a:off x="899769" y="2275484"/>
        <a:ext cx="1193109" cy="924915"/>
      </dsp:txXfrm>
    </dsp:sp>
    <dsp:sp modelId="{1BC182E6-65E4-420C-A1C9-AD66A1337F07}">
      <dsp:nvSpPr>
        <dsp:cNvPr id="0" name=""/>
        <dsp:cNvSpPr/>
      </dsp:nvSpPr>
      <dsp:spPr>
        <a:xfrm>
          <a:off x="2008388" y="1339047"/>
          <a:ext cx="240670" cy="24067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3807B-BE1C-4CB6-AA69-5A6C32CE2D3A}">
      <dsp:nvSpPr>
        <dsp:cNvPr id="0" name=""/>
        <dsp:cNvSpPr/>
      </dsp:nvSpPr>
      <dsp:spPr>
        <a:xfrm>
          <a:off x="2128723" y="1459382"/>
          <a:ext cx="1228953" cy="1741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526" tIns="0" rIns="0" bIns="0" numCol="1" spcCol="1270" anchor="t" anchorCtr="0">
          <a:noAutofit/>
        </a:bodyPr>
        <a:lstStyle/>
        <a:p>
          <a:pPr lvl="0" algn="l" defTabSz="488950">
            <a:lnSpc>
              <a:spcPct val="90000"/>
            </a:lnSpc>
            <a:spcBef>
              <a:spcPct val="0"/>
            </a:spcBef>
            <a:spcAft>
              <a:spcPct val="35000"/>
            </a:spcAft>
          </a:pPr>
          <a:r>
            <a:rPr lang="fr-CA" sz="1100" kern="1200" dirty="0"/>
            <a:t>L'apprentissage </a:t>
          </a:r>
          <a:r>
            <a:rPr lang="fr-CA" sz="1100" b="1" kern="1200" dirty="0">
              <a:solidFill>
                <a:srgbClr val="FF6600"/>
              </a:solidFill>
            </a:rPr>
            <a:t>de</a:t>
          </a:r>
          <a:r>
            <a:rPr lang="fr-CA" sz="1100" kern="1200" dirty="0"/>
            <a:t> la résolution de problème </a:t>
          </a:r>
          <a:endParaRPr lang="en-US" sz="1100" kern="1200" dirty="0"/>
        </a:p>
      </dsp:txBody>
      <dsp:txXfrm>
        <a:off x="2128723" y="1459382"/>
        <a:ext cx="1228953" cy="1741017"/>
      </dsp:txXfrm>
    </dsp:sp>
    <dsp:sp modelId="{BEE3B8FE-8338-4EE8-94C4-667D03506E7C}">
      <dsp:nvSpPr>
        <dsp:cNvPr id="0" name=""/>
        <dsp:cNvSpPr/>
      </dsp:nvSpPr>
      <dsp:spPr>
        <a:xfrm>
          <a:off x="3421684" y="809701"/>
          <a:ext cx="332841" cy="33284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D31E75-8728-47D1-B693-60AF70BC524A}">
      <dsp:nvSpPr>
        <dsp:cNvPr id="0" name=""/>
        <dsp:cNvSpPr/>
      </dsp:nvSpPr>
      <dsp:spPr>
        <a:xfrm>
          <a:off x="3588105" y="976121"/>
          <a:ext cx="1228953" cy="2224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66" tIns="0" rIns="0" bIns="0" numCol="1" spcCol="1270" anchor="t" anchorCtr="0">
          <a:noAutofit/>
        </a:bodyPr>
        <a:lstStyle/>
        <a:p>
          <a:pPr lvl="0" algn="l" defTabSz="488950">
            <a:lnSpc>
              <a:spcPct val="90000"/>
            </a:lnSpc>
            <a:spcBef>
              <a:spcPct val="0"/>
            </a:spcBef>
            <a:spcAft>
              <a:spcPct val="35000"/>
            </a:spcAft>
          </a:pPr>
          <a:r>
            <a:rPr lang="fr-CA" sz="1100" kern="1200" dirty="0"/>
            <a:t>L'apprentissage des mathématiques </a:t>
          </a:r>
          <a:r>
            <a:rPr lang="fr-CA" sz="1100" b="1" kern="1200" dirty="0">
              <a:solidFill>
                <a:srgbClr val="FF6600"/>
              </a:solidFill>
            </a:rPr>
            <a:t>par</a:t>
          </a:r>
          <a:r>
            <a:rPr lang="fr-CA" sz="1100" kern="1200" dirty="0"/>
            <a:t> la résolution de problème </a:t>
          </a:r>
          <a:endParaRPr lang="en-US" sz="1100" kern="1200" dirty="0"/>
        </a:p>
      </dsp:txBody>
      <dsp:txXfrm>
        <a:off x="3588105" y="976121"/>
        <a:ext cx="1228953" cy="222427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65A552-0DF3-4565-9E85-FCAAAB4EF17F}">
      <dsp:nvSpPr>
        <dsp:cNvPr id="0" name=""/>
        <dsp:cNvSpPr/>
      </dsp:nvSpPr>
      <dsp:spPr>
        <a:xfrm>
          <a:off x="0" y="0"/>
          <a:ext cx="7082971" cy="438754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fr-CA" sz="2000" kern="1200" dirty="0">
              <a:solidFill>
                <a:schemeClr val="tx1"/>
              </a:solidFill>
            </a:rPr>
            <a:t>« … les mathématiques ne sont pas un sport de compétition exigeant le secret et où la première personne à trouver la réponse est gagnante. »</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Extrait du journal d’une enseignante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Faire la différence … De la recherche à la pratique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Le Secrétariat de la </a:t>
          </a:r>
          <a:r>
            <a:rPr lang="fr-CA" sz="2000" kern="1200" dirty="0" err="1">
              <a:solidFill>
                <a:schemeClr val="tx1"/>
              </a:solidFill>
            </a:rPr>
            <a:t>littératie</a:t>
          </a:r>
          <a:r>
            <a:rPr lang="fr-CA" sz="2000" kern="1200" dirty="0">
              <a:solidFill>
                <a:schemeClr val="tx1"/>
              </a:solidFill>
            </a:rPr>
            <a:t> et de la </a:t>
          </a:r>
          <a:r>
            <a:rPr lang="fr-CA" sz="2000" kern="1200" dirty="0" err="1">
              <a:solidFill>
                <a:schemeClr val="tx1"/>
              </a:solidFill>
            </a:rPr>
            <a:t>numératie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Janvier 2007</a:t>
          </a:r>
          <a:endParaRPr lang="en-US" sz="2000" kern="1200" dirty="0">
            <a:solidFill>
              <a:schemeClr val="tx1"/>
            </a:solidFill>
          </a:endParaRPr>
        </a:p>
      </dsp:txBody>
      <dsp:txXfrm>
        <a:off x="0" y="0"/>
        <a:ext cx="7082971" cy="438754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14C669-5FDF-4518-B1E7-185FFA5576E5}">
      <dsp:nvSpPr>
        <dsp:cNvPr id="0" name=""/>
        <dsp:cNvSpPr/>
      </dsp:nvSpPr>
      <dsp:spPr>
        <a:xfrm>
          <a:off x="0" y="0"/>
          <a:ext cx="6894285" cy="2416964"/>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Quels sont les avantages pour l’élève de communiquer lorsqu’il travaille en contexte de résolution de problèmes?</a:t>
          </a:r>
          <a:endParaRPr lang="en-US" sz="3600" kern="1200" dirty="0">
            <a:solidFill>
              <a:schemeClr val="tx1"/>
            </a:solidFill>
            <a:latin typeface="+mj-lt"/>
          </a:endParaRPr>
        </a:p>
      </dsp:txBody>
      <dsp:txXfrm>
        <a:off x="0" y="0"/>
        <a:ext cx="6894285" cy="2416964"/>
      </dsp:txXfrm>
    </dsp:sp>
    <dsp:sp modelId="{AF735B86-6125-4C77-88EE-C4856DC36082}">
      <dsp:nvSpPr>
        <dsp:cNvPr id="0" name=""/>
        <dsp:cNvSpPr/>
      </dsp:nvSpPr>
      <dsp:spPr>
        <a:xfrm>
          <a:off x="0" y="2419647"/>
          <a:ext cx="6894285" cy="3618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894" tIns="25400" rIns="142240" bIns="2540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p>
        <a:p>
          <a:pPr marL="228600" lvl="1" indent="-228600" algn="l" defTabSz="889000">
            <a:lnSpc>
              <a:spcPct val="90000"/>
            </a:lnSpc>
            <a:spcBef>
              <a:spcPct val="0"/>
            </a:spcBef>
            <a:spcAft>
              <a:spcPct val="20000"/>
            </a:spcAft>
            <a:buChar char="••"/>
          </a:pPr>
          <a:r>
            <a:rPr lang="fr-CA" sz="2000" kern="1200" dirty="0"/>
            <a:t>aide à développer la confiance en soi, la fierté</a:t>
          </a:r>
          <a:endParaRPr lang="en-US" sz="2000" kern="1200" dirty="0"/>
        </a:p>
        <a:p>
          <a:pPr marL="228600" lvl="1" indent="-228600" algn="l" defTabSz="889000">
            <a:lnSpc>
              <a:spcPct val="90000"/>
            </a:lnSpc>
            <a:spcBef>
              <a:spcPct val="0"/>
            </a:spcBef>
            <a:spcAft>
              <a:spcPct val="20000"/>
            </a:spcAft>
            <a:buChar char="••"/>
          </a:pPr>
          <a:r>
            <a:rPr lang="fr-CA" sz="2000" kern="1200" dirty="0"/>
            <a:t>permet de clarifier sa pensée en ayant à l’expliquer</a:t>
          </a:r>
          <a:endParaRPr lang="en-US" sz="2000" kern="1200" dirty="0"/>
        </a:p>
        <a:p>
          <a:pPr marL="228600" lvl="1" indent="-228600" algn="l" defTabSz="889000">
            <a:lnSpc>
              <a:spcPct val="90000"/>
            </a:lnSpc>
            <a:spcBef>
              <a:spcPct val="0"/>
            </a:spcBef>
            <a:spcAft>
              <a:spcPct val="20000"/>
            </a:spcAft>
            <a:buChar char="••"/>
          </a:pPr>
          <a:r>
            <a:rPr lang="fr-CA" sz="2000" kern="1200" dirty="0"/>
            <a:t>favorise la compréhension approfondie lors de la justification des solutions et leurs raisonnements</a:t>
          </a:r>
          <a:endParaRPr lang="en-US" sz="2000" kern="1200" dirty="0"/>
        </a:p>
        <a:p>
          <a:pPr marL="228600" lvl="1" indent="-228600" algn="l" defTabSz="889000">
            <a:lnSpc>
              <a:spcPct val="90000"/>
            </a:lnSpc>
            <a:spcBef>
              <a:spcPct val="0"/>
            </a:spcBef>
            <a:spcAft>
              <a:spcPct val="20000"/>
            </a:spcAft>
            <a:buChar char="••"/>
          </a:pPr>
          <a:r>
            <a:rPr lang="fr-CA" sz="2000" kern="1200" dirty="0"/>
            <a:t>permet de juger des avantages et des désavantages des différentes stratégies</a:t>
          </a:r>
          <a:endParaRPr lang="en-US" sz="2000" kern="1200" dirty="0"/>
        </a:p>
        <a:p>
          <a:pPr marL="228600" lvl="1" indent="-228600" algn="l" defTabSz="889000">
            <a:lnSpc>
              <a:spcPct val="90000"/>
            </a:lnSpc>
            <a:spcBef>
              <a:spcPct val="0"/>
            </a:spcBef>
            <a:spcAft>
              <a:spcPct val="20000"/>
            </a:spcAft>
            <a:buChar char="••"/>
          </a:pPr>
          <a:r>
            <a:rPr lang="fr-CA" sz="2000" kern="1200" dirty="0"/>
            <a:t>valorise l’utilisation d’un langage mathématique clair, juste et efficace </a:t>
          </a:r>
          <a:endParaRPr lang="en-US" sz="2000" kern="1200" dirty="0"/>
        </a:p>
        <a:p>
          <a:pPr marL="228600" lvl="1" indent="-228600" algn="l" defTabSz="889000">
            <a:lnSpc>
              <a:spcPct val="90000"/>
            </a:lnSpc>
            <a:spcBef>
              <a:spcPct val="0"/>
            </a:spcBef>
            <a:spcAft>
              <a:spcPct val="20000"/>
            </a:spcAft>
            <a:buChar char="••"/>
          </a:pPr>
          <a:r>
            <a:rPr lang="fr-CA" sz="2000" kern="1200" dirty="0"/>
            <a:t>aide à organiser et consolider leur réflexion mathématique</a:t>
          </a:r>
          <a:endParaRPr lang="en-US" sz="2000" kern="1200" dirty="0"/>
        </a:p>
        <a:p>
          <a:pPr marL="228600" lvl="1" indent="-228600" algn="l" defTabSz="889000">
            <a:lnSpc>
              <a:spcPct val="90000"/>
            </a:lnSpc>
            <a:spcBef>
              <a:spcPct val="0"/>
            </a:spcBef>
            <a:spcAft>
              <a:spcPct val="20000"/>
            </a:spcAft>
            <a:buChar char="••"/>
          </a:pPr>
          <a:r>
            <a:rPr lang="fr-CA" sz="2000" kern="1200" dirty="0"/>
            <a:t>encourage le questionnement</a:t>
          </a:r>
          <a:endParaRPr lang="en-US" sz="2000" kern="1200" dirty="0"/>
        </a:p>
      </dsp:txBody>
      <dsp:txXfrm>
        <a:off x="0" y="2419647"/>
        <a:ext cx="6894285" cy="361829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165428-634A-43D4-B645-1A35BF4E79F8}">
      <dsp:nvSpPr>
        <dsp:cNvPr id="0" name=""/>
        <dsp:cNvSpPr/>
      </dsp:nvSpPr>
      <dsp:spPr>
        <a:xfrm>
          <a:off x="0" y="0"/>
          <a:ext cx="6850743" cy="30232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fr-CA" sz="3400" kern="1200" dirty="0">
              <a:solidFill>
                <a:schemeClr val="tx1"/>
              </a:solidFill>
              <a:latin typeface="+mj-lt"/>
            </a:rPr>
            <a:t>Ce que l’on entend lorsque les élèves communiquent en mathématiques :</a:t>
          </a:r>
          <a:endParaRPr lang="en-US" sz="3400" kern="1200" dirty="0">
            <a:solidFill>
              <a:schemeClr val="tx1"/>
            </a:solidFill>
            <a:latin typeface="+mj-lt"/>
          </a:endParaRPr>
        </a:p>
        <a:p>
          <a:pPr lvl="0" algn="l" defTabSz="1511300">
            <a:lnSpc>
              <a:spcPct val="90000"/>
            </a:lnSpc>
            <a:spcBef>
              <a:spcPct val="0"/>
            </a:spcBef>
            <a:spcAft>
              <a:spcPct val="35000"/>
            </a:spcAft>
          </a:pPr>
          <a:r>
            <a:rPr lang="fr-CA" sz="3400" kern="1200" dirty="0">
              <a:solidFill>
                <a:schemeClr val="tx1"/>
              </a:solidFill>
              <a:latin typeface="+mj-lt"/>
            </a:rPr>
            <a:t>(Faire la différence … De la recherche à la pratique Ontario)</a:t>
          </a:r>
          <a:endParaRPr lang="en-US" sz="3400" kern="1200" dirty="0">
            <a:solidFill>
              <a:schemeClr val="tx1"/>
            </a:solidFill>
            <a:latin typeface="+mj-lt"/>
          </a:endParaRPr>
        </a:p>
      </dsp:txBody>
      <dsp:txXfrm>
        <a:off x="0" y="0"/>
        <a:ext cx="6850743" cy="3023280"/>
      </dsp:txXfrm>
    </dsp:sp>
    <dsp:sp modelId="{5B66D424-0459-4EF5-BD34-B93B597D8212}">
      <dsp:nvSpPr>
        <dsp:cNvPr id="0" name=""/>
        <dsp:cNvSpPr/>
      </dsp:nvSpPr>
      <dsp:spPr>
        <a:xfrm>
          <a:off x="0" y="3541232"/>
          <a:ext cx="6850743" cy="232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51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 Voici ma solution/stratégie … »</a:t>
          </a:r>
          <a:endParaRPr lang="en-US" sz="2400" kern="1200" dirty="0"/>
        </a:p>
        <a:p>
          <a:pPr marL="228600" lvl="1" indent="-228600" algn="l" defTabSz="1066800">
            <a:lnSpc>
              <a:spcPct val="90000"/>
            </a:lnSpc>
            <a:spcBef>
              <a:spcPct val="0"/>
            </a:spcBef>
            <a:spcAft>
              <a:spcPct val="20000"/>
            </a:spcAft>
            <a:buChar char="••"/>
          </a:pPr>
          <a:r>
            <a:rPr lang="fr-CA" sz="2400" kern="1200" dirty="0"/>
            <a:t>« Je pense que _____ dit que … »</a:t>
          </a:r>
          <a:endParaRPr lang="en-US" sz="2400" kern="1200" dirty="0"/>
        </a:p>
        <a:p>
          <a:pPr marL="228600" lvl="1" indent="-228600" algn="l" defTabSz="1066800">
            <a:lnSpc>
              <a:spcPct val="90000"/>
            </a:lnSpc>
            <a:spcBef>
              <a:spcPct val="0"/>
            </a:spcBef>
            <a:spcAft>
              <a:spcPct val="20000"/>
            </a:spcAft>
            <a:buChar char="••"/>
          </a:pPr>
          <a:r>
            <a:rPr lang="fr-CA" sz="2400" kern="1200" dirty="0"/>
            <a:t>« Je suis d’accord parce que … »</a:t>
          </a:r>
          <a:endParaRPr lang="en-US" sz="2400" kern="1200" dirty="0"/>
        </a:p>
        <a:p>
          <a:pPr marL="228600" lvl="1" indent="-228600" algn="l" defTabSz="1066800">
            <a:lnSpc>
              <a:spcPct val="90000"/>
            </a:lnSpc>
            <a:spcBef>
              <a:spcPct val="0"/>
            </a:spcBef>
            <a:spcAft>
              <a:spcPct val="20000"/>
            </a:spcAft>
            <a:buChar char="••"/>
          </a:pPr>
          <a:r>
            <a:rPr lang="fr-CA" sz="2400" kern="1200" dirty="0"/>
            <a:t>« J’aimerais ajouter quelque chose … »</a:t>
          </a:r>
          <a:endParaRPr lang="en-US" sz="2400" kern="1200" dirty="0"/>
        </a:p>
        <a:p>
          <a:pPr marL="228600" lvl="1" indent="-228600" algn="l" defTabSz="1066800">
            <a:lnSpc>
              <a:spcPct val="90000"/>
            </a:lnSpc>
            <a:spcBef>
              <a:spcPct val="0"/>
            </a:spcBef>
            <a:spcAft>
              <a:spcPct val="20000"/>
            </a:spcAft>
            <a:buChar char="••"/>
          </a:pPr>
          <a:r>
            <a:rPr lang="fr-CA" sz="2400" kern="1200" dirty="0"/>
            <a:t>« Ça me fait penser … »</a:t>
          </a:r>
          <a:endParaRPr lang="en-US" sz="2400" kern="1200" dirty="0"/>
        </a:p>
        <a:p>
          <a:pPr marL="228600" lvl="1" indent="-228600" algn="l" defTabSz="1066800">
            <a:lnSpc>
              <a:spcPct val="90000"/>
            </a:lnSpc>
            <a:spcBef>
              <a:spcPct val="0"/>
            </a:spcBef>
            <a:spcAft>
              <a:spcPct val="20000"/>
            </a:spcAft>
            <a:buChar char="••"/>
          </a:pPr>
          <a:r>
            <a:rPr lang="fr-CA" sz="2400" kern="1200" dirty="0"/>
            <a:t>« On pourrait aussi dire que … »</a:t>
          </a:r>
          <a:endParaRPr lang="en-US" sz="2400" kern="1200" dirty="0"/>
        </a:p>
      </dsp:txBody>
      <dsp:txXfrm>
        <a:off x="0" y="3541232"/>
        <a:ext cx="6850743" cy="232254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596032-5658-4C99-8ED6-411670968131}">
      <dsp:nvSpPr>
        <dsp:cNvPr id="0" name=""/>
        <dsp:cNvSpPr/>
      </dsp:nvSpPr>
      <dsp:spPr>
        <a:xfrm>
          <a:off x="0" y="455216"/>
          <a:ext cx="7315200"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Quels sont les avantages pour l’élève de communiquer par écrit?</a:t>
          </a:r>
          <a:endParaRPr lang="en-US" sz="3600" kern="1200" dirty="0">
            <a:solidFill>
              <a:schemeClr val="tx1"/>
            </a:solidFill>
            <a:latin typeface="+mj-lt"/>
          </a:endParaRPr>
        </a:p>
      </dsp:txBody>
      <dsp:txXfrm>
        <a:off x="0" y="455216"/>
        <a:ext cx="7315200" cy="1368900"/>
      </dsp:txXfrm>
    </dsp:sp>
    <dsp:sp modelId="{2D61A08A-FCC6-4320-A800-CB81F551B69A}">
      <dsp:nvSpPr>
        <dsp:cNvPr id="0" name=""/>
        <dsp:cNvSpPr/>
      </dsp:nvSpPr>
      <dsp:spPr>
        <a:xfrm>
          <a:off x="0" y="2230520"/>
          <a:ext cx="7315200"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laisse une trace écrite de la réflexion de l’élève au quelle il pourra référer ultérieurement</a:t>
          </a:r>
          <a:endParaRPr lang="en-US" sz="2400" kern="1200" dirty="0"/>
        </a:p>
        <a:p>
          <a:pPr marL="228600" lvl="1" indent="-228600" algn="l" defTabSz="1066800">
            <a:lnSpc>
              <a:spcPct val="90000"/>
            </a:lnSpc>
            <a:spcBef>
              <a:spcPct val="0"/>
            </a:spcBef>
            <a:spcAft>
              <a:spcPct val="20000"/>
            </a:spcAft>
            <a:buChar char="••"/>
          </a:pPr>
          <a:r>
            <a:rPr lang="fr-CA" sz="2400" kern="1200" dirty="0"/>
            <a:t>aide l'élève à assimiler le contenu en l'écrivant</a:t>
          </a:r>
          <a:endParaRPr lang="en-US" sz="2400" kern="1200" dirty="0"/>
        </a:p>
        <a:p>
          <a:pPr marL="228600" lvl="1" indent="-228600" algn="l" defTabSz="1066800">
            <a:lnSpc>
              <a:spcPct val="90000"/>
            </a:lnSpc>
            <a:spcBef>
              <a:spcPct val="0"/>
            </a:spcBef>
            <a:spcAft>
              <a:spcPct val="20000"/>
            </a:spcAft>
            <a:buChar char="••"/>
          </a:pPr>
          <a:r>
            <a:rPr lang="fr-CA" sz="2400" kern="1200" dirty="0"/>
            <a:t>aide l'élève timide à participer</a:t>
          </a:r>
          <a:endParaRPr lang="en-US" sz="2400" kern="1200" dirty="0"/>
        </a:p>
        <a:p>
          <a:pPr marL="228600" lvl="1" indent="-228600" algn="l" defTabSz="1066800">
            <a:lnSpc>
              <a:spcPct val="90000"/>
            </a:lnSpc>
            <a:spcBef>
              <a:spcPct val="0"/>
            </a:spcBef>
            <a:spcAft>
              <a:spcPct val="20000"/>
            </a:spcAft>
            <a:buChar char="••"/>
          </a:pPr>
          <a:r>
            <a:rPr lang="fr-CA" sz="2400" kern="1200" dirty="0"/>
            <a:t>donne la chance à l'élève de réfléchir et de poser des questions aux autres</a:t>
          </a:r>
          <a:endParaRPr lang="en-US" sz="2400" kern="1200" dirty="0"/>
        </a:p>
      </dsp:txBody>
      <dsp:txXfrm>
        <a:off x="0" y="2230520"/>
        <a:ext cx="7315200" cy="222007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8FE8F-5DD3-4F78-8897-13D562138B13}">
      <dsp:nvSpPr>
        <dsp:cNvPr id="0" name=""/>
        <dsp:cNvSpPr/>
      </dsp:nvSpPr>
      <dsp:spPr>
        <a:xfrm>
          <a:off x="0" y="0"/>
          <a:ext cx="6386285"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Comment encourager la communication écrite?</a:t>
          </a:r>
          <a:endParaRPr lang="en-US" sz="3600" kern="1200" dirty="0">
            <a:solidFill>
              <a:schemeClr val="tx1"/>
            </a:solidFill>
            <a:latin typeface="+mj-lt"/>
          </a:endParaRPr>
        </a:p>
      </dsp:txBody>
      <dsp:txXfrm>
        <a:off x="0" y="0"/>
        <a:ext cx="6386285" cy="1368900"/>
      </dsp:txXfrm>
    </dsp:sp>
    <dsp:sp modelId="{C115162C-733F-4440-87E6-18570E48E6E2}">
      <dsp:nvSpPr>
        <dsp:cNvPr id="0" name=""/>
        <dsp:cNvSpPr/>
      </dsp:nvSpPr>
      <dsp:spPr>
        <a:xfrm>
          <a:off x="0" y="1668771"/>
          <a:ext cx="6386285" cy="21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765"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modeler la communication </a:t>
          </a:r>
          <a:r>
            <a:rPr lang="en-US" sz="2400" kern="1200" dirty="0" err="1"/>
            <a:t>écrite</a:t>
          </a:r>
          <a:r>
            <a:rPr lang="en-US" sz="2400" kern="1200" dirty="0"/>
            <a:t> pour les </a:t>
          </a:r>
          <a:r>
            <a:rPr lang="en-US" sz="2400" kern="1200" dirty="0" err="1"/>
            <a:t>élèves</a:t>
          </a:r>
          <a:endParaRPr lang="en-US" sz="2400" kern="1200" dirty="0"/>
        </a:p>
        <a:p>
          <a:pPr marL="228600" lvl="1" indent="-228600" algn="l" defTabSz="1066800">
            <a:lnSpc>
              <a:spcPct val="90000"/>
            </a:lnSpc>
            <a:spcBef>
              <a:spcPct val="0"/>
            </a:spcBef>
            <a:spcAft>
              <a:spcPct val="20000"/>
            </a:spcAft>
            <a:buChar char="••"/>
          </a:pPr>
          <a:r>
            <a:rPr lang="en-US" sz="2400" kern="1200" dirty="0" err="1"/>
            <a:t>noter</a:t>
          </a:r>
          <a:r>
            <a:rPr lang="en-US" sz="2400" kern="1200" dirty="0"/>
            <a:t> </a:t>
          </a:r>
          <a:r>
            <a:rPr lang="en-US" sz="2400" kern="1200" dirty="0" err="1"/>
            <a:t>une</a:t>
          </a:r>
          <a:r>
            <a:rPr lang="en-US" sz="2400" kern="1200" dirty="0"/>
            <a:t> </a:t>
          </a:r>
          <a:r>
            <a:rPr lang="en-US" sz="2400" kern="1200" dirty="0" err="1"/>
            <a:t>procédure</a:t>
          </a:r>
          <a:r>
            <a:rPr lang="en-US" sz="2400" kern="1200" dirty="0"/>
            <a:t> à </a:t>
          </a:r>
          <a:r>
            <a:rPr lang="en-US" sz="2400" kern="1200" dirty="0" err="1"/>
            <a:t>l'écrit</a:t>
          </a:r>
          <a:r>
            <a:rPr lang="en-US" sz="2400" kern="1200" dirty="0"/>
            <a:t> en </a:t>
          </a:r>
          <a:r>
            <a:rPr lang="en-US" sz="2400" kern="1200" dirty="0" err="1"/>
            <a:t>suivant</a:t>
          </a:r>
          <a:r>
            <a:rPr lang="en-US" sz="2400" kern="1200" dirty="0"/>
            <a:t> les conventions </a:t>
          </a:r>
          <a:r>
            <a:rPr lang="en-US" sz="2400" kern="1200" dirty="0" err="1"/>
            <a:t>mathématiques</a:t>
          </a:r>
          <a:endParaRPr lang="en-US" sz="2400" kern="1200" dirty="0"/>
        </a:p>
        <a:p>
          <a:pPr marL="228600" lvl="1" indent="-228600" algn="l" defTabSz="1066800">
            <a:lnSpc>
              <a:spcPct val="90000"/>
            </a:lnSpc>
            <a:spcBef>
              <a:spcPct val="0"/>
            </a:spcBef>
            <a:spcAft>
              <a:spcPct val="20000"/>
            </a:spcAft>
            <a:buChar char="••"/>
          </a:pPr>
          <a:r>
            <a:rPr lang="en-US" sz="2400" kern="1200" dirty="0" err="1"/>
            <a:t>réfléchir</a:t>
          </a:r>
          <a:r>
            <a:rPr lang="en-US" sz="2400" kern="1200" dirty="0"/>
            <a:t> à haute </a:t>
          </a:r>
          <a:r>
            <a:rPr lang="en-US" sz="2400" kern="1200" dirty="0" err="1"/>
            <a:t>voix</a:t>
          </a:r>
          <a:r>
            <a:rPr lang="en-US" sz="2400" kern="1200" dirty="0"/>
            <a:t> en </a:t>
          </a:r>
          <a:r>
            <a:rPr lang="en-US" sz="2400" kern="1200" dirty="0" err="1"/>
            <a:t>montrant</a:t>
          </a:r>
          <a:r>
            <a:rPr lang="en-US" sz="2400" kern="1200" dirty="0"/>
            <a:t> un </a:t>
          </a:r>
          <a:r>
            <a:rPr lang="en-US" sz="2400" kern="1200" dirty="0" err="1"/>
            <a:t>exemple</a:t>
          </a:r>
          <a:r>
            <a:rPr lang="en-US" sz="2400" kern="1200" dirty="0"/>
            <a:t> au </a:t>
          </a:r>
          <a:r>
            <a:rPr lang="en-US" sz="2400" kern="1200" dirty="0" smtClean="0"/>
            <a:t>tableau</a:t>
          </a:r>
          <a:endParaRPr lang="en-US" sz="2400" kern="1200" dirty="0"/>
        </a:p>
      </dsp:txBody>
      <dsp:txXfrm>
        <a:off x="0" y="1668771"/>
        <a:ext cx="6386285" cy="211916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63524C-7934-4BD9-BC8D-8B6ED5BA135E}">
      <dsp:nvSpPr>
        <dsp:cNvPr id="0" name=""/>
        <dsp:cNvSpPr/>
      </dsp:nvSpPr>
      <dsp:spPr>
        <a:xfrm>
          <a:off x="0" y="0"/>
          <a:ext cx="6865256" cy="190125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Le rôle de la communication dans l’enseignement par la résolution de problèmes</a:t>
          </a:r>
          <a:endParaRPr lang="en-US" sz="3600" kern="1200" dirty="0">
            <a:solidFill>
              <a:schemeClr val="tx1"/>
            </a:solidFill>
            <a:latin typeface="+mj-lt"/>
          </a:endParaRPr>
        </a:p>
      </dsp:txBody>
      <dsp:txXfrm>
        <a:off x="0" y="0"/>
        <a:ext cx="6865256" cy="1901250"/>
      </dsp:txXfrm>
    </dsp:sp>
    <dsp:sp modelId="{C3590ACE-FB3F-4014-9A80-F0AFC0134229}">
      <dsp:nvSpPr>
        <dsp:cNvPr id="0" name=""/>
        <dsp:cNvSpPr/>
      </dsp:nvSpPr>
      <dsp:spPr>
        <a:xfrm>
          <a:off x="0" y="2333487"/>
          <a:ext cx="6865256" cy="2354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972"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permet aux élèves de démontrer leur compréhension des concepts mathématiques en </a:t>
          </a:r>
          <a:r>
            <a:rPr lang="fr-CA" sz="2400" kern="1200"/>
            <a:t>utilisant </a:t>
          </a:r>
          <a:r>
            <a:rPr lang="fr-CA" sz="2400" kern="1200" smtClean="0"/>
            <a:t>les conventions </a:t>
          </a:r>
          <a:r>
            <a:rPr lang="fr-CA" sz="2400" kern="1200" dirty="0"/>
            <a:t>mathématiques pour expliquer comment ils utilisent leurs stratégies personnelles</a:t>
          </a:r>
          <a:endParaRPr lang="en-US" sz="2400" kern="1200" dirty="0"/>
        </a:p>
        <a:p>
          <a:pPr marL="228600" lvl="1" indent="-228600" algn="l" defTabSz="1066800">
            <a:lnSpc>
              <a:spcPct val="90000"/>
            </a:lnSpc>
            <a:spcBef>
              <a:spcPct val="0"/>
            </a:spcBef>
            <a:spcAft>
              <a:spcPct val="20000"/>
            </a:spcAft>
            <a:buChar char="••"/>
          </a:pPr>
          <a:r>
            <a:rPr lang="fr-CA" sz="2400" kern="1200" dirty="0"/>
            <a:t>peut se faire oralement ou à l’écrit, avec ou sans appuis visuels.</a:t>
          </a:r>
          <a:endParaRPr lang="en-US" sz="2400" kern="1200" dirty="0"/>
        </a:p>
      </dsp:txBody>
      <dsp:txXfrm>
        <a:off x="0" y="2333487"/>
        <a:ext cx="6865256" cy="235462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EBC3AE-C67D-49BA-9C9D-F502C153E160}">
      <dsp:nvSpPr>
        <dsp:cNvPr id="0" name=""/>
        <dsp:cNvSpPr/>
      </dsp:nvSpPr>
      <dsp:spPr>
        <a:xfrm>
          <a:off x="0" y="0"/>
          <a:ext cx="7255171" cy="2141123"/>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La différenciation en contexte de résolution de problèmes</a:t>
          </a:r>
          <a:endParaRPr lang="en-US" sz="3600" kern="1200" dirty="0">
            <a:solidFill>
              <a:schemeClr val="tx1"/>
            </a:solidFill>
            <a:latin typeface="+mj-lt"/>
          </a:endParaRPr>
        </a:p>
      </dsp:txBody>
      <dsp:txXfrm>
        <a:off x="0" y="0"/>
        <a:ext cx="7255171" cy="2141123"/>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8E7553-EFB3-40E5-B2D5-4170B57988D3}">
      <dsp:nvSpPr>
        <dsp:cNvPr id="0" name=""/>
        <dsp:cNvSpPr/>
      </dsp:nvSpPr>
      <dsp:spPr>
        <a:xfrm>
          <a:off x="0" y="0"/>
          <a:ext cx="7750630" cy="1806101"/>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Pour aller plus loin en différenciation...quelques mots sur l’approche sans crayon</a:t>
          </a:r>
          <a:endParaRPr lang="en-US" sz="3600" kern="1200" dirty="0">
            <a:solidFill>
              <a:schemeClr val="tx1"/>
            </a:solidFill>
            <a:latin typeface="+mj-lt"/>
          </a:endParaRPr>
        </a:p>
      </dsp:txBody>
      <dsp:txXfrm>
        <a:off x="0" y="0"/>
        <a:ext cx="7750630" cy="1806101"/>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A27253-1766-47B4-A38F-F9828C2DF291}">
      <dsp:nvSpPr>
        <dsp:cNvPr id="0" name=""/>
        <dsp:cNvSpPr/>
      </dsp:nvSpPr>
      <dsp:spPr>
        <a:xfrm>
          <a:off x="0" y="0"/>
          <a:ext cx="7228114" cy="25786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fr-CA" sz="3800" kern="1200" dirty="0" smtClean="0">
              <a:solidFill>
                <a:schemeClr val="tx1"/>
              </a:solidFill>
              <a:latin typeface="+mj-lt"/>
            </a:rPr>
            <a:t>Énoncer un problème oralement : la promotion de l’évocation, une proposition de </a:t>
          </a:r>
          <a:r>
            <a:rPr lang="fr-CA" sz="3800" kern="1200" dirty="0" smtClean="0">
              <a:solidFill>
                <a:schemeClr val="tx1"/>
              </a:solidFill>
              <a:latin typeface="+mj-lt"/>
            </a:rPr>
            <a:t>démarche</a:t>
          </a:r>
          <a:endParaRPr lang="en-US" sz="3800" kern="1200" dirty="0">
            <a:solidFill>
              <a:schemeClr val="tx1"/>
            </a:solidFill>
            <a:latin typeface="+mj-lt"/>
          </a:endParaRPr>
        </a:p>
      </dsp:txBody>
      <dsp:txXfrm>
        <a:off x="0" y="0"/>
        <a:ext cx="7228114" cy="257868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3B053-205A-48F0-B148-80E19E6EFC0D}">
      <dsp:nvSpPr>
        <dsp:cNvPr id="0" name=""/>
        <dsp:cNvSpPr/>
      </dsp:nvSpPr>
      <dsp:spPr>
        <a:xfrm>
          <a:off x="101589" y="0"/>
          <a:ext cx="5892820" cy="1054296"/>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fr-CA" sz="2400" kern="1200" dirty="0" smtClean="0">
              <a:solidFill>
                <a:schemeClr val="tx1"/>
              </a:solidFill>
              <a:latin typeface="+mj-lt"/>
            </a:rPr>
            <a:t>Mieux comprendre la complexité d’un problème</a:t>
          </a:r>
          <a:endParaRPr lang="en-US" sz="2400" kern="1200" dirty="0">
            <a:solidFill>
              <a:schemeClr val="tx1"/>
            </a:solidFill>
            <a:latin typeface="+mj-lt"/>
          </a:endParaRPr>
        </a:p>
      </dsp:txBody>
      <dsp:txXfrm>
        <a:off x="101589" y="0"/>
        <a:ext cx="5892820" cy="105429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3F35C3-2D5A-4FA7-9931-E8B2F4E995EA}">
      <dsp:nvSpPr>
        <dsp:cNvPr id="0" name=""/>
        <dsp:cNvSpPr/>
      </dsp:nvSpPr>
      <dsp:spPr>
        <a:xfrm>
          <a:off x="2644105" y="3288369"/>
          <a:ext cx="1504473" cy="1504473"/>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err="1">
              <a:solidFill>
                <a:schemeClr val="tx1"/>
              </a:solidFill>
            </a:rPr>
            <a:t>Problème</a:t>
          </a:r>
          <a:r>
            <a:rPr lang="en-US" sz="1900" kern="1200" dirty="0">
              <a:solidFill>
                <a:schemeClr val="tx1"/>
              </a:solidFill>
            </a:rPr>
            <a:t> de fractions</a:t>
          </a:r>
        </a:p>
      </dsp:txBody>
      <dsp:txXfrm>
        <a:off x="2644105" y="3288369"/>
        <a:ext cx="1504473" cy="1504473"/>
      </dsp:txXfrm>
    </dsp:sp>
    <dsp:sp modelId="{F9ED51B5-1D9D-498A-8E74-80FB3C29951D}">
      <dsp:nvSpPr>
        <dsp:cNvPr id="0" name=""/>
        <dsp:cNvSpPr/>
      </dsp:nvSpPr>
      <dsp:spPr>
        <a:xfrm rot="10800000">
          <a:off x="529291" y="3826218"/>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4C6644FA-C112-4041-9121-BBE5184C2F7B}">
      <dsp:nvSpPr>
        <dsp:cNvPr id="0" name=""/>
        <dsp:cNvSpPr/>
      </dsp:nvSpPr>
      <dsp:spPr>
        <a:xfrm>
          <a:off x="2725" y="361935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Les </a:t>
          </a:r>
          <a:r>
            <a:rPr lang="en-US" sz="700" kern="1200" dirty="0" err="1">
              <a:solidFill>
                <a:schemeClr val="tx1"/>
              </a:solidFill>
            </a:rPr>
            <a:t>mêmes</a:t>
          </a:r>
          <a:r>
            <a:rPr lang="en-US" sz="700" kern="1200" dirty="0">
              <a:solidFill>
                <a:schemeClr val="tx1"/>
              </a:solidFill>
            </a:rPr>
            <a:t> concepts </a:t>
          </a:r>
          <a:r>
            <a:rPr lang="en-US" sz="700" kern="1200" dirty="0" err="1">
              <a:solidFill>
                <a:schemeClr val="tx1"/>
              </a:solidFill>
            </a:rPr>
            <a:t>mathématques</a:t>
          </a:r>
          <a:r>
            <a:rPr lang="en-US" sz="700" kern="1200" dirty="0">
              <a:solidFill>
                <a:schemeClr val="tx1"/>
              </a:solidFill>
            </a:rPr>
            <a:t> </a:t>
          </a:r>
          <a:r>
            <a:rPr lang="en-US" sz="700" kern="1200" dirty="0" err="1">
              <a:solidFill>
                <a:schemeClr val="tx1"/>
              </a:solidFill>
            </a:rPr>
            <a:t>sont</a:t>
          </a:r>
          <a:r>
            <a:rPr lang="en-US" sz="700" kern="1200" dirty="0">
              <a:solidFill>
                <a:schemeClr val="tx1"/>
              </a:solidFill>
            </a:rPr>
            <a:t> </a:t>
          </a:r>
          <a:r>
            <a:rPr lang="en-US" sz="700" kern="1200" dirty="0" err="1">
              <a:solidFill>
                <a:schemeClr val="tx1"/>
              </a:solidFill>
            </a:rPr>
            <a:t>présents</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les 3 </a:t>
          </a:r>
          <a:r>
            <a:rPr lang="en-US" sz="700" kern="1200" dirty="0" err="1">
              <a:solidFill>
                <a:schemeClr val="tx1"/>
              </a:solidFill>
            </a:rPr>
            <a:t>problèmes</a:t>
          </a:r>
          <a:r>
            <a:rPr lang="en-US" sz="700" kern="1200" dirty="0">
              <a:solidFill>
                <a:schemeClr val="tx1"/>
              </a:solidFill>
            </a:rPr>
            <a:t>, à des </a:t>
          </a:r>
          <a:r>
            <a:rPr lang="en-US" sz="700" kern="1200" dirty="0" err="1">
              <a:solidFill>
                <a:schemeClr val="tx1"/>
              </a:solidFill>
            </a:rPr>
            <a:t>niveaux</a:t>
          </a:r>
          <a:r>
            <a:rPr lang="en-US" sz="700" kern="1200" dirty="0">
              <a:solidFill>
                <a:schemeClr val="tx1"/>
              </a:solidFill>
            </a:rPr>
            <a:t> de </a:t>
          </a:r>
          <a:r>
            <a:rPr lang="en-US" sz="700" kern="1200" dirty="0" err="1">
              <a:solidFill>
                <a:schemeClr val="tx1"/>
              </a:solidFill>
            </a:rPr>
            <a:t>profondeur</a:t>
          </a:r>
          <a:r>
            <a:rPr lang="en-US" sz="700" kern="1200" dirty="0">
              <a:solidFill>
                <a:schemeClr val="tx1"/>
              </a:solidFill>
            </a:rPr>
            <a:t> </a:t>
          </a:r>
          <a:r>
            <a:rPr lang="en-US" sz="700" kern="1200" dirty="0" err="1">
              <a:solidFill>
                <a:schemeClr val="tx1"/>
              </a:solidFill>
            </a:rPr>
            <a:t>différents</a:t>
          </a:r>
          <a:r>
            <a:rPr lang="en-US" sz="700" kern="1200" dirty="0">
              <a:solidFill>
                <a:schemeClr val="tx1"/>
              </a:solidFill>
            </a:rPr>
            <a:t>.</a:t>
          </a:r>
        </a:p>
      </dsp:txBody>
      <dsp:txXfrm>
        <a:off x="2725" y="3619353"/>
        <a:ext cx="1053131" cy="842505"/>
      </dsp:txXfrm>
    </dsp:sp>
    <dsp:sp modelId="{19BC87AC-E536-4286-9A7E-209E86189D18}">
      <dsp:nvSpPr>
        <dsp:cNvPr id="0" name=""/>
        <dsp:cNvSpPr/>
      </dsp:nvSpPr>
      <dsp:spPr>
        <a:xfrm rot="12342857">
          <a:off x="714262" y="3015810"/>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975C124B-37EA-40C3-9154-23E2F0C2A634}">
      <dsp:nvSpPr>
        <dsp:cNvPr id="0" name=""/>
        <dsp:cNvSpPr/>
      </dsp:nvSpPr>
      <dsp:spPr>
        <a:xfrm>
          <a:off x="286653" y="2375387"/>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En </a:t>
          </a:r>
          <a:r>
            <a:rPr lang="en-US" sz="700" kern="1200" dirty="0" err="1">
              <a:solidFill>
                <a:schemeClr val="tx1"/>
              </a:solidFill>
            </a:rPr>
            <a:t>racontant</a:t>
          </a:r>
          <a:r>
            <a:rPr lang="en-US" sz="700" kern="1200" dirty="0">
              <a:solidFill>
                <a:schemeClr val="tx1"/>
              </a:solidFill>
            </a:rPr>
            <a:t>, </a:t>
          </a:r>
          <a:r>
            <a:rPr lang="en-US" sz="700" kern="1200" dirty="0" err="1">
              <a:solidFill>
                <a:schemeClr val="tx1"/>
              </a:solidFill>
            </a:rPr>
            <a:t>plutôt</a:t>
          </a:r>
          <a:r>
            <a:rPr lang="en-US" sz="700" kern="1200" dirty="0">
              <a:solidFill>
                <a:schemeClr val="tx1"/>
              </a:solidFill>
            </a:rPr>
            <a:t> </a:t>
          </a:r>
          <a:r>
            <a:rPr lang="en-US" sz="700" kern="1200" dirty="0" err="1">
              <a:solidFill>
                <a:schemeClr val="tx1"/>
              </a:solidFill>
            </a:rPr>
            <a:t>que</a:t>
          </a:r>
          <a:r>
            <a:rPr lang="en-US" sz="700" kern="1200" dirty="0">
              <a:solidFill>
                <a:schemeClr val="tx1"/>
              </a:solidFill>
            </a:rPr>
            <a:t> </a:t>
          </a:r>
          <a:r>
            <a:rPr lang="en-US" sz="700" kern="1200" dirty="0" err="1">
              <a:solidFill>
                <a:schemeClr val="tx1"/>
              </a:solidFill>
            </a:rPr>
            <a:t>lisant</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 </a:t>
          </a:r>
          <a:r>
            <a:rPr lang="en-US" sz="700" kern="1200" dirty="0" err="1">
              <a:solidFill>
                <a:schemeClr val="tx1"/>
              </a:solidFill>
            </a:rPr>
            <a:t>l'élève</a:t>
          </a:r>
          <a:r>
            <a:rPr lang="en-US" sz="700" kern="1200" dirty="0">
              <a:solidFill>
                <a:schemeClr val="tx1"/>
              </a:solidFill>
            </a:rPr>
            <a:t> </a:t>
          </a:r>
          <a:r>
            <a:rPr lang="en-US" sz="700" kern="1200" dirty="0" err="1">
              <a:solidFill>
                <a:schemeClr val="tx1"/>
              </a:solidFill>
            </a:rPr>
            <a:t>est</a:t>
          </a:r>
          <a:r>
            <a:rPr lang="en-US" sz="700" kern="1200" dirty="0">
              <a:solidFill>
                <a:schemeClr val="tx1"/>
              </a:solidFill>
            </a:rPr>
            <a:t> </a:t>
          </a:r>
          <a:r>
            <a:rPr lang="en-US" sz="700" kern="1200" dirty="0" err="1">
              <a:solidFill>
                <a:schemeClr val="tx1"/>
              </a:solidFill>
            </a:rPr>
            <a:t>plongé</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 </a:t>
          </a:r>
          <a:r>
            <a:rPr lang="en-US" sz="700" kern="1200" dirty="0" err="1">
              <a:solidFill>
                <a:schemeClr val="tx1"/>
              </a:solidFill>
            </a:rPr>
            <a:t>contexte</a:t>
          </a:r>
          <a:r>
            <a:rPr lang="en-US" sz="700" kern="1200" dirty="0">
              <a:solidFill>
                <a:schemeClr val="tx1"/>
              </a:solidFill>
            </a:rPr>
            <a:t>.  </a:t>
          </a:r>
          <a:r>
            <a:rPr lang="en-US" sz="700" kern="1200" dirty="0" err="1">
              <a:solidFill>
                <a:schemeClr val="tx1"/>
              </a:solidFill>
            </a:rPr>
            <a:t>Cette</a:t>
          </a:r>
          <a:r>
            <a:rPr lang="en-US" sz="700" kern="1200" dirty="0">
              <a:solidFill>
                <a:schemeClr val="tx1"/>
              </a:solidFill>
            </a:rPr>
            <a:t> </a:t>
          </a:r>
          <a:r>
            <a:rPr lang="en-US" sz="700" kern="1200" dirty="0" err="1">
              <a:solidFill>
                <a:schemeClr val="tx1"/>
              </a:solidFill>
            </a:rPr>
            <a:t>présentation</a:t>
          </a:r>
          <a:r>
            <a:rPr lang="en-US" sz="700" kern="1200" dirty="0">
              <a:solidFill>
                <a:schemeClr val="tx1"/>
              </a:solidFill>
            </a:rPr>
            <a:t> se </a:t>
          </a:r>
          <a:r>
            <a:rPr lang="en-US" sz="700" kern="1200" dirty="0" err="1">
              <a:solidFill>
                <a:schemeClr val="tx1"/>
              </a:solidFill>
            </a:rPr>
            <a:t>rapproche</a:t>
          </a:r>
          <a:r>
            <a:rPr lang="en-US" sz="700" kern="1200" dirty="0">
              <a:solidFill>
                <a:schemeClr val="tx1"/>
              </a:solidFill>
            </a:rPr>
            <a:t> de la </a:t>
          </a:r>
          <a:r>
            <a:rPr lang="en-US" sz="700" kern="1200" dirty="0" err="1">
              <a:solidFill>
                <a:schemeClr val="tx1"/>
              </a:solidFill>
            </a:rPr>
            <a:t>réalité</a:t>
          </a:r>
          <a:r>
            <a:rPr lang="en-US" sz="700" kern="1200" dirty="0">
              <a:solidFill>
                <a:schemeClr val="tx1"/>
              </a:solidFill>
            </a:rPr>
            <a:t>.</a:t>
          </a:r>
        </a:p>
      </dsp:txBody>
      <dsp:txXfrm>
        <a:off x="286653" y="2375387"/>
        <a:ext cx="1053131" cy="842505"/>
      </dsp:txXfrm>
    </dsp:sp>
    <dsp:sp modelId="{71AA1CC6-B46F-435D-B8AD-2A06459A0869}">
      <dsp:nvSpPr>
        <dsp:cNvPr id="0" name=""/>
        <dsp:cNvSpPr/>
      </dsp:nvSpPr>
      <dsp:spPr>
        <a:xfrm rot="13885714">
          <a:off x="1232537" y="2365913"/>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AF0AE55B-B1F7-48CB-82CF-58310AECB08E}">
      <dsp:nvSpPr>
        <dsp:cNvPr id="0" name=""/>
        <dsp:cNvSpPr/>
      </dsp:nvSpPr>
      <dsp:spPr>
        <a:xfrm>
          <a:off x="1082199" y="137780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Le travail </a:t>
          </a:r>
          <a:r>
            <a:rPr lang="en-US" sz="700" kern="1200" dirty="0" err="1">
              <a:solidFill>
                <a:schemeClr val="tx1"/>
              </a:solidFill>
            </a:rPr>
            <a:t>d'équipe</a:t>
          </a:r>
          <a:r>
            <a:rPr lang="en-US" sz="700" kern="1200" dirty="0">
              <a:solidFill>
                <a:schemeClr val="tx1"/>
              </a:solidFill>
            </a:rPr>
            <a:t> force la motivation des </a:t>
          </a:r>
          <a:r>
            <a:rPr lang="en-US" sz="700" kern="1200" dirty="0" err="1">
              <a:solidFill>
                <a:schemeClr val="tx1"/>
              </a:solidFill>
            </a:rPr>
            <a:t>idées</a:t>
          </a:r>
          <a:r>
            <a:rPr lang="en-US" sz="700" kern="1200" dirty="0">
              <a:solidFill>
                <a:schemeClr val="tx1"/>
              </a:solidFill>
            </a:rPr>
            <a:t> et des </a:t>
          </a:r>
          <a:r>
            <a:rPr lang="en-US" sz="700" kern="1200" dirty="0" err="1">
              <a:solidFill>
                <a:schemeClr val="tx1"/>
              </a:solidFill>
            </a:rPr>
            <a:t>preuves</a:t>
          </a:r>
          <a:r>
            <a:rPr lang="en-US" sz="700" kern="1200" dirty="0">
              <a:solidFill>
                <a:schemeClr val="tx1"/>
              </a:solidFill>
            </a:rPr>
            <a:t> </a:t>
          </a:r>
          <a:r>
            <a:rPr lang="en-US" sz="700" kern="1200" dirty="0" err="1">
              <a:solidFill>
                <a:schemeClr val="tx1"/>
              </a:solidFill>
            </a:rPr>
            <a:t>vs</a:t>
          </a:r>
          <a:r>
            <a:rPr lang="en-US" sz="700" kern="1200" dirty="0">
              <a:solidFill>
                <a:schemeClr val="tx1"/>
              </a:solidFill>
            </a:rPr>
            <a:t> le travail </a:t>
          </a:r>
          <a:r>
            <a:rPr lang="en-US" sz="700" kern="1200" dirty="0" err="1">
              <a:solidFill>
                <a:schemeClr val="tx1"/>
              </a:solidFill>
            </a:rPr>
            <a:t>seul</a:t>
          </a:r>
          <a:r>
            <a:rPr lang="en-US" sz="700" kern="1200" dirty="0">
              <a:solidFill>
                <a:schemeClr val="tx1"/>
              </a:solidFill>
            </a:rPr>
            <a:t>.</a:t>
          </a:r>
        </a:p>
      </dsp:txBody>
      <dsp:txXfrm>
        <a:off x="1082199" y="1377803"/>
        <a:ext cx="1053131" cy="842505"/>
      </dsp:txXfrm>
    </dsp:sp>
    <dsp:sp modelId="{2B45BC0C-4828-47CA-86C5-9A008742D303}">
      <dsp:nvSpPr>
        <dsp:cNvPr id="0" name=""/>
        <dsp:cNvSpPr/>
      </dsp:nvSpPr>
      <dsp:spPr>
        <a:xfrm rot="15428571">
          <a:off x="1981468" y="2005247"/>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242EF41C-EA73-4054-AE69-73CB08F79EC5}">
      <dsp:nvSpPr>
        <dsp:cNvPr id="0" name=""/>
        <dsp:cNvSpPr/>
      </dsp:nvSpPr>
      <dsp:spPr>
        <a:xfrm>
          <a:off x="2231797" y="824185"/>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La </a:t>
          </a:r>
          <a:r>
            <a:rPr lang="en-US" sz="700" kern="1200" dirty="0" err="1">
              <a:solidFill>
                <a:schemeClr val="tx1"/>
              </a:solidFill>
            </a:rPr>
            <a:t>quantité</a:t>
          </a:r>
          <a:r>
            <a:rPr lang="en-US" sz="700" kern="1200" dirty="0">
              <a:solidFill>
                <a:schemeClr val="tx1"/>
              </a:solidFill>
            </a:rPr>
            <a:t> de temps </a:t>
          </a:r>
          <a:r>
            <a:rPr lang="en-US" sz="700" kern="1200" dirty="0" err="1">
              <a:solidFill>
                <a:schemeClr val="tx1"/>
              </a:solidFill>
            </a:rPr>
            <a:t>requise</a:t>
          </a:r>
          <a:r>
            <a:rPr lang="en-US" sz="700" kern="1200" dirty="0">
              <a:solidFill>
                <a:schemeClr val="tx1"/>
              </a:solidFill>
            </a:rPr>
            <a:t> pour </a:t>
          </a:r>
          <a:r>
            <a:rPr lang="en-US" sz="700" kern="1200" dirty="0" err="1">
              <a:solidFill>
                <a:schemeClr val="tx1"/>
              </a:solidFill>
            </a:rPr>
            <a:t>résoudre</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a:t>
          </a:r>
        </a:p>
      </dsp:txBody>
      <dsp:txXfrm>
        <a:off x="2231797" y="824185"/>
        <a:ext cx="1053131" cy="842505"/>
      </dsp:txXfrm>
    </dsp:sp>
    <dsp:sp modelId="{9544B1F6-6EE0-4819-BFF4-1410B8636691}">
      <dsp:nvSpPr>
        <dsp:cNvPr id="0" name=""/>
        <dsp:cNvSpPr/>
      </dsp:nvSpPr>
      <dsp:spPr>
        <a:xfrm rot="16971429">
          <a:off x="2812717" y="2005247"/>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5B1D2C87-138D-4DFB-9DCD-540D627ED42D}">
      <dsp:nvSpPr>
        <dsp:cNvPr id="0" name=""/>
        <dsp:cNvSpPr/>
      </dsp:nvSpPr>
      <dsp:spPr>
        <a:xfrm>
          <a:off x="3507755" y="824185"/>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err="1">
              <a:solidFill>
                <a:schemeClr val="tx1"/>
              </a:solidFill>
            </a:rPr>
            <a:t>L'utilisation</a:t>
          </a:r>
          <a:r>
            <a:rPr lang="en-US" sz="700" kern="1200" dirty="0">
              <a:solidFill>
                <a:schemeClr val="tx1"/>
              </a:solidFill>
            </a:rPr>
            <a:t> du </a:t>
          </a:r>
          <a:r>
            <a:rPr lang="en-US" sz="700" kern="1200" dirty="0" err="1">
              <a:solidFill>
                <a:schemeClr val="tx1"/>
              </a:solidFill>
            </a:rPr>
            <a:t>vocabulaire</a:t>
          </a:r>
          <a:r>
            <a:rPr lang="en-US" sz="700" kern="1200" dirty="0">
              <a:solidFill>
                <a:schemeClr val="tx1"/>
              </a:solidFill>
            </a:rPr>
            <a:t> </a:t>
          </a:r>
          <a:r>
            <a:rPr lang="en-US" sz="700" kern="1200" dirty="0" err="1">
              <a:solidFill>
                <a:schemeClr val="tx1"/>
              </a:solidFill>
            </a:rPr>
            <a:t>nécessaire</a:t>
          </a:r>
          <a:r>
            <a:rPr lang="en-US" sz="700" kern="1200" dirty="0">
              <a:solidFill>
                <a:schemeClr val="tx1"/>
              </a:solidFill>
            </a:rPr>
            <a:t> se fait </a:t>
          </a:r>
          <a:r>
            <a:rPr lang="en-US" sz="700" kern="1200" dirty="0" err="1">
              <a:solidFill>
                <a:schemeClr val="tx1"/>
              </a:solidFill>
            </a:rPr>
            <a:t>avant</a:t>
          </a:r>
          <a:r>
            <a:rPr lang="en-US" sz="700" kern="1200" dirty="0">
              <a:solidFill>
                <a:schemeClr val="tx1"/>
              </a:solidFill>
            </a:rPr>
            <a:t> </a:t>
          </a:r>
          <a:r>
            <a:rPr lang="en-US" sz="700" kern="1200" dirty="0" err="1">
              <a:solidFill>
                <a:schemeClr val="tx1"/>
              </a:solidFill>
            </a:rPr>
            <a:t>ou</a:t>
          </a:r>
          <a:r>
            <a:rPr lang="en-US" sz="700" kern="1200" dirty="0">
              <a:solidFill>
                <a:schemeClr val="tx1"/>
              </a:solidFill>
            </a:rPr>
            <a:t> pendant la lecture.</a:t>
          </a:r>
        </a:p>
      </dsp:txBody>
      <dsp:txXfrm>
        <a:off x="3507755" y="824185"/>
        <a:ext cx="1053131" cy="842505"/>
      </dsp:txXfrm>
    </dsp:sp>
    <dsp:sp modelId="{76F6A3E0-6D98-4C16-BE64-77ACA6827695}">
      <dsp:nvSpPr>
        <dsp:cNvPr id="0" name=""/>
        <dsp:cNvSpPr/>
      </dsp:nvSpPr>
      <dsp:spPr>
        <a:xfrm rot="18514286">
          <a:off x="3561647" y="2365913"/>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D9C185A2-8749-49BB-84C2-D00147618F68}">
      <dsp:nvSpPr>
        <dsp:cNvPr id="0" name=""/>
        <dsp:cNvSpPr/>
      </dsp:nvSpPr>
      <dsp:spPr>
        <a:xfrm>
          <a:off x="4657353" y="137780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La dimension </a:t>
          </a:r>
          <a:r>
            <a:rPr lang="en-US" sz="700" kern="1200" dirty="0" err="1">
              <a:solidFill>
                <a:schemeClr val="tx1"/>
              </a:solidFill>
            </a:rPr>
            <a:t>sociale</a:t>
          </a:r>
          <a:r>
            <a:rPr lang="en-US" sz="700" kern="1200" dirty="0">
              <a:solidFill>
                <a:schemeClr val="tx1"/>
              </a:solidFill>
            </a:rPr>
            <a:t> et affective </a:t>
          </a:r>
          <a:r>
            <a:rPr lang="en-US" sz="700" kern="1200" dirty="0" err="1">
              <a:solidFill>
                <a:schemeClr val="tx1"/>
              </a:solidFill>
            </a:rPr>
            <a:t>est</a:t>
          </a:r>
          <a:r>
            <a:rPr lang="en-US" sz="700" kern="1200" dirty="0">
              <a:solidFill>
                <a:schemeClr val="tx1"/>
              </a:solidFill>
            </a:rPr>
            <a:t> </a:t>
          </a:r>
          <a:r>
            <a:rPr lang="en-US" sz="700" kern="1200" dirty="0" err="1">
              <a:solidFill>
                <a:schemeClr val="tx1"/>
              </a:solidFill>
            </a:rPr>
            <a:t>peu</a:t>
          </a:r>
          <a:r>
            <a:rPr lang="en-US" sz="700" kern="1200" dirty="0">
              <a:solidFill>
                <a:schemeClr val="tx1"/>
              </a:solidFill>
            </a:rPr>
            <a:t> </a:t>
          </a:r>
          <a:r>
            <a:rPr lang="en-US" sz="700" kern="1200" dirty="0" err="1">
              <a:solidFill>
                <a:schemeClr val="tx1"/>
              </a:solidFill>
            </a:rPr>
            <a:t>ou</a:t>
          </a:r>
          <a:r>
            <a:rPr lang="en-US" sz="700" kern="1200" dirty="0">
              <a:solidFill>
                <a:schemeClr val="tx1"/>
              </a:solidFill>
            </a:rPr>
            <a:t> </a:t>
          </a:r>
          <a:r>
            <a:rPr lang="en-US" sz="700" kern="1200" dirty="0" err="1">
              <a:solidFill>
                <a:schemeClr val="tx1"/>
              </a:solidFill>
            </a:rPr>
            <a:t>très</a:t>
          </a:r>
          <a:r>
            <a:rPr lang="en-US" sz="700" kern="1200" dirty="0">
              <a:solidFill>
                <a:schemeClr val="tx1"/>
              </a:solidFill>
            </a:rPr>
            <a:t> </a:t>
          </a:r>
          <a:r>
            <a:rPr lang="en-US" sz="700" kern="1200" dirty="0" err="1">
              <a:solidFill>
                <a:schemeClr val="tx1"/>
              </a:solidFill>
            </a:rPr>
            <a:t>présente</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a:t>
          </a:r>
        </a:p>
      </dsp:txBody>
      <dsp:txXfrm>
        <a:off x="4657353" y="1377803"/>
        <a:ext cx="1053131" cy="842505"/>
      </dsp:txXfrm>
    </dsp:sp>
    <dsp:sp modelId="{A5FB4BF9-3843-4C38-A499-F42425F399D1}">
      <dsp:nvSpPr>
        <dsp:cNvPr id="0" name=""/>
        <dsp:cNvSpPr/>
      </dsp:nvSpPr>
      <dsp:spPr>
        <a:xfrm rot="20057143">
          <a:off x="4079923" y="3015810"/>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2079E2F8-239E-4CBC-B46B-4312189AAD10}">
      <dsp:nvSpPr>
        <dsp:cNvPr id="0" name=""/>
        <dsp:cNvSpPr/>
      </dsp:nvSpPr>
      <dsp:spPr>
        <a:xfrm>
          <a:off x="5452900" y="2375387"/>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Pour </a:t>
          </a:r>
          <a:r>
            <a:rPr lang="en-US" sz="700" kern="1200" dirty="0" err="1">
              <a:solidFill>
                <a:schemeClr val="tx1"/>
              </a:solidFill>
            </a:rPr>
            <a:t>résoudre</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 les </a:t>
          </a:r>
          <a:r>
            <a:rPr lang="en-US" sz="700" kern="1200" dirty="0" err="1">
              <a:solidFill>
                <a:schemeClr val="tx1"/>
              </a:solidFill>
            </a:rPr>
            <a:t>élèves</a:t>
          </a:r>
          <a:r>
            <a:rPr lang="en-US" sz="700" kern="1200" dirty="0">
              <a:solidFill>
                <a:schemeClr val="tx1"/>
              </a:solidFill>
            </a:rPr>
            <a:t> </a:t>
          </a:r>
          <a:r>
            <a:rPr lang="en-US" sz="700" kern="1200" dirty="0" err="1">
              <a:solidFill>
                <a:schemeClr val="tx1"/>
              </a:solidFill>
            </a:rPr>
            <a:t>utilisent</a:t>
          </a:r>
          <a:r>
            <a:rPr lang="en-US" sz="700" kern="1200" dirty="0">
              <a:solidFill>
                <a:schemeClr val="tx1"/>
              </a:solidFill>
            </a:rPr>
            <a:t> des </a:t>
          </a:r>
          <a:r>
            <a:rPr lang="en-US" sz="700" kern="1200" dirty="0" err="1">
              <a:solidFill>
                <a:schemeClr val="tx1"/>
              </a:solidFill>
            </a:rPr>
            <a:t>stratégies</a:t>
          </a:r>
          <a:r>
            <a:rPr lang="en-US" sz="700" kern="1200" dirty="0">
              <a:solidFill>
                <a:schemeClr val="tx1"/>
              </a:solidFill>
            </a:rPr>
            <a:t> </a:t>
          </a:r>
          <a:r>
            <a:rPr lang="en-US" sz="700" kern="1200" dirty="0" err="1">
              <a:solidFill>
                <a:schemeClr val="tx1"/>
              </a:solidFill>
            </a:rPr>
            <a:t>différentes</a:t>
          </a:r>
          <a:r>
            <a:rPr lang="en-US" sz="700" kern="1200" dirty="0">
              <a:solidFill>
                <a:schemeClr val="tx1"/>
              </a:solidFill>
            </a:rPr>
            <a:t>: </a:t>
          </a:r>
          <a:r>
            <a:rPr lang="en-US" sz="700" kern="1200" dirty="0" err="1">
              <a:solidFill>
                <a:schemeClr val="tx1"/>
              </a:solidFill>
            </a:rPr>
            <a:t>mettre</a:t>
          </a:r>
          <a:r>
            <a:rPr lang="en-US" sz="700" kern="1200" dirty="0">
              <a:solidFill>
                <a:schemeClr val="tx1"/>
              </a:solidFill>
            </a:rPr>
            <a:t> </a:t>
          </a:r>
          <a:r>
            <a:rPr lang="en-US" sz="700" kern="1200" dirty="0" err="1">
              <a:solidFill>
                <a:schemeClr val="tx1"/>
              </a:solidFill>
            </a:rPr>
            <a:t>sur</a:t>
          </a:r>
          <a:r>
            <a:rPr lang="en-US" sz="700" kern="1200" dirty="0">
              <a:solidFill>
                <a:schemeClr val="tx1"/>
              </a:solidFill>
            </a:rPr>
            <a:t> </a:t>
          </a:r>
          <a:r>
            <a:rPr lang="en-US" sz="700" kern="1200" dirty="0" err="1">
              <a:solidFill>
                <a:schemeClr val="tx1"/>
              </a:solidFill>
            </a:rPr>
            <a:t>dénominateur</a:t>
          </a:r>
          <a:r>
            <a:rPr lang="en-US" sz="700" kern="1200" dirty="0">
              <a:solidFill>
                <a:schemeClr val="tx1"/>
              </a:solidFill>
            </a:rPr>
            <a:t> </a:t>
          </a:r>
          <a:r>
            <a:rPr lang="en-US" sz="700" kern="1200" dirty="0" err="1">
              <a:solidFill>
                <a:schemeClr val="tx1"/>
              </a:solidFill>
            </a:rPr>
            <a:t>égaux</a:t>
          </a:r>
          <a:r>
            <a:rPr lang="en-US" sz="700" kern="1200" dirty="0">
              <a:solidFill>
                <a:schemeClr val="tx1"/>
              </a:solidFill>
            </a:rPr>
            <a:t>, illustration, </a:t>
          </a:r>
          <a:r>
            <a:rPr lang="en-US" sz="700" kern="1200" dirty="0" err="1">
              <a:solidFill>
                <a:schemeClr val="tx1"/>
              </a:solidFill>
            </a:rPr>
            <a:t>diagramme</a:t>
          </a:r>
          <a:r>
            <a:rPr lang="en-US" sz="700" kern="1200" dirty="0">
              <a:solidFill>
                <a:schemeClr val="tx1"/>
              </a:solidFill>
            </a:rPr>
            <a:t>, notation </a:t>
          </a:r>
          <a:r>
            <a:rPr lang="en-US" sz="700" kern="1200" dirty="0" err="1">
              <a:solidFill>
                <a:schemeClr val="tx1"/>
              </a:solidFill>
            </a:rPr>
            <a:t>décimale</a:t>
          </a:r>
          <a:r>
            <a:rPr lang="en-US" sz="700" kern="1200" dirty="0">
              <a:solidFill>
                <a:schemeClr val="tx1"/>
              </a:solidFill>
            </a:rPr>
            <a:t>...</a:t>
          </a:r>
        </a:p>
      </dsp:txBody>
      <dsp:txXfrm>
        <a:off x="5452900" y="2375387"/>
        <a:ext cx="1053131" cy="842505"/>
      </dsp:txXfrm>
    </dsp:sp>
    <dsp:sp modelId="{37713254-FFA2-4097-92C7-20769BC591A0}">
      <dsp:nvSpPr>
        <dsp:cNvPr id="0" name=""/>
        <dsp:cNvSpPr/>
      </dsp:nvSpPr>
      <dsp:spPr>
        <a:xfrm>
          <a:off x="4264894" y="3826218"/>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36A93142-980D-4E12-A1A1-2C166204C90E}">
      <dsp:nvSpPr>
        <dsp:cNvPr id="0" name=""/>
        <dsp:cNvSpPr/>
      </dsp:nvSpPr>
      <dsp:spPr>
        <a:xfrm>
          <a:off x="5736827" y="361935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err="1" smtClean="0">
              <a:solidFill>
                <a:schemeClr val="tx1"/>
              </a:solidFill>
            </a:rPr>
            <a:t>Niveau</a:t>
          </a:r>
          <a:r>
            <a:rPr lang="en-US" sz="700" kern="1200" dirty="0" smtClean="0">
              <a:solidFill>
                <a:schemeClr val="tx1"/>
              </a:solidFill>
            </a:rPr>
            <a:t> de </a:t>
          </a:r>
          <a:r>
            <a:rPr lang="en-US" sz="700" kern="1200" dirty="0" err="1" smtClean="0">
              <a:solidFill>
                <a:schemeClr val="tx1"/>
              </a:solidFill>
            </a:rPr>
            <a:t>pensée</a:t>
          </a:r>
          <a:r>
            <a:rPr lang="en-US" sz="700" kern="1200" dirty="0" smtClean="0">
              <a:solidFill>
                <a:schemeClr val="tx1"/>
              </a:solidFill>
            </a:rPr>
            <a:t> plus </a:t>
          </a:r>
          <a:r>
            <a:rPr lang="en-US" sz="700" kern="1200" dirty="0" err="1" smtClean="0">
              <a:solidFill>
                <a:schemeClr val="tx1"/>
              </a:solidFill>
            </a:rPr>
            <a:t>approfondi</a:t>
          </a:r>
          <a:r>
            <a:rPr lang="en-US" sz="700" kern="1200" dirty="0" smtClean="0">
              <a:solidFill>
                <a:schemeClr val="tx1"/>
              </a:solidFill>
            </a:rPr>
            <a:t> </a:t>
          </a:r>
          <a:r>
            <a:rPr lang="en-US" sz="700" kern="1200" dirty="0" err="1" smtClean="0">
              <a:solidFill>
                <a:schemeClr val="tx1"/>
              </a:solidFill>
            </a:rPr>
            <a:t>selon</a:t>
          </a:r>
          <a:r>
            <a:rPr lang="en-US" sz="700" kern="1200" dirty="0" smtClean="0">
              <a:solidFill>
                <a:schemeClr val="tx1"/>
              </a:solidFill>
            </a:rPr>
            <a:t> la </a:t>
          </a:r>
          <a:r>
            <a:rPr lang="en-US" sz="700" kern="1200" dirty="0" err="1" smtClean="0">
              <a:solidFill>
                <a:schemeClr val="tx1"/>
              </a:solidFill>
            </a:rPr>
            <a:t>taxonomie</a:t>
          </a:r>
          <a:r>
            <a:rPr lang="en-US" sz="700" kern="1200" dirty="0" smtClean="0">
              <a:solidFill>
                <a:schemeClr val="tx1"/>
              </a:solidFill>
            </a:rPr>
            <a:t> de Bloom</a:t>
          </a:r>
          <a:endParaRPr lang="en-US" sz="700" kern="1200" dirty="0">
            <a:solidFill>
              <a:schemeClr val="tx1"/>
            </a:solidFill>
          </a:endParaRPr>
        </a:p>
      </dsp:txBody>
      <dsp:txXfrm>
        <a:off x="5736827" y="3619353"/>
        <a:ext cx="1053131" cy="84250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F2389D-18DE-4361-9155-F50DC1FADA98}">
      <dsp:nvSpPr>
        <dsp:cNvPr id="0" name=""/>
        <dsp:cNvSpPr/>
      </dsp:nvSpPr>
      <dsp:spPr>
        <a:xfrm>
          <a:off x="0" y="162056"/>
          <a:ext cx="6908800"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Modifier un problème</a:t>
          </a:r>
          <a:endParaRPr lang="en-US" sz="3600" kern="1200" dirty="0">
            <a:solidFill>
              <a:schemeClr val="tx1"/>
            </a:solidFill>
            <a:latin typeface="+mj-lt"/>
          </a:endParaRPr>
        </a:p>
      </dsp:txBody>
      <dsp:txXfrm>
        <a:off x="0" y="162056"/>
        <a:ext cx="6908800" cy="121680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9C28FE-650C-4908-8C53-12E54983F5E4}">
      <dsp:nvSpPr>
        <dsp:cNvPr id="0" name=""/>
        <dsp:cNvSpPr/>
      </dsp:nvSpPr>
      <dsp:spPr>
        <a:xfrm>
          <a:off x="0" y="11457"/>
          <a:ext cx="7010401" cy="826742"/>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fr-CA" sz="3500" kern="1200" dirty="0" smtClean="0">
              <a:solidFill>
                <a:schemeClr val="tx1"/>
              </a:solidFill>
            </a:rPr>
            <a:t>L </a:t>
          </a:r>
          <a:r>
            <a:rPr lang="fr-CA" sz="3500" kern="1200" dirty="0" smtClean="0">
              <a:solidFill>
                <a:schemeClr val="tx1"/>
              </a:solidFill>
              <a:latin typeface="+mj-lt"/>
            </a:rPr>
            <a:t>’évaluation</a:t>
          </a:r>
          <a:endParaRPr lang="en-US" sz="3500" kern="1200" dirty="0">
            <a:solidFill>
              <a:schemeClr val="tx1"/>
            </a:solidFill>
            <a:latin typeface="+mj-lt"/>
          </a:endParaRPr>
        </a:p>
      </dsp:txBody>
      <dsp:txXfrm>
        <a:off x="0" y="11457"/>
        <a:ext cx="7010401" cy="826742"/>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0CBE84-096E-4B84-9849-8497CFF7EF1F}">
      <dsp:nvSpPr>
        <dsp:cNvPr id="0" name=""/>
        <dsp:cNvSpPr/>
      </dsp:nvSpPr>
      <dsp:spPr>
        <a:xfrm>
          <a:off x="0" y="0"/>
          <a:ext cx="6923314"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Planifier</a:t>
          </a:r>
          <a:r>
            <a:rPr kumimoji="0" lang="fr-CA" sz="3600" b="1" i="0" u="none" strike="noStrike" kern="1200" cap="none" normalizeH="0" baseline="0" dirty="0" smtClean="0">
              <a:ln>
                <a:noFill/>
              </a:ln>
              <a:solidFill>
                <a:schemeClr val="tx1"/>
              </a:solidFill>
              <a:effectLst/>
              <a:latin typeface="+mj-lt"/>
              <a:ea typeface="Calibri" pitchFamily="34" charset="0"/>
              <a:cs typeface="TimesNewRomanPSMT"/>
            </a:rPr>
            <a:t> </a:t>
          </a: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l’évaluation</a:t>
          </a:r>
          <a:endParaRPr lang="en-US" sz="3600" b="0" kern="1200" dirty="0">
            <a:latin typeface="+mj-lt"/>
          </a:endParaRPr>
        </a:p>
      </dsp:txBody>
      <dsp:txXfrm>
        <a:off x="0" y="0"/>
        <a:ext cx="6923314" cy="121680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32376F-2879-450B-9423-7CC6782E097F}">
      <dsp:nvSpPr>
        <dsp:cNvPr id="0" name=""/>
        <dsp:cNvSpPr/>
      </dsp:nvSpPr>
      <dsp:spPr>
        <a:xfrm>
          <a:off x="0" y="229949"/>
          <a:ext cx="7097485"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 New Roman" pitchFamily="18" charset="0"/>
            </a:rPr>
            <a:t>Quelques possibilités d’outils d’évaluation</a:t>
          </a:r>
          <a:endParaRPr lang="en-US" sz="3600" b="0" kern="1200" dirty="0">
            <a:latin typeface="+mj-lt"/>
          </a:endParaRPr>
        </a:p>
      </dsp:txBody>
      <dsp:txXfrm>
        <a:off x="0" y="229949"/>
        <a:ext cx="7097485" cy="136890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3A0A23-C667-4FDD-AE0C-D056AF65FFC3}">
      <dsp:nvSpPr>
        <dsp:cNvPr id="0" name=""/>
        <dsp:cNvSpPr/>
      </dsp:nvSpPr>
      <dsp:spPr>
        <a:xfrm>
          <a:off x="0" y="126535"/>
          <a:ext cx="6894286"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L’élaboration des grilles d’évaluation</a:t>
          </a:r>
          <a:endParaRPr lang="en-US" sz="3600" b="0" kern="1200" dirty="0">
            <a:latin typeface="+mj-lt"/>
          </a:endParaRPr>
        </a:p>
      </dsp:txBody>
      <dsp:txXfrm>
        <a:off x="0" y="126535"/>
        <a:ext cx="6894286" cy="136890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E8A6BA-B668-418F-A493-3DAB1E726813}">
      <dsp:nvSpPr>
        <dsp:cNvPr id="0" name=""/>
        <dsp:cNvSpPr/>
      </dsp:nvSpPr>
      <dsp:spPr>
        <a:xfrm rot="16200000">
          <a:off x="566737" y="-566737"/>
          <a:ext cx="1290637" cy="2424112"/>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Définition</a:t>
          </a:r>
        </a:p>
      </dsp:txBody>
      <dsp:txXfrm rot="16200000">
        <a:off x="728067" y="-728067"/>
        <a:ext cx="967978" cy="2424112"/>
      </dsp:txXfrm>
    </dsp:sp>
    <dsp:sp modelId="{B0B95125-BE2A-4EFA-B202-0C2C64FD0232}">
      <dsp:nvSpPr>
        <dsp:cNvPr id="0" name=""/>
        <dsp:cNvSpPr/>
      </dsp:nvSpPr>
      <dsp:spPr>
        <a:xfrm>
          <a:off x="2424112" y="0"/>
          <a:ext cx="2424112" cy="1290637"/>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Caractéristiques/Faits</a:t>
          </a:r>
        </a:p>
      </dsp:txBody>
      <dsp:txXfrm>
        <a:off x="2424112" y="0"/>
        <a:ext cx="2424112" cy="967978"/>
      </dsp:txXfrm>
    </dsp:sp>
    <dsp:sp modelId="{1377AB05-4E49-4BB8-8CA9-FFE536BC0F13}">
      <dsp:nvSpPr>
        <dsp:cNvPr id="0" name=""/>
        <dsp:cNvSpPr/>
      </dsp:nvSpPr>
      <dsp:spPr>
        <a:xfrm rot="10800000">
          <a:off x="0" y="1290637"/>
          <a:ext cx="2424112" cy="1290637"/>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Exemples</a:t>
          </a:r>
        </a:p>
      </dsp:txBody>
      <dsp:txXfrm rot="10800000">
        <a:off x="0" y="1613296"/>
        <a:ext cx="2424112" cy="967978"/>
      </dsp:txXfrm>
    </dsp:sp>
    <dsp:sp modelId="{3A6EAD08-5639-4643-96C1-31B12FD7A5B2}">
      <dsp:nvSpPr>
        <dsp:cNvPr id="0" name=""/>
        <dsp:cNvSpPr/>
      </dsp:nvSpPr>
      <dsp:spPr>
        <a:xfrm rot="5400000">
          <a:off x="2990850" y="723899"/>
          <a:ext cx="1290637" cy="2424112"/>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Contre-exemples</a:t>
          </a:r>
        </a:p>
      </dsp:txBody>
      <dsp:txXfrm rot="5400000">
        <a:off x="3152179" y="885229"/>
        <a:ext cx="967978" cy="2424112"/>
      </dsp:txXfrm>
    </dsp:sp>
    <dsp:sp modelId="{48460D04-29C5-42FB-81D5-0F0498D66E4D}">
      <dsp:nvSpPr>
        <dsp:cNvPr id="0" name=""/>
        <dsp:cNvSpPr/>
      </dsp:nvSpPr>
      <dsp:spPr>
        <a:xfrm>
          <a:off x="1696878" y="967978"/>
          <a:ext cx="1454467" cy="645318"/>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Enseignement par la résolution de problèmes</a:t>
          </a:r>
        </a:p>
      </dsp:txBody>
      <dsp:txXfrm>
        <a:off x="1696878" y="967978"/>
        <a:ext cx="1454467" cy="645318"/>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52B476-6261-4748-934A-F3D802553324}">
      <dsp:nvSpPr>
        <dsp:cNvPr id="0" name=""/>
        <dsp:cNvSpPr/>
      </dsp:nvSpPr>
      <dsp:spPr>
        <a:xfrm>
          <a:off x="0" y="1456"/>
          <a:ext cx="7010401" cy="10530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kumimoji="0" lang="fr-CA" sz="4500" b="0" i="0" u="none" strike="noStrike" kern="1200" cap="none" normalizeH="0" baseline="0" dirty="0" smtClean="0">
              <a:ln>
                <a:noFill/>
              </a:ln>
              <a:solidFill>
                <a:schemeClr val="tx1"/>
              </a:solidFill>
              <a:effectLst/>
              <a:latin typeface="+mj-lt"/>
              <a:ea typeface="Calibri" pitchFamily="34" charset="0"/>
            </a:rPr>
            <a:t>Conclusion</a:t>
          </a:r>
          <a:r>
            <a:rPr kumimoji="0" lang="fr-CA" sz="4500" b="1" i="0" u="none" strike="noStrike" kern="1200" cap="none" normalizeH="0" baseline="0" dirty="0" smtClean="0">
              <a:ln>
                <a:noFill/>
              </a:ln>
              <a:solidFill>
                <a:schemeClr val="tx1"/>
              </a:solidFill>
              <a:effectLst/>
              <a:latin typeface="Arial" pitchFamily="34" charset="0"/>
              <a:ea typeface="Calibri" pitchFamily="34" charset="0"/>
            </a:rPr>
            <a:t> </a:t>
          </a:r>
          <a:endParaRPr lang="en-US" sz="4500" kern="1200" dirty="0"/>
        </a:p>
      </dsp:txBody>
      <dsp:txXfrm>
        <a:off x="0" y="1456"/>
        <a:ext cx="7010401" cy="105300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8F0739-AC37-4DAA-950A-D86FA1667442}">
      <dsp:nvSpPr>
        <dsp:cNvPr id="0" name=""/>
        <dsp:cNvSpPr/>
      </dsp:nvSpPr>
      <dsp:spPr>
        <a:xfrm>
          <a:off x="0" y="0"/>
          <a:ext cx="7518400" cy="140572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L’enseignement par la résolution de problèmes</a:t>
          </a:r>
          <a:endParaRPr lang="en-US" sz="3600" b="0" kern="1200" dirty="0">
            <a:latin typeface="+mj-lt"/>
          </a:endParaRPr>
        </a:p>
      </dsp:txBody>
      <dsp:txXfrm>
        <a:off x="0" y="0"/>
        <a:ext cx="7518400" cy="1405728"/>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A4B4D-3534-4547-8FFA-801C072BC184}">
      <dsp:nvSpPr>
        <dsp:cNvPr id="0" name=""/>
        <dsp:cNvSpPr/>
      </dsp:nvSpPr>
      <dsp:spPr>
        <a:xfrm>
          <a:off x="0" y="50185"/>
          <a:ext cx="7271656"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Réflexion : retour sur la session</a:t>
          </a:r>
          <a:endParaRPr lang="en-US" sz="3600" b="0" kern="1200" dirty="0">
            <a:latin typeface="+mj-lt"/>
          </a:endParaRPr>
        </a:p>
      </dsp:txBody>
      <dsp:txXfrm>
        <a:off x="0" y="50185"/>
        <a:ext cx="7271656" cy="1216800"/>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0BA154-AFB9-41B8-96E3-3BAE5FEBABCF}">
      <dsp:nvSpPr>
        <dsp:cNvPr id="0" name=""/>
        <dsp:cNvSpPr/>
      </dsp:nvSpPr>
      <dsp:spPr>
        <a:xfrm>
          <a:off x="0" y="0"/>
          <a:ext cx="7024914"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Bibliographie et référence</a:t>
          </a:r>
          <a:r>
            <a:rPr kumimoji="0" lang="fr-CA" sz="4000" b="0" i="0" u="none" strike="noStrike" kern="1200" cap="none" normalizeH="0" baseline="0" dirty="0" smtClean="0">
              <a:ln>
                <a:noFill/>
              </a:ln>
              <a:solidFill>
                <a:schemeClr val="tx1"/>
              </a:solidFill>
              <a:effectLst/>
              <a:latin typeface="Arial" pitchFamily="34" charset="0"/>
              <a:ea typeface="Calibri" pitchFamily="34" charset="0"/>
            </a:rPr>
            <a:t> </a:t>
          </a:r>
          <a:endParaRPr lang="en-US" sz="4000" b="0" kern="1200" dirty="0"/>
        </a:p>
      </dsp:txBody>
      <dsp:txXfrm>
        <a:off x="0" y="0"/>
        <a:ext cx="7024914" cy="1216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41882-7F2A-4367-8601-57F693E7E20F}">
      <dsp:nvSpPr>
        <dsp:cNvPr id="0" name=""/>
        <dsp:cNvSpPr/>
      </dsp:nvSpPr>
      <dsp:spPr>
        <a:xfrm>
          <a:off x="2420982" y="0"/>
          <a:ext cx="3631474" cy="5602513"/>
        </a:xfrm>
        <a:prstGeom prst="rightArrow">
          <a:avLst>
            <a:gd name="adj1" fmla="val 75000"/>
            <a:gd name="adj2" fmla="val 50000"/>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US" sz="2700" kern="1200" dirty="0" err="1"/>
            <a:t>Quelles</a:t>
          </a:r>
          <a:r>
            <a:rPr lang="en-US" sz="2700" kern="1200" dirty="0"/>
            <a:t> </a:t>
          </a:r>
          <a:r>
            <a:rPr lang="en-US" sz="2700" kern="1200" dirty="0" err="1"/>
            <a:t>sont</a:t>
          </a:r>
          <a:r>
            <a:rPr lang="en-US" sz="2700" kern="1200" dirty="0"/>
            <a:t> les </a:t>
          </a:r>
          <a:r>
            <a:rPr lang="en-US" sz="2700" kern="1200" dirty="0" err="1"/>
            <a:t>possibilités</a:t>
          </a:r>
          <a:r>
            <a:rPr lang="en-US" sz="2700" kern="1200" dirty="0"/>
            <a:t> de </a:t>
          </a:r>
          <a:r>
            <a:rPr lang="en-US" sz="2700" kern="1200" dirty="0" err="1"/>
            <a:t>richesses</a:t>
          </a:r>
          <a:r>
            <a:rPr lang="en-US" sz="2700" kern="1200" dirty="0"/>
            <a:t> </a:t>
          </a:r>
          <a:r>
            <a:rPr lang="en-US" sz="2700" kern="1200" dirty="0" err="1"/>
            <a:t>dans</a:t>
          </a:r>
          <a:r>
            <a:rPr lang="en-US" sz="2700" kern="1200" dirty="0"/>
            <a:t> </a:t>
          </a:r>
          <a:r>
            <a:rPr lang="en-US" sz="2700" kern="1200" dirty="0" err="1"/>
            <a:t>ce</a:t>
          </a:r>
          <a:r>
            <a:rPr lang="en-US" sz="2700" kern="1200" dirty="0"/>
            <a:t> </a:t>
          </a:r>
          <a:r>
            <a:rPr lang="en-US" sz="2700" kern="1200" dirty="0" err="1"/>
            <a:t>problème</a:t>
          </a:r>
          <a:r>
            <a:rPr lang="en-US" sz="2700" kern="1200" dirty="0"/>
            <a:t>?</a:t>
          </a:r>
        </a:p>
        <a:p>
          <a:pPr marL="228600" lvl="1" indent="-228600" algn="l" defTabSz="1200150">
            <a:lnSpc>
              <a:spcPct val="90000"/>
            </a:lnSpc>
            <a:spcBef>
              <a:spcPct val="0"/>
            </a:spcBef>
            <a:spcAft>
              <a:spcPct val="15000"/>
            </a:spcAft>
            <a:buChar char="••"/>
          </a:pPr>
          <a:r>
            <a:rPr lang="en-US" sz="2700" kern="1200"/>
            <a:t>Sous quelles paramètres est-ce que cela pourrait fonctionner?</a:t>
          </a:r>
        </a:p>
      </dsp:txBody>
      <dsp:txXfrm>
        <a:off x="2420982" y="0"/>
        <a:ext cx="3631474" cy="5602513"/>
      </dsp:txXfrm>
    </dsp:sp>
    <dsp:sp modelId="{2342982F-65B5-4D24-9F01-530F1D4EC282}">
      <dsp:nvSpPr>
        <dsp:cNvPr id="0" name=""/>
        <dsp:cNvSpPr/>
      </dsp:nvSpPr>
      <dsp:spPr>
        <a:xfrm>
          <a:off x="0" y="0"/>
          <a:ext cx="2420982" cy="5602513"/>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err="1">
              <a:solidFill>
                <a:schemeClr val="tx1"/>
              </a:solidFill>
            </a:rPr>
            <a:t>Problèmes</a:t>
          </a:r>
          <a:endParaRPr lang="en-US" sz="3100" kern="1200" dirty="0">
            <a:solidFill>
              <a:schemeClr val="tx1"/>
            </a:solidFill>
          </a:endParaRPr>
        </a:p>
      </dsp:txBody>
      <dsp:txXfrm>
        <a:off x="0" y="0"/>
        <a:ext cx="2420982" cy="560251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7ED97D-0279-434D-8038-D3611578C81F}">
      <dsp:nvSpPr>
        <dsp:cNvPr id="0" name=""/>
        <dsp:cNvSpPr/>
      </dsp:nvSpPr>
      <dsp:spPr>
        <a:xfrm>
          <a:off x="0" y="162056"/>
          <a:ext cx="6966858"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Faire vivre un exemple</a:t>
          </a:r>
          <a:endParaRPr lang="en-US" sz="3600" kern="1200" dirty="0">
            <a:solidFill>
              <a:schemeClr val="tx1"/>
            </a:solidFill>
            <a:latin typeface="+mj-lt"/>
          </a:endParaRPr>
        </a:p>
      </dsp:txBody>
      <dsp:txXfrm>
        <a:off x="0" y="162056"/>
        <a:ext cx="6966858" cy="12168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2879ED-A322-4931-B0EC-AC48BFF84CE6}">
      <dsp:nvSpPr>
        <dsp:cNvPr id="0" name=""/>
        <dsp:cNvSpPr/>
      </dsp:nvSpPr>
      <dsp:spPr>
        <a:xfrm rot="5400000">
          <a:off x="3523976" y="-974029"/>
          <a:ext cx="1755831" cy="4142957"/>
        </a:xfrm>
        <a:prstGeom prst="round2SameRect">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CA" sz="1200" kern="1200"/>
            <a:t>permet de communiquer entre mathématiciens</a:t>
          </a:r>
          <a:endParaRPr lang="en-US" sz="1200" kern="1200"/>
        </a:p>
        <a:p>
          <a:pPr marL="114300" lvl="1" indent="-114300" algn="l" defTabSz="533400">
            <a:lnSpc>
              <a:spcPct val="90000"/>
            </a:lnSpc>
            <a:spcBef>
              <a:spcPct val="0"/>
            </a:spcBef>
            <a:spcAft>
              <a:spcPct val="15000"/>
            </a:spcAft>
            <a:buChar char="••"/>
          </a:pPr>
          <a:r>
            <a:rPr lang="fr-CA" sz="1200" kern="1200"/>
            <a:t>doit être enseigner aux élèves</a:t>
          </a:r>
          <a:endParaRPr lang="en-US" sz="1200" kern="1200"/>
        </a:p>
        <a:p>
          <a:pPr marL="114300" lvl="1" indent="-114300" algn="l" defTabSz="533400">
            <a:lnSpc>
              <a:spcPct val="90000"/>
            </a:lnSpc>
            <a:spcBef>
              <a:spcPct val="0"/>
            </a:spcBef>
            <a:spcAft>
              <a:spcPct val="15000"/>
            </a:spcAft>
            <a:buChar char="••"/>
          </a:pPr>
          <a:r>
            <a:rPr lang="fr-CA" sz="1200" kern="1200"/>
            <a:t>peut être mémorisée ou acquise</a:t>
          </a:r>
          <a:endParaRPr lang="en-US" sz="1200" kern="1200"/>
        </a:p>
        <a:p>
          <a:pPr marL="114300" lvl="1" indent="-114300" algn="l" defTabSz="533400">
            <a:lnSpc>
              <a:spcPct val="90000"/>
            </a:lnSpc>
            <a:spcBef>
              <a:spcPct val="0"/>
            </a:spcBef>
            <a:spcAft>
              <a:spcPct val="15000"/>
            </a:spcAft>
            <a:buChar char="••"/>
          </a:pPr>
          <a:r>
            <a:rPr lang="fr-CA" sz="1200" kern="1200"/>
            <a:t>peut être une terminologie, une définition, le nom d'un théorème un symbole, une procédure, ou autre</a:t>
          </a:r>
          <a:endParaRPr lang="en-US" sz="1200" kern="1200"/>
        </a:p>
      </dsp:txBody>
      <dsp:txXfrm rot="5400000">
        <a:off x="3523976" y="-974029"/>
        <a:ext cx="1755831" cy="4142957"/>
      </dsp:txXfrm>
    </dsp:sp>
    <dsp:sp modelId="{CAACD421-1ADC-4E67-8520-E469BCE2E087}">
      <dsp:nvSpPr>
        <dsp:cNvPr id="0" name=""/>
        <dsp:cNvSpPr/>
      </dsp:nvSpPr>
      <dsp:spPr>
        <a:xfrm>
          <a:off x="0" y="0"/>
          <a:ext cx="2330413" cy="219478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solidFill>
                <a:schemeClr val="tx1"/>
              </a:solidFill>
            </a:rPr>
            <a:t>Convention</a:t>
          </a:r>
        </a:p>
      </dsp:txBody>
      <dsp:txXfrm>
        <a:off x="0" y="0"/>
        <a:ext cx="2330413" cy="2194789"/>
      </dsp:txXfrm>
    </dsp:sp>
    <dsp:sp modelId="{DCB0CE92-9E62-46B0-A142-7B2B96253D65}">
      <dsp:nvSpPr>
        <dsp:cNvPr id="0" name=""/>
        <dsp:cNvSpPr/>
      </dsp:nvSpPr>
      <dsp:spPr>
        <a:xfrm rot="5400000">
          <a:off x="3523976" y="1330499"/>
          <a:ext cx="1755831" cy="4142957"/>
        </a:xfrm>
        <a:prstGeom prst="round2SameRect">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CA" sz="1200" kern="1200"/>
            <a:t>est découverte en utilisant des connaissances déjà acquises</a:t>
          </a:r>
          <a:endParaRPr lang="en-US" sz="1200" kern="1200"/>
        </a:p>
        <a:p>
          <a:pPr marL="114300" lvl="1" indent="-114300" algn="l" defTabSz="533400">
            <a:lnSpc>
              <a:spcPct val="90000"/>
            </a:lnSpc>
            <a:spcBef>
              <a:spcPct val="0"/>
            </a:spcBef>
            <a:spcAft>
              <a:spcPct val="15000"/>
            </a:spcAft>
            <a:buChar char="••"/>
          </a:pPr>
          <a:r>
            <a:rPr lang="fr-CA" sz="1200" kern="1200"/>
            <a:t>est impossible à mémoriser</a:t>
          </a:r>
          <a:endParaRPr lang="en-US" sz="1200" kern="1200"/>
        </a:p>
        <a:p>
          <a:pPr marL="114300" lvl="1" indent="-114300" algn="l" defTabSz="533400">
            <a:lnSpc>
              <a:spcPct val="90000"/>
            </a:lnSpc>
            <a:spcBef>
              <a:spcPct val="0"/>
            </a:spcBef>
            <a:spcAft>
              <a:spcPct val="15000"/>
            </a:spcAft>
            <a:buChar char="••"/>
          </a:pPr>
          <a:r>
            <a:rPr lang="fr-CA" sz="1200" kern="1200"/>
            <a:t>établit des liens entre les concepts</a:t>
          </a:r>
          <a:endParaRPr lang="en-US" sz="1200" kern="1200"/>
        </a:p>
        <a:p>
          <a:pPr marL="114300" lvl="1" indent="-114300" algn="l" defTabSz="533400">
            <a:lnSpc>
              <a:spcPct val="90000"/>
            </a:lnSpc>
            <a:spcBef>
              <a:spcPct val="0"/>
            </a:spcBef>
            <a:spcAft>
              <a:spcPct val="15000"/>
            </a:spcAft>
            <a:buChar char="••"/>
          </a:pPr>
          <a:r>
            <a:rPr lang="fr-CA" sz="1200" kern="1200"/>
            <a:t>répond à la question « Pourquoi »</a:t>
          </a:r>
          <a:endParaRPr lang="en-US" sz="1200" kern="1200"/>
        </a:p>
      </dsp:txBody>
      <dsp:txXfrm rot="5400000">
        <a:off x="3523976" y="1330499"/>
        <a:ext cx="1755831" cy="4142957"/>
      </dsp:txXfrm>
    </dsp:sp>
    <dsp:sp modelId="{4FF15787-0010-472C-8E01-564A3C64BFE2}">
      <dsp:nvSpPr>
        <dsp:cNvPr id="0" name=""/>
        <dsp:cNvSpPr/>
      </dsp:nvSpPr>
      <dsp:spPr>
        <a:xfrm>
          <a:off x="0" y="2304583"/>
          <a:ext cx="2330413" cy="219478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solidFill>
                <a:schemeClr val="tx1"/>
              </a:solidFill>
            </a:rPr>
            <a:t>Compréhension</a:t>
          </a:r>
        </a:p>
      </dsp:txBody>
      <dsp:txXfrm>
        <a:off x="0" y="2304583"/>
        <a:ext cx="2330413" cy="219478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89B768-EA34-41DA-93D2-33E0822AABA3}">
      <dsp:nvSpPr>
        <dsp:cNvPr id="0" name=""/>
        <dsp:cNvSpPr/>
      </dsp:nvSpPr>
      <dsp:spPr>
        <a:xfrm>
          <a:off x="1879669" y="499"/>
          <a:ext cx="2946261" cy="1636811"/>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A" sz="2000" kern="1200" dirty="0">
              <a:solidFill>
                <a:schemeClr val="tx1"/>
              </a:solidFill>
            </a:rPr>
            <a:t>Quand présenter les conventions aux élèves?</a:t>
          </a:r>
          <a:endParaRPr lang="en-US" sz="2000" kern="1200" dirty="0">
            <a:solidFill>
              <a:schemeClr val="tx1"/>
            </a:solidFill>
          </a:endParaRPr>
        </a:p>
      </dsp:txBody>
      <dsp:txXfrm>
        <a:off x="1879669" y="499"/>
        <a:ext cx="2946261" cy="1636811"/>
      </dsp:txXfrm>
    </dsp:sp>
    <dsp:sp modelId="{AA16CA9A-349D-4177-9038-ACDC78B27064}">
      <dsp:nvSpPr>
        <dsp:cNvPr id="0" name=""/>
        <dsp:cNvSpPr/>
      </dsp:nvSpPr>
      <dsp:spPr>
        <a:xfrm rot="5400000">
          <a:off x="3045897" y="1678231"/>
          <a:ext cx="613804" cy="73656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3045897" y="1678231"/>
        <a:ext cx="613804" cy="736565"/>
      </dsp:txXfrm>
    </dsp:sp>
    <dsp:sp modelId="{3E3F0341-9BFC-42DC-B867-1A2D32F5A8E8}">
      <dsp:nvSpPr>
        <dsp:cNvPr id="0" name=""/>
        <dsp:cNvSpPr/>
      </dsp:nvSpPr>
      <dsp:spPr>
        <a:xfrm>
          <a:off x="1879669" y="2455717"/>
          <a:ext cx="2946261" cy="1636811"/>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A" sz="2000" kern="1200" dirty="0">
              <a:solidFill>
                <a:schemeClr val="tx1"/>
              </a:solidFill>
            </a:rPr>
            <a:t>Quand ils en ont besoin pour communiquer leurs idées </a:t>
          </a:r>
        </a:p>
        <a:p>
          <a:pPr lvl="0" algn="ctr" defTabSz="889000">
            <a:lnSpc>
              <a:spcPct val="90000"/>
            </a:lnSpc>
            <a:spcBef>
              <a:spcPct val="0"/>
            </a:spcBef>
            <a:spcAft>
              <a:spcPct val="35000"/>
            </a:spcAft>
          </a:pPr>
          <a:r>
            <a:rPr lang="fr-CA" sz="2000" kern="1200" dirty="0">
              <a:solidFill>
                <a:schemeClr val="tx1"/>
              </a:solidFill>
            </a:rPr>
            <a:t>(oralement ou à l’écrit)</a:t>
          </a:r>
          <a:endParaRPr lang="en-US" sz="2000" kern="1200" dirty="0">
            <a:solidFill>
              <a:schemeClr val="tx1"/>
            </a:solidFill>
          </a:endParaRPr>
        </a:p>
      </dsp:txBody>
      <dsp:txXfrm>
        <a:off x="1879669" y="2455717"/>
        <a:ext cx="2946261" cy="163681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07C013-E849-4A8A-900B-CC29DC28003B}">
      <dsp:nvSpPr>
        <dsp:cNvPr id="0" name=""/>
        <dsp:cNvSpPr/>
      </dsp:nvSpPr>
      <dsp:spPr>
        <a:xfrm>
          <a:off x="0" y="136880"/>
          <a:ext cx="5979884" cy="10810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fr-CA" sz="2800" kern="1200" dirty="0">
              <a:solidFill>
                <a:schemeClr val="tx1"/>
              </a:solidFill>
            </a:rPr>
            <a:t>Les stratégies personnelles : Comment les définir?</a:t>
          </a:r>
          <a:endParaRPr lang="en-US" sz="2800" kern="1200" dirty="0">
            <a:solidFill>
              <a:schemeClr val="tx1"/>
            </a:solidFill>
          </a:endParaRPr>
        </a:p>
      </dsp:txBody>
      <dsp:txXfrm>
        <a:off x="0" y="136880"/>
        <a:ext cx="5979884" cy="1081080"/>
      </dsp:txXfrm>
    </dsp:sp>
    <dsp:sp modelId="{FEFFD436-9930-45E6-A3F2-E1332D728601}">
      <dsp:nvSpPr>
        <dsp:cNvPr id="0" name=""/>
        <dsp:cNvSpPr/>
      </dsp:nvSpPr>
      <dsp:spPr>
        <a:xfrm>
          <a:off x="0" y="1246911"/>
          <a:ext cx="5979884" cy="289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86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fr-CA" sz="2200" kern="1200"/>
            <a:t>« toute stratégie qui n’est pas un algorithme traditionnel et qui ne comporte ni utilisation de matériel de manipulation ni dénombrement d’unités » (Van de Walle, p. 39)</a:t>
          </a:r>
          <a:endParaRPr lang="en-US" sz="2200" kern="1200"/>
        </a:p>
        <a:p>
          <a:pPr marL="228600" lvl="1" indent="-228600" algn="l" defTabSz="977900">
            <a:lnSpc>
              <a:spcPct val="90000"/>
            </a:lnSpc>
            <a:spcBef>
              <a:spcPct val="0"/>
            </a:spcBef>
            <a:spcAft>
              <a:spcPct val="20000"/>
            </a:spcAft>
            <a:buChar char="••"/>
          </a:pPr>
          <a:r>
            <a:rPr lang="en-US" sz="2200" kern="1200" dirty="0" err="1"/>
            <a:t>doivent</a:t>
          </a:r>
          <a:r>
            <a:rPr lang="en-US" sz="2200" kern="1200" dirty="0"/>
            <a:t> </a:t>
          </a:r>
          <a:r>
            <a:rPr lang="en-US" sz="2200" kern="1200" dirty="0" err="1"/>
            <a:t>être</a:t>
          </a:r>
          <a:r>
            <a:rPr lang="en-US" sz="2200" kern="1200" dirty="0"/>
            <a:t> </a:t>
          </a:r>
          <a:r>
            <a:rPr lang="en-US" sz="2200" kern="1200" dirty="0" err="1"/>
            <a:t>efficaces</a:t>
          </a:r>
          <a:r>
            <a:rPr lang="en-US" sz="2200" kern="1200" dirty="0"/>
            <a:t>, </a:t>
          </a:r>
          <a:r>
            <a:rPr lang="en-US" sz="2200" kern="1200" dirty="0" err="1"/>
            <a:t>efficientes</a:t>
          </a:r>
          <a:r>
            <a:rPr lang="en-US" sz="2200" kern="1200" dirty="0"/>
            <a:t> et les </a:t>
          </a:r>
          <a:r>
            <a:rPr lang="en-US" sz="2200" kern="1200" dirty="0" err="1"/>
            <a:t>élèves</a:t>
          </a:r>
          <a:r>
            <a:rPr lang="en-US" sz="2200" kern="1200" dirty="0"/>
            <a:t> </a:t>
          </a:r>
          <a:r>
            <a:rPr lang="en-US" sz="2200" kern="1200" dirty="0" err="1"/>
            <a:t>peuvent</a:t>
          </a:r>
          <a:r>
            <a:rPr lang="en-US" sz="2200" kern="1200" dirty="0"/>
            <a:t> les </a:t>
          </a:r>
          <a:r>
            <a:rPr lang="en-US" sz="2200" kern="1200" dirty="0" err="1"/>
            <a:t>expliquer</a:t>
          </a:r>
          <a:r>
            <a:rPr lang="en-US" sz="2200" kern="1200" dirty="0"/>
            <a:t> </a:t>
          </a:r>
          <a:r>
            <a:rPr lang="en-US" sz="2200" kern="1200" dirty="0" err="1"/>
            <a:t>facilement</a:t>
          </a:r>
          <a:endParaRPr lang="en-US" sz="2200" kern="1200" dirty="0"/>
        </a:p>
        <a:p>
          <a:pPr marL="228600" lvl="1" indent="-228600" algn="l" defTabSz="977900">
            <a:lnSpc>
              <a:spcPct val="90000"/>
            </a:lnSpc>
            <a:spcBef>
              <a:spcPct val="0"/>
            </a:spcBef>
            <a:spcAft>
              <a:spcPct val="20000"/>
            </a:spcAft>
            <a:buChar char="••"/>
          </a:pPr>
          <a:r>
            <a:rPr lang="en-US" sz="2200" kern="1200" dirty="0" err="1"/>
            <a:t>peuvent</a:t>
          </a:r>
          <a:r>
            <a:rPr lang="en-US" sz="2200" kern="1200" dirty="0"/>
            <a:t> </a:t>
          </a:r>
          <a:r>
            <a:rPr lang="en-US" sz="2200" kern="1200" dirty="0" err="1"/>
            <a:t>être</a:t>
          </a:r>
          <a:r>
            <a:rPr lang="en-US" sz="2200" kern="1200" dirty="0"/>
            <a:t> </a:t>
          </a:r>
          <a:r>
            <a:rPr lang="en-US" sz="2200" kern="1200" dirty="0" err="1"/>
            <a:t>utilisées</a:t>
          </a:r>
          <a:r>
            <a:rPr lang="en-US" sz="2200" kern="1200" dirty="0"/>
            <a:t> par </a:t>
          </a:r>
          <a:r>
            <a:rPr lang="en-US" sz="2200" kern="1200" dirty="0" err="1" smtClean="0"/>
            <a:t>quelqu'un</a:t>
          </a:r>
          <a:r>
            <a:rPr lang="en-US" sz="2200" kern="1200" dirty="0" smtClean="0"/>
            <a:t> </a:t>
          </a:r>
          <a:r>
            <a:rPr lang="en-US" sz="2200" kern="1200" dirty="0" err="1"/>
            <a:t>d'autre</a:t>
          </a:r>
          <a:endParaRPr lang="en-US" sz="2200" kern="1200" dirty="0"/>
        </a:p>
        <a:p>
          <a:pPr marL="228600" lvl="1" indent="-228600" algn="l" defTabSz="977900">
            <a:lnSpc>
              <a:spcPct val="90000"/>
            </a:lnSpc>
            <a:spcBef>
              <a:spcPct val="0"/>
            </a:spcBef>
            <a:spcAft>
              <a:spcPct val="20000"/>
            </a:spcAft>
            <a:buChar char="••"/>
          </a:pPr>
          <a:r>
            <a:rPr lang="en-US" sz="2200" kern="1200"/>
            <a:t>respectent les conventions mathématiques</a:t>
          </a:r>
        </a:p>
      </dsp:txBody>
      <dsp:txXfrm>
        <a:off x="0" y="1246911"/>
        <a:ext cx="5979884" cy="28980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5E56A8-E476-4D29-8CC4-1687B1301CEA}">
      <dsp:nvSpPr>
        <dsp:cNvPr id="0" name=""/>
        <dsp:cNvSpPr/>
      </dsp:nvSpPr>
      <dsp:spPr>
        <a:xfrm>
          <a:off x="0" y="0"/>
          <a:ext cx="6850743" cy="190125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rPr>
            <a:t>Est-ce que l’enseignant peut suggérer des stratégies personnelles?</a:t>
          </a:r>
          <a:endParaRPr lang="en-US" sz="3600" kern="1200" dirty="0">
            <a:solidFill>
              <a:schemeClr val="tx1"/>
            </a:solidFill>
          </a:endParaRPr>
        </a:p>
      </dsp:txBody>
      <dsp:txXfrm>
        <a:off x="0" y="0"/>
        <a:ext cx="6850743" cy="1901250"/>
      </dsp:txXfrm>
    </dsp:sp>
    <dsp:sp modelId="{A5F96A45-D7E8-4FB6-A3DF-28117C9D91AA}">
      <dsp:nvSpPr>
        <dsp:cNvPr id="0" name=""/>
        <dsp:cNvSpPr/>
      </dsp:nvSpPr>
      <dsp:spPr>
        <a:xfrm>
          <a:off x="58025" y="1848054"/>
          <a:ext cx="6647549" cy="313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51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fr-CA" sz="2800" kern="1200" dirty="0"/>
            <a:t>L’enseignant peut présenter une autre stratégie qui n’a pas été suggérée par les élèves. </a:t>
          </a:r>
          <a:endParaRPr lang="en-US" sz="2800" kern="1200" dirty="0"/>
        </a:p>
        <a:p>
          <a:pPr marL="285750" lvl="1" indent="-285750" algn="l" defTabSz="1244600">
            <a:lnSpc>
              <a:spcPct val="90000"/>
            </a:lnSpc>
            <a:spcBef>
              <a:spcPct val="0"/>
            </a:spcBef>
            <a:spcAft>
              <a:spcPct val="20000"/>
            </a:spcAft>
            <a:buChar char="••"/>
          </a:pPr>
          <a:r>
            <a:rPr lang="fr-CA" sz="2800" kern="1200" dirty="0"/>
            <a:t>L’enseignant peut élaborer sur les idées présentées dans les stratégies des élèves.</a:t>
          </a:r>
          <a:endParaRPr lang="en-US" sz="2800" kern="1200" dirty="0"/>
        </a:p>
      </dsp:txBody>
      <dsp:txXfrm>
        <a:off x="58025" y="1848054"/>
        <a:ext cx="6647549" cy="313749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A6607D-56D0-4E22-A75F-D6B1D44CD9DD}">
      <dsp:nvSpPr>
        <dsp:cNvPr id="0" name=""/>
        <dsp:cNvSpPr/>
      </dsp:nvSpPr>
      <dsp:spPr>
        <a:xfrm>
          <a:off x="0" y="85235"/>
          <a:ext cx="6168571"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rPr>
            <a:t>Quel est le rôle de l’algorithme traditionnel?</a:t>
          </a:r>
          <a:endParaRPr lang="en-US" sz="3600" kern="1200" dirty="0">
            <a:solidFill>
              <a:schemeClr val="tx1"/>
            </a:solidFill>
          </a:endParaRPr>
        </a:p>
      </dsp:txBody>
      <dsp:txXfrm>
        <a:off x="0" y="85235"/>
        <a:ext cx="6168571" cy="1368900"/>
      </dsp:txXfrm>
    </dsp:sp>
    <dsp:sp modelId="{D6C34F5C-A84F-4D3B-8AFE-581C3C582A73}">
      <dsp:nvSpPr>
        <dsp:cNvPr id="0" name=""/>
        <dsp:cNvSpPr/>
      </dsp:nvSpPr>
      <dsp:spPr>
        <a:xfrm>
          <a:off x="0" y="1454135"/>
          <a:ext cx="6168571" cy="422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85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fr-CA" sz="2300" kern="1200"/>
            <a:t>avec l’utilisation des calculatrices, le rôle de l’algorithme traditionnel change</a:t>
          </a:r>
          <a:endParaRPr lang="en-US" sz="2300" kern="1200"/>
        </a:p>
        <a:p>
          <a:pPr marL="228600" lvl="1" indent="-228600" algn="l" defTabSz="1022350">
            <a:lnSpc>
              <a:spcPct val="90000"/>
            </a:lnSpc>
            <a:spcBef>
              <a:spcPct val="0"/>
            </a:spcBef>
            <a:spcAft>
              <a:spcPct val="20000"/>
            </a:spcAft>
            <a:buChar char="••"/>
          </a:pPr>
          <a:r>
            <a:rPr lang="fr-CA" sz="2300" kern="1200"/>
            <a:t>« pour les utiliser, il faut comprendre leur fonctionnement et être en mesure de les expliquer. » (Van de Walle)</a:t>
          </a:r>
          <a:endParaRPr lang="en-US" sz="2300" kern="1200"/>
        </a:p>
        <a:p>
          <a:pPr marL="228600" lvl="1" indent="-228600" algn="l" defTabSz="1022350">
            <a:lnSpc>
              <a:spcPct val="90000"/>
            </a:lnSpc>
            <a:spcBef>
              <a:spcPct val="0"/>
            </a:spcBef>
            <a:spcAft>
              <a:spcPct val="20000"/>
            </a:spcAft>
            <a:buChar char="••"/>
          </a:pPr>
          <a:r>
            <a:rPr lang="fr-CA" sz="2300" kern="1200"/>
            <a:t>une stratégie parmis tant d’autres qui devrait seulement être utilisée si elle est comprise</a:t>
          </a:r>
          <a:endParaRPr lang="en-US" sz="2300" kern="1200"/>
        </a:p>
        <a:p>
          <a:pPr marL="228600" lvl="1" indent="-228600" algn="l" defTabSz="1022350">
            <a:lnSpc>
              <a:spcPct val="90000"/>
            </a:lnSpc>
            <a:spcBef>
              <a:spcPct val="0"/>
            </a:spcBef>
            <a:spcAft>
              <a:spcPct val="20000"/>
            </a:spcAft>
            <a:buChar char="••"/>
          </a:pPr>
          <a:r>
            <a:rPr lang="fr-CA" sz="2300" kern="1200"/>
            <a:t>devrait être présenté à la fin des activités de tâtonnement, une fois que les élèves ont eu la chance d’explorer les concepts et de développer leurs propres stratégies personnelles</a:t>
          </a:r>
          <a:endParaRPr lang="en-US" sz="2300" kern="1200"/>
        </a:p>
      </dsp:txBody>
      <dsp:txXfrm>
        <a:off x="0" y="1454135"/>
        <a:ext cx="6168571" cy="422280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AE65EEC4-613D-493F-999D-31A4570337BD}" type="datetime1">
              <a:rPr lang="en-US" smtClean="0"/>
              <a:pPr/>
              <a:t>10/30/2009</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0E579144-1404-4574-92D4-35B6AABAB111}"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0792966A-9457-4CCC-88B9-15BE67AACBC8}" type="datetime1">
              <a:rPr lang="en-US" smtClean="0"/>
              <a:pPr/>
              <a:t>10/30/2009</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159F8FBC-53AA-4728-8178-3864A935A86B}"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E3702FAD-4B4B-43BB-B06B-A9499F43B9ED}" type="datetime1">
              <a:rPr lang="en-US" smtClean="0"/>
              <a:pPr>
                <a:defRPr/>
              </a:pPr>
              <a:t>10/30/2009</a:t>
            </a:fld>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535D6656-8BCF-4055-8231-DB459B36225C}"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9035B11-207F-4151-BE53-C0EB98667F85}" type="datetime1">
              <a:rPr lang="en-US" smtClean="0"/>
              <a:pPr>
                <a:defRPr/>
              </a:pPr>
              <a:t>10/30/2009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444F8ED-BC92-4E10-A0F4-BF5ECCC4B6A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97961D0-BE71-48DC-A3B9-BD5492E61AAC}" type="datetime1">
              <a:rPr lang="en-US" smtClean="0"/>
              <a:pPr>
                <a:defRPr/>
              </a:pPr>
              <a:t>10/30/2009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1F79DEA-145E-4844-8D5D-B4F0148FFC6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B64331F-32D7-4A7D-A9D6-D9245B8DDE94}" type="datetime1">
              <a:rPr lang="en-US" smtClean="0"/>
              <a:pPr>
                <a:defRPr/>
              </a:pPr>
              <a:t>10/30/2009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3CA84F-0F42-47CB-92B1-910396C6BE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EB3B8EA-F993-474B-9AC4-C32F30ECB6B1}" type="datetime1">
              <a:rPr lang="en-US" smtClean="0"/>
              <a:pPr>
                <a:defRPr/>
              </a:pPr>
              <a:t>10/30/2009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796E6AC-2B17-4A00-888C-2A186466728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F35802F9-5510-4820-A060-CE4860F6DCCE}" type="datetime1">
              <a:rPr lang="en-US" smtClean="0"/>
              <a:pPr>
                <a:defRPr/>
              </a:pPr>
              <a:t>10/30/2009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710026A-2BE0-49B2-BB1C-B06EA5856B0E}"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C38CA7FC-F420-4EE3-A0CF-0AA2C7120BCE}" type="datetime1">
              <a:rPr lang="en-US" smtClean="0"/>
              <a:pPr>
                <a:defRPr/>
              </a:pPr>
              <a:t>10/30/2009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FD16729-958B-4626-8A93-65139D374EA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3AA1BE1B-65A9-42CE-AF65-66D10F46C291}" type="datetime1">
              <a:rPr lang="en-US" smtClean="0"/>
              <a:pPr>
                <a:defRPr/>
              </a:pPr>
              <a:t>10/30/2009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04CF7109-A407-4EAA-8242-BC499EA31E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10020192-AF7A-49AD-A951-B559E1EE94FA}" type="datetime1">
              <a:rPr lang="en-US" smtClean="0"/>
              <a:pPr>
                <a:defRPr/>
              </a:pPr>
              <a:t>10/30/2009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F1B4EAD-AFC7-40F2-96AF-ACD2C72ADF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9288D168-CEF2-4E5A-837A-3CA4B64FFB4B}" type="datetime1">
              <a:rPr lang="en-US" smtClean="0"/>
              <a:pPr>
                <a:defRPr/>
              </a:pPr>
              <a:t>10/30/2009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A06E862-02D3-4E79-A9C9-0D487ED60ACE}"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25619A70-60B4-47E0-A6D2-64546581E10D}" type="datetime1">
              <a:rPr lang="en-US" smtClean="0"/>
              <a:pPr>
                <a:defRPr/>
              </a:pPr>
              <a:t>10/30/2009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82AE8AD-6397-43F2-A49F-3AEE9F39D7D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58302FDD-84A8-4CA2-91E0-45B31EE087B7}" type="datetime1">
              <a:rPr lang="en-US" smtClean="0"/>
              <a:pPr>
                <a:defRPr/>
              </a:pPr>
              <a:t>10/30/2009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7AD17D2-E2E5-496E-B450-F6A4170798C5}"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991847B4-C4EE-4DF0-A2EE-8C3944810DB7}" type="datetime1">
              <a:rPr lang="en-US" smtClean="0"/>
              <a:pPr>
                <a:defRPr/>
              </a:pPr>
              <a:t>10/30/2009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81E0D34E-4F91-4E51-AD82-A2D624F43982}"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cahm.elg.ca/archives/2009/01/nouvelle_banque.html" TargetMode="External"/><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7" Type="http://schemas.microsoft.com/office/2007/relationships/diagramDrawing" Target="../diagrams/drawing18.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7"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7" Type="http://schemas.microsoft.com/office/2007/relationships/diagramDrawing" Target="../diagrams/drawing21.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7" Type="http://schemas.microsoft.com/office/2007/relationships/diagramDrawing" Target="../diagrams/drawing23.xml"/><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7" Type="http://schemas.microsoft.com/office/2007/relationships/diagramDrawing" Target="../diagrams/drawing24.xm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8.xml"/><Relationship Id="rId12" Type="http://schemas.microsoft.com/office/2007/relationships/diagramDrawing" Target="../diagrams/drawing26.xml"/><Relationship Id="rId2" Type="http://schemas.openxmlformats.org/officeDocument/2006/relationships/notesSlide" Target="../notesSlides/notesSlide27.xml"/><Relationship Id="rId1" Type="http://schemas.openxmlformats.org/officeDocument/2006/relationships/slideLayout" Target="../slideLayouts/slideLayout12.xml"/><Relationship Id="rId6" Type="http://schemas.openxmlformats.org/officeDocument/2006/relationships/diagramColors" Target="../diagrams/colors8.xml"/><Relationship Id="rId11" Type="http://schemas.microsoft.com/office/2007/relationships/diagramDrawing" Target="../diagrams/drawing25.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L’enseignement des mathématiques par la</a:t>
            </a:r>
            <a:br>
              <a:rPr lang="fr-CA" sz="3600" b="1" dirty="0" smtClean="0">
                <a:solidFill>
                  <a:srgbClr val="FF9900"/>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résolution de problèmes </a:t>
            </a:r>
            <a:br>
              <a:rPr lang="fr-CA" sz="3600" b="1" dirty="0" smtClean="0">
                <a:solidFill>
                  <a:srgbClr val="FF9900"/>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de la 7</a:t>
            </a:r>
            <a:r>
              <a:rPr lang="fr-CA" sz="3600" b="1" baseline="30000" dirty="0" smtClean="0">
                <a:solidFill>
                  <a:srgbClr val="FF9900"/>
                </a:solidFill>
                <a:latin typeface="Arial" pitchFamily="34" charset="0"/>
                <a:cs typeface="Arial" pitchFamily="34" charset="0"/>
              </a:rPr>
              <a:t>e</a:t>
            </a:r>
            <a:r>
              <a:rPr lang="fr-CA" sz="3600" b="1" dirty="0" smtClean="0">
                <a:solidFill>
                  <a:srgbClr val="FF9900"/>
                </a:solidFill>
                <a:latin typeface="Arial" pitchFamily="34" charset="0"/>
                <a:cs typeface="Arial" pitchFamily="34" charset="0"/>
              </a:rPr>
              <a:t> à la 9</a:t>
            </a:r>
            <a:r>
              <a:rPr lang="fr-CA" sz="3600" b="1" baseline="30000" dirty="0" smtClean="0">
                <a:solidFill>
                  <a:srgbClr val="FF9900"/>
                </a:solidFill>
                <a:latin typeface="Arial" pitchFamily="34" charset="0"/>
                <a:cs typeface="Arial" pitchFamily="34" charset="0"/>
              </a:rPr>
              <a:t>e</a:t>
            </a:r>
            <a:r>
              <a:rPr lang="fr-CA" sz="3600" b="1" dirty="0" smtClean="0">
                <a:solidFill>
                  <a:srgbClr val="FF9900"/>
                </a:solidFill>
                <a:latin typeface="Arial" pitchFamily="34" charset="0"/>
                <a:cs typeface="Arial" pitchFamily="34" charset="0"/>
              </a:rPr>
              <a:t> année</a:t>
            </a:r>
            <a:endParaRPr lang="en-US" sz="3600" dirty="0">
              <a:solidFill>
                <a:srgbClr val="FF9900"/>
              </a:solidFill>
              <a:latin typeface="Arial" pitchFamily="34" charset="0"/>
              <a:cs typeface="Arial" pitchFamily="34" charset="0"/>
            </a:endParaRPr>
          </a:p>
        </p:txBody>
      </p:sp>
      <p:pic>
        <p:nvPicPr>
          <p:cNvPr id="1026" name="Picture 2" descr="C:\Documents and Settings\ginette.jolicoeur\Local Settings\Temporary Internet Files\Content.IE5\D9GQIY0O\MCj04419080000[1].wmf"/>
          <p:cNvPicPr>
            <a:picLocks noGrp="1" noChangeAspect="1" noChangeArrowheads="1"/>
          </p:cNvPicPr>
          <p:nvPr>
            <p:ph idx="1"/>
          </p:nvPr>
        </p:nvPicPr>
        <p:blipFill>
          <a:blip r:embed="rId3" cstate="print"/>
          <a:srcRect/>
          <a:stretch>
            <a:fillRect/>
          </a:stretch>
        </p:blipFill>
        <p:spPr bwMode="auto">
          <a:xfrm>
            <a:off x="4986561" y="3976914"/>
            <a:ext cx="3741032" cy="2438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103086" y="304800"/>
            <a:ext cx="7583714" cy="1112838"/>
          </a:xfrm>
        </p:spPr>
        <p:txBody>
          <a:bodyPr>
            <a:normAutofit/>
          </a:bodyPr>
          <a:lstStyle/>
          <a:p>
            <a:r>
              <a:rPr lang="fr-CA" sz="4000" dirty="0" smtClean="0">
                <a:solidFill>
                  <a:srgbClr val="FF9900"/>
                </a:solidFill>
                <a:latin typeface="Arial" pitchFamily="34" charset="0"/>
                <a:cs typeface="Arial" pitchFamily="34" charset="0"/>
              </a:rPr>
              <a:t>C’est à vous maintenant…</a:t>
            </a:r>
            <a:endParaRPr lang="en-US" sz="4000" dirty="0">
              <a:solidFill>
                <a:srgbClr val="FF9900"/>
              </a:solidFill>
              <a:latin typeface="Arial" pitchFamily="34" charset="0"/>
              <a:cs typeface="Arial" pitchFamily="34" charset="0"/>
            </a:endParaRPr>
          </a:p>
        </p:txBody>
      </p:sp>
      <p:sp>
        <p:nvSpPr>
          <p:cNvPr id="10" name="Text Placeholder 2"/>
          <p:cNvSpPr>
            <a:spLocks noGrp="1"/>
          </p:cNvSpPr>
          <p:nvPr>
            <p:ph type="body" sz="half" idx="1"/>
          </p:nvPr>
        </p:nvSpPr>
        <p:spPr>
          <a:xfrm>
            <a:off x="1161142" y="1553030"/>
            <a:ext cx="7692572" cy="4630056"/>
          </a:xfrm>
        </p:spPr>
        <p:txBody>
          <a:bodyPr/>
          <a:lstStyle/>
          <a:p>
            <a:pPr>
              <a:spcAft>
                <a:spcPts val="600"/>
              </a:spcAft>
            </a:pPr>
            <a:r>
              <a:rPr lang="fr-CA" sz="2400" dirty="0" smtClean="0">
                <a:latin typeface="Arial" pitchFamily="34" charset="0"/>
                <a:cs typeface="Arial" pitchFamily="34" charset="0"/>
              </a:rPr>
              <a:t>Planifier un résultat d’apprentissage pour votre niveau.</a:t>
            </a:r>
          </a:p>
          <a:p>
            <a:pPr>
              <a:spcAft>
                <a:spcPts val="600"/>
              </a:spcAft>
            </a:pPr>
            <a:r>
              <a:rPr lang="fr-CA" sz="2400" dirty="0" smtClean="0">
                <a:latin typeface="Arial" pitchFamily="34" charset="0"/>
                <a:cs typeface="Arial" pitchFamily="34" charset="0"/>
              </a:rPr>
              <a:t>Utiliser le gabarit (Document G) et le programme d’études M-9 pour organiser une leçon.</a:t>
            </a:r>
          </a:p>
          <a:p>
            <a:pPr algn="ctr">
              <a:buNone/>
            </a:pPr>
            <a:endParaRPr lang="en-US" dirty="0"/>
          </a:p>
        </p:txBody>
      </p:sp>
      <p:pic>
        <p:nvPicPr>
          <p:cNvPr id="11" name="Picture 10" descr="21172244_thbteamwork.jpg"/>
          <p:cNvPicPr/>
          <p:nvPr/>
        </p:nvPicPr>
        <p:blipFill>
          <a:blip r:embed="rId2"/>
          <a:stretch>
            <a:fillRect/>
          </a:stretch>
        </p:blipFill>
        <p:spPr>
          <a:xfrm>
            <a:off x="5239657" y="3875314"/>
            <a:ext cx="3512457" cy="246742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a:spLocks noGrp="1"/>
          </p:cNvSpPr>
          <p:nvPr>
            <p:ph type="title"/>
          </p:nvPr>
        </p:nvSpPr>
        <p:spPr>
          <a:xfrm>
            <a:off x="1201818" y="361724"/>
            <a:ext cx="7786914" cy="1143000"/>
          </a:xfrm>
        </p:spPr>
        <p:txBody>
          <a:bodyPr>
            <a:normAutofit/>
          </a:bodyPr>
          <a:lstStyle/>
          <a:p>
            <a:r>
              <a:rPr lang="fr-CA" sz="4000" dirty="0" smtClean="0">
                <a:latin typeface="Arial" pitchFamily="34" charset="0"/>
                <a:cs typeface="Arial" pitchFamily="34" charset="0"/>
              </a:rPr>
              <a:t>Les stratégies personnelles</a:t>
            </a:r>
            <a:endParaRPr lang="en-US" sz="4000" dirty="0">
              <a:latin typeface="Arial" pitchFamily="34" charset="0"/>
              <a:cs typeface="Arial" pitchFamily="34" charset="0"/>
            </a:endParaRPr>
          </a:p>
        </p:txBody>
      </p:sp>
      <p:grpSp>
        <p:nvGrpSpPr>
          <p:cNvPr id="10" name="Group 9"/>
          <p:cNvGrpSpPr/>
          <p:nvPr/>
        </p:nvGrpSpPr>
        <p:grpSpPr>
          <a:xfrm>
            <a:off x="1235494" y="1439618"/>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Les stratégies personnelles : Comment</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les définir?</a:t>
              </a:r>
              <a:endParaRPr lang="en-US" sz="3200" b="0" kern="1200" dirty="0">
                <a:latin typeface="Arial" pitchFamily="34" charset="0"/>
                <a:cs typeface="Arial" pitchFamily="34" charset="0"/>
              </a:endParaRPr>
            </a:p>
          </p:txBody>
        </p:sp>
      </p:grpSp>
      <p:grpSp>
        <p:nvGrpSpPr>
          <p:cNvPr id="13" name="Group 12"/>
          <p:cNvGrpSpPr/>
          <p:nvPr/>
        </p:nvGrpSpPr>
        <p:grpSpPr>
          <a:xfrm>
            <a:off x="1181824" y="2878696"/>
            <a:ext cx="7487729" cy="2791385"/>
            <a:chOff x="0" y="1519357"/>
            <a:chExt cx="7487729" cy="2791385"/>
          </a:xfrm>
        </p:grpSpPr>
        <p:sp>
          <p:nvSpPr>
            <p:cNvPr id="14" name="Rectangle 13"/>
            <p:cNvSpPr/>
            <p:nvPr/>
          </p:nvSpPr>
          <p:spPr>
            <a:xfrm>
              <a:off x="0" y="1519357"/>
              <a:ext cx="7487729" cy="279138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0" y="1519357"/>
              <a:ext cx="7487729" cy="279138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10160" rIns="56896" bIns="10160" numCol="1" spcCol="1270" anchor="t" anchorCtr="0">
              <a:noAutofit/>
            </a:bodyPr>
            <a:lstStyle/>
            <a:p>
              <a:pPr marL="57150" lvl="1" indent="-57150" algn="l" defTabSz="355600">
                <a:lnSpc>
                  <a:spcPct val="100000"/>
                </a:lnSpc>
                <a:spcBef>
                  <a:spcPct val="0"/>
                </a:spcBef>
                <a:spcAft>
                  <a:spcPts val="0"/>
                </a:spcAft>
                <a:buChar char="••"/>
              </a:pPr>
              <a:endParaRPr lang="en-US" sz="80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smtClean="0">
                  <a:latin typeface="Arial" pitchFamily="34" charset="0"/>
                  <a:cs typeface="Arial" pitchFamily="34" charset="0"/>
                </a:rPr>
                <a:t>« toute stratégie qui n’est pas un algorithme traditionnel et qui ne comporte ni utilisation de matériel de manipulation ni dénombrement d’unités » (Van de </a:t>
              </a:r>
              <a:r>
                <a:rPr lang="fr-CA" sz="2000" b="0" kern="1200" dirty="0" err="1" smtClean="0">
                  <a:latin typeface="Arial" pitchFamily="34" charset="0"/>
                  <a:cs typeface="Arial" pitchFamily="34" charset="0"/>
                </a:rPr>
                <a:t>Walle</a:t>
              </a:r>
              <a:r>
                <a:rPr lang="fr-CA" sz="2000" b="0" kern="1200" dirty="0" smtClean="0">
                  <a:latin typeface="Arial" pitchFamily="34" charset="0"/>
                  <a:cs typeface="Arial" pitchFamily="34" charset="0"/>
                </a:rPr>
                <a:t>, p. 39)</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en-US" sz="2000" b="0" kern="1200" dirty="0" err="1">
                  <a:latin typeface="Arial" pitchFamily="34" charset="0"/>
                  <a:cs typeface="Arial" pitchFamily="34" charset="0"/>
                </a:rPr>
                <a:t>doivent</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être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efficaces</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efficientes</a:t>
              </a:r>
              <a:r>
                <a:rPr lang="en-US" sz="2000" b="0" kern="1200" dirty="0">
                  <a:latin typeface="Arial" pitchFamily="34" charset="0"/>
                  <a:cs typeface="Arial" pitchFamily="34" charset="0"/>
                </a:rPr>
                <a:t> et les </a:t>
              </a:r>
              <a:r>
                <a:rPr lang="en-US" sz="2000" b="0" kern="1200" dirty="0" err="1">
                  <a:latin typeface="Arial" pitchFamily="34" charset="0"/>
                  <a:cs typeface="Arial" pitchFamily="34" charset="0"/>
                </a:rPr>
                <a:t>élèves</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peuvent</a:t>
              </a:r>
              <a:r>
                <a:rPr lang="en-US" sz="2000" b="0" kern="1200" dirty="0">
                  <a:latin typeface="Arial" pitchFamily="34" charset="0"/>
                  <a:cs typeface="Arial" pitchFamily="34" charset="0"/>
                </a:rPr>
                <a:t> les </a:t>
              </a:r>
              <a:r>
                <a:rPr lang="en-US" sz="2000" b="0" kern="1200" dirty="0" err="1">
                  <a:latin typeface="Arial" pitchFamily="34" charset="0"/>
                  <a:cs typeface="Arial" pitchFamily="34" charset="0"/>
                </a:rPr>
                <a:t>expliquer</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facilement</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en-US" sz="2000" b="0" kern="1200" dirty="0" err="1" smtClean="0">
                  <a:latin typeface="Arial" pitchFamily="34" charset="0"/>
                  <a:cs typeface="Arial" pitchFamily="34" charset="0"/>
                </a:rPr>
                <a:t>peuvent</a:t>
              </a:r>
              <a:r>
                <a:rPr lang="en-US" sz="2000" b="0" kern="1200" dirty="0" smtClean="0">
                  <a:latin typeface="Arial" pitchFamily="34" charset="0"/>
                  <a:cs typeface="Arial" pitchFamily="34" charset="0"/>
                </a:rPr>
                <a:t> </a:t>
              </a:r>
              <a:r>
                <a:rPr lang="en-US" sz="2000" b="0" kern="1200" dirty="0" err="1">
                  <a:latin typeface="Arial" pitchFamily="34" charset="0"/>
                  <a:cs typeface="Arial" pitchFamily="34" charset="0"/>
                </a:rPr>
                <a:t>être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utilisées</a:t>
              </a:r>
              <a:r>
                <a:rPr lang="en-US" sz="2000" b="0" kern="1200" dirty="0">
                  <a:latin typeface="Arial" pitchFamily="34" charset="0"/>
                  <a:cs typeface="Arial" pitchFamily="34" charset="0"/>
                </a:rPr>
                <a:t> par </a:t>
              </a:r>
              <a:r>
                <a:rPr lang="en-US" sz="2000" b="0" kern="1200" dirty="0" err="1" smtClean="0">
                  <a:latin typeface="Arial" pitchFamily="34" charset="0"/>
                  <a:cs typeface="Arial" pitchFamily="34" charset="0"/>
                </a:rPr>
                <a:t>quelqu'un</a:t>
              </a:r>
              <a:r>
                <a:rPr lang="en-US" sz="2000" b="0" kern="1200" dirty="0" smtClean="0">
                  <a:latin typeface="Arial" pitchFamily="34" charset="0"/>
                  <a:cs typeface="Arial" pitchFamily="34" charset="0"/>
                </a:rPr>
                <a:t> </a:t>
              </a:r>
              <a:r>
                <a:rPr lang="en-US" sz="2000" b="0" kern="1200" dirty="0" err="1">
                  <a:latin typeface="Arial" pitchFamily="34" charset="0"/>
                  <a:cs typeface="Arial" pitchFamily="34" charset="0"/>
                </a:rPr>
                <a:t>d'autre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en-US" sz="2000" b="0" kern="1200" dirty="0" err="1" smtClean="0">
                  <a:latin typeface="Arial" pitchFamily="34" charset="0"/>
                  <a:cs typeface="Arial" pitchFamily="34" charset="0"/>
                </a:rPr>
                <a:t>respectent</a:t>
              </a:r>
              <a:r>
                <a:rPr lang="en-US" sz="2000" b="0" kern="1200" dirty="0" smtClean="0">
                  <a:latin typeface="Arial" pitchFamily="34" charset="0"/>
                  <a:cs typeface="Arial" pitchFamily="34" charset="0"/>
                </a:rPr>
                <a:t> </a:t>
              </a:r>
              <a:r>
                <a:rPr lang="en-US" sz="2000" b="0" kern="1200" dirty="0">
                  <a:latin typeface="Arial" pitchFamily="34" charset="0"/>
                  <a:cs typeface="Arial" pitchFamily="34" charset="0"/>
                </a:rPr>
                <a:t>les conventions </a:t>
              </a:r>
              <a:r>
                <a:rPr lang="en-US" sz="2000" b="0" kern="1200" dirty="0" err="1">
                  <a:latin typeface="Arial" pitchFamily="34" charset="0"/>
                  <a:cs typeface="Arial" pitchFamily="34" charset="0"/>
                </a:rPr>
                <a:t>mathématiques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221912" y="2119316"/>
            <a:ext cx="6647549" cy="1699478"/>
            <a:chOff x="58025" y="2679602"/>
            <a:chExt cx="6647549" cy="1699478"/>
          </a:xfrm>
        </p:grpSpPr>
        <p:sp>
          <p:nvSpPr>
            <p:cNvPr id="8" name="Rectangle 7"/>
            <p:cNvSpPr/>
            <p:nvPr/>
          </p:nvSpPr>
          <p:spPr>
            <a:xfrm>
              <a:off x="58025" y="2679602"/>
              <a:ext cx="6647549" cy="16994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Rectangle 8"/>
            <p:cNvSpPr/>
            <p:nvPr/>
          </p:nvSpPr>
          <p:spPr>
            <a:xfrm>
              <a:off x="58025" y="2679602"/>
              <a:ext cx="6647549" cy="169947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17511" tIns="25400" rIns="142240" bIns="25400" numCol="1" spcCol="1270" anchor="t" anchorCtr="0">
              <a:noAutofit/>
            </a:bodyPr>
            <a:lstStyle/>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L’enseignant peut présenter une autre stratégie qui n’a pas été suggérée par les élèves. </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L’enseignant peut </a:t>
              </a:r>
              <a:r>
                <a:rPr lang="fr-CA" sz="2000" b="0" kern="1200" dirty="0" smtClean="0">
                  <a:latin typeface="Arial" pitchFamily="34" charset="0"/>
                  <a:cs typeface="Arial" pitchFamily="34" charset="0"/>
                </a:rPr>
                <a:t>développer plus en détail les </a:t>
              </a:r>
              <a:r>
                <a:rPr lang="fr-CA" sz="2000" b="0" kern="1200" dirty="0">
                  <a:latin typeface="Arial" pitchFamily="34" charset="0"/>
                  <a:cs typeface="Arial" pitchFamily="34" charset="0"/>
                </a:rPr>
                <a:t>idées présentées dans les stratégies des élèves.</a:t>
              </a:r>
              <a:endParaRPr lang="en-US" sz="2000" b="0" kern="1200" dirty="0">
                <a:latin typeface="Arial" pitchFamily="34" charset="0"/>
                <a:cs typeface="Arial" pitchFamily="34" charset="0"/>
              </a:endParaRPr>
            </a:p>
          </p:txBody>
        </p:sp>
      </p:grpSp>
      <p:grpSp>
        <p:nvGrpSpPr>
          <p:cNvPr id="21" name="Group 20"/>
          <p:cNvGrpSpPr/>
          <p:nvPr/>
        </p:nvGrpSpPr>
        <p:grpSpPr>
          <a:xfrm>
            <a:off x="1244121" y="533846"/>
            <a:ext cx="7518400" cy="1321823"/>
            <a:chOff x="0" y="0"/>
            <a:chExt cx="7518400" cy="1321823"/>
          </a:xfrm>
        </p:grpSpPr>
        <p:sp>
          <p:nvSpPr>
            <p:cNvPr id="22" name="Rounded Rectangle 21"/>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Est-ce que l’enseignant peut suggérer des stratégies</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personnelles?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321823"/>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 est le rôle de l’algorithme traditionnel?</a:t>
              </a:r>
              <a:endParaRPr lang="en-US" sz="3200" b="0" kern="1200" dirty="0">
                <a:latin typeface="Arial" pitchFamily="34" charset="0"/>
                <a:cs typeface="Arial" pitchFamily="34" charset="0"/>
              </a:endParaRPr>
            </a:p>
          </p:txBody>
        </p:sp>
      </p:grpSp>
      <p:grpSp>
        <p:nvGrpSpPr>
          <p:cNvPr id="12" name="Group 11"/>
          <p:cNvGrpSpPr/>
          <p:nvPr/>
        </p:nvGrpSpPr>
        <p:grpSpPr>
          <a:xfrm>
            <a:off x="1155942" y="1866158"/>
            <a:ext cx="7487728" cy="3229200"/>
            <a:chOff x="0" y="1874886"/>
            <a:chExt cx="7487728" cy="3229200"/>
          </a:xfrm>
        </p:grpSpPr>
        <p:sp>
          <p:nvSpPr>
            <p:cNvPr id="13" name="Rectangle 12"/>
            <p:cNvSpPr/>
            <p:nvPr/>
          </p:nvSpPr>
          <p:spPr>
            <a:xfrm>
              <a:off x="0" y="1874886"/>
              <a:ext cx="7487728" cy="32292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1874886"/>
              <a:ext cx="7487728" cy="32292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25400" rIns="142240" bIns="25400" numCol="1" spcCol="1270" anchor="t" anchorCtr="0">
              <a:noAutofit/>
            </a:bodyPr>
            <a:lstStyle/>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avec l’utilisation des calculatrices, le rôle de l’algorithme traditionnel change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 pour les utiliser, il faut comprendre leur fonctionnement et être en mesure de les expliquer. » (Van de </a:t>
              </a:r>
              <a:r>
                <a:rPr lang="fr-CA" sz="2000" b="0" kern="1200" dirty="0" err="1">
                  <a:latin typeface="Arial" pitchFamily="34" charset="0"/>
                  <a:cs typeface="Arial" pitchFamily="34" charset="0"/>
                </a:rPr>
                <a:t>Walle</a:t>
              </a:r>
              <a:r>
                <a:rPr lang="fr-CA" sz="2000" b="0" kern="1200" dirty="0">
                  <a:latin typeface="Arial" pitchFamily="34" charset="0"/>
                  <a:cs typeface="Arial" pitchFamily="34" charset="0"/>
                </a:rPr>
                <a:t>)</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une stratégie </a:t>
              </a:r>
              <a:r>
                <a:rPr lang="fr-CA" sz="2000" b="0" kern="1200" dirty="0" smtClean="0">
                  <a:latin typeface="Arial" pitchFamily="34" charset="0"/>
                  <a:cs typeface="Arial" pitchFamily="34" charset="0"/>
                </a:rPr>
                <a:t>parmi </a:t>
              </a:r>
              <a:r>
                <a:rPr lang="fr-CA" sz="2000" b="0" kern="1200" dirty="0">
                  <a:latin typeface="Arial" pitchFamily="34" charset="0"/>
                  <a:cs typeface="Arial" pitchFamily="34" charset="0"/>
                </a:rPr>
                <a:t>tant d’autres qui devrait seulement être utilisée si elle est comprise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devrait être présenté à la fin des activités de tâtonnement, une fois que les élèves ont eu la chance d’explorer les concepts et de développer leurs propres stratégies personnelles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40972" y="260124"/>
            <a:ext cx="7903028" cy="1143000"/>
          </a:xfrm>
        </p:spPr>
        <p:txBody>
          <a:bodyPr>
            <a:normAutofit/>
          </a:bodyPr>
          <a:lstStyle/>
          <a:p>
            <a:r>
              <a:rPr lang="fr-CA" sz="4000" dirty="0" smtClean="0">
                <a:latin typeface="Arial" pitchFamily="34" charset="0"/>
                <a:cs typeface="Arial" pitchFamily="34" charset="0"/>
              </a:rPr>
              <a:t>La communication :</a:t>
            </a:r>
            <a:endParaRPr lang="en-US" sz="4000" dirty="0">
              <a:latin typeface="Arial" pitchFamily="34" charset="0"/>
              <a:cs typeface="Arial" pitchFamily="34" charset="0"/>
            </a:endParaRPr>
          </a:p>
        </p:txBody>
      </p:sp>
      <p:sp>
        <p:nvSpPr>
          <p:cNvPr id="3076" name="Rectangle 18"/>
          <p:cNvSpPr>
            <a:spLocks noGrp="1" noChangeArrowheads="1"/>
          </p:cNvSpPr>
          <p:nvPr>
            <p:ph type="body" sz="half" idx="1"/>
          </p:nvPr>
        </p:nvSpPr>
        <p:spPr>
          <a:xfrm>
            <a:off x="1835150" y="1614488"/>
            <a:ext cx="6913563" cy="4525962"/>
          </a:xfrm>
        </p:spPr>
        <p:txBody>
          <a:bodyPr/>
          <a:lstStyle/>
          <a:p>
            <a:pPr lvl="0"/>
            <a:endParaRPr lang="fr-CA" sz="2000" dirty="0" smtClean="0"/>
          </a:p>
          <a:p>
            <a:pPr lvl="0">
              <a:buNone/>
            </a:pPr>
            <a:endParaRPr lang="en-US" sz="2000" dirty="0" smtClean="0"/>
          </a:p>
        </p:txBody>
      </p:sp>
      <p:graphicFrame>
        <p:nvGraphicFramePr>
          <p:cNvPr id="7" name="Diagram 6"/>
          <p:cNvGraphicFramePr/>
          <p:nvPr/>
        </p:nvGraphicFramePr>
        <p:xfrm>
          <a:off x="1155940" y="1364343"/>
          <a:ext cx="7522234" cy="447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476108"/>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Quels sont les avantages pour l’élève de communiquer</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lorsqu’il travaille en contexte de résolution de problèmes</a:t>
              </a:r>
              <a:endParaRPr lang="en-US" sz="3200" b="0" kern="1200" dirty="0">
                <a:latin typeface="Arial" pitchFamily="34" charset="0"/>
                <a:cs typeface="Arial" pitchFamily="34" charset="0"/>
              </a:endParaRPr>
            </a:p>
          </p:txBody>
        </p:sp>
      </p:grpSp>
      <p:grpSp>
        <p:nvGrpSpPr>
          <p:cNvPr id="12" name="Group 11"/>
          <p:cNvGrpSpPr/>
          <p:nvPr/>
        </p:nvGrpSpPr>
        <p:grpSpPr>
          <a:xfrm>
            <a:off x="1147313" y="1933805"/>
            <a:ext cx="7487728" cy="3525218"/>
            <a:chOff x="0" y="2249791"/>
            <a:chExt cx="7487728" cy="3525218"/>
          </a:xfrm>
        </p:grpSpPr>
        <p:sp>
          <p:nvSpPr>
            <p:cNvPr id="13" name="Rectangle 12"/>
            <p:cNvSpPr/>
            <p:nvPr/>
          </p:nvSpPr>
          <p:spPr>
            <a:xfrm>
              <a:off x="0" y="2249791"/>
              <a:ext cx="7487728" cy="350796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2267043"/>
              <a:ext cx="7487728" cy="35079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10160" rIns="56896" bIns="10160" numCol="1" spcCol="1270" anchor="t" anchorCtr="0">
              <a:noAutofit/>
            </a:bodyPr>
            <a:lstStyle/>
            <a:p>
              <a:pPr marL="57150" lvl="1" indent="-57150" algn="l" defTabSz="355600">
                <a:lnSpc>
                  <a:spcPct val="90000"/>
                </a:lnSpc>
                <a:spcBef>
                  <a:spcPct val="0"/>
                </a:spcBef>
                <a:spcAft>
                  <a:spcPct val="20000"/>
                </a:spcAft>
                <a:buChar char="••"/>
              </a:pPr>
              <a:endParaRPr lang="en-US" sz="800" kern="1200" dirty="0"/>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aide à développer la confiance en soi, la fierté</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permet de clarifier sa pensée en ayant à l’expliquer</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favorise la compréhension approfondie lors de la justification des solutions et leurs raisonnements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permet de juger </a:t>
              </a:r>
              <a:r>
                <a:rPr lang="fr-CA" sz="2000" b="0" kern="1200" dirty="0" smtClean="0">
                  <a:latin typeface="Arial" pitchFamily="34" charset="0"/>
                  <a:cs typeface="Arial" pitchFamily="34" charset="0"/>
                </a:rPr>
                <a:t>les </a:t>
              </a:r>
              <a:r>
                <a:rPr lang="fr-CA" sz="2000" b="0" kern="1200" dirty="0">
                  <a:latin typeface="Arial" pitchFamily="34" charset="0"/>
                  <a:cs typeface="Arial" pitchFamily="34" charset="0"/>
                </a:rPr>
                <a:t>avantages et </a:t>
              </a:r>
              <a:r>
                <a:rPr lang="fr-CA" sz="2000" b="0" kern="1200" dirty="0" smtClean="0">
                  <a:latin typeface="Arial" pitchFamily="34" charset="0"/>
                  <a:cs typeface="Arial" pitchFamily="34" charset="0"/>
                </a:rPr>
                <a:t>les inconvénients des </a:t>
              </a:r>
              <a:r>
                <a:rPr lang="fr-CA" sz="2000" b="0" kern="1200" dirty="0">
                  <a:latin typeface="Arial" pitchFamily="34" charset="0"/>
                  <a:cs typeface="Arial" pitchFamily="34" charset="0"/>
                </a:rPr>
                <a:t>différentes stratégies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valorise l’utilisation d’un langage mathématique clair, juste et efficace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aide à organiser et </a:t>
              </a:r>
              <a:r>
                <a:rPr lang="fr-CA" sz="2000" b="0" kern="1200" dirty="0" smtClean="0">
                  <a:latin typeface="Arial" pitchFamily="34" charset="0"/>
                  <a:cs typeface="Arial" pitchFamily="34" charset="0"/>
                </a:rPr>
                <a:t>à consolider </a:t>
              </a:r>
              <a:r>
                <a:rPr lang="fr-CA" sz="2000" b="0" kern="1200" dirty="0">
                  <a:latin typeface="Arial" pitchFamily="34" charset="0"/>
                  <a:cs typeface="Arial" pitchFamily="34" charset="0"/>
                </a:rPr>
                <a:t>leur réflexion mathématique</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encourage le questionnement</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192362" y="474452"/>
            <a:ext cx="7518400" cy="2338751"/>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r>
                <a:rPr lang="fr-CA" sz="3200" b="0" dirty="0" smtClean="0">
                  <a:solidFill>
                    <a:schemeClr val="tx1"/>
                  </a:solidFill>
                  <a:latin typeface="Arial" pitchFamily="34" charset="0"/>
                  <a:cs typeface="Arial" pitchFamily="34" charset="0"/>
                </a:rPr>
                <a:t>Ce que l’on entend lorsque les élèves communiquent en mathématiques :</a:t>
              </a:r>
              <a:endParaRPr lang="en-US" sz="3200" b="0" dirty="0" smtClean="0">
                <a:solidFill>
                  <a:schemeClr val="tx1"/>
                </a:solidFill>
                <a:latin typeface="Arial" pitchFamily="34" charset="0"/>
                <a:cs typeface="Arial" pitchFamily="34" charset="0"/>
              </a:endParaRPr>
            </a:p>
            <a:p>
              <a:pPr lvl="0"/>
              <a:r>
                <a:rPr lang="fr-CA" sz="2000" b="0" dirty="0" smtClean="0">
                  <a:solidFill>
                    <a:schemeClr val="tx1"/>
                  </a:solidFill>
                  <a:latin typeface="Arial" pitchFamily="34" charset="0"/>
                  <a:cs typeface="Arial" pitchFamily="34" charset="0"/>
                </a:rPr>
                <a:t>(Faire la différence… De la recherche à la pratique,</a:t>
              </a:r>
              <a:br>
                <a:rPr lang="fr-CA" sz="2000" b="0" dirty="0" smtClean="0">
                  <a:solidFill>
                    <a:schemeClr val="tx1"/>
                  </a:solidFill>
                  <a:latin typeface="Arial" pitchFamily="34" charset="0"/>
                  <a:cs typeface="Arial" pitchFamily="34" charset="0"/>
                </a:rPr>
              </a:br>
              <a:r>
                <a:rPr lang="fr-CA" sz="2000" b="0" dirty="0" smtClean="0">
                  <a:solidFill>
                    <a:schemeClr val="tx1"/>
                  </a:solidFill>
                  <a:latin typeface="Arial" pitchFamily="34" charset="0"/>
                  <a:cs typeface="Arial" pitchFamily="34" charset="0"/>
                </a:rPr>
                <a:t>janvier 2007)</a:t>
              </a:r>
              <a:endParaRPr lang="en-US" sz="2000" b="0" dirty="0">
                <a:solidFill>
                  <a:schemeClr val="tx1"/>
                </a:solidFill>
                <a:latin typeface="Arial" pitchFamily="34" charset="0"/>
                <a:cs typeface="Arial" pitchFamily="34" charset="0"/>
              </a:endParaRPr>
            </a:p>
          </p:txBody>
        </p:sp>
      </p:grpSp>
      <p:grpSp>
        <p:nvGrpSpPr>
          <p:cNvPr id="12" name="Group 11"/>
          <p:cNvGrpSpPr/>
          <p:nvPr/>
        </p:nvGrpSpPr>
        <p:grpSpPr>
          <a:xfrm>
            <a:off x="1121434" y="2979724"/>
            <a:ext cx="7884543" cy="1950975"/>
            <a:chOff x="0" y="3214228"/>
            <a:chExt cx="7884543" cy="1950975"/>
          </a:xfrm>
        </p:grpSpPr>
        <p:sp>
          <p:nvSpPr>
            <p:cNvPr id="13" name="Rectangle 12"/>
            <p:cNvSpPr/>
            <p:nvPr/>
          </p:nvSpPr>
          <p:spPr>
            <a:xfrm>
              <a:off x="0" y="3214228"/>
              <a:ext cx="7884543" cy="19509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3214228"/>
              <a:ext cx="7884543" cy="19509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033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Voici ma </a:t>
              </a:r>
              <a:r>
                <a:rPr lang="fr-CA" sz="2000" b="0" kern="1200" dirty="0" smtClean="0">
                  <a:latin typeface="Arial" pitchFamily="34" charset="0"/>
                  <a:cs typeface="Arial" pitchFamily="34" charset="0"/>
                </a:rPr>
                <a:t>solution/stratégie…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Je pense que _____ dit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Je suis d’accord parce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J’aimerais ajouter quelque </a:t>
              </a:r>
              <a:r>
                <a:rPr lang="fr-CA" sz="2000" b="0" kern="1200" dirty="0" smtClean="0">
                  <a:latin typeface="Arial" pitchFamily="34" charset="0"/>
                  <a:cs typeface="Arial" pitchFamily="34" charset="0"/>
                </a:rPr>
                <a:t>chose…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Ça me fait </a:t>
              </a:r>
              <a:r>
                <a:rPr lang="fr-CA" sz="2000" b="0" kern="1200" dirty="0" smtClean="0">
                  <a:latin typeface="Arial" pitchFamily="34" charset="0"/>
                  <a:cs typeface="Arial" pitchFamily="34" charset="0"/>
                </a:rPr>
                <a:t>penser…</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On pourrait aussi dire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321823"/>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Quels sont les avantages pour l’élève de communiquer par écrit?</a:t>
              </a:r>
              <a:endParaRPr lang="en-US" sz="3200" b="0" kern="1200" dirty="0">
                <a:latin typeface="Arial" pitchFamily="34" charset="0"/>
                <a:cs typeface="Arial" pitchFamily="34" charset="0"/>
              </a:endParaRPr>
            </a:p>
          </p:txBody>
        </p:sp>
      </p:grpSp>
      <p:grpSp>
        <p:nvGrpSpPr>
          <p:cNvPr id="12" name="Group 11"/>
          <p:cNvGrpSpPr/>
          <p:nvPr/>
        </p:nvGrpSpPr>
        <p:grpSpPr>
          <a:xfrm>
            <a:off x="1155945" y="1994576"/>
            <a:ext cx="7504981" cy="1816425"/>
            <a:chOff x="0" y="1675959"/>
            <a:chExt cx="7504981" cy="1816425"/>
          </a:xfrm>
        </p:grpSpPr>
        <p:sp>
          <p:nvSpPr>
            <p:cNvPr id="13" name="Rectangle 12"/>
            <p:cNvSpPr/>
            <p:nvPr/>
          </p:nvSpPr>
          <p:spPr>
            <a:xfrm>
              <a:off x="0" y="1675959"/>
              <a:ext cx="7504981" cy="18164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1675959"/>
              <a:ext cx="7504981" cy="18164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28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laisse une trace écrite de la réflexion de l’élève </a:t>
              </a:r>
              <a:r>
                <a:rPr lang="fr-CA" sz="2000" b="0" kern="1200" dirty="0" smtClean="0">
                  <a:latin typeface="Arial" pitchFamily="34" charset="0"/>
                  <a:cs typeface="Arial" pitchFamily="34" charset="0"/>
                </a:rPr>
                <a:t>à laquelle il </a:t>
              </a:r>
              <a:r>
                <a:rPr lang="fr-CA" sz="2000" b="0" kern="1200" dirty="0">
                  <a:latin typeface="Arial" pitchFamily="34" charset="0"/>
                  <a:cs typeface="Arial" pitchFamily="34" charset="0"/>
                </a:rPr>
                <a:t>pourra référer ultérieurement</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aide l'élève à assimiler le contenu en l'écrivant</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aide l'élève timide à participer</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donne la chance à l'élève de réfléchir et de poser des questions aux autres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200989" y="361318"/>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Comment encourager la communication écrite?</a:t>
              </a:r>
              <a:endParaRPr lang="en-US" sz="3200" b="0" kern="1200" dirty="0">
                <a:latin typeface="Arial" pitchFamily="34" charset="0"/>
                <a:cs typeface="Arial" pitchFamily="34" charset="0"/>
              </a:endParaRPr>
            </a:p>
          </p:txBody>
        </p:sp>
      </p:grpSp>
      <p:grpSp>
        <p:nvGrpSpPr>
          <p:cNvPr id="13" name="Group 12"/>
          <p:cNvGrpSpPr/>
          <p:nvPr/>
        </p:nvGrpSpPr>
        <p:grpSpPr>
          <a:xfrm>
            <a:off x="1212017" y="1969944"/>
            <a:ext cx="7496354" cy="1244587"/>
            <a:chOff x="0" y="1995313"/>
            <a:chExt cx="7496354" cy="1244587"/>
          </a:xfrm>
        </p:grpSpPr>
        <p:sp>
          <p:nvSpPr>
            <p:cNvPr id="14" name="Rectangle 13"/>
            <p:cNvSpPr/>
            <p:nvPr/>
          </p:nvSpPr>
          <p:spPr>
            <a:xfrm>
              <a:off x="0" y="1995313"/>
              <a:ext cx="7496354" cy="124458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0" y="1995313"/>
              <a:ext cx="7496354" cy="12445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00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b="0" kern="1200" dirty="0">
                  <a:latin typeface="Arial" pitchFamily="34" charset="0"/>
                  <a:cs typeface="Arial" pitchFamily="34" charset="0"/>
                </a:rPr>
                <a:t>modeler la communication </a:t>
              </a:r>
              <a:r>
                <a:rPr lang="en-US" sz="2000" b="0" kern="1200" dirty="0" err="1">
                  <a:latin typeface="Arial" pitchFamily="34" charset="0"/>
                  <a:cs typeface="Arial" pitchFamily="34" charset="0"/>
                </a:rPr>
                <a:t>écrite</a:t>
              </a:r>
              <a:r>
                <a:rPr lang="en-US" sz="2000" b="0" kern="1200" dirty="0">
                  <a:latin typeface="Arial" pitchFamily="34" charset="0"/>
                  <a:cs typeface="Arial" pitchFamily="34" charset="0"/>
                </a:rPr>
                <a:t> pour les </a:t>
              </a:r>
              <a:r>
                <a:rPr lang="en-US" sz="2000" b="0" kern="1200" dirty="0" err="1">
                  <a:latin typeface="Arial" pitchFamily="34" charset="0"/>
                  <a:cs typeface="Arial" pitchFamily="34" charset="0"/>
                </a:rPr>
                <a:t>élèves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en-US" sz="2000" b="0" kern="1200" dirty="0" err="1">
                  <a:latin typeface="Arial" pitchFamily="34" charset="0"/>
                  <a:cs typeface="Arial" pitchFamily="34" charset="0"/>
                </a:rPr>
                <a:t>noter</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une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procédure</a:t>
              </a:r>
              <a:r>
                <a:rPr lang="en-US" sz="2000" b="0" kern="1200" dirty="0">
                  <a:latin typeface="Arial" pitchFamily="34" charset="0"/>
                  <a:cs typeface="Arial" pitchFamily="34" charset="0"/>
                </a:rPr>
                <a:t> à </a:t>
              </a:r>
              <a:r>
                <a:rPr lang="en-US" sz="2000" b="0" kern="1200" dirty="0" err="1">
                  <a:latin typeface="Arial" pitchFamily="34" charset="0"/>
                  <a:cs typeface="Arial" pitchFamily="34" charset="0"/>
                </a:rPr>
                <a:t>l'écrit</a:t>
              </a:r>
              <a:r>
                <a:rPr lang="en-US" sz="2000" b="0" kern="1200" dirty="0">
                  <a:latin typeface="Arial" pitchFamily="34" charset="0"/>
                  <a:cs typeface="Arial" pitchFamily="34" charset="0"/>
                </a:rPr>
                <a:t> en </a:t>
              </a:r>
              <a:r>
                <a:rPr lang="en-US" sz="2000" b="0" kern="1200" dirty="0" err="1">
                  <a:latin typeface="Arial" pitchFamily="34" charset="0"/>
                  <a:cs typeface="Arial" pitchFamily="34" charset="0"/>
                </a:rPr>
                <a:t>suivant</a:t>
              </a:r>
              <a:r>
                <a:rPr lang="en-US" sz="2000" b="0" kern="1200" dirty="0">
                  <a:latin typeface="Arial" pitchFamily="34" charset="0"/>
                  <a:cs typeface="Arial" pitchFamily="34" charset="0"/>
                </a:rPr>
                <a:t> les conventions </a:t>
              </a:r>
              <a:r>
                <a:rPr lang="en-US" sz="2000" b="0" kern="1200" dirty="0" err="1">
                  <a:latin typeface="Arial" pitchFamily="34" charset="0"/>
                  <a:cs typeface="Arial" pitchFamily="34" charset="0"/>
                </a:rPr>
                <a:t>mathématiques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en-US" sz="2000" b="0" kern="1200" dirty="0" err="1">
                  <a:latin typeface="Arial" pitchFamily="34" charset="0"/>
                  <a:cs typeface="Arial" pitchFamily="34" charset="0"/>
                </a:rPr>
                <a:t>réfléchir</a:t>
              </a:r>
              <a:r>
                <a:rPr lang="en-US" sz="2000" b="0" kern="1200" dirty="0">
                  <a:latin typeface="Arial" pitchFamily="34" charset="0"/>
                  <a:cs typeface="Arial" pitchFamily="34" charset="0"/>
                </a:rPr>
                <a:t> à haute </a:t>
              </a:r>
              <a:r>
                <a:rPr lang="en-US" sz="2000" b="0" kern="1200" dirty="0" err="1">
                  <a:latin typeface="Arial" pitchFamily="34" charset="0"/>
                  <a:cs typeface="Arial" pitchFamily="34" charset="0"/>
                </a:rPr>
                <a:t>voix</a:t>
              </a:r>
              <a:r>
                <a:rPr lang="en-US" sz="2000" b="0" kern="1200" dirty="0">
                  <a:latin typeface="Arial" pitchFamily="34" charset="0"/>
                  <a:cs typeface="Arial" pitchFamily="34" charset="0"/>
                </a:rPr>
                <a:t> en </a:t>
              </a:r>
              <a:r>
                <a:rPr lang="en-US" sz="2000" b="0" kern="1200" dirty="0" err="1">
                  <a:latin typeface="Arial" pitchFamily="34" charset="0"/>
                  <a:cs typeface="Arial" pitchFamily="34" charset="0"/>
                </a:rPr>
                <a:t>montrant</a:t>
              </a:r>
              <a:r>
                <a:rPr lang="en-US" sz="2000" b="0" kern="1200" dirty="0">
                  <a:latin typeface="Arial" pitchFamily="34" charset="0"/>
                  <a:cs typeface="Arial" pitchFamily="34" charset="0"/>
                </a:rPr>
                <a:t> un </a:t>
              </a:r>
              <a:r>
                <a:rPr lang="en-US" sz="2000" b="0" kern="1200" dirty="0" err="1">
                  <a:latin typeface="Arial" pitchFamily="34" charset="0"/>
                  <a:cs typeface="Arial" pitchFamily="34" charset="0"/>
                </a:rPr>
                <a:t>exemple</a:t>
              </a:r>
              <a:r>
                <a:rPr lang="en-US" sz="2000" b="0" kern="1200" dirty="0">
                  <a:latin typeface="Arial" pitchFamily="34" charset="0"/>
                  <a:cs typeface="Arial" pitchFamily="34" charset="0"/>
                </a:rPr>
                <a:t> au </a:t>
              </a:r>
              <a:r>
                <a:rPr lang="en-US" sz="2000" b="0" kern="1200" dirty="0" smtClean="0">
                  <a:latin typeface="Arial" pitchFamily="34" charset="0"/>
                  <a:cs typeface="Arial" pitchFamily="34" charset="0"/>
                </a:rPr>
                <a:t>tableau</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207697" y="162134"/>
          <a:ext cx="7496355" cy="5660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7"/>
          <p:cNvSpPr>
            <a:spLocks noGrp="1" noChangeArrowheads="1"/>
          </p:cNvSpPr>
          <p:nvPr>
            <p:ph type="title"/>
          </p:nvPr>
        </p:nvSpPr>
        <p:spPr>
          <a:xfrm>
            <a:off x="1617663" y="246063"/>
            <a:ext cx="6851650" cy="1143000"/>
          </a:xfrm>
          <a:noFill/>
        </p:spPr>
        <p:txBody>
          <a:bodyPr anchor="t"/>
          <a:lstStyle/>
          <a:p>
            <a:pPr algn="l" eaLnBrk="1" hangingPunct="1"/>
            <a:r>
              <a:rPr lang="fr-CA" sz="3200" dirty="0" smtClean="0">
                <a:solidFill>
                  <a:schemeClr val="bg2">
                    <a:lumMod val="50000"/>
                  </a:schemeClr>
                </a:solidFill>
              </a:rPr>
              <a:t/>
            </a:r>
            <a:br>
              <a:rPr lang="fr-CA" sz="3200" dirty="0" smtClean="0">
                <a:solidFill>
                  <a:schemeClr val="bg2">
                    <a:lumMod val="50000"/>
                  </a:schemeClr>
                </a:solidFill>
              </a:rPr>
            </a:br>
            <a:endParaRPr lang="en-US" sz="3200" b="1" dirty="0" smtClean="0">
              <a:solidFill>
                <a:srgbClr val="00AAD2"/>
              </a:solidFill>
            </a:endParaRPr>
          </a:p>
        </p:txBody>
      </p:sp>
      <p:sp>
        <p:nvSpPr>
          <p:cNvPr id="13" name="Rectangle 18"/>
          <p:cNvSpPr>
            <a:spLocks noGrp="1" noChangeArrowheads="1"/>
          </p:cNvSpPr>
          <p:nvPr>
            <p:ph type="body" sz="half" idx="1"/>
          </p:nvPr>
        </p:nvSpPr>
        <p:spPr>
          <a:xfrm>
            <a:off x="1051389" y="4295944"/>
            <a:ext cx="7661290" cy="2449911"/>
          </a:xfrm>
        </p:spPr>
        <p:txBody>
          <a:bodyPr>
            <a:normAutofit/>
          </a:bodyPr>
          <a:lstStyle/>
          <a:p>
            <a:pPr>
              <a:buNone/>
            </a:pPr>
            <a:endParaRPr lang="fr-CA" sz="2000" dirty="0" smtClean="0"/>
          </a:p>
          <a:p>
            <a:r>
              <a:rPr lang="fr-CA" sz="1500" dirty="0" smtClean="0">
                <a:latin typeface="Arial" pitchFamily="34" charset="0"/>
                <a:cs typeface="Arial" pitchFamily="34" charset="0"/>
              </a:rPr>
              <a:t>À tous les niveaux, l’apprentissage des mathématiques devrait être centré sur la résolution de problèmes. (Programme d’études M-9, page 8)  </a:t>
            </a:r>
            <a:endParaRPr lang="en-US" sz="1500" dirty="0" smtClean="0">
              <a:latin typeface="Arial" pitchFamily="34" charset="0"/>
              <a:cs typeface="Arial" pitchFamily="34" charset="0"/>
            </a:endParaRPr>
          </a:p>
          <a:p>
            <a:r>
              <a:rPr lang="fr-CA" sz="1500" dirty="0" smtClean="0">
                <a:latin typeface="Arial" pitchFamily="34" charset="0"/>
                <a:cs typeface="Arial" pitchFamily="34" charset="0"/>
              </a:rPr>
              <a:t>L’apprentissage par la résolution de problèmes se distingue de l’apprentissage de la résolution de problèmes et de l’apprentissage pour la résolution de problèmes, mais ne les exclut pas.</a:t>
            </a:r>
          </a:p>
          <a:p>
            <a:r>
              <a:rPr lang="fr-CA" sz="1500" dirty="0" smtClean="0">
                <a:latin typeface="Arial" pitchFamily="34" charset="0"/>
                <a:cs typeface="Arial" pitchFamily="34" charset="0"/>
              </a:rPr>
              <a:t>Un exemple de l’apprentissage de la résolution de problèmes : &lt;</a:t>
            </a:r>
            <a:r>
              <a:rPr lang="fr-CA" sz="1600" b="1" u="sng" dirty="0" smtClean="0">
                <a:hlinkClick r:id="rId3"/>
              </a:rPr>
              <a:t>http://cahm.elg.ca/archives/2009/01/nouvelle_banque.html</a:t>
            </a:r>
            <a:r>
              <a:rPr lang="fr-CA" sz="1500" dirty="0" smtClean="0">
                <a:latin typeface="Arial" pitchFamily="34" charset="0"/>
                <a:cs typeface="Arial" pitchFamily="34" charset="0"/>
              </a:rPr>
              <a:t>&gt;.</a:t>
            </a:r>
          </a:p>
          <a:p>
            <a:pPr>
              <a:buNone/>
            </a:pPr>
            <a:endParaRPr lang="en-US" sz="2000" dirty="0" smtClean="0"/>
          </a:p>
          <a:p>
            <a:pPr eaLnBrk="1" hangingPunct="1">
              <a:buFontTx/>
              <a:buNone/>
            </a:pPr>
            <a:endParaRPr lang="en-US" sz="2000" dirty="0" smtClean="0">
              <a:solidFill>
                <a:srgbClr val="005072"/>
              </a:solidFill>
            </a:endParaRPr>
          </a:p>
        </p:txBody>
      </p:sp>
      <p:graphicFrame>
        <p:nvGraphicFramePr>
          <p:cNvPr id="14" name="Diagram 13"/>
          <p:cNvGraphicFramePr/>
          <p:nvPr/>
        </p:nvGraphicFramePr>
        <p:xfrm>
          <a:off x="2116356" y="1430450"/>
          <a:ext cx="54864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5" name="Group 14"/>
          <p:cNvGrpSpPr/>
          <p:nvPr/>
        </p:nvGrpSpPr>
        <p:grpSpPr>
          <a:xfrm>
            <a:off x="1209615" y="275056"/>
            <a:ext cx="7518400" cy="1182808"/>
            <a:chOff x="0" y="0"/>
            <a:chExt cx="7518400" cy="1257297"/>
          </a:xfrm>
        </p:grpSpPr>
        <p:sp>
          <p:nvSpPr>
            <p:cNvPr id="16" name="Rounded Rectangle 15"/>
            <p:cNvSpPr/>
            <p:nvPr/>
          </p:nvSpPr>
          <p:spPr>
            <a:xfrm>
              <a:off x="0" y="0"/>
              <a:ext cx="7518400" cy="1174770"/>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Introduction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40972" y="260124"/>
            <a:ext cx="8229600" cy="1143000"/>
          </a:xfrm>
        </p:spPr>
        <p:txBody>
          <a:bodyPr>
            <a:normAutofit fontScale="90000"/>
          </a:bodyPr>
          <a:lstStyle/>
          <a:p>
            <a:r>
              <a:rPr lang="fr-CA" dirty="0" smtClean="0"/>
              <a:t/>
            </a:r>
            <a:br>
              <a:rPr lang="fr-CA"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246094" y="1883994"/>
            <a:ext cx="7294057" cy="3904360"/>
          </a:xfrm>
        </p:spPr>
        <p:txBody>
          <a:bodyPr/>
          <a:lstStyle/>
          <a:p>
            <a:pPr marL="60325" indent="0">
              <a:buNone/>
            </a:pPr>
            <a:r>
              <a:rPr lang="fr-CA" sz="2000" dirty="0" smtClean="0">
                <a:latin typeface="Arial" pitchFamily="34" charset="0"/>
                <a:cs typeface="Arial" pitchFamily="34" charset="0"/>
              </a:rPr>
              <a:t>Le contexte d’enseignement par la résolution de problèmes se prête bien à la différenciation </a:t>
            </a:r>
            <a:endParaRPr lang="en-US" sz="2000" dirty="0" smtClean="0">
              <a:latin typeface="Arial" pitchFamily="34" charset="0"/>
              <a:cs typeface="Arial" pitchFamily="34" charset="0"/>
            </a:endParaRPr>
          </a:p>
          <a:p>
            <a:pPr marL="60325" indent="0">
              <a:spcBef>
                <a:spcPts val="1200"/>
              </a:spcBef>
              <a:buNone/>
            </a:pPr>
            <a:r>
              <a:rPr lang="fr-CA" sz="2000" dirty="0" smtClean="0">
                <a:latin typeface="Arial" pitchFamily="34" charset="0"/>
                <a:cs typeface="Arial" pitchFamily="34" charset="0"/>
              </a:rPr>
              <a:t>Voici des pistes pour la différenciation que nous avons regroupées en trois temps :</a:t>
            </a:r>
            <a:endParaRPr lang="en-US" sz="2000" dirty="0" smtClean="0">
              <a:latin typeface="Arial" pitchFamily="34" charset="0"/>
              <a:cs typeface="Arial" pitchFamily="34" charset="0"/>
            </a:endParaRPr>
          </a:p>
          <a:p>
            <a:pPr algn="ctr">
              <a:buNone/>
            </a:pPr>
            <a:endParaRPr lang="fr-CA" sz="2000" b="1" dirty="0" smtClean="0"/>
          </a:p>
          <a:p>
            <a:pPr algn="ctr">
              <a:buNone/>
            </a:pPr>
            <a:r>
              <a:rPr lang="fr-CA" sz="2000" b="1" dirty="0" smtClean="0">
                <a:latin typeface="Arial" pitchFamily="34" charset="0"/>
                <a:cs typeface="Arial" pitchFamily="34" charset="0"/>
              </a:rPr>
              <a:t>AVANT</a:t>
            </a:r>
            <a:endParaRPr lang="en-US" sz="2000" dirty="0" smtClean="0">
              <a:latin typeface="Arial" pitchFamily="34" charset="0"/>
              <a:cs typeface="Arial" pitchFamily="34" charset="0"/>
            </a:endParaRPr>
          </a:p>
          <a:p>
            <a:pPr>
              <a:buNone/>
            </a:pPr>
            <a:r>
              <a:rPr lang="fr-CA" sz="2000" b="1" dirty="0" smtClean="0">
                <a:latin typeface="Arial" pitchFamily="34" charset="0"/>
                <a:cs typeface="Arial" pitchFamily="34" charset="0"/>
              </a:rPr>
              <a:t> </a:t>
            </a:r>
            <a:endParaRPr lang="en-US" sz="2000" dirty="0" smtClean="0">
              <a:latin typeface="Arial" pitchFamily="34" charset="0"/>
              <a:cs typeface="Arial" pitchFamily="34" charset="0"/>
            </a:endParaRPr>
          </a:p>
          <a:p>
            <a:pPr algn="ctr">
              <a:buNone/>
            </a:pPr>
            <a:r>
              <a:rPr lang="fr-CA" sz="2000" b="1" dirty="0" smtClean="0">
                <a:latin typeface="Arial" pitchFamily="34" charset="0"/>
                <a:cs typeface="Arial" pitchFamily="34" charset="0"/>
              </a:rPr>
              <a:t>PENDANT</a:t>
            </a:r>
            <a:endParaRPr lang="en-US" sz="2000" dirty="0" smtClean="0">
              <a:latin typeface="Arial" pitchFamily="34" charset="0"/>
              <a:cs typeface="Arial" pitchFamily="34" charset="0"/>
            </a:endParaRPr>
          </a:p>
          <a:p>
            <a:pPr>
              <a:buNone/>
            </a:pPr>
            <a:r>
              <a:rPr lang="fr-CA" sz="2000" b="1" dirty="0" smtClean="0">
                <a:latin typeface="Arial" pitchFamily="34" charset="0"/>
                <a:cs typeface="Arial" pitchFamily="34" charset="0"/>
              </a:rPr>
              <a:t> </a:t>
            </a:r>
            <a:endParaRPr lang="en-US" sz="2000" dirty="0" smtClean="0">
              <a:latin typeface="Arial" pitchFamily="34" charset="0"/>
              <a:cs typeface="Arial" pitchFamily="34" charset="0"/>
            </a:endParaRPr>
          </a:p>
          <a:p>
            <a:pPr algn="ctr">
              <a:buNone/>
            </a:pPr>
            <a:r>
              <a:rPr lang="fr-CA" sz="2000" b="1" dirty="0" smtClean="0">
                <a:latin typeface="Arial" pitchFamily="34" charset="0"/>
                <a:cs typeface="Arial" pitchFamily="34" charset="0"/>
              </a:rPr>
              <a:t>APRÈS</a:t>
            </a:r>
            <a:endParaRPr lang="en-US" sz="2000" dirty="0" smtClean="0"/>
          </a:p>
        </p:txBody>
      </p:sp>
      <p:grpSp>
        <p:nvGrpSpPr>
          <p:cNvPr id="13" name="Group 12"/>
          <p:cNvGrpSpPr/>
          <p:nvPr/>
        </p:nvGrpSpPr>
        <p:grpSpPr>
          <a:xfrm>
            <a:off x="1200989" y="361318"/>
            <a:ext cx="7518400" cy="1321823"/>
            <a:chOff x="0" y="0"/>
            <a:chExt cx="7518400" cy="1321823"/>
          </a:xfrm>
        </p:grpSpPr>
        <p:sp>
          <p:nvSpPr>
            <p:cNvPr id="14" name="Rounded Rectangle 13"/>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La différenciation en contexte de résolution de problèmes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60287" y="0"/>
            <a:ext cx="7583714" cy="957943"/>
          </a:xfrm>
        </p:spPr>
        <p:txBody>
          <a:bodyPr>
            <a:normAutofit fontScale="90000"/>
          </a:bodyPr>
          <a:lstStyle/>
          <a:p>
            <a:pPr algn="l"/>
            <a:r>
              <a:rPr lang="fr-CA" dirty="0" smtClean="0"/>
              <a:t/>
            </a:r>
            <a:br>
              <a:rPr lang="fr-CA" dirty="0" smtClean="0"/>
            </a:br>
            <a:r>
              <a:rPr lang="fr-CA" dirty="0" smtClean="0"/>
              <a:t/>
            </a:r>
            <a:br>
              <a:rPr lang="fr-CA" dirty="0" smtClean="0"/>
            </a:br>
            <a:r>
              <a:rPr lang="fr-CA" dirty="0" smtClean="0"/>
              <a:t/>
            </a:r>
            <a:br>
              <a:rPr lang="fr-CA" dirty="0" smtClean="0"/>
            </a:br>
            <a:r>
              <a:rPr lang="fr-CA" sz="4000" dirty="0" smtClean="0"/>
              <a:t/>
            </a:r>
            <a:br>
              <a:rPr lang="fr-CA" sz="40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262943" y="1680628"/>
            <a:ext cx="7380730" cy="5308826"/>
          </a:xfrm>
        </p:spPr>
        <p:txBody>
          <a:bodyPr/>
          <a:lstStyle/>
          <a:p>
            <a:pPr>
              <a:buNone/>
            </a:pPr>
            <a:endParaRPr lang="fr-CA" sz="2000" dirty="0" smtClean="0"/>
          </a:p>
          <a:p>
            <a:pPr marL="60325" indent="0">
              <a:buNone/>
            </a:pPr>
            <a:r>
              <a:rPr lang="fr-CA" sz="2000" dirty="0" smtClean="0">
                <a:latin typeface="Arial" pitchFamily="34" charset="0"/>
                <a:cs typeface="Arial" pitchFamily="34" charset="0"/>
              </a:rPr>
              <a:t>Cette approche permet à l’élève d’établir plus facilement les relations entre les données du problème.</a:t>
            </a:r>
            <a:endParaRPr lang="en-US" sz="2000" dirty="0" smtClean="0">
              <a:latin typeface="Arial" pitchFamily="34" charset="0"/>
              <a:cs typeface="Arial" pitchFamily="34" charset="0"/>
            </a:endParaRPr>
          </a:p>
          <a:p>
            <a:pPr marL="365125" indent="-304800">
              <a:buNone/>
            </a:pPr>
            <a:r>
              <a:rPr lang="fr-CA" sz="2000" dirty="0" smtClean="0">
                <a:latin typeface="Arial" pitchFamily="34" charset="0"/>
                <a:cs typeface="Arial" pitchFamily="34" charset="0"/>
              </a:rPr>
              <a:t>En voici les grandes lignes :</a:t>
            </a:r>
          </a:p>
          <a:p>
            <a:pPr marL="344488" lvl="0" indent="-284163"/>
            <a:r>
              <a:rPr lang="fr-CA" sz="2000" dirty="0" smtClean="0">
                <a:latin typeface="Arial" pitchFamily="34" charset="0"/>
                <a:cs typeface="Arial" pitchFamily="34" charset="0"/>
              </a:rPr>
              <a:t>le problème est présenté oralement à l’élève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représente le problème, sans crayon, à l’aide de matériel de manipulation ou d’objets de la vie courante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devrait aussi pouvoir parler avec ses camarades de classe afin d’émettre des hypothèses et expliquer à voix haute son raisonnement</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présente sa solution, on l’encourage alors à expliquer sa solution de façon plus succincte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tente d’écrire le problème qu’il a résolu en mots</a:t>
            </a:r>
            <a:endParaRPr lang="en-US" sz="2000" dirty="0" smtClean="0">
              <a:latin typeface="Arial" pitchFamily="34" charset="0"/>
              <a:cs typeface="Arial" pitchFamily="34" charset="0"/>
            </a:endParaRPr>
          </a:p>
          <a:p>
            <a:pPr>
              <a:buNone/>
            </a:pPr>
            <a:endParaRPr lang="en-US" sz="2000" dirty="0" smtClean="0"/>
          </a:p>
          <a:p>
            <a:pPr lvl="0">
              <a:buNone/>
            </a:pPr>
            <a:endParaRPr lang="en-US" sz="2000" dirty="0" smtClean="0"/>
          </a:p>
        </p:txBody>
      </p:sp>
      <p:grpSp>
        <p:nvGrpSpPr>
          <p:cNvPr id="6" name="Group 5"/>
          <p:cNvGrpSpPr/>
          <p:nvPr/>
        </p:nvGrpSpPr>
        <p:grpSpPr>
          <a:xfrm>
            <a:off x="1200993" y="344119"/>
            <a:ext cx="7518400" cy="1493361"/>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Pour aller plus loin en différenciation… quelques mots sur l’approche sans crayon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89315" y="347209"/>
            <a:ext cx="8229600" cy="1143000"/>
          </a:xfrm>
        </p:spPr>
        <p:txBody>
          <a:bodyPr>
            <a:normAutofit fontScale="90000"/>
          </a:bodyPr>
          <a:lstStyle/>
          <a:p>
            <a:pPr algn="l"/>
            <a:r>
              <a:rPr lang="fr-CA" sz="3200" dirty="0" smtClean="0"/>
              <a:t/>
            </a:r>
            <a:br>
              <a:rPr lang="fr-CA" sz="3200" dirty="0" smtClean="0"/>
            </a:br>
            <a:r>
              <a:rPr lang="fr-CA" sz="3200" dirty="0" smtClean="0"/>
              <a:t/>
            </a:r>
            <a:br>
              <a:rPr lang="fr-CA" sz="32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332778" y="1892785"/>
            <a:ext cx="7181494" cy="4525962"/>
          </a:xfrm>
        </p:spPr>
        <p:txBody>
          <a:bodyPr/>
          <a:lstStyle/>
          <a:p>
            <a:pPr lvl="0"/>
            <a:endParaRPr lang="fr-CA" sz="2000" dirty="0" smtClean="0"/>
          </a:p>
          <a:p>
            <a:pPr marL="344488" lvl="0" indent="-344488">
              <a:buFont typeface="+mj-lt"/>
              <a:buAutoNum type="arabicPeriod"/>
            </a:pPr>
            <a:r>
              <a:rPr lang="fr-CA" sz="2000" dirty="0" smtClean="0">
                <a:latin typeface="Arial" pitchFamily="34" charset="0"/>
                <a:cs typeface="Arial" pitchFamily="34" charset="0"/>
              </a:rPr>
              <a:t>Présentation de problèmes absurdes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Parler de ses représentations mentales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Lecture de problèmes sans nombres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Traduction des évocations des opérations</a:t>
            </a:r>
            <a:endParaRPr lang="en-US" sz="2000" dirty="0" smtClean="0">
              <a:latin typeface="Arial" pitchFamily="34" charset="0"/>
              <a:cs typeface="Arial" pitchFamily="34" charset="0"/>
            </a:endParaRPr>
          </a:p>
          <a:p>
            <a:pPr marL="457200" lvl="0" indent="-457200">
              <a:buNone/>
            </a:pPr>
            <a:endParaRPr lang="en-US" sz="2000" dirty="0" smtClean="0">
              <a:latin typeface="Arial" pitchFamily="34" charset="0"/>
              <a:cs typeface="Arial" pitchFamily="34" charset="0"/>
            </a:endParaRPr>
          </a:p>
        </p:txBody>
      </p:sp>
      <p:grpSp>
        <p:nvGrpSpPr>
          <p:cNvPr id="10" name="Group 9"/>
          <p:cNvGrpSpPr/>
          <p:nvPr/>
        </p:nvGrpSpPr>
        <p:grpSpPr>
          <a:xfrm>
            <a:off x="1200989" y="361318"/>
            <a:ext cx="7518400" cy="156237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Énoncer</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un problème oralement :</a:t>
              </a:r>
              <a:b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b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la promotion de l’évocation, une proposition de démarche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96570" y="261256"/>
            <a:ext cx="7874001" cy="1141867"/>
          </a:xfrm>
        </p:spPr>
        <p:txBody>
          <a:bodyPr>
            <a:normAutofit fontScale="90000"/>
          </a:bodyPr>
          <a:lstStyle/>
          <a:p>
            <a:pPr algn="l"/>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835150" y="1716088"/>
            <a:ext cx="6913563" cy="4525962"/>
          </a:xfrm>
        </p:spPr>
        <p:txBody>
          <a:bodyPr/>
          <a:lstStyle/>
          <a:p>
            <a:pPr lvl="0"/>
            <a:endParaRPr lang="fr-CA" sz="2000" dirty="0" smtClean="0"/>
          </a:p>
          <a:p>
            <a:pPr lvl="0">
              <a:buNone/>
            </a:pPr>
            <a:endParaRPr lang="en-US" sz="2000" dirty="0" smtClean="0"/>
          </a:p>
        </p:txBody>
      </p:sp>
      <p:sp>
        <p:nvSpPr>
          <p:cNvPr id="10" name="Text Box 10"/>
          <p:cNvSpPr txBox="1">
            <a:spLocks noChangeArrowheads="1"/>
          </p:cNvSpPr>
          <p:nvPr/>
        </p:nvSpPr>
        <p:spPr bwMode="auto">
          <a:xfrm>
            <a:off x="1423372" y="1455407"/>
            <a:ext cx="6728604"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spcBef>
                <a:spcPct val="50000"/>
              </a:spcBef>
            </a:pPr>
            <a:r>
              <a:rPr lang="en-CA" sz="2000" b="1" dirty="0" smtClean="0">
                <a:cs typeface="Arial" pitchFamily="34" charset="0"/>
              </a:rPr>
              <a:t>     </a:t>
            </a:r>
            <a:r>
              <a:rPr lang="en-CA" sz="2000" b="1" dirty="0" err="1" smtClean="0">
                <a:cs typeface="Arial" pitchFamily="34" charset="0"/>
              </a:rPr>
              <a:t>Généralisation</a:t>
            </a:r>
            <a:r>
              <a:rPr lang="en-CA" sz="2000" b="1" dirty="0" smtClean="0">
                <a:cs typeface="Arial" pitchFamily="34" charset="0"/>
              </a:rPr>
              <a:t> </a:t>
            </a:r>
            <a:r>
              <a:rPr lang="en-CA" sz="2000" b="1" dirty="0">
                <a:cs typeface="Arial" pitchFamily="34" charset="0"/>
              </a:rPr>
              <a:t>des significations des </a:t>
            </a:r>
            <a:r>
              <a:rPr lang="en-CA" sz="2000" b="1" dirty="0" err="1">
                <a:cs typeface="Arial" pitchFamily="34" charset="0"/>
              </a:rPr>
              <a:t>opérations</a:t>
            </a:r>
            <a:endParaRPr lang="en-US" sz="2000" b="1" dirty="0">
              <a:cs typeface="Arial" pitchFamily="34" charset="0"/>
            </a:endParaRPr>
          </a:p>
        </p:txBody>
      </p:sp>
      <p:sp>
        <p:nvSpPr>
          <p:cNvPr id="11" name="Line 120"/>
          <p:cNvSpPr>
            <a:spLocks noChangeShapeType="1"/>
          </p:cNvSpPr>
          <p:nvPr/>
        </p:nvSpPr>
        <p:spPr bwMode="auto">
          <a:xfrm>
            <a:off x="2895825" y="5275514"/>
            <a:ext cx="601663" cy="847725"/>
          </a:xfrm>
          <a:prstGeom prst="line">
            <a:avLst/>
          </a:prstGeom>
          <a:noFill/>
          <a:ln w="9525">
            <a:solidFill>
              <a:srgbClr val="000000"/>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CA"/>
          </a:p>
        </p:txBody>
      </p:sp>
      <p:sp>
        <p:nvSpPr>
          <p:cNvPr id="12" name="Line 121"/>
          <p:cNvSpPr>
            <a:spLocks noChangeShapeType="1"/>
          </p:cNvSpPr>
          <p:nvPr/>
        </p:nvSpPr>
        <p:spPr bwMode="auto">
          <a:xfrm flipH="1">
            <a:off x="1844221" y="5319058"/>
            <a:ext cx="601662" cy="847725"/>
          </a:xfrm>
          <a:prstGeom prst="line">
            <a:avLst/>
          </a:prstGeom>
          <a:noFill/>
          <a:ln w="9525">
            <a:solidFill>
              <a:srgbClr val="000000"/>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CA"/>
          </a:p>
        </p:txBody>
      </p:sp>
      <p:sp>
        <p:nvSpPr>
          <p:cNvPr id="13" name="Text Box 122"/>
          <p:cNvSpPr txBox="1">
            <a:spLocks noChangeArrowheads="1"/>
          </p:cNvSpPr>
          <p:nvPr/>
        </p:nvSpPr>
        <p:spPr bwMode="auto">
          <a:xfrm>
            <a:off x="1457098" y="6034112"/>
            <a:ext cx="923925" cy="509588"/>
          </a:xfrm>
          <a:prstGeom prst="rect">
            <a:avLst/>
          </a:prstGeom>
          <a:solidFill>
            <a:srgbClr val="FFFFFF">
              <a:alpha val="0"/>
            </a:srgbClr>
          </a:solid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partie</a:t>
            </a:r>
            <a:endParaRPr lang="fr-CA" sz="3200" b="1" dirty="0"/>
          </a:p>
        </p:txBody>
      </p:sp>
      <p:sp>
        <p:nvSpPr>
          <p:cNvPr id="14" name="Text Box 123"/>
          <p:cNvSpPr txBox="1">
            <a:spLocks noChangeArrowheads="1"/>
          </p:cNvSpPr>
          <p:nvPr/>
        </p:nvSpPr>
        <p:spPr bwMode="auto">
          <a:xfrm>
            <a:off x="3139394" y="6063141"/>
            <a:ext cx="923925" cy="509588"/>
          </a:xfrm>
          <a:prstGeom prst="rect">
            <a:avLst/>
          </a:prstGeom>
          <a:solidFill>
            <a:srgbClr val="FFFFFF">
              <a:alpha val="0"/>
            </a:srgbClr>
          </a:solid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partie</a:t>
            </a:r>
            <a:endParaRPr lang="fr-CA" sz="3200" b="1" dirty="0"/>
          </a:p>
        </p:txBody>
      </p:sp>
      <p:sp>
        <p:nvSpPr>
          <p:cNvPr id="15" name="Text Box 124"/>
          <p:cNvSpPr txBox="1">
            <a:spLocks noChangeArrowheads="1"/>
          </p:cNvSpPr>
          <p:nvPr/>
        </p:nvSpPr>
        <p:spPr bwMode="auto">
          <a:xfrm>
            <a:off x="2149021" y="4920369"/>
            <a:ext cx="1203325" cy="509587"/>
          </a:xfrm>
          <a:prstGeom prst="rect">
            <a:avLst/>
          </a:prstGeom>
          <a:solidFill>
            <a:srgbClr val="FFFFFF">
              <a:alpha val="0"/>
            </a:srgbClr>
          </a:solid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en-CA" sz="2000" b="1" dirty="0"/>
              <a:t>Tout</a:t>
            </a:r>
            <a:endParaRPr lang="en-US" sz="3200" b="1" dirty="0"/>
          </a:p>
        </p:txBody>
      </p:sp>
      <p:grpSp>
        <p:nvGrpSpPr>
          <p:cNvPr id="16" name="Group 15"/>
          <p:cNvGrpSpPr>
            <a:grpSpLocks/>
          </p:cNvGrpSpPr>
          <p:nvPr/>
        </p:nvGrpSpPr>
        <p:grpSpPr bwMode="auto">
          <a:xfrm>
            <a:off x="3979862" y="5043246"/>
            <a:ext cx="3744913" cy="976313"/>
            <a:chOff x="3924300" y="4724400"/>
            <a:chExt cx="3744913" cy="976313"/>
          </a:xfrm>
        </p:grpSpPr>
        <p:sp>
          <p:nvSpPr>
            <p:cNvPr id="20" name="Text Box 127"/>
            <p:cNvSpPr txBox="1">
              <a:spLocks noChangeArrowheads="1"/>
            </p:cNvSpPr>
            <p:nvPr/>
          </p:nvSpPr>
          <p:spPr bwMode="auto">
            <a:xfrm>
              <a:off x="3928012" y="4724400"/>
              <a:ext cx="3741201" cy="486804"/>
            </a:xfrm>
            <a:prstGeom prst="rect">
              <a:avLst/>
            </a:prstGeom>
            <a:solidFill>
              <a:srgbClr val="FFFFFF"/>
            </a:solidFill>
            <a:ln w="9525">
              <a:solidFill>
                <a:srgbClr val="000000"/>
              </a:solid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Grande quantité</a:t>
              </a:r>
              <a:endParaRPr lang="fr-CA" sz="3200" b="1" dirty="0"/>
            </a:p>
          </p:txBody>
        </p:sp>
        <p:sp>
          <p:nvSpPr>
            <p:cNvPr id="21" name="Text Box 128"/>
            <p:cNvSpPr txBox="1">
              <a:spLocks noChangeArrowheads="1"/>
            </p:cNvSpPr>
            <p:nvPr/>
          </p:nvSpPr>
          <p:spPr bwMode="auto">
            <a:xfrm>
              <a:off x="3924300" y="5211204"/>
              <a:ext cx="2275155" cy="486804"/>
            </a:xfrm>
            <a:prstGeom prst="rect">
              <a:avLst/>
            </a:prstGeom>
            <a:solidFill>
              <a:srgbClr val="FFFFFF"/>
            </a:solidFill>
            <a:ln w="9525">
              <a:solidFill>
                <a:srgbClr val="000000"/>
              </a:solid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Petite quantité</a:t>
              </a:r>
              <a:endParaRPr lang="fr-CA" sz="3200" b="1" dirty="0"/>
            </a:p>
          </p:txBody>
        </p:sp>
        <p:sp>
          <p:nvSpPr>
            <p:cNvPr id="22" name="Oval 21"/>
            <p:cNvSpPr>
              <a:spLocks noChangeArrowheads="1"/>
            </p:cNvSpPr>
            <p:nvPr/>
          </p:nvSpPr>
          <p:spPr bwMode="auto">
            <a:xfrm>
              <a:off x="6199455" y="5213909"/>
              <a:ext cx="1469758" cy="486804"/>
            </a:xfrm>
            <a:prstGeom prst="ellipse">
              <a:avLst/>
            </a:prstGeom>
            <a:solidFill>
              <a:srgbClr val="FFFFFF"/>
            </a:solidFill>
            <a:ln w="9525">
              <a:solidFill>
                <a:srgbClr val="000000"/>
              </a:solidFill>
              <a:round/>
              <a:headEnd/>
              <a:tailEnd/>
            </a:ln>
          </p:spPr>
          <p:txBody>
            <a:bodyPr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1300" b="1" dirty="0"/>
                <a:t>Différence</a:t>
              </a:r>
            </a:p>
          </p:txBody>
        </p:sp>
      </p:grpSp>
      <p:sp>
        <p:nvSpPr>
          <p:cNvPr id="17" name="Rectangle 16"/>
          <p:cNvSpPr>
            <a:spLocks noChangeArrowheads="1"/>
          </p:cNvSpPr>
          <p:nvPr/>
        </p:nvSpPr>
        <p:spPr bwMode="auto">
          <a:xfrm>
            <a:off x="55562" y="1605756"/>
            <a:ext cx="184150" cy="366713"/>
          </a:xfrm>
          <a:prstGeom prst="rect">
            <a:avLst/>
          </a:prstGeom>
          <a:noFill/>
          <a:ln w="9525">
            <a:noFill/>
            <a:miter lim="800000"/>
            <a:headEnd/>
            <a:tailEnd/>
          </a:ln>
        </p:spPr>
        <p:txBody>
          <a:bodyPr wrap="none" anchor="ct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FR"/>
          </a:p>
        </p:txBody>
      </p:sp>
      <p:pic>
        <p:nvPicPr>
          <p:cNvPr id="18" name="table"/>
          <p:cNvPicPr>
            <a:picLocks noChangeAspect="1"/>
          </p:cNvPicPr>
          <p:nvPr/>
        </p:nvPicPr>
        <p:blipFill>
          <a:blip r:embed="rId3" cstate="print"/>
          <a:stretch>
            <a:fillRect/>
          </a:stretch>
        </p:blipFill>
        <p:spPr>
          <a:xfrm>
            <a:off x="1935389" y="1801838"/>
            <a:ext cx="5877053" cy="3072650"/>
          </a:xfrm>
          <a:prstGeom prst="rect">
            <a:avLst/>
          </a:prstGeom>
        </p:spPr>
      </p:pic>
      <p:sp>
        <p:nvSpPr>
          <p:cNvPr id="19" name="Rectangle 18"/>
          <p:cNvSpPr>
            <a:spLocks noChangeArrowheads="1"/>
          </p:cNvSpPr>
          <p:nvPr/>
        </p:nvSpPr>
        <p:spPr bwMode="auto">
          <a:xfrm>
            <a:off x="55562" y="4833144"/>
            <a:ext cx="184150" cy="366712"/>
          </a:xfrm>
          <a:prstGeom prst="rect">
            <a:avLst/>
          </a:prstGeom>
          <a:noFill/>
          <a:ln w="9525">
            <a:noFill/>
            <a:miter lim="800000"/>
            <a:headEnd/>
            <a:tailEnd/>
          </a:ln>
        </p:spPr>
        <p:txBody>
          <a:bodyPr wrap="none" anchor="ct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FR"/>
          </a:p>
        </p:txBody>
      </p:sp>
      <p:grpSp>
        <p:nvGrpSpPr>
          <p:cNvPr id="24" name="Group 23"/>
          <p:cNvGrpSpPr/>
          <p:nvPr/>
        </p:nvGrpSpPr>
        <p:grpSpPr>
          <a:xfrm>
            <a:off x="1149230" y="128406"/>
            <a:ext cx="7518400" cy="1321823"/>
            <a:chOff x="0" y="0"/>
            <a:chExt cx="7518400" cy="1321823"/>
          </a:xfrm>
        </p:grpSpPr>
        <p:sp>
          <p:nvSpPr>
            <p:cNvPr id="25" name="Rounded Rectangle 24"/>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Mieux</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comprendre la complexité d’un probl</a:t>
              </a:r>
              <a:r>
                <a:rPr lang="fr-CA" sz="3200" b="0" dirty="0" smtClean="0">
                  <a:solidFill>
                    <a:schemeClr val="tx1"/>
                  </a:solidFill>
                  <a:latin typeface="Arial" pitchFamily="34" charset="0"/>
                  <a:ea typeface="Calibri" pitchFamily="34" charset="0"/>
                  <a:cs typeface="Arial" pitchFamily="34" charset="0"/>
                </a:rPr>
                <a:t>ème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8"/>
          <p:cNvGraphicFramePr>
            <a:graphicFrameLocks noGrp="1"/>
          </p:cNvGraphicFramePr>
          <p:nvPr/>
        </p:nvGraphicFramePr>
        <p:xfrm>
          <a:off x="3454400" y="2333171"/>
          <a:ext cx="4042410" cy="3009901"/>
        </p:xfrm>
        <a:graphic>
          <a:graphicData uri="http://schemas.openxmlformats.org/drawingml/2006/table">
            <a:tbl>
              <a:tblPr/>
              <a:tblGrid>
                <a:gridCol w="1347470"/>
                <a:gridCol w="1347470"/>
                <a:gridCol w="1347470"/>
              </a:tblGrid>
              <a:tr h="975208">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9485">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fr-CA" sz="1100" dirty="0" smtClean="0">
                        <a:latin typeface="Arial"/>
                        <a:ea typeface="Times New Roman"/>
                        <a:cs typeface="Times New Roman"/>
                      </a:endParaRPr>
                    </a:p>
                    <a:p>
                      <a:pPr marL="0" marR="0" algn="ctr">
                        <a:spcBef>
                          <a:spcPts val="0"/>
                        </a:spcBef>
                        <a:spcAft>
                          <a:spcPts val="0"/>
                        </a:spcAft>
                      </a:pPr>
                      <a:r>
                        <a:rPr lang="fr-CA" sz="1200" dirty="0" smtClean="0">
                          <a:latin typeface="Arial" pitchFamily="34" charset="0"/>
                          <a:ea typeface="Times New Roman"/>
                          <a:cs typeface="Arial" pitchFamily="34" charset="0"/>
                        </a:rPr>
                        <a:t>Écrire ici un problème</a:t>
                      </a:r>
                      <a:r>
                        <a:rPr lang="fr-CA" sz="1200" baseline="0" dirty="0" smtClean="0">
                          <a:latin typeface="Arial" pitchFamily="34" charset="0"/>
                          <a:ea typeface="Times New Roman"/>
                          <a:cs typeface="Arial" pitchFamily="34" charset="0"/>
                        </a:rPr>
                        <a:t> approprié pour un niveau donné</a:t>
                      </a:r>
                      <a:endParaRPr lang="en-US"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5208">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9"/>
          <p:cNvSpPr txBox="1"/>
          <p:nvPr/>
        </p:nvSpPr>
        <p:spPr>
          <a:xfrm>
            <a:off x="1661886" y="2380343"/>
            <a:ext cx="1371600" cy="461665"/>
          </a:xfrm>
          <a:prstGeom prst="rect">
            <a:avLst/>
          </a:prstGeom>
          <a:noFill/>
        </p:spPr>
        <p:txBody>
          <a:bodyPr wrap="square" rtlCol="0">
            <a:spAutoFit/>
          </a:bodyPr>
          <a:lstStyle/>
          <a:p>
            <a:pPr algn="ctr"/>
            <a:r>
              <a:rPr lang="fr-CA" sz="1200" dirty="0" smtClean="0">
                <a:latin typeface="Arial" pitchFamily="34" charset="0"/>
                <a:cs typeface="Arial" pitchFamily="34" charset="0"/>
              </a:rPr>
              <a:t>Niveau de difficulté simple</a:t>
            </a:r>
            <a:endParaRPr lang="fr-CA" sz="1200" dirty="0">
              <a:latin typeface="Arial" pitchFamily="34" charset="0"/>
              <a:cs typeface="Arial" pitchFamily="34" charset="0"/>
            </a:endParaRPr>
          </a:p>
        </p:txBody>
      </p:sp>
      <p:sp>
        <p:nvSpPr>
          <p:cNvPr id="10" name="ZoneTexte 10"/>
          <p:cNvSpPr txBox="1"/>
          <p:nvPr/>
        </p:nvSpPr>
        <p:spPr>
          <a:xfrm>
            <a:off x="1672772" y="4728029"/>
            <a:ext cx="1371600" cy="646331"/>
          </a:xfrm>
          <a:prstGeom prst="rect">
            <a:avLst/>
          </a:prstGeom>
          <a:noFill/>
        </p:spPr>
        <p:txBody>
          <a:bodyPr wrap="square" rtlCol="0">
            <a:spAutoFit/>
          </a:bodyPr>
          <a:lstStyle/>
          <a:p>
            <a:pPr algn="ctr"/>
            <a:r>
              <a:rPr lang="fr-CA" sz="1200" dirty="0" smtClean="0">
                <a:latin typeface="Arial" pitchFamily="34" charset="0"/>
                <a:cs typeface="Arial" pitchFamily="34" charset="0"/>
              </a:rPr>
              <a:t>Niveau de difficulté plus complexe</a:t>
            </a:r>
            <a:endParaRPr lang="fr-CA" sz="1200" dirty="0">
              <a:latin typeface="Arial" pitchFamily="34" charset="0"/>
              <a:cs typeface="Arial" pitchFamily="34" charset="0"/>
            </a:endParaRPr>
          </a:p>
        </p:txBody>
      </p:sp>
      <p:cxnSp>
        <p:nvCxnSpPr>
          <p:cNvPr id="11" name="Connecteur droit avec flèche 12"/>
          <p:cNvCxnSpPr/>
          <p:nvPr/>
        </p:nvCxnSpPr>
        <p:spPr>
          <a:xfrm rot="5400000">
            <a:off x="1524000" y="3737429"/>
            <a:ext cx="16764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ZoneTexte 13"/>
          <p:cNvSpPr txBox="1"/>
          <p:nvPr/>
        </p:nvSpPr>
        <p:spPr>
          <a:xfrm>
            <a:off x="4767943" y="5526314"/>
            <a:ext cx="1371600" cy="830997"/>
          </a:xfrm>
          <a:prstGeom prst="rect">
            <a:avLst/>
          </a:prstGeom>
          <a:noFill/>
        </p:spPr>
        <p:txBody>
          <a:bodyPr wrap="square" rtlCol="0">
            <a:spAutoFit/>
          </a:bodyPr>
          <a:lstStyle/>
          <a:p>
            <a:pPr algn="ctr"/>
            <a:r>
              <a:rPr lang="fr-CA" sz="1200" dirty="0" smtClean="0">
                <a:latin typeface="Arial" pitchFamily="34" charset="0"/>
                <a:cs typeface="Arial" pitchFamily="34" charset="0"/>
              </a:rPr>
              <a:t>Contextes variés pour un même concept mathématique</a:t>
            </a:r>
            <a:endParaRPr lang="fr-CA" sz="1200" dirty="0">
              <a:latin typeface="Arial" pitchFamily="34" charset="0"/>
              <a:cs typeface="Arial" pitchFamily="34" charset="0"/>
            </a:endParaRPr>
          </a:p>
        </p:txBody>
      </p:sp>
      <p:cxnSp>
        <p:nvCxnSpPr>
          <p:cNvPr id="13" name="Connecteur droit avec flèche 15"/>
          <p:cNvCxnSpPr/>
          <p:nvPr/>
        </p:nvCxnSpPr>
        <p:spPr>
          <a:xfrm>
            <a:off x="6143171" y="5881915"/>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7"/>
          <p:cNvCxnSpPr/>
          <p:nvPr/>
        </p:nvCxnSpPr>
        <p:spPr>
          <a:xfrm rot="10800000">
            <a:off x="3516086" y="5896428"/>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1183736" y="318186"/>
            <a:ext cx="7518400" cy="1321823"/>
            <a:chOff x="0" y="0"/>
            <a:chExt cx="7518400" cy="1321823"/>
          </a:xfrm>
        </p:grpSpPr>
        <p:sp>
          <p:nvSpPr>
            <p:cNvPr id="18" name="Rounded Rectangle 17"/>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Modifier un problème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603830" y="0"/>
            <a:ext cx="7540170" cy="697820"/>
          </a:xfrm>
        </p:spPr>
        <p:txBody>
          <a:bodyPr>
            <a:normAutofit fontScale="90000"/>
          </a:bodyPr>
          <a:lstStyle/>
          <a:p>
            <a:pPr algn="l"/>
            <a:r>
              <a:rPr lang="fr-CA" sz="3200" dirty="0" smtClean="0"/>
              <a:t/>
            </a:r>
            <a:br>
              <a:rPr lang="fr-CA" sz="3200" dirty="0" smtClean="0"/>
            </a:br>
            <a:r>
              <a:rPr lang="fr-CA" sz="3200" dirty="0" smtClean="0"/>
              <a:t/>
            </a:r>
            <a:br>
              <a:rPr lang="fr-CA" sz="3200" dirty="0" smtClean="0"/>
            </a:br>
            <a:r>
              <a:rPr lang="fr-CA" sz="3200" dirty="0" smtClean="0"/>
              <a:t/>
            </a:r>
            <a:br>
              <a:rPr lang="fr-CA" sz="3200" dirty="0" smtClean="0"/>
            </a:br>
            <a:r>
              <a:rPr lang="fr-CA" sz="3200" dirty="0" smtClean="0"/>
              <a:t/>
            </a:r>
            <a:br>
              <a:rPr lang="fr-CA" sz="32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397476" y="1696620"/>
            <a:ext cx="7297946" cy="4764565"/>
          </a:xfrm>
        </p:spPr>
        <p:txBody>
          <a:bodyPr>
            <a:normAutofit/>
          </a:bodyPr>
          <a:lstStyle/>
          <a:p>
            <a:pPr marL="60325" indent="0">
              <a:buNone/>
            </a:pPr>
            <a:r>
              <a:rPr lang="fr-CA" sz="2000" b="1" dirty="0" smtClean="0">
                <a:latin typeface="Arial" pitchFamily="34" charset="0"/>
                <a:cs typeface="Arial" pitchFamily="34" charset="0"/>
              </a:rPr>
              <a:t>L’évaluation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doit faire partie intégrante de l’apprentissage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doit donner des renseignements à l’élève et à l’enseignant au sujet de ces mêmes apprentissages</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Nous distinguons trois grands types d’évaluation :</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 </a:t>
            </a:r>
            <a:r>
              <a:rPr lang="fr-CA" sz="2000" b="1" i="1" dirty="0" smtClean="0">
                <a:solidFill>
                  <a:srgbClr val="0000FF"/>
                </a:solidFill>
                <a:latin typeface="Arial" pitchFamily="34" charset="0"/>
                <a:cs typeface="Arial" pitchFamily="34" charset="0"/>
              </a:rPr>
              <a:t>au service de</a:t>
            </a:r>
            <a:r>
              <a:rPr lang="fr-CA" sz="2000" b="1" dirty="0" smtClean="0">
                <a:solidFill>
                  <a:srgbClr val="0000FF"/>
                </a:solidFill>
                <a:latin typeface="Arial" pitchFamily="34" charset="0"/>
                <a:cs typeface="Arial" pitchFamily="34" charset="0"/>
              </a:rPr>
              <a:t> </a:t>
            </a:r>
            <a:r>
              <a:rPr lang="fr-CA" sz="2000" b="1" dirty="0" smtClean="0">
                <a:latin typeface="Arial" pitchFamily="34" charset="0"/>
                <a:cs typeface="Arial" pitchFamily="34" charset="0"/>
              </a:rPr>
              <a:t>l’apprentissage (évaluation formative)</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 </a:t>
            </a:r>
            <a:r>
              <a:rPr lang="fr-CA" sz="2000" b="1" i="1" dirty="0" smtClean="0">
                <a:solidFill>
                  <a:srgbClr val="0000FF"/>
                </a:solidFill>
                <a:latin typeface="Arial" pitchFamily="34" charset="0"/>
                <a:cs typeface="Arial" pitchFamily="34" charset="0"/>
              </a:rPr>
              <a:t>en tant</a:t>
            </a:r>
            <a:r>
              <a:rPr lang="fr-CA" sz="2000" b="1" dirty="0" smtClean="0">
                <a:solidFill>
                  <a:srgbClr val="0000FF"/>
                </a:solidFill>
                <a:latin typeface="Arial" pitchFamily="34" charset="0"/>
                <a:cs typeface="Arial" pitchFamily="34" charset="0"/>
              </a:rPr>
              <a:t> </a:t>
            </a:r>
            <a:r>
              <a:rPr lang="fr-CA" sz="2000" b="1" dirty="0" smtClean="0">
                <a:latin typeface="Arial" pitchFamily="34" charset="0"/>
                <a:cs typeface="Arial" pitchFamily="34" charset="0"/>
              </a:rPr>
              <a:t>qu’apprentissage </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a:t>
            </a:r>
            <a:r>
              <a:rPr lang="fr-CA" sz="2000" b="1" i="1" dirty="0" smtClean="0">
                <a:latin typeface="Arial" pitchFamily="34" charset="0"/>
                <a:cs typeface="Arial" pitchFamily="34" charset="0"/>
              </a:rPr>
              <a:t> </a:t>
            </a:r>
            <a:r>
              <a:rPr lang="fr-CA" sz="2000" b="1" i="1" dirty="0" smtClean="0">
                <a:solidFill>
                  <a:srgbClr val="0000FF"/>
                </a:solidFill>
                <a:latin typeface="Arial" pitchFamily="34" charset="0"/>
                <a:cs typeface="Arial" pitchFamily="34" charset="0"/>
              </a:rPr>
              <a:t>de</a:t>
            </a:r>
            <a:r>
              <a:rPr lang="fr-CA" sz="2000" b="1" i="1" dirty="0" smtClean="0">
                <a:latin typeface="Arial" pitchFamily="34" charset="0"/>
                <a:cs typeface="Arial" pitchFamily="34" charset="0"/>
              </a:rPr>
              <a:t> </a:t>
            </a:r>
            <a:r>
              <a:rPr lang="fr-CA" sz="2000" b="1" dirty="0" smtClean="0">
                <a:latin typeface="Arial" pitchFamily="34" charset="0"/>
                <a:cs typeface="Arial" pitchFamily="34" charset="0"/>
              </a:rPr>
              <a:t>l’apprentissage</a:t>
            </a:r>
            <a:r>
              <a:rPr lang="fr-CA" sz="2000" b="1" i="1" dirty="0" smtClean="0">
                <a:latin typeface="Arial" pitchFamily="34" charset="0"/>
                <a:cs typeface="Arial" pitchFamily="34" charset="0"/>
              </a:rPr>
              <a:t> </a:t>
            </a:r>
            <a:r>
              <a:rPr lang="fr-CA" sz="2000" b="1" dirty="0" smtClean="0">
                <a:latin typeface="Arial" pitchFamily="34" charset="0"/>
                <a:cs typeface="Arial" pitchFamily="34" charset="0"/>
              </a:rPr>
              <a:t>(évaluation sommative)</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Il n’y a pas un type d’évaluation qui est meilleur qu’un autre. </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Ils ont tous leur place et leur valeur pourvu que le bon outil d’évaluation soit bien choisi et bien élaboré, et ce, au bon moment dans le processus d’apprentissage de l’élève.</a:t>
            </a:r>
            <a:endParaRPr lang="en-US" sz="2000" dirty="0" smtClean="0">
              <a:latin typeface="Arial" pitchFamily="34" charset="0"/>
              <a:cs typeface="Arial" pitchFamily="34" charset="0"/>
            </a:endParaRPr>
          </a:p>
          <a:p>
            <a:pPr marL="457200" lvl="0" indent="-457200">
              <a:buNone/>
            </a:pPr>
            <a:endParaRPr lang="en-US" sz="2000" dirty="0" smtClean="0"/>
          </a:p>
        </p:txBody>
      </p:sp>
      <p:grpSp>
        <p:nvGrpSpPr>
          <p:cNvPr id="10" name="Group 9"/>
          <p:cNvGrpSpPr/>
          <p:nvPr/>
        </p:nvGrpSpPr>
        <p:grpSpPr>
          <a:xfrm>
            <a:off x="1321759" y="283681"/>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354347" y="1771538"/>
            <a:ext cx="7349706" cy="3663069"/>
          </a:xfrm>
        </p:spPr>
        <p:txBody>
          <a:bodyPr/>
          <a:lstStyle/>
          <a:p>
            <a:pPr marL="63500" indent="0">
              <a:buNone/>
            </a:pPr>
            <a:r>
              <a:rPr lang="fr-CA" sz="2000" dirty="0" smtClean="0">
                <a:latin typeface="Arial" pitchFamily="34" charset="0"/>
                <a:cs typeface="Arial" pitchFamily="34" charset="0"/>
              </a:rPr>
              <a:t>Il importe de bien planifier les tâches d’évaluation. Voici quelques questions qui pourraient aider l’enseignant dans la planification de l’évaluation.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Pourquoi est-ce que j’évalue?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Qu’est-ce que j’évalue?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Quelle méthode d’évaluation devrais-je utiliser?</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Comment puis-je garantir la qualité de cette évaluation?</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Comment puis-je exploiter les</a:t>
            </a:r>
            <a:br>
              <a:rPr lang="fr-CA" sz="2000" dirty="0" smtClean="0">
                <a:latin typeface="Arial" pitchFamily="34" charset="0"/>
                <a:cs typeface="Arial" pitchFamily="34" charset="0"/>
              </a:rPr>
            </a:br>
            <a:r>
              <a:rPr lang="fr-CA" sz="2000" dirty="0" smtClean="0">
                <a:latin typeface="Arial" pitchFamily="34" charset="0"/>
                <a:cs typeface="Arial" pitchFamily="34" charset="0"/>
              </a:rPr>
              <a:t>données de cette évaluation?</a:t>
            </a:r>
          </a:p>
          <a:p>
            <a:pPr lvl="0">
              <a:buNone/>
            </a:pPr>
            <a:endParaRPr lang="en-US" sz="2000" dirty="0" smtClean="0"/>
          </a:p>
          <a:p>
            <a:pPr marL="457200" lvl="0" indent="-457200">
              <a:buNone/>
            </a:pPr>
            <a:endParaRPr lang="en-US" sz="2000" dirty="0" smtClean="0"/>
          </a:p>
        </p:txBody>
      </p:sp>
      <p:pic>
        <p:nvPicPr>
          <p:cNvPr id="8" name="Image 1"/>
          <p:cNvPicPr/>
          <p:nvPr/>
        </p:nvPicPr>
        <p:blipFill>
          <a:blip r:embed="rId3" cstate="print"/>
          <a:srcRect/>
          <a:stretch>
            <a:fillRect/>
          </a:stretch>
        </p:blipFill>
        <p:spPr bwMode="auto">
          <a:xfrm>
            <a:off x="5568949" y="4494162"/>
            <a:ext cx="3139622" cy="1985510"/>
          </a:xfrm>
          <a:prstGeom prst="rect">
            <a:avLst/>
          </a:prstGeom>
          <a:noFill/>
          <a:ln w="9525">
            <a:noFill/>
            <a:miter lim="800000"/>
            <a:headEnd/>
            <a:tailEnd/>
          </a:ln>
        </p:spPr>
      </p:pic>
      <p:grpSp>
        <p:nvGrpSpPr>
          <p:cNvPr id="7" name="Group 6"/>
          <p:cNvGrpSpPr/>
          <p:nvPr/>
        </p:nvGrpSpPr>
        <p:grpSpPr>
          <a:xfrm>
            <a:off x="1295879" y="335439"/>
            <a:ext cx="7518400" cy="1321823"/>
            <a:chOff x="0" y="0"/>
            <a:chExt cx="7518400" cy="1321823"/>
          </a:xfrm>
        </p:grpSpPr>
        <p:sp>
          <p:nvSpPr>
            <p:cNvPr id="9" name="Rounded Rectangle 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Planifier l’évaluation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44453" y="1958746"/>
            <a:ext cx="7091136" cy="3509055"/>
          </a:xfrm>
        </p:spPr>
        <p:txBody>
          <a:bodyPr/>
          <a:lstStyle/>
          <a:p>
            <a:pPr lvl="0"/>
            <a:r>
              <a:rPr lang="fr-CA" sz="2000" dirty="0" smtClean="0">
                <a:latin typeface="Arial" pitchFamily="34" charset="0"/>
                <a:cs typeface="Arial" pitchFamily="34" charset="0"/>
              </a:rPr>
              <a:t>Les notes anecdotiques</a:t>
            </a:r>
            <a:endParaRPr lang="en-US" sz="2000" dirty="0" smtClean="0">
              <a:latin typeface="Arial" pitchFamily="34" charset="0"/>
              <a:cs typeface="Arial" pitchFamily="34" charset="0"/>
            </a:endParaRPr>
          </a:p>
          <a:p>
            <a:pPr>
              <a:spcBef>
                <a:spcPts val="0"/>
              </a:spcBef>
            </a:pPr>
            <a:endParaRPr lang="en-US" sz="1400" dirty="0" smtClean="0">
              <a:latin typeface="Arial" pitchFamily="34" charset="0"/>
              <a:cs typeface="Arial" pitchFamily="34" charset="0"/>
            </a:endParaRPr>
          </a:p>
          <a:p>
            <a:pPr lvl="0"/>
            <a:r>
              <a:rPr lang="fr-CA" sz="2000" dirty="0" smtClean="0">
                <a:latin typeface="Arial" pitchFamily="34" charset="0"/>
                <a:cs typeface="Arial" pitchFamily="34" charset="0"/>
              </a:rPr>
              <a:t>Les grilles d’observation</a:t>
            </a:r>
            <a:endParaRPr lang="en-US" sz="2000" dirty="0" smtClean="0">
              <a:latin typeface="Arial" pitchFamily="34" charset="0"/>
              <a:cs typeface="Arial" pitchFamily="34" charset="0"/>
            </a:endParaRPr>
          </a:p>
          <a:p>
            <a:pPr>
              <a:spcBef>
                <a:spcPts val="0"/>
              </a:spcBef>
              <a:buNone/>
            </a:pPr>
            <a:r>
              <a:rPr lang="fr-CA" sz="2000" dirty="0" smtClean="0">
                <a:latin typeface="Arial" pitchFamily="34" charset="0"/>
                <a:cs typeface="Arial" pitchFamily="34" charset="0"/>
              </a:rPr>
              <a:t> </a:t>
            </a:r>
            <a:endParaRPr lang="en-US" sz="1400" dirty="0" smtClean="0">
              <a:latin typeface="Arial" pitchFamily="34" charset="0"/>
              <a:cs typeface="Arial" pitchFamily="34" charset="0"/>
            </a:endParaRPr>
          </a:p>
          <a:p>
            <a:pPr lvl="0">
              <a:spcBef>
                <a:spcPts val="0"/>
              </a:spcBef>
            </a:pPr>
            <a:r>
              <a:rPr lang="fr-CA" sz="2000" dirty="0" smtClean="0">
                <a:latin typeface="Arial" pitchFamily="34" charset="0"/>
                <a:cs typeface="Arial" pitchFamily="34" charset="0"/>
              </a:rPr>
              <a:t>Le portfolio</a:t>
            </a:r>
            <a:endParaRPr lang="en-US" sz="2000" dirty="0" smtClean="0">
              <a:latin typeface="Arial" pitchFamily="34" charset="0"/>
              <a:cs typeface="Arial" pitchFamily="34" charset="0"/>
            </a:endParaRPr>
          </a:p>
          <a:p>
            <a:pPr>
              <a:spcBef>
                <a:spcPts val="0"/>
              </a:spcBef>
            </a:pPr>
            <a:endParaRPr lang="en-US" sz="1400" dirty="0" smtClean="0">
              <a:latin typeface="Arial" pitchFamily="34" charset="0"/>
              <a:cs typeface="Arial" pitchFamily="34" charset="0"/>
            </a:endParaRPr>
          </a:p>
          <a:p>
            <a:pPr lvl="0"/>
            <a:r>
              <a:rPr lang="fr-CA" sz="2000" dirty="0" smtClean="0">
                <a:latin typeface="Arial" pitchFamily="34" charset="0"/>
                <a:cs typeface="Arial" pitchFamily="34" charset="0"/>
              </a:rPr>
              <a:t>Les entretiens individuels</a:t>
            </a:r>
            <a:endParaRPr lang="en-US" sz="2000" dirty="0" smtClean="0">
              <a:latin typeface="Arial" pitchFamily="34" charset="0"/>
              <a:cs typeface="Arial" pitchFamily="34" charset="0"/>
            </a:endParaRPr>
          </a:p>
          <a:p>
            <a:pPr marL="457200" lvl="0" indent="-457200">
              <a:buNone/>
            </a:pPr>
            <a:endParaRPr lang="en-US" sz="2000" dirty="0" smtClean="0"/>
          </a:p>
        </p:txBody>
      </p:sp>
      <p:grpSp>
        <p:nvGrpSpPr>
          <p:cNvPr id="6" name="Group 5"/>
          <p:cNvGrpSpPr/>
          <p:nvPr/>
        </p:nvGrpSpPr>
        <p:grpSpPr>
          <a:xfrm>
            <a:off x="1244121" y="404450"/>
            <a:ext cx="7518400" cy="1321823"/>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Quelques possibilités d’outils</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d’évaluation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95536" y="1792223"/>
            <a:ext cx="6913563" cy="4263524"/>
          </a:xfrm>
        </p:spPr>
        <p:txBody>
          <a:bodyPr/>
          <a:lstStyle/>
          <a:p>
            <a:pPr marL="60325" indent="0">
              <a:buNone/>
            </a:pPr>
            <a:r>
              <a:rPr lang="fr-CA" sz="2000" dirty="0" smtClean="0">
                <a:latin typeface="Arial" pitchFamily="34" charset="0"/>
                <a:cs typeface="Arial" pitchFamily="34" charset="0"/>
              </a:rPr>
              <a:t>Voici quelques questions à se poser avant de commencer :</a:t>
            </a:r>
          </a:p>
          <a:p>
            <a:pPr>
              <a:spcBef>
                <a:spcPts val="0"/>
              </a:spcBef>
              <a:buNone/>
            </a:pPr>
            <a:endParaRPr lang="en-US" sz="1400" dirty="0" smtClean="0">
              <a:latin typeface="Arial" pitchFamily="34" charset="0"/>
              <a:cs typeface="Arial" pitchFamily="34" charset="0"/>
            </a:endParaRPr>
          </a:p>
          <a:p>
            <a:pPr marL="396875" lvl="0" indent="-336550">
              <a:spcBef>
                <a:spcPts val="0"/>
              </a:spcBef>
              <a:buFont typeface="+mj-lt"/>
              <a:buAutoNum type="arabicPeriod"/>
            </a:pPr>
            <a:r>
              <a:rPr lang="fr-CA" sz="2000" dirty="0" smtClean="0">
                <a:latin typeface="Arial" pitchFamily="34" charset="0"/>
                <a:cs typeface="Arial" pitchFamily="34" charset="0"/>
              </a:rPr>
              <a:t>Quels sont les résultats d’apprentissage reliés à ce problème?</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Les élèves ont déjà été placés en contexte d’enseignement par la résolution de problèmes?</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Quels types de réponses pourraient correspondre à des niveaux donnés de rendement dans le cadre d’un cheminement d’apprentissage?</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À quoi servira cette grille d’évaluation? Comment vais-je exploiter les données recueillies?</a:t>
            </a:r>
            <a:endParaRPr lang="en-US" sz="2000" dirty="0" smtClean="0">
              <a:latin typeface="Arial" pitchFamily="34" charset="0"/>
              <a:cs typeface="Arial" pitchFamily="34" charset="0"/>
            </a:endParaRPr>
          </a:p>
        </p:txBody>
      </p:sp>
      <p:grpSp>
        <p:nvGrpSpPr>
          <p:cNvPr id="6" name="Group 5"/>
          <p:cNvGrpSpPr/>
          <p:nvPr/>
        </p:nvGrpSpPr>
        <p:grpSpPr>
          <a:xfrm>
            <a:off x="1226868" y="283681"/>
            <a:ext cx="7518400" cy="1321823"/>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L’élaboration</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des grilles d’évaluation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a:spLocks noGrp="1" noChangeArrowheads="1"/>
          </p:cNvSpPr>
          <p:nvPr>
            <p:ph type="body" sz="half" idx="1"/>
          </p:nvPr>
        </p:nvSpPr>
        <p:spPr>
          <a:xfrm>
            <a:off x="1254580" y="1759788"/>
            <a:ext cx="7395935" cy="5350017"/>
          </a:xfrm>
        </p:spPr>
        <p:txBody>
          <a:bodyPr/>
          <a:lstStyle/>
          <a:p>
            <a:pPr>
              <a:spcAft>
                <a:spcPts val="600"/>
              </a:spcAft>
              <a:buNone/>
            </a:pPr>
            <a:r>
              <a:rPr lang="fr-CA" sz="2000" dirty="0" smtClean="0">
                <a:latin typeface="Arial" pitchFamily="34" charset="0"/>
                <a:cs typeface="Arial" pitchFamily="34" charset="0"/>
              </a:rPr>
              <a:t>Activité : Tableau de Frayer</a:t>
            </a:r>
            <a:endParaRPr lang="en-US" sz="2000" dirty="0" smtClean="0">
              <a:latin typeface="Arial" pitchFamily="34" charset="0"/>
              <a:cs typeface="Arial" pitchFamily="34" charset="0"/>
            </a:endParaRPr>
          </a:p>
          <a:p>
            <a:pPr>
              <a:spcAft>
                <a:spcPts val="600"/>
              </a:spcAft>
              <a:buNone/>
            </a:pPr>
            <a:r>
              <a:rPr lang="fr-CA" sz="2000" dirty="0" smtClean="0">
                <a:latin typeface="Arial" pitchFamily="34" charset="0"/>
                <a:cs typeface="Arial" pitchFamily="34" charset="0"/>
              </a:rPr>
              <a:t>Définir les éléments du tableau :</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Définition</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Caractéristiques/faits</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Exemples</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Contrexemples</a:t>
            </a:r>
          </a:p>
          <a:p>
            <a:pPr lvl="0"/>
            <a:endParaRPr lang="fr-CA" sz="2000" dirty="0" smtClean="0"/>
          </a:p>
          <a:p>
            <a:pPr lvl="0">
              <a:buNone/>
            </a:pPr>
            <a:endParaRPr lang="en-US" sz="2000" dirty="0" smtClean="0"/>
          </a:p>
          <a:p>
            <a:pPr marL="457200" lvl="0" indent="-457200">
              <a:buNone/>
            </a:pPr>
            <a:endParaRPr lang="en-US" sz="2000" dirty="0" smtClean="0"/>
          </a:p>
        </p:txBody>
      </p:sp>
      <p:graphicFrame>
        <p:nvGraphicFramePr>
          <p:cNvPr id="10" name="Diagram 9"/>
          <p:cNvGraphicFramePr/>
          <p:nvPr/>
        </p:nvGraphicFramePr>
        <p:xfrm>
          <a:off x="3754996" y="3785191"/>
          <a:ext cx="4848225" cy="258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226868" y="309560"/>
            <a:ext cx="7518400" cy="1321823"/>
            <a:chOff x="0" y="0"/>
            <a:chExt cx="7518400" cy="1321823"/>
          </a:xfrm>
        </p:grpSpPr>
        <p:sp>
          <p:nvSpPr>
            <p:cNvPr id="16" name="Rounded Rectangle 15"/>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Conclusion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fontScale="90000"/>
          </a:bodyPr>
          <a:lstStyle/>
          <a:p>
            <a:r>
              <a:rPr lang="fr-CA" sz="4400" dirty="0" smtClean="0">
                <a:solidFill>
                  <a:schemeClr val="tx1"/>
                </a:solidFill>
              </a:rPr>
              <a:t/>
            </a:r>
            <a:br>
              <a:rPr lang="fr-CA" sz="4400" dirty="0" smtClean="0">
                <a:solidFill>
                  <a:schemeClr val="tx1"/>
                </a:solidFill>
              </a:rPr>
            </a:br>
            <a:r>
              <a:rPr lang="en-US" sz="4400" dirty="0" smtClean="0">
                <a:solidFill>
                  <a:schemeClr val="tx1"/>
                </a:solidFill>
              </a:rPr>
              <a:t/>
            </a:r>
            <a:br>
              <a:rPr lang="en-US" sz="4400" dirty="0" smtClean="0">
                <a:solidFill>
                  <a:schemeClr val="tx1"/>
                </a:solidFill>
              </a:rPr>
            </a:br>
            <a:r>
              <a:rPr lang="fr-CA" sz="4400" dirty="0" smtClean="0">
                <a:solidFill>
                  <a:schemeClr val="tx1"/>
                </a:solidFill>
              </a:rPr>
              <a:t/>
            </a:r>
            <a:br>
              <a:rPr lang="fr-CA" sz="4400" dirty="0" smtClean="0">
                <a:solidFill>
                  <a:schemeClr val="tx1"/>
                </a:solidFill>
              </a:rPr>
            </a:br>
            <a:r>
              <a:rPr lang="en-US" sz="4400" dirty="0" smtClean="0">
                <a:solidFill>
                  <a:schemeClr val="tx1"/>
                </a:solidFill>
              </a:rPr>
              <a:t/>
            </a:r>
            <a:br>
              <a:rPr lang="en-US" sz="4400" dirty="0" smtClean="0">
                <a:solidFill>
                  <a:schemeClr val="tx1"/>
                </a:solidFill>
              </a:rPr>
            </a:br>
            <a:endParaRPr lang="en-US" dirty="0"/>
          </a:p>
        </p:txBody>
      </p:sp>
      <p:sp>
        <p:nvSpPr>
          <p:cNvPr id="8" name="Text Placeholder 2"/>
          <p:cNvSpPr>
            <a:spLocks noGrp="1"/>
          </p:cNvSpPr>
          <p:nvPr>
            <p:ph type="body" sz="half" idx="1"/>
          </p:nvPr>
        </p:nvSpPr>
        <p:spPr>
          <a:xfrm>
            <a:off x="1209862" y="1693750"/>
            <a:ext cx="7780111" cy="4742089"/>
          </a:xfrm>
        </p:spPr>
        <p:txBody>
          <a:bodyPr>
            <a:normAutofit fontScale="77500" lnSpcReduction="20000"/>
          </a:bodyPr>
          <a:lstStyle/>
          <a:p>
            <a:pPr>
              <a:lnSpc>
                <a:spcPct val="120000"/>
              </a:lnSpc>
            </a:pPr>
            <a:r>
              <a:rPr lang="fr-FR" sz="2800" dirty="0" smtClean="0">
                <a:latin typeface="Arial" pitchFamily="34" charset="0"/>
                <a:cs typeface="Arial" pitchFamily="34" charset="0"/>
              </a:rPr>
              <a:t>Un </a:t>
            </a:r>
            <a:r>
              <a:rPr lang="fr-FR" sz="2600" dirty="0" smtClean="0">
                <a:latin typeface="Arial" pitchFamily="34" charset="0"/>
                <a:cs typeface="Arial" pitchFamily="34" charset="0"/>
              </a:rPr>
              <a:t>vrai problème exige que les élèves utilisent leurs connaissances antérieures d’une façon différente et dans un nouveau contexte.*</a:t>
            </a:r>
          </a:p>
          <a:p>
            <a:pPr lvl="0">
              <a:lnSpc>
                <a:spcPct val="120000"/>
              </a:lnSpc>
            </a:pPr>
            <a:r>
              <a:rPr lang="fr-FR" sz="2600" dirty="0" smtClean="0">
                <a:latin typeface="Arial" pitchFamily="34" charset="0"/>
                <a:cs typeface="Arial" pitchFamily="34" charset="0"/>
              </a:rPr>
              <a:t>Si on a déjà donné aux élèves des façons de résoudre le problème, ce n’est plus d’un problème qu’il s’agit, mais d’un exercice.*</a:t>
            </a:r>
          </a:p>
          <a:p>
            <a:pPr lvl="0">
              <a:lnSpc>
                <a:spcPct val="120000"/>
              </a:lnSpc>
            </a:pPr>
            <a:r>
              <a:rPr lang="fr-FR" sz="2600" dirty="0" smtClean="0">
                <a:latin typeface="Arial" pitchFamily="34" charset="0"/>
                <a:cs typeface="Arial" pitchFamily="34" charset="0"/>
              </a:rPr>
              <a:t>Il ne devrait pas être possible d’en donner une réponse immédiate.  </a:t>
            </a:r>
          </a:p>
          <a:p>
            <a:pPr lvl="0">
              <a:lnSpc>
                <a:spcPct val="120000"/>
              </a:lnSpc>
            </a:pPr>
            <a:r>
              <a:rPr lang="fr-FR" sz="2600" dirty="0" smtClean="0">
                <a:latin typeface="Arial" pitchFamily="34" charset="0"/>
                <a:cs typeface="Arial" pitchFamily="34" charset="0"/>
              </a:rPr>
              <a:t>On rencontre deux types de résolution de problèmes : la résolution de problèmes dans des contextes autres que les mathématiques et la résolution de problèmes strictement mathématiques.</a:t>
            </a:r>
            <a:r>
              <a:rPr lang="fr-FR" sz="2800" dirty="0" smtClean="0">
                <a:latin typeface="Arial" pitchFamily="34" charset="0"/>
                <a:cs typeface="Arial" pitchFamily="34" charset="0"/>
              </a:rPr>
              <a:t>  </a:t>
            </a:r>
            <a:endParaRPr lang="en-US" sz="2800" dirty="0" smtClean="0">
              <a:latin typeface="Arial" pitchFamily="34" charset="0"/>
              <a:cs typeface="Arial" pitchFamily="34" charset="0"/>
            </a:endParaRPr>
          </a:p>
          <a:p>
            <a:pPr>
              <a:buNone/>
            </a:pPr>
            <a:r>
              <a:rPr lang="fr-CA" sz="1500" dirty="0" smtClean="0"/>
              <a:t>					</a:t>
            </a:r>
          </a:p>
          <a:p>
            <a:pPr>
              <a:buNone/>
            </a:pPr>
            <a:r>
              <a:rPr lang="fr-CA" sz="1500" dirty="0" smtClean="0"/>
              <a:t>* </a:t>
            </a:r>
            <a:r>
              <a:rPr lang="fr-CA" sz="1500" dirty="0" smtClean="0">
                <a:latin typeface="Arial" pitchFamily="34" charset="0"/>
                <a:cs typeface="Arial" pitchFamily="34" charset="0"/>
              </a:rPr>
              <a:t>Programme d’études M-9, p. 8</a:t>
            </a:r>
            <a:endParaRPr lang="en-US" sz="1500" dirty="0">
              <a:latin typeface="Arial" pitchFamily="34" charset="0"/>
              <a:cs typeface="Arial" pitchFamily="34" charset="0"/>
            </a:endParaRPr>
          </a:p>
        </p:txBody>
      </p:sp>
      <p:grpSp>
        <p:nvGrpSpPr>
          <p:cNvPr id="18" name="Group 17"/>
          <p:cNvGrpSpPr/>
          <p:nvPr/>
        </p:nvGrpSpPr>
        <p:grpSpPr>
          <a:xfrm>
            <a:off x="1200988" y="344065"/>
            <a:ext cx="7518400" cy="1321823"/>
            <a:chOff x="0" y="0"/>
            <a:chExt cx="7518400" cy="1321823"/>
          </a:xfrm>
        </p:grpSpPr>
        <p:sp>
          <p:nvSpPr>
            <p:cNvPr id="19" name="Rounded Rectangle 1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Définition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030514" y="347663"/>
            <a:ext cx="113617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CA" sz="3600" b="1" i="0" u="none" strike="noStrike" cap="none" normalizeH="0" baseline="0" dirty="0" smtClean="0">
                <a:ln>
                  <a:noFill/>
                </a:ln>
                <a:solidFill>
                  <a:schemeClr val="tx1"/>
                </a:solidFill>
                <a:effectLst/>
                <a:latin typeface="Arial" pitchFamily="34" charset="0"/>
                <a:ea typeface="Calibri" pitchFamily="34" charset="0"/>
              </a:rPr>
              <a:t> </a:t>
            </a:r>
            <a:endParaRPr kumimoji="0" lang="fr-CA" sz="3600" b="0" i="0" u="none" strike="noStrike" cap="none" normalizeH="0" baseline="0" dirty="0" smtClean="0">
              <a:ln>
                <a:noFill/>
              </a:ln>
              <a:solidFill>
                <a:schemeClr val="tx1"/>
              </a:solidFill>
              <a:effectLst/>
              <a:latin typeface="Arial" pitchFamily="34" charset="0"/>
            </a:endParaRPr>
          </a:p>
        </p:txBody>
      </p:sp>
      <p:sp>
        <p:nvSpPr>
          <p:cNvPr id="3076" name="Rectangle 18"/>
          <p:cNvSpPr>
            <a:spLocks noGrp="1" noChangeArrowheads="1"/>
          </p:cNvSpPr>
          <p:nvPr>
            <p:ph type="body" sz="half" idx="1"/>
          </p:nvPr>
        </p:nvSpPr>
        <p:spPr>
          <a:xfrm>
            <a:off x="1294145" y="1751161"/>
            <a:ext cx="6913563" cy="4419293"/>
          </a:xfrm>
        </p:spPr>
        <p:txBody>
          <a:bodyPr/>
          <a:lstStyle/>
          <a:p>
            <a:pPr>
              <a:buNone/>
            </a:pPr>
            <a:r>
              <a:rPr lang="fr-CA" sz="2000" dirty="0" smtClean="0">
                <a:latin typeface="Arial" pitchFamily="34" charset="0"/>
                <a:cs typeface="Arial" pitchFamily="34" charset="0"/>
              </a:rPr>
              <a:t>Travail de groupe :</a:t>
            </a:r>
            <a:r>
              <a:rPr lang="fr-CA" sz="2000" b="1" dirty="0" smtClean="0">
                <a:latin typeface="Arial" pitchFamily="34" charset="0"/>
                <a:cs typeface="Arial" pitchFamily="34" charset="0"/>
              </a:rPr>
              <a:t> </a:t>
            </a:r>
            <a:r>
              <a:rPr lang="fr-CA" sz="2000" dirty="0" smtClean="0">
                <a:latin typeface="Arial" pitchFamily="34" charset="0"/>
                <a:cs typeface="Arial" pitchFamily="34" charset="0"/>
              </a:rPr>
              <a:t>Aspects pédagogiques</a:t>
            </a:r>
            <a:endParaRPr lang="en-US" sz="2000" dirty="0" smtClean="0">
              <a:latin typeface="Arial" pitchFamily="34" charset="0"/>
              <a:cs typeface="Arial" pitchFamily="34" charset="0"/>
            </a:endParaRPr>
          </a:p>
          <a:p>
            <a:pPr>
              <a:spcBef>
                <a:spcPts val="0"/>
              </a:spcBef>
              <a:buNone/>
            </a:pPr>
            <a:r>
              <a:rPr lang="fr-CA" sz="2000" dirty="0" smtClean="0">
                <a:latin typeface="Arial" pitchFamily="34" charset="0"/>
                <a:cs typeface="Arial" pitchFamily="34" charset="0"/>
              </a:rPr>
              <a:t> </a:t>
            </a:r>
            <a:endParaRPr lang="en-US" sz="1400" dirty="0" smtClean="0">
              <a:latin typeface="Arial" pitchFamily="34" charset="0"/>
              <a:cs typeface="Arial" pitchFamily="34" charset="0"/>
            </a:endParaRPr>
          </a:p>
          <a:p>
            <a:pPr>
              <a:buNone/>
            </a:pPr>
            <a:r>
              <a:rPr lang="fr-CA" sz="2000" dirty="0" smtClean="0">
                <a:latin typeface="Arial" pitchFamily="34" charset="0"/>
                <a:cs typeface="Arial" pitchFamily="34" charset="0"/>
              </a:rPr>
              <a:t>Définir les informations suivantes :</a:t>
            </a:r>
          </a:p>
          <a:p>
            <a:pPr lvl="0">
              <a:spcBef>
                <a:spcPts val="1200"/>
              </a:spcBef>
            </a:pPr>
            <a:r>
              <a:rPr lang="fr-CA" sz="2000" dirty="0" smtClean="0">
                <a:solidFill>
                  <a:srgbClr val="005072"/>
                </a:solidFill>
                <a:latin typeface="Arial" pitchFamily="34" charset="0"/>
                <a:cs typeface="Arial" pitchFamily="34" charset="0"/>
              </a:rPr>
              <a:t>Contexte du problème</a:t>
            </a:r>
            <a:endParaRPr lang="en-US" sz="2000" dirty="0" smtClean="0">
              <a:solidFill>
                <a:srgbClr val="005072"/>
              </a:solidFill>
              <a:latin typeface="Arial" pitchFamily="34" charset="0"/>
              <a:cs typeface="Arial" pitchFamily="34" charset="0"/>
            </a:endParaRPr>
          </a:p>
          <a:p>
            <a:pPr lvl="0">
              <a:spcBef>
                <a:spcPts val="1200"/>
              </a:spcBef>
            </a:pPr>
            <a:r>
              <a:rPr lang="fr-CA" sz="2000" dirty="0" smtClean="0">
                <a:solidFill>
                  <a:srgbClr val="009900"/>
                </a:solidFill>
                <a:latin typeface="Arial" pitchFamily="34" charset="0"/>
                <a:cs typeface="Arial" pitchFamily="34" charset="0"/>
              </a:rPr>
              <a:t>Rôle de l’enseignant</a:t>
            </a:r>
            <a:endParaRPr lang="en-US" sz="2000" dirty="0" smtClean="0">
              <a:solidFill>
                <a:srgbClr val="009900"/>
              </a:solidFill>
              <a:latin typeface="Arial" pitchFamily="34" charset="0"/>
              <a:cs typeface="Arial" pitchFamily="34" charset="0"/>
            </a:endParaRPr>
          </a:p>
          <a:p>
            <a:pPr lvl="0">
              <a:spcBef>
                <a:spcPts val="1200"/>
              </a:spcBef>
            </a:pPr>
            <a:r>
              <a:rPr lang="fr-CA" sz="2000" dirty="0" smtClean="0">
                <a:solidFill>
                  <a:srgbClr val="FF9900"/>
                </a:solidFill>
                <a:latin typeface="Arial" pitchFamily="34" charset="0"/>
                <a:cs typeface="Arial" pitchFamily="34" charset="0"/>
              </a:rPr>
              <a:t>Rôle de l’élève</a:t>
            </a:r>
            <a:endParaRPr lang="en-US" sz="2000" dirty="0" smtClean="0">
              <a:solidFill>
                <a:srgbClr val="FF9900"/>
              </a:solidFill>
              <a:latin typeface="Arial" pitchFamily="34" charset="0"/>
              <a:cs typeface="Arial" pitchFamily="34" charset="0"/>
            </a:endParaRPr>
          </a:p>
          <a:p>
            <a:pPr lvl="0">
              <a:spcBef>
                <a:spcPts val="1200"/>
              </a:spcBef>
            </a:pPr>
            <a:r>
              <a:rPr lang="fr-CA" sz="2000" dirty="0" smtClean="0">
                <a:solidFill>
                  <a:srgbClr val="7030A0"/>
                </a:solidFill>
                <a:latin typeface="Arial" pitchFamily="34" charset="0"/>
                <a:cs typeface="Arial" pitchFamily="34" charset="0"/>
              </a:rPr>
              <a:t>Climat de la salle de classe</a:t>
            </a:r>
            <a:endParaRPr lang="en-US" sz="2000" dirty="0" smtClean="0">
              <a:solidFill>
                <a:srgbClr val="7030A0"/>
              </a:solidFill>
              <a:latin typeface="Arial" pitchFamily="34" charset="0"/>
              <a:cs typeface="Arial" pitchFamily="34" charset="0"/>
            </a:endParaRPr>
          </a:p>
          <a:p>
            <a:pPr marL="457200" lvl="0" indent="-457200">
              <a:buNone/>
            </a:pPr>
            <a:endParaRPr lang="en-US" sz="2000" dirty="0" smtClean="0">
              <a:latin typeface="Arial" pitchFamily="34" charset="0"/>
              <a:cs typeface="Arial" pitchFamily="34" charset="0"/>
            </a:endParaRPr>
          </a:p>
        </p:txBody>
      </p:sp>
      <p:pic>
        <p:nvPicPr>
          <p:cNvPr id="8" name="Picture 7" descr="21754894_thbgroupwork 3.jpg"/>
          <p:cNvPicPr/>
          <p:nvPr/>
        </p:nvPicPr>
        <p:blipFill>
          <a:blip r:embed="rId3" cstate="print"/>
          <a:stretch>
            <a:fillRect/>
          </a:stretch>
        </p:blipFill>
        <p:spPr>
          <a:xfrm>
            <a:off x="6294767" y="3368760"/>
            <a:ext cx="2189312" cy="2707630"/>
          </a:xfrm>
          <a:prstGeom prst="rect">
            <a:avLst/>
          </a:prstGeom>
        </p:spPr>
      </p:pic>
      <p:grpSp>
        <p:nvGrpSpPr>
          <p:cNvPr id="11" name="Group 10"/>
          <p:cNvGrpSpPr/>
          <p:nvPr/>
        </p:nvGrpSpPr>
        <p:grpSpPr>
          <a:xfrm>
            <a:off x="1270000" y="309560"/>
            <a:ext cx="7518400" cy="1321823"/>
            <a:chOff x="0" y="0"/>
            <a:chExt cx="7518400" cy="1321823"/>
          </a:xfrm>
        </p:grpSpPr>
        <p:sp>
          <p:nvSpPr>
            <p:cNvPr id="12" name="Rounded Rectangle 11"/>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L’enseignement par la résolution de problèmes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26788" y="1940946"/>
            <a:ext cx="7460012" cy="3122760"/>
          </a:xfrm>
        </p:spPr>
        <p:txBody>
          <a:bodyPr>
            <a:normAutofit/>
          </a:bodyPr>
          <a:lstStyle/>
          <a:p>
            <a:pPr>
              <a:buNone/>
            </a:pPr>
            <a:r>
              <a:rPr lang="fr-CA" sz="2000" b="1" dirty="0" smtClean="0">
                <a:latin typeface="Arial" pitchFamily="34" charset="0"/>
                <a:cs typeface="Arial" pitchFamily="34" charset="0"/>
              </a:rPr>
              <a:t>Comment vivre le changement…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Poser des questions sur ses stratégies d’enseignement.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Commencer doucement à incorporer l’apprentissage par la résolution de problèmes à son enseignement.</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Modifier une leçon à la fois.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Faire un retour sur la leçon.</a:t>
            </a:r>
          </a:p>
          <a:p>
            <a:pPr lvl="0"/>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C’est un processus continu…</a:t>
            </a:r>
            <a:endParaRPr lang="en-US" sz="2000" dirty="0" smtClean="0"/>
          </a:p>
          <a:p>
            <a:pPr marL="457200" lvl="0" indent="-457200">
              <a:buNone/>
            </a:pPr>
            <a:endParaRPr lang="en-US" sz="2000" dirty="0" smtClean="0"/>
          </a:p>
        </p:txBody>
      </p:sp>
      <p:pic>
        <p:nvPicPr>
          <p:cNvPr id="8" name="Picture 7" descr="20426974_thbchangement.jpg"/>
          <p:cNvPicPr/>
          <p:nvPr/>
        </p:nvPicPr>
        <p:blipFill>
          <a:blip r:embed="rId3" cstate="print"/>
          <a:stretch>
            <a:fillRect/>
          </a:stretch>
        </p:blipFill>
        <p:spPr>
          <a:xfrm>
            <a:off x="6275931" y="4075947"/>
            <a:ext cx="2077169" cy="2053430"/>
          </a:xfrm>
          <a:prstGeom prst="rect">
            <a:avLst/>
          </a:prstGeom>
        </p:spPr>
      </p:pic>
      <p:grpSp>
        <p:nvGrpSpPr>
          <p:cNvPr id="7" name="Group 6"/>
          <p:cNvGrpSpPr/>
          <p:nvPr/>
        </p:nvGrpSpPr>
        <p:grpSpPr>
          <a:xfrm>
            <a:off x="1226869" y="438956"/>
            <a:ext cx="7518400" cy="1321823"/>
            <a:chOff x="0" y="0"/>
            <a:chExt cx="7518400" cy="1321823"/>
          </a:xfrm>
        </p:grpSpPr>
        <p:sp>
          <p:nvSpPr>
            <p:cNvPr id="9" name="Rounded Rectangle 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Réflexion : retour sur la session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308944" y="1837426"/>
            <a:ext cx="6945993" cy="4611298"/>
          </a:xfrm>
        </p:spPr>
        <p:txBody>
          <a:bodyPr>
            <a:normAutofit/>
          </a:bodyPr>
          <a:lstStyle/>
          <a:p>
            <a:pPr>
              <a:buNone/>
            </a:pPr>
            <a:r>
              <a:rPr lang="fr-CA" sz="2000" dirty="0" smtClean="0">
                <a:latin typeface="Arial" pitchFamily="34" charset="0"/>
                <a:cs typeface="Arial" pitchFamily="34" charset="0"/>
              </a:rPr>
              <a:t>Bibliographie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Différenciation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Évaluation</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Information générale</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Site Internet</a:t>
            </a:r>
          </a:p>
          <a:p>
            <a:pPr lvl="0">
              <a:buNone/>
            </a:pPr>
            <a:endParaRPr lang="fr-CA" sz="2000" dirty="0" smtClean="0">
              <a:latin typeface="Arial" pitchFamily="34" charset="0"/>
              <a:cs typeface="Arial" pitchFamily="34" charset="0"/>
            </a:endParaRPr>
          </a:p>
          <a:p>
            <a:pPr>
              <a:buNone/>
            </a:pPr>
            <a:r>
              <a:rPr lang="fr-CA" sz="2000" dirty="0" smtClean="0">
                <a:latin typeface="Arial" pitchFamily="34" charset="0"/>
                <a:cs typeface="Arial" pitchFamily="34" charset="0"/>
              </a:rPr>
              <a:t>Références :</a:t>
            </a:r>
            <a:r>
              <a:rPr lang="en-US" sz="2000" dirty="0" smtClean="0">
                <a:latin typeface="Arial" pitchFamily="34" charset="0"/>
                <a:cs typeface="Arial" pitchFamily="34" charset="0"/>
              </a:rPr>
              <a:t>                                                                 </a:t>
            </a:r>
            <a:r>
              <a:rPr lang="fr-CA" sz="2000" dirty="0" smtClean="0">
                <a:latin typeface="Arial" pitchFamily="34" charset="0"/>
                <a:cs typeface="Arial" pitchFamily="34" charset="0"/>
              </a:rPr>
              <a:t> </a:t>
            </a:r>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CAMI : Site pour les enseignants où l’on retrouve des problèmes de sciences et de mathématiques.</a:t>
            </a:r>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AAC : Site où l’on offre des outils d’évaluation sous la forme de gabarits pour des tâches de rendement.</a:t>
            </a:r>
            <a:endParaRPr lang="en-US" sz="2000" dirty="0" smtClean="0">
              <a:latin typeface="Arial" pitchFamily="34" charset="0"/>
              <a:cs typeface="Arial" pitchFamily="34" charset="0"/>
            </a:endParaRPr>
          </a:p>
          <a:p>
            <a:pPr lvl="0">
              <a:buNone/>
            </a:pPr>
            <a:endParaRPr lang="fr-CA" sz="2000" dirty="0" smtClean="0"/>
          </a:p>
          <a:p>
            <a:pPr lvl="0"/>
            <a:endParaRPr lang="fr-CA" sz="2000" dirty="0" smtClean="0"/>
          </a:p>
          <a:p>
            <a:pPr lvl="0">
              <a:buNone/>
            </a:pPr>
            <a:endParaRPr lang="en-US" sz="2000" dirty="0" smtClean="0"/>
          </a:p>
          <a:p>
            <a:pPr marL="457200" lvl="0" indent="-457200">
              <a:buNone/>
            </a:pPr>
            <a:endParaRPr lang="en-US" sz="2000" dirty="0" smtClean="0"/>
          </a:p>
        </p:txBody>
      </p:sp>
      <p:pic>
        <p:nvPicPr>
          <p:cNvPr id="12" name="Picture 11" descr="14723247_thb livre et ordinateur.jpg"/>
          <p:cNvPicPr/>
          <p:nvPr/>
        </p:nvPicPr>
        <p:blipFill>
          <a:blip r:embed="rId3" cstate="print"/>
          <a:stretch>
            <a:fillRect/>
          </a:stretch>
        </p:blipFill>
        <p:spPr>
          <a:xfrm>
            <a:off x="7087772" y="2547959"/>
            <a:ext cx="1438814" cy="1233269"/>
          </a:xfrm>
          <a:prstGeom prst="rect">
            <a:avLst/>
          </a:prstGeom>
        </p:spPr>
      </p:pic>
      <p:grpSp>
        <p:nvGrpSpPr>
          <p:cNvPr id="7" name="Group 6"/>
          <p:cNvGrpSpPr/>
          <p:nvPr/>
        </p:nvGrpSpPr>
        <p:grpSpPr>
          <a:xfrm>
            <a:off x="1287253" y="404450"/>
            <a:ext cx="7518400" cy="1321823"/>
            <a:chOff x="0" y="0"/>
            <a:chExt cx="7518400" cy="1321823"/>
          </a:xfrm>
        </p:grpSpPr>
        <p:sp>
          <p:nvSpPr>
            <p:cNvPr id="8" name="Rounded Rectangle 7"/>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Bibliographie et références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49828" y="260124"/>
            <a:ext cx="7794171" cy="1143000"/>
          </a:xfrm>
        </p:spPr>
        <p:txBody>
          <a:bodyPr>
            <a:normAutofit fontScale="90000"/>
          </a:bodyPr>
          <a:lstStyle/>
          <a:p>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r>
              <a:rPr lang="en-US" sz="3600" dirty="0" smtClean="0">
                <a:solidFill>
                  <a:srgbClr val="FF9900"/>
                </a:solidFill>
                <a:latin typeface="Arial" pitchFamily="34" charset="0"/>
                <a:cs typeface="Arial" pitchFamily="34" charset="0"/>
              </a:rPr>
              <a:t/>
            </a:r>
            <a:br>
              <a:rPr lang="en-US" sz="3600" dirty="0" smtClean="0">
                <a:solidFill>
                  <a:srgbClr val="FF9900"/>
                </a:solidFill>
                <a:latin typeface="Arial" pitchFamily="34" charset="0"/>
                <a:cs typeface="Arial" pitchFamily="34" charset="0"/>
              </a:rPr>
            </a:br>
            <a:r>
              <a:rPr lang="en-US" sz="3600" dirty="0" smtClean="0">
                <a:solidFill>
                  <a:srgbClr val="FF9900"/>
                </a:solidFill>
                <a:latin typeface="Arial" pitchFamily="34" charset="0"/>
                <a:cs typeface="Arial" pitchFamily="34" charset="0"/>
              </a:rPr>
              <a:t>La </a:t>
            </a:r>
            <a:r>
              <a:rPr lang="en-US" sz="3600" dirty="0" err="1" smtClean="0">
                <a:solidFill>
                  <a:srgbClr val="FF9900"/>
                </a:solidFill>
                <a:latin typeface="Arial" pitchFamily="34" charset="0"/>
                <a:cs typeface="Arial" pitchFamily="34" charset="0"/>
              </a:rPr>
              <a:t>richesse</a:t>
            </a:r>
            <a:r>
              <a:rPr lang="en-US" sz="3600" dirty="0" smtClean="0">
                <a:solidFill>
                  <a:srgbClr val="FF9900"/>
                </a:solidFill>
                <a:latin typeface="Arial" pitchFamily="34" charset="0"/>
                <a:cs typeface="Arial" pitchFamily="34" charset="0"/>
              </a:rPr>
              <a:t> d’un </a:t>
            </a:r>
            <a:r>
              <a:rPr lang="en-US" sz="3600" dirty="0" err="1" smtClean="0">
                <a:solidFill>
                  <a:srgbClr val="FF9900"/>
                </a:solidFill>
                <a:latin typeface="Arial" pitchFamily="34" charset="0"/>
                <a:cs typeface="Arial" pitchFamily="34" charset="0"/>
              </a:rPr>
              <a:t>problème</a:t>
            </a:r>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endParaRPr lang="en-US" sz="3600" dirty="0">
              <a:solidFill>
                <a:srgbClr val="FF9900"/>
              </a:solidFill>
              <a:latin typeface="Arial" pitchFamily="34" charset="0"/>
              <a:cs typeface="Arial" pitchFamily="34" charset="0"/>
            </a:endParaRPr>
          </a:p>
        </p:txBody>
      </p:sp>
      <p:sp>
        <p:nvSpPr>
          <p:cNvPr id="3076" name="Rectangle 18"/>
          <p:cNvSpPr>
            <a:spLocks noGrp="1" noChangeArrowheads="1"/>
          </p:cNvSpPr>
          <p:nvPr>
            <p:ph type="body" sz="half" idx="1"/>
          </p:nvPr>
        </p:nvSpPr>
        <p:spPr>
          <a:xfrm>
            <a:off x="1292867" y="1614487"/>
            <a:ext cx="7117888" cy="4674169"/>
          </a:xfrm>
        </p:spPr>
        <p:txBody>
          <a:bodyPr>
            <a:normAutofit fontScale="77500" lnSpcReduction="20000"/>
          </a:bodyPr>
          <a:lstStyle/>
          <a:p>
            <a:pPr>
              <a:buNone/>
            </a:pPr>
            <a:r>
              <a:rPr lang="fr-CA" sz="2300" dirty="0" smtClean="0">
                <a:latin typeface="Arial" pitchFamily="34" charset="0"/>
                <a:cs typeface="Arial" pitchFamily="34" charset="0"/>
              </a:rPr>
              <a:t>La richesse d’un problème</a:t>
            </a:r>
            <a:endParaRPr lang="en-US" sz="2300" dirty="0" smtClean="0">
              <a:latin typeface="Arial" pitchFamily="34" charset="0"/>
              <a:cs typeface="Arial" pitchFamily="34" charset="0"/>
            </a:endParaRPr>
          </a:p>
          <a:p>
            <a:pPr marL="339725" indent="-258763">
              <a:buFont typeface="+mj-lt"/>
              <a:buAutoNum type="arabicPeriod"/>
            </a:pPr>
            <a:r>
              <a:rPr lang="fr-CA" sz="2300" dirty="0" smtClean="0">
                <a:latin typeface="Arial" pitchFamily="34" charset="0"/>
                <a:cs typeface="Arial" pitchFamily="34" charset="0"/>
              </a:rPr>
              <a:t>Mettre les fractions suivantes dans l’ordre croissant :</a:t>
            </a:r>
          </a:p>
          <a:p>
            <a:pPr marL="425196" indent="-342900">
              <a:buNone/>
            </a:pPr>
            <a:endParaRPr lang="en-US" sz="1800" dirty="0" smtClean="0">
              <a:latin typeface="Arial" pitchFamily="34" charset="0"/>
              <a:cs typeface="Arial" pitchFamily="34" charset="0"/>
            </a:endParaRPr>
          </a:p>
          <a:p>
            <a:pPr>
              <a:buNone/>
            </a:pPr>
            <a:r>
              <a:rPr lang="fr-CA" sz="1800" dirty="0" smtClean="0">
                <a:latin typeface="Arial" pitchFamily="34" charset="0"/>
                <a:cs typeface="Arial" pitchFamily="34" charset="0"/>
              </a:rPr>
              <a:t>	 </a:t>
            </a:r>
            <a:endParaRPr lang="en-US" sz="1800" dirty="0" smtClean="0">
              <a:latin typeface="Arial" pitchFamily="34" charset="0"/>
              <a:cs typeface="Arial" pitchFamily="34" charset="0"/>
            </a:endParaRPr>
          </a:p>
          <a:p>
            <a:pPr marL="339725" lvl="0" indent="-258763">
              <a:buFont typeface="+mj-lt"/>
              <a:buAutoNum type="arabicPeriod" startAt="2"/>
            </a:pPr>
            <a:endParaRPr lang="fr-CA" sz="1800" dirty="0" smtClean="0">
              <a:latin typeface="Arial" pitchFamily="34" charset="0"/>
              <a:cs typeface="Arial" pitchFamily="34" charset="0"/>
            </a:endParaRPr>
          </a:p>
          <a:p>
            <a:pPr marL="339725" lvl="0" indent="-258763">
              <a:spcBef>
                <a:spcPts val="1200"/>
              </a:spcBef>
              <a:buFont typeface="+mj-lt"/>
              <a:buAutoNum type="arabicPeriod" startAt="2"/>
            </a:pPr>
            <a:r>
              <a:rPr lang="fr-CA" sz="2300" dirty="0" smtClean="0">
                <a:latin typeface="Arial" pitchFamily="34" charset="0"/>
                <a:cs typeface="Arial" pitchFamily="34" charset="0"/>
              </a:rPr>
              <a:t>Dans le cadre d’une sortie éducative, le comité de parents a préparé des sandwichs pour tous les groupes. Ils ont donné</a:t>
            </a:r>
            <a:br>
              <a:rPr lang="fr-CA" sz="2300" dirty="0" smtClean="0">
                <a:latin typeface="Arial" pitchFamily="34" charset="0"/>
                <a:cs typeface="Arial" pitchFamily="34" charset="0"/>
              </a:rPr>
            </a:br>
            <a:r>
              <a:rPr lang="fr-CA" sz="2300" dirty="0" smtClean="0">
                <a:latin typeface="Arial" pitchFamily="34" charset="0"/>
                <a:cs typeface="Arial" pitchFamily="34" charset="0"/>
              </a:rPr>
              <a:t>3 sandwichs au groupe de 4 élèves qui sont allés au Zoo de Calgary; 4 sandwichs aux 5 élèves qui ont visité Head-</a:t>
            </a:r>
            <a:r>
              <a:rPr lang="fr-CA" sz="2300" dirty="0" err="1" smtClean="0">
                <a:latin typeface="Arial" pitchFamily="34" charset="0"/>
                <a:cs typeface="Arial" pitchFamily="34" charset="0"/>
              </a:rPr>
              <a:t>Smashed</a:t>
            </a:r>
            <a:r>
              <a:rPr lang="fr-CA" sz="2300" dirty="0" smtClean="0">
                <a:latin typeface="Arial" pitchFamily="34" charset="0"/>
                <a:cs typeface="Arial" pitchFamily="34" charset="0"/>
              </a:rPr>
              <a:t>-In Buffalo </a:t>
            </a:r>
            <a:r>
              <a:rPr lang="fr-CA" sz="2300" dirty="0" err="1" smtClean="0">
                <a:latin typeface="Arial" pitchFamily="34" charset="0"/>
                <a:cs typeface="Arial" pitchFamily="34" charset="0"/>
              </a:rPr>
              <a:t>Jump</a:t>
            </a:r>
            <a:r>
              <a:rPr lang="fr-CA" sz="2300" dirty="0" smtClean="0">
                <a:latin typeface="Arial" pitchFamily="34" charset="0"/>
                <a:cs typeface="Arial" pitchFamily="34" charset="0"/>
              </a:rPr>
              <a:t>; 3 sandwichs aux 5 élèves qui sont allés au West Edmonton </a:t>
            </a:r>
            <a:r>
              <a:rPr lang="fr-CA" sz="2300" dirty="0" err="1" smtClean="0">
                <a:latin typeface="Arial" pitchFamily="34" charset="0"/>
                <a:cs typeface="Arial" pitchFamily="34" charset="0"/>
              </a:rPr>
              <a:t>Mall</a:t>
            </a:r>
            <a:r>
              <a:rPr lang="fr-CA" sz="2300" dirty="0" smtClean="0">
                <a:latin typeface="Arial" pitchFamily="34" charset="0"/>
                <a:cs typeface="Arial" pitchFamily="34" charset="0"/>
              </a:rPr>
              <a:t>; 7 sandwichs aux 8 élèves qui ont visité le Musée des dinosaures à Drumheller et 5 sandwichs aux 6 élèves qui ont visité le Centre d’interprétation des sables bitumineux à Fort McMurray. Quel groupe a reçu le plus de nourriture par personne?</a:t>
            </a:r>
            <a:endParaRPr lang="en-US" sz="2300" dirty="0" smtClean="0">
              <a:latin typeface="Arial" pitchFamily="34" charset="0"/>
              <a:cs typeface="Arial" pitchFamily="34" charset="0"/>
            </a:endParaRPr>
          </a:p>
          <a:p>
            <a:pPr marL="339725" lvl="0" indent="-258763">
              <a:spcBef>
                <a:spcPts val="1200"/>
              </a:spcBef>
              <a:buFont typeface="+mj-lt"/>
              <a:buAutoNum type="arabicPeriod" startAt="3"/>
            </a:pPr>
            <a:r>
              <a:rPr lang="fr-CA" sz="2300" dirty="0" smtClean="0">
                <a:latin typeface="Arial" pitchFamily="34" charset="0"/>
                <a:cs typeface="Arial" pitchFamily="34" charset="0"/>
              </a:rPr>
              <a:t>Raconter l’histoire en 2). La personnaliser et la rendre vraie. Le problème est illustré au tableau au fur et à mesure. La question posée : Comment rendre la situation plus juste?</a:t>
            </a:r>
            <a:endParaRPr lang="en-US" sz="2300" dirty="0" smtClean="0">
              <a:latin typeface="Arial" pitchFamily="34" charset="0"/>
              <a:cs typeface="Arial" pitchFamily="34" charset="0"/>
            </a:endParaRPr>
          </a:p>
          <a:p>
            <a:pPr eaLnBrk="1" hangingPunct="1">
              <a:buFontTx/>
              <a:buNone/>
            </a:pPr>
            <a:endParaRPr lang="en-US" sz="2000" dirty="0" smtClean="0">
              <a:solidFill>
                <a:srgbClr val="005072"/>
              </a:solidFill>
            </a:endParaRPr>
          </a:p>
        </p:txBody>
      </p:sp>
      <p:graphicFrame>
        <p:nvGraphicFramePr>
          <p:cNvPr id="1026" name="Object 2"/>
          <p:cNvGraphicFramePr>
            <a:graphicFrameLocks noChangeAspect="1"/>
          </p:cNvGraphicFramePr>
          <p:nvPr/>
        </p:nvGraphicFramePr>
        <p:xfrm>
          <a:off x="3756025" y="2284413"/>
          <a:ext cx="1374775" cy="687387"/>
        </p:xfrm>
        <a:graphic>
          <a:graphicData uri="http://schemas.openxmlformats.org/presentationml/2006/ole">
            <p:oleObj spid="_x0000_s1026" name="Equation" r:id="rId4" imgW="914400" imgH="45720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403926" y="192087"/>
            <a:ext cx="7236279" cy="6368370"/>
          </a:xfrm>
        </p:spPr>
        <p:txBody>
          <a:bodyPr>
            <a:normAutofit/>
          </a:bodyPr>
          <a:lstStyle/>
          <a:p>
            <a:pPr>
              <a:buNone/>
            </a:pPr>
            <a:endParaRPr lang="fr-CA" sz="1800" dirty="0" smtClean="0">
              <a:solidFill>
                <a:srgbClr val="FF9900"/>
              </a:solidFill>
              <a:latin typeface="Arial" pitchFamily="34" charset="0"/>
              <a:cs typeface="Arial" pitchFamily="34" charset="0"/>
            </a:endParaRPr>
          </a:p>
          <a:p>
            <a:pPr>
              <a:buNone/>
            </a:pPr>
            <a:r>
              <a:rPr lang="fr-CA" dirty="0" smtClean="0">
                <a:solidFill>
                  <a:srgbClr val="FF9900"/>
                </a:solidFill>
                <a:latin typeface="Arial" pitchFamily="34" charset="0"/>
                <a:cs typeface="Arial" pitchFamily="34" charset="0"/>
              </a:rPr>
              <a:t>Problèmes de fractions</a:t>
            </a:r>
            <a:endParaRPr lang="en-US" dirty="0" smtClean="0">
              <a:solidFill>
                <a:srgbClr val="FF9900"/>
              </a:solidFill>
              <a:latin typeface="Arial" pitchFamily="34" charset="0"/>
              <a:cs typeface="Arial" pitchFamily="34" charset="0"/>
            </a:endParaRPr>
          </a:p>
        </p:txBody>
      </p:sp>
      <p:graphicFrame>
        <p:nvGraphicFramePr>
          <p:cNvPr id="7" name="Diagram 6"/>
          <p:cNvGraphicFramePr/>
          <p:nvPr/>
        </p:nvGraphicFramePr>
        <p:xfrm>
          <a:off x="1857829" y="682171"/>
          <a:ext cx="6792685" cy="5617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2365828" y="566057"/>
          <a:ext cx="6052457" cy="56025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260123"/>
            <a:ext cx="8229600" cy="1143000"/>
          </a:xfrm>
        </p:spPr>
        <p:txBody>
          <a:bodyPr/>
          <a:lstStyle/>
          <a:p>
            <a:r>
              <a:rPr lang="fr-CA" dirty="0" smtClean="0"/>
              <a:t>  </a:t>
            </a:r>
            <a:endParaRPr lang="en-US" sz="3600" dirty="0"/>
          </a:p>
        </p:txBody>
      </p:sp>
      <p:sp>
        <p:nvSpPr>
          <p:cNvPr id="10" name="Rectangle 18"/>
          <p:cNvSpPr>
            <a:spLocks noGrp="1" noChangeArrowheads="1"/>
          </p:cNvSpPr>
          <p:nvPr>
            <p:ph type="body" sz="half" idx="1"/>
          </p:nvPr>
        </p:nvSpPr>
        <p:spPr>
          <a:xfrm>
            <a:off x="1169916" y="1864601"/>
            <a:ext cx="7465126" cy="4525962"/>
          </a:xfrm>
        </p:spPr>
        <p:txBody>
          <a:bodyPr>
            <a:normAutofit lnSpcReduction="10000"/>
          </a:bodyPr>
          <a:lstStyle/>
          <a:p>
            <a:pPr>
              <a:buNone/>
            </a:pPr>
            <a:r>
              <a:rPr lang="fr-CA" sz="2000" dirty="0" smtClean="0">
                <a:latin typeface="Arial" pitchFamily="34" charset="0"/>
                <a:cs typeface="Arial" pitchFamily="34" charset="0"/>
              </a:rPr>
              <a:t>Leçon :</a:t>
            </a:r>
            <a:endParaRPr lang="en-US" sz="2000" dirty="0" smtClean="0">
              <a:latin typeface="Arial" pitchFamily="34" charset="0"/>
              <a:cs typeface="Arial" pitchFamily="34" charset="0"/>
            </a:endParaRPr>
          </a:p>
          <a:p>
            <a:pPr>
              <a:buNone/>
            </a:pPr>
            <a:r>
              <a:rPr lang="fr-CA" sz="2000" dirty="0" smtClean="0">
                <a:latin typeface="Arial" pitchFamily="34" charset="0"/>
                <a:cs typeface="Arial" pitchFamily="34" charset="0"/>
              </a:rPr>
              <a:t>Es-tu près, entre les deux ou éloigné d’un point de repère?</a:t>
            </a:r>
            <a:endParaRPr lang="en-US" sz="2000" dirty="0" smtClean="0">
              <a:latin typeface="Arial" pitchFamily="34" charset="0"/>
              <a:cs typeface="Arial" pitchFamily="34" charset="0"/>
            </a:endParaRPr>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endParaRPr lang="fr-CA" sz="2000" dirty="0" smtClean="0"/>
          </a:p>
          <a:p>
            <a:pPr>
              <a:buNone/>
            </a:pPr>
            <a:r>
              <a:rPr lang="fr-CA" sz="1400" b="1" dirty="0" smtClean="0">
                <a:latin typeface="Arial" pitchFamily="34" charset="0"/>
                <a:cs typeface="Arial" pitchFamily="34" charset="0"/>
              </a:rPr>
              <a:t>Niveau : 7</a:t>
            </a:r>
            <a:r>
              <a:rPr lang="fr-CA" sz="1400" b="1" baseline="30000" dirty="0" smtClean="0">
                <a:latin typeface="Arial" pitchFamily="34" charset="0"/>
                <a:cs typeface="Arial" pitchFamily="34" charset="0"/>
              </a:rPr>
              <a:t>e</a:t>
            </a:r>
            <a:r>
              <a:rPr lang="fr-CA" sz="1400" b="1" dirty="0" smtClean="0">
                <a:latin typeface="Arial" pitchFamily="34" charset="0"/>
                <a:cs typeface="Arial" pitchFamily="34" charset="0"/>
              </a:rPr>
              <a:t> année – Le nombre</a:t>
            </a:r>
            <a:endParaRPr lang="en-US" sz="1400" dirty="0" smtClean="0">
              <a:latin typeface="Arial" pitchFamily="34" charset="0"/>
              <a:cs typeface="Arial" pitchFamily="34" charset="0"/>
            </a:endParaRPr>
          </a:p>
          <a:p>
            <a:pPr marL="742950" indent="-660400">
              <a:buNone/>
            </a:pPr>
            <a:r>
              <a:rPr lang="fr-CA" sz="1400" dirty="0" smtClean="0">
                <a:latin typeface="Arial" pitchFamily="34" charset="0"/>
                <a:cs typeface="Arial" pitchFamily="34" charset="0"/>
              </a:rPr>
              <a:t>RAS 7 :	Comparer et ordonner des fractions positives, des nombres décimaux positifs (jusqu’aux millièmes) et des nombres entiers positifs en utilisant :</a:t>
            </a:r>
            <a:endParaRPr lang="en-US" sz="1400" dirty="0" smtClean="0">
              <a:latin typeface="Arial" pitchFamily="34" charset="0"/>
              <a:cs typeface="Arial" pitchFamily="34" charset="0"/>
            </a:endParaRPr>
          </a:p>
          <a:p>
            <a:pPr marL="914400" indent="-171450">
              <a:spcBef>
                <a:spcPts val="0"/>
              </a:spcBef>
              <a:buNone/>
            </a:pPr>
            <a:r>
              <a:rPr lang="fr-CA" sz="1400" dirty="0" smtClean="0">
                <a:latin typeface="Arial" pitchFamily="34" charset="0"/>
                <a:cs typeface="Arial" pitchFamily="34" charset="0"/>
              </a:rPr>
              <a:t>•	des points de repère;</a:t>
            </a:r>
            <a:endParaRPr lang="en-US" sz="1400" dirty="0" smtClean="0">
              <a:latin typeface="Arial" pitchFamily="34" charset="0"/>
              <a:cs typeface="Arial" pitchFamily="34" charset="0"/>
            </a:endParaRPr>
          </a:p>
          <a:p>
            <a:pPr marL="914400" indent="-171450">
              <a:spcBef>
                <a:spcPts val="0"/>
              </a:spcBef>
              <a:buNone/>
            </a:pPr>
            <a:r>
              <a:rPr lang="fr-CA" sz="1400" dirty="0" smtClean="0">
                <a:latin typeface="Arial" pitchFamily="34" charset="0"/>
                <a:cs typeface="Arial" pitchFamily="34" charset="0"/>
              </a:rPr>
              <a:t>•	la valeur de position;</a:t>
            </a:r>
          </a:p>
          <a:p>
            <a:pPr marL="914400" indent="-171450">
              <a:spcBef>
                <a:spcPts val="0"/>
              </a:spcBef>
              <a:buNone/>
            </a:pPr>
            <a:r>
              <a:rPr lang="fr-CA" sz="1400" dirty="0" smtClean="0">
                <a:latin typeface="Arial" pitchFamily="34" charset="0"/>
                <a:cs typeface="Arial" pitchFamily="34" charset="0"/>
              </a:rPr>
              <a:t>•	des fractions équivalentes et (ou) des nombres décimaux.</a:t>
            </a:r>
          </a:p>
          <a:p>
            <a:pPr marL="742950" indent="0">
              <a:spcBef>
                <a:spcPts val="0"/>
              </a:spcBef>
              <a:buNone/>
            </a:pPr>
            <a:r>
              <a:rPr lang="fr-CA" sz="1400" dirty="0" smtClean="0">
                <a:latin typeface="Arial" pitchFamily="34" charset="0"/>
                <a:cs typeface="Arial" pitchFamily="34" charset="0"/>
              </a:rPr>
              <a:t>[L, R, V]</a:t>
            </a:r>
            <a:endParaRPr lang="en-US" sz="1400" dirty="0">
              <a:latin typeface="Arial" pitchFamily="34" charset="0"/>
              <a:cs typeface="Arial" pitchFamily="34" charset="0"/>
            </a:endParaRPr>
          </a:p>
        </p:txBody>
      </p:sp>
      <p:pic>
        <p:nvPicPr>
          <p:cNvPr id="11" name="Picture 10" descr="15426865_thbcorde à linge.jpg"/>
          <p:cNvPicPr/>
          <p:nvPr/>
        </p:nvPicPr>
        <p:blipFill>
          <a:blip r:embed="rId3" cstate="print"/>
          <a:stretch>
            <a:fillRect/>
          </a:stretch>
        </p:blipFill>
        <p:spPr>
          <a:xfrm rot="901554">
            <a:off x="3485002" y="3026063"/>
            <a:ext cx="2332481" cy="1653961"/>
          </a:xfrm>
          <a:prstGeom prst="rect">
            <a:avLst/>
          </a:prstGeom>
        </p:spPr>
      </p:pic>
      <p:grpSp>
        <p:nvGrpSpPr>
          <p:cNvPr id="14" name="Group 13"/>
          <p:cNvGrpSpPr/>
          <p:nvPr/>
        </p:nvGrpSpPr>
        <p:grpSpPr>
          <a:xfrm>
            <a:off x="1157857" y="430329"/>
            <a:ext cx="7518400" cy="1321823"/>
            <a:chOff x="0" y="0"/>
            <a:chExt cx="7518400" cy="1321823"/>
          </a:xfrm>
        </p:grpSpPr>
        <p:sp>
          <p:nvSpPr>
            <p:cNvPr id="15" name="Rounded Rectangle 14"/>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Vivre un</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exemple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p:nvPr>
        </p:nvSpPr>
        <p:spPr>
          <a:xfrm>
            <a:off x="1357086" y="361724"/>
            <a:ext cx="7596414" cy="1143000"/>
          </a:xfrm>
        </p:spPr>
        <p:txBody>
          <a:bodyPr>
            <a:normAutofit/>
          </a:bodyPr>
          <a:lstStyle/>
          <a:p>
            <a:r>
              <a:rPr lang="fr-CA" sz="4000" dirty="0" smtClean="0">
                <a:latin typeface="Arial" pitchFamily="34" charset="0"/>
                <a:cs typeface="Arial" pitchFamily="34" charset="0"/>
              </a:rPr>
              <a:t>Convention/Compréhension</a:t>
            </a:r>
            <a:endParaRPr lang="en-US" sz="4000" dirty="0">
              <a:latin typeface="Arial" pitchFamily="34" charset="0"/>
              <a:cs typeface="Arial" pitchFamily="34" charset="0"/>
            </a:endParaRPr>
          </a:p>
        </p:txBody>
      </p:sp>
      <p:graphicFrame>
        <p:nvGraphicFramePr>
          <p:cNvPr id="10" name="Diagram 9"/>
          <p:cNvGraphicFramePr/>
          <p:nvPr/>
        </p:nvGraphicFramePr>
        <p:xfrm>
          <a:off x="1756229" y="1625601"/>
          <a:ext cx="6473371" cy="4499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8"/>
          <p:cNvSpPr>
            <a:spLocks noGrp="1"/>
          </p:cNvSpPr>
          <p:nvPr>
            <p:ph type="title"/>
          </p:nvPr>
        </p:nvSpPr>
        <p:spPr>
          <a:xfrm>
            <a:off x="1357086" y="361724"/>
            <a:ext cx="7786914" cy="1143000"/>
          </a:xfrm>
        </p:spPr>
        <p:txBody>
          <a:bodyPr>
            <a:normAutofit/>
          </a:bodyPr>
          <a:lstStyle/>
          <a:p>
            <a:r>
              <a:rPr lang="fr-CA" sz="4000" dirty="0" smtClean="0">
                <a:latin typeface="Arial" pitchFamily="34" charset="0"/>
                <a:cs typeface="Arial" pitchFamily="34" charset="0"/>
              </a:rPr>
              <a:t>Convention/Compréhension</a:t>
            </a:r>
            <a:endParaRPr lang="en-US" sz="4000" dirty="0">
              <a:latin typeface="Arial" pitchFamily="34" charset="0"/>
              <a:cs typeface="Arial" pitchFamily="34" charset="0"/>
            </a:endParaRPr>
          </a:p>
        </p:txBody>
      </p:sp>
      <p:graphicFrame>
        <p:nvGraphicFramePr>
          <p:cNvPr id="13" name="Diagram 12"/>
          <p:cNvGraphicFramePr/>
          <p:nvPr/>
        </p:nvGraphicFramePr>
        <p:xfrm>
          <a:off x="1214210" y="1338036"/>
          <a:ext cx="7184571" cy="3643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
          <p:cNvSpPr>
            <a:spLocks noChangeArrowheads="1"/>
          </p:cNvSpPr>
          <p:nvPr/>
        </p:nvSpPr>
        <p:spPr bwMode="auto">
          <a:xfrm>
            <a:off x="1059544" y="5029201"/>
            <a:ext cx="786674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Tableau</a:t>
            </a:r>
            <a:r>
              <a:rPr kumimoji="0" lang="fr-CA" sz="1400" b="0" i="0" u="none" strike="noStrike" cap="none" normalizeH="0" dirty="0" smtClean="0">
                <a:ln>
                  <a:noFill/>
                </a:ln>
                <a:solidFill>
                  <a:schemeClr val="tx1"/>
                </a:solidFill>
                <a:effectLst/>
                <a:latin typeface="Arial" pitchFamily="34" charset="0"/>
                <a:ea typeface="Calibri" pitchFamily="34" charset="0"/>
                <a:cs typeface="Arial" pitchFamily="34" charset="0"/>
              </a:rPr>
              <a:t> : Convention/Compréhension</a:t>
            </a:r>
            <a:endParaRPr kumimoji="0" lang="fr-CA" sz="1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R="0" lvl="0" algn="l" defTabSz="914400" rtl="0" eaLnBrk="1" fontAlgn="base" latinLnBrk="0" hangingPunct="1">
              <a:lnSpc>
                <a:spcPct val="100000"/>
              </a:lnSpc>
              <a:spcBef>
                <a:spcPts val="600"/>
              </a:spcBef>
              <a:spcAft>
                <a:spcPct val="0"/>
              </a:spcAft>
              <a:buClrTx/>
              <a:buSzTx/>
              <a:buFontTx/>
              <a:buNone/>
              <a:tabLst/>
            </a:pPr>
            <a:r>
              <a:rPr kumimoji="0" lang="fr-CA" sz="1400" i="0" u="none" strike="noStrike" cap="none" normalizeH="0" baseline="0" dirty="0" smtClean="0">
                <a:ln>
                  <a:noFill/>
                </a:ln>
                <a:solidFill>
                  <a:schemeClr val="tx1"/>
                </a:solidFill>
                <a:effectLst/>
                <a:latin typeface="Arial" pitchFamily="34" charset="0"/>
                <a:ea typeface="Calibri" pitchFamily="34" charset="0"/>
                <a:cs typeface="Arial" pitchFamily="34" charset="0"/>
              </a:rPr>
              <a:t>Niveau : 9</a:t>
            </a:r>
            <a:r>
              <a:rPr kumimoji="0" lang="fr-CA" sz="1400" i="0" u="none" strike="noStrike" cap="none" normalizeH="0" baseline="30000" dirty="0" smtClean="0">
                <a:ln>
                  <a:noFill/>
                </a:ln>
                <a:solidFill>
                  <a:schemeClr val="tx1"/>
                </a:solidFill>
                <a:effectLst/>
                <a:latin typeface="Arial" pitchFamily="34" charset="0"/>
                <a:ea typeface="Calibri" pitchFamily="34" charset="0"/>
                <a:cs typeface="Arial" pitchFamily="34" charset="0"/>
              </a:rPr>
              <a:t>e</a:t>
            </a:r>
            <a:r>
              <a:rPr kumimoji="0" lang="fr-CA" sz="1400" i="0" u="none" strike="noStrike" cap="none" normalizeH="0" baseline="0" dirty="0" smtClean="0">
                <a:ln>
                  <a:noFill/>
                </a:ln>
                <a:solidFill>
                  <a:schemeClr val="tx1"/>
                </a:solidFill>
                <a:effectLst/>
                <a:latin typeface="Arial" pitchFamily="34" charset="0"/>
                <a:ea typeface="Calibri" pitchFamily="34" charset="0"/>
                <a:cs typeface="Arial" pitchFamily="34" charset="0"/>
              </a:rPr>
              <a:t> année – Le nombre</a:t>
            </a:r>
            <a:endParaRPr kumimoji="0" lang="en-US" sz="1400" i="0" u="none" strike="noStrike" cap="none" normalizeH="0" baseline="0" dirty="0" smtClean="0">
              <a:ln>
                <a:noFill/>
              </a:ln>
              <a:solidFill>
                <a:schemeClr val="tx1"/>
              </a:solidFill>
              <a:effectLst/>
              <a:latin typeface="Arial" pitchFamily="34" charset="0"/>
            </a:endParaRPr>
          </a:p>
          <a:p>
            <a:pPr marL="685800" lvl="0" indent="-685800" eaLnBrk="0" hangingPunct="0">
              <a:spcBef>
                <a:spcPts val="600"/>
              </a:spcBef>
            </a:pPr>
            <a:r>
              <a:rPr lang="fr-CA" sz="1400" b="0" dirty="0" smtClean="0">
                <a:latin typeface="Arial" pitchFamily="34" charset="0"/>
                <a:ea typeface="Calibri" pitchFamily="34" charset="0"/>
                <a:cs typeface="Arial" pitchFamily="34" charset="0"/>
              </a:rPr>
              <a:t>RAS 6 :	Déterminer une racine carrée approximative des nombres rationnels positifs qui ne sont pas des carrés parfaits.</a:t>
            </a:r>
            <a:br>
              <a:rPr lang="fr-CA" sz="1400" b="0" dirty="0" smtClean="0">
                <a:latin typeface="Arial" pitchFamily="34" charset="0"/>
                <a:ea typeface="Calibri" pitchFamily="34" charset="0"/>
                <a:cs typeface="Arial" pitchFamily="34" charset="0"/>
              </a:rPr>
            </a:br>
            <a:r>
              <a:rPr lang="en-US" sz="1400" b="0" dirty="0" smtClean="0">
                <a:latin typeface="Arial" pitchFamily="34" charset="0"/>
                <a:ea typeface="Calibri" pitchFamily="34" charset="0"/>
                <a:cs typeface="Arial" pitchFamily="34" charset="0"/>
              </a:rPr>
              <a:t>[C</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 R, RP, T] </a:t>
            </a:r>
            <a:r>
              <a:rPr lang="en-US" sz="1400" b="0" dirty="0" smtClean="0">
                <a:latin typeface="Arial" pitchFamily="34" charset="0"/>
                <a:ea typeface="Calibri" pitchFamily="34" charset="0"/>
                <a:cs typeface="Arial" pitchFamily="34" charset="0"/>
              </a:rPr>
              <a:t>[TIC : P2-3.4]</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1329</TotalTime>
  <Words>1033</Words>
  <Application>Microsoft Office PowerPoint</Application>
  <PresentationFormat>On-screen Show (4:3)</PresentationFormat>
  <Paragraphs>245</Paragraphs>
  <Slides>32</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Solstice</vt:lpstr>
      <vt:lpstr>Equation</vt:lpstr>
      <vt:lpstr>    L’enseignement des mathématiques par la résolution de problèmes  de la 7e à la 9e année</vt:lpstr>
      <vt:lpstr> </vt:lpstr>
      <vt:lpstr>    </vt:lpstr>
      <vt:lpstr>  La richesse d’un problème  </vt:lpstr>
      <vt:lpstr>Slide 5</vt:lpstr>
      <vt:lpstr>Slide 6</vt:lpstr>
      <vt:lpstr>  </vt:lpstr>
      <vt:lpstr>Convention/Compréhension</vt:lpstr>
      <vt:lpstr>Convention/Compréhension</vt:lpstr>
      <vt:lpstr>C’est à vous maintenant…</vt:lpstr>
      <vt:lpstr>Les stratégies personnelles</vt:lpstr>
      <vt:lpstr>Slide 12</vt:lpstr>
      <vt:lpstr>Slide 13</vt:lpstr>
      <vt:lpstr>La communication :</vt:lpstr>
      <vt:lpstr>Slide 15</vt:lpstr>
      <vt:lpstr>Slide 16</vt:lpstr>
      <vt:lpstr>Slide 17</vt:lpstr>
      <vt:lpstr>Slide 18</vt:lpstr>
      <vt:lpstr>Slide 19</vt:lpstr>
      <vt:lpstr>  </vt:lpstr>
      <vt:lpstr>     </vt:lpstr>
      <vt:lpstr>   </vt:lpstr>
      <vt:lpstr> </vt:lpstr>
      <vt:lpstr>Slide 24</vt:lpstr>
      <vt:lpstr>     </vt:lpstr>
      <vt:lpstr>Slide 26</vt:lpstr>
      <vt:lpstr>Slide 27</vt:lpstr>
      <vt:lpstr>Slide 28</vt:lpstr>
      <vt:lpstr>Slide 29</vt:lpstr>
      <vt:lpstr> </vt:lpstr>
      <vt:lpstr>Slide 31</vt:lpstr>
      <vt:lpstr>Slide 32</vt:lpstr>
    </vt:vector>
  </TitlesOfParts>
  <Company>PixelWizard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dc:creator>
  <cp:lastModifiedBy>Marthe.Corbeil</cp:lastModifiedBy>
  <cp:revision>165</cp:revision>
  <dcterms:created xsi:type="dcterms:W3CDTF">2009-04-06T05:16:49Z</dcterms:created>
  <dcterms:modified xsi:type="dcterms:W3CDTF">2009-10-30T19:35:56Z</dcterms:modified>
</cp:coreProperties>
</file>