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76" r:id="rId3"/>
    <p:sldId id="257" r:id="rId4"/>
    <p:sldId id="265" r:id="rId5"/>
    <p:sldId id="266" r:id="rId6"/>
    <p:sldId id="267" r:id="rId7"/>
    <p:sldId id="273" r:id="rId8"/>
    <p:sldId id="274" r:id="rId9"/>
    <p:sldId id="264" r:id="rId10"/>
    <p:sldId id="277" r:id="rId11"/>
    <p:sldId id="284" r:id="rId12"/>
    <p:sldId id="278" r:id="rId13"/>
    <p:sldId id="285" r:id="rId14"/>
    <p:sldId id="279" r:id="rId15"/>
    <p:sldId id="286" r:id="rId16"/>
    <p:sldId id="280" r:id="rId17"/>
    <p:sldId id="282" r:id="rId18"/>
    <p:sldId id="281" r:id="rId19"/>
    <p:sldId id="258" r:id="rId20"/>
    <p:sldId id="259" r:id="rId21"/>
    <p:sldId id="260" r:id="rId22"/>
    <p:sldId id="269" r:id="rId23"/>
    <p:sldId id="271" r:id="rId24"/>
    <p:sldId id="263" r:id="rId25"/>
    <p:sldId id="283" r:id="rId26"/>
    <p:sldId id="272" r:id="rId27"/>
    <p:sldId id="275"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298" autoAdjust="0"/>
  </p:normalViewPr>
  <p:slideViewPr>
    <p:cSldViewPr>
      <p:cViewPr varScale="1">
        <p:scale>
          <a:sx n="46" d="100"/>
          <a:sy n="46" d="100"/>
        </p:scale>
        <p:origin x="-1200" y="-96"/>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89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3EB1D-C6D7-4DDF-BCFA-60235E3ED3EA}" type="datetimeFigureOut">
              <a:rPr lang="fr-CA" smtClean="0"/>
              <a:pPr/>
              <a:t>2011-12-09</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98D85F-A3BC-4AA2-AE1F-655D9FF5A39E}" type="slidenum">
              <a:rPr lang="fr-CA" smtClean="0"/>
              <a:pPr/>
              <a:t>‹N°›</a:t>
            </a:fld>
            <a:endParaRPr lang="fr-CA"/>
          </a:p>
        </p:txBody>
      </p:sp>
    </p:spTree>
    <p:extLst>
      <p:ext uri="{BB962C8B-B14F-4D97-AF65-F5344CB8AC3E}">
        <p14:creationId xmlns:p14="http://schemas.microsoft.com/office/powerpoint/2010/main" val="3788524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www.cpfpp.ab.ca"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fr.wikipedia.org/wiki/Taxonomie_de_Blo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en-CA" dirty="0" smtClean="0"/>
              <a:t>Image </a:t>
            </a:r>
            <a:r>
              <a:rPr lang="en-CA" dirty="0" err="1" smtClean="0"/>
              <a:t>tirée</a:t>
            </a:r>
            <a:r>
              <a:rPr lang="en-CA" dirty="0" smtClean="0"/>
              <a:t> de  http://iesdelgadohernandezfrances.blogspot.com/2011/02/exercices-les-nombres-1-eso.html </a:t>
            </a:r>
          </a:p>
          <a:p>
            <a:endParaRPr lang="en-CA" dirty="0" smtClean="0"/>
          </a:p>
          <a:p>
            <a:r>
              <a:rPr lang="fr-CA" b="1" dirty="0" smtClean="0"/>
              <a:t>Série Activités riches – Le sens du nombre</a:t>
            </a:r>
            <a:endParaRPr lang="en-CA" b="1" dirty="0" smtClean="0"/>
          </a:p>
          <a:p>
            <a:endParaRPr lang="en-CA" b="1" dirty="0" smtClean="0"/>
          </a:p>
          <a:p>
            <a:r>
              <a:rPr lang="en-CA" b="1" dirty="0" smtClean="0"/>
              <a:t>Note à </a:t>
            </a:r>
            <a:r>
              <a:rPr lang="en-CA" b="1" dirty="0" err="1" smtClean="0"/>
              <a:t>l’animateur</a:t>
            </a:r>
            <a:r>
              <a:rPr lang="en-CA" b="1" dirty="0" smtClean="0"/>
              <a:t>:</a:t>
            </a:r>
          </a:p>
          <a:p>
            <a:pPr defTabSz="931637">
              <a:defRPr/>
            </a:pPr>
            <a:r>
              <a:rPr lang="en-CA" dirty="0" err="1" smtClean="0"/>
              <a:t>Ajouter</a:t>
            </a:r>
            <a:r>
              <a:rPr lang="en-CA" baseline="0" dirty="0" smtClean="0"/>
              <a:t> </a:t>
            </a:r>
            <a:r>
              <a:rPr lang="en-CA" baseline="0" dirty="0" err="1" smtClean="0"/>
              <a:t>votre</a:t>
            </a:r>
            <a:r>
              <a:rPr lang="en-CA" baseline="0" dirty="0" smtClean="0"/>
              <a:t> nom, la date et lieu de </a:t>
            </a:r>
            <a:r>
              <a:rPr lang="en-CA" baseline="0" dirty="0" err="1" smtClean="0"/>
              <a:t>votre</a:t>
            </a:r>
            <a:r>
              <a:rPr lang="en-CA" baseline="0" dirty="0" smtClean="0"/>
              <a:t> session à la première </a:t>
            </a:r>
            <a:r>
              <a:rPr lang="en-CA" baseline="0" dirty="0" err="1" smtClean="0"/>
              <a:t>diapositive</a:t>
            </a:r>
            <a:r>
              <a:rPr lang="en-CA" baseline="0" dirty="0" smtClean="0"/>
              <a:t>.</a:t>
            </a:r>
          </a:p>
          <a:p>
            <a:endParaRPr lang="fr-CA" dirty="0" smtClean="0"/>
          </a:p>
          <a:p>
            <a:r>
              <a:rPr lang="en-CA" baseline="0" dirty="0" err="1" smtClean="0"/>
              <a:t>Prévoir</a:t>
            </a:r>
            <a:r>
              <a:rPr lang="en-CA" baseline="0" dirty="0" smtClean="0"/>
              <a:t> un </a:t>
            </a:r>
            <a:r>
              <a:rPr lang="en-CA" baseline="0" dirty="0" err="1" smtClean="0"/>
              <a:t>goûter</a:t>
            </a:r>
            <a:r>
              <a:rPr lang="en-CA" baseline="0" dirty="0" smtClean="0"/>
              <a:t> et des </a:t>
            </a:r>
            <a:r>
              <a:rPr lang="en-CA" baseline="0" dirty="0" err="1" smtClean="0"/>
              <a:t>breuvages</a:t>
            </a:r>
            <a:r>
              <a:rPr lang="en-CA" baseline="0" dirty="0" smtClean="0"/>
              <a:t>.</a:t>
            </a:r>
          </a:p>
          <a:p>
            <a:endParaRPr lang="en-CA" baseline="0" dirty="0" smtClean="0"/>
          </a:p>
          <a:p>
            <a:r>
              <a:rPr lang="en-CA" baseline="0" dirty="0" err="1" smtClean="0"/>
              <a:t>Prévoir</a:t>
            </a:r>
            <a:r>
              <a:rPr lang="en-CA" baseline="0" dirty="0" smtClean="0"/>
              <a:t> le </a:t>
            </a:r>
            <a:r>
              <a:rPr lang="en-CA" baseline="0" dirty="0" err="1" smtClean="0"/>
              <a:t>matériel</a:t>
            </a:r>
            <a:r>
              <a:rPr lang="en-CA" baseline="0" dirty="0" smtClean="0"/>
              <a:t> </a:t>
            </a:r>
            <a:r>
              <a:rPr lang="en-CA" baseline="0" dirty="0" err="1" smtClean="0"/>
              <a:t>nécessaire</a:t>
            </a:r>
            <a:r>
              <a:rPr lang="en-CA" baseline="0" dirty="0" smtClean="0"/>
              <a:t> pour </a:t>
            </a:r>
            <a:r>
              <a:rPr lang="en-CA" baseline="0" dirty="0" err="1" smtClean="0"/>
              <a:t>chacune</a:t>
            </a:r>
            <a:r>
              <a:rPr lang="en-CA" baseline="0" dirty="0" smtClean="0"/>
              <a:t> des </a:t>
            </a:r>
            <a:r>
              <a:rPr lang="en-CA" baseline="0" dirty="0" err="1" smtClean="0"/>
              <a:t>activités</a:t>
            </a:r>
            <a:r>
              <a:rPr lang="en-CA" baseline="0" dirty="0" smtClean="0"/>
              <a:t> riches </a:t>
            </a:r>
            <a:r>
              <a:rPr lang="en-CA" baseline="0" dirty="0" err="1" smtClean="0"/>
              <a:t>que</a:t>
            </a:r>
            <a:r>
              <a:rPr lang="en-CA" baseline="0" dirty="0" smtClean="0"/>
              <a:t> </a:t>
            </a:r>
            <a:r>
              <a:rPr lang="en-CA" baseline="0" dirty="0" err="1" smtClean="0"/>
              <a:t>vous</a:t>
            </a:r>
            <a:r>
              <a:rPr lang="en-CA" baseline="0" dirty="0" smtClean="0"/>
              <a:t> </a:t>
            </a:r>
            <a:r>
              <a:rPr lang="en-CA" baseline="0" dirty="0" err="1" smtClean="0"/>
              <a:t>allez</a:t>
            </a:r>
            <a:r>
              <a:rPr lang="en-CA" baseline="0" dirty="0" smtClean="0"/>
              <a:t> </a:t>
            </a:r>
            <a:r>
              <a:rPr lang="en-CA" baseline="0" dirty="0" err="1" smtClean="0"/>
              <a:t>présenter</a:t>
            </a:r>
            <a:r>
              <a:rPr lang="en-CA" baseline="0" dirty="0" smtClean="0"/>
              <a:t>.</a:t>
            </a:r>
          </a:p>
          <a:p>
            <a:endParaRPr lang="fr-CA" dirty="0" smtClean="0"/>
          </a:p>
          <a:p>
            <a:pPr defTabSz="931637">
              <a:defRPr/>
            </a:pPr>
            <a:r>
              <a:rPr lang="fr-CA" b="1" dirty="0" smtClean="0"/>
              <a:t>Au début de la formation:</a:t>
            </a:r>
          </a:p>
          <a:p>
            <a:r>
              <a:rPr lang="fr-CA" dirty="0" smtClean="0"/>
              <a:t>Mots de Bienvenue</a:t>
            </a:r>
          </a:p>
          <a:p>
            <a:r>
              <a:rPr lang="en-CA" dirty="0" err="1" smtClean="0"/>
              <a:t>Présences</a:t>
            </a:r>
            <a:endParaRPr lang="en-CA" dirty="0" smtClean="0"/>
          </a:p>
          <a:p>
            <a:r>
              <a:rPr lang="en-CA" dirty="0" smtClean="0"/>
              <a:t>Introduction des participants</a:t>
            </a:r>
          </a:p>
          <a:p>
            <a:endParaRPr lang="en-CA" dirty="0" smtClean="0"/>
          </a:p>
          <a:p>
            <a:r>
              <a:rPr lang="en-CA" dirty="0" err="1" smtClean="0"/>
              <a:t>Cet</a:t>
            </a:r>
            <a:r>
              <a:rPr lang="en-CA" dirty="0" smtClean="0"/>
              <a:t> atelier a </a:t>
            </a:r>
            <a:r>
              <a:rPr lang="en-CA" dirty="0" err="1" smtClean="0"/>
              <a:t>été</a:t>
            </a:r>
            <a:r>
              <a:rPr lang="en-CA" dirty="0" smtClean="0"/>
              <a:t> </a:t>
            </a:r>
            <a:r>
              <a:rPr lang="en-CA" dirty="0" err="1" smtClean="0"/>
              <a:t>créé</a:t>
            </a:r>
            <a:r>
              <a:rPr lang="en-CA" baseline="0" dirty="0" smtClean="0"/>
              <a:t> à </a:t>
            </a:r>
            <a:r>
              <a:rPr lang="en-CA" baseline="0" dirty="0" err="1" smtClean="0"/>
              <a:t>l’automne</a:t>
            </a:r>
            <a:r>
              <a:rPr lang="en-CA" baseline="0" dirty="0" smtClean="0"/>
              <a:t> 2011 par Renée Michaud du CPFPP.</a:t>
            </a:r>
          </a:p>
          <a:p>
            <a:endParaRPr lang="en-CA" baseline="0" dirty="0" smtClean="0"/>
          </a:p>
          <a:p>
            <a:r>
              <a:rPr lang="en-CA" b="1" baseline="0" dirty="0" smtClean="0"/>
              <a:t>Citation</a:t>
            </a:r>
            <a:r>
              <a:rPr lang="en-CA" baseline="0" dirty="0" smtClean="0"/>
              <a:t/>
            </a:r>
            <a:br>
              <a:rPr lang="en-CA" baseline="0" dirty="0" smtClean="0"/>
            </a:br>
            <a:r>
              <a:rPr lang="en-US" b="1" dirty="0" smtClean="0">
                <a:solidFill>
                  <a:srgbClr val="7030A0"/>
                </a:solidFill>
                <a:effectLst/>
              </a:rPr>
              <a:t>"Instead of making kids love the math they hate, make the math they would love!" </a:t>
            </a:r>
          </a:p>
          <a:p>
            <a:r>
              <a:rPr lang="en-US" dirty="0" smtClean="0">
                <a:effectLst/>
              </a:rPr>
              <a:t>Seymour </a:t>
            </a:r>
            <a:r>
              <a:rPr lang="en-US" dirty="0" err="1" smtClean="0">
                <a:effectLst/>
              </a:rPr>
              <a:t>Papert</a:t>
            </a:r>
            <a:r>
              <a:rPr lang="en-US" dirty="0" smtClean="0">
                <a:effectLst/>
              </a:rPr>
              <a:t>, AERA 2004</a:t>
            </a:r>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a:t>
            </a:fld>
            <a:endParaRPr lang="fr-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Comment les construire</a:t>
            </a:r>
          </a:p>
          <a:p>
            <a:endParaRPr lang="fr-CA" b="1" dirty="0" smtClean="0"/>
          </a:p>
          <a:p>
            <a:r>
              <a:rPr lang="fr-CA" b="1" dirty="0" smtClean="0"/>
              <a:t>Enlever</a:t>
            </a:r>
            <a:r>
              <a:rPr lang="fr-CA" b="1" baseline="0" dirty="0" smtClean="0"/>
              <a:t> une information</a:t>
            </a:r>
            <a:endParaRPr lang="fr-CA" b="1"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10</a:t>
            </a:fld>
            <a:endParaRPr lang="fr-CA"/>
          </a:p>
        </p:txBody>
      </p:sp>
    </p:spTree>
    <p:extLst>
      <p:ext uri="{BB962C8B-B14F-4D97-AF65-F5344CB8AC3E}">
        <p14:creationId xmlns:p14="http://schemas.microsoft.com/office/powerpoint/2010/main" val="2458587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Comment les construire</a:t>
            </a:r>
          </a:p>
          <a:p>
            <a:endParaRPr lang="fr-CA" b="1" dirty="0" smtClean="0"/>
          </a:p>
          <a:p>
            <a:r>
              <a:rPr lang="fr-CA" b="1" dirty="0" smtClean="0"/>
              <a:t>Enlever</a:t>
            </a:r>
            <a:r>
              <a:rPr lang="fr-CA" b="1" baseline="0" dirty="0" smtClean="0"/>
              <a:t> une information</a:t>
            </a:r>
            <a:endParaRPr lang="fr-CA" b="1" dirty="0" smtClean="0"/>
          </a:p>
          <a:p>
            <a:endParaRPr lang="fr-CA" dirty="0" smtClean="0"/>
          </a:p>
          <a:p>
            <a:r>
              <a:rPr lang="fr-CA" dirty="0" smtClean="0"/>
              <a:t>Ce modèle permet à plusieurs élèves de répondre.</a:t>
            </a:r>
          </a:p>
          <a:p>
            <a:endParaRPr lang="fr-CA" dirty="0"/>
          </a:p>
          <a:p>
            <a:r>
              <a:rPr lang="fr-CA" dirty="0" smtClean="0"/>
              <a:t>La majorité des élèves se limiteront à des exposants positifs.  Les élèves plus forts oseront peut-être s’aventurer vers les exposants négatifs.</a:t>
            </a:r>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11</a:t>
            </a:fld>
            <a:endParaRPr lang="fr-CA"/>
          </a:p>
        </p:txBody>
      </p:sp>
    </p:spTree>
    <p:extLst>
      <p:ext uri="{BB962C8B-B14F-4D97-AF65-F5344CB8AC3E}">
        <p14:creationId xmlns:p14="http://schemas.microsoft.com/office/powerpoint/2010/main" val="1187483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92696" y="4355976"/>
            <a:ext cx="5486400" cy="4114800"/>
          </a:xfrm>
        </p:spPr>
        <p:txBody>
          <a:bodyPr/>
          <a:lstStyle/>
          <a:p>
            <a:pPr defTabSz="931637">
              <a:defRPr/>
            </a:pPr>
            <a:r>
              <a:rPr lang="fr-CA" b="1" dirty="0" smtClean="0"/>
              <a:t>Comment les construire</a:t>
            </a:r>
            <a:endParaRPr lang="fr-CA" b="1" noProof="0" dirty="0" smtClean="0"/>
          </a:p>
          <a:p>
            <a:pPr defTabSz="931637">
              <a:defRPr/>
            </a:pPr>
            <a:endParaRPr lang="fr-CA" b="1" dirty="0" smtClean="0"/>
          </a:p>
          <a:p>
            <a:pPr defTabSz="931637">
              <a:defRPr/>
            </a:pPr>
            <a:r>
              <a:rPr lang="fr-CA" b="1" dirty="0" smtClean="0"/>
              <a:t>Commencer par la réponse</a:t>
            </a:r>
          </a:p>
          <a:p>
            <a:pPr defTabSz="931637">
              <a:defRPr/>
            </a:pPr>
            <a:r>
              <a:rPr lang="fr-CA" dirty="0" smtClean="0"/>
              <a:t>C’est le principe de </a:t>
            </a:r>
            <a:r>
              <a:rPr lang="fr-CA" dirty="0" err="1" smtClean="0"/>
              <a:t>Jeopardy</a:t>
            </a:r>
            <a:r>
              <a:rPr lang="fr-CA" dirty="0" smtClean="0"/>
              <a:t>.</a:t>
            </a:r>
          </a:p>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12</a:t>
            </a:fld>
            <a:endParaRPr lang="fr-CA"/>
          </a:p>
        </p:txBody>
      </p:sp>
    </p:spTree>
    <p:extLst>
      <p:ext uri="{BB962C8B-B14F-4D97-AF65-F5344CB8AC3E}">
        <p14:creationId xmlns:p14="http://schemas.microsoft.com/office/powerpoint/2010/main" val="3656922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commentaires 2"/>
              <p:cNvSpPr>
                <a:spLocks noGrp="1"/>
              </p:cNvSpPr>
              <p:nvPr>
                <p:ph type="body" idx="1"/>
              </p:nvPr>
            </p:nvSpPr>
            <p:spPr/>
            <p:txBody>
              <a:bodyPr/>
              <a:lstStyle/>
              <a:p>
                <a:pPr defTabSz="931637">
                  <a:defRPr/>
                </a:pPr>
                <a:r>
                  <a:rPr lang="fr-CA" b="1" dirty="0" smtClean="0"/>
                  <a:t>Comment les construire</a:t>
                </a:r>
                <a:endParaRPr lang="fr-CA" b="1" noProof="0" dirty="0" smtClean="0"/>
              </a:p>
              <a:p>
                <a:pPr defTabSz="931637">
                  <a:defRPr/>
                </a:pPr>
                <a:endParaRPr lang="fr-CA" b="1" dirty="0" smtClean="0"/>
              </a:p>
              <a:p>
                <a:pPr defTabSz="931637">
                  <a:defRPr/>
                </a:pPr>
                <a:r>
                  <a:rPr lang="fr-CA" b="1" dirty="0" smtClean="0"/>
                  <a:t>Commencer par la réponse</a:t>
                </a:r>
              </a:p>
              <a:p>
                <a:pPr defTabSz="931637">
                  <a:defRPr/>
                </a:pPr>
                <a:r>
                  <a:rPr lang="fr-CA" dirty="0" smtClean="0"/>
                  <a:t>C’est le principe de </a:t>
                </a:r>
                <a:r>
                  <a:rPr lang="fr-CA" dirty="0" err="1" smtClean="0"/>
                  <a:t>Jeopardy</a:t>
                </a:r>
                <a:r>
                  <a:rPr lang="fr-CA" dirty="0" smtClean="0"/>
                  <a:t>.</a:t>
                </a:r>
              </a:p>
              <a:p>
                <a:endParaRPr lang="fr-CA" dirty="0" smtClean="0"/>
              </a:p>
              <a:p>
                <a:pPr defTabSz="931637">
                  <a:defRPr/>
                </a:pPr>
                <a:r>
                  <a:rPr lang="fr-CA" dirty="0" smtClean="0"/>
                  <a:t>Ce type de façon de</a:t>
                </a:r>
                <a:r>
                  <a:rPr lang="fr-CA" baseline="0" dirty="0" smtClean="0"/>
                  <a:t> créer des activités riches permet à tous les élèves de donner une question.  De plus, les élèves peuvent être créatifs dans leur choix de question.  </a:t>
                </a:r>
                <a:r>
                  <a:rPr lang="fr-CA" dirty="0" smtClean="0"/>
                  <a:t>Également</a:t>
                </a:r>
                <a:r>
                  <a:rPr lang="fr-CA" baseline="0" dirty="0" smtClean="0"/>
                  <a:t>, l’enseignant peut vraiment voir le niveau de compréhension des élèves de par ce qu’ils répondent.  Et que dire du fait que les élèves ont une belle opportunité de parler français!</a:t>
                </a:r>
                <a:endParaRPr lang="fr-CA" dirty="0" smtClean="0"/>
              </a:p>
              <a:p>
                <a:endParaRPr lang="fr-CA" noProof="0" dirty="0" smtClean="0"/>
              </a:p>
              <a:p>
                <a:r>
                  <a:rPr lang="fr-CA" b="1" noProof="0" dirty="0" smtClean="0"/>
                  <a:t>Exemples</a:t>
                </a:r>
                <a:r>
                  <a:rPr lang="fr-CA" b="1" baseline="0" noProof="0" dirty="0" smtClean="0"/>
                  <a:t> de questions pour l’exemple de la diapo:</a:t>
                </a:r>
              </a:p>
              <a:p>
                <a:r>
                  <a:rPr lang="fr-CA" dirty="0" smtClean="0"/>
                  <a:t>Qu’est-ce que:  5 X 5</a:t>
                </a:r>
                <a:r>
                  <a:rPr lang="fr-CA" baseline="30000" dirty="0" smtClean="0"/>
                  <a:t>23</a:t>
                </a:r>
                <a:r>
                  <a:rPr lang="fr-CA" dirty="0" smtClean="0"/>
                  <a:t>  ?   5</a:t>
                </a:r>
                <a:r>
                  <a:rPr lang="fr-CA" baseline="30000" dirty="0" smtClean="0"/>
                  <a:t>28</a:t>
                </a:r>
                <a:r>
                  <a:rPr lang="fr-CA" dirty="0" smtClean="0"/>
                  <a:t> ÷ 5</a:t>
                </a:r>
                <a:r>
                  <a:rPr lang="fr-CA" baseline="30000" dirty="0"/>
                  <a:t>4</a:t>
                </a:r>
                <a:r>
                  <a:rPr lang="fr-CA" dirty="0" smtClean="0"/>
                  <a:t>   ?  (2 + 3)</a:t>
                </a:r>
                <a:r>
                  <a:rPr lang="fr-CA" baseline="30000" dirty="0"/>
                  <a:t> </a:t>
                </a:r>
                <a:r>
                  <a:rPr lang="fr-CA" baseline="30000" dirty="0" smtClean="0"/>
                  <a:t>24</a:t>
                </a:r>
                <a:r>
                  <a:rPr lang="fr-CA" dirty="0" smtClean="0"/>
                  <a:t>  ?  </a:t>
                </a:r>
                <a14:m>
                  <m:oMath xmlns:m="http://schemas.openxmlformats.org/officeDocument/2006/math">
                    <m:rad>
                      <m:radPr>
                        <m:degHide m:val="on"/>
                        <m:ctrlPr>
                          <a:rPr lang="fr-CA" i="1" smtClean="0">
                            <a:latin typeface="Cambria Math"/>
                          </a:rPr>
                        </m:ctrlPr>
                      </m:radPr>
                      <m:deg/>
                      <m:e>
                        <m:sSup>
                          <m:sSupPr>
                            <m:ctrlPr>
                              <a:rPr lang="fr-CA" i="1" smtClean="0">
                                <a:latin typeface="Cambria Math"/>
                              </a:rPr>
                            </m:ctrlPr>
                          </m:sSupPr>
                          <m:e>
                            <m:r>
                              <a:rPr lang="fr-CA" b="0" i="1" smtClean="0">
                                <a:latin typeface="Cambria Math"/>
                              </a:rPr>
                              <m:t>5</m:t>
                            </m:r>
                          </m:e>
                          <m:sup>
                            <m:r>
                              <a:rPr lang="fr-CA" b="0" i="1" smtClean="0">
                                <a:latin typeface="Cambria Math"/>
                              </a:rPr>
                              <m:t>48</m:t>
                            </m:r>
                          </m:sup>
                        </m:sSup>
                      </m:e>
                    </m:rad>
                  </m:oMath>
                </a14:m>
                <a:r>
                  <a:rPr lang="fr-CA" dirty="0" smtClean="0"/>
                  <a:t>  ?</a:t>
                </a:r>
              </a:p>
              <a:p>
                <a:endParaRPr lang="fr-CA" dirty="0" smtClean="0"/>
              </a:p>
              <a:p>
                <a:endParaRPr lang="fr-CA" dirty="0" smtClean="0"/>
              </a:p>
              <a:p>
                <a:r>
                  <a:rPr lang="fr-CA" dirty="0" smtClean="0"/>
                  <a:t>Image tiré de : </a:t>
                </a:r>
                <a:r>
                  <a:rPr lang="fr-CA" sz="1200" b="0" kern="1200" dirty="0" smtClean="0">
                    <a:solidFill>
                      <a:schemeClr val="tx1"/>
                    </a:solidFill>
                    <a:effectLst/>
                    <a:latin typeface="+mn-lt"/>
                    <a:ea typeface="+mn-ea"/>
                    <a:cs typeface="+mn-cs"/>
                  </a:rPr>
                  <a:t>lemondejuif.blogspot.com</a:t>
                </a:r>
              </a:p>
              <a:p>
                <a:endParaRPr lang="fr-CA" dirty="0"/>
              </a:p>
            </p:txBody>
          </p:sp>
        </mc:Choice>
        <mc:Fallback xmlns="">
          <p:sp>
            <p:nvSpPr>
              <p:cNvPr id="3" name="Espace réservé des commentaires 2"/>
              <p:cNvSpPr>
                <a:spLocks noGrp="1"/>
              </p:cNvSpPr>
              <p:nvPr>
                <p:ph type="body" idx="1"/>
              </p:nvPr>
            </p:nvSpPr>
            <p:spPr/>
            <p:txBody>
              <a:bodyPr/>
              <a:lstStyle/>
              <a:p>
                <a:pPr defTabSz="931637">
                  <a:defRPr/>
                </a:pPr>
                <a:r>
                  <a:rPr lang="fr-CA" b="1" dirty="0" smtClean="0"/>
                  <a:t>Comment les construire</a:t>
                </a:r>
                <a:endParaRPr lang="fr-CA" b="1" noProof="0" dirty="0" smtClean="0"/>
              </a:p>
              <a:p>
                <a:pPr defTabSz="931637">
                  <a:defRPr/>
                </a:pPr>
                <a:endParaRPr lang="fr-CA" b="1" dirty="0" smtClean="0"/>
              </a:p>
              <a:p>
                <a:pPr defTabSz="931637">
                  <a:defRPr/>
                </a:pPr>
                <a:r>
                  <a:rPr lang="fr-CA" b="1" dirty="0" smtClean="0"/>
                  <a:t>Commencer par la réponse</a:t>
                </a:r>
              </a:p>
              <a:p>
                <a:pPr defTabSz="931637">
                  <a:defRPr/>
                </a:pPr>
                <a:r>
                  <a:rPr lang="fr-CA" dirty="0" smtClean="0"/>
                  <a:t>C’est le principe de </a:t>
                </a:r>
                <a:r>
                  <a:rPr lang="fr-CA" dirty="0" err="1" smtClean="0"/>
                  <a:t>Jeopardy</a:t>
                </a:r>
                <a:r>
                  <a:rPr lang="fr-CA" dirty="0" smtClean="0"/>
                  <a:t>.</a:t>
                </a:r>
              </a:p>
              <a:p>
                <a:endParaRPr lang="fr-CA" dirty="0" smtClean="0"/>
              </a:p>
              <a:p>
                <a:pPr defTabSz="931637">
                  <a:defRPr/>
                </a:pPr>
                <a:r>
                  <a:rPr lang="fr-CA" dirty="0" smtClean="0"/>
                  <a:t>Ce type de façon de</a:t>
                </a:r>
                <a:r>
                  <a:rPr lang="fr-CA" baseline="0" dirty="0" smtClean="0"/>
                  <a:t> créer des activités riches permet à tous les élèves de donner une question.  De plus, les élèves peuvent être créatifs dans leur choix de question.  </a:t>
                </a:r>
                <a:r>
                  <a:rPr lang="fr-CA" dirty="0" smtClean="0"/>
                  <a:t>Également</a:t>
                </a:r>
                <a:r>
                  <a:rPr lang="fr-CA" baseline="0" dirty="0" smtClean="0"/>
                  <a:t>, </a:t>
                </a:r>
                <a:r>
                  <a:rPr lang="fr-CA" baseline="0" dirty="0" smtClean="0"/>
                  <a:t>l’enseignant peut vraiment voir le niveau de compréhension des élèves de par ce qu’ils répondent.  Et que dire du fait que les élèves ont une belle opportunité de parler français!</a:t>
                </a:r>
                <a:endParaRPr lang="fr-CA" dirty="0" smtClean="0"/>
              </a:p>
              <a:p>
                <a:endParaRPr lang="fr-CA" noProof="0" dirty="0" smtClean="0"/>
              </a:p>
              <a:p>
                <a:r>
                  <a:rPr lang="fr-CA" b="1" noProof="0" dirty="0" smtClean="0"/>
                  <a:t>Exemples</a:t>
                </a:r>
                <a:r>
                  <a:rPr lang="fr-CA" b="1" baseline="0" noProof="0" dirty="0" smtClean="0"/>
                  <a:t> de questions pour l’exemple de la diapo:</a:t>
                </a:r>
              </a:p>
              <a:p>
                <a:r>
                  <a:rPr lang="fr-CA" dirty="0" smtClean="0"/>
                  <a:t>Qu’est-ce que:  5 X 5</a:t>
                </a:r>
                <a:r>
                  <a:rPr lang="fr-CA" baseline="30000" dirty="0" smtClean="0"/>
                  <a:t>23</a:t>
                </a:r>
                <a:r>
                  <a:rPr lang="fr-CA" dirty="0" smtClean="0"/>
                  <a:t>  ?   5</a:t>
                </a:r>
                <a:r>
                  <a:rPr lang="fr-CA" baseline="30000" dirty="0" smtClean="0"/>
                  <a:t>28</a:t>
                </a:r>
                <a:r>
                  <a:rPr lang="fr-CA" dirty="0" smtClean="0"/>
                  <a:t> ÷ 5</a:t>
                </a:r>
                <a:r>
                  <a:rPr lang="fr-CA" baseline="30000" dirty="0"/>
                  <a:t>4</a:t>
                </a:r>
                <a:r>
                  <a:rPr lang="fr-CA" dirty="0" smtClean="0"/>
                  <a:t>   ?  (2 + 3)</a:t>
                </a:r>
                <a:r>
                  <a:rPr lang="fr-CA" baseline="30000" dirty="0"/>
                  <a:t> </a:t>
                </a:r>
                <a:r>
                  <a:rPr lang="fr-CA" baseline="30000" dirty="0" smtClean="0"/>
                  <a:t>24</a:t>
                </a:r>
                <a:r>
                  <a:rPr lang="fr-CA" dirty="0" smtClean="0"/>
                  <a:t>  ?  </a:t>
                </a:r>
                <a:r>
                  <a:rPr lang="fr-CA" i="0" smtClean="0">
                    <a:latin typeface="Cambria Math"/>
                  </a:rPr>
                  <a:t>√(</a:t>
                </a:r>
                <a:r>
                  <a:rPr lang="fr-CA" b="0" i="0" smtClean="0">
                    <a:latin typeface="Cambria Math"/>
                  </a:rPr>
                  <a:t>5^48 )</a:t>
                </a:r>
                <a:r>
                  <a:rPr lang="fr-CA" dirty="0" smtClean="0"/>
                  <a:t>  ?</a:t>
                </a:r>
                <a:endParaRPr lang="fr-CA" dirty="0" smtClean="0"/>
              </a:p>
              <a:p>
                <a:endParaRPr lang="fr-CA" dirty="0" smtClean="0"/>
              </a:p>
              <a:p>
                <a:endParaRPr lang="fr-CA" dirty="0" smtClean="0"/>
              </a:p>
              <a:p>
                <a:r>
                  <a:rPr lang="fr-CA" dirty="0" smtClean="0"/>
                  <a:t>Image tiré de : </a:t>
                </a:r>
                <a:r>
                  <a:rPr lang="fr-CA" sz="1200" b="0" kern="1200" dirty="0" smtClean="0">
                    <a:solidFill>
                      <a:schemeClr val="tx1"/>
                    </a:solidFill>
                    <a:effectLst/>
                    <a:latin typeface="+mn-lt"/>
                    <a:ea typeface="+mn-ea"/>
                    <a:cs typeface="+mn-cs"/>
                  </a:rPr>
                  <a:t>lemondejuif.blogspot.com</a:t>
                </a:r>
              </a:p>
              <a:p>
                <a:endParaRPr lang="fr-CA" dirty="0"/>
              </a:p>
            </p:txBody>
          </p:sp>
        </mc:Fallback>
      </mc:AlternateContent>
      <p:sp>
        <p:nvSpPr>
          <p:cNvPr id="4" name="Espace réservé du numéro de diapositive 3"/>
          <p:cNvSpPr>
            <a:spLocks noGrp="1"/>
          </p:cNvSpPr>
          <p:nvPr>
            <p:ph type="sldNum" sz="quarter" idx="10"/>
          </p:nvPr>
        </p:nvSpPr>
        <p:spPr/>
        <p:txBody>
          <a:bodyPr/>
          <a:lstStyle/>
          <a:p>
            <a:fld id="{CC98D85F-A3BC-4AA2-AE1F-655D9FF5A39E}" type="slidenum">
              <a:rPr lang="fr-CA" smtClean="0"/>
              <a:pPr/>
              <a:t>13</a:t>
            </a:fld>
            <a:endParaRPr lang="fr-CA"/>
          </a:p>
        </p:txBody>
      </p:sp>
    </p:spTree>
    <p:extLst>
      <p:ext uri="{BB962C8B-B14F-4D97-AF65-F5344CB8AC3E}">
        <p14:creationId xmlns:p14="http://schemas.microsoft.com/office/powerpoint/2010/main" val="3656922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42909">
              <a:defRPr/>
            </a:pPr>
            <a:r>
              <a:rPr lang="en-CA" b="1" dirty="0" smtClean="0"/>
              <a:t>Comment les </a:t>
            </a:r>
            <a:r>
              <a:rPr lang="fr-CA" b="1" dirty="0" smtClean="0"/>
              <a:t>construire</a:t>
            </a:r>
            <a:endParaRPr lang="fr-CA" b="1" noProof="0" dirty="0" smtClean="0"/>
          </a:p>
          <a:p>
            <a:pPr defTabSz="942909">
              <a:defRPr/>
            </a:pPr>
            <a:endParaRPr lang="en-CA" b="1" dirty="0" smtClean="0"/>
          </a:p>
          <a:p>
            <a:pPr defTabSz="942909">
              <a:defRPr/>
            </a:pPr>
            <a:r>
              <a:rPr lang="en-CA" b="1" dirty="0" err="1" smtClean="0"/>
              <a:t>Ajouter</a:t>
            </a:r>
            <a:r>
              <a:rPr lang="en-CA" b="1" dirty="0" smtClean="0"/>
              <a:t> un </a:t>
            </a:r>
            <a:r>
              <a:rPr lang="en-CA" b="1" dirty="0" err="1" smtClean="0"/>
              <a:t>choix</a:t>
            </a:r>
            <a:endParaRPr lang="en-CA" b="0" dirty="0" smtClean="0"/>
          </a:p>
          <a:p>
            <a:pPr defTabSz="942909">
              <a:defRPr/>
            </a:pPr>
            <a:endParaRPr lang="en-CA" b="0" dirty="0" smtClean="0"/>
          </a:p>
          <a:p>
            <a:pPr defTabSz="942909">
              <a:defRPr/>
            </a:pPr>
            <a:r>
              <a:rPr lang="en-CA" b="0" i="1" dirty="0" err="1" smtClean="0"/>
              <a:t>Choisir</a:t>
            </a:r>
            <a:r>
              <a:rPr lang="en-CA" b="0" i="1" dirty="0" smtClean="0"/>
              <a:t> des questions</a:t>
            </a:r>
            <a:r>
              <a:rPr lang="en-CA" b="0" i="1" baseline="0" dirty="0" smtClean="0"/>
              <a:t> </a:t>
            </a:r>
            <a:r>
              <a:rPr lang="en-CA" b="0" baseline="0" dirty="0" err="1" smtClean="0"/>
              <a:t>exige</a:t>
            </a:r>
            <a:r>
              <a:rPr lang="en-CA" b="0" baseline="0" dirty="0" smtClean="0"/>
              <a:t> </a:t>
            </a:r>
            <a:r>
              <a:rPr lang="en-CA" b="0" baseline="0" dirty="0" err="1" smtClean="0"/>
              <a:t>une</a:t>
            </a:r>
            <a:r>
              <a:rPr lang="en-CA" b="0" baseline="0" dirty="0" smtClean="0"/>
              <a:t> analyse. </a:t>
            </a:r>
          </a:p>
          <a:p>
            <a:pPr defTabSz="942909">
              <a:defRPr/>
            </a:pPr>
            <a:endParaRPr lang="en-CA" b="0" baseline="0" dirty="0" smtClean="0"/>
          </a:p>
          <a:p>
            <a:pPr defTabSz="942909">
              <a:defRPr/>
            </a:pPr>
            <a:r>
              <a:rPr lang="en-CA" b="0" i="1" baseline="0" dirty="0" smtClean="0"/>
              <a:t>Faire des questions </a:t>
            </a:r>
            <a:r>
              <a:rPr lang="en-CA" b="0" baseline="0" dirty="0" err="1" smtClean="0"/>
              <a:t>exige</a:t>
            </a:r>
            <a:r>
              <a:rPr lang="en-CA" b="0" baseline="0" dirty="0" smtClean="0"/>
              <a:t> </a:t>
            </a:r>
            <a:r>
              <a:rPr lang="en-CA" b="0" baseline="0" dirty="0" err="1" smtClean="0"/>
              <a:t>une</a:t>
            </a:r>
            <a:r>
              <a:rPr lang="en-CA" b="0" baseline="0" dirty="0" smtClean="0"/>
              <a:t> </a:t>
            </a:r>
            <a:r>
              <a:rPr lang="en-CA" b="0" baseline="0" dirty="0" err="1" smtClean="0"/>
              <a:t>synthèse</a:t>
            </a:r>
            <a:r>
              <a:rPr lang="en-CA" b="0" baseline="0" dirty="0" smtClean="0"/>
              <a:t>.  </a:t>
            </a:r>
          </a:p>
          <a:p>
            <a:pPr defTabSz="942909">
              <a:defRPr/>
            </a:pPr>
            <a:endParaRPr lang="en-CA" b="0" baseline="0" dirty="0" smtClean="0"/>
          </a:p>
          <a:p>
            <a:pPr defTabSz="942909">
              <a:defRPr/>
            </a:pPr>
            <a:r>
              <a:rPr lang="en-CA" b="0" i="1" baseline="0" dirty="0" err="1" smtClean="0"/>
              <a:t>Partager</a:t>
            </a:r>
            <a:r>
              <a:rPr lang="en-CA" b="0" i="1" baseline="0" dirty="0" smtClean="0"/>
              <a:t> et </a:t>
            </a:r>
            <a:r>
              <a:rPr lang="en-CA" b="0" i="1" baseline="0" dirty="0" err="1" smtClean="0"/>
              <a:t>discuter</a:t>
            </a:r>
            <a:r>
              <a:rPr lang="en-CA" b="0" i="1" baseline="0" dirty="0" smtClean="0"/>
              <a:t> </a:t>
            </a:r>
            <a:r>
              <a:rPr lang="en-CA" b="0" baseline="0" dirty="0" err="1" smtClean="0"/>
              <a:t>requiert</a:t>
            </a:r>
            <a:r>
              <a:rPr lang="en-CA" b="0" baseline="0" dirty="0" smtClean="0"/>
              <a:t> </a:t>
            </a:r>
            <a:r>
              <a:rPr lang="en-CA" b="0" baseline="0" dirty="0" err="1" smtClean="0"/>
              <a:t>une</a:t>
            </a:r>
            <a:r>
              <a:rPr lang="en-CA" b="0" baseline="0" dirty="0" smtClean="0"/>
              <a:t> </a:t>
            </a:r>
            <a:r>
              <a:rPr lang="en-CA" b="0" baseline="0" dirty="0" err="1" smtClean="0"/>
              <a:t>évaluation</a:t>
            </a:r>
            <a:r>
              <a:rPr lang="en-CA" b="0" baseline="0" dirty="0" smtClean="0"/>
              <a:t>.</a:t>
            </a:r>
            <a:endParaRPr lang="en-CA" b="1" dirty="0" smtClean="0"/>
          </a:p>
          <a:p>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14</a:t>
            </a:fld>
            <a:endParaRPr lang="fr-CA"/>
          </a:p>
        </p:txBody>
      </p:sp>
    </p:spTree>
    <p:extLst>
      <p:ext uri="{BB962C8B-B14F-4D97-AF65-F5344CB8AC3E}">
        <p14:creationId xmlns:p14="http://schemas.microsoft.com/office/powerpoint/2010/main" val="1689900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42909">
              <a:defRPr/>
            </a:pPr>
            <a:r>
              <a:rPr lang="en-CA" b="1" dirty="0" smtClean="0"/>
              <a:t>Comment les </a:t>
            </a:r>
            <a:r>
              <a:rPr lang="fr-CA" b="1" dirty="0" smtClean="0"/>
              <a:t>construire</a:t>
            </a:r>
            <a:endParaRPr lang="fr-CA" b="1" noProof="0" dirty="0" smtClean="0"/>
          </a:p>
          <a:p>
            <a:pPr defTabSz="942909">
              <a:defRPr/>
            </a:pPr>
            <a:endParaRPr lang="en-CA" b="1" dirty="0" smtClean="0"/>
          </a:p>
          <a:p>
            <a:pPr defTabSz="942909">
              <a:defRPr/>
            </a:pPr>
            <a:r>
              <a:rPr lang="en-CA" b="1" dirty="0" err="1" smtClean="0"/>
              <a:t>Ajouter</a:t>
            </a:r>
            <a:r>
              <a:rPr lang="en-CA" b="1" dirty="0" smtClean="0"/>
              <a:t> un </a:t>
            </a:r>
            <a:r>
              <a:rPr lang="en-CA" b="1" dirty="0" err="1" smtClean="0"/>
              <a:t>choix</a:t>
            </a:r>
            <a:endParaRPr lang="en-CA" b="1" dirty="0" smtClean="0"/>
          </a:p>
          <a:p>
            <a:pPr defTabSz="942909">
              <a:defRPr/>
            </a:pPr>
            <a:endParaRPr lang="en-CA" b="1" dirty="0" smtClean="0"/>
          </a:p>
          <a:p>
            <a:pPr defTabSz="942909">
              <a:defRPr/>
            </a:pPr>
            <a:r>
              <a:rPr lang="en-CA" b="0" dirty="0" err="1" smtClean="0"/>
              <a:t>Prenez</a:t>
            </a:r>
            <a:r>
              <a:rPr lang="en-CA" b="0" baseline="0" dirty="0" smtClean="0"/>
              <a:t> note:  Le premier </a:t>
            </a:r>
            <a:r>
              <a:rPr lang="en-CA" b="0" baseline="0" dirty="0" err="1" smtClean="0"/>
              <a:t>choix</a:t>
            </a:r>
            <a:r>
              <a:rPr lang="en-CA" b="0" baseline="0" dirty="0" smtClean="0"/>
              <a:t> ne </a:t>
            </a:r>
            <a:r>
              <a:rPr lang="en-CA" b="0" baseline="0" dirty="0" err="1" smtClean="0"/>
              <a:t>doit</a:t>
            </a:r>
            <a:r>
              <a:rPr lang="en-CA" b="0" baseline="0" dirty="0" smtClean="0"/>
              <a:t> pas </a:t>
            </a:r>
            <a:r>
              <a:rPr lang="en-CA" b="0" baseline="0" dirty="0" err="1" smtClean="0"/>
              <a:t>toujours</a:t>
            </a:r>
            <a:r>
              <a:rPr lang="en-CA" b="0" baseline="0" dirty="0" smtClean="0"/>
              <a:t> </a:t>
            </a:r>
            <a:r>
              <a:rPr lang="en-CA" b="0" baseline="0" dirty="0" err="1" smtClean="0"/>
              <a:t>être</a:t>
            </a:r>
            <a:r>
              <a:rPr lang="en-CA" b="0" baseline="0" dirty="0" smtClean="0"/>
              <a:t> le plus facile des </a:t>
            </a:r>
            <a:r>
              <a:rPr lang="en-CA" b="0" baseline="0" dirty="0" err="1" smtClean="0"/>
              <a:t>deux</a:t>
            </a:r>
            <a:r>
              <a:rPr lang="en-CA" b="0" baseline="0" dirty="0" smtClean="0"/>
              <a:t> </a:t>
            </a:r>
            <a:r>
              <a:rPr lang="en-CA" b="0" baseline="0" dirty="0" err="1" smtClean="0"/>
              <a:t>choix</a:t>
            </a:r>
            <a:r>
              <a:rPr lang="en-CA" b="0" baseline="0" dirty="0" smtClean="0"/>
              <a:t>.</a:t>
            </a:r>
            <a:endParaRPr lang="en-CA" b="0" dirty="0" smtClean="0"/>
          </a:p>
          <a:p>
            <a:pPr defTabSz="942909">
              <a:defRPr/>
            </a:pPr>
            <a:endParaRPr lang="en-CA" b="0" dirty="0" smtClean="0"/>
          </a:p>
          <a:p>
            <a:pPr defTabSz="942909">
              <a:defRPr/>
            </a:pPr>
            <a:endParaRPr lang="en-CA" b="0" i="1" dirty="0" smtClean="0"/>
          </a:p>
          <a:p>
            <a:pPr defTabSz="942909">
              <a:defRPr/>
            </a:pPr>
            <a:r>
              <a:rPr lang="en-CA" b="0" i="1" dirty="0" err="1" smtClean="0"/>
              <a:t>Choisir</a:t>
            </a:r>
            <a:r>
              <a:rPr lang="en-CA" b="0" i="1" dirty="0" smtClean="0"/>
              <a:t> des questions</a:t>
            </a:r>
            <a:r>
              <a:rPr lang="en-CA" b="0" i="1" baseline="0" dirty="0" smtClean="0"/>
              <a:t> </a:t>
            </a:r>
            <a:r>
              <a:rPr lang="en-CA" b="0" baseline="0" dirty="0" err="1" smtClean="0"/>
              <a:t>exige</a:t>
            </a:r>
            <a:r>
              <a:rPr lang="en-CA" b="0" baseline="0" dirty="0" smtClean="0"/>
              <a:t> </a:t>
            </a:r>
            <a:r>
              <a:rPr lang="en-CA" b="0" baseline="0" dirty="0" err="1" smtClean="0"/>
              <a:t>une</a:t>
            </a:r>
            <a:r>
              <a:rPr lang="en-CA" b="0" baseline="0" dirty="0" smtClean="0"/>
              <a:t> analyse. </a:t>
            </a:r>
          </a:p>
          <a:p>
            <a:pPr defTabSz="942909">
              <a:defRPr/>
            </a:pPr>
            <a:endParaRPr lang="en-CA" b="0" baseline="0" dirty="0" smtClean="0"/>
          </a:p>
          <a:p>
            <a:pPr defTabSz="942909">
              <a:defRPr/>
            </a:pPr>
            <a:r>
              <a:rPr lang="en-CA" b="0" i="1" baseline="0" dirty="0" smtClean="0"/>
              <a:t>Faire des questions </a:t>
            </a:r>
            <a:r>
              <a:rPr lang="en-CA" b="0" baseline="0" dirty="0" err="1" smtClean="0"/>
              <a:t>exige</a:t>
            </a:r>
            <a:r>
              <a:rPr lang="en-CA" b="0" baseline="0" dirty="0" smtClean="0"/>
              <a:t> </a:t>
            </a:r>
            <a:r>
              <a:rPr lang="en-CA" b="0" baseline="0" dirty="0" err="1" smtClean="0"/>
              <a:t>une</a:t>
            </a:r>
            <a:r>
              <a:rPr lang="en-CA" b="0" baseline="0" dirty="0" smtClean="0"/>
              <a:t> </a:t>
            </a:r>
            <a:r>
              <a:rPr lang="en-CA" b="0" baseline="0" dirty="0" err="1" smtClean="0"/>
              <a:t>synthèse</a:t>
            </a:r>
            <a:r>
              <a:rPr lang="en-CA" b="0" baseline="0" dirty="0" smtClean="0"/>
              <a:t>.  </a:t>
            </a:r>
          </a:p>
          <a:p>
            <a:pPr defTabSz="942909">
              <a:defRPr/>
            </a:pPr>
            <a:endParaRPr lang="en-CA" b="0" baseline="0" dirty="0" smtClean="0"/>
          </a:p>
          <a:p>
            <a:pPr defTabSz="942909">
              <a:defRPr/>
            </a:pPr>
            <a:r>
              <a:rPr lang="en-CA" b="0" i="1" baseline="0" dirty="0" err="1" smtClean="0"/>
              <a:t>Partager</a:t>
            </a:r>
            <a:r>
              <a:rPr lang="en-CA" b="0" i="1" baseline="0" dirty="0" smtClean="0"/>
              <a:t> et </a:t>
            </a:r>
            <a:r>
              <a:rPr lang="en-CA" b="0" i="1" baseline="0" dirty="0" err="1" smtClean="0"/>
              <a:t>discuter</a:t>
            </a:r>
            <a:r>
              <a:rPr lang="en-CA" b="0" i="1" baseline="0" dirty="0" smtClean="0"/>
              <a:t> </a:t>
            </a:r>
            <a:r>
              <a:rPr lang="en-CA" b="0" baseline="0" dirty="0" err="1" smtClean="0"/>
              <a:t>requiert</a:t>
            </a:r>
            <a:r>
              <a:rPr lang="en-CA" b="0" baseline="0" dirty="0" smtClean="0"/>
              <a:t> </a:t>
            </a:r>
            <a:r>
              <a:rPr lang="en-CA" b="0" baseline="0" dirty="0" err="1" smtClean="0"/>
              <a:t>une</a:t>
            </a:r>
            <a:r>
              <a:rPr lang="en-CA" b="0" baseline="0" dirty="0" smtClean="0"/>
              <a:t> </a:t>
            </a:r>
            <a:r>
              <a:rPr lang="en-CA" b="0" baseline="0" dirty="0" err="1" smtClean="0"/>
              <a:t>évaluation</a:t>
            </a:r>
            <a:r>
              <a:rPr lang="en-CA" b="0" baseline="0" dirty="0" smtClean="0"/>
              <a:t>.</a:t>
            </a:r>
            <a:endParaRPr lang="en-CA" b="1" dirty="0" smtClean="0"/>
          </a:p>
          <a:p>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15</a:t>
            </a:fld>
            <a:endParaRPr lang="fr-CA"/>
          </a:p>
        </p:txBody>
      </p:sp>
    </p:spTree>
    <p:extLst>
      <p:ext uri="{BB962C8B-B14F-4D97-AF65-F5344CB8AC3E}">
        <p14:creationId xmlns:p14="http://schemas.microsoft.com/office/powerpoint/2010/main" val="1689900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Tiré</a:t>
            </a:r>
            <a:r>
              <a:rPr lang="fr-CA" baseline="0" dirty="0" smtClean="0"/>
              <a:t> de </a:t>
            </a:r>
            <a:r>
              <a:rPr lang="fr-CA" baseline="0" dirty="0" err="1" smtClean="0"/>
              <a:t>Chenelière</a:t>
            </a:r>
            <a:r>
              <a:rPr lang="fr-CA" baseline="0" dirty="0" smtClean="0"/>
              <a:t> Mathématiques 7 (2008), page 107 </a:t>
            </a:r>
          </a:p>
          <a:p>
            <a:endParaRPr lang="fr-CA" baseline="0" dirty="0" smtClean="0"/>
          </a:p>
          <a:p>
            <a:r>
              <a:rPr lang="fr-CA" baseline="0" dirty="0" smtClean="0"/>
              <a:t>Comment peut-on améliorer cette question?</a:t>
            </a:r>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16</a:t>
            </a:fld>
            <a:endParaRPr lang="fr-CA"/>
          </a:p>
        </p:txBody>
      </p:sp>
    </p:spTree>
    <p:extLst>
      <p:ext uri="{BB962C8B-B14F-4D97-AF65-F5344CB8AC3E}">
        <p14:creationId xmlns:p14="http://schemas.microsoft.com/office/powerpoint/2010/main" val="2396562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Tiré de </a:t>
            </a:r>
            <a:r>
              <a:rPr lang="fr-CA" dirty="0" err="1" smtClean="0"/>
              <a:t>Chenelière</a:t>
            </a:r>
            <a:r>
              <a:rPr lang="fr-CA" dirty="0" smtClean="0"/>
              <a:t> Mathématiques 8 </a:t>
            </a:r>
            <a:r>
              <a:rPr lang="fr-CA" baseline="0" dirty="0" smtClean="0"/>
              <a:t>(2009), page 20 </a:t>
            </a:r>
          </a:p>
          <a:p>
            <a:endParaRPr lang="fr-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smtClean="0"/>
              <a:t>Comment peut-on améliorer cette question?</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17</a:t>
            </a:fld>
            <a:endParaRPr lang="fr-CA"/>
          </a:p>
        </p:txBody>
      </p:sp>
    </p:spTree>
    <p:extLst>
      <p:ext uri="{BB962C8B-B14F-4D97-AF65-F5344CB8AC3E}">
        <p14:creationId xmlns:p14="http://schemas.microsoft.com/office/powerpoint/2010/main" val="229506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Tiré de Liens Mathématiques 9,</a:t>
            </a:r>
            <a:r>
              <a:rPr lang="fr-CA" baseline="0" dirty="0" smtClean="0"/>
              <a:t> </a:t>
            </a:r>
            <a:r>
              <a:rPr lang="fr-CA" baseline="0" dirty="0" err="1" smtClean="0"/>
              <a:t>Chenelière</a:t>
            </a:r>
            <a:r>
              <a:rPr lang="fr-CA" baseline="0" dirty="0" smtClean="0"/>
              <a:t> </a:t>
            </a:r>
            <a:r>
              <a:rPr lang="fr-CA" baseline="0" dirty="0" err="1" smtClean="0"/>
              <a:t>McGraw</a:t>
            </a:r>
            <a:r>
              <a:rPr lang="fr-CA" baseline="0" dirty="0" smtClean="0"/>
              <a:t>-Hill (2010), page 122</a:t>
            </a:r>
          </a:p>
          <a:p>
            <a:endParaRPr lang="fr-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smtClean="0"/>
              <a:t>Comment peut-on améliorer cette question?</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18</a:t>
            </a:fld>
            <a:endParaRPr lang="fr-CA"/>
          </a:p>
        </p:txBody>
      </p:sp>
    </p:spTree>
    <p:extLst>
      <p:ext uri="{BB962C8B-B14F-4D97-AF65-F5344CB8AC3E}">
        <p14:creationId xmlns:p14="http://schemas.microsoft.com/office/powerpoint/2010/main" val="1617479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r>
              <a:rPr lang="en-CA" b="1" dirty="0" smtClean="0"/>
              <a:t>Les 7 </a:t>
            </a:r>
            <a:r>
              <a:rPr lang="en-CA" b="1" dirty="0" err="1" smtClean="0"/>
              <a:t>processus</a:t>
            </a:r>
            <a:r>
              <a:rPr lang="en-CA" b="1" dirty="0" smtClean="0"/>
              <a:t> </a:t>
            </a:r>
            <a:r>
              <a:rPr lang="en-CA" b="1" dirty="0" err="1" smtClean="0"/>
              <a:t>mathématiques</a:t>
            </a:r>
            <a:r>
              <a:rPr lang="en-CA" b="1" dirty="0" smtClean="0"/>
              <a:t>:</a:t>
            </a:r>
          </a:p>
          <a:p>
            <a:endParaRPr lang="en-CA" dirty="0" smtClean="0"/>
          </a:p>
          <a:p>
            <a:r>
              <a:rPr lang="fr-CA" dirty="0" smtClean="0"/>
              <a:t>[C] Communication  </a:t>
            </a:r>
          </a:p>
          <a:p>
            <a:r>
              <a:rPr lang="fr-CA" dirty="0" smtClean="0"/>
              <a:t>[CE] Calcul mental et estimation</a:t>
            </a:r>
          </a:p>
          <a:p>
            <a:r>
              <a:rPr lang="fr-CA" dirty="0" smtClean="0"/>
              <a:t>[L] Liens  </a:t>
            </a:r>
          </a:p>
          <a:p>
            <a:r>
              <a:rPr lang="fr-CA" dirty="0" smtClean="0"/>
              <a:t>[R] Raisonnement </a:t>
            </a:r>
          </a:p>
          <a:p>
            <a:r>
              <a:rPr lang="fr-CA" dirty="0" smtClean="0"/>
              <a:t>[RP] Résolution de problèmes  </a:t>
            </a:r>
          </a:p>
          <a:p>
            <a:r>
              <a:rPr lang="fr-CA" dirty="0" smtClean="0"/>
              <a:t>[T] Technologie </a:t>
            </a:r>
          </a:p>
          <a:p>
            <a:r>
              <a:rPr lang="fr-CA" dirty="0" smtClean="0"/>
              <a:t>[V] Visualisation </a:t>
            </a:r>
          </a:p>
          <a:p>
            <a:endParaRPr lang="en-CA" dirty="0" smtClean="0"/>
          </a:p>
          <a:p>
            <a:endParaRPr lang="en-CA" dirty="0" smtClean="0"/>
          </a:p>
          <a:p>
            <a:endParaRPr lang="fr-CA" sz="1200" kern="1200" dirty="0" smtClean="0">
              <a:solidFill>
                <a:schemeClr val="tx1"/>
              </a:solidFill>
              <a:latin typeface="+mn-lt"/>
              <a:ea typeface="+mn-ea"/>
              <a:cs typeface="+mn-cs"/>
            </a:endParaRPr>
          </a:p>
          <a:p>
            <a:endParaRPr lang="en-CA" dirty="0" smtClean="0"/>
          </a:p>
          <a:p>
            <a:r>
              <a:rPr lang="en-CA" b="1" dirty="0" smtClean="0"/>
              <a:t>Citations</a:t>
            </a:r>
          </a:p>
          <a:p>
            <a:r>
              <a:rPr lang="en-CA" b="1" dirty="0" smtClean="0"/>
              <a:t>1.</a:t>
            </a:r>
          </a:p>
          <a:p>
            <a:r>
              <a:rPr lang="en-CA" dirty="0" smtClean="0"/>
              <a:t>During a lesson that is strong in problem-solving  dimension, students engage throughout the lesson in meaningful, challenging problems rather than work on exercises that require practicing an already learned procedure.</a:t>
            </a:r>
            <a:endParaRPr lang="fr-CA" dirty="0" smtClean="0"/>
          </a:p>
          <a:p>
            <a:r>
              <a:rPr lang="en-CA" i="1" dirty="0" smtClean="0"/>
              <a:t>Teaching children mathematic</a:t>
            </a:r>
            <a:r>
              <a:rPr lang="en-CA" dirty="0" smtClean="0"/>
              <a:t>, Nov. 2010, p. 243</a:t>
            </a:r>
          </a:p>
          <a:p>
            <a:r>
              <a:rPr lang="en-CA" b="1" dirty="0" smtClean="0"/>
              <a:t>2.</a:t>
            </a:r>
          </a:p>
          <a:p>
            <a:r>
              <a:rPr lang="en-CA" dirty="0" smtClean="0"/>
              <a:t>Transformation does not happen overnight.  Students must be taught how to speak, listen, question and write – all of which takes time.  In my experience, it is time well spent.</a:t>
            </a:r>
            <a:endParaRPr lang="fr-CA" dirty="0" smtClean="0"/>
          </a:p>
          <a:p>
            <a:r>
              <a:rPr lang="en-CA" i="1" dirty="0" smtClean="0"/>
              <a:t>Teaching children mathematic,</a:t>
            </a:r>
            <a:r>
              <a:rPr lang="en-CA" dirty="0" smtClean="0"/>
              <a:t> Aug. 2010, p. 30</a:t>
            </a:r>
            <a:endParaRPr lang="fr-CA" dirty="0" smtClean="0"/>
          </a:p>
          <a:p>
            <a:endParaRPr lang="fr-CA" dirty="0" smtClean="0"/>
          </a:p>
          <a:p>
            <a:endParaRPr lang="fr-CA" dirty="0" smtClean="0"/>
          </a:p>
          <a:p>
            <a:r>
              <a:rPr lang="fr-CA" dirty="0" smtClean="0"/>
              <a:t>Image tiré de : cheneliere.ca</a:t>
            </a:r>
          </a:p>
          <a:p>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19</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215">
              <a:defRPr/>
            </a:pPr>
            <a:r>
              <a:rPr lang="en-CA" b="1" baseline="0" noProof="0" dirty="0" smtClean="0"/>
              <a:t>Note à </a:t>
            </a:r>
            <a:r>
              <a:rPr lang="en-CA" b="1" baseline="0" noProof="0" dirty="0" err="1" smtClean="0"/>
              <a:t>l’animateur</a:t>
            </a:r>
            <a:r>
              <a:rPr lang="en-CA" b="1" baseline="0" noProof="0" dirty="0" smtClean="0"/>
              <a:t>:</a:t>
            </a:r>
          </a:p>
          <a:p>
            <a:r>
              <a:rPr lang="fr-CA" dirty="0" smtClean="0"/>
              <a:t>Les objectifs cités dans</a:t>
            </a:r>
            <a:r>
              <a:rPr lang="fr-CA" baseline="0" dirty="0" smtClean="0"/>
              <a:t> la diapositive</a:t>
            </a:r>
            <a:r>
              <a:rPr lang="fr-CA" dirty="0" smtClean="0"/>
              <a:t> varieront</a:t>
            </a:r>
            <a:r>
              <a:rPr lang="fr-CA" baseline="0" dirty="0" smtClean="0"/>
              <a:t> selon la durée de la formation.</a:t>
            </a:r>
          </a:p>
          <a:p>
            <a:endParaRPr lang="fr-CA" baseline="0" dirty="0" smtClean="0"/>
          </a:p>
          <a:p>
            <a:r>
              <a:rPr lang="fr-CA" baseline="0" dirty="0" smtClean="0"/>
              <a:t>On pourra atteindre tous ces objectifs si la session est d’environ 5 heures.  Dans l’éventualité que la session soit de moins de 5 heures, on peut considérer:</a:t>
            </a:r>
          </a:p>
          <a:p>
            <a:r>
              <a:rPr lang="fr-CA" baseline="0" dirty="0" smtClean="0"/>
              <a:t>-   mettre moins d’emphase sur certains objectifs</a:t>
            </a:r>
          </a:p>
          <a:p>
            <a:pPr marL="171416" indent="-171416">
              <a:buFontTx/>
              <a:buChar char="-"/>
            </a:pPr>
            <a:r>
              <a:rPr lang="fr-CA" baseline="0" dirty="0" smtClean="0"/>
              <a:t>passer moins de temps sur l’exploration</a:t>
            </a:r>
          </a:p>
          <a:p>
            <a:pPr marL="171416" indent="-171416">
              <a:buFontTx/>
              <a:buChar char="-"/>
            </a:pPr>
            <a:r>
              <a:rPr lang="fr-CA" dirty="0" smtClean="0"/>
              <a:t>une combinaison des 2 scénarios précédents</a:t>
            </a:r>
          </a:p>
          <a:p>
            <a:pPr marL="171416" indent="-171416">
              <a:buFontTx/>
              <a:buChar char="-"/>
            </a:pPr>
            <a:r>
              <a:rPr lang="fr-CA" dirty="0" smtClean="0"/>
              <a:t>autre</a:t>
            </a:r>
          </a:p>
          <a:p>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2</a:t>
            </a:fld>
            <a:endParaRPr lang="fr-CA"/>
          </a:p>
        </p:txBody>
      </p:sp>
    </p:spTree>
    <p:extLst>
      <p:ext uri="{BB962C8B-B14F-4D97-AF65-F5344CB8AC3E}">
        <p14:creationId xmlns:p14="http://schemas.microsoft.com/office/powerpoint/2010/main" val="3463087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r>
              <a:rPr lang="fr-CA" noProof="0" dirty="0" smtClean="0"/>
              <a:t>Les élèves</a:t>
            </a:r>
            <a:r>
              <a:rPr lang="fr-CA" baseline="0" noProof="0" dirty="0" smtClean="0"/>
              <a:t> doivent </a:t>
            </a:r>
            <a:r>
              <a:rPr lang="fr-CA" b="1" baseline="0" noProof="0" dirty="0" smtClean="0"/>
              <a:t>être prêts </a:t>
            </a:r>
            <a:r>
              <a:rPr lang="fr-CA" baseline="0" noProof="0" dirty="0" smtClean="0"/>
              <a:t>à ce type d’activités:</a:t>
            </a:r>
          </a:p>
          <a:p>
            <a:pPr>
              <a:buFontTx/>
              <a:buChar char="-"/>
            </a:pPr>
            <a:r>
              <a:rPr lang="fr-CA" baseline="0" noProof="0" dirty="0" smtClean="0"/>
              <a:t>Il doit y avoir une certaine préparation des élèves car les activités ne sont pas riches comme telles.  Elles sont riches car elles mènent les élèves dans un territoire inconnu mais accessible</a:t>
            </a:r>
          </a:p>
          <a:p>
            <a:pPr>
              <a:buFontTx/>
              <a:buChar char="-"/>
            </a:pPr>
            <a:r>
              <a:rPr lang="fr-CA" baseline="0" noProof="0" dirty="0" smtClean="0"/>
              <a:t>Il doit y avoir une atmosphère de confiance entre élèves et dans toute la classe car un des buts est de stimuler la discussion mathématique chez les jeunes</a:t>
            </a:r>
          </a:p>
          <a:p>
            <a:pPr>
              <a:buFontTx/>
              <a:buChar char="-"/>
            </a:pPr>
            <a:r>
              <a:rPr lang="fr-CA" baseline="0" noProof="0" dirty="0" smtClean="0"/>
              <a:t>Les élèves doivent être capables de travailler en équipe, d’où l’importance de bien grouper les élèves</a:t>
            </a:r>
            <a:endParaRPr lang="fr-CA" noProof="0" dirty="0" smtClean="0"/>
          </a:p>
          <a:p>
            <a:endParaRPr lang="en-CA" noProof="0" dirty="0" smtClean="0"/>
          </a:p>
          <a:p>
            <a:pPr>
              <a:buFontTx/>
              <a:buNone/>
            </a:pPr>
            <a:r>
              <a:rPr lang="fr-CA" sz="1200" b="1" dirty="0" smtClean="0"/>
              <a:t>Note à l’animateur</a:t>
            </a:r>
            <a:r>
              <a:rPr lang="fr-CA" sz="1200" dirty="0" smtClean="0"/>
              <a:t>:  Si les participants à votre formation veulent en savoir davantage sur la culture à établir dans la salle de classe, il existe des activités qui permettent aux jeunes de développer les habiletés et la confiance.  Elles ont été développées par </a:t>
            </a:r>
            <a:r>
              <a:rPr lang="fr-CA" sz="1200" dirty="0" err="1" smtClean="0"/>
              <a:t>Nrich</a:t>
            </a:r>
            <a:r>
              <a:rPr lang="fr-CA" sz="1200" dirty="0" smtClean="0"/>
              <a:t>.  La traduction a été faite par le CPFPP.</a:t>
            </a:r>
          </a:p>
          <a:p>
            <a:pPr>
              <a:buFontTx/>
              <a:buChar char="-"/>
            </a:pPr>
            <a:endParaRPr lang="fr-CA" sz="1200" dirty="0" smtClean="0"/>
          </a:p>
          <a:p>
            <a:pPr>
              <a:buFontTx/>
              <a:buNone/>
            </a:pPr>
            <a:r>
              <a:rPr lang="fr-CA" sz="1200" dirty="0" smtClean="0"/>
              <a:t>Voici les activités sur le travail d’équipe:</a:t>
            </a:r>
          </a:p>
          <a:p>
            <a:pPr>
              <a:buFontTx/>
              <a:buNone/>
            </a:pPr>
            <a:r>
              <a:rPr lang="fr-CA" sz="1200" dirty="0" smtClean="0"/>
              <a:t>-Devine quelle maison</a:t>
            </a:r>
          </a:p>
          <a:p>
            <a:pPr>
              <a:buFontTx/>
              <a:buNone/>
            </a:pPr>
            <a:r>
              <a:rPr lang="fr-CA" sz="1200" dirty="0" smtClean="0"/>
              <a:t>-Faire des rectangles</a:t>
            </a:r>
          </a:p>
          <a:p>
            <a:pPr>
              <a:buFontTx/>
              <a:buNone/>
            </a:pPr>
            <a:r>
              <a:rPr lang="fr-CA" sz="1200" dirty="0" smtClean="0"/>
              <a:t>-Jouons avec les jetons</a:t>
            </a:r>
          </a:p>
          <a:p>
            <a:pPr>
              <a:buFontTx/>
              <a:buNone/>
            </a:pPr>
            <a:r>
              <a:rPr lang="fr-CA" sz="1200" dirty="0" smtClean="0"/>
              <a:t>-Quel solide</a:t>
            </a:r>
          </a:p>
          <a:p>
            <a:pPr>
              <a:buFontTx/>
              <a:buNone/>
            </a:pPr>
            <a:r>
              <a:rPr lang="fr-CA" sz="1200" dirty="0" smtClean="0"/>
              <a:t>-Réarranger des carrés</a:t>
            </a:r>
          </a:p>
          <a:p>
            <a:pPr>
              <a:buFontTx/>
              <a:buNone/>
            </a:pPr>
            <a:r>
              <a:rPr lang="fr-CA" sz="1200" dirty="0" smtClean="0"/>
              <a:t>-Réarranger des cubes</a:t>
            </a:r>
          </a:p>
          <a:p>
            <a:endParaRPr lang="en-CA" noProof="0" dirty="0" smtClean="0"/>
          </a:p>
          <a:p>
            <a:r>
              <a:rPr lang="en-CA" b="1" noProof="0" dirty="0" smtClean="0"/>
              <a:t>Citation</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A supportive environment where students feel comfortable sharing their solution strategies with one another is crucial for developing a positive classroom culture (NRC, 2000)</a:t>
            </a:r>
            <a:endParaRPr lang="fr-CA" sz="1200" kern="1200" dirty="0" smtClean="0">
              <a:solidFill>
                <a:schemeClr val="tx1"/>
              </a:solidFill>
              <a:latin typeface="+mn-lt"/>
              <a:ea typeface="+mn-ea"/>
              <a:cs typeface="+mn-cs"/>
            </a:endParaRPr>
          </a:p>
          <a:p>
            <a:endParaRPr lang="en-CA" noProof="0" dirty="0" smtClean="0"/>
          </a:p>
          <a:p>
            <a:endParaRPr lang="fr-CA" noProof="0" dirty="0" smtClean="0"/>
          </a:p>
          <a:p>
            <a:r>
              <a:rPr lang="fr-CA" noProof="0" dirty="0" smtClean="0"/>
              <a:t>Le</a:t>
            </a:r>
            <a:r>
              <a:rPr lang="fr-CA" b="1" noProof="0" dirty="0" smtClean="0"/>
              <a:t> temps </a:t>
            </a:r>
            <a:r>
              <a:rPr lang="fr-CA" noProof="0" dirty="0" smtClean="0"/>
              <a:t>est un facteur déterminant:</a:t>
            </a:r>
          </a:p>
          <a:p>
            <a:pPr>
              <a:buFontTx/>
              <a:buChar char="-"/>
            </a:pPr>
            <a:r>
              <a:rPr lang="fr-CA" noProof="0" dirty="0" smtClean="0"/>
              <a:t>Il faut du temps pour comprendre</a:t>
            </a:r>
            <a:r>
              <a:rPr lang="fr-CA" baseline="0" noProof="0" dirty="0" smtClean="0"/>
              <a:t> l’activité, explorer, essayer des stratégies personnelles et essayer</a:t>
            </a:r>
            <a:r>
              <a:rPr lang="fr-CA" noProof="0" dirty="0" smtClean="0"/>
              <a:t> les stratégies des autres</a:t>
            </a:r>
            <a:endParaRPr lang="fr-CA" baseline="0" noProof="0" dirty="0" smtClean="0"/>
          </a:p>
          <a:p>
            <a:pPr>
              <a:buFontTx/>
              <a:buChar char="-"/>
            </a:pPr>
            <a:r>
              <a:rPr lang="fr-CA" baseline="0" noProof="0" dirty="0" smtClean="0"/>
              <a:t>Il faut du temps pour partager les stratégies entre groupes afin de réconcilier les idées</a:t>
            </a:r>
          </a:p>
          <a:p>
            <a:pPr>
              <a:buFontTx/>
              <a:buChar char="-"/>
            </a:pPr>
            <a:r>
              <a:rPr lang="fr-CA" baseline="0" noProof="0" dirty="0" smtClean="0"/>
              <a:t>Mais il faut aussi prendre le temps!</a:t>
            </a:r>
          </a:p>
          <a:p>
            <a:pPr>
              <a:buFontTx/>
              <a:buChar char="-"/>
            </a:pPr>
            <a:endParaRPr lang="fr-CA" baseline="0" noProof="0" dirty="0" smtClean="0"/>
          </a:p>
          <a:p>
            <a:pPr>
              <a:buFontTx/>
              <a:buNone/>
            </a:pPr>
            <a:r>
              <a:rPr lang="fr-CA" dirty="0" smtClean="0">
                <a:effectLst/>
              </a:rPr>
              <a:t>Image</a:t>
            </a:r>
            <a:r>
              <a:rPr lang="fr-CA" baseline="0" dirty="0" smtClean="0">
                <a:effectLst/>
              </a:rPr>
              <a:t> tiré : </a:t>
            </a:r>
            <a:r>
              <a:rPr lang="fr-CA" dirty="0" smtClean="0">
                <a:effectLst/>
              </a:rPr>
              <a:t>art-grafik.fr</a:t>
            </a:r>
            <a:endParaRPr lang="fr-CA" baseline="0" noProof="0" dirty="0" smtClean="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20</a:t>
            </a:fld>
            <a:endParaRPr lang="fr-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CA" b="1" dirty="0" smtClean="0"/>
              <a:t>Comment les utiliser</a:t>
            </a:r>
          </a:p>
          <a:p>
            <a:endParaRPr lang="fr-CA" noProof="0" dirty="0" smtClean="0"/>
          </a:p>
          <a:p>
            <a:r>
              <a:rPr lang="fr-CA" noProof="0" dirty="0" smtClean="0"/>
              <a:t>La </a:t>
            </a:r>
            <a:r>
              <a:rPr lang="fr-CA" b="1" noProof="0" dirty="0" smtClean="0"/>
              <a:t>table ronde </a:t>
            </a:r>
            <a:r>
              <a:rPr lang="fr-CA" noProof="0" dirty="0" smtClean="0"/>
              <a:t>se prête bien au partage d’idées.</a:t>
            </a:r>
          </a:p>
          <a:p>
            <a:endParaRPr lang="fr-CA" noProof="0" dirty="0" smtClean="0"/>
          </a:p>
          <a:p>
            <a:r>
              <a:rPr lang="fr-CA" noProof="0" dirty="0" smtClean="0"/>
              <a:t>Idéalement, le travail se fait </a:t>
            </a:r>
            <a:r>
              <a:rPr lang="fr-CA" b="1" noProof="0" dirty="0" smtClean="0"/>
              <a:t>en groupe</a:t>
            </a:r>
            <a:r>
              <a:rPr lang="fr-CA" b="1" baseline="0" noProof="0" dirty="0" smtClean="0"/>
              <a:t> </a:t>
            </a:r>
            <a:r>
              <a:rPr lang="fr-CA" baseline="0" noProof="0" dirty="0" smtClean="0"/>
              <a:t>de 2 ou 3 personnes.</a:t>
            </a:r>
            <a:endParaRPr lang="fr-CA" noProof="0" dirty="0" smtClean="0"/>
          </a:p>
          <a:p>
            <a:r>
              <a:rPr lang="fr-CA" noProof="0" dirty="0" smtClean="0"/>
              <a:t>-Travailler</a:t>
            </a:r>
            <a:r>
              <a:rPr lang="fr-CA" baseline="0" noProof="0" dirty="0" smtClean="0"/>
              <a:t> seul ne permet pas de voir d’autres possibilités.</a:t>
            </a:r>
          </a:p>
          <a:p>
            <a:r>
              <a:rPr lang="fr-CA" baseline="0" noProof="0" dirty="0" smtClean="0"/>
              <a:t>-Une équipe trop grande permet à certains élèves de passer inaperçus.</a:t>
            </a:r>
            <a:endParaRPr lang="fr-CA" noProof="0" dirty="0" smtClean="0"/>
          </a:p>
          <a:p>
            <a:endParaRPr lang="en-CA" dirty="0" smtClean="0"/>
          </a:p>
          <a:p>
            <a:r>
              <a:rPr lang="fr-CA" b="1" noProof="0" dirty="0" smtClean="0"/>
              <a:t>Espace vertical</a:t>
            </a:r>
          </a:p>
          <a:p>
            <a:r>
              <a:rPr lang="fr-CA" noProof="0" dirty="0" smtClean="0"/>
              <a:t>Quand</a:t>
            </a:r>
            <a:r>
              <a:rPr lang="fr-CA" baseline="0" noProof="0" dirty="0" smtClean="0"/>
              <a:t> les élèves doivent travailler au mur, il y a une plus grande chance que tout le monde se sent inclus.</a:t>
            </a:r>
          </a:p>
          <a:p>
            <a:pPr defTabSz="931637">
              <a:defRPr/>
            </a:pPr>
            <a:r>
              <a:rPr lang="fr-CA" baseline="0" noProof="0" dirty="0" smtClean="0"/>
              <a:t>Suggestions:  Pour accomplir l’activité riche,</a:t>
            </a:r>
          </a:p>
          <a:p>
            <a:r>
              <a:rPr lang="fr-CA" baseline="0" noProof="0" dirty="0" smtClean="0"/>
              <a:t>-Utiliser les fenêtres avec des crayons à encre sèche</a:t>
            </a:r>
          </a:p>
          <a:p>
            <a:r>
              <a:rPr lang="fr-CA" baseline="0" noProof="0" dirty="0" smtClean="0"/>
              <a:t>-Utiliser tous les tableaux blancs</a:t>
            </a:r>
          </a:p>
          <a:p>
            <a:r>
              <a:rPr lang="fr-CA" baseline="0" noProof="0" dirty="0" smtClean="0"/>
              <a:t>-Recouvrir le mur de papier et utiliser ces papiers avec crayons feutres</a:t>
            </a:r>
          </a:p>
          <a:p>
            <a:endParaRPr lang="en-CA" baseline="0" dirty="0" smtClean="0"/>
          </a:p>
          <a:p>
            <a:endParaRPr lang="en-CA" baseline="0" dirty="0" smtClean="0"/>
          </a:p>
          <a:p>
            <a:r>
              <a:rPr lang="fr-CA" b="1" noProof="0" dirty="0" smtClean="0"/>
              <a:t>Espace</a:t>
            </a:r>
            <a:r>
              <a:rPr lang="fr-CA" b="1" baseline="0" noProof="0" dirty="0" smtClean="0"/>
              <a:t> horizontal</a:t>
            </a:r>
          </a:p>
          <a:p>
            <a:r>
              <a:rPr lang="fr-CA" b="0" baseline="0" noProof="0" dirty="0" smtClean="0"/>
              <a:t>Ceci permet aux enfants d’être engager physiquement. On met les pupitres dans un coin donc personne ne peut s’asseoir. Les élèves moins dégourdis ne peuvent pas s’endormir. C’est différent, donc c’est plaisant.</a:t>
            </a:r>
            <a:endParaRPr lang="fr-CA" b="0" noProof="0"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21</a:t>
            </a:fld>
            <a:endParaRPr lang="fr-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Caricature par Gérard Mathieu</a:t>
            </a:r>
          </a:p>
          <a:p>
            <a:endParaRPr lang="fr-CA" dirty="0" smtClean="0"/>
          </a:p>
          <a:p>
            <a:r>
              <a:rPr lang="fr-CA" dirty="0" smtClean="0"/>
              <a:t>L’usage d’activités riches occasionnera du bruit</a:t>
            </a:r>
            <a:r>
              <a:rPr lang="fr-CA" baseline="0" dirty="0" smtClean="0"/>
              <a:t> dû au questionnement, aux échanges, au déplacement et même à l’usage d’objets de manipulation.  L’élève modèle ne sera pas l’élève le plus sage mais plutôt celui qui participe, qui collabore, qui prend les moyens pour arriver à une solution, qui ajustera ses stratégies au besoin.</a:t>
            </a:r>
          </a:p>
          <a:p>
            <a:r>
              <a:rPr lang="fr-CA" baseline="0" dirty="0" smtClean="0"/>
              <a:t>L’élève modèle sera parfois un leader, parfois un adepte.</a:t>
            </a:r>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22</a:t>
            </a:fld>
            <a:endParaRPr lang="fr-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Liste des activités disponibles en date du 17 novembre 2011:</a:t>
            </a:r>
          </a:p>
          <a:p>
            <a:endParaRPr lang="fr-CA" dirty="0" smtClean="0"/>
          </a:p>
          <a:p>
            <a:r>
              <a:rPr lang="fr-CA" dirty="0" smtClean="0"/>
              <a:t>Activités avec tuiles numérotées (789)</a:t>
            </a:r>
          </a:p>
          <a:p>
            <a:r>
              <a:rPr lang="fr-CA" dirty="0" err="1" smtClean="0"/>
              <a:t>Arithmagones</a:t>
            </a:r>
            <a:r>
              <a:rPr lang="fr-CA" dirty="0" smtClean="0"/>
              <a:t> additifs (7)</a:t>
            </a:r>
          </a:p>
          <a:p>
            <a:r>
              <a:rPr lang="fr-CA" dirty="0" err="1" smtClean="0"/>
              <a:t>Arithmagones</a:t>
            </a:r>
            <a:r>
              <a:rPr lang="fr-CA" dirty="0" smtClean="0"/>
              <a:t> multiplicatifs (78)</a:t>
            </a:r>
          </a:p>
          <a:p>
            <a:r>
              <a:rPr lang="fr-CA" dirty="0" smtClean="0"/>
              <a:t>Connecte trois (7)</a:t>
            </a:r>
          </a:p>
          <a:p>
            <a:r>
              <a:rPr lang="fr-CA" dirty="0" smtClean="0"/>
              <a:t>Casse-têtes (78)</a:t>
            </a:r>
          </a:p>
          <a:p>
            <a:r>
              <a:rPr lang="fr-CA" dirty="0" smtClean="0"/>
              <a:t>Faire des carrés parfaits (8)</a:t>
            </a:r>
          </a:p>
          <a:p>
            <a:r>
              <a:rPr lang="fr-CA" dirty="0" smtClean="0"/>
              <a:t>La beauté des nombres (79)</a:t>
            </a:r>
          </a:p>
          <a:p>
            <a:r>
              <a:rPr lang="fr-CA" dirty="0" smtClean="0"/>
              <a:t>La ferme </a:t>
            </a:r>
            <a:r>
              <a:rPr lang="fr-CA" dirty="0" err="1" smtClean="0"/>
              <a:t>Mathopia</a:t>
            </a:r>
            <a:r>
              <a:rPr lang="fr-CA" dirty="0" smtClean="0"/>
              <a:t> (710C)</a:t>
            </a:r>
          </a:p>
          <a:p>
            <a:r>
              <a:rPr lang="fr-CA" dirty="0" smtClean="0"/>
              <a:t>Priorité des opérations – Fractions (8)</a:t>
            </a:r>
          </a:p>
          <a:p>
            <a:r>
              <a:rPr lang="fr-CA" dirty="0" smtClean="0"/>
              <a:t>Créons des nombres (7)</a:t>
            </a:r>
          </a:p>
          <a:p>
            <a:r>
              <a:rPr lang="fr-CA" dirty="0" err="1" smtClean="0"/>
              <a:t>Sudoku</a:t>
            </a:r>
            <a:r>
              <a:rPr lang="fr-CA" dirty="0" smtClean="0"/>
              <a:t> – Rapports (68)</a:t>
            </a:r>
          </a:p>
          <a:p>
            <a:r>
              <a:rPr lang="fr-CA" dirty="0" smtClean="0"/>
              <a:t>Achetons en cœur (8)</a:t>
            </a:r>
          </a:p>
          <a:p>
            <a:r>
              <a:rPr lang="fr-CA" dirty="0" smtClean="0"/>
              <a:t>Jeu de mémoire – Frac/</a:t>
            </a:r>
            <a:r>
              <a:rPr lang="fr-CA" dirty="0" err="1" smtClean="0"/>
              <a:t>Déc</a:t>
            </a:r>
            <a:r>
              <a:rPr lang="fr-CA" dirty="0" smtClean="0"/>
              <a:t>/% (7)</a:t>
            </a:r>
          </a:p>
          <a:p>
            <a:r>
              <a:rPr lang="fr-CA" dirty="0" smtClean="0"/>
              <a:t>Jeu de mémoire </a:t>
            </a:r>
            <a:r>
              <a:rPr lang="fr-CA" smtClean="0"/>
              <a:t>– Rapports/taux (8)</a:t>
            </a:r>
            <a:endParaRPr lang="fr-CA" dirty="0" smtClean="0"/>
          </a:p>
          <a:p>
            <a:endParaRPr lang="fr-CA" dirty="0" smtClean="0"/>
          </a:p>
          <a:p>
            <a:endParaRPr lang="fr-CA" dirty="0"/>
          </a:p>
          <a:p>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smtClean="0"/>
              <a:t>Il s’agit de prévoir</a:t>
            </a:r>
            <a:r>
              <a:rPr lang="fr-CA" dirty="0" smtClean="0"/>
              <a:t> 2 heures pour faire les activités avec les participants.</a:t>
            </a:r>
            <a:endParaRPr lang="fr-CA" baseline="0" dirty="0" smtClean="0"/>
          </a:p>
          <a:p>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23</a:t>
            </a:fld>
            <a:endParaRPr lang="fr-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637">
              <a:defRPr/>
            </a:pPr>
            <a:r>
              <a:rPr lang="en-CA" b="1" dirty="0" err="1" smtClean="0"/>
              <a:t>Rôles</a:t>
            </a:r>
            <a:r>
              <a:rPr lang="en-CA" b="1" dirty="0" smtClean="0"/>
              <a:t> de </a:t>
            </a:r>
            <a:r>
              <a:rPr lang="en-CA" b="1" dirty="0" err="1" smtClean="0"/>
              <a:t>l’enseignant</a:t>
            </a:r>
            <a:endParaRPr lang="fr-CA" b="1" noProof="0" dirty="0" smtClean="0"/>
          </a:p>
          <a:p>
            <a:pPr defTabSz="931637">
              <a:defRPr/>
            </a:pPr>
            <a:endParaRPr lang="fr-CA" b="1" noProof="0" dirty="0" smtClean="0"/>
          </a:p>
          <a:p>
            <a:pPr defTabSz="931637">
              <a:defRPr/>
            </a:pPr>
            <a:r>
              <a:rPr lang="fr-CA" b="1" noProof="0" dirty="0" smtClean="0"/>
              <a:t>Avant la classe</a:t>
            </a:r>
          </a:p>
          <a:p>
            <a:endParaRPr lang="fr-CA" noProof="0" dirty="0" smtClean="0"/>
          </a:p>
          <a:p>
            <a:r>
              <a:rPr lang="fr-CA" noProof="0" dirty="0" smtClean="0"/>
              <a:t>Un</a:t>
            </a:r>
            <a:r>
              <a:rPr lang="fr-CA" baseline="0" noProof="0" dirty="0" smtClean="0"/>
              <a:t> ensemble d’activités riches offrent des occasions différentes de rencontrer des besoins différents à des moments différents.</a:t>
            </a:r>
          </a:p>
          <a:p>
            <a:endParaRPr lang="fr-CA" noProof="0" dirty="0" smtClean="0"/>
          </a:p>
          <a:p>
            <a:r>
              <a:rPr lang="fr-CA" noProof="0" dirty="0" smtClean="0"/>
              <a:t>Les activités</a:t>
            </a:r>
            <a:r>
              <a:rPr lang="fr-CA" baseline="0" noProof="0" dirty="0" smtClean="0"/>
              <a:t> riches dans la banque du CPFPP présentent la corrélation avec le programme d’études de l’Alberta 2007.</a:t>
            </a:r>
          </a:p>
          <a:p>
            <a:endParaRPr lang="fr-CA" b="1" baseline="0" noProof="0" dirty="0" smtClean="0"/>
          </a:p>
          <a:p>
            <a:endParaRPr lang="fr-CA" b="1" baseline="0" noProof="0" dirty="0" smtClean="0"/>
          </a:p>
          <a:p>
            <a:pPr defTabSz="931637">
              <a:defRPr/>
            </a:pPr>
            <a:r>
              <a:rPr lang="fr-CA" b="1" noProof="0" dirty="0" smtClean="0"/>
              <a:t>Pendant la période</a:t>
            </a:r>
          </a:p>
          <a:p>
            <a:endParaRPr lang="fr-CA" baseline="0" noProof="0" dirty="0" smtClean="0"/>
          </a:p>
          <a:p>
            <a:r>
              <a:rPr lang="fr-CA" baseline="0" noProof="0" dirty="0" smtClean="0"/>
              <a:t>Il est préférable que l’enseignant ne sache pas les réponses....</a:t>
            </a:r>
          </a:p>
          <a:p>
            <a:r>
              <a:rPr lang="fr-CA" baseline="0" noProof="0" dirty="0" smtClean="0"/>
              <a:t>“Je ne sais pas” est une bonne réponse aux questions des élèves.</a:t>
            </a:r>
          </a:p>
          <a:p>
            <a:endParaRPr lang="en-CA" baseline="0" noProof="0" dirty="0" smtClean="0"/>
          </a:p>
          <a:p>
            <a:endParaRPr lang="en-CA" baseline="0" noProof="0" dirty="0" smtClean="0"/>
          </a:p>
          <a:p>
            <a:r>
              <a:rPr lang="en-CA" b="1" baseline="0" noProof="0" dirty="0" smtClean="0"/>
              <a:t>Citation</a:t>
            </a:r>
          </a:p>
          <a:p>
            <a:r>
              <a:rPr lang="en-CA" dirty="0" smtClean="0"/>
              <a:t>Rather than being a human answer key, be an embedded problem solver.  Students in this classroom perceived the teacher as a fellow problem solver instead of a mathematical authority.</a:t>
            </a:r>
            <a:endParaRPr lang="fr-CA" dirty="0" smtClean="0"/>
          </a:p>
          <a:p>
            <a:r>
              <a:rPr lang="en-CA" i="1" dirty="0" smtClean="0"/>
              <a:t>Teaching children mathematic</a:t>
            </a:r>
            <a:r>
              <a:rPr lang="en-CA" dirty="0" smtClean="0"/>
              <a:t>,  Aug. 2010 p. 35</a:t>
            </a:r>
            <a:endParaRPr lang="fr-CA" dirty="0" smtClean="0"/>
          </a:p>
          <a:p>
            <a:endParaRPr lang="fr-CA" noProof="0"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24</a:t>
            </a:fld>
            <a:endParaRPr lang="fr-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b="1" dirty="0" err="1" smtClean="0"/>
              <a:t>Personne-ressource</a:t>
            </a:r>
            <a:endParaRPr lang="en-CA" b="1" dirty="0" smtClean="0"/>
          </a:p>
          <a:p>
            <a:endParaRPr lang="en-CA" dirty="0" smtClean="0"/>
          </a:p>
          <a:p>
            <a:r>
              <a:rPr lang="en-CA" dirty="0" smtClean="0"/>
              <a:t>Renée Michaud</a:t>
            </a:r>
            <a:endParaRPr lang="fr-CA" dirty="0" smtClean="0"/>
          </a:p>
          <a:p>
            <a:r>
              <a:rPr lang="en-CA" dirty="0" err="1" smtClean="0"/>
              <a:t>Coordonnatrice</a:t>
            </a:r>
            <a:r>
              <a:rPr lang="en-CA" dirty="0" smtClean="0"/>
              <a:t> et </a:t>
            </a:r>
            <a:r>
              <a:rPr lang="en-CA" dirty="0" err="1" smtClean="0"/>
              <a:t>consultante</a:t>
            </a:r>
            <a:r>
              <a:rPr lang="en-CA" dirty="0" smtClean="0"/>
              <a:t> de </a:t>
            </a:r>
            <a:r>
              <a:rPr lang="en-CA" dirty="0" err="1" smtClean="0"/>
              <a:t>mathématiques</a:t>
            </a:r>
            <a:r>
              <a:rPr lang="en-CA" dirty="0" smtClean="0"/>
              <a:t> et sciences</a:t>
            </a:r>
            <a:endParaRPr lang="fr-CA" dirty="0" smtClean="0"/>
          </a:p>
          <a:p>
            <a:r>
              <a:rPr lang="en-CA" dirty="0" smtClean="0"/>
              <a:t>Consortium provincial francophone pour le </a:t>
            </a:r>
            <a:r>
              <a:rPr lang="en-CA" dirty="0" err="1" smtClean="0"/>
              <a:t>perfectionnement</a:t>
            </a:r>
            <a:r>
              <a:rPr lang="en-CA" dirty="0" smtClean="0"/>
              <a:t> </a:t>
            </a:r>
            <a:r>
              <a:rPr lang="en-CA" dirty="0" err="1" smtClean="0"/>
              <a:t>professionnel</a:t>
            </a:r>
            <a:endParaRPr lang="fr-CA" dirty="0" smtClean="0"/>
          </a:p>
          <a:p>
            <a:r>
              <a:rPr lang="en-CA" dirty="0" smtClean="0"/>
              <a:t> </a:t>
            </a:r>
            <a:endParaRPr lang="fr-CA" dirty="0" smtClean="0"/>
          </a:p>
          <a:p>
            <a:r>
              <a:rPr lang="fr-FR" dirty="0" smtClean="0"/>
              <a:t>Suite 200, 4800 Richard Road SW</a:t>
            </a:r>
            <a:endParaRPr lang="fr-CA" dirty="0" smtClean="0"/>
          </a:p>
          <a:p>
            <a:r>
              <a:rPr lang="fr-FR" dirty="0" smtClean="0"/>
              <a:t>Calgary, Alberta T3E 6L1</a:t>
            </a:r>
          </a:p>
          <a:p>
            <a:endParaRPr lang="fr-FR" dirty="0" smtClean="0"/>
          </a:p>
          <a:p>
            <a:r>
              <a:rPr lang="fr-CA" dirty="0" smtClean="0"/>
              <a:t>403 685 1166 poste 250 </a:t>
            </a:r>
          </a:p>
          <a:p>
            <a:r>
              <a:rPr lang="en-CA" u="sng" dirty="0" smtClean="0">
                <a:hlinkClick r:id="rId3" action="ppaction://hlinkfile"/>
              </a:rPr>
              <a:t>www.cpfpp.ab.ca</a:t>
            </a:r>
            <a:endParaRPr lang="fr-CA" dirty="0" smtClean="0"/>
          </a:p>
          <a:p>
            <a:endParaRPr lang="fr-CA" dirty="0" smtClean="0"/>
          </a:p>
          <a:p>
            <a:endParaRPr lang="fr-CA" dirty="0" smtClean="0"/>
          </a:p>
          <a:p>
            <a:r>
              <a:rPr lang="fr-CA" dirty="0" smtClean="0"/>
              <a:t>Image tiré</a:t>
            </a:r>
            <a:r>
              <a:rPr lang="fr-CA" baseline="0" dirty="0" smtClean="0"/>
              <a:t> de : </a:t>
            </a:r>
            <a:r>
              <a:rPr lang="fr-CA" sz="1200" b="0" kern="1200" dirty="0" smtClean="0">
                <a:solidFill>
                  <a:schemeClr val="tx1"/>
                </a:solidFill>
                <a:effectLst/>
                <a:latin typeface="+mn-lt"/>
                <a:ea typeface="+mn-ea"/>
                <a:cs typeface="+mn-cs"/>
              </a:rPr>
              <a:t>aemo13.wifeo.com </a:t>
            </a:r>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25</a:t>
            </a:fld>
            <a:endParaRPr lang="fr-CA"/>
          </a:p>
        </p:txBody>
      </p:sp>
    </p:spTree>
    <p:extLst>
      <p:ext uri="{BB962C8B-B14F-4D97-AF65-F5344CB8AC3E}">
        <p14:creationId xmlns:p14="http://schemas.microsoft.com/office/powerpoint/2010/main" val="3211959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26</a:t>
            </a:fld>
            <a:endParaRPr lang="fr-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CA" sz="1200" b="1" dirty="0" err="1" smtClean="0"/>
              <a:t>Ceci</a:t>
            </a:r>
            <a:r>
              <a:rPr lang="en-CA" sz="1200" b="1" dirty="0" smtClean="0"/>
              <a:t> </a:t>
            </a:r>
            <a:r>
              <a:rPr lang="en-CA" sz="1200" b="1" dirty="0" err="1" smtClean="0"/>
              <a:t>est</a:t>
            </a:r>
            <a:r>
              <a:rPr lang="en-CA" sz="1200" b="1" dirty="0" smtClean="0"/>
              <a:t> la page-titre du cartable.</a:t>
            </a:r>
          </a:p>
          <a:p>
            <a:endParaRPr lang="en-CA" b="1" dirty="0"/>
          </a:p>
          <a:p>
            <a:endParaRPr lang="en-CA" dirty="0" smtClean="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solidFill>
                  <a:prstClr val="black"/>
                </a:solidFill>
              </a:rPr>
              <a:pPr/>
              <a:t>27</a:t>
            </a:fld>
            <a:endParaRPr lang="fr-CA">
              <a:solidFill>
                <a:prstClr val="black"/>
              </a:solidFill>
            </a:endParaRPr>
          </a:p>
        </p:txBody>
      </p:sp>
      <p:pic>
        <p:nvPicPr>
          <p:cNvPr id="5" name="Picture 4" descr="http://1.bp.blogspot.com/-g8WuXbFsvxU/TVz1pSPxxyI/AAAAAAAAADI/EjIHTJqh3zw/s1600/nomb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38" y="5076056"/>
            <a:ext cx="2732797" cy="24882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7500" lnSpcReduction="20000"/>
          </a:bodyPr>
          <a:lstStyle/>
          <a:p>
            <a:r>
              <a:rPr lang="fr-CA" sz="1600" b="1" dirty="0" smtClean="0">
                <a:latin typeface="Calibri" pitchFamily="34" charset="0"/>
                <a:cs typeface="Calibri" pitchFamily="34" charset="0"/>
              </a:rPr>
              <a:t>Caractéristiques</a:t>
            </a:r>
          </a:p>
          <a:p>
            <a:endParaRPr lang="fr-CA" sz="1600" b="1" dirty="0" smtClean="0">
              <a:latin typeface="Calibri" pitchFamily="34" charset="0"/>
              <a:cs typeface="Calibri" pitchFamily="34" charset="0"/>
            </a:endParaRPr>
          </a:p>
          <a:p>
            <a:r>
              <a:rPr lang="fr-CA" sz="1600" b="1" dirty="0" smtClean="0">
                <a:latin typeface="Calibri" pitchFamily="34" charset="0"/>
                <a:cs typeface="Calibri" pitchFamily="34" charset="0"/>
              </a:rPr>
              <a:t>Intrigue:  Elle semble intrigante pour l’élève:</a:t>
            </a:r>
          </a:p>
          <a:p>
            <a:r>
              <a:rPr lang="fr-CA" sz="1600" dirty="0" smtClean="0">
                <a:latin typeface="Calibri" pitchFamily="34" charset="0"/>
                <a:cs typeface="Calibri" pitchFamily="34" charset="0"/>
              </a:rPr>
              <a:t>Elle semble nouvelle, inhabituelle, engageante.</a:t>
            </a:r>
          </a:p>
          <a:p>
            <a:r>
              <a:rPr lang="fr-CA" sz="1600" dirty="0" smtClean="0">
                <a:latin typeface="Calibri" pitchFamily="34" charset="0"/>
                <a:cs typeface="Calibri" pitchFamily="34" charset="0"/>
              </a:rPr>
              <a:t>Elle doit représenter un défi tout en restant accessible.</a:t>
            </a:r>
          </a:p>
          <a:p>
            <a:endParaRPr lang="fr-CA" sz="1600" dirty="0" smtClean="0">
              <a:latin typeface="Calibri" pitchFamily="34" charset="0"/>
              <a:cs typeface="Calibri" pitchFamily="34" charset="0"/>
            </a:endParaRPr>
          </a:p>
          <a:p>
            <a:r>
              <a:rPr lang="fr-CA" sz="1600" b="1" dirty="0" smtClean="0">
                <a:latin typeface="Calibri" pitchFamily="34" charset="0"/>
                <a:cs typeface="Calibri" pitchFamily="34" charset="0"/>
              </a:rPr>
              <a:t>Multiplicité:  Elle peut être résolue de plus d’une façon:</a:t>
            </a:r>
          </a:p>
          <a:p>
            <a:r>
              <a:rPr lang="fr-CA" sz="1600" dirty="0" smtClean="0">
                <a:latin typeface="Calibri" pitchFamily="34" charset="0"/>
                <a:cs typeface="Calibri" pitchFamily="34" charset="0"/>
              </a:rPr>
              <a:t>L’élève peut utiliser ses stratégies personnelles.</a:t>
            </a:r>
          </a:p>
          <a:p>
            <a:r>
              <a:rPr lang="fr-CA" sz="1600" dirty="0" smtClean="0">
                <a:latin typeface="Calibri" pitchFamily="34" charset="0"/>
                <a:cs typeface="Calibri" pitchFamily="34" charset="0"/>
              </a:rPr>
              <a:t>L’élève pourra développer ses habiletés à résoudre des problèmes.</a:t>
            </a:r>
          </a:p>
          <a:p>
            <a:endParaRPr lang="fr-CA" sz="1600" dirty="0" smtClean="0">
              <a:latin typeface="Calibri" pitchFamily="34" charset="0"/>
              <a:cs typeface="Calibri" pitchFamily="34" charset="0"/>
            </a:endParaRPr>
          </a:p>
          <a:p>
            <a:pPr marL="0" lvl="1" defTabSz="942909">
              <a:defRPr/>
            </a:pPr>
            <a:r>
              <a:rPr lang="fr-CA" sz="1600" b="1" dirty="0" smtClean="0">
                <a:latin typeface="Calibri" pitchFamily="34" charset="0"/>
                <a:cs typeface="Calibri" pitchFamily="34" charset="0"/>
              </a:rPr>
              <a:t>Profondeur:  Elle présente une certaine profondeur:</a:t>
            </a:r>
          </a:p>
          <a:p>
            <a:pPr marL="0" lvl="1" defTabSz="942909">
              <a:defRPr/>
            </a:pPr>
            <a:r>
              <a:rPr lang="fr-CA" sz="1600" dirty="0" smtClean="0">
                <a:latin typeface="Calibri" pitchFamily="34" charset="0"/>
                <a:cs typeface="Calibri" pitchFamily="34" charset="0"/>
              </a:rPr>
              <a:t>Elle force les élèves à vraiment comprendre le problème (la situation proposée), à réfléchir, à expliquer, à prouver, à interpréter et à faire des essais et des ajustements.</a:t>
            </a:r>
          </a:p>
          <a:p>
            <a:pPr marL="0" lvl="1" defTabSz="942909">
              <a:defRPr/>
            </a:pPr>
            <a:r>
              <a:rPr lang="fr-CA" sz="1600" dirty="0" smtClean="0">
                <a:latin typeface="Calibri" pitchFamily="34" charset="0"/>
                <a:cs typeface="Calibri" pitchFamily="34" charset="0"/>
              </a:rPr>
              <a:t>Ceci se traduit en l’utilisation des mathématiques autrement que pour la pratique à répétition.</a:t>
            </a:r>
          </a:p>
          <a:p>
            <a:pPr marL="0" lvl="1" defTabSz="942909">
              <a:defRPr/>
            </a:pPr>
            <a:r>
              <a:rPr lang="fr-CA" sz="1600" dirty="0" smtClean="0">
                <a:latin typeface="Calibri" pitchFamily="34" charset="0"/>
                <a:cs typeface="Calibri" pitchFamily="34" charset="0"/>
              </a:rPr>
              <a:t>De plus, l’élève sera porté à faire des connections avec ses connaissances antérieures.</a:t>
            </a:r>
          </a:p>
          <a:p>
            <a:pPr marL="0" lvl="1" defTabSz="942909">
              <a:defRPr/>
            </a:pPr>
            <a:endParaRPr lang="fr-CA" sz="1600" dirty="0" smtClean="0">
              <a:latin typeface="Calibri" pitchFamily="34" charset="0"/>
              <a:cs typeface="Calibri" pitchFamily="34" charset="0"/>
            </a:endParaRPr>
          </a:p>
          <a:p>
            <a:pPr marL="0" lvl="1" defTabSz="942909">
              <a:defRPr/>
            </a:pPr>
            <a:r>
              <a:rPr lang="fr-CA" sz="1600" b="1" dirty="0" smtClean="0">
                <a:latin typeface="Calibri" pitchFamily="34" charset="0"/>
                <a:cs typeface="Calibri" pitchFamily="34" charset="0"/>
              </a:rPr>
              <a:t>Ouverture:  Elle présente une certaine ouverture:</a:t>
            </a:r>
          </a:p>
          <a:p>
            <a:pPr marL="0" lvl="1" defTabSz="942909">
              <a:defRPr/>
            </a:pPr>
            <a:r>
              <a:rPr lang="fr-CA" sz="1600" dirty="0" smtClean="0">
                <a:latin typeface="Calibri" pitchFamily="34" charset="0"/>
                <a:cs typeface="Calibri" pitchFamily="34" charset="0"/>
              </a:rPr>
              <a:t>Elle présente plusieurs points d’entrée</a:t>
            </a:r>
          </a:p>
          <a:p>
            <a:pPr marL="0" lvl="1" defTabSz="942909">
              <a:defRPr/>
            </a:pPr>
            <a:r>
              <a:rPr lang="fr-CA" sz="1600" dirty="0" smtClean="0">
                <a:latin typeface="Calibri" pitchFamily="34" charset="0"/>
                <a:cs typeface="Calibri" pitchFamily="34" charset="0"/>
              </a:rPr>
              <a:t>et/ou</a:t>
            </a:r>
          </a:p>
          <a:p>
            <a:pPr marL="0" lvl="1" defTabSz="942909">
              <a:defRPr/>
            </a:pPr>
            <a:r>
              <a:rPr lang="fr-CA" sz="1600" dirty="0" smtClean="0">
                <a:latin typeface="Calibri" pitchFamily="34" charset="0"/>
                <a:cs typeface="Calibri" pitchFamily="34" charset="0"/>
              </a:rPr>
              <a:t>Elle peut générer plusieurs représentations</a:t>
            </a:r>
          </a:p>
          <a:p>
            <a:pPr marL="0" lvl="1" defTabSz="942909">
              <a:defRPr/>
            </a:pPr>
            <a:r>
              <a:rPr lang="fr-CA" sz="1600" dirty="0" smtClean="0">
                <a:latin typeface="Calibri" pitchFamily="34" charset="0"/>
                <a:cs typeface="Calibri" pitchFamily="34" charset="0"/>
              </a:rPr>
              <a:t>et/ou</a:t>
            </a:r>
          </a:p>
          <a:p>
            <a:pPr marL="0" lvl="1" defTabSz="942909">
              <a:defRPr/>
            </a:pPr>
            <a:r>
              <a:rPr lang="fr-CA" sz="1600" dirty="0" smtClean="0">
                <a:latin typeface="Calibri" pitchFamily="34" charset="0"/>
                <a:cs typeface="Calibri" pitchFamily="34" charset="0"/>
              </a:rPr>
              <a:t>Elle suscite des discussions intéressantes, riches, profondes</a:t>
            </a:r>
          </a:p>
          <a:p>
            <a:pPr marL="0" lvl="1" defTabSz="942909">
              <a:defRPr/>
            </a:pPr>
            <a:r>
              <a:rPr lang="fr-CA" sz="1600" dirty="0" smtClean="0">
                <a:latin typeface="Calibri" pitchFamily="34" charset="0"/>
                <a:cs typeface="Calibri" pitchFamily="34" charset="0"/>
              </a:rPr>
              <a:t>et/ou</a:t>
            </a:r>
          </a:p>
          <a:p>
            <a:pPr marL="0" lvl="1" defTabSz="942909">
              <a:defRPr/>
            </a:pPr>
            <a:r>
              <a:rPr lang="fr-CA" sz="1600" dirty="0" smtClean="0">
                <a:latin typeface="Calibri" pitchFamily="34" charset="0"/>
                <a:cs typeface="Calibri" pitchFamily="34" charset="0"/>
              </a:rPr>
              <a:t>Elle pousse l’élève à utiliser plusieurs stratégies</a:t>
            </a:r>
          </a:p>
          <a:p>
            <a:pPr marL="0" lvl="1" defTabSz="942909">
              <a:defRPr/>
            </a:pPr>
            <a:r>
              <a:rPr lang="fr-CA" sz="1600" dirty="0" smtClean="0">
                <a:latin typeface="Calibri" pitchFamily="34" charset="0"/>
                <a:cs typeface="Calibri" pitchFamily="34" charset="0"/>
              </a:rPr>
              <a:t>et/ou</a:t>
            </a:r>
          </a:p>
          <a:p>
            <a:pPr marL="0" lvl="1" defTabSz="942909">
              <a:defRPr/>
            </a:pPr>
            <a:r>
              <a:rPr lang="fr-CA" sz="1600" dirty="0" smtClean="0">
                <a:latin typeface="Calibri" pitchFamily="34" charset="0"/>
                <a:cs typeface="Calibri" pitchFamily="34" charset="0"/>
              </a:rPr>
              <a:t>Il y a plus qu’une bonne réponse</a:t>
            </a:r>
          </a:p>
          <a:p>
            <a:pPr marL="0" lvl="1" defTabSz="942909">
              <a:defRPr/>
            </a:pPr>
            <a:endParaRPr lang="fr-CA" sz="1600" dirty="0" smtClean="0">
              <a:latin typeface="Calibri" pitchFamily="34" charset="0"/>
              <a:cs typeface="Calibri" pitchFamily="34" charset="0"/>
            </a:endParaRPr>
          </a:p>
          <a:p>
            <a:r>
              <a:rPr lang="en-CA" sz="1600" b="1" dirty="0" smtClean="0">
                <a:latin typeface="Calibri" pitchFamily="34" charset="0"/>
                <a:cs typeface="Calibri" pitchFamily="34" charset="0"/>
              </a:rPr>
              <a:t>Note à </a:t>
            </a:r>
            <a:r>
              <a:rPr lang="en-CA" sz="1600" b="1" dirty="0" err="1" smtClean="0">
                <a:latin typeface="Calibri" pitchFamily="34" charset="0"/>
                <a:cs typeface="Calibri" pitchFamily="34" charset="0"/>
              </a:rPr>
              <a:t>l’animateur</a:t>
            </a:r>
            <a:r>
              <a:rPr lang="en-CA" sz="1600" b="1" dirty="0" smtClean="0">
                <a:latin typeface="Calibri" pitchFamily="34" charset="0"/>
                <a:cs typeface="Calibri" pitchFamily="34" charset="0"/>
              </a:rPr>
              <a:t>:</a:t>
            </a:r>
          </a:p>
          <a:p>
            <a:r>
              <a:rPr lang="en-CA" sz="1600" dirty="0" smtClean="0">
                <a:latin typeface="Calibri" pitchFamily="34" charset="0"/>
                <a:cs typeface="Calibri" pitchFamily="34" charset="0"/>
              </a:rPr>
              <a:t>Les 4 </a:t>
            </a:r>
            <a:r>
              <a:rPr lang="en-CA" sz="1600" dirty="0" err="1" smtClean="0">
                <a:latin typeface="Calibri" pitchFamily="34" charset="0"/>
                <a:cs typeface="Calibri" pitchFamily="34" charset="0"/>
              </a:rPr>
              <a:t>diapositives</a:t>
            </a:r>
            <a:r>
              <a:rPr lang="en-CA" sz="1600" dirty="0" smtClean="0">
                <a:latin typeface="Calibri" pitchFamily="34" charset="0"/>
                <a:cs typeface="Calibri" pitchFamily="34" charset="0"/>
              </a:rPr>
              <a:t> </a:t>
            </a:r>
            <a:r>
              <a:rPr lang="en-CA" sz="1600" dirty="0" err="1" smtClean="0">
                <a:latin typeface="Calibri" pitchFamily="34" charset="0"/>
                <a:cs typeface="Calibri" pitchFamily="34" charset="0"/>
              </a:rPr>
              <a:t>suivantes</a:t>
            </a:r>
            <a:r>
              <a:rPr lang="en-CA" sz="1600" dirty="0" smtClean="0">
                <a:latin typeface="Calibri" pitchFamily="34" charset="0"/>
                <a:cs typeface="Calibri" pitchFamily="34" charset="0"/>
              </a:rPr>
              <a:t> </a:t>
            </a:r>
            <a:r>
              <a:rPr lang="en-CA" sz="1600" dirty="0" err="1" smtClean="0">
                <a:latin typeface="Calibri" pitchFamily="34" charset="0"/>
                <a:cs typeface="Calibri" pitchFamily="34" charset="0"/>
              </a:rPr>
              <a:t>servent</a:t>
            </a:r>
            <a:r>
              <a:rPr lang="en-CA" sz="1600" dirty="0" smtClean="0">
                <a:latin typeface="Calibri" pitchFamily="34" charset="0"/>
                <a:cs typeface="Calibri" pitchFamily="34" charset="0"/>
              </a:rPr>
              <a:t> à </a:t>
            </a:r>
            <a:r>
              <a:rPr lang="en-CA" sz="1600" dirty="0" err="1" smtClean="0">
                <a:latin typeface="Calibri" pitchFamily="34" charset="0"/>
                <a:cs typeface="Calibri" pitchFamily="34" charset="0"/>
              </a:rPr>
              <a:t>mieux</a:t>
            </a:r>
            <a:r>
              <a:rPr lang="en-CA" sz="1600" dirty="0" smtClean="0">
                <a:latin typeface="Calibri" pitchFamily="34" charset="0"/>
                <a:cs typeface="Calibri" pitchFamily="34" charset="0"/>
              </a:rPr>
              <a:t> </a:t>
            </a:r>
            <a:r>
              <a:rPr lang="en-CA" sz="1600" dirty="0" err="1" smtClean="0">
                <a:latin typeface="Calibri" pitchFamily="34" charset="0"/>
                <a:cs typeface="Calibri" pitchFamily="34" charset="0"/>
              </a:rPr>
              <a:t>cerner</a:t>
            </a:r>
            <a:r>
              <a:rPr lang="en-CA" sz="1600" dirty="0" smtClean="0">
                <a:latin typeface="Calibri" pitchFamily="34" charset="0"/>
                <a:cs typeface="Calibri" pitchFamily="34" charset="0"/>
              </a:rPr>
              <a:t> </a:t>
            </a:r>
            <a:r>
              <a:rPr lang="en-CA" sz="1600" dirty="0" err="1" smtClean="0">
                <a:latin typeface="Calibri" pitchFamily="34" charset="0"/>
                <a:cs typeface="Calibri" pitchFamily="34" charset="0"/>
              </a:rPr>
              <a:t>chacun</a:t>
            </a:r>
            <a:r>
              <a:rPr lang="en-CA" sz="1600" dirty="0" smtClean="0">
                <a:latin typeface="Calibri" pitchFamily="34" charset="0"/>
                <a:cs typeface="Calibri" pitchFamily="34" charset="0"/>
              </a:rPr>
              <a:t> de </a:t>
            </a:r>
            <a:r>
              <a:rPr lang="en-CA" sz="1600" dirty="0" err="1" smtClean="0">
                <a:latin typeface="Calibri" pitchFamily="34" charset="0"/>
                <a:cs typeface="Calibri" pitchFamily="34" charset="0"/>
              </a:rPr>
              <a:t>ces</a:t>
            </a:r>
            <a:r>
              <a:rPr lang="en-CA" sz="1600" dirty="0" smtClean="0">
                <a:latin typeface="Calibri" pitchFamily="34" charset="0"/>
                <a:cs typeface="Calibri" pitchFamily="34" charset="0"/>
              </a:rPr>
              <a:t> points.  </a:t>
            </a:r>
            <a:r>
              <a:rPr lang="en-CA" sz="1600" dirty="0" err="1" smtClean="0">
                <a:latin typeface="Calibri" pitchFamily="34" charset="0"/>
                <a:cs typeface="Calibri" pitchFamily="34" charset="0"/>
              </a:rPr>
              <a:t>Toutefois</a:t>
            </a:r>
            <a:r>
              <a:rPr lang="en-CA" sz="1600" dirty="0" smtClean="0">
                <a:latin typeface="Calibri" pitchFamily="34" charset="0"/>
                <a:cs typeface="Calibri" pitchFamily="34" charset="0"/>
              </a:rPr>
              <a:t>, les </a:t>
            </a:r>
            <a:r>
              <a:rPr lang="en-CA" sz="1600" dirty="0" err="1" smtClean="0">
                <a:latin typeface="Calibri" pitchFamily="34" charset="0"/>
                <a:cs typeface="Calibri" pitchFamily="34" charset="0"/>
              </a:rPr>
              <a:t>activités</a:t>
            </a:r>
            <a:r>
              <a:rPr lang="en-CA" sz="1600" dirty="0" smtClean="0">
                <a:latin typeface="Calibri" pitchFamily="34" charset="0"/>
                <a:cs typeface="Calibri" pitchFamily="34" charset="0"/>
              </a:rPr>
              <a:t> </a:t>
            </a:r>
            <a:r>
              <a:rPr lang="en-CA" sz="1600" dirty="0" err="1" smtClean="0">
                <a:latin typeface="Calibri" pitchFamily="34" charset="0"/>
                <a:cs typeface="Calibri" pitchFamily="34" charset="0"/>
              </a:rPr>
              <a:t>proposées</a:t>
            </a:r>
            <a:r>
              <a:rPr lang="en-CA" sz="1600" dirty="0" smtClean="0">
                <a:latin typeface="Calibri" pitchFamily="34" charset="0"/>
                <a:cs typeface="Calibri" pitchFamily="34" charset="0"/>
              </a:rPr>
              <a:t> </a:t>
            </a:r>
            <a:r>
              <a:rPr lang="en-CA" sz="1600" dirty="0" err="1" smtClean="0">
                <a:latin typeface="Calibri" pitchFamily="34" charset="0"/>
                <a:cs typeface="Calibri" pitchFamily="34" charset="0"/>
              </a:rPr>
              <a:t>sur</a:t>
            </a:r>
            <a:r>
              <a:rPr lang="en-CA" sz="1600" dirty="0" smtClean="0">
                <a:latin typeface="Calibri" pitchFamily="34" charset="0"/>
                <a:cs typeface="Calibri" pitchFamily="34" charset="0"/>
              </a:rPr>
              <a:t> les </a:t>
            </a:r>
            <a:r>
              <a:rPr lang="en-CA" sz="1600" dirty="0" err="1" smtClean="0">
                <a:latin typeface="Calibri" pitchFamily="34" charset="0"/>
                <a:cs typeface="Calibri" pitchFamily="34" charset="0"/>
              </a:rPr>
              <a:t>diapositives</a:t>
            </a:r>
            <a:r>
              <a:rPr lang="en-CA" sz="1600" dirty="0" smtClean="0">
                <a:latin typeface="Calibri" pitchFamily="34" charset="0"/>
                <a:cs typeface="Calibri" pitchFamily="34" charset="0"/>
              </a:rPr>
              <a:t> </a:t>
            </a:r>
            <a:r>
              <a:rPr lang="en-CA" sz="1600" dirty="0" err="1" smtClean="0">
                <a:latin typeface="Calibri" pitchFamily="34" charset="0"/>
                <a:cs typeface="Calibri" pitchFamily="34" charset="0"/>
              </a:rPr>
              <a:t>peuvent</a:t>
            </a:r>
            <a:r>
              <a:rPr lang="en-CA" sz="1600" dirty="0" smtClean="0">
                <a:latin typeface="Calibri" pitchFamily="34" charset="0"/>
                <a:cs typeface="Calibri" pitchFamily="34" charset="0"/>
              </a:rPr>
              <a:t> </a:t>
            </a:r>
            <a:r>
              <a:rPr lang="en-CA" sz="1600" dirty="0" err="1" smtClean="0">
                <a:latin typeface="Calibri" pitchFamily="34" charset="0"/>
                <a:cs typeface="Calibri" pitchFamily="34" charset="0"/>
              </a:rPr>
              <a:t>être</a:t>
            </a:r>
            <a:r>
              <a:rPr lang="en-CA" sz="1600" dirty="0" smtClean="0">
                <a:latin typeface="Calibri" pitchFamily="34" charset="0"/>
                <a:cs typeface="Calibri" pitchFamily="34" charset="0"/>
              </a:rPr>
              <a:t> </a:t>
            </a:r>
            <a:r>
              <a:rPr lang="en-CA" sz="1600" i="1" dirty="0" smtClean="0">
                <a:latin typeface="Calibri" pitchFamily="34" charset="0"/>
                <a:cs typeface="Calibri" pitchFamily="34" charset="0"/>
              </a:rPr>
              <a:t>à la </a:t>
            </a:r>
            <a:r>
              <a:rPr lang="en-CA" sz="1600" i="1" dirty="0" err="1" smtClean="0">
                <a:latin typeface="Calibri" pitchFamily="34" charset="0"/>
                <a:cs typeface="Calibri" pitchFamily="34" charset="0"/>
              </a:rPr>
              <a:t>fois</a:t>
            </a:r>
            <a:r>
              <a:rPr lang="en-CA" sz="1600" i="1" dirty="0" smtClean="0">
                <a:latin typeface="Calibri" pitchFamily="34" charset="0"/>
                <a:cs typeface="Calibri" pitchFamily="34" charset="0"/>
              </a:rPr>
              <a:t> </a:t>
            </a:r>
            <a:r>
              <a:rPr lang="en-CA" sz="1600" dirty="0" err="1" smtClean="0">
                <a:latin typeface="Calibri" pitchFamily="34" charset="0"/>
                <a:cs typeface="Calibri" pitchFamily="34" charset="0"/>
              </a:rPr>
              <a:t>intriguante</a:t>
            </a:r>
            <a:r>
              <a:rPr lang="en-CA" sz="1600" dirty="0" smtClean="0">
                <a:latin typeface="Calibri" pitchFamily="34" charset="0"/>
                <a:cs typeface="Calibri" pitchFamily="34" charset="0"/>
              </a:rPr>
              <a:t>, </a:t>
            </a:r>
            <a:r>
              <a:rPr lang="en-CA" sz="1600" dirty="0" err="1" smtClean="0">
                <a:latin typeface="Calibri" pitchFamily="34" charset="0"/>
                <a:cs typeface="Calibri" pitchFamily="34" charset="0"/>
              </a:rPr>
              <a:t>profonde</a:t>
            </a:r>
            <a:r>
              <a:rPr lang="en-CA" sz="1600" dirty="0" smtClean="0">
                <a:latin typeface="Calibri" pitchFamily="34" charset="0"/>
                <a:cs typeface="Calibri" pitchFamily="34" charset="0"/>
              </a:rPr>
              <a:t>, </a:t>
            </a:r>
            <a:r>
              <a:rPr lang="en-CA" sz="1600" dirty="0" err="1" smtClean="0">
                <a:latin typeface="Calibri" pitchFamily="34" charset="0"/>
                <a:cs typeface="Calibri" pitchFamily="34" charset="0"/>
              </a:rPr>
              <a:t>ouverte</a:t>
            </a:r>
            <a:r>
              <a:rPr lang="en-CA" sz="1600" dirty="0" smtClean="0">
                <a:latin typeface="Calibri" pitchFamily="34" charset="0"/>
                <a:cs typeface="Calibri" pitchFamily="34" charset="0"/>
              </a:rPr>
              <a:t> et </a:t>
            </a:r>
            <a:r>
              <a:rPr lang="en-CA" sz="1600" dirty="0" err="1" smtClean="0">
                <a:latin typeface="Calibri" pitchFamily="34" charset="0"/>
                <a:cs typeface="Calibri" pitchFamily="34" charset="0"/>
              </a:rPr>
              <a:t>être</a:t>
            </a:r>
            <a:r>
              <a:rPr lang="en-CA" sz="1600" dirty="0" smtClean="0">
                <a:latin typeface="Calibri" pitchFamily="34" charset="0"/>
                <a:cs typeface="Calibri" pitchFamily="34" charset="0"/>
              </a:rPr>
              <a:t> </a:t>
            </a:r>
            <a:r>
              <a:rPr lang="en-CA" sz="1600" dirty="0" err="1" smtClean="0">
                <a:latin typeface="Calibri" pitchFamily="34" charset="0"/>
                <a:cs typeface="Calibri" pitchFamily="34" charset="0"/>
              </a:rPr>
              <a:t>résolue</a:t>
            </a:r>
            <a:r>
              <a:rPr lang="en-CA" sz="1600" dirty="0" smtClean="0">
                <a:latin typeface="Calibri" pitchFamily="34" charset="0"/>
                <a:cs typeface="Calibri" pitchFamily="34" charset="0"/>
              </a:rPr>
              <a:t> de plus </a:t>
            </a:r>
            <a:r>
              <a:rPr lang="en-CA" sz="1600" dirty="0" err="1" smtClean="0">
                <a:latin typeface="Calibri" pitchFamily="34" charset="0"/>
                <a:cs typeface="Calibri" pitchFamily="34" charset="0"/>
              </a:rPr>
              <a:t>d’une</a:t>
            </a:r>
            <a:r>
              <a:rPr lang="en-CA" sz="1600" dirty="0" smtClean="0">
                <a:latin typeface="Calibri" pitchFamily="34" charset="0"/>
                <a:cs typeface="Calibri" pitchFamily="34" charset="0"/>
              </a:rPr>
              <a:t> </a:t>
            </a:r>
            <a:r>
              <a:rPr lang="en-CA" sz="1600" dirty="0" err="1" smtClean="0">
                <a:latin typeface="Calibri" pitchFamily="34" charset="0"/>
                <a:cs typeface="Calibri" pitchFamily="34" charset="0"/>
              </a:rPr>
              <a:t>façon</a:t>
            </a:r>
            <a:r>
              <a:rPr lang="en-CA" sz="1600" dirty="0" smtClean="0">
                <a:latin typeface="Calibri" pitchFamily="34" charset="0"/>
                <a:cs typeface="Calibri" pitchFamily="34" charset="0"/>
              </a:rPr>
              <a:t>.</a:t>
            </a:r>
            <a:endParaRPr lang="fr-CA" sz="1600" dirty="0" smtClean="0">
              <a:latin typeface="Calibri" pitchFamily="34" charset="0"/>
              <a:cs typeface="Calibri" pitchFamily="34" charset="0"/>
            </a:endParaRPr>
          </a:p>
          <a:p>
            <a:endParaRPr lang="en-CA" sz="1600" dirty="0" smtClean="0">
              <a:latin typeface="Calibri" pitchFamily="34" charset="0"/>
              <a:cs typeface="Calibri" pitchFamily="34" charset="0"/>
            </a:endParaRPr>
          </a:p>
          <a:p>
            <a:r>
              <a:rPr lang="fr-CA" sz="1600" dirty="0" smtClean="0">
                <a:latin typeface="Calibri" pitchFamily="34" charset="0"/>
                <a:cs typeface="Calibri" pitchFamily="34" charset="0"/>
              </a:rPr>
              <a:t>Selon </a:t>
            </a:r>
            <a:r>
              <a:rPr lang="fr-CA" sz="1600" i="1" dirty="0" err="1" smtClean="0">
                <a:latin typeface="Calibri" pitchFamily="34" charset="0"/>
                <a:cs typeface="Calibri" pitchFamily="34" charset="0"/>
              </a:rPr>
              <a:t>Secondary</a:t>
            </a:r>
            <a:r>
              <a:rPr lang="fr-CA" sz="1600" i="1" dirty="0" smtClean="0">
                <a:latin typeface="Calibri" pitchFamily="34" charset="0"/>
                <a:cs typeface="Calibri" pitchFamily="34" charset="0"/>
              </a:rPr>
              <a:t> National </a:t>
            </a:r>
            <a:r>
              <a:rPr lang="fr-CA" sz="1600" i="1" dirty="0" err="1" smtClean="0">
                <a:latin typeface="Calibri" pitchFamily="34" charset="0"/>
                <a:cs typeface="Calibri" pitchFamily="34" charset="0"/>
              </a:rPr>
              <a:t>Strategies</a:t>
            </a:r>
            <a:r>
              <a:rPr lang="fr-CA" sz="1600" dirty="0" smtClean="0">
                <a:latin typeface="Calibri" pitchFamily="34" charset="0"/>
                <a:cs typeface="Calibri" pitchFamily="34" charset="0"/>
              </a:rPr>
              <a:t>: </a:t>
            </a:r>
            <a:r>
              <a:rPr lang="fr-CA" sz="1600" dirty="0" err="1" smtClean="0">
                <a:latin typeface="Calibri" pitchFamily="34" charset="0"/>
                <a:cs typeface="Calibri" pitchFamily="34" charset="0"/>
              </a:rPr>
              <a:t>Rich</a:t>
            </a:r>
            <a:r>
              <a:rPr lang="fr-CA" sz="1600" dirty="0" smtClean="0">
                <a:latin typeface="Calibri" pitchFamily="34" charset="0"/>
                <a:cs typeface="Calibri" pitchFamily="34" charset="0"/>
              </a:rPr>
              <a:t> </a:t>
            </a:r>
            <a:r>
              <a:rPr lang="fr-CA" sz="1600" dirty="0" err="1" smtClean="0">
                <a:latin typeface="Calibri" pitchFamily="34" charset="0"/>
                <a:cs typeface="Calibri" pitchFamily="34" charset="0"/>
              </a:rPr>
              <a:t>tasks</a:t>
            </a:r>
            <a:endParaRPr lang="fr-CA" sz="1600" dirty="0" smtClean="0">
              <a:latin typeface="Calibri" pitchFamily="34" charset="0"/>
              <a:cs typeface="Calibri" pitchFamily="34" charset="0"/>
            </a:endParaRPr>
          </a:p>
          <a:p>
            <a:pPr marL="174683" indent="-174683">
              <a:buFontTx/>
              <a:buChar char="-"/>
            </a:pPr>
            <a:r>
              <a:rPr lang="fr-CA" sz="1600" dirty="0" smtClean="0">
                <a:latin typeface="Calibri" pitchFamily="34" charset="0"/>
                <a:cs typeface="Calibri" pitchFamily="34" charset="0"/>
              </a:rPr>
              <a:t>Are accessible and </a:t>
            </a:r>
            <a:r>
              <a:rPr lang="fr-CA" sz="1600" dirty="0" err="1" smtClean="0">
                <a:latin typeface="Calibri" pitchFamily="34" charset="0"/>
                <a:cs typeface="Calibri" pitchFamily="34" charset="0"/>
              </a:rPr>
              <a:t>extendable</a:t>
            </a:r>
            <a:endParaRPr lang="fr-CA" sz="1600" dirty="0" smtClean="0">
              <a:latin typeface="Calibri" pitchFamily="34" charset="0"/>
              <a:cs typeface="Calibri" pitchFamily="34" charset="0"/>
            </a:endParaRPr>
          </a:p>
          <a:p>
            <a:pPr marL="174683" indent="-174683">
              <a:buFontTx/>
              <a:buChar char="-"/>
            </a:pPr>
            <a:r>
              <a:rPr lang="fr-CA" sz="1600" dirty="0" err="1" smtClean="0">
                <a:latin typeface="Calibri" pitchFamily="34" charset="0"/>
                <a:cs typeface="Calibri" pitchFamily="34" charset="0"/>
              </a:rPr>
              <a:t>Allow</a:t>
            </a:r>
            <a:r>
              <a:rPr lang="fr-CA" sz="1600" dirty="0" smtClean="0">
                <a:latin typeface="Calibri" pitchFamily="34" charset="0"/>
                <a:cs typeface="Calibri" pitchFamily="34" charset="0"/>
              </a:rPr>
              <a:t> </a:t>
            </a:r>
            <a:r>
              <a:rPr lang="fr-CA" sz="1600" dirty="0" err="1" smtClean="0">
                <a:latin typeface="Calibri" pitchFamily="34" charset="0"/>
                <a:cs typeface="Calibri" pitchFamily="34" charset="0"/>
              </a:rPr>
              <a:t>learners</a:t>
            </a:r>
            <a:r>
              <a:rPr lang="fr-CA" sz="1600" dirty="0" smtClean="0">
                <a:latin typeface="Calibri" pitchFamily="34" charset="0"/>
                <a:cs typeface="Calibri" pitchFamily="34" charset="0"/>
              </a:rPr>
              <a:t> to </a:t>
            </a:r>
            <a:r>
              <a:rPr lang="fr-CA" sz="1600" dirty="0" err="1" smtClean="0">
                <a:latin typeface="Calibri" pitchFamily="34" charset="0"/>
                <a:cs typeface="Calibri" pitchFamily="34" charset="0"/>
              </a:rPr>
              <a:t>make</a:t>
            </a:r>
            <a:r>
              <a:rPr lang="fr-CA" sz="1600" dirty="0" smtClean="0">
                <a:latin typeface="Calibri" pitchFamily="34" charset="0"/>
                <a:cs typeface="Calibri" pitchFamily="34" charset="0"/>
              </a:rPr>
              <a:t> </a:t>
            </a:r>
            <a:r>
              <a:rPr lang="fr-CA" sz="1600" dirty="0" err="1" smtClean="0">
                <a:latin typeface="Calibri" pitchFamily="34" charset="0"/>
                <a:cs typeface="Calibri" pitchFamily="34" charset="0"/>
              </a:rPr>
              <a:t>decisions</a:t>
            </a:r>
            <a:endParaRPr lang="fr-CA" sz="1600" dirty="0" smtClean="0">
              <a:latin typeface="Calibri" pitchFamily="34" charset="0"/>
              <a:cs typeface="Calibri" pitchFamily="34" charset="0"/>
            </a:endParaRPr>
          </a:p>
          <a:p>
            <a:pPr marL="174683" indent="-174683">
              <a:buFontTx/>
              <a:buChar char="-"/>
            </a:pPr>
            <a:r>
              <a:rPr lang="fr-CA" sz="1600" dirty="0" err="1" smtClean="0">
                <a:latin typeface="Calibri" pitchFamily="34" charset="0"/>
                <a:cs typeface="Calibri" pitchFamily="34" charset="0"/>
              </a:rPr>
              <a:t>Involve</a:t>
            </a:r>
            <a:r>
              <a:rPr lang="fr-CA" sz="1600" dirty="0" smtClean="0">
                <a:latin typeface="Calibri" pitchFamily="34" charset="0"/>
                <a:cs typeface="Calibri" pitchFamily="34" charset="0"/>
              </a:rPr>
              <a:t> </a:t>
            </a:r>
            <a:r>
              <a:rPr lang="fr-CA" sz="1600" dirty="0" err="1" smtClean="0">
                <a:latin typeface="Calibri" pitchFamily="34" charset="0"/>
                <a:cs typeface="Calibri" pitchFamily="34" charset="0"/>
              </a:rPr>
              <a:t>learners</a:t>
            </a:r>
            <a:r>
              <a:rPr lang="fr-CA" sz="1600" dirty="0" smtClean="0">
                <a:latin typeface="Calibri" pitchFamily="34" charset="0"/>
                <a:cs typeface="Calibri" pitchFamily="34" charset="0"/>
              </a:rPr>
              <a:t> in </a:t>
            </a:r>
            <a:r>
              <a:rPr lang="fr-CA" sz="1600" dirty="0" err="1" smtClean="0">
                <a:latin typeface="Calibri" pitchFamily="34" charset="0"/>
                <a:cs typeface="Calibri" pitchFamily="34" charset="0"/>
              </a:rPr>
              <a:t>testing</a:t>
            </a:r>
            <a:r>
              <a:rPr lang="fr-CA" sz="1600" dirty="0" smtClean="0">
                <a:latin typeface="Calibri" pitchFamily="34" charset="0"/>
                <a:cs typeface="Calibri" pitchFamily="34" charset="0"/>
              </a:rPr>
              <a:t>, </a:t>
            </a:r>
            <a:r>
              <a:rPr lang="fr-CA" sz="1600" dirty="0" err="1" smtClean="0">
                <a:latin typeface="Calibri" pitchFamily="34" charset="0"/>
                <a:cs typeface="Calibri" pitchFamily="34" charset="0"/>
              </a:rPr>
              <a:t>proving</a:t>
            </a:r>
            <a:r>
              <a:rPr lang="fr-CA" sz="1600" dirty="0" smtClean="0">
                <a:latin typeface="Calibri" pitchFamily="34" charset="0"/>
                <a:cs typeface="Calibri" pitchFamily="34" charset="0"/>
              </a:rPr>
              <a:t>, </a:t>
            </a:r>
            <a:r>
              <a:rPr lang="fr-CA" sz="1600" dirty="0" err="1" smtClean="0">
                <a:latin typeface="Calibri" pitchFamily="34" charset="0"/>
                <a:cs typeface="Calibri" pitchFamily="34" charset="0"/>
              </a:rPr>
              <a:t>explaining</a:t>
            </a:r>
            <a:r>
              <a:rPr lang="fr-CA" sz="1600" dirty="0" smtClean="0">
                <a:latin typeface="Calibri" pitchFamily="34" charset="0"/>
                <a:cs typeface="Calibri" pitchFamily="34" charset="0"/>
              </a:rPr>
              <a:t>, </a:t>
            </a:r>
            <a:r>
              <a:rPr lang="fr-CA" sz="1600" dirty="0" err="1" smtClean="0">
                <a:latin typeface="Calibri" pitchFamily="34" charset="0"/>
                <a:cs typeface="Calibri" pitchFamily="34" charset="0"/>
              </a:rPr>
              <a:t>reflecting</a:t>
            </a:r>
            <a:r>
              <a:rPr lang="fr-CA" sz="1600" dirty="0" smtClean="0">
                <a:latin typeface="Calibri" pitchFamily="34" charset="0"/>
                <a:cs typeface="Calibri" pitchFamily="34" charset="0"/>
              </a:rPr>
              <a:t> and </a:t>
            </a:r>
            <a:r>
              <a:rPr lang="fr-CA" sz="1600" dirty="0" err="1" smtClean="0">
                <a:latin typeface="Calibri" pitchFamily="34" charset="0"/>
                <a:cs typeface="Calibri" pitchFamily="34" charset="0"/>
              </a:rPr>
              <a:t>interpreting</a:t>
            </a:r>
            <a:endParaRPr lang="fr-CA" sz="1600" dirty="0" smtClean="0">
              <a:latin typeface="Calibri" pitchFamily="34" charset="0"/>
              <a:cs typeface="Calibri" pitchFamily="34" charset="0"/>
            </a:endParaRPr>
          </a:p>
          <a:p>
            <a:pPr marL="174683" indent="-174683">
              <a:buFontTx/>
              <a:buChar char="-"/>
            </a:pPr>
            <a:r>
              <a:rPr lang="fr-CA" sz="1600" dirty="0" err="1" smtClean="0">
                <a:latin typeface="Calibri" pitchFamily="34" charset="0"/>
                <a:cs typeface="Calibri" pitchFamily="34" charset="0"/>
              </a:rPr>
              <a:t>Promote</a:t>
            </a:r>
            <a:r>
              <a:rPr lang="fr-CA" sz="1600" dirty="0" smtClean="0">
                <a:latin typeface="Calibri" pitchFamily="34" charset="0"/>
                <a:cs typeface="Calibri" pitchFamily="34" charset="0"/>
              </a:rPr>
              <a:t> discussion and communication</a:t>
            </a:r>
          </a:p>
          <a:p>
            <a:pPr marL="174683" indent="-174683">
              <a:buFontTx/>
              <a:buChar char="-"/>
            </a:pPr>
            <a:r>
              <a:rPr lang="fr-CA" sz="1600" dirty="0" smtClean="0">
                <a:latin typeface="Calibri" pitchFamily="34" charset="0"/>
                <a:cs typeface="Calibri" pitchFamily="34" charset="0"/>
              </a:rPr>
              <a:t>Encourage </a:t>
            </a:r>
            <a:r>
              <a:rPr lang="fr-CA" sz="1600" dirty="0" err="1" smtClean="0">
                <a:latin typeface="Calibri" pitchFamily="34" charset="0"/>
                <a:cs typeface="Calibri" pitchFamily="34" charset="0"/>
              </a:rPr>
              <a:t>originality</a:t>
            </a:r>
            <a:r>
              <a:rPr lang="fr-CA" sz="1600" dirty="0" smtClean="0">
                <a:latin typeface="Calibri" pitchFamily="34" charset="0"/>
                <a:cs typeface="Calibri" pitchFamily="34" charset="0"/>
              </a:rPr>
              <a:t> and invention</a:t>
            </a:r>
          </a:p>
          <a:p>
            <a:pPr marL="174683" indent="-174683">
              <a:buFontTx/>
              <a:buChar char="-"/>
            </a:pPr>
            <a:r>
              <a:rPr lang="fr-CA" sz="1600" dirty="0" smtClean="0">
                <a:latin typeface="Calibri" pitchFamily="34" charset="0"/>
                <a:cs typeface="Calibri" pitchFamily="34" charset="0"/>
              </a:rPr>
              <a:t>Encourage </a:t>
            </a:r>
            <a:r>
              <a:rPr lang="fr-CA" sz="1600" i="1" dirty="0" err="1" smtClean="0">
                <a:latin typeface="Calibri" pitchFamily="34" charset="0"/>
                <a:cs typeface="Calibri" pitchFamily="34" charset="0"/>
              </a:rPr>
              <a:t>What</a:t>
            </a:r>
            <a:r>
              <a:rPr lang="fr-CA" sz="1600" i="1" dirty="0" smtClean="0">
                <a:latin typeface="Calibri" pitchFamily="34" charset="0"/>
                <a:cs typeface="Calibri" pitchFamily="34" charset="0"/>
              </a:rPr>
              <a:t> if </a:t>
            </a:r>
            <a:r>
              <a:rPr lang="fr-CA" sz="1600" dirty="0" smtClean="0">
                <a:latin typeface="Calibri" pitchFamily="34" charset="0"/>
                <a:cs typeface="Calibri" pitchFamily="34" charset="0"/>
              </a:rPr>
              <a:t>and </a:t>
            </a:r>
            <a:r>
              <a:rPr lang="fr-CA" sz="1600" i="1" dirty="0" err="1" smtClean="0">
                <a:latin typeface="Calibri" pitchFamily="34" charset="0"/>
                <a:cs typeface="Calibri" pitchFamily="34" charset="0"/>
              </a:rPr>
              <a:t>What</a:t>
            </a:r>
            <a:r>
              <a:rPr lang="fr-CA" sz="1600" i="1" dirty="0" smtClean="0">
                <a:latin typeface="Calibri" pitchFamily="34" charset="0"/>
                <a:cs typeface="Calibri" pitchFamily="34" charset="0"/>
              </a:rPr>
              <a:t> if not </a:t>
            </a:r>
            <a:r>
              <a:rPr lang="fr-CA" sz="1600" dirty="0" smtClean="0">
                <a:latin typeface="Calibri" pitchFamily="34" charset="0"/>
                <a:cs typeface="Calibri" pitchFamily="34" charset="0"/>
              </a:rPr>
              <a:t>questions</a:t>
            </a:r>
          </a:p>
          <a:p>
            <a:pPr marL="174683" indent="-174683">
              <a:buFontTx/>
              <a:buChar char="-"/>
            </a:pPr>
            <a:r>
              <a:rPr lang="fr-CA" sz="1600" dirty="0" smtClean="0">
                <a:latin typeface="Calibri" pitchFamily="34" charset="0"/>
                <a:cs typeface="Calibri" pitchFamily="34" charset="0"/>
              </a:rPr>
              <a:t>Are </a:t>
            </a:r>
            <a:r>
              <a:rPr lang="fr-CA" sz="1600" dirty="0" err="1" smtClean="0">
                <a:latin typeface="Calibri" pitchFamily="34" charset="0"/>
                <a:cs typeface="Calibri" pitchFamily="34" charset="0"/>
              </a:rPr>
              <a:t>enjoyable</a:t>
            </a:r>
            <a:r>
              <a:rPr lang="fr-CA" sz="1600" dirty="0" smtClean="0">
                <a:latin typeface="Calibri" pitchFamily="34" charset="0"/>
                <a:cs typeface="Calibri" pitchFamily="34" charset="0"/>
              </a:rPr>
              <a:t> and </a:t>
            </a:r>
            <a:r>
              <a:rPr lang="fr-CA" sz="1600" dirty="0" err="1" smtClean="0">
                <a:latin typeface="Calibri" pitchFamily="34" charset="0"/>
                <a:cs typeface="Calibri" pitchFamily="34" charset="0"/>
              </a:rPr>
              <a:t>contain</a:t>
            </a:r>
            <a:r>
              <a:rPr lang="fr-CA" sz="1600" dirty="0" smtClean="0">
                <a:latin typeface="Calibri" pitchFamily="34" charset="0"/>
                <a:cs typeface="Calibri" pitchFamily="34" charset="0"/>
              </a:rPr>
              <a:t> the </a:t>
            </a:r>
            <a:r>
              <a:rPr lang="fr-CA" sz="1600" dirty="0" err="1" smtClean="0">
                <a:latin typeface="Calibri" pitchFamily="34" charset="0"/>
                <a:cs typeface="Calibri" pitchFamily="34" charset="0"/>
              </a:rPr>
              <a:t>opportunity</a:t>
            </a:r>
            <a:r>
              <a:rPr lang="fr-CA" sz="1600" dirty="0" smtClean="0">
                <a:latin typeface="Calibri" pitchFamily="34" charset="0"/>
                <a:cs typeface="Calibri" pitchFamily="34" charset="0"/>
              </a:rPr>
              <a:t> for surprise</a:t>
            </a:r>
          </a:p>
          <a:p>
            <a:r>
              <a:rPr lang="fr-CA" sz="1600" dirty="0" smtClean="0">
                <a:latin typeface="Calibri" pitchFamily="34" charset="0"/>
                <a:cs typeface="Calibri" pitchFamily="34" charset="0"/>
              </a:rPr>
              <a:t>	(</a:t>
            </a:r>
            <a:r>
              <a:rPr lang="fr-CA" sz="1600" dirty="0" err="1" smtClean="0">
                <a:latin typeface="Calibri" pitchFamily="34" charset="0"/>
                <a:cs typeface="Calibri" pitchFamily="34" charset="0"/>
              </a:rPr>
              <a:t>Developing</a:t>
            </a:r>
            <a:r>
              <a:rPr lang="fr-CA" sz="1600" dirty="0" smtClean="0">
                <a:latin typeface="Calibri" pitchFamily="34" charset="0"/>
                <a:cs typeface="Calibri" pitchFamily="34" charset="0"/>
              </a:rPr>
              <a:t> a </a:t>
            </a:r>
            <a:r>
              <a:rPr lang="fr-CA" sz="1600" dirty="0" err="1" smtClean="0">
                <a:latin typeface="Calibri" pitchFamily="34" charset="0"/>
                <a:cs typeface="Calibri" pitchFamily="34" charset="0"/>
              </a:rPr>
              <a:t>Scheme</a:t>
            </a:r>
            <a:r>
              <a:rPr lang="fr-CA" sz="1600" dirty="0" smtClean="0">
                <a:latin typeface="Calibri" pitchFamily="34" charset="0"/>
                <a:cs typeface="Calibri" pitchFamily="34" charset="0"/>
              </a:rPr>
              <a:t> of </a:t>
            </a:r>
            <a:r>
              <a:rPr lang="fr-CA" sz="1600" dirty="0" err="1" smtClean="0">
                <a:latin typeface="Calibri" pitchFamily="34" charset="0"/>
                <a:cs typeface="Calibri" pitchFamily="34" charset="0"/>
              </a:rPr>
              <a:t>Work</a:t>
            </a:r>
            <a:r>
              <a:rPr lang="fr-CA" sz="1600" dirty="0" smtClean="0">
                <a:latin typeface="Calibri" pitchFamily="34" charset="0"/>
                <a:cs typeface="Calibri" pitchFamily="34" charset="0"/>
              </a:rPr>
              <a:t>, SNS, 2007)</a:t>
            </a:r>
          </a:p>
          <a:p>
            <a:endParaRPr lang="fr-CA" sz="2100" dirty="0" smtClean="0">
              <a:latin typeface="Calibri" pitchFamily="34" charset="0"/>
              <a:cs typeface="Calibri" pitchFamily="34" charset="0"/>
            </a:endParaRPr>
          </a:p>
          <a:p>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3</a:t>
            </a:fld>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b="1" dirty="0" smtClean="0"/>
              <a:t>Caractéristique 1</a:t>
            </a:r>
          </a:p>
          <a:p>
            <a:endParaRPr lang="fr-CA" b="1" dirty="0" smtClean="0"/>
          </a:p>
          <a:p>
            <a:r>
              <a:rPr lang="fr-CA" b="1" dirty="0" smtClean="0"/>
              <a:t>Elle semble intrigante pour l’élève</a:t>
            </a:r>
            <a:endParaRPr lang="fr-CA" b="1" noProof="0" dirty="0" smtClean="0"/>
          </a:p>
          <a:p>
            <a:r>
              <a:rPr lang="fr-CA" noProof="0" dirty="0" smtClean="0"/>
              <a:t>Elle</a:t>
            </a:r>
            <a:r>
              <a:rPr lang="fr-CA" baseline="0" noProof="0" dirty="0" smtClean="0"/>
              <a:t> semble nouvelle, inhabituelle, engageante</a:t>
            </a:r>
          </a:p>
          <a:p>
            <a:endParaRPr lang="fr-CA" dirty="0" smtClean="0"/>
          </a:p>
          <a:p>
            <a:r>
              <a:rPr lang="fr-CA" b="1" dirty="0" smtClean="0"/>
              <a:t>Note à l’animateur:</a:t>
            </a:r>
          </a:p>
          <a:p>
            <a:r>
              <a:rPr lang="fr-CA" dirty="0" smtClean="0"/>
              <a:t>Donner du temps aux participants de la formation pour essayer des scénarios possibles</a:t>
            </a:r>
            <a:r>
              <a:rPr lang="fr-CA" baseline="0" dirty="0" smtClean="0"/>
              <a:t> </a:t>
            </a:r>
            <a:r>
              <a:rPr lang="fr-CA" dirty="0" smtClean="0"/>
              <a:t>afin qu’ils puissent vivre l’intrigue et comprendre l’enthousiasme que les élèves démontreront.  Mettre l’emphase sur</a:t>
            </a:r>
            <a:r>
              <a:rPr lang="fr-CA" baseline="0" dirty="0" smtClean="0"/>
              <a:t> le travail d’équipe et les stratégies personnelles qui amèneront les enseignants à découvrir la magie derrière cette activité.</a:t>
            </a:r>
          </a:p>
          <a:p>
            <a:endParaRPr lang="fr-CA" dirty="0"/>
          </a:p>
          <a:p>
            <a:r>
              <a:rPr lang="fr-CA" b="1" baseline="0" dirty="0" smtClean="0"/>
              <a:t>Pédagogie en classe:</a:t>
            </a:r>
          </a:p>
          <a:p>
            <a:r>
              <a:rPr lang="fr-CA" dirty="0" smtClean="0"/>
              <a:t>Présenter l’activité aux élèves.  Les élèves seront intrigués.</a:t>
            </a:r>
          </a:p>
          <a:p>
            <a:r>
              <a:rPr lang="fr-CA" baseline="0" dirty="0" smtClean="0"/>
              <a:t>La</a:t>
            </a:r>
            <a:r>
              <a:rPr lang="fr-CA" dirty="0" smtClean="0"/>
              <a:t> tâche des élèves est de découvrir pourquoi cette activité fonctionne toujours.  On veut que les élèves discutent en petits groupes et utilisent  le vocabulaire approprié: facteurs, multiples, quotient, produit, nombre premier, nombre composé.</a:t>
            </a:r>
          </a:p>
          <a:p>
            <a:endParaRPr lang="fr-CA" baseline="0" dirty="0"/>
          </a:p>
          <a:p>
            <a:r>
              <a:rPr lang="fr-CA" b="1" dirty="0" smtClean="0"/>
              <a:t>Extension possible:</a:t>
            </a:r>
          </a:p>
          <a:p>
            <a:r>
              <a:rPr lang="fr-CA" baseline="0" dirty="0" smtClean="0"/>
              <a:t>Créer</a:t>
            </a:r>
            <a:r>
              <a:rPr lang="fr-CA" dirty="0" smtClean="0"/>
              <a:t> une intrigue semblable avec des nombres de 3 chiffres.</a:t>
            </a:r>
            <a:endParaRPr lang="fr-CA" baseline="0" dirty="0" smtClean="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4</a:t>
            </a:fld>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aseline="0" noProof="0" dirty="0" smtClean="0"/>
              <a:t>Image tirée de </a:t>
            </a:r>
            <a:r>
              <a:rPr lang="fr-CA" dirty="0" smtClean="0"/>
              <a:t>maxhavelaarfrance.org  </a:t>
            </a:r>
            <a:endParaRPr lang="fr-CA" noProof="0" dirty="0" smtClean="0"/>
          </a:p>
          <a:p>
            <a:endParaRPr lang="fr-CA" dirty="0" smtClean="0"/>
          </a:p>
          <a:p>
            <a:r>
              <a:rPr lang="en-CA" b="1" dirty="0" err="1" smtClean="0"/>
              <a:t>Caractéristique</a:t>
            </a:r>
            <a:r>
              <a:rPr lang="en-CA" b="1" dirty="0" smtClean="0"/>
              <a:t> 2</a:t>
            </a:r>
          </a:p>
          <a:p>
            <a:endParaRPr lang="en-CA" b="1" dirty="0" smtClean="0"/>
          </a:p>
          <a:p>
            <a:r>
              <a:rPr lang="en-CA" b="1" dirty="0" smtClean="0"/>
              <a:t>Elle </a:t>
            </a:r>
            <a:r>
              <a:rPr lang="en-CA" b="1" dirty="0" err="1" smtClean="0"/>
              <a:t>peut</a:t>
            </a:r>
            <a:r>
              <a:rPr lang="en-CA" b="1" baseline="0" dirty="0" smtClean="0"/>
              <a:t> </a:t>
            </a:r>
            <a:r>
              <a:rPr lang="en-CA" b="1" baseline="0" dirty="0" err="1" smtClean="0"/>
              <a:t>être</a:t>
            </a:r>
            <a:r>
              <a:rPr lang="en-CA" b="1" baseline="0" dirty="0" smtClean="0"/>
              <a:t> </a:t>
            </a:r>
            <a:r>
              <a:rPr lang="en-CA" b="1" baseline="0" dirty="0" err="1" smtClean="0"/>
              <a:t>résolue</a:t>
            </a:r>
            <a:r>
              <a:rPr lang="en-CA" b="1" baseline="0" dirty="0" smtClean="0"/>
              <a:t> de plus </a:t>
            </a:r>
            <a:r>
              <a:rPr lang="en-CA" b="1" baseline="0" dirty="0" err="1" smtClean="0"/>
              <a:t>d’une</a:t>
            </a:r>
            <a:r>
              <a:rPr lang="en-CA" b="1" baseline="0" dirty="0" smtClean="0"/>
              <a:t> </a:t>
            </a:r>
            <a:r>
              <a:rPr lang="en-CA" b="1" baseline="0" dirty="0" err="1" smtClean="0"/>
              <a:t>façon</a:t>
            </a:r>
            <a:r>
              <a:rPr lang="en-CA" b="1" baseline="0" dirty="0" smtClean="0"/>
              <a:t>.</a:t>
            </a:r>
            <a:endParaRPr lang="en-CA" b="1" noProof="0" dirty="0" smtClean="0"/>
          </a:p>
          <a:p>
            <a:endParaRPr lang="en-CA" b="1" noProof="0" dirty="0" smtClean="0"/>
          </a:p>
          <a:p>
            <a:r>
              <a:rPr lang="en-CA" b="1" noProof="0" dirty="0" smtClean="0"/>
              <a:t>Discussion avec les participants:</a:t>
            </a:r>
            <a:endParaRPr lang="fr-CA" b="1" noProof="0" dirty="0" smtClean="0"/>
          </a:p>
          <a:p>
            <a:r>
              <a:rPr lang="fr-CA" noProof="0" dirty="0" smtClean="0"/>
              <a:t>Cette</a:t>
            </a:r>
            <a:r>
              <a:rPr lang="fr-CA" baseline="0" noProof="0" dirty="0" smtClean="0"/>
              <a:t> activité peut être résolue de plus d’une façon pour plusieurs raisons.  Nommez-les.</a:t>
            </a:r>
          </a:p>
          <a:p>
            <a:endParaRPr lang="fr-CA" baseline="0" noProof="0" dirty="0" smtClean="0"/>
          </a:p>
          <a:p>
            <a:r>
              <a:rPr lang="fr-CA" b="1" baseline="0" noProof="0" dirty="0" smtClean="0"/>
              <a:t>Exemples de raison</a:t>
            </a:r>
            <a:r>
              <a:rPr lang="fr-CA" baseline="0" noProof="0" dirty="0" smtClean="0"/>
              <a:t>:</a:t>
            </a:r>
          </a:p>
          <a:p>
            <a:pPr marL="171450" indent="-171450">
              <a:buFontTx/>
              <a:buChar char="-"/>
            </a:pPr>
            <a:r>
              <a:rPr lang="fr-CA" baseline="0" noProof="0" dirty="0" smtClean="0"/>
              <a:t>La moyenne est de 8 portions.  Mathématiquement, on peut considérer 8 comme un nombre entre 7,5 et 8,4 arrondi à l’unité près.</a:t>
            </a:r>
          </a:p>
          <a:p>
            <a:pPr marL="171450" indent="-171450">
              <a:buFontTx/>
              <a:buChar char="-"/>
            </a:pPr>
            <a:r>
              <a:rPr lang="fr-CA" baseline="0" noProof="0" dirty="0" smtClean="0"/>
              <a:t>Puisqu’il y a 2 jours à définir, les portions de ces deux jours peuvent varier de 0 à 16 en gardant en tête que la somme de ces deux jours doit être entre 10 et 16 portions.</a:t>
            </a:r>
          </a:p>
          <a:p>
            <a:pPr>
              <a:buFontTx/>
              <a:buChar char="-"/>
            </a:pPr>
            <a:endParaRPr lang="en-CA" noProof="0" dirty="0" smtClean="0"/>
          </a:p>
          <a:p>
            <a:r>
              <a:rPr lang="fr-CA" b="1" dirty="0" smtClean="0"/>
              <a:t>Note à l’animateur:</a:t>
            </a:r>
          </a:p>
          <a:p>
            <a:r>
              <a:rPr lang="fr-CA" dirty="0" smtClean="0"/>
              <a:t>Donner du temps aux participants pour répondre à la question proposée sur la diapositive afin que les participants puissent vivre les différentes façons et comprendre l’enthousiasme que les élèves démontreront.</a:t>
            </a:r>
          </a:p>
          <a:p>
            <a:pPr>
              <a:buFontTx/>
              <a:buChar char="-"/>
            </a:pPr>
            <a:endParaRPr lang="fr-CA" noProof="0" dirty="0" smtClean="0"/>
          </a:p>
          <a:p>
            <a:r>
              <a:rPr lang="fr-CA" noProof="0" dirty="0" smtClean="0"/>
              <a:t>Dans une salle de classe, cette activité serait suivie d’une présentation orale de</a:t>
            </a:r>
            <a:r>
              <a:rPr lang="fr-CA" baseline="0" noProof="0" dirty="0" smtClean="0"/>
              <a:t> chacune des</a:t>
            </a:r>
            <a:r>
              <a:rPr lang="fr-CA" noProof="0" dirty="0" smtClean="0"/>
              <a:t> différentes</a:t>
            </a:r>
            <a:r>
              <a:rPr lang="fr-CA" baseline="0" noProof="0" dirty="0" smtClean="0"/>
              <a:t> équipes.  Celles-ci présentent les portions et montrent comment ils sont arrivés à une moyenne de 8 portions de fruits et légumes par jour.</a:t>
            </a:r>
          </a:p>
          <a:p>
            <a:endParaRPr lang="en-CA" baseline="0" noProof="0" dirty="0" smtClean="0"/>
          </a:p>
          <a:p>
            <a:r>
              <a:rPr lang="en-CA" b="1" baseline="0" noProof="0" dirty="0" smtClean="0"/>
              <a:t>Extensions </a:t>
            </a:r>
            <a:r>
              <a:rPr lang="en-CA" b="1" baseline="0" noProof="0" dirty="0" err="1" smtClean="0"/>
              <a:t>possibles</a:t>
            </a:r>
            <a:r>
              <a:rPr lang="en-CA" b="1" baseline="0" noProof="0" dirty="0" smtClean="0"/>
              <a:t>:</a:t>
            </a:r>
          </a:p>
          <a:p>
            <a:r>
              <a:rPr lang="fr-CA" baseline="0" noProof="0" dirty="0" smtClean="0"/>
              <a:t>Augmenter le nombre de portions</a:t>
            </a:r>
          </a:p>
          <a:p>
            <a:r>
              <a:rPr lang="fr-CA" baseline="0" noProof="0" dirty="0" smtClean="0"/>
              <a:t>Augmenter le nombre de jours inconnus</a:t>
            </a:r>
          </a:p>
          <a:p>
            <a:r>
              <a:rPr lang="fr-CA" baseline="0" noProof="0" dirty="0" smtClean="0"/>
              <a:t>Faire l’activité sur une période de temps plus longue</a:t>
            </a:r>
          </a:p>
          <a:p>
            <a:endParaRPr lang="fr-CA" baseline="0" noProof="0" dirty="0" smtClean="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5</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en-CA" sz="800" b="0" dirty="0" smtClean="0">
                <a:latin typeface="Tahoma" pitchFamily="34" charset="0"/>
                <a:ea typeface="Tahoma" pitchFamily="34" charset="0"/>
                <a:cs typeface="Tahoma" pitchFamily="34" charset="0"/>
              </a:rPr>
              <a:t>Image </a:t>
            </a:r>
            <a:r>
              <a:rPr lang="en-CA" sz="800" b="0" dirty="0" err="1" smtClean="0">
                <a:latin typeface="Tahoma" pitchFamily="34" charset="0"/>
                <a:ea typeface="Tahoma" pitchFamily="34" charset="0"/>
                <a:cs typeface="Tahoma" pitchFamily="34" charset="0"/>
              </a:rPr>
              <a:t>tiré</a:t>
            </a:r>
            <a:r>
              <a:rPr lang="en-CA" sz="800" b="0" dirty="0" smtClean="0">
                <a:latin typeface="Tahoma" pitchFamily="34" charset="0"/>
                <a:ea typeface="Tahoma" pitchFamily="34" charset="0"/>
                <a:cs typeface="Tahoma" pitchFamily="34" charset="0"/>
              </a:rPr>
              <a:t> de </a:t>
            </a:r>
            <a:r>
              <a:rPr lang="fr-CA" sz="800" dirty="0" smtClean="0">
                <a:effectLst/>
                <a:latin typeface="Tahoma" pitchFamily="34" charset="0"/>
                <a:ea typeface="Tahoma" pitchFamily="34" charset="0"/>
                <a:cs typeface="Tahoma" pitchFamily="34" charset="0"/>
              </a:rPr>
              <a:t>biblio.alloprof.qc.ca</a:t>
            </a:r>
            <a:endParaRPr lang="en-CA" sz="800" b="1" dirty="0" smtClean="0">
              <a:latin typeface="Tahoma" pitchFamily="34" charset="0"/>
              <a:ea typeface="Tahoma" pitchFamily="34" charset="0"/>
              <a:cs typeface="Tahoma" pitchFamily="34" charset="0"/>
            </a:endParaRPr>
          </a:p>
          <a:p>
            <a:endParaRPr lang="en-CA" b="1" dirty="0" smtClean="0"/>
          </a:p>
          <a:p>
            <a:r>
              <a:rPr lang="en-CA" b="1" dirty="0" err="1" smtClean="0"/>
              <a:t>Caractéristique</a:t>
            </a:r>
            <a:r>
              <a:rPr lang="en-CA" b="1" dirty="0" smtClean="0"/>
              <a:t> 3</a:t>
            </a:r>
          </a:p>
          <a:p>
            <a:endParaRPr lang="en-CA" b="1" dirty="0" smtClean="0"/>
          </a:p>
          <a:p>
            <a:r>
              <a:rPr lang="en-CA" b="1" dirty="0" smtClean="0"/>
              <a:t>Elle a </a:t>
            </a:r>
            <a:r>
              <a:rPr lang="en-CA" b="1" dirty="0" err="1" smtClean="0"/>
              <a:t>une</a:t>
            </a:r>
            <a:r>
              <a:rPr lang="en-CA" b="1" dirty="0" smtClean="0"/>
              <a:t> </a:t>
            </a:r>
            <a:r>
              <a:rPr lang="en-CA" b="1" dirty="0" err="1" smtClean="0"/>
              <a:t>certaine</a:t>
            </a:r>
            <a:r>
              <a:rPr lang="en-CA" b="1" dirty="0" smtClean="0"/>
              <a:t> </a:t>
            </a:r>
            <a:r>
              <a:rPr lang="en-CA" b="1" dirty="0" err="1" smtClean="0"/>
              <a:t>profondeur</a:t>
            </a:r>
            <a:r>
              <a:rPr lang="en-CA" b="1" dirty="0" smtClean="0"/>
              <a:t>.</a:t>
            </a:r>
          </a:p>
          <a:p>
            <a:endParaRPr lang="fr-CA" b="1" dirty="0" smtClean="0"/>
          </a:p>
          <a:p>
            <a:r>
              <a:rPr lang="fr-CA" dirty="0" smtClean="0"/>
              <a:t>L’</a:t>
            </a:r>
            <a:r>
              <a:rPr lang="fr-CA" noProof="0" dirty="0" smtClean="0"/>
              <a:t>activité proposée sur la diapositive </a:t>
            </a:r>
            <a:r>
              <a:rPr lang="fr-CA" baseline="0" noProof="0" dirty="0" smtClean="0"/>
              <a:t>offre de la profondeur</a:t>
            </a:r>
            <a:r>
              <a:rPr lang="fr-CA" noProof="0" dirty="0" smtClean="0"/>
              <a:t>.  </a:t>
            </a:r>
          </a:p>
          <a:p>
            <a:endParaRPr lang="fr-CA" noProof="0" dirty="0" smtClean="0"/>
          </a:p>
          <a:p>
            <a:r>
              <a:rPr lang="fr-CA" noProof="0" dirty="0" smtClean="0"/>
              <a:t>L’explication</a:t>
            </a:r>
            <a:r>
              <a:rPr lang="fr-CA" baseline="0" noProof="0" dirty="0" smtClean="0"/>
              <a:t> est donc plus importante que la réponse</a:t>
            </a:r>
            <a:r>
              <a:rPr lang="fr-CA" baseline="0" dirty="0" smtClean="0"/>
              <a:t>.</a:t>
            </a:r>
          </a:p>
          <a:p>
            <a:endParaRPr lang="fr-CA" baseline="0" dirty="0" smtClean="0"/>
          </a:p>
          <a:p>
            <a:pPr>
              <a:buFontTx/>
              <a:buNone/>
            </a:pPr>
            <a:endParaRPr lang="en-CA" baseline="0" dirty="0" smtClean="0"/>
          </a:p>
          <a:p>
            <a:pPr>
              <a:buFontTx/>
              <a:buNone/>
            </a:pPr>
            <a:r>
              <a:rPr lang="en-CA" b="1" baseline="0" dirty="0" smtClean="0"/>
              <a:t>Note à </a:t>
            </a:r>
            <a:r>
              <a:rPr lang="en-CA" b="1" baseline="0" dirty="0" err="1" smtClean="0"/>
              <a:t>l’animateur</a:t>
            </a:r>
            <a:r>
              <a:rPr lang="en-CA"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1. </a:t>
            </a:r>
            <a:r>
              <a:rPr lang="fr-CA" dirty="0" smtClean="0"/>
              <a:t>Donner du temps aux participants pour répondre à la question proposée sur la diapositive afin que les participants puissent comprendre</a:t>
            </a:r>
            <a:r>
              <a:rPr lang="fr-CA" baseline="0" dirty="0" smtClean="0"/>
              <a:t> la profondeur </a:t>
            </a:r>
            <a:r>
              <a:rPr lang="fr-CA" dirty="0" smtClean="0"/>
              <a:t>et l’enthousiasme que les élèves démontreront.</a:t>
            </a:r>
          </a:p>
          <a:p>
            <a:pPr>
              <a:buFontTx/>
              <a:buNone/>
            </a:pPr>
            <a:endParaRPr lang="en-CA" baseline="0" dirty="0" smtClean="0"/>
          </a:p>
          <a:p>
            <a:pPr>
              <a:buFontTx/>
              <a:buNone/>
            </a:pPr>
            <a:r>
              <a:rPr lang="en-CA" baseline="0" dirty="0" smtClean="0"/>
              <a:t>2. On </a:t>
            </a:r>
            <a:r>
              <a:rPr lang="en-CA" baseline="0" dirty="0" err="1" smtClean="0"/>
              <a:t>peut</a:t>
            </a:r>
            <a:r>
              <a:rPr lang="en-CA" baseline="0" dirty="0" smtClean="0"/>
              <a:t> </a:t>
            </a:r>
            <a:r>
              <a:rPr lang="en-CA" baseline="0" dirty="0" err="1" smtClean="0"/>
              <a:t>parler</a:t>
            </a:r>
            <a:r>
              <a:rPr lang="en-CA" baseline="0" dirty="0" smtClean="0"/>
              <a:t> </a:t>
            </a:r>
            <a:r>
              <a:rPr lang="en-CA" baseline="0" dirty="0" err="1" smtClean="0"/>
              <a:t>ici</a:t>
            </a:r>
            <a:r>
              <a:rPr lang="en-CA" baseline="0" dirty="0" smtClean="0"/>
              <a:t> de la </a:t>
            </a:r>
            <a:r>
              <a:rPr lang="en-CA" baseline="0" dirty="0" err="1" smtClean="0"/>
              <a:t>taxonomie</a:t>
            </a:r>
            <a:r>
              <a:rPr lang="en-CA" baseline="0" dirty="0" smtClean="0"/>
              <a:t> de Bloom pour explorer</a:t>
            </a:r>
            <a:r>
              <a:rPr lang="en-CA" dirty="0" smtClean="0"/>
              <a:t> </a:t>
            </a:r>
            <a:r>
              <a:rPr lang="en-CA" dirty="0" err="1" smtClean="0"/>
              <a:t>ce</a:t>
            </a:r>
            <a:r>
              <a:rPr lang="en-CA" dirty="0" smtClean="0"/>
              <a:t> </a:t>
            </a:r>
            <a:r>
              <a:rPr lang="en-CA" dirty="0" err="1" smtClean="0"/>
              <a:t>que</a:t>
            </a:r>
            <a:r>
              <a:rPr lang="en-CA" dirty="0" smtClean="0"/>
              <a:t> “</a:t>
            </a:r>
            <a:r>
              <a:rPr lang="en-CA" dirty="0" err="1" smtClean="0"/>
              <a:t>profondeur</a:t>
            </a:r>
            <a:r>
              <a:rPr lang="en-CA" dirty="0" smtClean="0"/>
              <a:t>” </a:t>
            </a:r>
            <a:r>
              <a:rPr lang="en-CA" dirty="0" err="1" smtClean="0"/>
              <a:t>veut</a:t>
            </a:r>
            <a:r>
              <a:rPr lang="en-CA" dirty="0" smtClean="0"/>
              <a:t> dire.</a:t>
            </a:r>
            <a:endParaRPr lang="en-CA" baseline="0" dirty="0" smtClean="0"/>
          </a:p>
          <a:p>
            <a:endParaRPr lang="fr-CA" sz="1100" b="1" dirty="0" smtClean="0"/>
          </a:p>
          <a:p>
            <a:r>
              <a:rPr lang="fr-CA" sz="1100" b="1" dirty="0" smtClean="0"/>
              <a:t>Connaissance</a:t>
            </a:r>
            <a:r>
              <a:rPr lang="fr-CA" sz="1100" dirty="0" smtClean="0"/>
              <a:t> : arranger, définir, dupliquer, étiqueter, lister, mémoriser, nommer, ordonner, identifier, relier, rappeler, répéter, reproduire. </a:t>
            </a:r>
          </a:p>
          <a:p>
            <a:r>
              <a:rPr lang="fr-CA" sz="1100" b="1" dirty="0" smtClean="0"/>
              <a:t>Compréhension </a:t>
            </a:r>
            <a:r>
              <a:rPr lang="fr-CA" sz="1100" dirty="0" smtClean="0"/>
              <a:t>: classifier, décrire, discuter, expliquer, exprimer, identifier, indiquer, situer, reconnaître, rapporter, reformuler, réviser, choisir, traduire </a:t>
            </a:r>
          </a:p>
          <a:p>
            <a:r>
              <a:rPr lang="fr-CA" sz="1100" b="1" dirty="0" smtClean="0"/>
              <a:t>Application: </a:t>
            </a:r>
            <a:r>
              <a:rPr lang="fr-CA" sz="1100" dirty="0" smtClean="0"/>
              <a:t>appliquer, choisir, démontrer, employer, illustrer, interpréter, opérer, pratiquer, planifier, schématiser, résoudre, utiliser, écrire. </a:t>
            </a:r>
          </a:p>
          <a:p>
            <a:r>
              <a:rPr lang="fr-CA" sz="1100" b="1" dirty="0" smtClean="0"/>
              <a:t>Analyse </a:t>
            </a:r>
            <a:r>
              <a:rPr lang="fr-CA" sz="1100" dirty="0" smtClean="0"/>
              <a:t>: analyser, estimer, calculer, catégoriser, comparer, contraster, critiquer, différencier, discriminer, distinguer, examiner, expérimenter, questionner, tester, cerner. </a:t>
            </a:r>
          </a:p>
          <a:p>
            <a:r>
              <a:rPr lang="fr-CA" sz="1100" b="1" dirty="0" smtClean="0"/>
              <a:t>Synthèse </a:t>
            </a:r>
            <a:r>
              <a:rPr lang="fr-CA" sz="1100" dirty="0" smtClean="0"/>
              <a:t>: arranger, assembler, collecter, composer, construire, créer, concevoir, développer, formuler, gérer, organiser, planifier, préparer, proposer, installer, écrire. </a:t>
            </a:r>
          </a:p>
          <a:p>
            <a:r>
              <a:rPr lang="fr-CA" sz="1100" b="1" dirty="0" smtClean="0"/>
              <a:t>Évaluation</a:t>
            </a:r>
            <a:r>
              <a:rPr lang="fr-CA" sz="1100" dirty="0" smtClean="0"/>
              <a:t> : arranger, argumenter, évaluer, rattacher, choisir, comparer, justifier, estimer, juger, prédire, chiffrer, élaguer, sélectionner, supporter. </a:t>
            </a:r>
          </a:p>
          <a:p>
            <a:pPr>
              <a:buFontTx/>
              <a:buChar char="-"/>
            </a:pPr>
            <a:r>
              <a:rPr lang="fr-CA" sz="1000" dirty="0" smtClean="0">
                <a:hlinkClick r:id="rId3"/>
              </a:rPr>
              <a:t>http://fr.wikipedia.org/wiki/Taxonomie_de_Bloom</a:t>
            </a:r>
            <a:r>
              <a:rPr lang="fr-CA" sz="1000" dirty="0" smtClean="0"/>
              <a:t> </a:t>
            </a:r>
            <a:endParaRPr lang="fr-CA" sz="1000"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6</a:t>
            </a:fld>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CA" b="1" dirty="0" err="1" smtClean="0"/>
              <a:t>Caractéristique</a:t>
            </a:r>
            <a:r>
              <a:rPr lang="en-CA" b="1" dirty="0" smtClean="0"/>
              <a:t> 4</a:t>
            </a:r>
          </a:p>
          <a:p>
            <a:endParaRPr lang="en-CA" b="1" dirty="0" smtClean="0"/>
          </a:p>
          <a:p>
            <a:r>
              <a:rPr lang="en-CA" b="1" dirty="0" smtClean="0"/>
              <a:t>Elle </a:t>
            </a:r>
            <a:r>
              <a:rPr lang="en-CA" b="1" dirty="0" err="1" smtClean="0"/>
              <a:t>présente</a:t>
            </a:r>
            <a:r>
              <a:rPr lang="en-CA" b="1" dirty="0" smtClean="0"/>
              <a:t> </a:t>
            </a:r>
            <a:r>
              <a:rPr lang="en-CA" b="1" dirty="0" err="1" smtClean="0"/>
              <a:t>une</a:t>
            </a:r>
            <a:r>
              <a:rPr lang="en-CA" b="1" dirty="0" smtClean="0"/>
              <a:t> </a:t>
            </a:r>
            <a:r>
              <a:rPr lang="en-CA" b="1" dirty="0" err="1" smtClean="0"/>
              <a:t>certaine</a:t>
            </a:r>
            <a:r>
              <a:rPr lang="en-CA" b="1" dirty="0" smtClean="0"/>
              <a:t> </a:t>
            </a:r>
            <a:r>
              <a:rPr lang="en-CA" b="1" dirty="0" err="1" smtClean="0"/>
              <a:t>ouverture</a:t>
            </a:r>
            <a:endParaRPr lang="en-CA" b="1" dirty="0" smtClean="0"/>
          </a:p>
          <a:p>
            <a:endParaRPr lang="fr-CA" b="1" noProof="0" dirty="0" smtClean="0"/>
          </a:p>
          <a:p>
            <a:r>
              <a:rPr lang="fr-CA" noProof="0" dirty="0" smtClean="0"/>
              <a:t>Il y a autant de réponses que les enfants veulent bien </a:t>
            </a:r>
            <a:r>
              <a:rPr lang="fr-CA" dirty="0" err="1" smtClean="0"/>
              <a:t>génére</a:t>
            </a:r>
            <a:r>
              <a:rPr lang="fr-CA" noProof="0" dirty="0" smtClean="0"/>
              <a:t>r</a:t>
            </a:r>
            <a:r>
              <a:rPr lang="fr-CA" baseline="0" noProof="0" dirty="0" smtClean="0"/>
              <a:t> car il n’y a aucune dimension donnée</a:t>
            </a:r>
            <a:r>
              <a:rPr lang="fr-CA" noProof="0" dirty="0" smtClean="0"/>
              <a:t> dans la question ni le diagramme.</a:t>
            </a:r>
          </a:p>
          <a:p>
            <a:endParaRPr lang="fr-CA" baseline="0" noProof="0" dirty="0" smtClean="0"/>
          </a:p>
          <a:p>
            <a:endParaRPr lang="fr-CA" noProof="0" dirty="0" smtClean="0"/>
          </a:p>
          <a:p>
            <a:pPr>
              <a:buFontTx/>
              <a:buNone/>
            </a:pPr>
            <a:r>
              <a:rPr lang="en-CA" b="1" baseline="0" dirty="0" smtClean="0"/>
              <a:t>Note à </a:t>
            </a:r>
            <a:r>
              <a:rPr lang="en-CA" b="1" baseline="0" dirty="0" err="1" smtClean="0"/>
              <a:t>l’animateur</a:t>
            </a:r>
            <a:r>
              <a:rPr lang="en-CA" baseline="0" dirty="0" smtClean="0"/>
              <a:t>:</a:t>
            </a:r>
          </a:p>
          <a:p>
            <a:pPr defTabSz="931637">
              <a:defRPr/>
            </a:pPr>
            <a:r>
              <a:rPr lang="fr-CA" dirty="0" smtClean="0"/>
              <a:t>Donner du temps aux participants pour répondre à la question proposée sur la diapositive afin que les ceux-ci puissent comprendre</a:t>
            </a:r>
            <a:r>
              <a:rPr lang="fr-CA" baseline="0" dirty="0" smtClean="0"/>
              <a:t> l’ouverture </a:t>
            </a:r>
            <a:r>
              <a:rPr lang="fr-CA" dirty="0" smtClean="0"/>
              <a:t>et l’enthousiasme que les élèves démontreront.</a:t>
            </a:r>
          </a:p>
          <a:p>
            <a:endParaRPr lang="fr-CA" dirty="0" smtClean="0"/>
          </a:p>
          <a:p>
            <a:r>
              <a:rPr lang="fr-CA" b="1" dirty="0" smtClean="0"/>
              <a:t>Pédagogie en classe:</a:t>
            </a:r>
          </a:p>
          <a:p>
            <a:r>
              <a:rPr lang="fr-CA" dirty="0" smtClean="0"/>
              <a:t>Les élèves démontreraient leur réponse par affiche ou présentation orale.</a:t>
            </a:r>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7</a:t>
            </a:fld>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b="1" noProof="0" dirty="0" smtClean="0"/>
              <a:t>Note à l’animateur</a:t>
            </a:r>
          </a:p>
          <a:p>
            <a:r>
              <a:rPr lang="fr-CA" noProof="0" dirty="0" smtClean="0"/>
              <a:t>Voir </a:t>
            </a:r>
            <a:r>
              <a:rPr lang="fr-CA" i="1" noProof="0" dirty="0" smtClean="0"/>
              <a:t>Fiche reproductible</a:t>
            </a:r>
            <a:r>
              <a:rPr lang="fr-CA" noProof="0" dirty="0" smtClean="0"/>
              <a:t>: Quelles</a:t>
            </a:r>
            <a:r>
              <a:rPr lang="fr-CA" baseline="0" noProof="0" dirty="0" smtClean="0"/>
              <a:t> questions sont riches?</a:t>
            </a:r>
            <a:endParaRPr lang="fr-CA" noProof="0" dirty="0" smtClean="0"/>
          </a:p>
          <a:p>
            <a:r>
              <a:rPr lang="fr-CA" noProof="0" dirty="0" smtClean="0"/>
              <a:t>Préparer</a:t>
            </a:r>
            <a:r>
              <a:rPr lang="fr-CA" baseline="0" noProof="0" dirty="0" smtClean="0"/>
              <a:t> suffisamment d’ensemble de cartes pour que vos participants puissent travailler en groupe de 2 ou 3 personnes.</a:t>
            </a:r>
          </a:p>
          <a:p>
            <a:endParaRPr lang="fr-CA" baseline="0" noProof="0" dirty="0" smtClean="0"/>
          </a:p>
          <a:p>
            <a:r>
              <a:rPr lang="fr-CA" b="1" baseline="0" noProof="0" dirty="0" smtClean="0"/>
              <a:t>Discussion</a:t>
            </a:r>
          </a:p>
          <a:p>
            <a:r>
              <a:rPr lang="fr-CA" baseline="0" noProof="0" dirty="0" smtClean="0"/>
              <a:t>Y a-t-il des activités qui sont plus difficiles à classifier?  Pourquoi?</a:t>
            </a:r>
          </a:p>
          <a:p>
            <a:r>
              <a:rPr lang="fr-CA" baseline="0" noProof="0" dirty="0" smtClean="0"/>
              <a:t>Y a-t-il des activités qui sont clairement riches?  Pourquoi?</a:t>
            </a:r>
          </a:p>
          <a:p>
            <a:endParaRPr lang="en-CA" baseline="0" dirty="0" smtClean="0"/>
          </a:p>
          <a:p>
            <a:r>
              <a:rPr lang="en-CA" b="1" baseline="0" dirty="0" err="1" smtClean="0"/>
              <a:t>Variante</a:t>
            </a:r>
            <a:endParaRPr lang="en-CA" b="1" baseline="0" dirty="0" smtClean="0"/>
          </a:p>
          <a:p>
            <a:r>
              <a:rPr lang="en-CA" baseline="0" dirty="0" smtClean="0"/>
              <a:t>Demander aux participants </a:t>
            </a:r>
            <a:r>
              <a:rPr lang="en-CA" baseline="0" dirty="0" err="1" smtClean="0"/>
              <a:t>d’écrire</a:t>
            </a:r>
            <a:r>
              <a:rPr lang="en-CA" baseline="0" dirty="0" smtClean="0"/>
              <a:t> </a:t>
            </a:r>
            <a:r>
              <a:rPr lang="en-CA" baseline="0" dirty="0" err="1" smtClean="0"/>
              <a:t>ou</a:t>
            </a:r>
            <a:r>
              <a:rPr lang="en-CA" baseline="0" dirty="0" smtClean="0"/>
              <a:t> </a:t>
            </a:r>
            <a:r>
              <a:rPr lang="en-CA" baseline="0" dirty="0" err="1" smtClean="0"/>
              <a:t>d’énoncer</a:t>
            </a:r>
            <a:r>
              <a:rPr lang="en-CA" baseline="0" dirty="0" smtClean="0"/>
              <a:t> </a:t>
            </a:r>
            <a:r>
              <a:rPr lang="en-CA" baseline="0" dirty="0" err="1" smtClean="0"/>
              <a:t>une</a:t>
            </a:r>
            <a:r>
              <a:rPr lang="en-CA" baseline="0" dirty="0" smtClean="0"/>
              <a:t> question </a:t>
            </a:r>
            <a:r>
              <a:rPr lang="en-CA" baseline="0" dirty="0" err="1" smtClean="0"/>
              <a:t>qu’ils</a:t>
            </a:r>
            <a:r>
              <a:rPr lang="en-CA" baseline="0" dirty="0" smtClean="0"/>
              <a:t> </a:t>
            </a:r>
            <a:r>
              <a:rPr lang="en-CA" baseline="0" dirty="0" err="1" smtClean="0"/>
              <a:t>ont</a:t>
            </a:r>
            <a:r>
              <a:rPr lang="en-CA" baseline="0" dirty="0" smtClean="0"/>
              <a:t> </a:t>
            </a:r>
            <a:r>
              <a:rPr lang="en-CA" baseline="0" dirty="0" err="1" smtClean="0"/>
              <a:t>posée</a:t>
            </a:r>
            <a:r>
              <a:rPr lang="en-CA" baseline="0" dirty="0" smtClean="0"/>
              <a:t> à </a:t>
            </a:r>
            <a:r>
              <a:rPr lang="en-CA" baseline="0" dirty="0" err="1" smtClean="0"/>
              <a:t>leurs</a:t>
            </a:r>
            <a:r>
              <a:rPr lang="en-CA" baseline="0" dirty="0" smtClean="0"/>
              <a:t> </a:t>
            </a:r>
            <a:r>
              <a:rPr lang="en-CA" baseline="0" dirty="0" err="1" smtClean="0"/>
              <a:t>élèves</a:t>
            </a:r>
            <a:r>
              <a:rPr lang="en-CA" baseline="0" dirty="0" smtClean="0"/>
              <a:t> </a:t>
            </a:r>
            <a:r>
              <a:rPr lang="en-CA" baseline="0" dirty="0" err="1" smtClean="0"/>
              <a:t>récemment</a:t>
            </a:r>
            <a:r>
              <a:rPr lang="en-CA" baseline="0" dirty="0" smtClean="0"/>
              <a:t>.  </a:t>
            </a:r>
            <a:r>
              <a:rPr lang="en-CA" baseline="0" dirty="0" err="1" smtClean="0"/>
              <a:t>Est-elle</a:t>
            </a:r>
            <a:r>
              <a:rPr lang="en-CA" baseline="0" dirty="0" smtClean="0"/>
              <a:t> riche?  Comment </a:t>
            </a:r>
            <a:r>
              <a:rPr lang="en-CA" baseline="0" dirty="0" err="1" smtClean="0"/>
              <a:t>peut</a:t>
            </a:r>
            <a:r>
              <a:rPr lang="en-CA" baseline="0" dirty="0" smtClean="0"/>
              <a:t>-on la </a:t>
            </a:r>
            <a:r>
              <a:rPr lang="en-CA" baseline="0" dirty="0" err="1" smtClean="0"/>
              <a:t>rendre</a:t>
            </a:r>
            <a:r>
              <a:rPr lang="en-CA" baseline="0" dirty="0" smtClean="0"/>
              <a:t> riche?</a:t>
            </a:r>
          </a:p>
          <a:p>
            <a:endParaRPr lang="fr-CA" b="1" baseline="0" noProof="0" dirty="0" smtClean="0"/>
          </a:p>
          <a:p>
            <a:r>
              <a:rPr lang="fr-CA" b="1" baseline="0" noProof="0" dirty="0" smtClean="0"/>
              <a:t>Extension</a:t>
            </a:r>
          </a:p>
          <a:p>
            <a:r>
              <a:rPr lang="fr-CA" baseline="0" noProof="0" dirty="0" smtClean="0"/>
              <a:t>Les équipes choisissent une des 20 activités qu’ils aiment plus particulièrement.  Ils présentent aux autres ce qu’ils aiment et comment ils pensent l’utiliser un jour dans leur salle de classe.</a:t>
            </a:r>
          </a:p>
          <a:p>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8</a:t>
            </a:fld>
            <a:endParaRPr lang="fr-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637">
              <a:defRPr/>
            </a:pPr>
            <a:r>
              <a:rPr lang="en-CA" b="1" dirty="0" err="1" smtClean="0"/>
              <a:t>Définition</a:t>
            </a:r>
            <a:endParaRPr lang="fr-CA" b="1" dirty="0" smtClean="0"/>
          </a:p>
          <a:p>
            <a:pPr defTabSz="931637">
              <a:defRPr/>
            </a:pPr>
            <a:r>
              <a:rPr lang="fr-CA" b="1" dirty="0" smtClean="0"/>
              <a:t>Ce n’est pas....</a:t>
            </a:r>
            <a:endParaRPr lang="fr-CA" b="1"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noProof="0" dirty="0" smtClean="0"/>
              <a:t>- </a:t>
            </a:r>
            <a:r>
              <a:rPr lang="fr-CA" b="1" noProof="0" dirty="0" smtClean="0"/>
              <a:t>une série de questions répétitives</a:t>
            </a:r>
            <a:r>
              <a:rPr lang="fr-CA" noProof="0" dirty="0" smtClean="0"/>
              <a:t>:  Il y en a dans le</a:t>
            </a:r>
            <a:r>
              <a:rPr lang="fr-CA" baseline="0" noProof="0" dirty="0" smtClean="0"/>
              <a:t> manuel de l’élève.  Il y a une place pour ce type d’approche</a:t>
            </a:r>
            <a:r>
              <a:rPr lang="fr-CA" noProof="0" dirty="0" smtClean="0"/>
              <a:t> pour certains élèves.</a:t>
            </a:r>
          </a:p>
          <a:p>
            <a:endParaRPr lang="fr-CA" noProof="0"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fr-CA" b="1" noProof="0" dirty="0" smtClean="0"/>
              <a:t> une question différente mais semblable à ce qu’on a déjà fait</a:t>
            </a:r>
          </a:p>
          <a:p>
            <a:pPr marL="0" marR="0" indent="0" algn="l" defTabSz="914400" rtl="0" eaLnBrk="1" fontAlgn="auto" latinLnBrk="0" hangingPunct="1">
              <a:lnSpc>
                <a:spcPct val="100000"/>
              </a:lnSpc>
              <a:spcBef>
                <a:spcPts val="0"/>
              </a:spcBef>
              <a:spcAft>
                <a:spcPts val="0"/>
              </a:spcAft>
              <a:buClrTx/>
              <a:buSzTx/>
              <a:buFontTx/>
              <a:buNone/>
              <a:tabLst/>
              <a:defRPr/>
            </a:pPr>
            <a:r>
              <a:rPr lang="fr-CA" noProof="0" dirty="0" smtClean="0"/>
              <a:t>Voici un exemple:</a:t>
            </a:r>
          </a:p>
          <a:p>
            <a:pPr marL="0" marR="0" indent="0" algn="l" defTabSz="914400" rtl="0" eaLnBrk="1" fontAlgn="auto" latinLnBrk="0" hangingPunct="1">
              <a:lnSpc>
                <a:spcPct val="100000"/>
              </a:lnSpc>
              <a:spcBef>
                <a:spcPts val="0"/>
              </a:spcBef>
              <a:spcAft>
                <a:spcPts val="0"/>
              </a:spcAft>
              <a:buClrTx/>
              <a:buSzTx/>
              <a:buFontTx/>
              <a:buNone/>
              <a:tabLst/>
              <a:defRPr/>
            </a:pPr>
            <a:r>
              <a:rPr lang="fr-CA" noProof="0" dirty="0" smtClean="0"/>
              <a:t>Question</a:t>
            </a:r>
            <a:r>
              <a:rPr lang="fr-CA" baseline="0" noProof="0" dirty="0" smtClean="0"/>
              <a:t> 1:  Paul a mangé ¼ de pizza.  Marie a mangé ½ de la même pizza.  Ensemble, quelle portion de la pizza ont-ils mangé?</a:t>
            </a:r>
          </a:p>
          <a:p>
            <a:pPr marL="0" marR="0" indent="0" algn="l" defTabSz="914400" rtl="0" eaLnBrk="1" fontAlgn="auto" latinLnBrk="0" hangingPunct="1">
              <a:lnSpc>
                <a:spcPct val="100000"/>
              </a:lnSpc>
              <a:spcBef>
                <a:spcPts val="0"/>
              </a:spcBef>
              <a:spcAft>
                <a:spcPts val="0"/>
              </a:spcAft>
              <a:buClrTx/>
              <a:buSzTx/>
              <a:buFontTx/>
              <a:buNone/>
              <a:tabLst/>
              <a:defRPr/>
            </a:pPr>
            <a:r>
              <a:rPr lang="fr-CA" baseline="0" noProof="0" dirty="0" smtClean="0"/>
              <a:t>Question 2:  Paul a mangé ⅓ de tarte.  Marie a mangé ⅙ de la même tarte. Ensemble, quelle portion de la tarte ont-ils mangé?</a:t>
            </a:r>
          </a:p>
          <a:p>
            <a:r>
              <a:rPr lang="fr-CA" dirty="0" smtClean="0"/>
              <a:t>Il y a une place pour ce type d’approche</a:t>
            </a:r>
            <a:r>
              <a:rPr lang="fr-CA" baseline="0" dirty="0" smtClean="0"/>
              <a:t> pour certains élèves.</a:t>
            </a:r>
            <a:endParaRPr lang="fr-CA"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1" noProof="0" dirty="0" smtClean="0"/>
              <a:t>- un projet de longue haleine</a:t>
            </a:r>
            <a:r>
              <a:rPr lang="fr-CA" noProof="0" dirty="0" smtClean="0"/>
              <a:t>:</a:t>
            </a:r>
            <a:r>
              <a:rPr lang="fr-CA" baseline="0" noProof="0" dirty="0" smtClean="0"/>
              <a:t> Ceci demande généralement de la recherche sur une longue période de temps.</a:t>
            </a:r>
            <a:endParaRPr lang="fr-CA"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1" dirty="0" smtClean="0"/>
              <a:t>- une activité qui se termine avec la réponse:  </a:t>
            </a:r>
            <a:r>
              <a:rPr lang="fr-CA" dirty="0" smtClean="0"/>
              <a:t>Les activités riches</a:t>
            </a:r>
            <a:r>
              <a:rPr lang="fr-CA" baseline="0" dirty="0" smtClean="0"/>
              <a:t> finissent généralement par une discussion.</a:t>
            </a:r>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9</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Triangle isocè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540544" y="776288"/>
            <a:ext cx="8062912" cy="1470025"/>
          </a:xfrm>
        </p:spPr>
        <p:txBody>
          <a:bodyPr anchor="b">
            <a:normAutofit/>
          </a:bodyPr>
          <a:lstStyle>
            <a:lvl1pPr algn="r">
              <a:defRPr sz="440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1371600" y="6012656"/>
            <a:ext cx="5791200" cy="365125"/>
          </a:xfrm>
        </p:spPr>
        <p:txBody>
          <a:bodyPr tIns="0" bIns="0" anchor="t"/>
          <a:lstStyle>
            <a:lvl1pPr algn="r">
              <a:defRPr sz="1000"/>
            </a:lvl1pPr>
          </a:lstStyle>
          <a:p>
            <a:fld id="{B4A18609-8440-484C-A86C-7D498EC5A4DE}" type="datetimeFigureOut">
              <a:rPr lang="fr-CA" smtClean="0"/>
              <a:pPr/>
              <a:t>2011-12-09</a:t>
            </a:fld>
            <a:endParaRPr lang="fr-CA"/>
          </a:p>
        </p:txBody>
      </p:sp>
      <p:sp>
        <p:nvSpPr>
          <p:cNvPr id="17" name="Espace réservé du pied de page 16"/>
          <p:cNvSpPr>
            <a:spLocks noGrp="1"/>
          </p:cNvSpPr>
          <p:nvPr>
            <p:ph type="ftr" sz="quarter" idx="11"/>
          </p:nvPr>
        </p:nvSpPr>
        <p:spPr>
          <a:xfrm>
            <a:off x="1371600" y="5650704"/>
            <a:ext cx="5791200" cy="365125"/>
          </a:xfrm>
        </p:spPr>
        <p:txBody>
          <a:bodyPr tIns="0" bIns="0" anchor="b"/>
          <a:lstStyle>
            <a:lvl1pPr algn="r">
              <a:defRPr sz="1100"/>
            </a:lvl1pPr>
          </a:lstStyle>
          <a:p>
            <a:endParaRPr lang="fr-CA"/>
          </a:p>
        </p:txBody>
      </p:sp>
      <p:sp>
        <p:nvSpPr>
          <p:cNvPr id="29" name="Espace réservé du numéro de diapositive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7D5EE35-D9E3-433A-B449-A4730737C95E}"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4A18609-8440-484C-A86C-7D498EC5A4DE}" type="datetimeFigureOut">
              <a:rPr lang="fr-CA" smtClean="0"/>
              <a:pPr/>
              <a:t>2011-12-09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47D5EE35-D9E3-433A-B449-A4730737C95E}"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381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381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4A18609-8440-484C-A86C-7D498EC5A4DE}" type="datetimeFigureOut">
              <a:rPr lang="fr-CA" smtClean="0"/>
              <a:pPr/>
              <a:t>2011-12-09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47D5EE35-D9E3-433A-B449-A4730737C95E}"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1399032"/>
          </a:xfrm>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457200" y="1882808"/>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791456" y="6480048"/>
            <a:ext cx="2133600" cy="301752"/>
          </a:xfrm>
        </p:spPr>
        <p:txBody>
          <a:bodyPr/>
          <a:lstStyle/>
          <a:p>
            <a:fld id="{B4A18609-8440-484C-A86C-7D498EC5A4DE}" type="datetimeFigureOut">
              <a:rPr lang="fr-CA" smtClean="0"/>
              <a:pPr/>
              <a:t>2011-12-09</a:t>
            </a:fld>
            <a:endParaRPr lang="fr-CA"/>
          </a:p>
        </p:txBody>
      </p:sp>
      <p:sp>
        <p:nvSpPr>
          <p:cNvPr id="5" name="Espace réservé du pied de page 4"/>
          <p:cNvSpPr>
            <a:spLocks noGrp="1"/>
          </p:cNvSpPr>
          <p:nvPr>
            <p:ph type="ftr" sz="quarter" idx="11"/>
          </p:nvPr>
        </p:nvSpPr>
        <p:spPr>
          <a:xfrm>
            <a:off x="457200" y="6480969"/>
            <a:ext cx="4260056" cy="300831"/>
          </a:xfrm>
        </p:spPr>
        <p:txBody>
          <a:bodyPr/>
          <a:lstStyle/>
          <a:p>
            <a:endParaRPr lang="fr-CA"/>
          </a:p>
        </p:txBody>
      </p:sp>
      <p:sp>
        <p:nvSpPr>
          <p:cNvPr id="6" name="Espace réservé du numéro de diapositive 5"/>
          <p:cNvSpPr>
            <a:spLocks noGrp="1"/>
          </p:cNvSpPr>
          <p:nvPr>
            <p:ph type="sldNum" sz="quarter" idx="12"/>
          </p:nvPr>
        </p:nvSpPr>
        <p:spPr/>
        <p:txBody>
          <a:bodyPr/>
          <a:lstStyle/>
          <a:p>
            <a:fld id="{47D5EE35-D9E3-433A-B449-A4730737C95E}"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1"/>
      </p:bgRef>
    </p:bg>
    <p:spTree>
      <p:nvGrpSpPr>
        <p:cNvPr id="1" name=""/>
        <p:cNvGrpSpPr/>
        <p:nvPr/>
      </p:nvGrpSpPr>
      <p:grpSpPr>
        <a:xfrm>
          <a:off x="0" y="0"/>
          <a:ext cx="0" cy="0"/>
          <a:chOff x="0" y="0"/>
          <a:chExt cx="0" cy="0"/>
        </a:xfrm>
      </p:grpSpPr>
      <p:sp>
        <p:nvSpPr>
          <p:cNvPr id="9" name="Triangle rect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angle isocè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Espace réservé de la date 3"/>
          <p:cNvSpPr>
            <a:spLocks noGrp="1"/>
          </p:cNvSpPr>
          <p:nvPr>
            <p:ph type="dt" sz="half" idx="10"/>
          </p:nvPr>
        </p:nvSpPr>
        <p:spPr>
          <a:xfrm>
            <a:off x="6955632" y="6477000"/>
            <a:ext cx="2133600" cy="304800"/>
          </a:xfrm>
        </p:spPr>
        <p:txBody>
          <a:bodyPr/>
          <a:lstStyle/>
          <a:p>
            <a:fld id="{B4A18609-8440-484C-A86C-7D498EC5A4DE}" type="datetimeFigureOut">
              <a:rPr lang="fr-CA" smtClean="0"/>
              <a:pPr/>
              <a:t>2011-12-09</a:t>
            </a:fld>
            <a:endParaRPr lang="fr-CA"/>
          </a:p>
        </p:txBody>
      </p:sp>
      <p:sp>
        <p:nvSpPr>
          <p:cNvPr id="5" name="Espace réservé du pied de page 4"/>
          <p:cNvSpPr>
            <a:spLocks noGrp="1"/>
          </p:cNvSpPr>
          <p:nvPr>
            <p:ph type="ftr" sz="quarter" idx="11"/>
          </p:nvPr>
        </p:nvSpPr>
        <p:spPr>
          <a:xfrm>
            <a:off x="2619376" y="6480969"/>
            <a:ext cx="4260056" cy="300831"/>
          </a:xfrm>
        </p:spPr>
        <p:txBody>
          <a:bodyPr/>
          <a:lstStyle/>
          <a:p>
            <a:endParaRPr lang="fr-CA"/>
          </a:p>
        </p:txBody>
      </p:sp>
      <p:sp>
        <p:nvSpPr>
          <p:cNvPr id="6" name="Espace réservé du numéro de diapositive 5"/>
          <p:cNvSpPr>
            <a:spLocks noGrp="1"/>
          </p:cNvSpPr>
          <p:nvPr>
            <p:ph type="sldNum" sz="quarter" idx="12"/>
          </p:nvPr>
        </p:nvSpPr>
        <p:spPr>
          <a:xfrm>
            <a:off x="8451056" y="809624"/>
            <a:ext cx="502920" cy="300831"/>
          </a:xfrm>
        </p:spPr>
        <p:txBody>
          <a:bodyPr/>
          <a:lstStyle/>
          <a:p>
            <a:fld id="{47D5EE35-D9E3-433A-B449-A4730737C95E}" type="slidenum">
              <a:rPr lang="fr-CA" smtClean="0"/>
              <a:pPr/>
              <a:t>‹N°›</a:t>
            </a:fld>
            <a:endParaRPr lang="fr-CA"/>
          </a:p>
        </p:txBody>
      </p:sp>
      <p:cxnSp>
        <p:nvCxnSpPr>
          <p:cNvPr id="11" name="Connecteur droit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algn="l">
              <a:defRPr/>
            </a:lvl1p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4791456" y="6480969"/>
            <a:ext cx="2133600" cy="301752"/>
          </a:xfrm>
        </p:spPr>
        <p:txBody>
          <a:bodyPr/>
          <a:lstStyle/>
          <a:p>
            <a:fld id="{B4A18609-8440-484C-A86C-7D498EC5A4DE}" type="datetimeFigureOut">
              <a:rPr lang="fr-CA" smtClean="0"/>
              <a:pPr/>
              <a:t>2011-12-09</a:t>
            </a:fld>
            <a:endParaRPr lang="fr-CA"/>
          </a:p>
        </p:txBody>
      </p:sp>
      <p:sp>
        <p:nvSpPr>
          <p:cNvPr id="6" name="Espace réservé du pied de page 5"/>
          <p:cNvSpPr>
            <a:spLocks noGrp="1"/>
          </p:cNvSpPr>
          <p:nvPr>
            <p:ph type="ftr" sz="quarter" idx="11"/>
          </p:nvPr>
        </p:nvSpPr>
        <p:spPr>
          <a:xfrm>
            <a:off x="457200" y="6480969"/>
            <a:ext cx="4260056" cy="301752"/>
          </a:xfrm>
        </p:spPr>
        <p:txBody>
          <a:bodyPr/>
          <a:lstStyle/>
          <a:p>
            <a:endParaRPr lang="fr-CA"/>
          </a:p>
        </p:txBody>
      </p:sp>
      <p:sp>
        <p:nvSpPr>
          <p:cNvPr id="7" name="Espace réservé du numéro de diapositive 6"/>
          <p:cNvSpPr>
            <a:spLocks noGrp="1"/>
          </p:cNvSpPr>
          <p:nvPr>
            <p:ph type="sldNum" sz="quarter" idx="12"/>
          </p:nvPr>
        </p:nvSpPr>
        <p:spPr>
          <a:xfrm>
            <a:off x="7589520" y="6480969"/>
            <a:ext cx="502920" cy="301752"/>
          </a:xfrm>
        </p:spPr>
        <p:txBody>
          <a:bodyPr/>
          <a:lstStyle/>
          <a:p>
            <a:fld id="{47D5EE35-D9E3-433A-B449-A4730737C95E}"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a:xfrm>
            <a:off x="4791456" y="6480969"/>
            <a:ext cx="2130552" cy="301752"/>
          </a:xfrm>
        </p:spPr>
        <p:txBody>
          <a:bodyPr/>
          <a:lstStyle/>
          <a:p>
            <a:fld id="{B4A18609-8440-484C-A86C-7D498EC5A4DE}" type="datetimeFigureOut">
              <a:rPr lang="fr-CA" smtClean="0"/>
              <a:pPr/>
              <a:t>2011-12-09</a:t>
            </a:fld>
            <a:endParaRPr lang="fr-CA"/>
          </a:p>
        </p:txBody>
      </p:sp>
      <p:sp>
        <p:nvSpPr>
          <p:cNvPr id="8" name="Espace réservé du pied de page 7"/>
          <p:cNvSpPr>
            <a:spLocks noGrp="1"/>
          </p:cNvSpPr>
          <p:nvPr>
            <p:ph type="ftr" sz="quarter" idx="11"/>
          </p:nvPr>
        </p:nvSpPr>
        <p:spPr>
          <a:xfrm>
            <a:off x="457200" y="6480969"/>
            <a:ext cx="4261104" cy="301752"/>
          </a:xfrm>
        </p:spPr>
        <p:txBody>
          <a:bodyPr/>
          <a:lstStyle/>
          <a:p>
            <a:endParaRPr lang="fr-CA"/>
          </a:p>
        </p:txBody>
      </p:sp>
      <p:sp>
        <p:nvSpPr>
          <p:cNvPr id="9" name="Espace réservé du numéro de diapositive 8"/>
          <p:cNvSpPr>
            <a:spLocks noGrp="1"/>
          </p:cNvSpPr>
          <p:nvPr>
            <p:ph type="sldNum" sz="quarter" idx="12"/>
          </p:nvPr>
        </p:nvSpPr>
        <p:spPr>
          <a:xfrm>
            <a:off x="7589520" y="6483096"/>
            <a:ext cx="502920" cy="301752"/>
          </a:xfrm>
        </p:spPr>
        <p:txBody>
          <a:bodyPr/>
          <a:lstStyle>
            <a:lvl1pPr algn="ctr">
              <a:defRPr/>
            </a:lvl1pPr>
          </a:lstStyle>
          <a:p>
            <a:fld id="{47D5EE35-D9E3-433A-B449-A4730737C95E}" type="slidenum">
              <a:rPr lang="fr-CA" smtClean="0"/>
              <a:pPr/>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0"/>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B4A18609-8440-484C-A86C-7D498EC5A4DE}" type="datetimeFigureOut">
              <a:rPr lang="fr-CA" smtClean="0"/>
              <a:pPr/>
              <a:t>2011-12-09</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47D5EE35-D9E3-433A-B449-A4730737C95E}"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791456" y="6480969"/>
            <a:ext cx="2133600" cy="301752"/>
          </a:xfrm>
        </p:spPr>
        <p:txBody>
          <a:bodyPr/>
          <a:lstStyle/>
          <a:p>
            <a:fld id="{B4A18609-8440-484C-A86C-7D498EC5A4DE}" type="datetimeFigureOut">
              <a:rPr lang="fr-CA" smtClean="0"/>
              <a:pPr/>
              <a:t>2011-12-09</a:t>
            </a:fld>
            <a:endParaRPr lang="fr-CA"/>
          </a:p>
        </p:txBody>
      </p:sp>
      <p:sp>
        <p:nvSpPr>
          <p:cNvPr id="3" name="Espace réservé du pied de page 2"/>
          <p:cNvSpPr>
            <a:spLocks noGrp="1"/>
          </p:cNvSpPr>
          <p:nvPr>
            <p:ph type="ftr" sz="quarter" idx="11"/>
          </p:nvPr>
        </p:nvSpPr>
        <p:spPr>
          <a:xfrm>
            <a:off x="457200" y="6481890"/>
            <a:ext cx="4260056" cy="300831"/>
          </a:xfrm>
        </p:spPr>
        <p:txBody>
          <a:bodyPr/>
          <a:lstStyle/>
          <a:p>
            <a:endParaRPr lang="fr-CA"/>
          </a:p>
        </p:txBody>
      </p:sp>
      <p:sp>
        <p:nvSpPr>
          <p:cNvPr id="4" name="Espace réservé du numéro de diapositive 3"/>
          <p:cNvSpPr>
            <a:spLocks noGrp="1"/>
          </p:cNvSpPr>
          <p:nvPr>
            <p:ph type="sldNum" sz="quarter" idx="12"/>
          </p:nvPr>
        </p:nvSpPr>
        <p:spPr>
          <a:xfrm>
            <a:off x="7589520" y="6480969"/>
            <a:ext cx="502920" cy="301752"/>
          </a:xfrm>
        </p:spPr>
        <p:txBody>
          <a:bodyPr/>
          <a:lstStyle/>
          <a:p>
            <a:fld id="{47D5EE35-D9E3-433A-B449-A4730737C95E}"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278976" y="6556248"/>
            <a:ext cx="2133600" cy="301752"/>
          </a:xfrm>
        </p:spPr>
        <p:txBody>
          <a:bodyPr/>
          <a:lstStyle>
            <a:lvl1pPr>
              <a:defRPr sz="900"/>
            </a:lvl1pPr>
          </a:lstStyle>
          <a:p>
            <a:fld id="{B4A18609-8440-484C-A86C-7D498EC5A4DE}" type="datetimeFigureOut">
              <a:rPr lang="fr-CA" smtClean="0"/>
              <a:pPr/>
              <a:t>2011-12-09</a:t>
            </a:fld>
            <a:endParaRPr lang="fr-CA"/>
          </a:p>
        </p:txBody>
      </p:sp>
      <p:sp>
        <p:nvSpPr>
          <p:cNvPr id="6" name="Espace réservé du pied de page 5"/>
          <p:cNvSpPr>
            <a:spLocks noGrp="1"/>
          </p:cNvSpPr>
          <p:nvPr>
            <p:ph type="ftr" sz="quarter" idx="11"/>
          </p:nvPr>
        </p:nvSpPr>
        <p:spPr>
          <a:xfrm>
            <a:off x="1135856" y="6556248"/>
            <a:ext cx="5143120" cy="301752"/>
          </a:xfrm>
        </p:spPr>
        <p:txBody>
          <a:bodyPr/>
          <a:lstStyle>
            <a:lvl1pPr>
              <a:defRPr sz="900"/>
            </a:lvl1pPr>
          </a:lstStyle>
          <a:p>
            <a:endParaRPr lang="fr-CA"/>
          </a:p>
        </p:txBody>
      </p:sp>
      <p:sp>
        <p:nvSpPr>
          <p:cNvPr id="7" name="Espace réservé du numéro de diapositive 6"/>
          <p:cNvSpPr>
            <a:spLocks noGrp="1"/>
          </p:cNvSpPr>
          <p:nvPr>
            <p:ph type="sldNum" sz="quarter" idx="12"/>
          </p:nvPr>
        </p:nvSpPr>
        <p:spPr>
          <a:xfrm>
            <a:off x="8410576" y="6556248"/>
            <a:ext cx="502920" cy="301752"/>
          </a:xfrm>
        </p:spPr>
        <p:txBody>
          <a:bodyPr/>
          <a:lstStyle>
            <a:lvl1pPr>
              <a:defRPr sz="900"/>
            </a:lvl1pPr>
          </a:lstStyle>
          <a:p>
            <a:fld id="{47D5EE35-D9E3-433A-B449-A4730737C95E}" type="slidenum">
              <a:rPr lang="fr-CA" smtClean="0"/>
              <a:pPr/>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6108192" y="6556248"/>
            <a:ext cx="2103120" cy="301752"/>
          </a:xfrm>
        </p:spPr>
        <p:txBody>
          <a:bodyPr/>
          <a:lstStyle>
            <a:lvl1pPr>
              <a:defRPr sz="900"/>
            </a:lvl1pPr>
          </a:lstStyle>
          <a:p>
            <a:fld id="{B4A18609-8440-484C-A86C-7D498EC5A4DE}" type="datetimeFigureOut">
              <a:rPr lang="fr-CA" smtClean="0"/>
              <a:pPr/>
              <a:t>2011-12-09</a:t>
            </a:fld>
            <a:endParaRPr lang="fr-CA"/>
          </a:p>
        </p:txBody>
      </p:sp>
      <p:sp>
        <p:nvSpPr>
          <p:cNvPr id="6" name="Espace réservé du pied de page 5"/>
          <p:cNvSpPr>
            <a:spLocks noGrp="1"/>
          </p:cNvSpPr>
          <p:nvPr>
            <p:ph type="ftr" sz="quarter" idx="11"/>
          </p:nvPr>
        </p:nvSpPr>
        <p:spPr>
          <a:xfrm>
            <a:off x="1170432" y="6557169"/>
            <a:ext cx="4948072" cy="301752"/>
          </a:xfrm>
        </p:spPr>
        <p:txBody>
          <a:bodyPr/>
          <a:lstStyle>
            <a:lvl1pPr>
              <a:defRPr sz="900"/>
            </a:lvl1pPr>
          </a:lstStyle>
          <a:p>
            <a:endParaRPr lang="fr-CA"/>
          </a:p>
        </p:txBody>
      </p:sp>
      <p:sp>
        <p:nvSpPr>
          <p:cNvPr id="7" name="Espace réservé du numéro de diapositive 6"/>
          <p:cNvSpPr>
            <a:spLocks noGrp="1"/>
          </p:cNvSpPr>
          <p:nvPr>
            <p:ph type="sldNum" sz="quarter" idx="12"/>
          </p:nvPr>
        </p:nvSpPr>
        <p:spPr>
          <a:xfrm>
            <a:off x="8217192" y="6556248"/>
            <a:ext cx="365760" cy="301752"/>
          </a:xfrm>
        </p:spPr>
        <p:txBody>
          <a:bodyPr/>
          <a:lstStyle>
            <a:lvl1pPr algn="ctr">
              <a:defRPr sz="900"/>
            </a:lvl1pPr>
          </a:lstStyle>
          <a:p>
            <a:fld id="{47D5EE35-D9E3-433A-B449-A4730737C95E}" type="slidenum">
              <a:rPr lang="fr-CA" smtClean="0"/>
              <a:pPr/>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angle rect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necteur droit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Espace réservé du titre 21"/>
          <p:cNvSpPr>
            <a:spLocks noGrp="1"/>
          </p:cNvSpPr>
          <p:nvPr>
            <p:ph type="title"/>
          </p:nvPr>
        </p:nvSpPr>
        <p:spPr>
          <a:xfrm>
            <a:off x="457200" y="267494"/>
            <a:ext cx="8229600" cy="1399032"/>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4A18609-8440-484C-A86C-7D498EC5A4DE}" type="datetimeFigureOut">
              <a:rPr lang="fr-CA" smtClean="0"/>
              <a:pPr/>
              <a:t>2011-12-09</a:t>
            </a:fld>
            <a:endParaRPr lang="fr-CA"/>
          </a:p>
        </p:txBody>
      </p:sp>
      <p:sp>
        <p:nvSpPr>
          <p:cNvPr id="3" name="Espace réservé du pied de page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fr-CA"/>
          </a:p>
        </p:txBody>
      </p:sp>
      <p:sp>
        <p:nvSpPr>
          <p:cNvPr id="23" name="Espace réservé du numéro de diapositive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7D5EE35-D9E3-433A-B449-A4730737C95E}" type="slidenum">
              <a:rPr lang="fr-CA" smtClean="0"/>
              <a:pPr/>
              <a:t>‹N°›</a:t>
            </a:fld>
            <a:endParaRPr lang="fr-C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cheneliere.ca/DATA/ITEM/67.jpg" TargetMode="Externa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cheneliere.ca/DATA/ITEM/785.jpg" TargetMode="Externa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en-CA" sz="3200" b="1" dirty="0" smtClean="0"/>
              <a:t>Série Activités riches</a:t>
            </a:r>
            <a:r>
              <a:rPr lang="en-CA" sz="4000" b="1" dirty="0" smtClean="0"/>
              <a:t/>
            </a:r>
            <a:br>
              <a:rPr lang="en-CA" sz="4000" b="1" dirty="0" smtClean="0"/>
            </a:br>
            <a:r>
              <a:rPr lang="en-CA" sz="4800" b="1" dirty="0" smtClean="0"/>
              <a:t>Le sens du nombre</a:t>
            </a:r>
            <a:endParaRPr lang="fr-CA" sz="4800" b="1" dirty="0"/>
          </a:p>
        </p:txBody>
      </p:sp>
      <p:sp>
        <p:nvSpPr>
          <p:cNvPr id="3" name="Sous-titre 2"/>
          <p:cNvSpPr>
            <a:spLocks noGrp="1"/>
          </p:cNvSpPr>
          <p:nvPr>
            <p:ph type="subTitle" idx="1"/>
          </p:nvPr>
        </p:nvSpPr>
        <p:spPr>
          <a:xfrm>
            <a:off x="539552" y="2996952"/>
            <a:ext cx="8062912" cy="1752600"/>
          </a:xfrm>
        </p:spPr>
        <p:txBody>
          <a:bodyPr>
            <a:normAutofit/>
          </a:bodyPr>
          <a:lstStyle/>
          <a:p>
            <a:r>
              <a:rPr lang="fr-CA" sz="3200" b="1" dirty="0" smtClean="0"/>
              <a:t>par Renée Michaud</a:t>
            </a:r>
            <a:endParaRPr lang="fr-CA" sz="3200" b="1" dirty="0" smtClean="0"/>
          </a:p>
          <a:p>
            <a:r>
              <a:rPr lang="fr-CA" sz="3200" b="1" dirty="0" smtClean="0"/>
              <a:t>le 9 décembre 2011</a:t>
            </a:r>
            <a:endParaRPr lang="fr-CA" sz="3200" b="1" dirty="0" smtClean="0"/>
          </a:p>
          <a:p>
            <a:r>
              <a:rPr lang="fr-CA" sz="3200" b="1" dirty="0" smtClean="0"/>
              <a:t>Calgary</a:t>
            </a:r>
            <a:endParaRPr lang="fr-CA" sz="3200" b="1" dirty="0"/>
          </a:p>
        </p:txBody>
      </p:sp>
      <p:pic>
        <p:nvPicPr>
          <p:cNvPr id="1026" name="Picture 2" descr="Consortium09_LOGO (2)"/>
          <p:cNvPicPr>
            <a:picLocks noChangeAspect="1" noChangeArrowheads="1"/>
          </p:cNvPicPr>
          <p:nvPr/>
        </p:nvPicPr>
        <p:blipFill>
          <a:blip r:embed="rId3" cstate="print"/>
          <a:srcRect/>
          <a:stretch>
            <a:fillRect/>
          </a:stretch>
        </p:blipFill>
        <p:spPr bwMode="auto">
          <a:xfrm>
            <a:off x="8006976" y="5733256"/>
            <a:ext cx="1137024" cy="344835"/>
          </a:xfrm>
          <a:prstGeom prst="rect">
            <a:avLst/>
          </a:prstGeom>
          <a:noFill/>
          <a:ln w="9525">
            <a:noFill/>
            <a:miter lim="800000"/>
            <a:headEnd/>
            <a:tailEnd/>
          </a:ln>
        </p:spPr>
      </p:pic>
      <p:sp>
        <p:nvSpPr>
          <p:cNvPr id="5" name="ZoneTexte 4"/>
          <p:cNvSpPr txBox="1"/>
          <p:nvPr/>
        </p:nvSpPr>
        <p:spPr>
          <a:xfrm>
            <a:off x="559946" y="5905673"/>
            <a:ext cx="2808312" cy="523220"/>
          </a:xfrm>
          <a:prstGeom prst="rect">
            <a:avLst/>
          </a:prstGeom>
          <a:noFill/>
        </p:spPr>
        <p:txBody>
          <a:bodyPr wrap="square" rtlCol="0">
            <a:spAutoFit/>
          </a:bodyPr>
          <a:lstStyle/>
          <a:p>
            <a:r>
              <a:rPr lang="fr-CA" sz="2800" b="1" dirty="0" smtClean="0"/>
              <a:t>7</a:t>
            </a:r>
            <a:r>
              <a:rPr lang="fr-CA" sz="2800" b="1" baseline="30000" dirty="0" smtClean="0"/>
              <a:t>e</a:t>
            </a:r>
            <a:r>
              <a:rPr lang="fr-CA" sz="2800" b="1" dirty="0" smtClean="0"/>
              <a:t> à </a:t>
            </a:r>
            <a:r>
              <a:rPr lang="fr-CA" sz="2800" b="1" dirty="0"/>
              <a:t>9</a:t>
            </a:r>
            <a:r>
              <a:rPr lang="fr-CA" sz="2800" b="1" baseline="30000" dirty="0" smtClean="0"/>
              <a:t>e</a:t>
            </a:r>
            <a:r>
              <a:rPr lang="fr-CA" sz="2800" b="1" dirty="0" smtClean="0"/>
              <a:t> année</a:t>
            </a:r>
            <a:endParaRPr lang="fr-CA" sz="2800" b="1" dirty="0"/>
          </a:p>
        </p:txBody>
      </p:sp>
      <p:pic>
        <p:nvPicPr>
          <p:cNvPr id="1028" name="Picture 4" descr="http://1.bp.blogspot.com/-g8WuXbFsvxU/TVz1pSPxxyI/AAAAAAAAADI/EjIHTJqh3zw/s1600/nomb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10" y="2883279"/>
            <a:ext cx="1893610" cy="17241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t>Comment les </a:t>
            </a:r>
            <a:r>
              <a:rPr lang="en-CA" dirty="0" err="1"/>
              <a:t>construire</a:t>
            </a:r>
            <a:endParaRPr lang="fr-CA"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p:txBody>
              <a:bodyPr>
                <a:normAutofit/>
              </a:bodyPr>
              <a:lstStyle/>
              <a:p>
                <a:r>
                  <a:rPr lang="en-CA" dirty="0" smtClean="0"/>
                  <a:t>Enlever</a:t>
                </a:r>
                <a:r>
                  <a:rPr lang="en-CA" dirty="0"/>
                  <a:t> </a:t>
                </a:r>
                <a:r>
                  <a:rPr lang="en-CA" dirty="0" err="1"/>
                  <a:t>une</a:t>
                </a:r>
                <a:r>
                  <a:rPr lang="en-CA" dirty="0"/>
                  <a:t> </a:t>
                </a:r>
                <a:r>
                  <a:rPr lang="en-CA" dirty="0" smtClean="0"/>
                  <a:t>information</a:t>
                </a:r>
              </a:p>
              <a:p>
                <a:endParaRPr lang="en-CA" dirty="0"/>
              </a:p>
              <a:p>
                <a:r>
                  <a:rPr lang="fr-CA" dirty="0" smtClean="0"/>
                  <a:t>Avant</a:t>
                </a:r>
              </a:p>
              <a:p>
                <a:pPr lvl="1"/>
                <a14:m>
                  <m:oMath xmlns:m="http://schemas.openxmlformats.org/officeDocument/2006/math">
                    <m:sSup>
                      <m:sSupPr>
                        <m:ctrlPr>
                          <a:rPr lang="fr-CA" i="1">
                            <a:latin typeface="Cambria Math"/>
                          </a:rPr>
                        </m:ctrlPr>
                      </m:sSupPr>
                      <m:e>
                        <m:r>
                          <a:rPr lang="fr-CA" i="1">
                            <a:latin typeface="Cambria Math"/>
                          </a:rPr>
                          <m:t>2</m:t>
                        </m:r>
                      </m:e>
                      <m:sup>
                        <m:r>
                          <a:rPr lang="fr-CA" i="1">
                            <a:latin typeface="Cambria Math"/>
                          </a:rPr>
                          <m:t>3</m:t>
                        </m:r>
                      </m:sup>
                    </m:sSup>
                  </m:oMath>
                </a14:m>
                <a:r>
                  <a:rPr lang="fr-CA" dirty="0"/>
                  <a:t> X  ___  =  </a:t>
                </a:r>
                <a14:m>
                  <m:oMath xmlns:m="http://schemas.openxmlformats.org/officeDocument/2006/math">
                    <m:sSup>
                      <m:sSupPr>
                        <m:ctrlPr>
                          <a:rPr lang="fr-CA" i="1">
                            <a:latin typeface="Cambria Math"/>
                          </a:rPr>
                        </m:ctrlPr>
                      </m:sSupPr>
                      <m:e>
                        <m:r>
                          <a:rPr lang="fr-CA" i="1">
                            <a:latin typeface="Cambria Math"/>
                          </a:rPr>
                          <m:t>2</m:t>
                        </m:r>
                      </m:e>
                      <m:sup>
                        <m:r>
                          <a:rPr lang="fr-CA" i="1">
                            <a:latin typeface="Cambria Math"/>
                          </a:rPr>
                          <m:t>6</m:t>
                        </m:r>
                      </m:sup>
                    </m:sSup>
                  </m:oMath>
                </a14:m>
                <a:endParaRPr lang="fr-CA" dirty="0" smtClean="0"/>
              </a:p>
              <a:p>
                <a:pPr lvl="1"/>
                <a:endParaRPr lang="fr-CA" dirty="0" smtClean="0"/>
              </a:p>
              <a:p>
                <a:endParaRPr lang="fr-CA" dirty="0" smtClean="0"/>
              </a:p>
              <a:p>
                <a:endParaRPr lang="fr-CA" dirty="0" smtClean="0">
                  <a:latin typeface="Cambria Math"/>
                </a:endParaRPr>
              </a:p>
              <a:p>
                <a:pPr marL="64008" indent="0">
                  <a:buNone/>
                </a:pPr>
                <a:r>
                  <a:rPr lang="fr-CA" dirty="0" smtClean="0"/>
                  <a:t>	</a:t>
                </a:r>
              </a:p>
              <a:p>
                <a:pPr marL="64008" indent="0">
                  <a:buNone/>
                </a:pPr>
                <a:endParaRPr lang="fr-CA"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blipFill rotWithShape="1">
                <a:blip r:embed="rId3"/>
                <a:stretch>
                  <a:fillRect t="-1733"/>
                </a:stretch>
              </a:blipFill>
            </p:spPr>
            <p:txBody>
              <a:bodyPr/>
              <a:lstStyle/>
              <a:p>
                <a:r>
                  <a:rPr lang="fr-CA">
                    <a:noFill/>
                  </a:rPr>
                  <a:t> </a:t>
                </a:r>
              </a:p>
            </p:txBody>
          </p:sp>
        </mc:Fallback>
      </mc:AlternateContent>
      <p:sp>
        <p:nvSpPr>
          <p:cNvPr id="4" name="ZoneTexte 3"/>
          <p:cNvSpPr txBox="1"/>
          <p:nvPr/>
        </p:nvSpPr>
        <p:spPr>
          <a:xfrm rot="5400000">
            <a:off x="8594067" y="3239108"/>
            <a:ext cx="792089" cy="307777"/>
          </a:xfrm>
          <a:prstGeom prst="rect">
            <a:avLst/>
          </a:prstGeom>
          <a:noFill/>
        </p:spPr>
        <p:txBody>
          <a:bodyPr wrap="square" rtlCol="0">
            <a:spAutoFit/>
          </a:bodyPr>
          <a:lstStyle/>
          <a:p>
            <a:r>
              <a:rPr lang="fr-CA" sz="1400" b="1" dirty="0" smtClean="0"/>
              <a:t>7</a:t>
            </a:r>
            <a:r>
              <a:rPr lang="fr-CA" sz="1400" b="1" baseline="30000" dirty="0" smtClean="0"/>
              <a:t>e</a:t>
            </a:r>
            <a:r>
              <a:rPr lang="fr-CA" sz="1400" b="1" dirty="0" smtClean="0"/>
              <a:t> à 9</a:t>
            </a:r>
            <a:r>
              <a:rPr lang="fr-CA" sz="1400" b="1" baseline="30000" dirty="0" smtClean="0"/>
              <a:t>e</a:t>
            </a:r>
            <a:endParaRPr lang="fr-CA" sz="1400" dirty="0"/>
          </a:p>
        </p:txBody>
      </p:sp>
      <p:pic>
        <p:nvPicPr>
          <p:cNvPr id="5" name="Picture 2" descr="Consortium09_LOGO (2)"/>
          <p:cNvPicPr>
            <a:picLocks noChangeAspect="1" noChangeArrowheads="1"/>
          </p:cNvPicPr>
          <p:nvPr/>
        </p:nvPicPr>
        <p:blipFill>
          <a:blip r:embed="rId4" cstate="print"/>
          <a:srcRect/>
          <a:stretch>
            <a:fillRect/>
          </a:stretch>
        </p:blipFill>
        <p:spPr bwMode="auto">
          <a:xfrm>
            <a:off x="7308304" y="6381328"/>
            <a:ext cx="1162050" cy="352425"/>
          </a:xfrm>
          <a:prstGeom prst="rect">
            <a:avLst/>
          </a:prstGeom>
          <a:noFill/>
          <a:ln w="9525">
            <a:noFill/>
            <a:miter lim="800000"/>
            <a:headEnd/>
            <a:tailEnd/>
          </a:ln>
        </p:spPr>
      </p:pic>
    </p:spTree>
    <p:extLst>
      <p:ext uri="{BB962C8B-B14F-4D97-AF65-F5344CB8AC3E}">
        <p14:creationId xmlns:p14="http://schemas.microsoft.com/office/powerpoint/2010/main" val="4074930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t>Comment les </a:t>
            </a:r>
            <a:r>
              <a:rPr lang="en-CA" dirty="0" err="1"/>
              <a:t>construire</a:t>
            </a:r>
            <a:endParaRPr lang="fr-CA"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p:txBody>
              <a:bodyPr>
                <a:normAutofit lnSpcReduction="10000"/>
              </a:bodyPr>
              <a:lstStyle/>
              <a:p>
                <a:r>
                  <a:rPr lang="en-CA" dirty="0" smtClean="0"/>
                  <a:t>Enlever</a:t>
                </a:r>
                <a:r>
                  <a:rPr lang="en-CA" dirty="0"/>
                  <a:t> </a:t>
                </a:r>
                <a:r>
                  <a:rPr lang="en-CA" dirty="0" err="1"/>
                  <a:t>une</a:t>
                </a:r>
                <a:r>
                  <a:rPr lang="en-CA" dirty="0"/>
                  <a:t> </a:t>
                </a:r>
                <a:r>
                  <a:rPr lang="en-CA" dirty="0" smtClean="0"/>
                  <a:t>information</a:t>
                </a:r>
              </a:p>
              <a:p>
                <a:endParaRPr lang="en-CA" dirty="0"/>
              </a:p>
              <a:p>
                <a:r>
                  <a:rPr lang="fr-CA" dirty="0" smtClean="0"/>
                  <a:t>Avant</a:t>
                </a:r>
              </a:p>
              <a:p>
                <a:pPr lvl="1"/>
                <a14:m>
                  <m:oMath xmlns:m="http://schemas.openxmlformats.org/officeDocument/2006/math">
                    <m:sSup>
                      <m:sSupPr>
                        <m:ctrlPr>
                          <a:rPr lang="fr-CA" i="1">
                            <a:latin typeface="Cambria Math"/>
                          </a:rPr>
                        </m:ctrlPr>
                      </m:sSupPr>
                      <m:e>
                        <m:r>
                          <a:rPr lang="fr-CA" i="1">
                            <a:latin typeface="Cambria Math"/>
                          </a:rPr>
                          <m:t>2</m:t>
                        </m:r>
                      </m:e>
                      <m:sup>
                        <m:r>
                          <a:rPr lang="fr-CA" i="1">
                            <a:latin typeface="Cambria Math"/>
                          </a:rPr>
                          <m:t>3</m:t>
                        </m:r>
                      </m:sup>
                    </m:sSup>
                  </m:oMath>
                </a14:m>
                <a:r>
                  <a:rPr lang="fr-CA" dirty="0"/>
                  <a:t> X  ___  =  </a:t>
                </a:r>
                <a14:m>
                  <m:oMath xmlns:m="http://schemas.openxmlformats.org/officeDocument/2006/math">
                    <m:sSup>
                      <m:sSupPr>
                        <m:ctrlPr>
                          <a:rPr lang="fr-CA" i="1">
                            <a:latin typeface="Cambria Math"/>
                          </a:rPr>
                        </m:ctrlPr>
                      </m:sSupPr>
                      <m:e>
                        <m:r>
                          <a:rPr lang="fr-CA" i="1">
                            <a:latin typeface="Cambria Math"/>
                          </a:rPr>
                          <m:t>2</m:t>
                        </m:r>
                      </m:e>
                      <m:sup>
                        <m:r>
                          <a:rPr lang="fr-CA" i="1">
                            <a:latin typeface="Cambria Math"/>
                          </a:rPr>
                          <m:t>6</m:t>
                        </m:r>
                      </m:sup>
                    </m:sSup>
                  </m:oMath>
                </a14:m>
                <a:endParaRPr lang="fr-CA" dirty="0" smtClean="0"/>
              </a:p>
              <a:p>
                <a:pPr lvl="1"/>
                <a:endParaRPr lang="fr-CA" dirty="0" smtClean="0"/>
              </a:p>
              <a:p>
                <a:r>
                  <a:rPr lang="fr-CA" dirty="0" smtClean="0"/>
                  <a:t>Après</a:t>
                </a:r>
              </a:p>
              <a:p>
                <a:pPr lvl="1"/>
                <a:r>
                  <a:rPr lang="fr-CA" dirty="0" smtClean="0"/>
                  <a:t>___ X  </a:t>
                </a:r>
                <a:r>
                  <a:rPr lang="fr-CA" dirty="0"/>
                  <a:t>___  =  </a:t>
                </a:r>
                <a14:m>
                  <m:oMath xmlns:m="http://schemas.openxmlformats.org/officeDocument/2006/math">
                    <m:sSup>
                      <m:sSupPr>
                        <m:ctrlPr>
                          <a:rPr lang="fr-CA" i="1">
                            <a:latin typeface="Cambria Math"/>
                          </a:rPr>
                        </m:ctrlPr>
                      </m:sSupPr>
                      <m:e>
                        <m:r>
                          <a:rPr lang="fr-CA" i="1">
                            <a:latin typeface="Cambria Math"/>
                          </a:rPr>
                          <m:t>2</m:t>
                        </m:r>
                      </m:e>
                      <m:sup>
                        <m:r>
                          <a:rPr lang="fr-CA" i="1">
                            <a:latin typeface="Cambria Math"/>
                          </a:rPr>
                          <m:t>6</m:t>
                        </m:r>
                      </m:sup>
                    </m:sSup>
                  </m:oMath>
                </a14:m>
                <a:endParaRPr lang="fr-CA" dirty="0" smtClean="0"/>
              </a:p>
              <a:p>
                <a:endParaRPr lang="fr-CA" dirty="0" smtClean="0">
                  <a:latin typeface="Cambria Math"/>
                </a:endParaRPr>
              </a:p>
              <a:p>
                <a:pPr marL="64008" indent="0">
                  <a:buNone/>
                </a:pPr>
                <a:r>
                  <a:rPr lang="fr-CA" dirty="0" smtClean="0"/>
                  <a:t>	</a:t>
                </a:r>
              </a:p>
              <a:p>
                <a:pPr marL="64008" indent="0">
                  <a:buNone/>
                </a:pPr>
                <a:endParaRPr lang="fr-CA"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blipFill rotWithShape="1">
                <a:blip r:embed="rId3"/>
                <a:stretch>
                  <a:fillRect t="-2667"/>
                </a:stretch>
              </a:blipFill>
            </p:spPr>
            <p:txBody>
              <a:bodyPr/>
              <a:lstStyle/>
              <a:p>
                <a:r>
                  <a:rPr lang="fr-CA">
                    <a:noFill/>
                  </a:rPr>
                  <a:t> </a:t>
                </a:r>
              </a:p>
            </p:txBody>
          </p:sp>
        </mc:Fallback>
      </mc:AlternateContent>
      <p:sp>
        <p:nvSpPr>
          <p:cNvPr id="4" name="ZoneTexte 3"/>
          <p:cNvSpPr txBox="1"/>
          <p:nvPr/>
        </p:nvSpPr>
        <p:spPr>
          <a:xfrm rot="5400000">
            <a:off x="8594067" y="3239108"/>
            <a:ext cx="792089" cy="307777"/>
          </a:xfrm>
          <a:prstGeom prst="rect">
            <a:avLst/>
          </a:prstGeom>
          <a:noFill/>
        </p:spPr>
        <p:txBody>
          <a:bodyPr wrap="square" rtlCol="0">
            <a:spAutoFit/>
          </a:bodyPr>
          <a:lstStyle/>
          <a:p>
            <a:r>
              <a:rPr lang="fr-CA" sz="1400" b="1" dirty="0" smtClean="0"/>
              <a:t>7</a:t>
            </a:r>
            <a:r>
              <a:rPr lang="fr-CA" sz="1400" b="1" baseline="30000" dirty="0" smtClean="0"/>
              <a:t>e</a:t>
            </a:r>
            <a:r>
              <a:rPr lang="fr-CA" sz="1400" b="1" dirty="0" smtClean="0"/>
              <a:t> à 9</a:t>
            </a:r>
            <a:r>
              <a:rPr lang="fr-CA" sz="1400" b="1" baseline="30000" dirty="0" smtClean="0"/>
              <a:t>e</a:t>
            </a:r>
            <a:endParaRPr lang="fr-CA" sz="1400" dirty="0"/>
          </a:p>
        </p:txBody>
      </p:sp>
      <p:pic>
        <p:nvPicPr>
          <p:cNvPr id="5" name="Picture 2" descr="Consortium09_LOGO (2)"/>
          <p:cNvPicPr>
            <a:picLocks noChangeAspect="1" noChangeArrowheads="1"/>
          </p:cNvPicPr>
          <p:nvPr/>
        </p:nvPicPr>
        <p:blipFill>
          <a:blip r:embed="rId4" cstate="print"/>
          <a:srcRect/>
          <a:stretch>
            <a:fillRect/>
          </a:stretch>
        </p:blipFill>
        <p:spPr bwMode="auto">
          <a:xfrm>
            <a:off x="7308304" y="6381328"/>
            <a:ext cx="1162050" cy="352425"/>
          </a:xfrm>
          <a:prstGeom prst="rect">
            <a:avLst/>
          </a:prstGeom>
          <a:noFill/>
          <a:ln w="9525">
            <a:noFill/>
            <a:miter lim="800000"/>
            <a:headEnd/>
            <a:tailEnd/>
          </a:ln>
        </p:spPr>
      </p:pic>
    </p:spTree>
    <p:extLst>
      <p:ext uri="{BB962C8B-B14F-4D97-AF65-F5344CB8AC3E}">
        <p14:creationId xmlns:p14="http://schemas.microsoft.com/office/powerpoint/2010/main" val="1269309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t>Comment les </a:t>
            </a:r>
            <a:r>
              <a:rPr lang="en-CA" dirty="0" err="1"/>
              <a:t>construire</a:t>
            </a:r>
            <a:endParaRPr lang="fr-CA"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p:txBody>
              <a:bodyPr/>
              <a:lstStyle/>
              <a:p>
                <a:r>
                  <a:rPr lang="en-CA" dirty="0" smtClean="0"/>
                  <a:t>Commencer par la </a:t>
                </a:r>
                <a:r>
                  <a:rPr lang="en-CA" dirty="0" err="1" smtClean="0"/>
                  <a:t>réponse</a:t>
                </a:r>
                <a:endParaRPr lang="en-CA" dirty="0" smtClean="0"/>
              </a:p>
              <a:p>
                <a:endParaRPr lang="en-CA" dirty="0"/>
              </a:p>
              <a:p>
                <a:r>
                  <a:rPr lang="fr-CA" dirty="0"/>
                  <a:t>Avant</a:t>
                </a:r>
              </a:p>
              <a:p>
                <a:pPr lvl="1"/>
                <a14:m>
                  <m:oMath xmlns:m="http://schemas.openxmlformats.org/officeDocument/2006/math">
                    <m:sSup>
                      <m:sSupPr>
                        <m:ctrlPr>
                          <a:rPr lang="fr-CA" i="1">
                            <a:latin typeface="Cambria Math"/>
                          </a:rPr>
                        </m:ctrlPr>
                      </m:sSupPr>
                      <m:e>
                        <m:r>
                          <a:rPr lang="fr-CA" i="1">
                            <a:latin typeface="Cambria Math"/>
                          </a:rPr>
                          <m:t>5</m:t>
                        </m:r>
                      </m:e>
                      <m:sup>
                        <m:r>
                          <a:rPr lang="fr-CA" i="1">
                            <a:latin typeface="Cambria Math"/>
                          </a:rPr>
                          <m:t>3</m:t>
                        </m:r>
                      </m:sup>
                    </m:sSup>
                  </m:oMath>
                </a14:m>
                <a:r>
                  <a:rPr lang="fr-CA" dirty="0"/>
                  <a:t> X </a:t>
                </a:r>
                <a14:m>
                  <m:oMath xmlns:m="http://schemas.openxmlformats.org/officeDocument/2006/math">
                    <m:sSup>
                      <m:sSupPr>
                        <m:ctrlPr>
                          <a:rPr lang="fr-CA" i="1">
                            <a:latin typeface="Cambria Math"/>
                          </a:rPr>
                        </m:ctrlPr>
                      </m:sSupPr>
                      <m:e>
                        <m:r>
                          <a:rPr lang="fr-CA" i="1">
                            <a:latin typeface="Cambria Math"/>
                          </a:rPr>
                          <m:t>5</m:t>
                        </m:r>
                      </m:e>
                      <m:sup>
                        <m:r>
                          <a:rPr lang="fr-CA" i="1">
                            <a:latin typeface="Cambria Math"/>
                          </a:rPr>
                          <m:t>21</m:t>
                        </m:r>
                      </m:sup>
                    </m:sSup>
                  </m:oMath>
                </a14:m>
                <a:r>
                  <a:rPr lang="fr-CA" dirty="0"/>
                  <a:t>  =</a:t>
                </a:r>
              </a:p>
              <a:p>
                <a:pPr lvl="1"/>
                <a:endParaRPr lang="fr-CA" dirty="0"/>
              </a:p>
              <a:p>
                <a:pPr lvl="1"/>
                <a:endParaRPr lang="fr-CA"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blipFill rotWithShape="1">
                <a:blip r:embed="rId3"/>
                <a:stretch>
                  <a:fillRect t="-1733"/>
                </a:stretch>
              </a:blipFill>
            </p:spPr>
            <p:txBody>
              <a:bodyPr/>
              <a:lstStyle/>
              <a:p>
                <a:r>
                  <a:rPr lang="fr-CA">
                    <a:noFill/>
                  </a:rPr>
                  <a:t> </a:t>
                </a:r>
              </a:p>
            </p:txBody>
          </p:sp>
        </mc:Fallback>
      </mc:AlternateContent>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1700808"/>
            <a:ext cx="1056117"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b="1" dirty="0" smtClean="0"/>
              <a:t>7</a:t>
            </a:r>
            <a:r>
              <a:rPr lang="fr-CA" sz="1400" b="1" baseline="30000" dirty="0" smtClean="0"/>
              <a:t>e</a:t>
            </a:r>
            <a:r>
              <a:rPr lang="fr-CA" sz="1400" b="1" dirty="0" smtClean="0"/>
              <a:t> à 9</a:t>
            </a:r>
            <a:r>
              <a:rPr lang="fr-CA" sz="1400" b="1" baseline="30000" dirty="0" smtClean="0"/>
              <a:t>e</a:t>
            </a:r>
            <a:endParaRPr lang="fr-CA" sz="1400" dirty="0"/>
          </a:p>
        </p:txBody>
      </p:sp>
      <p:pic>
        <p:nvPicPr>
          <p:cNvPr id="6" name="Picture 2" descr="Consortium09_LOGO (2)"/>
          <p:cNvPicPr>
            <a:picLocks noChangeAspect="1" noChangeArrowheads="1"/>
          </p:cNvPicPr>
          <p:nvPr/>
        </p:nvPicPr>
        <p:blipFill>
          <a:blip r:embed="rId5" cstate="print"/>
          <a:srcRect/>
          <a:stretch>
            <a:fillRect/>
          </a:stretch>
        </p:blipFill>
        <p:spPr bwMode="auto">
          <a:xfrm>
            <a:off x="7308304" y="6381328"/>
            <a:ext cx="1162050" cy="352425"/>
          </a:xfrm>
          <a:prstGeom prst="rect">
            <a:avLst/>
          </a:prstGeom>
          <a:noFill/>
          <a:ln w="9525">
            <a:noFill/>
            <a:miter lim="800000"/>
            <a:headEnd/>
            <a:tailEnd/>
          </a:ln>
        </p:spPr>
      </p:pic>
    </p:spTree>
    <p:extLst>
      <p:ext uri="{BB962C8B-B14F-4D97-AF65-F5344CB8AC3E}">
        <p14:creationId xmlns:p14="http://schemas.microsoft.com/office/powerpoint/2010/main" val="760394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t>Comment les </a:t>
            </a:r>
            <a:r>
              <a:rPr lang="en-CA" dirty="0" err="1"/>
              <a:t>construire</a:t>
            </a:r>
            <a:endParaRPr lang="fr-CA"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p:txBody>
              <a:bodyPr/>
              <a:lstStyle/>
              <a:p>
                <a:r>
                  <a:rPr lang="en-CA" dirty="0" smtClean="0"/>
                  <a:t>Commencer par la </a:t>
                </a:r>
                <a:r>
                  <a:rPr lang="en-CA" dirty="0" err="1" smtClean="0"/>
                  <a:t>réponse</a:t>
                </a:r>
                <a:endParaRPr lang="en-CA" dirty="0" smtClean="0"/>
              </a:p>
              <a:p>
                <a:endParaRPr lang="en-CA" dirty="0"/>
              </a:p>
              <a:p>
                <a:r>
                  <a:rPr lang="fr-CA" dirty="0"/>
                  <a:t>Avant</a:t>
                </a:r>
              </a:p>
              <a:p>
                <a:pPr lvl="1"/>
                <a14:m>
                  <m:oMath xmlns:m="http://schemas.openxmlformats.org/officeDocument/2006/math">
                    <m:sSup>
                      <m:sSupPr>
                        <m:ctrlPr>
                          <a:rPr lang="fr-CA" i="1">
                            <a:latin typeface="Cambria Math"/>
                          </a:rPr>
                        </m:ctrlPr>
                      </m:sSupPr>
                      <m:e>
                        <m:r>
                          <a:rPr lang="fr-CA" b="0" i="1" smtClean="0">
                            <a:latin typeface="Cambria Math"/>
                          </a:rPr>
                          <m:t>5</m:t>
                        </m:r>
                      </m:e>
                      <m:sup>
                        <m:r>
                          <a:rPr lang="fr-CA" i="1">
                            <a:latin typeface="Cambria Math"/>
                          </a:rPr>
                          <m:t>3</m:t>
                        </m:r>
                      </m:sup>
                    </m:sSup>
                  </m:oMath>
                </a14:m>
                <a:r>
                  <a:rPr lang="fr-CA" dirty="0"/>
                  <a:t> X </a:t>
                </a:r>
                <a14:m>
                  <m:oMath xmlns:m="http://schemas.openxmlformats.org/officeDocument/2006/math">
                    <m:sSup>
                      <m:sSupPr>
                        <m:ctrlPr>
                          <a:rPr lang="fr-CA" i="1">
                            <a:latin typeface="Cambria Math"/>
                          </a:rPr>
                        </m:ctrlPr>
                      </m:sSupPr>
                      <m:e>
                        <m:r>
                          <a:rPr lang="fr-CA" i="1">
                            <a:latin typeface="Cambria Math"/>
                          </a:rPr>
                          <m:t>5</m:t>
                        </m:r>
                      </m:e>
                      <m:sup>
                        <m:r>
                          <a:rPr lang="fr-CA" i="1">
                            <a:latin typeface="Cambria Math"/>
                          </a:rPr>
                          <m:t>21</m:t>
                        </m:r>
                      </m:sup>
                    </m:sSup>
                  </m:oMath>
                </a14:m>
                <a:r>
                  <a:rPr lang="fr-CA" dirty="0" smtClean="0"/>
                  <a:t>  =</a:t>
                </a:r>
                <a:endParaRPr lang="fr-CA" dirty="0"/>
              </a:p>
              <a:p>
                <a:pPr lvl="1"/>
                <a:endParaRPr lang="fr-CA" dirty="0"/>
              </a:p>
              <a:p>
                <a:r>
                  <a:rPr lang="fr-CA" dirty="0"/>
                  <a:t>Après</a:t>
                </a:r>
              </a:p>
              <a:p>
                <a:pPr lvl="1"/>
                <a:r>
                  <a:rPr lang="fr-CA" dirty="0"/>
                  <a:t>La réponse est </a:t>
                </a:r>
                <a14:m>
                  <m:oMath xmlns:m="http://schemas.openxmlformats.org/officeDocument/2006/math">
                    <m:sSup>
                      <m:sSupPr>
                        <m:ctrlPr>
                          <a:rPr lang="fr-CA" i="1">
                            <a:latin typeface="Cambria Math"/>
                          </a:rPr>
                        </m:ctrlPr>
                      </m:sSupPr>
                      <m:e>
                        <m:r>
                          <a:rPr lang="fr-CA" b="0" i="1" smtClean="0">
                            <a:latin typeface="Cambria Math"/>
                          </a:rPr>
                          <m:t>5</m:t>
                        </m:r>
                      </m:e>
                      <m:sup>
                        <m:r>
                          <a:rPr lang="fr-CA" b="0" i="1" smtClean="0">
                            <a:latin typeface="Cambria Math"/>
                          </a:rPr>
                          <m:t>24</m:t>
                        </m:r>
                      </m:sup>
                    </m:sSup>
                  </m:oMath>
                </a14:m>
                <a:r>
                  <a:rPr lang="en-CA" dirty="0" smtClean="0"/>
                  <a:t>.  </a:t>
                </a:r>
                <a:r>
                  <a:rPr lang="en-CA" dirty="0" err="1" smtClean="0"/>
                  <a:t>Quelle</a:t>
                </a:r>
                <a:r>
                  <a:rPr lang="en-CA" dirty="0" smtClean="0"/>
                  <a:t> </a:t>
                </a:r>
                <a:r>
                  <a:rPr lang="en-CA" dirty="0" err="1" smtClean="0"/>
                  <a:t>est</a:t>
                </a:r>
                <a:r>
                  <a:rPr lang="en-CA" dirty="0" smtClean="0"/>
                  <a:t> la question?</a:t>
                </a:r>
                <a:endParaRPr lang="en-CA"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blipFill rotWithShape="1">
                <a:blip r:embed="rId3"/>
                <a:stretch>
                  <a:fillRect t="-1733"/>
                </a:stretch>
              </a:blipFill>
            </p:spPr>
            <p:txBody>
              <a:bodyPr/>
              <a:lstStyle/>
              <a:p>
                <a:r>
                  <a:rPr lang="fr-CA">
                    <a:noFill/>
                  </a:rPr>
                  <a:t> </a:t>
                </a:r>
              </a:p>
            </p:txBody>
          </p:sp>
        </mc:Fallback>
      </mc:AlternateContent>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1700808"/>
            <a:ext cx="1056117"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b="1" dirty="0" smtClean="0"/>
              <a:t>7</a:t>
            </a:r>
            <a:r>
              <a:rPr lang="fr-CA" sz="1400" b="1" baseline="30000" dirty="0" smtClean="0"/>
              <a:t>e</a:t>
            </a:r>
            <a:r>
              <a:rPr lang="fr-CA" sz="1400" b="1" dirty="0" smtClean="0"/>
              <a:t> à 9</a:t>
            </a:r>
            <a:r>
              <a:rPr lang="fr-CA" sz="1400" b="1" baseline="30000" dirty="0" smtClean="0"/>
              <a:t>e</a:t>
            </a:r>
            <a:endParaRPr lang="fr-CA" sz="1400" dirty="0"/>
          </a:p>
        </p:txBody>
      </p:sp>
      <p:pic>
        <p:nvPicPr>
          <p:cNvPr id="6" name="Picture 2" descr="Consortium09_LOGO (2)"/>
          <p:cNvPicPr>
            <a:picLocks noChangeAspect="1" noChangeArrowheads="1"/>
          </p:cNvPicPr>
          <p:nvPr/>
        </p:nvPicPr>
        <p:blipFill>
          <a:blip r:embed="rId5" cstate="print"/>
          <a:srcRect/>
          <a:stretch>
            <a:fillRect/>
          </a:stretch>
        </p:blipFill>
        <p:spPr bwMode="auto">
          <a:xfrm>
            <a:off x="7308304" y="6381328"/>
            <a:ext cx="1162050" cy="352425"/>
          </a:xfrm>
          <a:prstGeom prst="rect">
            <a:avLst/>
          </a:prstGeom>
          <a:noFill/>
          <a:ln w="9525">
            <a:noFill/>
            <a:miter lim="800000"/>
            <a:headEnd/>
            <a:tailEnd/>
          </a:ln>
        </p:spPr>
      </p:pic>
    </p:spTree>
    <p:extLst>
      <p:ext uri="{BB962C8B-B14F-4D97-AF65-F5344CB8AC3E}">
        <p14:creationId xmlns:p14="http://schemas.microsoft.com/office/powerpoint/2010/main" val="2674339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Comment les construire</a:t>
            </a: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p:txBody>
              <a:bodyPr/>
              <a:lstStyle/>
              <a:p>
                <a:r>
                  <a:rPr lang="fr-CA" dirty="0" smtClean="0"/>
                  <a:t>Ajouter un choix</a:t>
                </a:r>
              </a:p>
              <a:p>
                <a:endParaRPr lang="fr-CA" dirty="0" smtClean="0"/>
              </a:p>
              <a:p>
                <a:pPr lvl="1"/>
                <a:r>
                  <a:rPr lang="fr-CA" dirty="0" smtClean="0"/>
                  <a:t>Option 1</a:t>
                </a:r>
              </a:p>
              <a:p>
                <a:pPr lvl="1"/>
                <a:r>
                  <a:rPr lang="fr-CA" dirty="0" smtClean="0"/>
                  <a:t>La réponse est </a:t>
                </a:r>
                <a14:m>
                  <m:oMath xmlns:m="http://schemas.openxmlformats.org/officeDocument/2006/math">
                    <m:sSup>
                      <m:sSupPr>
                        <m:ctrlPr>
                          <a:rPr lang="fr-CA" i="1" smtClean="0">
                            <a:latin typeface="Cambria Math"/>
                          </a:rPr>
                        </m:ctrlPr>
                      </m:sSupPr>
                      <m:e>
                        <m:r>
                          <a:rPr lang="fr-CA" b="0" i="1" smtClean="0">
                            <a:latin typeface="Cambria Math"/>
                          </a:rPr>
                          <m:t>5</m:t>
                        </m:r>
                      </m:e>
                      <m:sup>
                        <m:r>
                          <a:rPr lang="fr-CA" b="0" i="1" smtClean="0">
                            <a:latin typeface="Cambria Math"/>
                          </a:rPr>
                          <m:t>20</m:t>
                        </m:r>
                      </m:sup>
                    </m:sSup>
                  </m:oMath>
                </a14:m>
                <a:r>
                  <a:rPr lang="fr-CA" dirty="0" smtClean="0"/>
                  <a:t>.  </a:t>
                </a:r>
              </a:p>
              <a:p>
                <a:pPr marL="537210" lvl="1" indent="0">
                  <a:buNone/>
                </a:pPr>
                <a:r>
                  <a:rPr lang="fr-CA" dirty="0"/>
                  <a:t> </a:t>
                </a:r>
                <a:r>
                  <a:rPr lang="fr-CA" dirty="0" smtClean="0"/>
                  <a:t>  Quelle est la question?</a:t>
                </a:r>
              </a:p>
              <a:p>
                <a:pPr lvl="1"/>
                <a:endParaRPr lang="fr-CA" dirty="0" smtClean="0"/>
              </a:p>
              <a:p>
                <a:pPr marL="537210" lvl="1" indent="0">
                  <a:buNone/>
                </a:pPr>
                <a:endParaRPr lang="fr-CA"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blipFill rotWithShape="1">
                <a:blip r:embed="rId3"/>
                <a:stretch>
                  <a:fillRect t="-1733"/>
                </a:stretch>
              </a:blipFill>
            </p:spPr>
            <p:txBody>
              <a:bodyPr/>
              <a:lstStyle/>
              <a:p>
                <a:r>
                  <a:rPr lang="fr-CA">
                    <a:noFill/>
                  </a:rPr>
                  <a:t> </a:t>
                </a:r>
              </a:p>
            </p:txBody>
          </p:sp>
        </mc:Fallback>
      </mc:AlternateContent>
      <p:sp>
        <p:nvSpPr>
          <p:cNvPr id="4" name="ZoneTexte 3"/>
          <p:cNvSpPr txBox="1"/>
          <p:nvPr/>
        </p:nvSpPr>
        <p:spPr>
          <a:xfrm rot="5400000">
            <a:off x="8594067" y="3239108"/>
            <a:ext cx="792089" cy="307777"/>
          </a:xfrm>
          <a:prstGeom prst="rect">
            <a:avLst/>
          </a:prstGeom>
          <a:noFill/>
        </p:spPr>
        <p:txBody>
          <a:bodyPr wrap="square" rtlCol="0">
            <a:spAutoFit/>
          </a:bodyPr>
          <a:lstStyle/>
          <a:p>
            <a:r>
              <a:rPr lang="fr-CA" sz="1400" b="1" dirty="0" smtClean="0"/>
              <a:t>7</a:t>
            </a:r>
            <a:r>
              <a:rPr lang="fr-CA" sz="1400" b="1" baseline="30000" dirty="0" smtClean="0"/>
              <a:t>e</a:t>
            </a:r>
            <a:r>
              <a:rPr lang="fr-CA" sz="1400" b="1" dirty="0" smtClean="0"/>
              <a:t> à 9</a:t>
            </a:r>
            <a:r>
              <a:rPr lang="fr-CA" sz="1400" b="1" baseline="30000" dirty="0" smtClean="0"/>
              <a:t>e</a:t>
            </a:r>
            <a:endParaRPr lang="fr-CA" sz="1400" dirty="0"/>
          </a:p>
        </p:txBody>
      </p:sp>
      <p:pic>
        <p:nvPicPr>
          <p:cNvPr id="5" name="Picture 2" descr="Consortium09_LOGO (2)"/>
          <p:cNvPicPr>
            <a:picLocks noChangeAspect="1" noChangeArrowheads="1"/>
          </p:cNvPicPr>
          <p:nvPr/>
        </p:nvPicPr>
        <p:blipFill>
          <a:blip r:embed="rId4" cstate="print"/>
          <a:srcRect/>
          <a:stretch>
            <a:fillRect/>
          </a:stretch>
        </p:blipFill>
        <p:spPr bwMode="auto">
          <a:xfrm>
            <a:off x="7308304" y="6381328"/>
            <a:ext cx="1162050" cy="352425"/>
          </a:xfrm>
          <a:prstGeom prst="rect">
            <a:avLst/>
          </a:prstGeom>
          <a:noFill/>
          <a:ln w="9525">
            <a:noFill/>
            <a:miter lim="800000"/>
            <a:headEnd/>
            <a:tailEnd/>
          </a:ln>
        </p:spPr>
      </p:pic>
      <p:pic>
        <p:nvPicPr>
          <p:cNvPr id="1026" name="Picture 2" descr="http://img.over-blog.com/342x484/1/64/78/57/le-choix.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1" y="1700808"/>
            <a:ext cx="1373806"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590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Comment les construire</a:t>
            </a:r>
          </a:p>
        </p:txBody>
      </p:sp>
      <mc:AlternateContent xmlns:mc="http://schemas.openxmlformats.org/markup-compatibility/2006">
        <mc:Choice xmlns:a14="http://schemas.microsoft.com/office/drawing/2010/main" Requires="a14">
          <p:sp>
            <p:nvSpPr>
              <p:cNvPr id="3" name="Espace réservé du contenu 2"/>
              <p:cNvSpPr>
                <a:spLocks noGrp="1"/>
              </p:cNvSpPr>
              <p:nvPr>
                <p:ph idx="1"/>
              </p:nvPr>
            </p:nvSpPr>
            <p:spPr/>
            <p:txBody>
              <a:bodyPr/>
              <a:lstStyle/>
              <a:p>
                <a:r>
                  <a:rPr lang="fr-CA" dirty="0" smtClean="0"/>
                  <a:t>Ajouter un choix</a:t>
                </a:r>
              </a:p>
              <a:p>
                <a:endParaRPr lang="fr-CA" dirty="0" smtClean="0"/>
              </a:p>
              <a:p>
                <a:pPr lvl="1"/>
                <a:r>
                  <a:rPr lang="fr-CA" dirty="0" smtClean="0"/>
                  <a:t>Option 1</a:t>
                </a:r>
              </a:p>
              <a:p>
                <a:pPr lvl="1"/>
                <a:r>
                  <a:rPr lang="fr-CA" dirty="0" smtClean="0"/>
                  <a:t>La réponse est </a:t>
                </a:r>
                <a14:m>
                  <m:oMath xmlns:m="http://schemas.openxmlformats.org/officeDocument/2006/math">
                    <m:sSup>
                      <m:sSupPr>
                        <m:ctrlPr>
                          <a:rPr lang="fr-CA" i="1" smtClean="0">
                            <a:latin typeface="Cambria Math"/>
                          </a:rPr>
                        </m:ctrlPr>
                      </m:sSupPr>
                      <m:e>
                        <m:r>
                          <a:rPr lang="fr-CA" b="0" i="1" smtClean="0">
                            <a:latin typeface="Cambria Math"/>
                          </a:rPr>
                          <m:t>5</m:t>
                        </m:r>
                      </m:e>
                      <m:sup>
                        <m:r>
                          <a:rPr lang="fr-CA" b="0" i="1" smtClean="0">
                            <a:latin typeface="Cambria Math"/>
                          </a:rPr>
                          <m:t>20</m:t>
                        </m:r>
                      </m:sup>
                    </m:sSup>
                  </m:oMath>
                </a14:m>
                <a:r>
                  <a:rPr lang="fr-CA" dirty="0" smtClean="0"/>
                  <a:t>.  </a:t>
                </a:r>
              </a:p>
              <a:p>
                <a:pPr marL="537210" lvl="1" indent="0">
                  <a:buNone/>
                </a:pPr>
                <a:r>
                  <a:rPr lang="fr-CA" dirty="0"/>
                  <a:t> </a:t>
                </a:r>
                <a:r>
                  <a:rPr lang="fr-CA" dirty="0" smtClean="0"/>
                  <a:t>  Quelle est la question?</a:t>
                </a:r>
              </a:p>
              <a:p>
                <a:pPr lvl="1"/>
                <a:endParaRPr lang="fr-CA" dirty="0" smtClean="0"/>
              </a:p>
              <a:p>
                <a:pPr lvl="1">
                  <a:spcBef>
                    <a:spcPts val="0"/>
                  </a:spcBef>
                </a:pPr>
                <a:r>
                  <a:rPr lang="fr-CA" dirty="0" smtClean="0"/>
                  <a:t>Option 2</a:t>
                </a:r>
              </a:p>
              <a:p>
                <a:pPr lvl="1">
                  <a:spcBef>
                    <a:spcPts val="0"/>
                  </a:spcBef>
                </a:pPr>
                <a:r>
                  <a:rPr lang="fr-CA" dirty="0" smtClean="0"/>
                  <a:t>La réponse est </a:t>
                </a:r>
                <a14:m>
                  <m:oMath xmlns:m="http://schemas.openxmlformats.org/officeDocument/2006/math">
                    <m:sSup>
                      <m:sSupPr>
                        <m:ctrlPr>
                          <a:rPr lang="fr-CA" i="1" smtClean="0">
                            <a:latin typeface="Cambria Math"/>
                          </a:rPr>
                        </m:ctrlPr>
                      </m:sSupPr>
                      <m:e>
                        <m:r>
                          <a:rPr lang="fr-CA" b="0" i="1" smtClean="0">
                            <a:latin typeface="Cambria Math"/>
                          </a:rPr>
                          <m:t>4</m:t>
                        </m:r>
                      </m:e>
                      <m:sup>
                        <m:f>
                          <m:fPr>
                            <m:ctrlPr>
                              <a:rPr lang="fr-CA" i="1" smtClean="0">
                                <a:latin typeface="Cambria Math"/>
                              </a:rPr>
                            </m:ctrlPr>
                          </m:fPr>
                          <m:num>
                            <m:r>
                              <a:rPr lang="fr-CA" b="0" i="1" smtClean="0">
                                <a:latin typeface="Cambria Math"/>
                              </a:rPr>
                              <m:t>2</m:t>
                            </m:r>
                          </m:num>
                          <m:den>
                            <m:r>
                              <a:rPr lang="fr-CA" b="0" i="1" smtClean="0">
                                <a:latin typeface="Cambria Math"/>
                              </a:rPr>
                              <m:t>3</m:t>
                            </m:r>
                          </m:den>
                        </m:f>
                      </m:sup>
                    </m:sSup>
                  </m:oMath>
                </a14:m>
                <a:r>
                  <a:rPr lang="fr-CA" dirty="0" smtClean="0"/>
                  <a:t>.  Quelle est la question?</a:t>
                </a:r>
                <a:endParaRPr lang="fr-CA" dirty="0"/>
              </a:p>
              <a:p>
                <a:pPr lvl="1"/>
                <a:endParaRPr lang="fr-CA"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blipFill rotWithShape="1">
                <a:blip r:embed="rId3"/>
                <a:stretch>
                  <a:fillRect t="-1733"/>
                </a:stretch>
              </a:blipFill>
            </p:spPr>
            <p:txBody>
              <a:bodyPr/>
              <a:lstStyle/>
              <a:p>
                <a:r>
                  <a:rPr lang="fr-CA">
                    <a:noFill/>
                  </a:rPr>
                  <a:t> </a:t>
                </a:r>
              </a:p>
            </p:txBody>
          </p:sp>
        </mc:Fallback>
      </mc:AlternateContent>
      <p:sp>
        <p:nvSpPr>
          <p:cNvPr id="4" name="ZoneTexte 3"/>
          <p:cNvSpPr txBox="1"/>
          <p:nvPr/>
        </p:nvSpPr>
        <p:spPr>
          <a:xfrm rot="5400000">
            <a:off x="8594067" y="3239108"/>
            <a:ext cx="792089" cy="307777"/>
          </a:xfrm>
          <a:prstGeom prst="rect">
            <a:avLst/>
          </a:prstGeom>
          <a:noFill/>
        </p:spPr>
        <p:txBody>
          <a:bodyPr wrap="square" rtlCol="0">
            <a:spAutoFit/>
          </a:bodyPr>
          <a:lstStyle/>
          <a:p>
            <a:r>
              <a:rPr lang="fr-CA" sz="1400" b="1" dirty="0" smtClean="0"/>
              <a:t>7</a:t>
            </a:r>
            <a:r>
              <a:rPr lang="fr-CA" sz="1400" b="1" baseline="30000" dirty="0" smtClean="0"/>
              <a:t>e</a:t>
            </a:r>
            <a:r>
              <a:rPr lang="fr-CA" sz="1400" b="1" dirty="0" smtClean="0"/>
              <a:t> à 9</a:t>
            </a:r>
            <a:r>
              <a:rPr lang="fr-CA" sz="1400" b="1" baseline="30000" dirty="0" smtClean="0"/>
              <a:t>e</a:t>
            </a:r>
            <a:endParaRPr lang="fr-CA" sz="1400" dirty="0"/>
          </a:p>
        </p:txBody>
      </p:sp>
      <p:pic>
        <p:nvPicPr>
          <p:cNvPr id="5" name="Picture 2" descr="Consortium09_LOGO (2)"/>
          <p:cNvPicPr>
            <a:picLocks noChangeAspect="1" noChangeArrowheads="1"/>
          </p:cNvPicPr>
          <p:nvPr/>
        </p:nvPicPr>
        <p:blipFill>
          <a:blip r:embed="rId4" cstate="print"/>
          <a:srcRect/>
          <a:stretch>
            <a:fillRect/>
          </a:stretch>
        </p:blipFill>
        <p:spPr bwMode="auto">
          <a:xfrm>
            <a:off x="7308304" y="6381328"/>
            <a:ext cx="1162050" cy="352425"/>
          </a:xfrm>
          <a:prstGeom prst="rect">
            <a:avLst/>
          </a:prstGeom>
          <a:noFill/>
          <a:ln w="9525">
            <a:noFill/>
            <a:miter lim="800000"/>
            <a:headEnd/>
            <a:tailEnd/>
          </a:ln>
        </p:spPr>
      </p:pic>
      <p:pic>
        <p:nvPicPr>
          <p:cNvPr id="1026" name="Picture 2" descr="http://img.over-blog.com/342x484/1/64/78/57/le-choix.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1" y="1700808"/>
            <a:ext cx="1373806"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639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Dans nos livres</a:t>
            </a:r>
          </a:p>
        </p:txBody>
      </p:sp>
      <p:sp>
        <p:nvSpPr>
          <p:cNvPr id="3" name="Espace réservé du contenu 2"/>
          <p:cNvSpPr>
            <a:spLocks noGrp="1"/>
          </p:cNvSpPr>
          <p:nvPr>
            <p:ph idx="1"/>
          </p:nvPr>
        </p:nvSpPr>
        <p:spPr/>
        <p:txBody>
          <a:bodyPr/>
          <a:lstStyle/>
          <a:p>
            <a:endParaRPr lang="fr-CA" dirty="0"/>
          </a:p>
        </p:txBody>
      </p:sp>
      <p:sp>
        <p:nvSpPr>
          <p:cNvPr id="4" name="ZoneTexte 3"/>
          <p:cNvSpPr txBox="1"/>
          <p:nvPr/>
        </p:nvSpPr>
        <p:spPr>
          <a:xfrm rot="5400000">
            <a:off x="8594067" y="3239108"/>
            <a:ext cx="792089" cy="307777"/>
          </a:xfrm>
          <a:prstGeom prst="rect">
            <a:avLst/>
          </a:prstGeom>
          <a:noFill/>
        </p:spPr>
        <p:txBody>
          <a:bodyPr wrap="square" rtlCol="0">
            <a:spAutoFit/>
          </a:bodyPr>
          <a:lstStyle/>
          <a:p>
            <a:r>
              <a:rPr lang="fr-CA" sz="1400" b="1" dirty="0" smtClean="0"/>
              <a:t>7</a:t>
            </a:r>
            <a:r>
              <a:rPr lang="fr-CA" sz="1400" b="1" baseline="30000" dirty="0" smtClean="0"/>
              <a:t>e</a:t>
            </a:r>
            <a:r>
              <a:rPr lang="fr-CA" sz="1400" b="1" dirty="0" smtClean="0"/>
              <a:t> à 9</a:t>
            </a:r>
            <a:r>
              <a:rPr lang="fr-CA" sz="1400" b="1" baseline="30000" dirty="0" smtClean="0"/>
              <a:t>e</a:t>
            </a:r>
            <a:endParaRPr lang="fr-CA" sz="1400" dirty="0"/>
          </a:p>
        </p:txBody>
      </p:sp>
      <p:pic>
        <p:nvPicPr>
          <p:cNvPr id="5"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9550" y="2527288"/>
            <a:ext cx="9649074" cy="241369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1028" name="Picture 4" descr="CHENELIÈRE MATHÉMATIQUES - ÉDITION PONC/WNCP">
            <a:hlinkClick r:id="rId5" tooltip="CHENELIÈRE MATHÉMATIQUES - ÉDITION PONC/WNC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8901" y="620688"/>
            <a:ext cx="1224487" cy="151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471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Dans nos livres</a:t>
            </a:r>
          </a:p>
        </p:txBody>
      </p:sp>
      <p:sp>
        <p:nvSpPr>
          <p:cNvPr id="3" name="Espace réservé du contenu 2"/>
          <p:cNvSpPr>
            <a:spLocks noGrp="1"/>
          </p:cNvSpPr>
          <p:nvPr>
            <p:ph idx="1"/>
          </p:nvPr>
        </p:nvSpPr>
        <p:spPr/>
        <p:txBody>
          <a:bodyPr/>
          <a:lstStyle/>
          <a:p>
            <a:endParaRPr lang="fr-CA"/>
          </a:p>
        </p:txBody>
      </p:sp>
      <p:sp>
        <p:nvSpPr>
          <p:cNvPr id="4" name="ZoneTexte 3"/>
          <p:cNvSpPr txBox="1"/>
          <p:nvPr/>
        </p:nvSpPr>
        <p:spPr>
          <a:xfrm rot="5400000">
            <a:off x="8594067" y="3239108"/>
            <a:ext cx="792089" cy="307777"/>
          </a:xfrm>
          <a:prstGeom prst="rect">
            <a:avLst/>
          </a:prstGeom>
          <a:noFill/>
        </p:spPr>
        <p:txBody>
          <a:bodyPr wrap="square" rtlCol="0">
            <a:spAutoFit/>
          </a:bodyPr>
          <a:lstStyle/>
          <a:p>
            <a:r>
              <a:rPr lang="fr-CA" sz="1400" b="1" dirty="0" smtClean="0"/>
              <a:t>7</a:t>
            </a:r>
            <a:r>
              <a:rPr lang="fr-CA" sz="1400" b="1" baseline="30000" dirty="0" smtClean="0"/>
              <a:t>e</a:t>
            </a:r>
            <a:r>
              <a:rPr lang="fr-CA" sz="1400" b="1" dirty="0" smtClean="0"/>
              <a:t> à 9</a:t>
            </a:r>
            <a:r>
              <a:rPr lang="fr-CA" sz="1400" b="1" baseline="30000" dirty="0" smtClean="0"/>
              <a:t>e</a:t>
            </a:r>
            <a:endParaRPr lang="fr-CA" sz="1400" dirty="0"/>
          </a:p>
        </p:txBody>
      </p:sp>
      <p:pic>
        <p:nvPicPr>
          <p:cNvPr id="5"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84" y="2492128"/>
            <a:ext cx="8181203" cy="28810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CHENELIÈRE MATHÉMATIQUES">
            <a:hlinkClick r:id="rId5" tooltip="CHENELIÈRE MATHÉMATIQUES"/>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9927" y="620688"/>
            <a:ext cx="1319533" cy="1655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693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Dans nos livres</a:t>
            </a:r>
          </a:p>
        </p:txBody>
      </p:sp>
      <p:sp>
        <p:nvSpPr>
          <p:cNvPr id="3" name="Espace réservé du contenu 2"/>
          <p:cNvSpPr>
            <a:spLocks noGrp="1"/>
          </p:cNvSpPr>
          <p:nvPr>
            <p:ph idx="1"/>
          </p:nvPr>
        </p:nvSpPr>
        <p:spPr/>
        <p:txBody>
          <a:bodyPr/>
          <a:lstStyle/>
          <a:p>
            <a:endParaRPr lang="fr-CA" dirty="0"/>
          </a:p>
        </p:txBody>
      </p:sp>
      <p:sp>
        <p:nvSpPr>
          <p:cNvPr id="4" name="ZoneTexte 3"/>
          <p:cNvSpPr txBox="1"/>
          <p:nvPr/>
        </p:nvSpPr>
        <p:spPr>
          <a:xfrm rot="5400000">
            <a:off x="8594067" y="3239108"/>
            <a:ext cx="792089" cy="307777"/>
          </a:xfrm>
          <a:prstGeom prst="rect">
            <a:avLst/>
          </a:prstGeom>
          <a:noFill/>
        </p:spPr>
        <p:txBody>
          <a:bodyPr wrap="square" rtlCol="0">
            <a:spAutoFit/>
          </a:bodyPr>
          <a:lstStyle/>
          <a:p>
            <a:r>
              <a:rPr lang="fr-CA" sz="1400" b="1" dirty="0" smtClean="0"/>
              <a:t>7</a:t>
            </a:r>
            <a:r>
              <a:rPr lang="fr-CA" sz="1400" b="1" baseline="30000" dirty="0" smtClean="0"/>
              <a:t>e</a:t>
            </a:r>
            <a:r>
              <a:rPr lang="fr-CA" sz="1400" b="1" dirty="0" smtClean="0"/>
              <a:t> à 9</a:t>
            </a:r>
            <a:r>
              <a:rPr lang="fr-CA" sz="1400" b="1" baseline="30000" dirty="0" smtClean="0"/>
              <a:t>e</a:t>
            </a:r>
            <a:endParaRPr lang="fr-CA" sz="1400" dirty="0"/>
          </a:p>
        </p:txBody>
      </p:sp>
      <p:pic>
        <p:nvPicPr>
          <p:cNvPr id="5"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45" y="2780928"/>
            <a:ext cx="8151473" cy="259228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3076" name="Picture 4" descr="\\csc-ws-file01\cpfpp\Users\rmichaud\Mes documents\My Pictures\Liens 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620688"/>
            <a:ext cx="1334739" cy="1674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722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Pourquoi</a:t>
            </a:r>
            <a:r>
              <a:rPr lang="en-CA" dirty="0" smtClean="0"/>
              <a:t> les utiliser</a:t>
            </a:r>
            <a:endParaRPr lang="fr-CA" dirty="0"/>
          </a:p>
        </p:txBody>
      </p:sp>
      <p:sp>
        <p:nvSpPr>
          <p:cNvPr id="3" name="Espace réservé du contenu 2"/>
          <p:cNvSpPr>
            <a:spLocks noGrp="1"/>
          </p:cNvSpPr>
          <p:nvPr>
            <p:ph idx="1"/>
          </p:nvPr>
        </p:nvSpPr>
        <p:spPr/>
        <p:txBody>
          <a:bodyPr>
            <a:normAutofit fontScale="92500" lnSpcReduction="10000"/>
          </a:bodyPr>
          <a:lstStyle/>
          <a:p>
            <a:r>
              <a:rPr lang="fr-CA" dirty="0" smtClean="0"/>
              <a:t>Les activités riches</a:t>
            </a:r>
          </a:p>
          <a:p>
            <a:pPr lvl="1"/>
            <a:r>
              <a:rPr lang="fr-CA" sz="3000" dirty="0" smtClean="0"/>
              <a:t>sont engageantes et motivantes</a:t>
            </a:r>
          </a:p>
          <a:p>
            <a:pPr lvl="1"/>
            <a:r>
              <a:rPr lang="fr-CA" sz="3000" dirty="0" smtClean="0"/>
              <a:t>encouragent l’utilisation de stratégies personnelles</a:t>
            </a:r>
          </a:p>
          <a:p>
            <a:pPr lvl="1"/>
            <a:r>
              <a:rPr lang="fr-CA" sz="3000" dirty="0" smtClean="0"/>
              <a:t>encouragent la collaboration et la discussion</a:t>
            </a:r>
          </a:p>
          <a:p>
            <a:pPr lvl="1"/>
            <a:r>
              <a:rPr lang="fr-CA" sz="3000" dirty="0" smtClean="0"/>
              <a:t>permettent de mettre en pratique les 7 processus mathématiques</a:t>
            </a:r>
          </a:p>
          <a:p>
            <a:pPr lvl="1"/>
            <a:r>
              <a:rPr lang="fr-CA" sz="3000" dirty="0" smtClean="0"/>
              <a:t>offrent des occasions de différenciation</a:t>
            </a:r>
          </a:p>
          <a:p>
            <a:pPr>
              <a:buNone/>
            </a:pPr>
            <a:r>
              <a:rPr lang="fr-CA" dirty="0" smtClean="0"/>
              <a:t>	</a:t>
            </a:r>
            <a:endParaRPr lang="fr-CA" dirty="0"/>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b="1" dirty="0" smtClean="0"/>
              <a:t>7</a:t>
            </a:r>
            <a:r>
              <a:rPr lang="fr-CA" sz="1400" b="1" baseline="30000" dirty="0" smtClean="0"/>
              <a:t>e</a:t>
            </a:r>
            <a:r>
              <a:rPr lang="fr-CA" sz="1400" b="1" dirty="0" smtClean="0"/>
              <a:t> à 9</a:t>
            </a:r>
            <a:r>
              <a:rPr lang="fr-CA" sz="1400" b="1" baseline="30000" dirty="0" smtClean="0"/>
              <a:t>e</a:t>
            </a:r>
            <a:endParaRPr lang="fr-CA" sz="1400" dirty="0"/>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3" y="980728"/>
            <a:ext cx="1019317" cy="57606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Objectifs de la formation</a:t>
            </a:r>
          </a:p>
        </p:txBody>
      </p:sp>
      <p:sp>
        <p:nvSpPr>
          <p:cNvPr id="3" name="Espace réservé du contenu 2"/>
          <p:cNvSpPr>
            <a:spLocks noGrp="1"/>
          </p:cNvSpPr>
          <p:nvPr>
            <p:ph idx="1"/>
          </p:nvPr>
        </p:nvSpPr>
        <p:spPr/>
        <p:txBody>
          <a:bodyPr/>
          <a:lstStyle/>
          <a:p>
            <a:r>
              <a:rPr lang="fr-CA" dirty="0"/>
              <a:t>Les caractéristiques des activités riches</a:t>
            </a:r>
          </a:p>
          <a:p>
            <a:r>
              <a:rPr lang="fr-CA" dirty="0"/>
              <a:t>Comment les construire</a:t>
            </a:r>
          </a:p>
          <a:p>
            <a:r>
              <a:rPr lang="fr-CA" dirty="0"/>
              <a:t>Pourquoi les utiliser</a:t>
            </a:r>
          </a:p>
          <a:p>
            <a:r>
              <a:rPr lang="fr-CA" dirty="0"/>
              <a:t>Quand les utiliser</a:t>
            </a:r>
          </a:p>
          <a:p>
            <a:r>
              <a:rPr lang="fr-CA" dirty="0"/>
              <a:t>Comment les utiliser</a:t>
            </a:r>
          </a:p>
          <a:p>
            <a:r>
              <a:rPr lang="fr-CA" dirty="0"/>
              <a:t>Activités qui ne sont pas dans les livres</a:t>
            </a:r>
          </a:p>
          <a:p>
            <a:r>
              <a:rPr lang="fr-CA" dirty="0"/>
              <a:t>Rôles de </a:t>
            </a:r>
            <a:r>
              <a:rPr lang="fr-CA" dirty="0" smtClean="0"/>
              <a:t>l’enseignant</a:t>
            </a:r>
            <a:endParaRPr lang="fr-CA" dirty="0"/>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7" name="ZoneTexte 6"/>
          <p:cNvSpPr txBox="1"/>
          <p:nvPr/>
        </p:nvSpPr>
        <p:spPr>
          <a:xfrm rot="5400000">
            <a:off x="8594067" y="3239108"/>
            <a:ext cx="792089" cy="307777"/>
          </a:xfrm>
          <a:prstGeom prst="rect">
            <a:avLst/>
          </a:prstGeom>
          <a:noFill/>
        </p:spPr>
        <p:txBody>
          <a:bodyPr wrap="square" rtlCol="0">
            <a:spAutoFit/>
          </a:bodyPr>
          <a:lstStyle/>
          <a:p>
            <a:r>
              <a:rPr lang="fr-CA" sz="1400" b="1" dirty="0" smtClean="0"/>
              <a:t>7</a:t>
            </a:r>
            <a:r>
              <a:rPr lang="fr-CA" sz="1400" b="1" baseline="30000" dirty="0" smtClean="0"/>
              <a:t>e</a:t>
            </a:r>
            <a:r>
              <a:rPr lang="fr-CA" sz="1400" b="1" dirty="0" smtClean="0"/>
              <a:t> à 9</a:t>
            </a:r>
            <a:r>
              <a:rPr lang="fr-CA" sz="1400" b="1" baseline="30000" dirty="0" smtClean="0"/>
              <a:t>e</a:t>
            </a:r>
            <a:endParaRPr lang="fr-CA" sz="1400" dirty="0"/>
          </a:p>
        </p:txBody>
      </p:sp>
    </p:spTree>
    <p:extLst>
      <p:ext uri="{BB962C8B-B14F-4D97-AF65-F5344CB8AC3E}">
        <p14:creationId xmlns:p14="http://schemas.microsoft.com/office/powerpoint/2010/main" val="279211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1399032"/>
          </a:xfrm>
        </p:spPr>
        <p:txBody>
          <a:bodyPr/>
          <a:lstStyle/>
          <a:p>
            <a:r>
              <a:rPr lang="fr-CA" dirty="0" smtClean="0"/>
              <a:t>Quand</a:t>
            </a:r>
            <a:r>
              <a:rPr lang="en-CA" dirty="0" smtClean="0"/>
              <a:t> les utiliser</a:t>
            </a:r>
            <a:endParaRPr lang="fr-CA" dirty="0"/>
          </a:p>
        </p:txBody>
      </p:sp>
      <p:sp>
        <p:nvSpPr>
          <p:cNvPr id="3" name="Espace réservé du contenu 2"/>
          <p:cNvSpPr>
            <a:spLocks noGrp="1"/>
          </p:cNvSpPr>
          <p:nvPr>
            <p:ph idx="1"/>
          </p:nvPr>
        </p:nvSpPr>
        <p:spPr>
          <a:xfrm>
            <a:off x="467544" y="2132856"/>
            <a:ext cx="8229600" cy="4066472"/>
          </a:xfrm>
        </p:spPr>
        <p:txBody>
          <a:bodyPr/>
          <a:lstStyle/>
          <a:p>
            <a:r>
              <a:rPr lang="fr-CA" dirty="0" smtClean="0"/>
              <a:t>Les activités riches peuvent </a:t>
            </a:r>
          </a:p>
          <a:p>
            <a:pPr marL="64008" indent="0">
              <a:buNone/>
            </a:pPr>
            <a:r>
              <a:rPr lang="fr-CA" dirty="0"/>
              <a:t> </a:t>
            </a:r>
            <a:r>
              <a:rPr lang="fr-CA" dirty="0" smtClean="0"/>
              <a:t>   être utilisées</a:t>
            </a:r>
          </a:p>
          <a:p>
            <a:endParaRPr lang="fr-CA" dirty="0" smtClean="0"/>
          </a:p>
          <a:p>
            <a:pPr lvl="1"/>
            <a:r>
              <a:rPr lang="fr-CA" dirty="0" smtClean="0"/>
              <a:t>quand le groupe/les élèves semblent prêts</a:t>
            </a:r>
          </a:p>
          <a:p>
            <a:pPr lvl="1"/>
            <a:endParaRPr lang="fr-CA" dirty="0" smtClean="0"/>
          </a:p>
          <a:p>
            <a:pPr lvl="1"/>
            <a:r>
              <a:rPr lang="fr-CA" dirty="0" smtClean="0"/>
              <a:t>quand le temps le permet</a:t>
            </a:r>
          </a:p>
          <a:p>
            <a:pPr lvl="1"/>
            <a:endParaRPr lang="fr-CA" dirty="0"/>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b="1" dirty="0" smtClean="0"/>
              <a:t>7</a:t>
            </a:r>
            <a:r>
              <a:rPr lang="fr-CA" sz="1400" b="1" baseline="30000" dirty="0" smtClean="0"/>
              <a:t>e</a:t>
            </a:r>
            <a:r>
              <a:rPr lang="fr-CA" sz="1400" b="1" dirty="0" smtClean="0"/>
              <a:t> à 9</a:t>
            </a:r>
            <a:r>
              <a:rPr lang="fr-CA" sz="1400" b="1" baseline="30000" dirty="0" smtClean="0"/>
              <a:t>e</a:t>
            </a:r>
            <a:endParaRPr lang="fr-CA" sz="1400" dirty="0"/>
          </a:p>
        </p:txBody>
      </p:sp>
      <p:sp>
        <p:nvSpPr>
          <p:cNvPr id="7" name="AutoShape 2" descr="data:image/jpeg;base64,/9j/4AAQSkZJRgABAQAAAQABAAD/2wBDAAkGBwgHBgkIBwgKCgkLDRYPDQwMDRsUFRAWIB0iIiAdHx8kKDQsJCYxJx8fLT0tMTU3Ojo6Iys/RD84QzQ5Ojf/2wBDAQoKCg0MDRoPDxo3JR8lNzc3Nzc3Nzc3Nzc3Nzc3Nzc3Nzc3Nzc3Nzc3Nzc3Nzc3Nzc3Nzc3Nzc3Nzc3Nzc3Nzf/wAARCACMAIwDASIAAhEBAxEB/8QAHAAAAgIDAQEAAAAAAAAAAAAAAAUEBgEDBwII/8QARRAAAQMDAwIEAwQHBAcJAAAAAQIDBAAFEQYSITFBEyJRYQcUcTKBkaEVQlJygrHBIyRi0QhDRVRjk7IWRIOSotPh8PH/xAAWAQEBAQAAAAAAAAAAAAAAAAAAAQL/xAAZEQEBAQADAAAAAAAAAAAAAAAAEQEhMVH/2gAMAwEAAhEDEQA/AO40UUUBRRWmVIZiR3JEl5DTLady3HFBKUj1JPSg3VGnT4dujqkT5TMZhPVx5wISPvNI/wBLXK+eWwtmNEPBnyG+VD1bQev1Vx7GvUXT9rhSG5M9ap9xUMJflHxHDxyEjokcE4SAKM3xherWXyBZ7ZcbkCceI00G2x77nCnI/dzXhU/V0hz+7Wi1xmj+vJmLWofwpRj/ANVNxKJdLTLJwE5zjdz6ccfiR1qPOlvRLe/JmymISEBX9s6tKEI67Scg9sd6lJqEUaxV/wB6siOegiunj/mCsher2iNybLIHoPFaJ/6qUSdR26+zIMex6zgRnkyEqdbS4FmSgdWwDjGfUc1ZEXBhV2VbWrjGVMbb3uRPHBdAOMKwRnHP5irSIi77dIpHzmnpK0Z5XDdQ7t99pKSfuBqTbtT2efJENmahuZjPyr4LTuPXYrBI+lTQ5ISVl1sFOfLhOeMD0989qjTYluu0PZdIbLrSgMpeSFBJPbPY5ovJoKzVTNovNjRu03OMyMn/AGfcXVLGPRDxytJ/e3DjHFM7JqKLdXVxVIdh3FpOXoMoBLqB+0Oyk/4kkigc0UUUUUUUUBRRWiZKYhRXpUp1LLDKCtxxZwEJAySaDReLrFs0ByZNWUtpwEpSNynFHhKUgclROAAOppFDtsy9PC56kSGmEEORrbuGxgD9Zwjha+/7Ke2eSc2iK7eZiNQ3lBbbQCbdEdGPl2z/AKxQP+sUPX7I8o7ktlFVxWEtKW2ltwH7OMY9QepI6DsCD1xRO2qe7JlxpMS2OLiyfDKWni2DsJHlVg8Y+vJweKQXHUNs0guzWvVMtyTJko5meCEtlScArWAeMk9TkDParo02lpG1IwM9c5J9ya5Z8VLXFvOv9HW2clSospMhtwIUUkjAPBHuBUHVG9pQkoIKSMgjpj2rl3xxivKVYJ0uHInWGJJUu4R2c56DCjjoMbxkkDnHeulWyBHtdujwITZbjx2w20gqKsJAwOTyaRartOpblJZVYL8zbmA2UutOxQ74hJ68+1UKLZpj4east7cm1Wy3raQoKPy6fCWk9dq0jB/hV1pHcLJIunxclogzTBcjMNPpdQjOAlLYKQPoo+3Y16tfwuvtsuZuUPUMaPKUrcVR4xbSfUFIOCOTxjFXaJp11jWUu/KfQpuRHDPhbTuBwjnP8NQPH3Uxozj7pJS2gqVgc4AyaURr7arja3rowtSmo4KljGHEY9qZXYZtcwf8Bf8A0mqTp+zR2dITLg2V+O/GcbUN3lwCe33CpqrFaZSp75uMGeXYKkbDH8IAoWDyT+Pb862XW0Qr8w2XQ4zJaO+NKaO11hX7SFf0PBHBHao+i7SxCtzctsueLIQN4KvLwT0FOn2M4WgqGDuITxu/yP8AOqEtnvEyLNRZtRbBMUP7tMbTtamgDnA/UcHJKMnjkEjOLHSq5QIl9gOQ5iSU5BStOUqQschaD1CknuOhqLp26SS+7ZrwsG6RUBXihO1MproHUjtzwpPY+xBNSn9FA5FFFFVe6g3/AFCi0pyYFvKH5xCuHHerbRHoBhZH7nY08u89m1WuVcJOfBjNKdWB1IAzge56Uq09Dfs+nwuWS7cZClPyCBkqecOSB7DIA9EpHpURMlPF98R4rrf9ksBwHkZABOfTAIP1I96BcrakfKx7lE8cHAR8wkqKu+eeua518T7UuBoe63GwMOIVdJDblxeRu8RbAGMnuAepHAG48da22P4f/DjVOnkLsrZcTtwp9qQrxm1kfrA9D7EY9Biiukw5yXlFlzyPJ6pPf3qDdNNQLpfLXeJRe+athWY+xYCfN1yMc9K9GxstW6PGhrWhcVtKGXVrKlYAwNxPJPvRa7qpx4wpyfCmI4x2X7iiw4ooHSiqgooooNUpkSIzrCiUpcQUEjqARil1vsjEGxm0oedWyUqTvXjd5iSf502oPSgiR0MWuC20p3a00MBThr3HmR5eRHeSsjqB1qnXyd858R7dYniRHTF+YKc43k+J/wC2PzpxdYzNvlwn4jYbUXNpSjgEfSoGrhSVFUd1HlV/ac5wfXilmo4Dsthm52xCf0pAUXI/OPE7LZUf2VAYPoQk9hUWzRZC7xKfZcSlpLykvJPO8ZPanMKOzBUYrCSlJJVjkjnn/MfdQbbZOZuUBiZGOWnkBQyMEeoI7EHIP0qXVbs+LXqSfashMeWDOiJ4ABJAeSAP8RSv6uGrJVFd1XvlSbNa0YKJM0OyB/wmgV/msNj6E1NuZcW+xHa24OArPXzcZHuEhZperbJ+ISeeYNq4GOMvO9fwY/OpqVNm8uuLewlrOQV+VOEoAJ9D51VEaNXI1Gbe0jSgt/zBcw6JwVs8PB6Y75xXJkfDbX0a+G8Wpyy2qWRj+4OKbbx3GwpIIPcHjjpXb/n4f+9x/wDmp/zrc24lxIU2pKknopJyDRUa0CcLXFF18IzvCT8x4Odm/Hm257Zr3Jgx5DzLzjYLjKsoUP5H2qTRVEVMoIlKjunB6oV6ipQqPNiolNFC+D2UOoqvHUzVlu8Wz3tXhrk5EeQfsKOQACfUkjHvwe2SrTRWKw4tLaSpZCUgZJJwBRHqoN0usK0sB64SENIUcJB6qPoB1NLLrqIoSWraw5IdJwNidxJPoO/1OBSG16FeuFzXeNVvl6StStkZteUpRnhKlfTsOM55NRYVNTXtaaqRdLPbiz+j21tNTlHJzzgddvUnjk4J9atNmg6gnyGZOphGaLPKWmDkE/8A33qzR4zMVhDEZpDTTadqEITtSkegArbSIW2qC7EclqdKT4zu9O305qTLChsU2Buzjk/ePzH51ucdQ0MuLSgeqjitchQXGWpCgQBuCkkHkc0CLVizGNovDQJMWa2lzA6tOkNK7dBvSr+CrGD70h1PEdm6Ou0VgnxlRHktKzg7wFbTkdOQKaWqSmdbIktH2X2EOj6KSD/WgVwGh/2xvD2OTFjIz7AuH+tJbpd7Vs1S3d4Mgw4MdQlFTYAkpXk4bOfNxgdsH8acRFqRrm5Mn7LlvjOJP0W6k/yH41rulqavabpZ5oIjSmnG97avMMhCs4IwCCrI60HJfhX8Oo95S9Mv2n0rs0jc5CfekuNvkZASNqFAFJGTnH04Irudpt0W02+PAgNeFFjo2NN7iraPqSSfvrmcTR/xLtUZm0WrVkAWppIQ26tgB1CPQDYen734Vf8ASdok2KyR7fMuUi5PN7iuTIOVKJOT6nGScZJoHNFFFUFQLtaYV2abbmsJcLS/EaWR5m14I3D3wTU+te4qJCR0/Wx/KgrRu7lhS8xcHG1ssJyl5bgSEjrhRPTj8K2NQ595Ul+a54UY+ZCE+nsP6mmdxsdvujDzU9gupebLayVEHB9CDwfcVNjsNRmG2I6EttNpCUISMBIHQVFrXDhMQ29jDYT6nqT9TUmiiqgrCjhJPP3VmsHpQc5gT7bd5L0i/SXEFeC0kEhIB7cenFb9NPtp1FKiWd5562FlRWVg4Bx1/Hj3rfN0xPgzHXLXGhTojh3fLyUgFs+x/wDn7qbWKPc4cGb+kYkCK2UlTTUQY28HO7/9rEEq0S49ws7j8RBSwoqCQpG3GODx9c1q0GCNE2JKjkpgMpz64QB/SpS3vl7RLkvgICEuLXg5CQkEHn6Jrxo9hUbSdmYc+23BZSr67Bn860Id1xE1lZZhXtTJZfgkYPmUQl1OfoGl/iamSssXhp8uqS2raNnGCT5T2z1LffFa9YRXX7KqREbK5cFxEyOlOMqU2clIz03J3J/iNbZqo0+2Mz28OtBHipWlO4hCk8ke+Dnjniga5qPEuEOat1EOWw+plW10NOpWUH0ODweD1ohPmRGQ64ktrxhaT1SodR+NfPmnG9QQNW6uvmmyHnLVcF/M2/8A3tlTjm4D3TsyOM88eho+jKwSKVafvka/2tmbDJTvQkuNOY3skgHaodjzTRKcDufrQZxnr0rNFYOe1BmioyBMyfEWwRgY2pPXv3rY0HRu8VST6bUkf1oNtFFFAUvu17ttmaS5c5bcdKjhIWeVfQDk0wrjeo1XDUXxQkCwW9m4G0MtsvtTiPl92Vkkg/vY7nKM4IFTdg6jaL/ar0lZtk1uRs+0lOQpP1B5Fb7orEbZvKN6sE4zgDk/kDXIdPuzLH8WIqb9a2La5cGnGo7UIDwSTggjB6EpIPQ7iDgV1KWW51yRGUnf4WCMoOByCog9P2U8c+Y0Qv1eMaPegvqIcnpRDJT13vqDfH3rNWVpIQ2lA6JAAqvz1fpHVlugoG5qChU18hQ8qsFDSSPclxX/AIdWOqrCulVrTaW7RMlaccOG290iClR+1HUrJSPZCiU47J2etWak+ora/MZalW8hNxhLLsbcralzjCm1H9lQ4PocHqBQKJFrmPvXm2XWZi0z0NtRjHGx5kbdpUVHIJzhOcHGE+tUix/BJsXK6LvNxlpjKezBVDkjxFI3KP8Aako5VjZ075rpcSRF1HampLbe1aVEFp9I3NOJOFIWPYgg/iD0NSLdMXvMeUhTZSsobKyCVY7H39PUc+uIFmiNE23RcWTHtT8t1EhwOKMlaVEEDHG1IqzVjqDg18/XS7+HeJcC0ah1rd1RlkPrhYKEEEg47kZB56emao+gqK5h8A7vPu+nLi7c50iW6idhK33CohPho4Geg6104nFBmil718tLEoRXrnDbkE4DS30hX4ZqfkGgzRSzU0ObcLDOiWuWYk11opZfBI2K7cjpXHtBRdR6kduFuna0vNuvNvdKX4qjuG3puBzzyOfu9aDulc41H8PLovUb9+0lqBdplyTmQ2pJUhZ9ePxwQeeRirdpS1XCzWsxbrd3rq+XVLEh5OCEnGE9T0x+dNJDyGWlLcJAHHAySfQDufag5tZ9BXGDfUai1TfDeboyNsJtQKGm1YPJPYAZOABjBPJxVp0+udbdNCdqh2IiWhtTj7jIKW0IBKs885I8x6c/SpLTJuj4ky2ihLSlDao5xg/ZBBwRxlXrwOxqLJ36gvHyTYULZBWlcpwKwHnRgpZHqkcKV/CnnKgIiRpSI8iM/cpzeybcnfGcSc5bb6NIOe4RjI/aKj3p9WBWaqiiiigrl2t0m3XBd8sjXiOrA+fhJOPm0AcKT2DqR0J4UPKexTLBh6gtyZMN7clRHmGU8pVyhY4IwoYI4IOelOKQ3KyyGZbt00+63HnOEF9hzPgS8cDeBylWOAsc9MhQAFBvanuMOOMTW1pQhOfFODgdz7gftY78gc1yfSsu9/C9VwtTmm5l1t0iQX4s6CPE8ROAE5wPQD0wfrXT411g3crtV1jLizVBQXCk8KWnoVNqHC04PVJ4zg4OQMwbGLJDjxLHhmKzwGwcnZzxzwo5xycH3qCBoO+6ivolyL5YRaYpUDEClHxFAjkKSeevOeOuMcZq1PuIaaW64cIQkqUfQDml6bktt8svx1DCQd48oPJ4AV16dieor29OgSobyX3fDYUlbbinQUDHKVcnj1qjgC4ls1AJ07Tnw1mSbet1REpMxbZz32JAKRjJ4G4fyq5f6PuoJc63XGyy1OKRblIMcuKypCFbhsP0I/P2qPA09rzSrD1o0vqCzvWpSlfLqkKSHGcnJONvXJ/xDjOBnFWr4a6Xh6PgyfmbizLu05QdlutqyCRnASOpAJVzjkk9OlBezXLtb2qbavihpvUlniSXhJX8rP8ABQVJCchO5eB+yvvx5BXQ3royhpa0IWvbkc4Rkjt5iKjqeuEvwTHT4balZcCgpHlx03EZznHRPryOoCbKmIjkp+25t3eGkjOPU54A46nApe2y7cXGZT63GUAEgDKcgjlIB5H73CvTAPMZqy2WxzJ99krS28+lKpLzr6g2AgceVRwMcnJ55Jryp656gWEQfFt1s3eeUtOHnxxw0kjypPTeoZ44HIUIguE2RcJKrJp9YZU2AmVMQkFMROB5UjoXSMYT0A8x7BTq1W+LaoLUKC14bDQwkZJJJOSSTySSSSTySSTRbbdFtcNuJBaDTDecJBJJJOSSTySTkknkk5NS6qiiiigKKKKAooooIdytsS6R/l50dDzWcgKHKSOhSRyCPUYNKv0be7WnFpnInsAeWLclkKHQYDyQVf8AmSo+9WGigQqv4jqS3dbXPiqUfthgvNfUrb3BI/exQxctNzy5FjToDisYdYafSFAH9pIOR36inuKjyYMSWgty4rD6D1S62FA/jUCy5WWx3dcNycgPqhPpkRz8yseG4OiuFc/fW9960RFKkSZjLWE4Ut2TtGBzzk4rydL6fP8AsS3D6RUD+lbIun7LEX4kW0W9lY/WbjISfxAoFqdS6fbSF2w/PFxWAbbHVI3H3U2CPvJx61uMq/z+Idvat7Sgf7acsLWPTDSCc/etNPUoSkYSAB6CvVUJoen2ESEy7i89cZaTlLkgja3yfsNjyp64zjdjqTTgCs0UBRRRQFFFFB//2Q=="/>
          <p:cNvSpPr>
            <a:spLocks noChangeAspect="1" noChangeArrowheads="1"/>
          </p:cNvSpPr>
          <p:nvPr/>
        </p:nvSpPr>
        <p:spPr bwMode="auto">
          <a:xfrm>
            <a:off x="63500" y="-584200"/>
            <a:ext cx="1190625" cy="119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 name="AutoShape 4" descr="data:image/jpeg;base64,/9j/4AAQSkZJRgABAQAAAQABAAD/2wBDAAkGBwgHBgkIBwgKCgkLDRYPDQwMDRsUFRAWIB0iIiAdHx8kKDQsJCYxJx8fLT0tMTU3Ojo6Iys/RD84QzQ5Ojf/2wBDAQoKCg0MDRoPDxo3JR8lNzc3Nzc3Nzc3Nzc3Nzc3Nzc3Nzc3Nzc3Nzc3Nzc3Nzc3Nzc3Nzc3Nzc3Nzc3Nzc3Nzf/wAARCACMAIwDASIAAhEBAxEB/8QAHAAAAgIDAQEAAAAAAAAAAAAAAAUEBgEDBwII/8QARRAAAQMDAwIEAwQHBAcJAAAAAQIDBAAFEQYSITFBEyJRYQcUcTKBkaEVQlJygrHBIyRi0QhDRVRjk7IWRIOSotPh8PH/xAAWAQEBAQAAAAAAAAAAAAAAAAAAAQL/xAAZEQEBAQADAAAAAAAAAAAAAAAAEQEhMVH/2gAMAwEAAhEDEQA/AO40UUUBRRWmVIZiR3JEl5DTLady3HFBKUj1JPSg3VGnT4dujqkT5TMZhPVx5wISPvNI/wBLXK+eWwtmNEPBnyG+VD1bQev1Vx7GvUXT9rhSG5M9ap9xUMJflHxHDxyEjokcE4SAKM3xherWXyBZ7ZcbkCceI00G2x77nCnI/dzXhU/V0hz+7Wi1xmj+vJmLWofwpRj/ANVNxKJdLTLJwE5zjdz6ccfiR1qPOlvRLe/JmymISEBX9s6tKEI67Scg9sd6lJqEUaxV/wB6siOegiunj/mCsher2iNybLIHoPFaJ/6qUSdR26+zIMex6zgRnkyEqdbS4FmSgdWwDjGfUc1ZEXBhV2VbWrjGVMbb3uRPHBdAOMKwRnHP5irSIi77dIpHzmnpK0Z5XDdQ7t99pKSfuBqTbtT2efJENmahuZjPyr4LTuPXYrBI+lTQ5ISVl1sFOfLhOeMD0989qjTYluu0PZdIbLrSgMpeSFBJPbPY5ovJoKzVTNovNjRu03OMyMn/AGfcXVLGPRDxytJ/e3DjHFM7JqKLdXVxVIdh3FpOXoMoBLqB+0Oyk/4kkigc0UUUUUUUUBRRWiZKYhRXpUp1LLDKCtxxZwEJAySaDReLrFs0ByZNWUtpwEpSNynFHhKUgclROAAOppFDtsy9PC56kSGmEEORrbuGxgD9Zwjha+/7Ke2eSc2iK7eZiNQ3lBbbQCbdEdGPl2z/AKxQP+sUPX7I8o7ktlFVxWEtKW2ltwH7OMY9QepI6DsCD1xRO2qe7JlxpMS2OLiyfDKWni2DsJHlVg8Y+vJweKQXHUNs0guzWvVMtyTJko5meCEtlScArWAeMk9TkDParo02lpG1IwM9c5J9ya5Z8VLXFvOv9HW2clSospMhtwIUUkjAPBHuBUHVG9pQkoIKSMgjpj2rl3xxivKVYJ0uHInWGJJUu4R2c56DCjjoMbxkkDnHeulWyBHtdujwITZbjx2w20gqKsJAwOTyaRartOpblJZVYL8zbmA2UutOxQ74hJ68+1UKLZpj4east7cm1Wy3raQoKPy6fCWk9dq0jB/hV1pHcLJIunxclogzTBcjMNPpdQjOAlLYKQPoo+3Y16tfwuvtsuZuUPUMaPKUrcVR4xbSfUFIOCOTxjFXaJp11jWUu/KfQpuRHDPhbTuBwjnP8NQPH3Uxozj7pJS2gqVgc4AyaURr7arja3rowtSmo4KljGHEY9qZXYZtcwf8Bf8A0mqTp+zR2dITLg2V+O/GcbUN3lwCe33CpqrFaZSp75uMGeXYKkbDH8IAoWDyT+Pb862XW0Qr8w2XQ4zJaO+NKaO11hX7SFf0PBHBHao+i7SxCtzctsueLIQN4KvLwT0FOn2M4WgqGDuITxu/yP8AOqEtnvEyLNRZtRbBMUP7tMbTtamgDnA/UcHJKMnjkEjOLHSq5QIl9gOQ5iSU5BStOUqQschaD1CknuOhqLp26SS+7ZrwsG6RUBXihO1MproHUjtzwpPY+xBNSn9FA5FFFFVe6g3/AFCi0pyYFvKH5xCuHHerbRHoBhZH7nY08u89m1WuVcJOfBjNKdWB1IAzge56Uq09Dfs+nwuWS7cZClPyCBkqecOSB7DIA9EpHpURMlPF98R4rrf9ksBwHkZABOfTAIP1I96BcrakfKx7lE8cHAR8wkqKu+eeua518T7UuBoe63GwMOIVdJDblxeRu8RbAGMnuAepHAG48da22P4f/DjVOnkLsrZcTtwp9qQrxm1kfrA9D7EY9Biiukw5yXlFlzyPJ6pPf3qDdNNQLpfLXeJRe+athWY+xYCfN1yMc9K9GxstW6PGhrWhcVtKGXVrKlYAwNxPJPvRa7qpx4wpyfCmI4x2X7iiw4ooHSiqgooooNUpkSIzrCiUpcQUEjqARil1vsjEGxm0oedWyUqTvXjd5iSf502oPSgiR0MWuC20p3a00MBThr3HmR5eRHeSsjqB1qnXyd858R7dYniRHTF+YKc43k+J/wC2PzpxdYzNvlwn4jYbUXNpSjgEfSoGrhSVFUd1HlV/ac5wfXilmo4Dsthm52xCf0pAUXI/OPE7LZUf2VAYPoQk9hUWzRZC7xKfZcSlpLykvJPO8ZPanMKOzBUYrCSlJJVjkjnn/MfdQbbZOZuUBiZGOWnkBQyMEeoI7EHIP0qXVbs+LXqSfashMeWDOiJ4ABJAeSAP8RSv6uGrJVFd1XvlSbNa0YKJM0OyB/wmgV/msNj6E1NuZcW+xHa24OArPXzcZHuEhZperbJ+ISeeYNq4GOMvO9fwY/OpqVNm8uuLewlrOQV+VOEoAJ9D51VEaNXI1Gbe0jSgt/zBcw6JwVs8PB6Y75xXJkfDbX0a+G8Wpyy2qWRj+4OKbbx3GwpIIPcHjjpXb/n4f+9x/wDmp/zrc24lxIU2pKknopJyDRUa0CcLXFF18IzvCT8x4Odm/Hm257Zr3Jgx5DzLzjYLjKsoUP5H2qTRVEVMoIlKjunB6oV6ipQqPNiolNFC+D2UOoqvHUzVlu8Wz3tXhrk5EeQfsKOQACfUkjHvwe2SrTRWKw4tLaSpZCUgZJJwBRHqoN0usK0sB64SENIUcJB6qPoB1NLLrqIoSWraw5IdJwNidxJPoO/1OBSG16FeuFzXeNVvl6StStkZteUpRnhKlfTsOM55NRYVNTXtaaqRdLPbiz+j21tNTlHJzzgddvUnjk4J9atNmg6gnyGZOphGaLPKWmDkE/8A33qzR4zMVhDEZpDTTadqEITtSkegArbSIW2qC7EclqdKT4zu9O305qTLChsU2Buzjk/ePzH51ucdQ0MuLSgeqjitchQXGWpCgQBuCkkHkc0CLVizGNovDQJMWa2lzA6tOkNK7dBvSr+CrGD70h1PEdm6Ou0VgnxlRHktKzg7wFbTkdOQKaWqSmdbIktH2X2EOj6KSD/WgVwGh/2xvD2OTFjIz7AuH+tJbpd7Vs1S3d4Mgw4MdQlFTYAkpXk4bOfNxgdsH8acRFqRrm5Mn7LlvjOJP0W6k/yH41rulqavabpZ5oIjSmnG97avMMhCs4IwCCrI60HJfhX8Oo95S9Mv2n0rs0jc5CfekuNvkZASNqFAFJGTnH04Irudpt0W02+PAgNeFFjo2NN7iraPqSSfvrmcTR/xLtUZm0WrVkAWppIQ26tgB1CPQDYen734Vf8ASdok2KyR7fMuUi5PN7iuTIOVKJOT6nGScZJoHNFFFUFQLtaYV2abbmsJcLS/EaWR5m14I3D3wTU+te4qJCR0/Wx/KgrRu7lhS8xcHG1ssJyl5bgSEjrhRPTj8K2NQ595Ul+a54UY+ZCE+nsP6mmdxsdvujDzU9gupebLayVEHB9CDwfcVNjsNRmG2I6EttNpCUISMBIHQVFrXDhMQ29jDYT6nqT9TUmiiqgrCjhJPP3VmsHpQc5gT7bd5L0i/SXEFeC0kEhIB7cenFb9NPtp1FKiWd5562FlRWVg4Bx1/Hj3rfN0xPgzHXLXGhTojh3fLyUgFs+x/wDn7qbWKPc4cGb+kYkCK2UlTTUQY28HO7/9rEEq0S49ws7j8RBSwoqCQpG3GODx9c1q0GCNE2JKjkpgMpz64QB/SpS3vl7RLkvgICEuLXg5CQkEHn6Jrxo9hUbSdmYc+23BZSr67Bn860Id1xE1lZZhXtTJZfgkYPmUQl1OfoGl/iamSssXhp8uqS2raNnGCT5T2z1LffFa9YRXX7KqREbK5cFxEyOlOMqU2clIz03J3J/iNbZqo0+2Mz28OtBHipWlO4hCk8ke+Dnjniga5qPEuEOat1EOWw+plW10NOpWUH0ODweD1ohPmRGQ64ktrxhaT1SodR+NfPmnG9QQNW6uvmmyHnLVcF/M2/8A3tlTjm4D3TsyOM88eho+jKwSKVafvka/2tmbDJTvQkuNOY3skgHaodjzTRKcDufrQZxnr0rNFYOe1BmioyBMyfEWwRgY2pPXv3rY0HRu8VST6bUkf1oNtFFFAUvu17ttmaS5c5bcdKjhIWeVfQDk0wrjeo1XDUXxQkCwW9m4G0MtsvtTiPl92Vkkg/vY7nKM4IFTdg6jaL/ar0lZtk1uRs+0lOQpP1B5Fb7orEbZvKN6sE4zgDk/kDXIdPuzLH8WIqb9a2La5cGnGo7UIDwSTggjB6EpIPQ7iDgV1KWW51yRGUnf4WCMoOByCog9P2U8c+Y0Qv1eMaPegvqIcnpRDJT13vqDfH3rNWVpIQ2lA6JAAqvz1fpHVlugoG5qChU18hQ8qsFDSSPclxX/AIdWOqrCulVrTaW7RMlaccOG290iClR+1HUrJSPZCiU47J2etWak+ora/MZalW8hNxhLLsbcralzjCm1H9lQ4PocHqBQKJFrmPvXm2XWZi0z0NtRjHGx5kbdpUVHIJzhOcHGE+tUix/BJsXK6LvNxlpjKezBVDkjxFI3KP8Aako5VjZ075rpcSRF1HampLbe1aVEFp9I3NOJOFIWPYgg/iD0NSLdMXvMeUhTZSsobKyCVY7H39PUc+uIFmiNE23RcWTHtT8t1EhwOKMlaVEEDHG1IqzVjqDg18/XS7+HeJcC0ah1rd1RlkPrhYKEEEg47kZB56emao+gqK5h8A7vPu+nLi7c50iW6idhK33CohPho4Geg6104nFBmil718tLEoRXrnDbkE4DS30hX4ZqfkGgzRSzU0ObcLDOiWuWYk11opZfBI2K7cjpXHtBRdR6kduFuna0vNuvNvdKX4qjuG3puBzzyOfu9aDulc41H8PLovUb9+0lqBdplyTmQ2pJUhZ9ePxwQeeRirdpS1XCzWsxbrd3rq+XVLEh5OCEnGE9T0x+dNJDyGWlLcJAHHAySfQDufag5tZ9BXGDfUai1TfDeboyNsJtQKGm1YPJPYAZOABjBPJxVp0+udbdNCdqh2IiWhtTj7jIKW0IBKs885I8x6c/SpLTJuj4ky2ihLSlDao5xg/ZBBwRxlXrwOxqLJ36gvHyTYULZBWlcpwKwHnRgpZHqkcKV/CnnKgIiRpSI8iM/cpzeybcnfGcSc5bb6NIOe4RjI/aKj3p9WBWaqiiiigrl2t0m3XBd8sjXiOrA+fhJOPm0AcKT2DqR0J4UPKexTLBh6gtyZMN7clRHmGU8pVyhY4IwoYI4IOelOKQ3KyyGZbt00+63HnOEF9hzPgS8cDeBylWOAsc9MhQAFBvanuMOOMTW1pQhOfFODgdz7gftY78gc1yfSsu9/C9VwtTmm5l1t0iQX4s6CPE8ROAE5wPQD0wfrXT411g3crtV1jLizVBQXCk8KWnoVNqHC04PVJ4zg4OQMwbGLJDjxLHhmKzwGwcnZzxzwo5xycH3qCBoO+6ivolyL5YRaYpUDEClHxFAjkKSeevOeOuMcZq1PuIaaW64cIQkqUfQDml6bktt8svx1DCQd48oPJ4AV16dieor29OgSobyX3fDYUlbbinQUDHKVcnj1qjgC4ls1AJ07Tnw1mSbet1REpMxbZz32JAKRjJ4G4fyq5f6PuoJc63XGyy1OKRblIMcuKypCFbhsP0I/P2qPA09rzSrD1o0vqCzvWpSlfLqkKSHGcnJONvXJ/xDjOBnFWr4a6Xh6PgyfmbizLu05QdlutqyCRnASOpAJVzjkk9OlBezXLtb2qbavihpvUlniSXhJX8rP8ABQVJCchO5eB+yvvx5BXQ3royhpa0IWvbkc4Rkjt5iKjqeuEvwTHT4balZcCgpHlx03EZznHRPryOoCbKmIjkp+25t3eGkjOPU54A46nApe2y7cXGZT63GUAEgDKcgjlIB5H73CvTAPMZqy2WxzJ99krS28+lKpLzr6g2AgceVRwMcnJ55Jryp656gWEQfFt1s3eeUtOHnxxw0kjypPTeoZ44HIUIguE2RcJKrJp9YZU2AmVMQkFMROB5UjoXSMYT0A8x7BTq1W+LaoLUKC14bDQwkZJJJOSSTySSSSTySSTRbbdFtcNuJBaDTDecJBJJJOSSTySTkknkk5NS6qiiiigKKKKAooooIdytsS6R/l50dDzWcgKHKSOhSRyCPUYNKv0be7WnFpnInsAeWLclkKHQYDyQVf8AmSo+9WGigQqv4jqS3dbXPiqUfthgvNfUrb3BI/exQxctNzy5FjToDisYdYafSFAH9pIOR36inuKjyYMSWgty4rD6D1S62FA/jUCy5WWx3dcNycgPqhPpkRz8yseG4OiuFc/fW9960RFKkSZjLWE4Ut2TtGBzzk4rydL6fP8AsS3D6RUD+lbIun7LEX4kW0W9lY/WbjISfxAoFqdS6fbSF2w/PFxWAbbHVI3H3U2CPvJx61uMq/z+Idvat7Sgf7acsLWPTDSCc/etNPUoSkYSAB6CvVUJoen2ESEy7i89cZaTlLkgja3yfsNjyp64zjdjqTTgCs0UBRRRQFFFFB//2Q=="/>
          <p:cNvSpPr>
            <a:spLocks noChangeAspect="1" noChangeArrowheads="1"/>
          </p:cNvSpPr>
          <p:nvPr/>
        </p:nvSpPr>
        <p:spPr bwMode="auto">
          <a:xfrm>
            <a:off x="215900" y="-431800"/>
            <a:ext cx="1190625" cy="119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2054" name="Picture 6" descr="http://art-grafik.fr/sites/default/files/files/images/horloge_renversant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6236" y="606426"/>
            <a:ext cx="1524136" cy="1524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Comment les utiliser</a:t>
            </a:r>
            <a:endParaRPr lang="fr-CA" dirty="0"/>
          </a:p>
        </p:txBody>
      </p:sp>
      <p:sp>
        <p:nvSpPr>
          <p:cNvPr id="3" name="Espace réservé du contenu 2"/>
          <p:cNvSpPr>
            <a:spLocks noGrp="1"/>
          </p:cNvSpPr>
          <p:nvPr>
            <p:ph idx="1"/>
          </p:nvPr>
        </p:nvSpPr>
        <p:spPr/>
        <p:txBody>
          <a:bodyPr/>
          <a:lstStyle/>
          <a:p>
            <a:pPr>
              <a:lnSpc>
                <a:spcPct val="200000"/>
              </a:lnSpc>
            </a:pPr>
            <a:r>
              <a:rPr lang="fr-CA" dirty="0"/>
              <a:t>À une table ronde</a:t>
            </a:r>
          </a:p>
          <a:p>
            <a:pPr>
              <a:lnSpc>
                <a:spcPct val="200000"/>
              </a:lnSpc>
            </a:pPr>
            <a:r>
              <a:rPr lang="fr-CA" dirty="0"/>
              <a:t>En groupe de 2 ou 3 personnes</a:t>
            </a:r>
          </a:p>
          <a:p>
            <a:pPr>
              <a:lnSpc>
                <a:spcPct val="200000"/>
              </a:lnSpc>
            </a:pPr>
            <a:r>
              <a:rPr lang="fr-CA" dirty="0"/>
              <a:t>Utiliser l’espace vertical </a:t>
            </a:r>
          </a:p>
          <a:p>
            <a:pPr>
              <a:lnSpc>
                <a:spcPct val="200000"/>
              </a:lnSpc>
            </a:pPr>
            <a:r>
              <a:rPr lang="fr-CA" dirty="0"/>
              <a:t>Utiliser l’espace horizontal</a:t>
            </a:r>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b="1" dirty="0" smtClean="0"/>
              <a:t>7</a:t>
            </a:r>
            <a:r>
              <a:rPr lang="fr-CA" sz="1400" b="1" baseline="30000" dirty="0" smtClean="0"/>
              <a:t>e</a:t>
            </a:r>
            <a:r>
              <a:rPr lang="fr-CA" sz="1400" b="1" dirty="0" smtClean="0"/>
              <a:t> à 9</a:t>
            </a:r>
            <a:r>
              <a:rPr lang="fr-CA" sz="1400" b="1" baseline="30000" dirty="0" smtClean="0"/>
              <a:t>e</a:t>
            </a:r>
            <a:endParaRPr lang="fr-CA"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dirty="0"/>
          </a:p>
        </p:txBody>
      </p:sp>
      <p:sp>
        <p:nvSpPr>
          <p:cNvPr id="3" name="Espace réservé du contenu 2"/>
          <p:cNvSpPr>
            <a:spLocks noGrp="1"/>
          </p:cNvSpPr>
          <p:nvPr>
            <p:ph idx="1"/>
          </p:nvPr>
        </p:nvSpPr>
        <p:spPr/>
        <p:txBody>
          <a:bodyPr/>
          <a:lstStyle/>
          <a:p>
            <a:endParaRPr lang="fr-CA" dirty="0" smtClean="0"/>
          </a:p>
        </p:txBody>
      </p:sp>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b="1" dirty="0" smtClean="0"/>
              <a:t>7</a:t>
            </a:r>
            <a:r>
              <a:rPr lang="fr-CA" sz="1400" b="1" baseline="30000" dirty="0" smtClean="0"/>
              <a:t>e</a:t>
            </a:r>
            <a:r>
              <a:rPr lang="fr-CA" sz="1400" b="1" dirty="0" smtClean="0"/>
              <a:t> à 9</a:t>
            </a:r>
            <a:r>
              <a:rPr lang="fr-CA" sz="1400" b="1" baseline="30000" dirty="0" smtClean="0"/>
              <a:t>e</a:t>
            </a:r>
            <a:endParaRPr lang="fr-CA" sz="1400" dirty="0"/>
          </a:p>
        </p:txBody>
      </p:sp>
      <p:pic>
        <p:nvPicPr>
          <p:cNvPr id="6"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404664"/>
            <a:ext cx="6798648" cy="6031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Les autres activités riches</a:t>
            </a:r>
          </a:p>
        </p:txBody>
      </p:sp>
      <p:sp>
        <p:nvSpPr>
          <p:cNvPr id="3" name="Espace réservé du contenu 2"/>
          <p:cNvSpPr>
            <a:spLocks noGrp="1"/>
          </p:cNvSpPr>
          <p:nvPr>
            <p:ph idx="1"/>
          </p:nvPr>
        </p:nvSpPr>
        <p:spPr/>
        <p:txBody>
          <a:bodyPr/>
          <a:lstStyle/>
          <a:p>
            <a:pPr marL="64008" indent="0">
              <a:buNone/>
            </a:pPr>
            <a:r>
              <a:rPr lang="fr-CA" dirty="0" smtClean="0"/>
              <a:t>Essayons </a:t>
            </a:r>
            <a:r>
              <a:rPr lang="fr-CA" dirty="0"/>
              <a:t>quelques activités riches</a:t>
            </a:r>
          </a:p>
          <a:p>
            <a:endParaRPr lang="fr-CA" dirty="0"/>
          </a:p>
          <a:p>
            <a:r>
              <a:rPr lang="fr-CA" dirty="0"/>
              <a:t>Les activités qui suivent ont été sélectionnées et modifiées afin d’enrichir le contenu de vos leçons dans le domaine du Sens du nombre.</a:t>
            </a:r>
          </a:p>
          <a:p>
            <a:r>
              <a:rPr lang="fr-CA" dirty="0"/>
              <a:t>Ces activités proviennent </a:t>
            </a:r>
            <a:r>
              <a:rPr lang="fr-CA" dirty="0" smtClean="0"/>
              <a:t>de sources variées dont plusieurs </a:t>
            </a:r>
            <a:r>
              <a:rPr lang="fr-CA" dirty="0"/>
              <a:t>sites web.</a:t>
            </a:r>
          </a:p>
          <a:p>
            <a:endParaRPr lang="fr-CA" dirty="0"/>
          </a:p>
        </p:txBody>
      </p:sp>
      <p:sp>
        <p:nvSpPr>
          <p:cNvPr id="4" name="ZoneTexte 3"/>
          <p:cNvSpPr txBox="1"/>
          <p:nvPr/>
        </p:nvSpPr>
        <p:spPr>
          <a:xfrm rot="5400000">
            <a:off x="8594067" y="3239108"/>
            <a:ext cx="792089" cy="307777"/>
          </a:xfrm>
          <a:prstGeom prst="rect">
            <a:avLst/>
          </a:prstGeom>
          <a:noFill/>
        </p:spPr>
        <p:txBody>
          <a:bodyPr wrap="square" rtlCol="0">
            <a:spAutoFit/>
          </a:bodyPr>
          <a:lstStyle/>
          <a:p>
            <a:r>
              <a:rPr lang="fr-CA" sz="1400" b="1" dirty="0" smtClean="0"/>
              <a:t>7</a:t>
            </a:r>
            <a:r>
              <a:rPr lang="fr-CA" sz="1400" b="1" baseline="30000" dirty="0" smtClean="0"/>
              <a:t>e</a:t>
            </a:r>
            <a:r>
              <a:rPr lang="fr-CA" sz="1400" b="1" dirty="0" smtClean="0"/>
              <a:t> à 9</a:t>
            </a:r>
            <a:r>
              <a:rPr lang="fr-CA" sz="1400" b="1" baseline="30000" dirty="0" smtClean="0"/>
              <a:t>e</a:t>
            </a:r>
            <a:endParaRPr lang="fr-CA" sz="1400" dirty="0"/>
          </a:p>
        </p:txBody>
      </p:sp>
      <p:pic>
        <p:nvPicPr>
          <p:cNvPr id="5"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Rôles</a:t>
            </a:r>
            <a:r>
              <a:rPr lang="en-CA" dirty="0" smtClean="0"/>
              <a:t> de </a:t>
            </a:r>
            <a:r>
              <a:rPr lang="en-CA" dirty="0" err="1" smtClean="0"/>
              <a:t>l’enseignant</a:t>
            </a:r>
            <a:endParaRPr lang="fr-CA" dirty="0"/>
          </a:p>
        </p:txBody>
      </p:sp>
      <p:sp>
        <p:nvSpPr>
          <p:cNvPr id="3" name="Espace réservé du contenu 2"/>
          <p:cNvSpPr>
            <a:spLocks noGrp="1"/>
          </p:cNvSpPr>
          <p:nvPr>
            <p:ph idx="1"/>
          </p:nvPr>
        </p:nvSpPr>
        <p:spPr/>
        <p:txBody>
          <a:bodyPr>
            <a:normAutofit/>
          </a:bodyPr>
          <a:lstStyle/>
          <a:p>
            <a:r>
              <a:rPr lang="en-CA" dirty="0" err="1" smtClean="0"/>
              <a:t>Avant</a:t>
            </a:r>
            <a:r>
              <a:rPr lang="en-CA" dirty="0" smtClean="0"/>
              <a:t> la </a:t>
            </a:r>
            <a:r>
              <a:rPr lang="en-CA" dirty="0" err="1" smtClean="0"/>
              <a:t>classe</a:t>
            </a:r>
            <a:endParaRPr lang="en-CA" dirty="0" smtClean="0"/>
          </a:p>
          <a:p>
            <a:pPr lvl="1"/>
            <a:r>
              <a:rPr lang="en-CA" dirty="0" err="1" smtClean="0"/>
              <a:t>Choisir</a:t>
            </a:r>
            <a:r>
              <a:rPr lang="en-CA" dirty="0" smtClean="0"/>
              <a:t> des </a:t>
            </a:r>
            <a:r>
              <a:rPr lang="en-CA" dirty="0" err="1" smtClean="0"/>
              <a:t>activités</a:t>
            </a:r>
            <a:r>
              <a:rPr lang="en-CA" dirty="0" smtClean="0"/>
              <a:t> riches </a:t>
            </a:r>
            <a:r>
              <a:rPr lang="en-CA" dirty="0" err="1" smtClean="0"/>
              <a:t>pertinentes</a:t>
            </a:r>
            <a:endParaRPr lang="fr-CA" dirty="0" smtClean="0"/>
          </a:p>
          <a:p>
            <a:pPr>
              <a:buNone/>
            </a:pPr>
            <a:endParaRPr lang="en-CA" dirty="0" smtClean="0"/>
          </a:p>
          <a:p>
            <a:r>
              <a:rPr lang="en-CA" dirty="0" smtClean="0"/>
              <a:t>Pendant la </a:t>
            </a:r>
            <a:r>
              <a:rPr lang="en-CA" dirty="0" err="1" smtClean="0"/>
              <a:t>période</a:t>
            </a:r>
            <a:endParaRPr lang="en-CA" dirty="0" smtClean="0"/>
          </a:p>
          <a:p>
            <a:pPr lvl="1"/>
            <a:r>
              <a:rPr lang="en-CA" dirty="0" err="1" smtClean="0"/>
              <a:t>Répondre</a:t>
            </a:r>
            <a:r>
              <a:rPr lang="en-CA" dirty="0" smtClean="0"/>
              <a:t> aux questions de clarification</a:t>
            </a:r>
          </a:p>
          <a:p>
            <a:pPr lvl="1"/>
            <a:r>
              <a:rPr lang="en-CA" dirty="0" smtClean="0"/>
              <a:t>Ne pas </a:t>
            </a:r>
            <a:r>
              <a:rPr lang="en-CA" dirty="0" err="1" smtClean="0"/>
              <a:t>donner</a:t>
            </a:r>
            <a:r>
              <a:rPr lang="en-CA" dirty="0" smtClean="0"/>
              <a:t> de </a:t>
            </a:r>
            <a:r>
              <a:rPr lang="en-CA" dirty="0" err="1" smtClean="0"/>
              <a:t>réponses</a:t>
            </a:r>
            <a:r>
              <a:rPr lang="en-CA" dirty="0" smtClean="0"/>
              <a:t> aux questions des </a:t>
            </a:r>
            <a:r>
              <a:rPr lang="en-CA" dirty="0" err="1" smtClean="0"/>
              <a:t>élèves</a:t>
            </a:r>
            <a:r>
              <a:rPr lang="en-CA" dirty="0" smtClean="0"/>
              <a:t> qui </a:t>
            </a:r>
            <a:r>
              <a:rPr lang="en-CA" dirty="0" err="1" smtClean="0"/>
              <a:t>permettent</a:t>
            </a:r>
            <a:r>
              <a:rPr lang="en-CA" dirty="0" smtClean="0"/>
              <a:t> à </a:t>
            </a:r>
            <a:r>
              <a:rPr lang="en-CA" dirty="0" err="1" smtClean="0"/>
              <a:t>ceux-ci</a:t>
            </a:r>
            <a:r>
              <a:rPr lang="en-CA" dirty="0" smtClean="0"/>
              <a:t> </a:t>
            </a:r>
            <a:r>
              <a:rPr lang="en-CA" dirty="0" err="1" smtClean="0"/>
              <a:t>d’arrêter</a:t>
            </a:r>
            <a:r>
              <a:rPr lang="en-CA" dirty="0" smtClean="0"/>
              <a:t> de </a:t>
            </a:r>
            <a:r>
              <a:rPr lang="en-CA" dirty="0" err="1" smtClean="0"/>
              <a:t>penser</a:t>
            </a:r>
            <a:endParaRPr lang="en-CA" dirty="0" smtClean="0"/>
          </a:p>
          <a:p>
            <a:pPr lvl="1"/>
            <a:r>
              <a:rPr lang="en-CA" dirty="0" smtClean="0"/>
              <a:t>Ne pas </a:t>
            </a:r>
            <a:r>
              <a:rPr lang="en-CA" dirty="0" err="1" smtClean="0"/>
              <a:t>donner</a:t>
            </a:r>
            <a:r>
              <a:rPr lang="en-CA" dirty="0" smtClean="0"/>
              <a:t> la </a:t>
            </a:r>
            <a:r>
              <a:rPr lang="en-CA" dirty="0" err="1" smtClean="0"/>
              <a:t>ou</a:t>
            </a:r>
            <a:r>
              <a:rPr lang="en-CA" dirty="0" smtClean="0"/>
              <a:t> les </a:t>
            </a:r>
            <a:r>
              <a:rPr lang="en-CA" dirty="0" err="1" smtClean="0"/>
              <a:t>réponse</a:t>
            </a:r>
            <a:r>
              <a:rPr lang="en-CA" dirty="0" smtClean="0"/>
              <a:t>(s)</a:t>
            </a:r>
          </a:p>
          <a:p>
            <a:pPr lvl="1">
              <a:buNone/>
            </a:pPr>
            <a:endParaRPr lang="en-CA" dirty="0" smtClean="0"/>
          </a:p>
          <a:p>
            <a:pPr lvl="1">
              <a:buNone/>
            </a:pPr>
            <a:endParaRPr lang="en-CA" dirty="0" smtClean="0"/>
          </a:p>
          <a:p>
            <a:pPr lvl="1"/>
            <a:endParaRPr lang="en-CA" dirty="0" smtClean="0"/>
          </a:p>
          <a:p>
            <a:pPr lvl="1"/>
            <a:endParaRPr lang="en-CA" dirty="0" smtClean="0"/>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b="1" dirty="0" smtClean="0"/>
              <a:t>7</a:t>
            </a:r>
            <a:r>
              <a:rPr lang="fr-CA" sz="1400" b="1" baseline="30000" dirty="0" smtClean="0"/>
              <a:t>e</a:t>
            </a:r>
            <a:r>
              <a:rPr lang="fr-CA" sz="1400" b="1" dirty="0" smtClean="0"/>
              <a:t> à 9</a:t>
            </a:r>
            <a:r>
              <a:rPr lang="fr-CA" sz="1400" b="1" baseline="30000" dirty="0" smtClean="0"/>
              <a:t>e</a:t>
            </a:r>
            <a:endParaRPr lang="fr-CA"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r>
              <a:rPr lang="fr-CA" dirty="0"/>
              <a:t>En espérant que vous aurez le goût d’essayer des activités riches dans </a:t>
            </a:r>
          </a:p>
          <a:p>
            <a:pPr marL="64008" indent="0">
              <a:buNone/>
            </a:pPr>
            <a:r>
              <a:rPr lang="fr-CA" dirty="0"/>
              <a:t>    votre classe.</a:t>
            </a:r>
          </a:p>
          <a:p>
            <a:endParaRPr lang="fr-CA" dirty="0"/>
          </a:p>
          <a:p>
            <a:r>
              <a:rPr lang="fr-CA" dirty="0"/>
              <a:t>Merci de bien vouloir remplir </a:t>
            </a:r>
          </a:p>
          <a:p>
            <a:pPr marL="64008" indent="0">
              <a:buNone/>
            </a:pPr>
            <a:r>
              <a:rPr lang="fr-CA" dirty="0"/>
              <a:t>    l’évaluation.</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45773">
            <a:off x="6918407" y="4204455"/>
            <a:ext cx="1475146" cy="1362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b="1" dirty="0" smtClean="0"/>
              <a:t>7</a:t>
            </a:r>
            <a:r>
              <a:rPr lang="fr-CA" sz="1400" b="1" baseline="30000" dirty="0" smtClean="0"/>
              <a:t>e</a:t>
            </a:r>
            <a:r>
              <a:rPr lang="fr-CA" sz="1400" b="1" dirty="0" smtClean="0"/>
              <a:t> à 9</a:t>
            </a:r>
            <a:r>
              <a:rPr lang="fr-CA" sz="1400" b="1" baseline="30000" dirty="0" smtClean="0"/>
              <a:t>e</a:t>
            </a:r>
            <a:endParaRPr lang="fr-CA" sz="1400" dirty="0"/>
          </a:p>
        </p:txBody>
      </p:sp>
      <p:pic>
        <p:nvPicPr>
          <p:cNvPr id="6" name="Picture 2" descr="Consortium09_LOGO (2)"/>
          <p:cNvPicPr>
            <a:picLocks noChangeAspect="1" noChangeArrowheads="1"/>
          </p:cNvPicPr>
          <p:nvPr/>
        </p:nvPicPr>
        <p:blipFill>
          <a:blip r:embed="rId4" cstate="print"/>
          <a:srcRect/>
          <a:stretch>
            <a:fillRect/>
          </a:stretch>
        </p:blipFill>
        <p:spPr bwMode="auto">
          <a:xfrm>
            <a:off x="7308304" y="6381328"/>
            <a:ext cx="1162050" cy="352425"/>
          </a:xfrm>
          <a:prstGeom prst="rect">
            <a:avLst/>
          </a:prstGeom>
          <a:noFill/>
          <a:ln w="9525">
            <a:noFill/>
            <a:miter lim="800000"/>
            <a:headEnd/>
            <a:tailEnd/>
          </a:ln>
        </p:spPr>
      </p:pic>
    </p:spTree>
    <p:extLst>
      <p:ext uri="{BB962C8B-B14F-4D97-AF65-F5344CB8AC3E}">
        <p14:creationId xmlns:p14="http://schemas.microsoft.com/office/powerpoint/2010/main" val="3738613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998243"/>
            <a:ext cx="8604448" cy="1470025"/>
          </a:xfrm>
        </p:spPr>
        <p:txBody>
          <a:bodyPr>
            <a:normAutofit/>
          </a:bodyPr>
          <a:lstStyle/>
          <a:p>
            <a:pPr algn="l"/>
            <a:r>
              <a:rPr lang="en-CA" sz="3500" b="1" dirty="0" smtClean="0"/>
              <a:t>Série Activités riches</a:t>
            </a:r>
            <a:r>
              <a:rPr lang="en-CA" sz="3900" b="1" dirty="0" smtClean="0"/>
              <a:t/>
            </a:r>
            <a:br>
              <a:rPr lang="en-CA" sz="3900" b="1" dirty="0" smtClean="0"/>
            </a:br>
            <a:r>
              <a:rPr lang="en-CA" b="1" dirty="0" smtClean="0"/>
              <a:t>Le sens du nombre</a:t>
            </a:r>
            <a:endParaRPr lang="fr-CA" b="1" dirty="0"/>
          </a:p>
        </p:txBody>
      </p:sp>
      <p:sp>
        <p:nvSpPr>
          <p:cNvPr id="3" name="Sous-titre 2"/>
          <p:cNvSpPr>
            <a:spLocks noGrp="1"/>
          </p:cNvSpPr>
          <p:nvPr>
            <p:ph type="subTitle" idx="1"/>
          </p:nvPr>
        </p:nvSpPr>
        <p:spPr>
          <a:xfrm rot="19429307">
            <a:off x="6334783" y="5363946"/>
            <a:ext cx="2560383" cy="465577"/>
          </a:xfrm>
        </p:spPr>
        <p:txBody>
          <a:bodyPr>
            <a:noAutofit/>
          </a:bodyPr>
          <a:lstStyle/>
          <a:p>
            <a:r>
              <a:rPr lang="en-C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7e à 9e année</a:t>
            </a:r>
            <a:endParaRPr lang="fr-C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2" descr="Consortium09_LOGO (2)"/>
          <p:cNvPicPr>
            <a:picLocks noChangeAspect="1" noChangeArrowheads="1"/>
          </p:cNvPicPr>
          <p:nvPr/>
        </p:nvPicPr>
        <p:blipFill>
          <a:blip r:embed="rId3" cstate="print"/>
          <a:srcRect/>
          <a:stretch>
            <a:fillRect/>
          </a:stretch>
        </p:blipFill>
        <p:spPr bwMode="auto">
          <a:xfrm>
            <a:off x="8006976" y="5733256"/>
            <a:ext cx="1137024" cy="344835"/>
          </a:xfrm>
          <a:prstGeom prst="rect">
            <a:avLst/>
          </a:prstGeom>
          <a:noFill/>
          <a:ln w="9525">
            <a:noFill/>
            <a:miter lim="800000"/>
            <a:headEnd/>
            <a:tailEnd/>
          </a:ln>
        </p:spPr>
      </p:pic>
      <p:sp>
        <p:nvSpPr>
          <p:cNvPr id="5" name="ZoneTexte 4"/>
          <p:cNvSpPr txBox="1"/>
          <p:nvPr/>
        </p:nvSpPr>
        <p:spPr>
          <a:xfrm>
            <a:off x="4067944" y="2564904"/>
            <a:ext cx="2736304" cy="923330"/>
          </a:xfrm>
          <a:prstGeom prst="rect">
            <a:avLst/>
          </a:prstGeom>
          <a:noFill/>
        </p:spPr>
        <p:txBody>
          <a:bodyPr wrap="square" rtlCol="0">
            <a:spAutoFit/>
          </a:bodyPr>
          <a:lstStyle/>
          <a:p>
            <a:r>
              <a:rPr lang="en-CA" sz="5400" dirty="0" smtClean="0"/>
              <a:t>La fin</a:t>
            </a:r>
            <a:endParaRPr lang="fr-CA" sz="5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3943" y="1988840"/>
            <a:ext cx="8062912" cy="1470025"/>
          </a:xfrm>
        </p:spPr>
        <p:txBody>
          <a:bodyPr>
            <a:normAutofit fontScale="90000"/>
          </a:bodyPr>
          <a:lstStyle/>
          <a:p>
            <a:r>
              <a:rPr lang="en-CA" b="1" dirty="0" smtClean="0"/>
              <a:t>Série Activités riches</a:t>
            </a:r>
            <a:r>
              <a:rPr lang="en-CA" sz="4000" b="1" dirty="0" smtClean="0"/>
              <a:t/>
            </a:r>
            <a:br>
              <a:rPr lang="en-CA" sz="4000" b="1" dirty="0" smtClean="0"/>
            </a:br>
            <a:r>
              <a:rPr lang="en-CA" sz="6700" b="1" dirty="0" smtClean="0"/>
              <a:t>Le sens du nombre</a:t>
            </a:r>
            <a:endParaRPr lang="fr-CA" sz="6700" b="1" dirty="0"/>
          </a:p>
        </p:txBody>
      </p:sp>
      <p:pic>
        <p:nvPicPr>
          <p:cNvPr id="1026" name="Picture 2" descr="Consortium09_LOGO (2)"/>
          <p:cNvPicPr>
            <a:picLocks noChangeAspect="1" noChangeArrowheads="1"/>
          </p:cNvPicPr>
          <p:nvPr/>
        </p:nvPicPr>
        <p:blipFill>
          <a:blip r:embed="rId3" cstate="print"/>
          <a:srcRect/>
          <a:stretch>
            <a:fillRect/>
          </a:stretch>
        </p:blipFill>
        <p:spPr bwMode="auto">
          <a:xfrm>
            <a:off x="8006976" y="5733256"/>
            <a:ext cx="1137024" cy="344835"/>
          </a:xfrm>
          <a:prstGeom prst="rect">
            <a:avLst/>
          </a:prstGeom>
          <a:noFill/>
          <a:ln w="9525">
            <a:noFill/>
            <a:miter lim="800000"/>
            <a:headEnd/>
            <a:tailEnd/>
          </a:ln>
        </p:spPr>
      </p:pic>
      <p:sp>
        <p:nvSpPr>
          <p:cNvPr id="5" name="ZoneTexte 4"/>
          <p:cNvSpPr txBox="1"/>
          <p:nvPr/>
        </p:nvSpPr>
        <p:spPr>
          <a:xfrm>
            <a:off x="1619672" y="5086925"/>
            <a:ext cx="4372094" cy="646331"/>
          </a:xfrm>
          <a:prstGeom prst="rect">
            <a:avLst/>
          </a:prstGeom>
          <a:noFill/>
        </p:spPr>
        <p:txBody>
          <a:bodyPr wrap="square" rtlCol="0">
            <a:spAutoFit/>
          </a:bodyPr>
          <a:lstStyle/>
          <a:p>
            <a:r>
              <a:rPr lang="fr-CA" sz="3600" b="1" dirty="0" smtClean="0">
                <a:solidFill>
                  <a:prstClr val="white"/>
                </a:solidFill>
              </a:rPr>
              <a:t>7</a:t>
            </a:r>
            <a:r>
              <a:rPr lang="fr-CA" sz="3600" b="1" baseline="30000" dirty="0" smtClean="0">
                <a:solidFill>
                  <a:prstClr val="white"/>
                </a:solidFill>
              </a:rPr>
              <a:t>e</a:t>
            </a:r>
            <a:r>
              <a:rPr lang="fr-CA" sz="3600" b="1" dirty="0" smtClean="0">
                <a:solidFill>
                  <a:prstClr val="white"/>
                </a:solidFill>
              </a:rPr>
              <a:t> à 9</a:t>
            </a:r>
            <a:r>
              <a:rPr lang="fr-CA" sz="3600" b="1" baseline="30000" dirty="0" smtClean="0">
                <a:solidFill>
                  <a:prstClr val="white"/>
                </a:solidFill>
              </a:rPr>
              <a:t>e</a:t>
            </a:r>
            <a:r>
              <a:rPr lang="fr-CA" sz="3600" b="1" dirty="0" smtClean="0">
                <a:solidFill>
                  <a:prstClr val="white"/>
                </a:solidFill>
              </a:rPr>
              <a:t> année</a:t>
            </a:r>
            <a:endParaRPr lang="fr-CA" sz="3600" b="1" dirty="0">
              <a:solidFill>
                <a:prstClr val="white"/>
              </a:solidFill>
            </a:endParaRPr>
          </a:p>
        </p:txBody>
      </p:sp>
    </p:spTree>
    <p:extLst>
      <p:ext uri="{BB962C8B-B14F-4D97-AF65-F5344CB8AC3E}">
        <p14:creationId xmlns:p14="http://schemas.microsoft.com/office/powerpoint/2010/main" val="1086852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CA" dirty="0" err="1"/>
              <a:t>Caractéristiques</a:t>
            </a:r>
            <a:r>
              <a:rPr lang="en-CA" dirty="0"/>
              <a:t> </a:t>
            </a:r>
            <a:r>
              <a:rPr lang="en-CA" dirty="0" err="1"/>
              <a:t>d’une</a:t>
            </a:r>
            <a:r>
              <a:rPr lang="en-CA" dirty="0"/>
              <a:t> </a:t>
            </a:r>
            <a:r>
              <a:rPr lang="en-CA" dirty="0" err="1"/>
              <a:t>activité</a:t>
            </a:r>
            <a:r>
              <a:rPr lang="en-CA" dirty="0"/>
              <a:t> riche</a:t>
            </a:r>
            <a:endParaRPr lang="fr-CA" dirty="0"/>
          </a:p>
        </p:txBody>
      </p:sp>
      <p:sp>
        <p:nvSpPr>
          <p:cNvPr id="3" name="Espace réservé du contenu 2"/>
          <p:cNvSpPr>
            <a:spLocks noGrp="1"/>
          </p:cNvSpPr>
          <p:nvPr>
            <p:ph idx="1"/>
          </p:nvPr>
        </p:nvSpPr>
        <p:spPr>
          <a:xfrm>
            <a:off x="467544" y="2060848"/>
            <a:ext cx="8229600" cy="4282496"/>
          </a:xfrm>
        </p:spPr>
        <p:txBody>
          <a:bodyPr/>
          <a:lstStyle/>
          <a:p>
            <a:pPr>
              <a:lnSpc>
                <a:spcPct val="150000"/>
              </a:lnSpc>
            </a:pPr>
            <a:r>
              <a:rPr lang="fr-CA" dirty="0"/>
              <a:t>Intrigue</a:t>
            </a:r>
          </a:p>
          <a:p>
            <a:pPr>
              <a:lnSpc>
                <a:spcPct val="150000"/>
              </a:lnSpc>
            </a:pPr>
            <a:r>
              <a:rPr lang="fr-CA" dirty="0"/>
              <a:t>Multiplicité</a:t>
            </a:r>
          </a:p>
          <a:p>
            <a:pPr>
              <a:lnSpc>
                <a:spcPct val="150000"/>
              </a:lnSpc>
            </a:pPr>
            <a:r>
              <a:rPr lang="fr-CA" dirty="0"/>
              <a:t>Profondeur</a:t>
            </a:r>
          </a:p>
          <a:p>
            <a:pPr>
              <a:lnSpc>
                <a:spcPct val="150000"/>
              </a:lnSpc>
            </a:pPr>
            <a:r>
              <a:rPr lang="fr-CA" dirty="0"/>
              <a:t>Ouverture</a:t>
            </a:r>
          </a:p>
          <a:p>
            <a:pPr>
              <a:lnSpc>
                <a:spcPct val="150000"/>
              </a:lnSpc>
            </a:pPr>
            <a:endParaRPr lang="fr-CA" dirty="0" smtClean="0"/>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b="1" dirty="0" smtClean="0"/>
              <a:t>7</a:t>
            </a:r>
            <a:r>
              <a:rPr lang="fr-CA" sz="1400" b="1" baseline="30000" dirty="0" smtClean="0"/>
              <a:t>e</a:t>
            </a:r>
            <a:r>
              <a:rPr lang="fr-CA" sz="1400" b="1" dirty="0" smtClean="0"/>
              <a:t> à 9</a:t>
            </a:r>
            <a:r>
              <a:rPr lang="fr-CA" sz="1400" b="1" baseline="30000" dirty="0" smtClean="0"/>
              <a:t>e</a:t>
            </a:r>
            <a:endParaRPr lang="fr-CA"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1399032"/>
          </a:xfrm>
        </p:spPr>
        <p:txBody>
          <a:bodyPr>
            <a:normAutofit fontScale="90000"/>
          </a:bodyPr>
          <a:lstStyle/>
          <a:p>
            <a:r>
              <a:rPr lang="fr-CA" sz="1400" dirty="0" smtClean="0"/>
              <a:t>Caractéristique</a:t>
            </a:r>
            <a:r>
              <a:rPr lang="fr-CA" dirty="0" smtClean="0"/>
              <a:t/>
            </a:r>
            <a:br>
              <a:rPr lang="fr-CA" dirty="0" smtClean="0"/>
            </a:br>
            <a:r>
              <a:rPr lang="fr-CA" dirty="0" smtClean="0"/>
              <a:t>Elle semble intrigante </a:t>
            </a:r>
            <a:br>
              <a:rPr lang="fr-CA" dirty="0" smtClean="0"/>
            </a:br>
            <a:r>
              <a:rPr lang="fr-CA" dirty="0" smtClean="0"/>
              <a:t>pour l’élève</a:t>
            </a:r>
            <a:endParaRPr lang="fr-CA" dirty="0"/>
          </a:p>
        </p:txBody>
      </p:sp>
      <p:sp>
        <p:nvSpPr>
          <p:cNvPr id="3" name="Espace réservé du contenu 2"/>
          <p:cNvSpPr>
            <a:spLocks noGrp="1"/>
          </p:cNvSpPr>
          <p:nvPr>
            <p:ph idx="1"/>
          </p:nvPr>
        </p:nvSpPr>
        <p:spPr>
          <a:xfrm>
            <a:off x="467544" y="2132856"/>
            <a:ext cx="8229600" cy="4282496"/>
          </a:xfrm>
        </p:spPr>
        <p:txBody>
          <a:bodyPr/>
          <a:lstStyle/>
          <a:p>
            <a:endParaRPr lang="fr-CA" dirty="0" smtClean="0"/>
          </a:p>
          <a:p>
            <a:r>
              <a:rPr lang="fr-CA" dirty="0" smtClean="0"/>
              <a:t>Écris ton âge trois fois pour former </a:t>
            </a:r>
          </a:p>
          <a:p>
            <a:pPr marL="64008" indent="0">
              <a:buNone/>
            </a:pPr>
            <a:r>
              <a:rPr lang="fr-CA" dirty="0" smtClean="0"/>
              <a:t>    un nombre de 6 chiffres.</a:t>
            </a:r>
          </a:p>
          <a:p>
            <a:pPr marL="64008" indent="0">
              <a:buNone/>
            </a:pPr>
            <a:r>
              <a:rPr lang="fr-CA" dirty="0"/>
              <a:t> </a:t>
            </a:r>
            <a:r>
              <a:rPr lang="fr-CA" dirty="0" smtClean="0"/>
              <a:t>   Divisez </a:t>
            </a:r>
            <a:r>
              <a:rPr lang="fr-CA" dirty="0"/>
              <a:t>ce nombre par 37, par 13, </a:t>
            </a:r>
            <a:endParaRPr lang="fr-CA" dirty="0" smtClean="0"/>
          </a:p>
          <a:p>
            <a:pPr marL="64008" indent="0">
              <a:buNone/>
            </a:pPr>
            <a:r>
              <a:rPr lang="fr-CA" dirty="0"/>
              <a:t> </a:t>
            </a:r>
            <a:r>
              <a:rPr lang="fr-CA" dirty="0" smtClean="0"/>
              <a:t>   par 7</a:t>
            </a:r>
            <a:r>
              <a:rPr lang="fr-CA" dirty="0"/>
              <a:t>, et enfin par 3 et là par magie </a:t>
            </a:r>
            <a:endParaRPr lang="fr-CA" dirty="0" smtClean="0"/>
          </a:p>
          <a:p>
            <a:pPr marL="64008" indent="0">
              <a:buNone/>
            </a:pPr>
            <a:r>
              <a:rPr lang="fr-CA" dirty="0" smtClean="0"/>
              <a:t>    apparait …..</a:t>
            </a:r>
            <a:endParaRPr lang="fr-CA" dirty="0"/>
          </a:p>
        </p:txBody>
      </p:sp>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b="1" dirty="0" smtClean="0"/>
              <a:t>7</a:t>
            </a:r>
            <a:r>
              <a:rPr lang="fr-CA" sz="1400" b="1" baseline="30000" dirty="0" smtClean="0"/>
              <a:t>e</a:t>
            </a:r>
            <a:r>
              <a:rPr lang="fr-CA" sz="1400" b="1" dirty="0" smtClean="0"/>
              <a:t> à 9</a:t>
            </a:r>
            <a:r>
              <a:rPr lang="fr-CA" sz="1400" b="1" baseline="30000" dirty="0" smtClean="0"/>
              <a:t>e</a:t>
            </a:r>
            <a:endParaRPr lang="fr-CA" sz="1400" dirty="0"/>
          </a:p>
        </p:txBody>
      </p:sp>
      <p:pic>
        <p:nvPicPr>
          <p:cNvPr id="6"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7" name="ZoneTexte 6"/>
          <p:cNvSpPr txBox="1"/>
          <p:nvPr/>
        </p:nvSpPr>
        <p:spPr>
          <a:xfrm rot="20931737">
            <a:off x="6518979" y="1801147"/>
            <a:ext cx="1362848" cy="369332"/>
          </a:xfrm>
          <a:prstGeom prst="rect">
            <a:avLst/>
          </a:prstGeom>
          <a:noFill/>
        </p:spPr>
        <p:txBody>
          <a:bodyPr wrap="square" rtlCol="0">
            <a:spAutoFit/>
          </a:bodyPr>
          <a:lstStyle/>
          <a:p>
            <a:r>
              <a:rPr lang="fr-CA" dirty="0" smtClean="0">
                <a:solidFill>
                  <a:srgbClr val="00B0F0"/>
                </a:solidFill>
              </a:rPr>
              <a:t>606060</a:t>
            </a:r>
            <a:endParaRPr lang="fr-CA" dirty="0">
              <a:solidFill>
                <a:srgbClr val="00B0F0"/>
              </a:solidFill>
            </a:endParaRPr>
          </a:p>
        </p:txBody>
      </p:sp>
      <p:sp>
        <p:nvSpPr>
          <p:cNvPr id="8" name="ZoneTexte 7"/>
          <p:cNvSpPr txBox="1"/>
          <p:nvPr/>
        </p:nvSpPr>
        <p:spPr>
          <a:xfrm rot="2648273">
            <a:off x="5652120" y="1957482"/>
            <a:ext cx="1152128" cy="369332"/>
          </a:xfrm>
          <a:prstGeom prst="rect">
            <a:avLst/>
          </a:prstGeom>
          <a:noFill/>
        </p:spPr>
        <p:txBody>
          <a:bodyPr wrap="square" rtlCol="0">
            <a:spAutoFit/>
          </a:bodyPr>
          <a:lstStyle/>
          <a:p>
            <a:r>
              <a:rPr lang="fr-CA" dirty="0" smtClean="0">
                <a:solidFill>
                  <a:srgbClr val="FFFF00"/>
                </a:solidFill>
              </a:rPr>
              <a:t>141414</a:t>
            </a:r>
            <a:endParaRPr lang="fr-CA" dirty="0">
              <a:solidFill>
                <a:srgbClr val="FFFF00"/>
              </a:solidFill>
            </a:endParaRPr>
          </a:p>
        </p:txBody>
      </p:sp>
      <p:sp>
        <p:nvSpPr>
          <p:cNvPr id="9" name="ZoneTexte 8"/>
          <p:cNvSpPr txBox="1"/>
          <p:nvPr/>
        </p:nvSpPr>
        <p:spPr>
          <a:xfrm rot="1142096">
            <a:off x="7452320" y="1957482"/>
            <a:ext cx="1018034" cy="369332"/>
          </a:xfrm>
          <a:prstGeom prst="rect">
            <a:avLst/>
          </a:prstGeom>
          <a:noFill/>
        </p:spPr>
        <p:txBody>
          <a:bodyPr wrap="square" rtlCol="0">
            <a:spAutoFit/>
          </a:bodyPr>
          <a:lstStyle/>
          <a:p>
            <a:r>
              <a:rPr lang="fr-CA" dirty="0" smtClean="0">
                <a:solidFill>
                  <a:srgbClr val="FF0000"/>
                </a:solidFill>
              </a:rPr>
              <a:t>484848</a:t>
            </a:r>
            <a:endParaRPr lang="fr-CA" dirty="0">
              <a:solidFill>
                <a:srgbClr val="FF0000"/>
              </a:solidFill>
            </a:endParaRPr>
          </a:p>
        </p:txBody>
      </p:sp>
      <p:sp>
        <p:nvSpPr>
          <p:cNvPr id="10" name="ZoneTexte 9"/>
          <p:cNvSpPr txBox="1"/>
          <p:nvPr/>
        </p:nvSpPr>
        <p:spPr>
          <a:xfrm rot="1171789">
            <a:off x="6838900" y="2446207"/>
            <a:ext cx="1162050" cy="367163"/>
          </a:xfrm>
          <a:prstGeom prst="rect">
            <a:avLst/>
          </a:prstGeom>
          <a:noFill/>
        </p:spPr>
        <p:txBody>
          <a:bodyPr wrap="square" rtlCol="0">
            <a:spAutoFit/>
          </a:bodyPr>
          <a:lstStyle/>
          <a:p>
            <a:r>
              <a:rPr lang="fr-CA" dirty="0" smtClean="0">
                <a:solidFill>
                  <a:srgbClr val="FFC000"/>
                </a:solidFill>
              </a:rPr>
              <a:t>323232</a:t>
            </a:r>
            <a:endParaRPr lang="fr-CA" dirty="0">
              <a:solidFill>
                <a:srgbClr val="FFC000"/>
              </a:solidFill>
            </a:endParaRPr>
          </a:p>
        </p:txBody>
      </p:sp>
      <p:sp>
        <p:nvSpPr>
          <p:cNvPr id="11" name="ZoneTexte 10"/>
          <p:cNvSpPr txBox="1"/>
          <p:nvPr/>
        </p:nvSpPr>
        <p:spPr>
          <a:xfrm rot="20875109">
            <a:off x="7368144" y="2812378"/>
            <a:ext cx="1368152" cy="369332"/>
          </a:xfrm>
          <a:prstGeom prst="rect">
            <a:avLst/>
          </a:prstGeom>
          <a:noFill/>
        </p:spPr>
        <p:txBody>
          <a:bodyPr wrap="square" rtlCol="0">
            <a:spAutoFit/>
          </a:bodyPr>
          <a:lstStyle/>
          <a:p>
            <a:r>
              <a:rPr lang="fr-CA" dirty="0" smtClean="0">
                <a:solidFill>
                  <a:srgbClr val="00FF00"/>
                </a:solidFill>
              </a:rPr>
              <a:t>565656</a:t>
            </a:r>
            <a:endParaRPr lang="fr-CA" dirty="0">
              <a:solidFill>
                <a:srgbClr val="00FF00"/>
              </a:solidFill>
            </a:endParaRPr>
          </a:p>
        </p:txBody>
      </p:sp>
      <p:sp>
        <p:nvSpPr>
          <p:cNvPr id="12" name="ZoneTexte 11"/>
          <p:cNvSpPr txBox="1"/>
          <p:nvPr/>
        </p:nvSpPr>
        <p:spPr>
          <a:xfrm>
            <a:off x="7200403" y="1412776"/>
            <a:ext cx="971997" cy="369332"/>
          </a:xfrm>
          <a:prstGeom prst="rect">
            <a:avLst/>
          </a:prstGeom>
          <a:noFill/>
        </p:spPr>
        <p:txBody>
          <a:bodyPr wrap="square" rtlCol="0">
            <a:spAutoFit/>
          </a:bodyPr>
          <a:lstStyle/>
          <a:p>
            <a:r>
              <a:rPr lang="fr-CA" dirty="0" smtClean="0">
                <a:solidFill>
                  <a:schemeClr val="accent6">
                    <a:lumMod val="60000"/>
                    <a:lumOff val="40000"/>
                  </a:schemeClr>
                </a:solidFill>
              </a:rPr>
              <a:t>292929</a:t>
            </a:r>
            <a:endParaRPr lang="fr-CA"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1399032"/>
          </a:xfrm>
        </p:spPr>
        <p:txBody>
          <a:bodyPr>
            <a:normAutofit fontScale="90000"/>
          </a:bodyPr>
          <a:lstStyle/>
          <a:p>
            <a:r>
              <a:rPr lang="en-CA" sz="1400" dirty="0" err="1"/>
              <a:t>Caractéristique</a:t>
            </a:r>
            <a:r>
              <a:rPr lang="en-CA" sz="1200" dirty="0"/>
              <a:t/>
            </a:r>
            <a:br>
              <a:rPr lang="en-CA" sz="1200" dirty="0"/>
            </a:br>
            <a:r>
              <a:rPr lang="en-CA" sz="4000" dirty="0"/>
              <a:t>Elle </a:t>
            </a:r>
            <a:r>
              <a:rPr lang="en-CA" sz="4000" dirty="0" err="1"/>
              <a:t>peut</a:t>
            </a:r>
            <a:r>
              <a:rPr lang="en-CA" sz="4000" dirty="0"/>
              <a:t> </a:t>
            </a:r>
            <a:r>
              <a:rPr lang="en-CA" sz="4000" dirty="0" err="1"/>
              <a:t>être</a:t>
            </a:r>
            <a:r>
              <a:rPr lang="en-CA" sz="4000" dirty="0"/>
              <a:t> </a:t>
            </a:r>
            <a:r>
              <a:rPr lang="en-CA" sz="4000" dirty="0" err="1"/>
              <a:t>résolue</a:t>
            </a:r>
            <a:r>
              <a:rPr lang="en-CA" sz="4000" dirty="0"/>
              <a:t> de plus </a:t>
            </a:r>
            <a:br>
              <a:rPr lang="en-CA" sz="4000" dirty="0"/>
            </a:br>
            <a:r>
              <a:rPr lang="en-CA" sz="4000" dirty="0" err="1"/>
              <a:t>d’une</a:t>
            </a:r>
            <a:r>
              <a:rPr lang="en-CA" sz="4000" dirty="0"/>
              <a:t> </a:t>
            </a:r>
            <a:r>
              <a:rPr lang="en-CA" sz="4000" dirty="0" err="1"/>
              <a:t>façon</a:t>
            </a:r>
            <a:endParaRPr lang="fr-CA" dirty="0"/>
          </a:p>
        </p:txBody>
      </p:sp>
      <p:sp>
        <p:nvSpPr>
          <p:cNvPr id="3" name="Espace réservé du contenu 2"/>
          <p:cNvSpPr>
            <a:spLocks noGrp="1"/>
          </p:cNvSpPr>
          <p:nvPr>
            <p:ph idx="1"/>
          </p:nvPr>
        </p:nvSpPr>
        <p:spPr>
          <a:xfrm>
            <a:off x="467544" y="2132856"/>
            <a:ext cx="8229600" cy="3850448"/>
          </a:xfrm>
        </p:spPr>
        <p:txBody>
          <a:bodyPr>
            <a:normAutofit fontScale="85000" lnSpcReduction="20000"/>
          </a:bodyPr>
          <a:lstStyle/>
          <a:p>
            <a:pPr>
              <a:lnSpc>
                <a:spcPct val="120000"/>
              </a:lnSpc>
            </a:pPr>
            <a:r>
              <a:rPr lang="fr-CA" dirty="0" smtClean="0"/>
              <a:t>Au cours d’une semaine, Aurélie a mangé en moyenne 8 portions de fruits et de légumes par jour. Pendant cinq jours, elle a mangé respectivement 10, 7, 8, 9 et 9 portions. </a:t>
            </a:r>
          </a:p>
          <a:p>
            <a:pPr>
              <a:lnSpc>
                <a:spcPct val="120000"/>
              </a:lnSpc>
              <a:buNone/>
            </a:pPr>
            <a:r>
              <a:rPr lang="fr-CA" dirty="0" smtClean="0"/>
              <a:t>	Combien de portions de </a:t>
            </a:r>
          </a:p>
          <a:p>
            <a:pPr>
              <a:lnSpc>
                <a:spcPct val="120000"/>
              </a:lnSpc>
              <a:buNone/>
            </a:pPr>
            <a:r>
              <a:rPr lang="fr-CA" dirty="0" smtClean="0"/>
              <a:t>	fruits et de légumes a-t-elle </a:t>
            </a:r>
          </a:p>
          <a:p>
            <a:pPr>
              <a:lnSpc>
                <a:spcPct val="120000"/>
              </a:lnSpc>
              <a:buNone/>
            </a:pPr>
            <a:r>
              <a:rPr lang="fr-CA" dirty="0" smtClean="0"/>
              <a:t>	mangées pendant chacun </a:t>
            </a:r>
          </a:p>
          <a:p>
            <a:pPr>
              <a:lnSpc>
                <a:spcPct val="120000"/>
              </a:lnSpc>
              <a:buNone/>
            </a:pPr>
            <a:r>
              <a:rPr lang="fr-CA" dirty="0" smtClean="0"/>
              <a:t>	des deux autres jours?</a:t>
            </a:r>
          </a:p>
          <a:p>
            <a:endParaRPr lang="fr-CA" dirty="0"/>
          </a:p>
        </p:txBody>
      </p:sp>
      <p:sp>
        <p:nvSpPr>
          <p:cNvPr id="4" name="ZoneTexte 3"/>
          <p:cNvSpPr txBox="1"/>
          <p:nvPr/>
        </p:nvSpPr>
        <p:spPr>
          <a:xfrm rot="5400000">
            <a:off x="8594067" y="3239108"/>
            <a:ext cx="792089" cy="307777"/>
          </a:xfrm>
          <a:prstGeom prst="rect">
            <a:avLst/>
          </a:prstGeom>
          <a:noFill/>
        </p:spPr>
        <p:txBody>
          <a:bodyPr wrap="square" rtlCol="0">
            <a:spAutoFit/>
          </a:bodyPr>
          <a:lstStyle/>
          <a:p>
            <a:r>
              <a:rPr lang="fr-CA" sz="1400" b="1" dirty="0" smtClean="0"/>
              <a:t>7</a:t>
            </a:r>
            <a:r>
              <a:rPr lang="fr-CA" sz="1400" b="1" baseline="30000" dirty="0" smtClean="0"/>
              <a:t>e</a:t>
            </a:r>
            <a:r>
              <a:rPr lang="fr-CA" sz="1400" b="1" dirty="0" smtClean="0"/>
              <a:t> à 9</a:t>
            </a:r>
            <a:r>
              <a:rPr lang="fr-CA" sz="1400" b="1" baseline="30000" dirty="0" smtClean="0"/>
              <a:t>e</a:t>
            </a:r>
            <a:endParaRPr lang="fr-CA" sz="1400" dirty="0"/>
          </a:p>
        </p:txBody>
      </p:sp>
      <p:pic>
        <p:nvPicPr>
          <p:cNvPr id="5"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012160" y="3861048"/>
            <a:ext cx="2605420" cy="2255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229600" cy="1399032"/>
          </a:xfrm>
        </p:spPr>
        <p:txBody>
          <a:bodyPr>
            <a:normAutofit fontScale="90000"/>
          </a:bodyPr>
          <a:lstStyle/>
          <a:p>
            <a:r>
              <a:rPr lang="en-CA" sz="1600" dirty="0" err="1" smtClean="0"/>
              <a:t>Caractéristique</a:t>
            </a:r>
            <a:r>
              <a:rPr lang="en-CA" dirty="0" smtClean="0"/>
              <a:t/>
            </a:r>
            <a:br>
              <a:rPr lang="en-CA" dirty="0" smtClean="0"/>
            </a:br>
            <a:r>
              <a:rPr lang="en-CA" dirty="0" smtClean="0"/>
              <a:t>Elle a </a:t>
            </a:r>
            <a:r>
              <a:rPr lang="en-CA" dirty="0" err="1" smtClean="0"/>
              <a:t>une</a:t>
            </a:r>
            <a:r>
              <a:rPr lang="en-CA" dirty="0" smtClean="0"/>
              <a:t> </a:t>
            </a:r>
            <a:br>
              <a:rPr lang="en-CA" dirty="0" smtClean="0"/>
            </a:br>
            <a:r>
              <a:rPr lang="en-CA" dirty="0" err="1" smtClean="0"/>
              <a:t>certaine</a:t>
            </a:r>
            <a:r>
              <a:rPr lang="en-CA" dirty="0" smtClean="0"/>
              <a:t> </a:t>
            </a:r>
            <a:r>
              <a:rPr lang="en-CA" dirty="0" err="1" smtClean="0"/>
              <a:t>profondeur</a:t>
            </a:r>
            <a:endParaRPr lang="fr-CA" dirty="0"/>
          </a:p>
        </p:txBody>
      </p:sp>
      <p:sp>
        <p:nvSpPr>
          <p:cNvPr id="3" name="Espace réservé du contenu 2"/>
          <p:cNvSpPr>
            <a:spLocks noGrp="1"/>
          </p:cNvSpPr>
          <p:nvPr>
            <p:ph idx="1"/>
          </p:nvPr>
        </p:nvSpPr>
        <p:spPr>
          <a:xfrm>
            <a:off x="467544" y="2132856"/>
            <a:ext cx="8229600" cy="3994464"/>
          </a:xfrm>
        </p:spPr>
        <p:txBody>
          <a:bodyPr>
            <a:normAutofit/>
          </a:bodyPr>
          <a:lstStyle/>
          <a:p>
            <a:endParaRPr lang="fr-CA" dirty="0" smtClean="0"/>
          </a:p>
          <a:p>
            <a:r>
              <a:rPr lang="fr-CA" dirty="0" smtClean="0"/>
              <a:t>Si un nombre est décimal, </a:t>
            </a:r>
          </a:p>
          <a:p>
            <a:pPr marL="64008" indent="0">
              <a:buNone/>
            </a:pPr>
            <a:r>
              <a:rPr lang="fr-CA" dirty="0"/>
              <a:t> </a:t>
            </a:r>
            <a:r>
              <a:rPr lang="fr-CA" dirty="0" smtClean="0"/>
              <a:t>   infini, non-périodique, est-il </a:t>
            </a:r>
          </a:p>
          <a:p>
            <a:pPr marL="64008" indent="0">
              <a:buNone/>
            </a:pPr>
            <a:r>
              <a:rPr lang="fr-CA" dirty="0"/>
              <a:t> </a:t>
            </a:r>
            <a:r>
              <a:rPr lang="fr-CA" dirty="0" smtClean="0"/>
              <a:t>   possible de le représenter</a:t>
            </a:r>
          </a:p>
          <a:p>
            <a:pPr marL="64008" indent="0">
              <a:buNone/>
            </a:pPr>
            <a:r>
              <a:rPr lang="fr-CA" dirty="0" smtClean="0"/>
              <a:t>    physiquement?</a:t>
            </a:r>
          </a:p>
          <a:p>
            <a:pPr marL="64008" indent="0">
              <a:buNone/>
            </a:pPr>
            <a:r>
              <a:rPr lang="fr-CA" dirty="0" smtClean="0"/>
              <a:t>    Comment?</a:t>
            </a:r>
            <a:endParaRPr lang="en-CA" dirty="0" smtClean="0"/>
          </a:p>
          <a:p>
            <a:pPr>
              <a:buNone/>
            </a:pPr>
            <a:endParaRPr lang="fr-CA" dirty="0"/>
          </a:p>
        </p:txBody>
      </p:sp>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b="1" dirty="0" smtClean="0"/>
              <a:t>7</a:t>
            </a:r>
            <a:r>
              <a:rPr lang="fr-CA" sz="1400" b="1" baseline="30000" dirty="0" smtClean="0"/>
              <a:t>e</a:t>
            </a:r>
            <a:r>
              <a:rPr lang="fr-CA" sz="1400" b="1" dirty="0" smtClean="0"/>
              <a:t> à 9</a:t>
            </a:r>
            <a:r>
              <a:rPr lang="fr-CA" sz="1400" b="1" baseline="30000" dirty="0" smtClean="0"/>
              <a:t>e</a:t>
            </a:r>
            <a:endParaRPr lang="fr-CA" sz="1400" dirty="0"/>
          </a:p>
        </p:txBody>
      </p:sp>
      <p:pic>
        <p:nvPicPr>
          <p:cNvPr id="7"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pic>
        <p:nvPicPr>
          <p:cNvPr id="1028" name="Picture 4" descr="http://biblio.alloprof.qc.ca/ImagesDesFiches/2500-2999-Maths-au-secondaire/2517/2517i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4976" y="2895348"/>
            <a:ext cx="2562613" cy="20791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CA" sz="1600" dirty="0" err="1" smtClean="0"/>
              <a:t>Caractéristique</a:t>
            </a:r>
            <a:r>
              <a:rPr lang="en-CA" dirty="0" smtClean="0"/>
              <a:t/>
            </a:r>
            <a:br>
              <a:rPr lang="en-CA" dirty="0" smtClean="0"/>
            </a:br>
            <a:r>
              <a:rPr lang="en-CA" dirty="0" smtClean="0"/>
              <a:t>Elle </a:t>
            </a:r>
            <a:r>
              <a:rPr lang="en-CA" dirty="0" err="1" smtClean="0"/>
              <a:t>présente</a:t>
            </a:r>
            <a:r>
              <a:rPr lang="en-CA" dirty="0" smtClean="0"/>
              <a:t> </a:t>
            </a:r>
            <a:r>
              <a:rPr lang="en-CA" dirty="0" err="1" smtClean="0"/>
              <a:t>une</a:t>
            </a:r>
            <a:r>
              <a:rPr lang="en-CA" dirty="0" smtClean="0"/>
              <a:t> </a:t>
            </a:r>
            <a:br>
              <a:rPr lang="en-CA" dirty="0" smtClean="0"/>
            </a:br>
            <a:r>
              <a:rPr lang="en-CA" dirty="0" err="1" smtClean="0"/>
              <a:t>certaine</a:t>
            </a:r>
            <a:r>
              <a:rPr lang="en-CA" dirty="0" smtClean="0"/>
              <a:t> </a:t>
            </a:r>
            <a:r>
              <a:rPr lang="en-CA" dirty="0" err="1" smtClean="0"/>
              <a:t>ouverture</a:t>
            </a:r>
            <a:endParaRPr lang="fr-CA" dirty="0"/>
          </a:p>
        </p:txBody>
      </p:sp>
      <p:sp>
        <p:nvSpPr>
          <p:cNvPr id="3" name="Espace réservé du contenu 2"/>
          <p:cNvSpPr>
            <a:spLocks noGrp="1"/>
          </p:cNvSpPr>
          <p:nvPr>
            <p:ph idx="1"/>
          </p:nvPr>
        </p:nvSpPr>
        <p:spPr/>
        <p:txBody>
          <a:bodyPr/>
          <a:lstStyle/>
          <a:p>
            <a:endParaRPr lang="fr-CA" dirty="0" smtClean="0"/>
          </a:p>
          <a:p>
            <a:r>
              <a:rPr lang="fr-CA" dirty="0" smtClean="0"/>
              <a:t>Trouve l’aire de </a:t>
            </a:r>
          </a:p>
          <a:p>
            <a:pPr>
              <a:buNone/>
            </a:pPr>
            <a:r>
              <a:rPr lang="fr-CA" dirty="0" smtClean="0"/>
              <a:t>	la partie en bleu.</a:t>
            </a:r>
          </a:p>
          <a:p>
            <a:endParaRPr lang="fr-CA" dirty="0"/>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pic>
        <p:nvPicPr>
          <p:cNvPr id="4098" name="Picture 0" descr="Aire_bleu.jpg"/>
          <p:cNvPicPr>
            <a:picLocks noChangeAspect="1" noChangeArrowheads="1"/>
          </p:cNvPicPr>
          <p:nvPr/>
        </p:nvPicPr>
        <p:blipFill>
          <a:blip r:embed="rId4" cstate="print"/>
          <a:srcRect/>
          <a:stretch>
            <a:fillRect/>
          </a:stretch>
        </p:blipFill>
        <p:spPr bwMode="auto">
          <a:xfrm>
            <a:off x="4499992" y="2132856"/>
            <a:ext cx="3937298" cy="3776980"/>
          </a:xfrm>
          <a:prstGeom prst="rect">
            <a:avLst/>
          </a:prstGeom>
          <a:noFill/>
        </p:spPr>
      </p:pic>
      <p:sp>
        <p:nvSpPr>
          <p:cNvPr id="7" name="ZoneTexte 6"/>
          <p:cNvSpPr txBox="1"/>
          <p:nvPr/>
        </p:nvSpPr>
        <p:spPr>
          <a:xfrm rot="5400000">
            <a:off x="8594067" y="3239108"/>
            <a:ext cx="792089" cy="307777"/>
          </a:xfrm>
          <a:prstGeom prst="rect">
            <a:avLst/>
          </a:prstGeom>
          <a:noFill/>
        </p:spPr>
        <p:txBody>
          <a:bodyPr wrap="square" rtlCol="0">
            <a:spAutoFit/>
          </a:bodyPr>
          <a:lstStyle/>
          <a:p>
            <a:r>
              <a:rPr lang="fr-CA" sz="1400" b="1" dirty="0" smtClean="0"/>
              <a:t>7</a:t>
            </a:r>
            <a:r>
              <a:rPr lang="fr-CA" sz="1400" b="1" baseline="30000" dirty="0" smtClean="0"/>
              <a:t>e</a:t>
            </a:r>
            <a:r>
              <a:rPr lang="fr-CA" sz="1400" b="1" dirty="0" smtClean="0"/>
              <a:t> à 9</a:t>
            </a:r>
            <a:r>
              <a:rPr lang="fr-CA" sz="1400" b="1" baseline="30000" dirty="0" smtClean="0"/>
              <a:t>e</a:t>
            </a:r>
            <a:endParaRPr lang="fr-CA"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Activité</a:t>
            </a:r>
            <a:endParaRPr lang="fr-CA" dirty="0"/>
          </a:p>
        </p:txBody>
      </p:sp>
      <p:sp>
        <p:nvSpPr>
          <p:cNvPr id="3" name="Espace réservé du contenu 2"/>
          <p:cNvSpPr>
            <a:spLocks noGrp="1"/>
          </p:cNvSpPr>
          <p:nvPr>
            <p:ph idx="1"/>
          </p:nvPr>
        </p:nvSpPr>
        <p:spPr/>
        <p:txBody>
          <a:bodyPr/>
          <a:lstStyle/>
          <a:p>
            <a:endParaRPr lang="en-CA" dirty="0" smtClean="0"/>
          </a:p>
          <a:p>
            <a:pPr>
              <a:lnSpc>
                <a:spcPct val="150000"/>
              </a:lnSpc>
            </a:pPr>
            <a:r>
              <a:rPr lang="en-CA" dirty="0" smtClean="0"/>
              <a:t>En </a:t>
            </a:r>
            <a:r>
              <a:rPr lang="en-CA" dirty="0" err="1" smtClean="0"/>
              <a:t>groupe</a:t>
            </a:r>
            <a:r>
              <a:rPr lang="en-CA" dirty="0" smtClean="0"/>
              <a:t> de 2 </a:t>
            </a:r>
            <a:r>
              <a:rPr lang="en-CA" dirty="0" err="1" smtClean="0"/>
              <a:t>ou</a:t>
            </a:r>
            <a:r>
              <a:rPr lang="en-CA" dirty="0" smtClean="0"/>
              <a:t> 3 </a:t>
            </a:r>
            <a:r>
              <a:rPr lang="en-CA" dirty="0" err="1" smtClean="0"/>
              <a:t>personnes</a:t>
            </a:r>
            <a:r>
              <a:rPr lang="en-CA" dirty="0" smtClean="0"/>
              <a:t>, </a:t>
            </a:r>
            <a:r>
              <a:rPr lang="en-CA" dirty="0" err="1" smtClean="0"/>
              <a:t>partager</a:t>
            </a:r>
            <a:r>
              <a:rPr lang="en-CA" dirty="0" smtClean="0"/>
              <a:t> les 20 </a:t>
            </a:r>
            <a:r>
              <a:rPr lang="en-CA" dirty="0" err="1" smtClean="0"/>
              <a:t>cartes</a:t>
            </a:r>
            <a:r>
              <a:rPr lang="en-CA" dirty="0" smtClean="0"/>
              <a:t> </a:t>
            </a:r>
            <a:r>
              <a:rPr lang="en-CA" dirty="0" err="1" smtClean="0"/>
              <a:t>selon</a:t>
            </a:r>
            <a:r>
              <a:rPr lang="en-CA" dirty="0" smtClean="0"/>
              <a:t> </a:t>
            </a:r>
            <a:r>
              <a:rPr lang="en-CA" dirty="0" err="1" smtClean="0"/>
              <a:t>qu’elles</a:t>
            </a:r>
            <a:r>
              <a:rPr lang="en-CA" dirty="0" smtClean="0"/>
              <a:t> </a:t>
            </a:r>
            <a:r>
              <a:rPr lang="en-CA" dirty="0" err="1" smtClean="0"/>
              <a:t>présentent</a:t>
            </a:r>
            <a:r>
              <a:rPr lang="en-CA" dirty="0" smtClean="0"/>
              <a:t> </a:t>
            </a:r>
            <a:r>
              <a:rPr lang="en-CA" dirty="0" err="1" smtClean="0"/>
              <a:t>une</a:t>
            </a:r>
            <a:r>
              <a:rPr lang="en-CA" dirty="0" smtClean="0"/>
              <a:t> </a:t>
            </a:r>
            <a:r>
              <a:rPr lang="en-CA" dirty="0" err="1" smtClean="0"/>
              <a:t>activité</a:t>
            </a:r>
            <a:r>
              <a:rPr lang="en-CA" dirty="0" smtClean="0"/>
              <a:t> riche </a:t>
            </a:r>
            <a:r>
              <a:rPr lang="en-CA" dirty="0" err="1" smtClean="0"/>
              <a:t>ou</a:t>
            </a:r>
            <a:r>
              <a:rPr lang="en-CA" dirty="0" smtClean="0"/>
              <a:t> non</a:t>
            </a:r>
            <a:endParaRPr lang="fr-CA" dirty="0" smtClean="0"/>
          </a:p>
          <a:p>
            <a:endParaRPr lang="fr-CA" dirty="0"/>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b="1" dirty="0" smtClean="0"/>
              <a:t>7</a:t>
            </a:r>
            <a:r>
              <a:rPr lang="fr-CA" sz="1400" b="1" baseline="30000" dirty="0" smtClean="0"/>
              <a:t>e</a:t>
            </a:r>
            <a:r>
              <a:rPr lang="fr-CA" sz="1400" b="1" dirty="0" smtClean="0"/>
              <a:t> à 9</a:t>
            </a:r>
            <a:r>
              <a:rPr lang="fr-CA" sz="1400" b="1" baseline="30000" dirty="0" smtClean="0"/>
              <a:t>e</a:t>
            </a:r>
            <a:endParaRPr lang="fr-CA"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1399032"/>
          </a:xfrm>
        </p:spPr>
        <p:txBody>
          <a:bodyPr/>
          <a:lstStyle/>
          <a:p>
            <a:r>
              <a:rPr lang="fr-CA" sz="1400" dirty="0" smtClean="0"/>
              <a:t>Définition</a:t>
            </a:r>
            <a:r>
              <a:rPr lang="fr-CA" dirty="0" smtClean="0"/>
              <a:t/>
            </a:r>
            <a:br>
              <a:rPr lang="fr-CA" dirty="0" smtClean="0"/>
            </a:br>
            <a:r>
              <a:rPr lang="fr-CA" dirty="0" smtClean="0"/>
              <a:t>Ce n’est pas....</a:t>
            </a:r>
            <a:endParaRPr lang="fr-CA" dirty="0"/>
          </a:p>
        </p:txBody>
      </p:sp>
      <p:sp>
        <p:nvSpPr>
          <p:cNvPr id="3" name="Espace réservé du contenu 2"/>
          <p:cNvSpPr>
            <a:spLocks noGrp="1"/>
          </p:cNvSpPr>
          <p:nvPr>
            <p:ph idx="1"/>
          </p:nvPr>
        </p:nvSpPr>
        <p:spPr>
          <a:xfrm>
            <a:off x="467544" y="2204864"/>
            <a:ext cx="8229600" cy="3994464"/>
          </a:xfrm>
        </p:spPr>
        <p:txBody>
          <a:bodyPr/>
          <a:lstStyle/>
          <a:p>
            <a:r>
              <a:rPr lang="en-CA" dirty="0" err="1" smtClean="0"/>
              <a:t>une</a:t>
            </a:r>
            <a:r>
              <a:rPr lang="en-CA" dirty="0" smtClean="0"/>
              <a:t> </a:t>
            </a:r>
            <a:r>
              <a:rPr lang="en-CA" dirty="0" err="1" smtClean="0"/>
              <a:t>série</a:t>
            </a:r>
            <a:r>
              <a:rPr lang="en-CA" dirty="0" smtClean="0"/>
              <a:t> de questions </a:t>
            </a:r>
            <a:r>
              <a:rPr lang="fr-CA" dirty="0" smtClean="0"/>
              <a:t>répétitives</a:t>
            </a:r>
          </a:p>
          <a:p>
            <a:r>
              <a:rPr lang="fr-CA" dirty="0" smtClean="0"/>
              <a:t>une</a:t>
            </a:r>
            <a:r>
              <a:rPr lang="en-CA" dirty="0" smtClean="0"/>
              <a:t> question </a:t>
            </a:r>
            <a:r>
              <a:rPr lang="fr-CA" dirty="0" smtClean="0"/>
              <a:t>différente mais semblable à ce qu’on a déjà fait</a:t>
            </a:r>
          </a:p>
          <a:p>
            <a:r>
              <a:rPr lang="fr-CA" dirty="0" smtClean="0"/>
              <a:t>un projet de longue haleine</a:t>
            </a:r>
          </a:p>
          <a:p>
            <a:r>
              <a:rPr lang="fr-CA" dirty="0" smtClean="0"/>
              <a:t>une activité qui se termine avec la réponse</a:t>
            </a:r>
            <a:endParaRPr lang="fr-CA" dirty="0"/>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b="1" dirty="0" smtClean="0"/>
              <a:t>7</a:t>
            </a:r>
            <a:r>
              <a:rPr lang="fr-CA" sz="1400" b="1" baseline="30000" dirty="0" smtClean="0"/>
              <a:t>e</a:t>
            </a:r>
            <a:r>
              <a:rPr lang="fr-CA" sz="1400" b="1" dirty="0" smtClean="0"/>
              <a:t> à 9</a:t>
            </a:r>
            <a:r>
              <a:rPr lang="fr-CA" sz="1400" b="1" baseline="30000" dirty="0" smtClean="0"/>
              <a:t>e</a:t>
            </a:r>
            <a:endParaRPr lang="fr-CA" sz="1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2161</TotalTime>
  <Words>3049</Words>
  <Application>Microsoft Office PowerPoint</Application>
  <PresentationFormat>Affichage à l'écran (4:3)</PresentationFormat>
  <Paragraphs>545</Paragraphs>
  <Slides>27</Slides>
  <Notes>27</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Verve</vt:lpstr>
      <vt:lpstr>Série Activités riches Le sens du nombre</vt:lpstr>
      <vt:lpstr>Objectifs de la formation</vt:lpstr>
      <vt:lpstr>Caractéristiques d’une activité riche</vt:lpstr>
      <vt:lpstr>Caractéristique Elle semble intrigante  pour l’élève</vt:lpstr>
      <vt:lpstr>Caractéristique Elle peut être résolue de plus  d’une façon</vt:lpstr>
      <vt:lpstr>Caractéristique Elle a une  certaine profondeur</vt:lpstr>
      <vt:lpstr>Caractéristique Elle présente une  certaine ouverture</vt:lpstr>
      <vt:lpstr>Activité</vt:lpstr>
      <vt:lpstr>Définition Ce n’est pas....</vt:lpstr>
      <vt:lpstr>Comment les construire</vt:lpstr>
      <vt:lpstr>Comment les construire</vt:lpstr>
      <vt:lpstr>Comment les construire</vt:lpstr>
      <vt:lpstr>Comment les construire</vt:lpstr>
      <vt:lpstr>Comment les construire</vt:lpstr>
      <vt:lpstr>Comment les construire</vt:lpstr>
      <vt:lpstr>Dans nos livres</vt:lpstr>
      <vt:lpstr>Dans nos livres</vt:lpstr>
      <vt:lpstr>Dans nos livres</vt:lpstr>
      <vt:lpstr>Pourquoi les utiliser</vt:lpstr>
      <vt:lpstr>Quand les utiliser</vt:lpstr>
      <vt:lpstr>Comment les utiliser</vt:lpstr>
      <vt:lpstr>Présentation PowerPoint</vt:lpstr>
      <vt:lpstr>Les autres activités riches</vt:lpstr>
      <vt:lpstr>Rôles de l’enseignant</vt:lpstr>
      <vt:lpstr>Présentation PowerPoint</vt:lpstr>
      <vt:lpstr>Série Activités riches Le sens du nombre</vt:lpstr>
      <vt:lpstr>Série Activités riches Le sens du nombre</vt:lpstr>
    </vt:vector>
  </TitlesOfParts>
  <Company>CSSA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activités riches</dc:title>
  <dc:creator>Rmichaud</dc:creator>
  <cp:lastModifiedBy>Rmichaud</cp:lastModifiedBy>
  <cp:revision>173</cp:revision>
  <cp:lastPrinted>2011-12-05T17:14:33Z</cp:lastPrinted>
  <dcterms:created xsi:type="dcterms:W3CDTF">2010-11-22T20:13:45Z</dcterms:created>
  <dcterms:modified xsi:type="dcterms:W3CDTF">2011-12-09T15:05:48Z</dcterms:modified>
</cp:coreProperties>
</file>