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57" r:id="rId3"/>
    <p:sldId id="307" r:id="rId4"/>
    <p:sldId id="258" r:id="rId5"/>
    <p:sldId id="297" r:id="rId6"/>
    <p:sldId id="298" r:id="rId7"/>
    <p:sldId id="299" r:id="rId8"/>
    <p:sldId id="300" r:id="rId9"/>
    <p:sldId id="301" r:id="rId10"/>
    <p:sldId id="259" r:id="rId11"/>
    <p:sldId id="260" r:id="rId12"/>
    <p:sldId id="306" r:id="rId13"/>
    <p:sldId id="261" r:id="rId14"/>
    <p:sldId id="262" r:id="rId15"/>
    <p:sldId id="263" r:id="rId16"/>
    <p:sldId id="302" r:id="rId17"/>
    <p:sldId id="303" r:id="rId18"/>
    <p:sldId id="305" r:id="rId19"/>
    <p:sldId id="264" r:id="rId20"/>
    <p:sldId id="265" r:id="rId21"/>
    <p:sldId id="266" r:id="rId22"/>
    <p:sldId id="267" r:id="rId23"/>
    <p:sldId id="268" r:id="rId24"/>
    <p:sldId id="269" r:id="rId25"/>
    <p:sldId id="270" r:id="rId26"/>
    <p:sldId id="271" r:id="rId27"/>
    <p:sldId id="272" r:id="rId28"/>
    <p:sldId id="310" r:id="rId29"/>
    <p:sldId id="308" r:id="rId30"/>
    <p:sldId id="273" r:id="rId31"/>
    <p:sldId id="309" r:id="rId32"/>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2724" autoAdjust="0"/>
  </p:normalViewPr>
  <p:slideViewPr>
    <p:cSldViewPr>
      <p:cViewPr varScale="1">
        <p:scale>
          <a:sx n="44" d="100"/>
          <a:sy n="44" d="100"/>
        </p:scale>
        <p:origin x="-864" y="-108"/>
      </p:cViewPr>
      <p:guideLst>
        <p:guide orient="horz" pos="2160"/>
        <p:guide pos="2880"/>
      </p:guideLst>
    </p:cSldViewPr>
  </p:slideViewPr>
  <p:outlineViewPr>
    <p:cViewPr>
      <p:scale>
        <a:sx n="33" d="100"/>
        <a:sy n="33" d="100"/>
      </p:scale>
      <p:origin x="0" y="17406"/>
    </p:cViewPr>
  </p:outlineViewPr>
  <p:notesTextViewPr>
    <p:cViewPr>
      <p:scale>
        <a:sx n="100" d="100"/>
        <a:sy n="100" d="100"/>
      </p:scale>
      <p:origin x="0" y="0"/>
    </p:cViewPr>
  </p:notesTextViewPr>
  <p:notesViewPr>
    <p:cSldViewPr>
      <p:cViewPr>
        <p:scale>
          <a:sx n="100" d="100"/>
          <a:sy n="100" d="100"/>
        </p:scale>
        <p:origin x="-1842" y="49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935977-029F-49FD-859C-75425E4451AA}" type="datetimeFigureOut">
              <a:rPr lang="fr-CA" smtClean="0"/>
              <a:pPr/>
              <a:t>2010-10-19</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37D3D1-8DCC-4F39-8E1B-F7BBBA836503}"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Cette formation a été créée</a:t>
            </a:r>
            <a:r>
              <a:rPr lang="fr-CA" baseline="0" noProof="0" dirty="0" smtClean="0"/>
              <a:t> par le Consortium provincial francophone à l’automne 2010 pour former des chefs de file de mathématiques dans ce domaine.</a:t>
            </a:r>
          </a:p>
          <a:p>
            <a:endParaRPr lang="fr-CA" b="1" baseline="0" noProof="0" dirty="0" smtClean="0"/>
          </a:p>
          <a:p>
            <a:r>
              <a:rPr lang="fr-CA" b="1" baseline="0" noProof="0" dirty="0" smtClean="0"/>
              <a:t>Deux citations de marque:</a:t>
            </a:r>
          </a:p>
          <a:p>
            <a:r>
              <a:rPr lang="fr-CA" noProof="0" dirty="0" smtClean="0"/>
              <a:t> </a:t>
            </a:r>
          </a:p>
          <a:p>
            <a:r>
              <a:rPr lang="fr-CA" noProof="0" dirty="0" smtClean="0"/>
              <a:t>La différenciation pédagogique est une démarche qui consiste à mettre en œuvre un ensemble diversifié de moyens et de procédures d’enseignement et d’apprentissage afin de permettre à des élèves d’âges, d’aptitudes, de compétences et de savoir-faire hétérogènes d’atteindre par des voies différentes des objectifs communs et ultimement la réussite éducative (Conseil supérieur de l’éducation, 2002). </a:t>
            </a:r>
          </a:p>
          <a:p>
            <a:endParaRPr lang="fr-CA" noProof="0" dirty="0" smtClean="0"/>
          </a:p>
          <a:p>
            <a:r>
              <a:rPr lang="fr-CA" noProof="0" dirty="0" smtClean="0"/>
              <a:t>Selon </a:t>
            </a:r>
            <a:r>
              <a:rPr lang="fr-CA" noProof="0" dirty="0" err="1" smtClean="0"/>
              <a:t>Perrenoud</a:t>
            </a:r>
            <a:r>
              <a:rPr lang="fr-CA" noProof="0" dirty="0" smtClean="0"/>
              <a:t> (1997), différencier c’est rompre avec la pédagogie frontale – la même leçon, les mêmes exercices pour tous – mais c’est surtout mettre en place une organisation du travail et des dispositifs didactiques qui placent chacun dans une situation optimale. </a:t>
            </a:r>
          </a:p>
          <a:p>
            <a:r>
              <a:rPr lang="fr-CA" noProof="0" dirty="0" smtClean="0"/>
              <a:t> </a:t>
            </a: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b="1" noProof="0" dirty="0" smtClean="0"/>
              <a:t>L’emphase de cette formation</a:t>
            </a:r>
            <a:r>
              <a:rPr lang="fr-CA" b="1" baseline="0" noProof="0" dirty="0" smtClean="0"/>
              <a:t> est sur l’approche et le contenu en leur donnant des choix.</a:t>
            </a:r>
          </a:p>
          <a:p>
            <a:endParaRPr lang="en-CA" baseline="0" noProof="0" dirty="0" smtClean="0"/>
          </a:p>
          <a:p>
            <a:r>
              <a:rPr lang="fr-CA" b="1" baseline="0" noProof="0" dirty="0" smtClean="0"/>
              <a:t>Exemples de regroupements divers:</a:t>
            </a:r>
          </a:p>
          <a:p>
            <a:pPr lvl="1"/>
            <a:r>
              <a:rPr lang="fr-CA" dirty="0" smtClean="0"/>
              <a:t>selon les aptitudes (groupes d'apprentissage)</a:t>
            </a:r>
          </a:p>
          <a:p>
            <a:pPr lvl="1"/>
            <a:r>
              <a:rPr lang="fr-CA" dirty="0" smtClean="0"/>
              <a:t>selon les intérêts</a:t>
            </a:r>
          </a:p>
          <a:p>
            <a:pPr lvl="1"/>
            <a:r>
              <a:rPr lang="fr-CA" dirty="0" smtClean="0"/>
              <a:t>selon les styles d’apprentissage</a:t>
            </a:r>
          </a:p>
          <a:p>
            <a:pPr lvl="1"/>
            <a:r>
              <a:rPr lang="fr-CA" dirty="0" smtClean="0"/>
              <a:t>selon les besoins</a:t>
            </a:r>
          </a:p>
          <a:p>
            <a:endParaRPr lang="en-CA" baseline="0" noProof="0" dirty="0" smtClean="0"/>
          </a:p>
          <a:p>
            <a:r>
              <a:rPr lang="en-CA" noProof="0" dirty="0" err="1" smtClean="0"/>
              <a:t>Exemples</a:t>
            </a:r>
            <a:r>
              <a:rPr lang="en-CA" noProof="0" dirty="0" smtClean="0"/>
              <a:t> de </a:t>
            </a:r>
            <a:r>
              <a:rPr lang="en-CA" noProof="0" dirty="0" err="1" smtClean="0"/>
              <a:t>choix</a:t>
            </a:r>
            <a:r>
              <a:rPr lang="en-CA" noProof="0" dirty="0" smtClean="0"/>
              <a:t> </a:t>
            </a:r>
            <a:r>
              <a:rPr lang="en-CA" noProof="0" dirty="0" err="1" smtClean="0"/>
              <a:t>d’activités</a:t>
            </a:r>
            <a:r>
              <a:rPr lang="en-CA" noProof="0" dirty="0" smtClean="0"/>
              <a:t>:</a:t>
            </a:r>
          </a:p>
          <a:p>
            <a:pPr defTabSz="931774">
              <a:defRPr/>
            </a:pPr>
            <a:r>
              <a:rPr lang="en-CA" noProof="0" dirty="0" err="1" smtClean="0"/>
              <a:t>Voir</a:t>
            </a:r>
            <a:r>
              <a:rPr lang="en-CA" noProof="0" dirty="0" smtClean="0"/>
              <a:t> </a:t>
            </a:r>
            <a:r>
              <a:rPr lang="fr-CA" b="1" dirty="0" smtClean="0"/>
              <a:t>Choix de modalités pour démontrer ton apprentissage </a:t>
            </a:r>
            <a:r>
              <a:rPr lang="fr-CA" dirty="0" smtClean="0"/>
              <a:t>dans votre cartable</a:t>
            </a:r>
          </a:p>
          <a:p>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Afin d’offrir des activités pertinentes, l’enseignant qui veut atteindre le maximum de succès doit </a:t>
            </a:r>
            <a:r>
              <a:rPr lang="fr-CA" b="1" dirty="0" smtClean="0"/>
              <a:t>bien connaître les élèves</a:t>
            </a:r>
            <a:r>
              <a:rPr lang="fr-CA" dirty="0" smtClean="0"/>
              <a:t>.</a:t>
            </a:r>
          </a:p>
          <a:p>
            <a:r>
              <a:rPr lang="fr-CA" dirty="0" smtClean="0"/>
              <a:t>- Besoins</a:t>
            </a:r>
          </a:p>
          <a:p>
            <a:r>
              <a:rPr lang="en-CA" dirty="0" smtClean="0"/>
              <a:t>- </a:t>
            </a:r>
            <a:r>
              <a:rPr lang="en-CA" dirty="0" err="1" smtClean="0"/>
              <a:t>Habiletés</a:t>
            </a:r>
            <a:endParaRPr lang="fr-CA" dirty="0" smtClean="0"/>
          </a:p>
          <a:p>
            <a:r>
              <a:rPr lang="fr-CA" dirty="0" smtClean="0"/>
              <a:t>- Intérêts</a:t>
            </a:r>
          </a:p>
          <a:p>
            <a:r>
              <a:rPr lang="fr-CA" dirty="0" smtClean="0"/>
              <a:t>- Expériences préalables</a:t>
            </a:r>
          </a:p>
          <a:p>
            <a:r>
              <a:rPr lang="fr-CA" dirty="0" smtClean="0"/>
              <a:t>- Modalités et styles d’apprentissage/enseignement</a:t>
            </a:r>
          </a:p>
          <a:p>
            <a:r>
              <a:rPr lang="fr-CA" dirty="0" smtClean="0"/>
              <a:t>	- selon les intelligences multiples</a:t>
            </a:r>
          </a:p>
          <a:p>
            <a:r>
              <a:rPr lang="fr-CA" dirty="0" smtClean="0"/>
              <a:t>	- selon la taxonomie de Bloom (voir </a:t>
            </a:r>
            <a:r>
              <a:rPr lang="fr-CA" i="1" dirty="0" smtClean="0"/>
              <a:t>Niveaux de taxonomie de Bloom 	</a:t>
            </a:r>
            <a:r>
              <a:rPr lang="fr-CA" dirty="0" smtClean="0"/>
              <a:t>dans votre cartable)</a:t>
            </a:r>
          </a:p>
          <a:p>
            <a:r>
              <a:rPr lang="fr-CA" dirty="0" smtClean="0"/>
              <a:t>	- selon la conception universelle de l’apprentissage</a:t>
            </a:r>
          </a:p>
          <a:p>
            <a:r>
              <a:rPr lang="fr-CA" dirty="0" smtClean="0"/>
              <a:t>	- selon  le style d’apprentissage ( voir </a:t>
            </a:r>
            <a:r>
              <a:rPr lang="fr-CA" i="1" dirty="0" smtClean="0"/>
              <a:t>Modes d’apprentissage </a:t>
            </a:r>
            <a:r>
              <a:rPr lang="fr-CA" dirty="0" smtClean="0"/>
              <a:t>dans 	votre cartable)</a:t>
            </a:r>
          </a:p>
          <a:p>
            <a:endParaRPr lang="fr-CA" dirty="0" smtClean="0"/>
          </a:p>
          <a:p>
            <a:r>
              <a:rPr lang="fr-CA" b="1" dirty="0" smtClean="0"/>
              <a:t>Considérations culturelles:</a:t>
            </a:r>
          </a:p>
          <a:p>
            <a:r>
              <a:rPr lang="fr-CA" dirty="0" smtClean="0"/>
              <a:t>Le temps, l’espace, habillement et nourriture, rituels et cérémonies, travail, loisirs, rôle des sexes, statut, éducation, communication, interaction</a:t>
            </a:r>
          </a:p>
          <a:p>
            <a:endParaRPr lang="fr-CA" dirty="0" smtClean="0"/>
          </a:p>
          <a:p>
            <a:r>
              <a:rPr lang="fr-FR" b="1" i="1" dirty="0" smtClean="0"/>
              <a:t>Comment apprendre à mieux connaître nos élèves ?</a:t>
            </a:r>
          </a:p>
          <a:p>
            <a:r>
              <a:rPr lang="fr-FR" dirty="0" smtClean="0"/>
              <a:t>expérience préalable – </a:t>
            </a:r>
          </a:p>
          <a:p>
            <a:r>
              <a:rPr lang="fr-FR" dirty="0" smtClean="0"/>
              <a:t>centres d’intérêts – voir Choix de modalités électroniques dans votre cartable</a:t>
            </a:r>
          </a:p>
          <a:p>
            <a:r>
              <a:rPr lang="fr-FR" dirty="0" smtClean="0"/>
              <a:t>profil d’apprentissage - voir Grilles d’observation dans votre cartable</a:t>
            </a:r>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CA" i="1" noProof="0" dirty="0" smtClean="0"/>
          </a:p>
          <a:p>
            <a:r>
              <a:rPr lang="fr-CA" i="1" noProof="0" dirty="0" smtClean="0"/>
              <a:t>Prévoir des haut-parleurs.</a:t>
            </a:r>
          </a:p>
          <a:p>
            <a:endParaRPr lang="en-CA" noProof="0" dirty="0" smtClean="0"/>
          </a:p>
          <a:p>
            <a:r>
              <a:rPr lang="en-CA" b="1" dirty="0" err="1" smtClean="0"/>
              <a:t>Durée</a:t>
            </a:r>
            <a:r>
              <a:rPr lang="en-CA" b="1" dirty="0" smtClean="0"/>
              <a:t>: </a:t>
            </a:r>
            <a:r>
              <a:rPr lang="en-CA" dirty="0" smtClean="0"/>
              <a:t>105 </a:t>
            </a:r>
            <a:r>
              <a:rPr lang="en-CA" dirty="0" err="1" smtClean="0"/>
              <a:t>secondes</a:t>
            </a:r>
            <a:endParaRPr lang="fr-CA" noProof="0" dirty="0" smtClean="0"/>
          </a:p>
          <a:p>
            <a:endParaRPr lang="fr-CA" dirty="0" smtClean="0"/>
          </a:p>
          <a:p>
            <a:r>
              <a:rPr lang="fr-CA" b="1" dirty="0" smtClean="0"/>
              <a:t>Contexte: </a:t>
            </a:r>
            <a:r>
              <a:rPr lang="fr-CA" dirty="0" smtClean="0"/>
              <a:t>La vidéo a pour but de montrer l’importance d’offrir des choix et de témoigner de l’impact puissant sur la motivation des gens par l’intermédiaire d’une modification des escaliers.</a:t>
            </a:r>
          </a:p>
          <a:p>
            <a:r>
              <a:rPr lang="fr-CA" dirty="0" smtClean="0"/>
              <a:t>On voit que les activités plaisantes augmentent vraiment l’intérêt….</a:t>
            </a:r>
          </a:p>
          <a:p>
            <a:endParaRPr lang="en-CA" baseline="0" noProof="0" dirty="0" smtClean="0"/>
          </a:p>
          <a:p>
            <a:r>
              <a:rPr lang="fr-CA" baseline="0" noProof="0" dirty="0" smtClean="0"/>
              <a:t>1. Suite au visionnement, </a:t>
            </a:r>
            <a:r>
              <a:rPr lang="fr-CA" b="1" baseline="0" noProof="0" dirty="0" smtClean="0"/>
              <a:t>discuter</a:t>
            </a:r>
            <a:r>
              <a:rPr lang="fr-CA" baseline="0" noProof="0" dirty="0" smtClean="0"/>
              <a:t> de ce qu’ils ont témoignés durant la vidéo.</a:t>
            </a:r>
          </a:p>
          <a:p>
            <a:pPr>
              <a:buFontTx/>
              <a:buChar char="-"/>
            </a:pPr>
            <a:endParaRPr lang="fr-CA" baseline="0" noProof="0" dirty="0" smtClean="0"/>
          </a:p>
          <a:p>
            <a:pPr>
              <a:buFontTx/>
              <a:buNone/>
            </a:pPr>
            <a:r>
              <a:rPr lang="fr-CA" baseline="0" noProof="0" dirty="0" smtClean="0"/>
              <a:t>2. </a:t>
            </a:r>
            <a:r>
              <a:rPr lang="fr-CA" b="1" baseline="0" noProof="0" dirty="0" smtClean="0"/>
              <a:t>Réflexion</a:t>
            </a:r>
            <a:r>
              <a:rPr lang="fr-CA" baseline="0" noProof="0" dirty="0" smtClean="0"/>
              <a:t>: Est-ce possible de faire ce type de changement dans le monde de l’éducation?  Faites-vous déjà des changements de ce type dans votre salle de classe?</a:t>
            </a:r>
          </a:p>
          <a:p>
            <a:pPr>
              <a:buFontTx/>
              <a:buNone/>
            </a:pPr>
            <a:endParaRPr lang="en-CA" noProof="0" dirty="0" smtClean="0"/>
          </a:p>
          <a:p>
            <a:pPr>
              <a:buFontTx/>
              <a:buNone/>
            </a:pPr>
            <a:r>
              <a:rPr lang="fr-CA" noProof="0" dirty="0" smtClean="0"/>
              <a:t>3. Vraisemblablement, les enseignants font déjà un effort pour mettre en place</a:t>
            </a:r>
            <a:r>
              <a:rPr lang="fr-CA" baseline="0" noProof="0" dirty="0" smtClean="0"/>
              <a:t> des activités qui marchent à fond. </a:t>
            </a:r>
            <a:r>
              <a:rPr lang="fr-CA" b="1" baseline="0" noProof="0" dirty="0" smtClean="0"/>
              <a:t> Faites une liste au tableau </a:t>
            </a:r>
            <a:r>
              <a:rPr lang="fr-CA" baseline="0" noProof="0" dirty="0" smtClean="0"/>
              <a:t>de ces initiatives afin de faire bénéficier tous les participants.</a:t>
            </a:r>
          </a:p>
          <a:p>
            <a:pPr>
              <a:buFontTx/>
              <a:buNone/>
            </a:pPr>
            <a:endParaRPr lang="en-CA" baseline="0" noProof="0" dirty="0" smtClean="0"/>
          </a:p>
          <a:p>
            <a:pPr>
              <a:buFontTx/>
              <a:buNone/>
            </a:pPr>
            <a:endParaRPr lang="en-CA" baseline="0" noProof="0" dirty="0" smtClean="0"/>
          </a:p>
          <a:p>
            <a:pPr>
              <a:buFontTx/>
              <a:buNone/>
            </a:pPr>
            <a:r>
              <a:rPr lang="fr-CA" noProof="0" dirty="0" smtClean="0"/>
              <a:t>Dans la classe différenciée, l’enseignant est innovateur et joue le rôle de l’architecte des outils d’apprentissage et les élèves l’assistent en collaborant à la conception et à la construction de ces apprentissages. </a:t>
            </a:r>
          </a:p>
          <a:p>
            <a:pPr>
              <a:buFontTx/>
              <a:buNone/>
            </a:pPr>
            <a:r>
              <a:rPr lang="en-CA" sz="900" dirty="0" err="1" smtClean="0"/>
              <a:t>Tiré</a:t>
            </a:r>
            <a:r>
              <a:rPr lang="en-CA" sz="900" dirty="0" smtClean="0"/>
              <a:t> de </a:t>
            </a:r>
            <a:r>
              <a:rPr lang="en-CA" sz="900" i="1" dirty="0" err="1" smtClean="0"/>
              <a:t>L’inclusion</a:t>
            </a:r>
            <a:r>
              <a:rPr lang="en-CA" sz="900" i="1" dirty="0" smtClean="0"/>
              <a:t> en immersion</a:t>
            </a:r>
            <a:r>
              <a:rPr lang="en-CA" sz="900" dirty="0" smtClean="0"/>
              <a:t>, p. 4 (2007)</a:t>
            </a:r>
            <a:endParaRPr lang="fr-CA" sz="90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r>
              <a:rPr lang="fr-CA" noProof="0" dirty="0" smtClean="0"/>
              <a:t>Lors qu’on fait</a:t>
            </a:r>
            <a:r>
              <a:rPr lang="fr-CA" baseline="0" noProof="0" dirty="0" smtClean="0"/>
              <a:t> de la différenciation, o</a:t>
            </a:r>
            <a:r>
              <a:rPr lang="fr-CA" noProof="0" dirty="0" smtClean="0"/>
              <a:t>n</a:t>
            </a:r>
            <a:r>
              <a:rPr lang="fr-CA" baseline="0" noProof="0" dirty="0" smtClean="0"/>
              <a:t> p</a:t>
            </a:r>
            <a:r>
              <a:rPr lang="fr-CA" noProof="0" dirty="0" smtClean="0"/>
              <a:t>rend les élèves</a:t>
            </a:r>
            <a:r>
              <a:rPr lang="fr-CA" baseline="0" noProof="0" dirty="0" smtClean="0"/>
              <a:t> où ils sont dans leur développement et leur compréhension des concepts et on leur donne des opportunités de s’épanouir.</a:t>
            </a:r>
          </a:p>
          <a:p>
            <a:endParaRPr lang="fr-CA" noProof="0" dirty="0" smtClean="0"/>
          </a:p>
          <a:p>
            <a:r>
              <a:rPr lang="fr-CA" noProof="0" dirty="0" smtClean="0"/>
              <a:t>En mathématiques,</a:t>
            </a:r>
            <a:r>
              <a:rPr lang="fr-CA" baseline="0" noProof="0" dirty="0" smtClean="0"/>
              <a:t> on parle,</a:t>
            </a:r>
            <a:r>
              <a:rPr lang="fr-CA" noProof="0" dirty="0" smtClean="0"/>
              <a:t> entre autre,</a:t>
            </a:r>
            <a:r>
              <a:rPr lang="fr-CA" baseline="0" noProof="0" dirty="0" smtClean="0"/>
              <a:t> de passer d</a:t>
            </a:r>
            <a:r>
              <a:rPr lang="fr-CA" noProof="0" dirty="0" smtClean="0"/>
              <a:t>u</a:t>
            </a:r>
            <a:r>
              <a:rPr lang="fr-CA" baseline="0" noProof="0" dirty="0" smtClean="0"/>
              <a:t> </a:t>
            </a:r>
            <a:r>
              <a:rPr lang="fr-CA" b="1" baseline="0" noProof="0" dirty="0" smtClean="0"/>
              <a:t>concret à l’imagé au symbolique.</a:t>
            </a:r>
          </a:p>
          <a:p>
            <a:endParaRPr lang="en-CA" baseline="0" noProof="0" dirty="0" smtClean="0"/>
          </a:p>
          <a:p>
            <a:r>
              <a:rPr lang="en-CA" b="1" baseline="0" noProof="0" dirty="0" smtClean="0"/>
              <a:t>Explication </a:t>
            </a:r>
            <a:r>
              <a:rPr lang="fr-CA" b="1" baseline="0" noProof="0" dirty="0" smtClean="0"/>
              <a:t>des termes de la diapo:</a:t>
            </a:r>
          </a:p>
          <a:p>
            <a:r>
              <a:rPr lang="fr-CA" i="1" noProof="0" dirty="0" smtClean="0"/>
              <a:t>Flexibilité:</a:t>
            </a:r>
            <a:r>
              <a:rPr lang="fr-CA" i="1" baseline="0" noProof="0" dirty="0" smtClean="0"/>
              <a:t>  </a:t>
            </a:r>
            <a:r>
              <a:rPr lang="fr-CA" baseline="0" noProof="0" dirty="0" smtClean="0"/>
              <a:t>tel que changer une date limite</a:t>
            </a:r>
          </a:p>
          <a:p>
            <a:r>
              <a:rPr lang="fr-CA" i="1" baseline="0" noProof="0" dirty="0" smtClean="0"/>
              <a:t>Variation: </a:t>
            </a:r>
            <a:r>
              <a:rPr lang="fr-CA" baseline="0" noProof="0" dirty="0" smtClean="0"/>
              <a:t>tel que varier un thème</a:t>
            </a:r>
          </a:p>
          <a:p>
            <a:r>
              <a:rPr lang="fr-CA" i="1" baseline="0" noProof="0" dirty="0" smtClean="0"/>
              <a:t>Diversification: </a:t>
            </a:r>
            <a:r>
              <a:rPr lang="fr-CA" baseline="0" noProof="0" dirty="0" smtClean="0"/>
              <a:t>tel que permettre le choix du thème</a:t>
            </a:r>
          </a:p>
          <a:p>
            <a:r>
              <a:rPr lang="fr-CA" i="1" baseline="0" noProof="0" dirty="0" smtClean="0"/>
              <a:t>Adaptation: </a:t>
            </a:r>
            <a:r>
              <a:rPr lang="fr-CA" baseline="0" noProof="0" dirty="0" smtClean="0"/>
              <a:t>tel que faire une activité orale plutôt qu’écrite</a:t>
            </a:r>
          </a:p>
          <a:p>
            <a:r>
              <a:rPr lang="fr-CA" i="1" baseline="0" noProof="0" dirty="0" smtClean="0"/>
              <a:t>Modification: </a:t>
            </a:r>
            <a:r>
              <a:rPr lang="fr-CA" baseline="0" noProof="0" dirty="0" smtClean="0"/>
              <a:t>selon le plan individuel de l’élève qui est développé suite à des tests</a:t>
            </a:r>
            <a:endParaRPr lang="fr-CA" noProof="0" dirty="0" smtClean="0"/>
          </a:p>
          <a:p>
            <a:endParaRPr lang="en-CA" dirty="0" smtClean="0"/>
          </a:p>
          <a:p>
            <a:r>
              <a:rPr lang="fr-CA" b="1" noProof="0" dirty="0" smtClean="0"/>
              <a:t>À noter: </a:t>
            </a:r>
            <a:r>
              <a:rPr lang="fr-CA" noProof="0" dirty="0" smtClean="0"/>
              <a:t>pour</a:t>
            </a:r>
            <a:r>
              <a:rPr lang="fr-CA" baseline="0" noProof="0" dirty="0" smtClean="0"/>
              <a:t> certains enseignants, ces termes sont interchangeables.  Les nuances sont plus ou moins évidentes pour beaucoup d’entre nous.  </a:t>
            </a:r>
            <a:r>
              <a:rPr lang="fr-CA" i="1" baseline="0" noProof="0" dirty="0" smtClean="0"/>
              <a:t>Prière de ne pas débattre les termes</a:t>
            </a:r>
            <a:r>
              <a:rPr lang="fr-CA" baseline="0" noProof="0" dirty="0" smtClean="0"/>
              <a:t>.  Ils sont là pour faire réaliser la présence d’un </a:t>
            </a:r>
            <a:r>
              <a:rPr lang="fr-CA" baseline="0" noProof="0" dirty="0" err="1" smtClean="0"/>
              <a:t>spectrum</a:t>
            </a:r>
            <a:r>
              <a:rPr lang="fr-CA" baseline="0" noProof="0" dirty="0" smtClean="0"/>
              <a:t>, tout au plus.</a:t>
            </a:r>
          </a:p>
          <a:p>
            <a:endParaRPr lang="fr-CA" noProof="0" dirty="0" smtClean="0"/>
          </a:p>
          <a:p>
            <a:r>
              <a:rPr lang="fr-CA" i="1" noProof="0" dirty="0" smtClean="0"/>
              <a:t>Prolongement </a:t>
            </a:r>
            <a:r>
              <a:rPr lang="fr-CA" noProof="0" dirty="0" smtClean="0"/>
              <a:t>: en faire plus</a:t>
            </a:r>
          </a:p>
          <a:p>
            <a:r>
              <a:rPr lang="fr-CA" i="1" noProof="0" dirty="0" smtClean="0"/>
              <a:t>Enrichissement </a:t>
            </a:r>
            <a:r>
              <a:rPr lang="fr-CA" noProof="0" dirty="0" smtClean="0"/>
              <a:t>:  aller plus loin</a:t>
            </a:r>
            <a:r>
              <a:rPr lang="fr-CA" baseline="0" noProof="0" dirty="0" smtClean="0"/>
              <a:t> ou aller plus en profondeur</a:t>
            </a:r>
            <a:endParaRPr lang="fr-CA" noProof="0" dirty="0" smtClean="0"/>
          </a:p>
          <a:p>
            <a:r>
              <a:rPr lang="fr-CA" i="1" noProof="0" dirty="0" smtClean="0"/>
              <a:t>Renforcement </a:t>
            </a:r>
            <a:r>
              <a:rPr lang="fr-CA" noProof="0" dirty="0" smtClean="0"/>
              <a:t>: en faire à répétition</a:t>
            </a: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endParaRPr lang="fr-CA" noProof="0" dirty="0" smtClean="0"/>
          </a:p>
          <a:p>
            <a:pPr defTabSz="931774">
              <a:defRPr/>
            </a:pPr>
            <a:r>
              <a:rPr lang="fr-CA" noProof="0" dirty="0" smtClean="0"/>
              <a:t>Dans le cadre</a:t>
            </a:r>
            <a:r>
              <a:rPr lang="fr-CA" baseline="0" noProof="0" dirty="0" smtClean="0"/>
              <a:t> de cette formation, nous allons explorer 4 modèles d’approche différente en mathématiques. Les quatre modèles sont tirés du travail réalisé par Dr. Marian Small.</a:t>
            </a:r>
            <a:endParaRPr lang="fr-CA" noProof="0" dirty="0" smtClean="0"/>
          </a:p>
          <a:p>
            <a:endParaRPr lang="fr-CA" baseline="0" noProof="0" dirty="0" smtClean="0"/>
          </a:p>
          <a:p>
            <a:endParaRPr lang="en-CA" baseline="0" noProof="0" dirty="0" smtClean="0"/>
          </a:p>
          <a:p>
            <a:r>
              <a:rPr lang="fr-CA" dirty="0" smtClean="0"/>
              <a:t>Une activité est dite </a:t>
            </a:r>
            <a:r>
              <a:rPr lang="fr-CA" b="1" dirty="0" smtClean="0"/>
              <a:t>pertinente</a:t>
            </a:r>
            <a:r>
              <a:rPr lang="fr-CA" dirty="0" smtClean="0"/>
              <a:t> si elle:</a:t>
            </a:r>
          </a:p>
          <a:p>
            <a:endParaRPr lang="fr-CA" sz="1000" dirty="0" smtClean="0"/>
          </a:p>
          <a:p>
            <a:pPr>
              <a:buFontTx/>
              <a:buChar char="-"/>
            </a:pPr>
            <a:r>
              <a:rPr lang="fr-CA" dirty="0" smtClean="0"/>
              <a:t>est à un niveau approprié pour l’élève</a:t>
            </a:r>
          </a:p>
          <a:p>
            <a:pPr lvl="1">
              <a:buFontTx/>
              <a:buChar char="-"/>
            </a:pPr>
            <a:r>
              <a:rPr lang="fr-CA" dirty="0" smtClean="0"/>
              <a:t>part du vécu de l’élève</a:t>
            </a:r>
          </a:p>
          <a:p>
            <a:pPr lvl="2">
              <a:buFontTx/>
              <a:buChar char="-"/>
            </a:pPr>
            <a:r>
              <a:rPr lang="fr-CA" dirty="0" smtClean="0"/>
              <a:t>est authentique et engageante</a:t>
            </a:r>
          </a:p>
          <a:p>
            <a:pPr lvl="3">
              <a:buFontTx/>
              <a:buChar char="-"/>
            </a:pPr>
            <a:r>
              <a:rPr lang="fr-CA" dirty="0" smtClean="0"/>
              <a:t>est juste envers l’élève</a:t>
            </a:r>
            <a:endParaRPr lang="fr-FR" dirty="0" smtClean="0"/>
          </a:p>
          <a:p>
            <a:endParaRPr lang="en-CA" baseline="0" noProof="0" dirty="0" smtClean="0"/>
          </a:p>
          <a:p>
            <a:r>
              <a:rPr lang="fr-CA" dirty="0" smtClean="0"/>
              <a:t>pour…</a:t>
            </a:r>
            <a:endParaRPr lang="fr-FR" dirty="0" smtClean="0"/>
          </a:p>
          <a:p>
            <a:pPr>
              <a:buFont typeface="Arial" pitchFamily="34" charset="0"/>
              <a:buChar char="•"/>
            </a:pPr>
            <a:r>
              <a:rPr lang="fr-FR" dirty="0" smtClean="0"/>
              <a:t> capter l’attention des élèves vis-à-vis du cours </a:t>
            </a:r>
          </a:p>
          <a:p>
            <a:pPr>
              <a:buFont typeface="Arial" pitchFamily="34" charset="0"/>
              <a:buChar char="•"/>
            </a:pPr>
            <a:r>
              <a:rPr lang="fr-FR" dirty="0" smtClean="0"/>
              <a:t> faciliter l’apprentissage des élèves </a:t>
            </a:r>
          </a:p>
          <a:p>
            <a:pPr>
              <a:buFont typeface="Arial" pitchFamily="34" charset="0"/>
              <a:buChar char="•"/>
            </a:pPr>
            <a:r>
              <a:rPr lang="fr-FR" dirty="0" smtClean="0"/>
              <a:t> répondre aux différents modes d’apprentissage des élèves </a:t>
            </a:r>
          </a:p>
          <a:p>
            <a:pPr>
              <a:buFont typeface="Arial" pitchFamily="34" charset="0"/>
              <a:buChar char="•"/>
            </a:pPr>
            <a:r>
              <a:rPr lang="fr-FR" dirty="0" smtClean="0"/>
              <a:t> faire participer et impliquer les élèves </a:t>
            </a:r>
          </a:p>
          <a:p>
            <a:pPr>
              <a:buFont typeface="Arial" pitchFamily="34" charset="0"/>
              <a:buChar char="•"/>
            </a:pPr>
            <a:r>
              <a:rPr lang="fr-FR" dirty="0" smtClean="0"/>
              <a:t> utiliser le matériel et les ressources humaines existantes </a:t>
            </a:r>
          </a:p>
          <a:p>
            <a:pPr>
              <a:buFont typeface="Arial" pitchFamily="34" charset="0"/>
              <a:buChar char="•"/>
            </a:pPr>
            <a:r>
              <a:rPr lang="fr-FR" dirty="0" smtClean="0"/>
              <a:t> évaluer le niveau d’apprentissage des élèves </a:t>
            </a:r>
          </a:p>
          <a:p>
            <a:endParaRPr lang="en-CA" baseline="0" noProof="0" dirty="0" smtClean="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41525" y="695325"/>
            <a:ext cx="3203575" cy="2401888"/>
          </a:xfrm>
        </p:spPr>
      </p:sp>
      <p:sp>
        <p:nvSpPr>
          <p:cNvPr id="3" name="Espace réservé des commentaires 2"/>
          <p:cNvSpPr>
            <a:spLocks noGrp="1"/>
          </p:cNvSpPr>
          <p:nvPr>
            <p:ph type="body" idx="1"/>
          </p:nvPr>
        </p:nvSpPr>
        <p:spPr>
          <a:xfrm>
            <a:off x="701040" y="3403662"/>
            <a:ext cx="5608320" cy="5195508"/>
          </a:xfrm>
        </p:spPr>
        <p:txBody>
          <a:bodyPr>
            <a:normAutofit lnSpcReduction="10000"/>
          </a:bodyPr>
          <a:lstStyle/>
          <a:p>
            <a:r>
              <a:rPr lang="fr-CA" noProof="0" dirty="0" smtClean="0"/>
              <a:t>Comment utiliser cette diapo:</a:t>
            </a:r>
          </a:p>
          <a:p>
            <a:endParaRPr lang="fr-CA" noProof="0" dirty="0" smtClean="0"/>
          </a:p>
          <a:p>
            <a:r>
              <a:rPr lang="fr-CA" b="1" noProof="0" dirty="0" smtClean="0"/>
              <a:t>Matériel:</a:t>
            </a:r>
          </a:p>
          <a:p>
            <a:r>
              <a:rPr lang="fr-CA" noProof="0" dirty="0" smtClean="0"/>
              <a:t>Avoir en main une grande quantité de cubes emboîtables</a:t>
            </a:r>
            <a:r>
              <a:rPr lang="fr-CA" baseline="0" noProof="0" dirty="0" smtClean="0"/>
              <a:t> et permettre aux participants de l’essayer.</a:t>
            </a:r>
          </a:p>
          <a:p>
            <a:r>
              <a:rPr lang="fr-CA" b="1" baseline="0" noProof="0" dirty="0" smtClean="0"/>
              <a:t>Activité:</a:t>
            </a:r>
          </a:p>
          <a:p>
            <a:r>
              <a:rPr lang="fr-CA" baseline="0" noProof="0" dirty="0" smtClean="0"/>
              <a:t>Permettre aux participants de travailler en équipe et de trouver autant de réponses possibles afin de vraiment montrer la richesse d’une telle question.</a:t>
            </a:r>
          </a:p>
          <a:p>
            <a:r>
              <a:rPr lang="fr-CA" b="1" baseline="0" noProof="0" dirty="0" smtClean="0"/>
              <a:t>Avertissement:</a:t>
            </a:r>
          </a:p>
          <a:p>
            <a:r>
              <a:rPr lang="fr-CA" baseline="0" noProof="0" dirty="0" smtClean="0"/>
              <a:t>Ne jamais donner le nombre de réponses possibles mais plutôt encourager les participants à en trouver “beaucoup”.</a:t>
            </a:r>
          </a:p>
          <a:p>
            <a:r>
              <a:rPr lang="fr-CA" b="1" baseline="0" noProof="0" dirty="0" smtClean="0"/>
              <a:t>Temps alloué:</a:t>
            </a:r>
          </a:p>
          <a:p>
            <a:r>
              <a:rPr lang="fr-CA" baseline="0" noProof="0" dirty="0" smtClean="0"/>
              <a:t>Permettre assez de temps pour que les enseignants s’amusent à l’essayer et découvrent les avantages d’utiliser ce modèle de questionnement.</a:t>
            </a:r>
          </a:p>
          <a:p>
            <a:endParaRPr lang="fr-CA" b="1" baseline="0" noProof="0" dirty="0" smtClean="0"/>
          </a:p>
          <a:p>
            <a:r>
              <a:rPr lang="fr-CA" b="1" baseline="0" noProof="0" dirty="0" smtClean="0"/>
              <a:t>Discussion suggérée:  </a:t>
            </a:r>
          </a:p>
          <a:p>
            <a:r>
              <a:rPr lang="fr-CA" baseline="0" noProof="0" dirty="0" smtClean="0"/>
              <a:t>Peut-on atteindre un RAS avec une question ouverte?</a:t>
            </a:r>
          </a:p>
          <a:p>
            <a:r>
              <a:rPr lang="fr-CA" baseline="0" noProof="0" dirty="0" smtClean="0"/>
              <a:t>Peut-on atteindre tous les RAS avec une question ouverte?</a:t>
            </a:r>
          </a:p>
          <a:p>
            <a:endParaRPr lang="en-CA" baseline="0" noProof="0" dirty="0" smtClean="0"/>
          </a:p>
          <a:p>
            <a:r>
              <a:rPr lang="en-CA" b="1" baseline="0" noProof="0" dirty="0" smtClean="0"/>
              <a:t>À </a:t>
            </a:r>
            <a:r>
              <a:rPr lang="fr-CA" b="1" baseline="0" noProof="0" dirty="0" smtClean="0"/>
              <a:t>propos du travail d’équipe:</a:t>
            </a:r>
          </a:p>
          <a:p>
            <a:r>
              <a:rPr lang="fr-CA" baseline="0" noProof="0" dirty="0" smtClean="0"/>
              <a:t>Regrouper les élèves adéquatement est une tâche importante.  Voici quelques suggestions:</a:t>
            </a:r>
          </a:p>
          <a:p>
            <a:pPr lvl="0"/>
            <a:r>
              <a:rPr lang="fr-CA" dirty="0" smtClean="0"/>
              <a:t>Regrouper: 	selon les aptitudes (groupes d'apprentissage)</a:t>
            </a:r>
          </a:p>
          <a:p>
            <a:pPr lvl="1"/>
            <a:r>
              <a:rPr lang="fr-CA" dirty="0" smtClean="0"/>
              <a:t>	selon les intérêts</a:t>
            </a:r>
          </a:p>
          <a:p>
            <a:pPr lvl="1"/>
            <a:r>
              <a:rPr lang="fr-CA" dirty="0" smtClean="0"/>
              <a:t>	selon les styles d’apprentissage</a:t>
            </a:r>
          </a:p>
          <a:p>
            <a:pPr lvl="1"/>
            <a:r>
              <a:rPr lang="fr-CA" dirty="0" smtClean="0"/>
              <a:t>	selon les besoins</a:t>
            </a:r>
          </a:p>
          <a:p>
            <a:r>
              <a:rPr lang="fr-CA" dirty="0" smtClean="0"/>
              <a:t>Il est important de permettre aux élèves de travailler avec des personnes différentes pour des activités différentes. </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pPr lvl="1"/>
            <a:endParaRPr lang="en-CA" dirty="0" smtClean="0"/>
          </a:p>
          <a:p>
            <a:pPr lvl="1"/>
            <a:endParaRPr lang="en-CA" dirty="0" smtClean="0"/>
          </a:p>
          <a:p>
            <a:pPr lvl="1"/>
            <a:endParaRPr lang="en-CA" dirty="0" smtClean="0"/>
          </a:p>
          <a:p>
            <a:pPr lvl="1"/>
            <a:endParaRPr lang="en-CA" dirty="0" smtClean="0"/>
          </a:p>
          <a:p>
            <a:pPr lvl="1"/>
            <a:endParaRPr lang="en-CA" dirty="0" smtClean="0"/>
          </a:p>
          <a:p>
            <a:pPr lvl="1"/>
            <a:endParaRPr lang="fr-CA" dirty="0" smtClean="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15</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31963" y="696913"/>
            <a:ext cx="3824287" cy="2867025"/>
          </a:xfrm>
        </p:spPr>
      </p:sp>
      <p:sp>
        <p:nvSpPr>
          <p:cNvPr id="3" name="Espace réservé des commentaires 2"/>
          <p:cNvSpPr>
            <a:spLocks noGrp="1"/>
          </p:cNvSpPr>
          <p:nvPr>
            <p:ph type="body" idx="1"/>
          </p:nvPr>
        </p:nvSpPr>
        <p:spPr>
          <a:xfrm>
            <a:off x="701040" y="3769702"/>
            <a:ext cx="5608320" cy="4829468"/>
          </a:xfrm>
        </p:spPr>
        <p:txBody>
          <a:bodyPr>
            <a:normAutofit fontScale="92500" lnSpcReduction="10000"/>
          </a:bodyPr>
          <a:lstStyle/>
          <a:p>
            <a:r>
              <a:rPr lang="fr-CA" noProof="0" dirty="0" smtClean="0"/>
              <a:t>La diapo offre des exemples de questions ouvertes.</a:t>
            </a:r>
          </a:p>
          <a:p>
            <a:endParaRPr lang="fr-CA" noProof="0" dirty="0" smtClean="0"/>
          </a:p>
          <a:p>
            <a:r>
              <a:rPr lang="fr-CA" b="1" noProof="0" dirty="0" smtClean="0"/>
              <a:t>Activité:  </a:t>
            </a:r>
            <a:r>
              <a:rPr lang="fr-CA" noProof="0" dirty="0" smtClean="0"/>
              <a:t>Demander aux participants d’essayer une question</a:t>
            </a:r>
            <a:r>
              <a:rPr lang="fr-CA" baseline="0" noProof="0" dirty="0" smtClean="0"/>
              <a:t> de leur choix avec leur voisin.</a:t>
            </a:r>
          </a:p>
          <a:p>
            <a:r>
              <a:rPr lang="fr-CA" b="1" baseline="0" noProof="0" dirty="0" smtClean="0"/>
              <a:t>À noter:  </a:t>
            </a:r>
            <a:r>
              <a:rPr lang="fr-CA" baseline="0" noProof="0" dirty="0" smtClean="0"/>
              <a:t>Les questions ouvertes sont encore plus riches lorsqu’elles sont faites en équipe.  La diversité des membres de l’équipe permettra d’obtenir des résultats à la fois nombreux et surprenants.</a:t>
            </a:r>
            <a:endParaRPr lang="fr-CA" noProof="0" dirty="0" smtClean="0"/>
          </a:p>
          <a:p>
            <a:endParaRPr lang="fr-CA" noProof="0" dirty="0" smtClean="0"/>
          </a:p>
          <a:p>
            <a:pPr defTabSz="931774">
              <a:defRPr/>
            </a:pPr>
            <a:r>
              <a:rPr lang="fr-CA" baseline="0" noProof="0" dirty="0" smtClean="0"/>
              <a:t>Si les participants ne sont pas convaincus de cet outil, il est bon d’essayer d’autres questions avant d’aller plus loin.</a:t>
            </a:r>
          </a:p>
          <a:p>
            <a:endParaRPr lang="fr-CA" b="1" noProof="0" dirty="0" smtClean="0"/>
          </a:p>
          <a:p>
            <a:r>
              <a:rPr lang="fr-CA" b="1" noProof="0" dirty="0" smtClean="0"/>
              <a:t>En voici deux autres:</a:t>
            </a:r>
          </a:p>
          <a:p>
            <a:r>
              <a:rPr lang="fr-CA" noProof="0" dirty="0" smtClean="0"/>
              <a:t>La réponse est 125.  Quelle est la question?</a:t>
            </a:r>
          </a:p>
          <a:p>
            <a:r>
              <a:rPr lang="fr-CA" noProof="0" dirty="0" smtClean="0"/>
              <a:t>Quel est le nombre le</a:t>
            </a:r>
            <a:r>
              <a:rPr lang="fr-CA" baseline="0" noProof="0" dirty="0" smtClean="0"/>
              <a:t> plus intéressant entre 3 et 4? Pourquoi?</a:t>
            </a:r>
          </a:p>
          <a:p>
            <a:endParaRPr lang="en-CA" baseline="0" noProof="0" dirty="0" smtClean="0"/>
          </a:p>
          <a:p>
            <a:r>
              <a:rPr lang="fr-CA" b="1" i="1" dirty="0" smtClean="0"/>
              <a:t>Comment créer une question ouverte (selon Dr. Marian Small)</a:t>
            </a:r>
            <a:endParaRPr lang="fr-CA" b="1" dirty="0" smtClean="0"/>
          </a:p>
          <a:p>
            <a:r>
              <a:rPr lang="fr-CA" dirty="0" smtClean="0"/>
              <a:t> </a:t>
            </a:r>
          </a:p>
          <a:p>
            <a:r>
              <a:rPr lang="fr-CA" b="1" dirty="0" smtClean="0"/>
              <a:t>1. Donner la réponse.  Demander la question.</a:t>
            </a:r>
          </a:p>
          <a:p>
            <a:r>
              <a:rPr lang="fr-CA" dirty="0" smtClean="0"/>
              <a:t>Ex. : La pente d’une droite est 5.  Donne deux points qui sont sur la droite.</a:t>
            </a:r>
          </a:p>
          <a:p>
            <a:r>
              <a:rPr lang="fr-CA" b="1" dirty="0" smtClean="0"/>
              <a:t>2. Demander les différences et les similarités.</a:t>
            </a:r>
          </a:p>
          <a:p>
            <a:r>
              <a:rPr lang="fr-CA" dirty="0" smtClean="0"/>
              <a:t>Ex. : Deux expressions algébriques ont des facteurs semblables.  De quoi parle-t-on?</a:t>
            </a:r>
          </a:p>
          <a:p>
            <a:r>
              <a:rPr lang="fr-CA" b="1" dirty="0" smtClean="0"/>
              <a:t>3. Ne pas donner toute l’information</a:t>
            </a:r>
          </a:p>
          <a:p>
            <a:r>
              <a:rPr lang="fr-CA" dirty="0" smtClean="0"/>
              <a:t>Ex. : La racine carrée d’un nombre est un multiple de ___  .  Décide de la valeur de ___  et détermine le nombre départ.</a:t>
            </a:r>
          </a:p>
          <a:p>
            <a:r>
              <a:rPr lang="fr-CA" b="1" dirty="0" smtClean="0"/>
              <a:t>4. Créer une phrase</a:t>
            </a:r>
          </a:p>
          <a:p>
            <a:r>
              <a:rPr lang="fr-CA" dirty="0" smtClean="0"/>
              <a:t>ex. : Créer une phrase qui contient les mots : pente, raide, - 5, 4.</a:t>
            </a:r>
          </a:p>
          <a:p>
            <a:r>
              <a:rPr lang="fr-CA" b="1" dirty="0" smtClean="0"/>
              <a:t>5.  La réponse est…</a:t>
            </a:r>
          </a:p>
          <a:p>
            <a:r>
              <a:rPr lang="fr-CA" dirty="0" smtClean="0"/>
              <a:t>Un graphique présente une droite qui passe par le point (1, 0).  Quel est ce graphique?</a:t>
            </a:r>
          </a:p>
          <a:p>
            <a:r>
              <a:rPr lang="fr-CA" b="1" dirty="0" smtClean="0"/>
              <a:t>6. D’accord ou pas d’accord</a:t>
            </a:r>
          </a:p>
          <a:p>
            <a:r>
              <a:rPr lang="fr-CA" dirty="0" smtClean="0"/>
              <a:t>Ce qui fait qu’un nombre est irrationnel est dû au fait que le nombre est décimal et non une fraction</a:t>
            </a:r>
            <a:r>
              <a:rPr lang="fr-CA" dirty="0" smtClean="0"/>
              <a:t>.</a:t>
            </a:r>
          </a:p>
          <a:p>
            <a:endParaRPr lang="en-CA" dirty="0" smtClean="0"/>
          </a:p>
          <a:p>
            <a:r>
              <a:rPr lang="en-CA" dirty="0" smtClean="0"/>
              <a:t>Sum it up:  </a:t>
            </a:r>
            <a:r>
              <a:rPr lang="en-CA" dirty="0" err="1" smtClean="0"/>
              <a:t>jeu</a:t>
            </a:r>
            <a:r>
              <a:rPr lang="en-CA" dirty="0" smtClean="0"/>
              <a:t> de </a:t>
            </a:r>
            <a:r>
              <a:rPr lang="en-CA" dirty="0" err="1" smtClean="0"/>
              <a:t>société</a:t>
            </a:r>
            <a:r>
              <a:rPr lang="en-CA" dirty="0" smtClean="0"/>
              <a:t> (1</a:t>
            </a:r>
            <a:r>
              <a:rPr lang="en-CA" baseline="30000" dirty="0" smtClean="0"/>
              <a:t>ère</a:t>
            </a:r>
            <a:r>
              <a:rPr lang="en-CA" dirty="0" smtClean="0"/>
              <a:t> à 8</a:t>
            </a:r>
            <a:r>
              <a:rPr lang="en-CA" baseline="30000" dirty="0" smtClean="0"/>
              <a:t>e</a:t>
            </a:r>
            <a:r>
              <a:rPr lang="en-CA" baseline="0" dirty="0" smtClean="0"/>
              <a:t>)</a:t>
            </a:r>
          </a:p>
          <a:p>
            <a:r>
              <a:rPr lang="en-CA" baseline="0" dirty="0" err="1" smtClean="0"/>
              <a:t>Smath</a:t>
            </a:r>
            <a:r>
              <a:rPr lang="en-CA" baseline="0" dirty="0" smtClean="0"/>
              <a:t>:  </a:t>
            </a:r>
            <a:r>
              <a:rPr lang="en-CA" baseline="0" dirty="0" err="1" smtClean="0"/>
              <a:t>jeu</a:t>
            </a:r>
            <a:r>
              <a:rPr lang="en-CA" baseline="0" dirty="0" smtClean="0"/>
              <a:t> de </a:t>
            </a:r>
            <a:r>
              <a:rPr lang="en-CA" baseline="0" dirty="0" err="1" smtClean="0"/>
              <a:t>société</a:t>
            </a:r>
            <a:endParaRPr lang="fr-CA" dirty="0" smtClean="0"/>
          </a:p>
          <a:p>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2975" y="695325"/>
            <a:ext cx="2536825" cy="1903413"/>
          </a:xfrm>
        </p:spPr>
      </p:sp>
      <p:sp>
        <p:nvSpPr>
          <p:cNvPr id="3" name="Espace réservé des commentaires 2"/>
          <p:cNvSpPr>
            <a:spLocks noGrp="1"/>
          </p:cNvSpPr>
          <p:nvPr>
            <p:ph type="body" idx="1"/>
          </p:nvPr>
        </p:nvSpPr>
        <p:spPr>
          <a:xfrm>
            <a:off x="701040" y="2817997"/>
            <a:ext cx="5608320" cy="5781173"/>
          </a:xfrm>
        </p:spPr>
        <p:txBody>
          <a:bodyPr>
            <a:noAutofit/>
          </a:bodyPr>
          <a:lstStyle/>
          <a:p>
            <a:r>
              <a:rPr lang="fr-CA" sz="1100" dirty="0" smtClean="0"/>
              <a:t>Les tâches en parallèle ont pour but d’offrir un choix entre deux tâches atteignant le même RAS, l’une étant de base et l’autre étant plus avancée.</a:t>
            </a:r>
          </a:p>
          <a:p>
            <a:endParaRPr lang="en-CA" sz="1100" dirty="0" smtClean="0"/>
          </a:p>
          <a:p>
            <a:pPr defTabSz="931774">
              <a:defRPr/>
            </a:pPr>
            <a:r>
              <a:rPr lang="fr-CA" sz="1100" dirty="0" smtClean="0"/>
              <a:t>Différencier, c'est proposer à chaque élève, aussi souvent que possible, une situation d'apprentissage et des tâches optimales pour lui, en le mobilisant </a:t>
            </a:r>
            <a:r>
              <a:rPr lang="fr-CA" sz="1100" b="1" dirty="0" smtClean="0"/>
              <a:t>dans sa zone de proche développement </a:t>
            </a:r>
            <a:r>
              <a:rPr lang="fr-CA" sz="1100" dirty="0" smtClean="0"/>
              <a:t>(</a:t>
            </a:r>
            <a:r>
              <a:rPr lang="fr-CA" sz="1100" dirty="0" err="1" smtClean="0"/>
              <a:t>Perrenoud</a:t>
            </a:r>
            <a:r>
              <a:rPr lang="fr-CA" sz="1100" dirty="0" smtClean="0"/>
              <a:t>, 1995a).</a:t>
            </a:r>
          </a:p>
          <a:p>
            <a:endParaRPr lang="fr-CA" sz="1100" dirty="0" smtClean="0"/>
          </a:p>
          <a:p>
            <a:r>
              <a:rPr lang="fr-CA" sz="1100" dirty="0" smtClean="0"/>
              <a:t>La zone de proche développement ou la </a:t>
            </a:r>
            <a:r>
              <a:rPr lang="fr-CA" sz="1100" b="1" i="1" dirty="0" smtClean="0"/>
              <a:t>zone proximale de développement </a:t>
            </a:r>
            <a:r>
              <a:rPr lang="fr-CA" sz="1100" dirty="0" smtClean="0"/>
              <a:t>est la zone en dehors des connaissances directes de l’élève mais atteignable basée sur les connaissances acquises.  La zone éloignée de développement est une zone non atteignable par l’élève à court terme.  Lorsqu’une activité lui semble inatteignable, l’élève se décourage en l’essayant ou ne l’essaie même pas.</a:t>
            </a:r>
          </a:p>
          <a:p>
            <a:endParaRPr lang="fr-CA" sz="1100" dirty="0" smtClean="0"/>
          </a:p>
          <a:p>
            <a:r>
              <a:rPr lang="fr-CA" sz="1100" dirty="0" smtClean="0"/>
              <a:t>Il est important de noter que les élèves prendront probablement le temps de lire les deux tâches afin de choisir celle </a:t>
            </a:r>
            <a:r>
              <a:rPr lang="fr-CA" sz="1100" dirty="0" err="1" smtClean="0"/>
              <a:t>auquelle</a:t>
            </a:r>
            <a:r>
              <a:rPr lang="fr-CA" sz="1100" dirty="0" smtClean="0"/>
              <a:t> ils vont répondre.  Ils se trouvent donc à lire deux fois plus.</a:t>
            </a:r>
          </a:p>
          <a:p>
            <a:endParaRPr lang="fr-CA" sz="1100" dirty="0" smtClean="0"/>
          </a:p>
          <a:p>
            <a:r>
              <a:rPr lang="fr-CA" sz="1100" dirty="0" smtClean="0"/>
              <a:t>Les élèves ont à faire un choix entre les deux tâches.... mais souvent ils tenteront de répondre aux deux avant de s’arrêter à l’une d’elle.</a:t>
            </a:r>
          </a:p>
          <a:p>
            <a:endParaRPr lang="fr-CA" sz="1100" dirty="0" smtClean="0"/>
          </a:p>
          <a:p>
            <a:r>
              <a:rPr lang="fr-CA" sz="1100" dirty="0" smtClean="0"/>
              <a:t>L’activité des tâches en parallèle devraient </a:t>
            </a:r>
            <a:r>
              <a:rPr lang="fr-CA" sz="1100" b="1" dirty="0" smtClean="0"/>
              <a:t>toujours être suivies d’explication </a:t>
            </a:r>
            <a:r>
              <a:rPr lang="fr-CA" sz="1100" dirty="0" smtClean="0"/>
              <a:t>des deux et ce, en détail, par les élèves eux-mêmes.  L’élève plus faible (ou moins confiant) bénéficiera d’entendre comment les autres élèves ont répondu à la tâche de base </a:t>
            </a:r>
            <a:r>
              <a:rPr lang="fr-CA" sz="1100" i="1" dirty="0" smtClean="0"/>
              <a:t>et</a:t>
            </a:r>
            <a:r>
              <a:rPr lang="fr-CA" sz="1100" dirty="0" smtClean="0"/>
              <a:t> à la tâche plus avancée.  Ces explications montreront aux élèves les stratégies personnelles utilisées par ses camarades.</a:t>
            </a:r>
          </a:p>
          <a:p>
            <a:endParaRPr lang="fr-CA" sz="1100" dirty="0" smtClean="0"/>
          </a:p>
          <a:p>
            <a:r>
              <a:rPr lang="fr-CA" sz="1100" dirty="0" smtClean="0"/>
              <a:t>Souvent quelques élèves tenteront la tâche avancée sans succès, abandonneront et ensuite feront la tâche de base.  Il y a des avantages à ceci....</a:t>
            </a:r>
          </a:p>
          <a:p>
            <a:endParaRPr lang="en-CA" sz="1100" dirty="0" smtClean="0"/>
          </a:p>
          <a:p>
            <a:r>
              <a:rPr lang="en-CA" sz="1100" dirty="0" smtClean="0"/>
              <a:t>Un </a:t>
            </a:r>
            <a:r>
              <a:rPr lang="en-CA" sz="1100" dirty="0" err="1" smtClean="0"/>
              <a:t>autre</a:t>
            </a:r>
            <a:r>
              <a:rPr lang="en-CA" sz="1100" dirty="0" smtClean="0"/>
              <a:t> </a:t>
            </a:r>
            <a:r>
              <a:rPr lang="en-CA" sz="1100" dirty="0" err="1" smtClean="0"/>
              <a:t>exemple</a:t>
            </a:r>
            <a:r>
              <a:rPr lang="en-CA" sz="1100" dirty="0" smtClean="0"/>
              <a:t>: 3e </a:t>
            </a:r>
            <a:r>
              <a:rPr lang="en-CA" sz="1100" dirty="0" err="1" smtClean="0"/>
              <a:t>année</a:t>
            </a:r>
            <a:endParaRPr lang="en-CA" sz="1100" dirty="0" smtClean="0"/>
          </a:p>
          <a:p>
            <a:pPr>
              <a:buFontTx/>
              <a:buChar char="-"/>
            </a:pPr>
            <a:r>
              <a:rPr lang="fr-CA" sz="1100" dirty="0" smtClean="0"/>
              <a:t>Ce matin, il y avait 583 élèves dans l’école d’Amy. 99 élèves de 3</a:t>
            </a:r>
            <a:r>
              <a:rPr lang="fr-CA" sz="1100" baseline="30000" dirty="0" smtClean="0"/>
              <a:t>e</a:t>
            </a:r>
            <a:r>
              <a:rPr lang="fr-CA" sz="1100" dirty="0" smtClean="0"/>
              <a:t> année sont partis en excursion scolaire.  Combien d’élèves reste-t-il dans l’école?</a:t>
            </a:r>
          </a:p>
          <a:p>
            <a:pPr>
              <a:buFontTx/>
              <a:buNone/>
            </a:pPr>
            <a:r>
              <a:rPr lang="en-CA" sz="1100" dirty="0" smtClean="0"/>
              <a:t>- </a:t>
            </a:r>
            <a:r>
              <a:rPr lang="fr-CA" sz="1100" dirty="0" smtClean="0"/>
              <a:t>Il y a 61 élèves de 3</a:t>
            </a:r>
            <a:r>
              <a:rPr lang="fr-CA" sz="1100" baseline="30000" dirty="0" smtClean="0"/>
              <a:t>e</a:t>
            </a:r>
            <a:r>
              <a:rPr lang="fr-CA" sz="1100" dirty="0" smtClean="0"/>
              <a:t> année dans l’école d’Amy. 19 d’entre eux sont à la bibliothèque. Combien d’élèves de 3</a:t>
            </a:r>
            <a:r>
              <a:rPr lang="fr-CA" sz="1100" baseline="30000" dirty="0" smtClean="0"/>
              <a:t>e</a:t>
            </a:r>
            <a:r>
              <a:rPr lang="fr-CA" sz="1100" dirty="0" smtClean="0"/>
              <a:t> année reste-t-il en classe?</a:t>
            </a:r>
            <a:endParaRPr lang="en-CA" sz="1100" dirty="0" smtClean="0"/>
          </a:p>
          <a:p>
            <a:endParaRPr lang="en-CA" sz="1100" dirty="0" smtClean="0"/>
          </a:p>
          <a:p>
            <a:r>
              <a:rPr lang="fr-CA" sz="1100" dirty="0" smtClean="0"/>
              <a:t>Voir les deux prochaines diapos pour d’autres exemples.</a:t>
            </a:r>
            <a:endParaRPr lang="fr-CA" sz="110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17</a:t>
            </a:fld>
            <a:endParaRPr lang="fr-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r>
              <a:rPr lang="en-CA" b="1" dirty="0" smtClean="0"/>
              <a:t>Discussion:</a:t>
            </a:r>
            <a:endParaRPr lang="fr-CA" b="1" dirty="0" smtClean="0"/>
          </a:p>
          <a:p>
            <a:r>
              <a:rPr lang="fr-CA" noProof="0" dirty="0" smtClean="0"/>
              <a:t>À qui s’adresse cette différenciation?  </a:t>
            </a:r>
          </a:p>
          <a:p>
            <a:r>
              <a:rPr lang="fr-CA" noProof="0" dirty="0" smtClean="0"/>
              <a:t>Trouvons</a:t>
            </a:r>
            <a:r>
              <a:rPr lang="fr-CA" baseline="0" noProof="0" dirty="0" smtClean="0"/>
              <a:t> les avantages de ce format de tâches:</a:t>
            </a:r>
            <a:endParaRPr lang="fr-CA" noProof="0" dirty="0" smtClean="0"/>
          </a:p>
          <a:p>
            <a:endParaRPr lang="fr-CA" noProof="0" dirty="0" smtClean="0"/>
          </a:p>
          <a:p>
            <a:pPr>
              <a:buFontTx/>
              <a:buChar char="-"/>
            </a:pPr>
            <a:r>
              <a:rPr lang="fr-CA" noProof="0" dirty="0" smtClean="0"/>
              <a:t>Nombres</a:t>
            </a:r>
            <a:r>
              <a:rPr lang="fr-CA" baseline="0" noProof="0" dirty="0" smtClean="0"/>
              <a:t> entiers versus nombres décimaux</a:t>
            </a:r>
          </a:p>
          <a:p>
            <a:pPr>
              <a:buFontTx/>
              <a:buChar char="-"/>
            </a:pPr>
            <a:r>
              <a:rPr lang="fr-CA" baseline="0" noProof="0" dirty="0" smtClean="0"/>
              <a:t>Aucune lecture à faire</a:t>
            </a:r>
          </a:p>
          <a:p>
            <a:pPr>
              <a:buFontTx/>
              <a:buChar char="-"/>
            </a:pPr>
            <a:r>
              <a:rPr lang="fr-CA" baseline="0" noProof="0" dirty="0" smtClean="0"/>
              <a:t>Concept d’algèbre imagé et non symbolique</a:t>
            </a:r>
          </a:p>
          <a:p>
            <a:pPr>
              <a:buFontTx/>
              <a:buChar char="-"/>
            </a:pPr>
            <a:r>
              <a:rPr lang="fr-CA" baseline="0" noProof="0" dirty="0" smtClean="0"/>
              <a:t>Peut être résous symboliquement ou par déduction</a:t>
            </a:r>
          </a:p>
          <a:p>
            <a:pPr>
              <a:buFontTx/>
              <a:buChar char="-"/>
            </a:pPr>
            <a:endParaRPr lang="en-CA" baseline="0" noProof="0" dirty="0" smtClean="0"/>
          </a:p>
          <a:p>
            <a:pPr>
              <a:buFontTx/>
              <a:buNone/>
            </a:pPr>
            <a:r>
              <a:rPr lang="fr-CA" baseline="0" noProof="0" dirty="0" smtClean="0"/>
              <a:t>À noter que la tâche plus difficile est présentée à gauche (donc en premier).  Ceci est pour éviter que les élèves prennent pour acquis que la tâche dite facile soit toujours la première.  L’enseignant doit porter attention à ce type de détail.</a:t>
            </a:r>
          </a:p>
          <a:p>
            <a:pPr>
              <a:buFontTx/>
              <a:buNone/>
            </a:pPr>
            <a:endParaRPr lang="en-CA" dirty="0" smtClean="0"/>
          </a:p>
          <a:p>
            <a:r>
              <a:rPr lang="en-CA" dirty="0" smtClean="0"/>
              <a:t>Un </a:t>
            </a:r>
            <a:r>
              <a:rPr lang="en-CA" dirty="0" err="1" smtClean="0"/>
              <a:t>autre</a:t>
            </a:r>
            <a:r>
              <a:rPr lang="en-CA" dirty="0" smtClean="0"/>
              <a:t> </a:t>
            </a:r>
            <a:r>
              <a:rPr lang="en-CA" dirty="0" err="1" smtClean="0"/>
              <a:t>exemple</a:t>
            </a:r>
            <a:r>
              <a:rPr lang="en-CA" dirty="0" smtClean="0"/>
              <a:t>: 6e </a:t>
            </a:r>
            <a:r>
              <a:rPr lang="en-CA" dirty="0" err="1" smtClean="0"/>
              <a:t>année</a:t>
            </a:r>
            <a:endParaRPr lang="en-CA" dirty="0" smtClean="0"/>
          </a:p>
          <a:p>
            <a:pPr>
              <a:buFontTx/>
              <a:buChar char="-"/>
            </a:pPr>
            <a:r>
              <a:rPr lang="fr-CA" dirty="0" smtClean="0"/>
              <a:t>Il y avait 10 625 athlètes aux Jeux olympiques d’été de 2004. Sur ce nombre, 4 329 étaient des femmes. Calculez le nombre d’athlètes masculins. Vérifiez la vraisemblance de votre réponse.</a:t>
            </a:r>
          </a:p>
          <a:p>
            <a:pPr>
              <a:buFontTx/>
              <a:buNone/>
            </a:pPr>
            <a:r>
              <a:rPr lang="en-CA" dirty="0" smtClean="0"/>
              <a:t>- </a:t>
            </a:r>
            <a:r>
              <a:rPr lang="fr-CA" dirty="0" smtClean="0"/>
              <a:t>850 athlètes ont participé aux épreuves d’athlétisme des Jeux olympiques spéciaux de Thames </a:t>
            </a:r>
            <a:r>
              <a:rPr lang="fr-CA" dirty="0" err="1" smtClean="0"/>
              <a:t>Valley</a:t>
            </a:r>
            <a:r>
              <a:rPr lang="fr-CA" dirty="0" smtClean="0"/>
              <a:t>. Sur ce nombre, 512 étaient des femmes. </a:t>
            </a:r>
          </a:p>
          <a:p>
            <a:pPr>
              <a:buFontTx/>
              <a:buNone/>
            </a:pPr>
            <a:r>
              <a:rPr lang="fr-CA" dirty="0" smtClean="0"/>
              <a:t>Calculez le nombre d’athlètes masculins. Vérifiez la vraisemblance de votre réponse.</a:t>
            </a:r>
          </a:p>
          <a:p>
            <a:pPr>
              <a:buFontTx/>
              <a:buNone/>
            </a:pP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18</a:t>
            </a:fld>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La somme des fractions est en 7e année.  On peut modifier ces questions en demandant le produit pour la 8</a:t>
            </a:r>
            <a:r>
              <a:rPr lang="fr-CA" baseline="30000" noProof="0" dirty="0" smtClean="0"/>
              <a:t>e</a:t>
            </a:r>
            <a:r>
              <a:rPr lang="fr-CA" noProof="0" dirty="0" smtClean="0"/>
              <a:t> </a:t>
            </a:r>
            <a:r>
              <a:rPr lang="fr-CA" noProof="0" dirty="0" err="1" smtClean="0"/>
              <a:t>ann</a:t>
            </a:r>
            <a:r>
              <a:rPr lang="fr-CA" dirty="0" err="1" smtClean="0"/>
              <a:t>ée</a:t>
            </a:r>
            <a:r>
              <a:rPr lang="fr-CA" dirty="0" smtClean="0"/>
              <a:t>.</a:t>
            </a:r>
            <a:endParaRPr lang="fr-CA" baseline="0" noProof="0" dirty="0" smtClean="0"/>
          </a:p>
          <a:p>
            <a:endParaRPr lang="en-CA" baseline="0" noProof="0" dirty="0" smtClean="0"/>
          </a:p>
          <a:p>
            <a:r>
              <a:rPr lang="en-CA" b="1" dirty="0" smtClean="0"/>
              <a:t>Discussion:</a:t>
            </a:r>
            <a:endParaRPr lang="fr-CA" b="1" baseline="0" noProof="0" dirty="0" smtClean="0"/>
          </a:p>
          <a:p>
            <a:r>
              <a:rPr lang="fr-CA" baseline="0" noProof="0" dirty="0" smtClean="0"/>
              <a:t>Quels sont les avantages d’utiliser des tâches en parallèle?</a:t>
            </a:r>
          </a:p>
          <a:p>
            <a:pPr>
              <a:buFontTx/>
              <a:buChar char="-"/>
            </a:pPr>
            <a:r>
              <a:rPr lang="fr-CA" baseline="0" noProof="0" dirty="0" smtClean="0"/>
              <a:t>Offrir un choix</a:t>
            </a:r>
          </a:p>
          <a:p>
            <a:pPr>
              <a:buFontTx/>
              <a:buChar char="-"/>
            </a:pPr>
            <a:r>
              <a:rPr lang="fr-CA" baseline="0" noProof="0" dirty="0" smtClean="0"/>
              <a:t>Donner un défi</a:t>
            </a:r>
          </a:p>
          <a:p>
            <a:pPr>
              <a:buFontTx/>
              <a:buChar char="-"/>
            </a:pPr>
            <a:r>
              <a:rPr lang="fr-CA" baseline="0" noProof="0" dirty="0" smtClean="0"/>
              <a:t>Permettre de travailler en équipe</a:t>
            </a:r>
          </a:p>
          <a:p>
            <a:pPr>
              <a:buFontTx/>
              <a:buChar char="-"/>
            </a:pPr>
            <a:r>
              <a:rPr lang="fr-CA" dirty="0" smtClean="0"/>
              <a:t>Prendre connaissance d</a:t>
            </a:r>
            <a:r>
              <a:rPr lang="fr-CA" baseline="0" noProof="0" dirty="0" smtClean="0"/>
              <a:t>es stratégies personnelles des élèves</a:t>
            </a: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b="1" noProof="0" dirty="0" smtClean="0"/>
          </a:p>
          <a:p>
            <a:endParaRPr lang="fr-CA" b="1" dirty="0" smtClean="0"/>
          </a:p>
          <a:p>
            <a:r>
              <a:rPr lang="fr-CA" b="1" noProof="0" dirty="0" smtClean="0"/>
              <a:t>À</a:t>
            </a:r>
            <a:r>
              <a:rPr lang="fr-CA" b="1" baseline="0" noProof="0" dirty="0" smtClean="0"/>
              <a:t> prévoir:</a:t>
            </a:r>
            <a:endParaRPr lang="fr-CA" b="1" noProof="0" dirty="0" smtClean="0"/>
          </a:p>
          <a:p>
            <a:r>
              <a:rPr lang="fr-CA" noProof="0" dirty="0" smtClean="0"/>
              <a:t>Tout participant qui n’a</a:t>
            </a:r>
            <a:r>
              <a:rPr lang="fr-CA" baseline="0" noProof="0" dirty="0" smtClean="0"/>
              <a:t> pas cette conviction décrochera pendant la formation.  Au lieu de chercher des façons de mettre en œuvre les idées offertes pour leur salle de classe, ceux-ci chercheront des excuses pour ne pas les utiliser telles que le manque de temps, le nombre d’élèves dans la classe, les tests de rendement.  Ils poseront vraisemblablement des questions mettant l’emphase sur l’impossibilité (ou la faible possibilité) d’utiliser les stratégies proposées prétextant toutes sortes de limites.  Il en tient de l’animateur de l’atelier de gérer cette attitude à l’aide des arguments suivants:</a:t>
            </a:r>
          </a:p>
          <a:p>
            <a:endParaRPr lang="en-CA" baseline="0" noProof="0" dirty="0" smtClean="0"/>
          </a:p>
          <a:p>
            <a:r>
              <a:rPr lang="fr-CA" dirty="0" smtClean="0"/>
              <a:t>"(…) même deux élèves qui restent côte à côte durant toute leur scolarité, de classe en classe, </a:t>
            </a:r>
            <a:r>
              <a:rPr lang="fr-CA" b="1" dirty="0" smtClean="0"/>
              <a:t>ne suivent pas </a:t>
            </a:r>
            <a:r>
              <a:rPr lang="fr-CA" dirty="0" smtClean="0"/>
              <a:t>le même cheminement intellectuel. </a:t>
            </a:r>
          </a:p>
          <a:p>
            <a:endParaRPr lang="fr-CA" dirty="0" smtClean="0"/>
          </a:p>
          <a:p>
            <a:r>
              <a:rPr lang="fr-CA" dirty="0" smtClean="0"/>
              <a:t>La différenciation vise à ne pas laisser cette individualisation au hasard, à l'infléchir pour que les chemins </a:t>
            </a:r>
            <a:r>
              <a:rPr lang="fr-CA" b="1" dirty="0" smtClean="0"/>
              <a:t>conduisent moins souvent à l'échec ou au désinvestissement</a:t>
            </a:r>
            <a:r>
              <a:rPr lang="fr-CA" dirty="0" smtClean="0"/>
              <a:t>. "</a:t>
            </a:r>
          </a:p>
          <a:p>
            <a:pPr algn="r"/>
            <a:r>
              <a:rPr lang="fr-CA" altLang="ja-JP" b="1" dirty="0" smtClean="0">
                <a:ea typeface="ＭＳ Ｐゴシック" pitchFamily="34" charset="-128"/>
              </a:rPr>
              <a:t>GPR</a:t>
            </a:r>
            <a:r>
              <a:rPr lang="fr-FR" altLang="ja-JP" dirty="0" smtClean="0">
                <a:ea typeface="ＭＳ Ｐゴシック" pitchFamily="34" charset="-128"/>
              </a:rPr>
              <a:t> </a:t>
            </a:r>
            <a:endParaRPr lang="fr-FR" dirty="0" smtClean="0"/>
          </a:p>
          <a:p>
            <a:endParaRPr lang="fr-CA" baseline="0" noProof="0"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a:t>
            </a:fld>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676400" y="695325"/>
            <a:ext cx="3900488" cy="2925763"/>
          </a:xfrm>
        </p:spPr>
      </p:sp>
      <p:sp>
        <p:nvSpPr>
          <p:cNvPr id="3" name="Espace réservé des commentaires 2"/>
          <p:cNvSpPr>
            <a:spLocks noGrp="1"/>
          </p:cNvSpPr>
          <p:nvPr>
            <p:ph type="body" idx="1"/>
          </p:nvPr>
        </p:nvSpPr>
        <p:spPr>
          <a:xfrm>
            <a:off x="701040" y="3916119"/>
            <a:ext cx="5608320" cy="4758529"/>
          </a:xfrm>
        </p:spPr>
        <p:txBody>
          <a:bodyPr>
            <a:normAutofit fontScale="92500" lnSpcReduction="10000"/>
          </a:bodyPr>
          <a:lstStyle/>
          <a:p>
            <a:r>
              <a:rPr lang="fr-CA" noProof="0" dirty="0" smtClean="0"/>
              <a:t>Expliquer ce modèle de développement de questions.</a:t>
            </a:r>
          </a:p>
          <a:p>
            <a:endParaRPr lang="fr-CA" noProof="0" dirty="0" smtClean="0"/>
          </a:p>
          <a:p>
            <a:r>
              <a:rPr lang="fr-CA" noProof="0" dirty="0" smtClean="0"/>
              <a:t>Ensuite distribuer un exemple</a:t>
            </a:r>
            <a:r>
              <a:rPr lang="fr-CA" baseline="0" noProof="0" dirty="0" smtClean="0"/>
              <a:t> sur papier car un exemple sur diapositive serait illisible.  Voir feuilles reproductibles.</a:t>
            </a:r>
          </a:p>
          <a:p>
            <a:endParaRPr lang="fr-CA" baseline="0" noProof="0" dirty="0" smtClean="0"/>
          </a:p>
          <a:p>
            <a:r>
              <a:rPr lang="fr-CA" b="1" noProof="0" dirty="0" smtClean="0"/>
              <a:t>Comment expliquer ce modèle:</a:t>
            </a:r>
          </a:p>
          <a:p>
            <a:r>
              <a:rPr lang="fr-CA" noProof="0" dirty="0" smtClean="0"/>
              <a:t>L’enseignant</a:t>
            </a:r>
            <a:r>
              <a:rPr lang="fr-CA" baseline="0" noProof="0" dirty="0" smtClean="0"/>
              <a:t> propose aux élèves de répondre à trois questions.  Celles-ci sont toutes en fonction du même RAS.</a:t>
            </a:r>
          </a:p>
          <a:p>
            <a:r>
              <a:rPr lang="fr-CA" baseline="0" noProof="0" dirty="0" smtClean="0"/>
              <a:t>Afin de choisir les questions à répondre, l’élève doit prendre une combinaison comme au tic tac </a:t>
            </a:r>
            <a:r>
              <a:rPr lang="fr-CA" baseline="0" noProof="0" dirty="0" err="1" smtClean="0"/>
              <a:t>toe</a:t>
            </a:r>
            <a:r>
              <a:rPr lang="fr-CA" baseline="0" noProof="0" dirty="0" smtClean="0"/>
              <a:t>, c’est-à-dire verticalement, horizontalement ou en diagonale.</a:t>
            </a:r>
          </a:p>
          <a:p>
            <a:endParaRPr lang="fr-CA" baseline="0" noProof="0" dirty="0" smtClean="0"/>
          </a:p>
          <a:p>
            <a:r>
              <a:rPr lang="fr-CA" b="1" baseline="0" noProof="0" dirty="0" smtClean="0"/>
              <a:t>Comment créer ce modèle:</a:t>
            </a:r>
          </a:p>
          <a:p>
            <a:r>
              <a:rPr lang="fr-CA" baseline="0" noProof="0" dirty="0" smtClean="0"/>
              <a:t>L’enseignant peut placer des questions au hasard dans les boîtes du quadrillé.  Toutefois, l’enseignant peut aussi user de stratégie en plaçant les questions dans un ordre forçant l’élève à choisir des contextes et/ou des niveaux de difficulté variés.</a:t>
            </a:r>
          </a:p>
          <a:p>
            <a:r>
              <a:rPr lang="fr-CA" baseline="0" noProof="0" dirty="0" smtClean="0"/>
              <a:t>Dans la diapo, le niveau de difficulté varie de haut en bas et le contexte varie de gauche à droite.</a:t>
            </a:r>
          </a:p>
          <a:p>
            <a:endParaRPr lang="en-CA" baseline="0" noProof="0" dirty="0" smtClean="0"/>
          </a:p>
          <a:p>
            <a:pPr marL="232943" indent="-232943"/>
            <a:r>
              <a:rPr lang="fr-CA" dirty="0" smtClean="0"/>
              <a:t>On prend une activité ou un projet jugé adéquat pour l’élève moyen.</a:t>
            </a:r>
            <a:r>
              <a:rPr lang="fr-CA" baseline="0" dirty="0" smtClean="0"/>
              <a:t>  On place cette activité </a:t>
            </a:r>
          </a:p>
          <a:p>
            <a:pPr marL="232943" indent="-232943"/>
            <a:r>
              <a:rPr lang="fr-CA" baseline="0" dirty="0" smtClean="0"/>
              <a:t>dans la case du milieu.</a:t>
            </a:r>
            <a:endParaRPr lang="fr-CA" dirty="0" smtClean="0"/>
          </a:p>
          <a:p>
            <a:pPr marL="232943" indent="-232943"/>
            <a:endParaRPr lang="fr-CA" dirty="0" smtClean="0"/>
          </a:p>
          <a:p>
            <a:pPr marL="232943" indent="-232943"/>
            <a:r>
              <a:rPr lang="fr-CA" dirty="0" smtClean="0"/>
              <a:t>1.  Dans la section immédiatement inférieure au problème initial, écrivez-en une nouvelle version afin d’en augmenter le degré de difficulté, puis écrivez-en une autre version dans la section immédiatement supérieure afin d’en diminuer le degré de difficulté.</a:t>
            </a:r>
          </a:p>
          <a:p>
            <a:pPr marL="232943" indent="-232943"/>
            <a:r>
              <a:rPr lang="fr-CA" dirty="0" smtClean="0"/>
              <a:t>2.  Puis de gauche à droite, variez les contextes, mais conservez les mêmes concepts mathématiques. Répétez ce procédé pour les trois lignes et les trois colonnes.</a:t>
            </a:r>
          </a:p>
          <a:p>
            <a:pPr marL="232943" indent="-232943"/>
            <a:endParaRPr lang="fr-CA" dirty="0" smtClean="0"/>
          </a:p>
          <a:p>
            <a:pPr marL="232943" indent="-232943"/>
            <a:r>
              <a:rPr lang="fr-CA" dirty="0" smtClean="0"/>
              <a:t>Résultat:  il y a 9 versions du même problème ou du</a:t>
            </a:r>
            <a:r>
              <a:rPr lang="fr-CA" baseline="0" dirty="0" smtClean="0"/>
              <a:t> même RAS voulu.</a:t>
            </a:r>
          </a:p>
          <a:p>
            <a:pPr marL="232943" indent="-232943"/>
            <a:endParaRPr lang="en-CA" dirty="0" smtClean="0"/>
          </a:p>
          <a:p>
            <a:pPr marL="232943" indent="-232943"/>
            <a:r>
              <a:rPr lang="fr-CA" b="1" dirty="0" smtClean="0"/>
              <a:t>À noter:  </a:t>
            </a:r>
            <a:r>
              <a:rPr lang="fr-CA" dirty="0" smtClean="0"/>
              <a:t>La construction de cette grille est flexible selon les besoins des utilisateurs.</a:t>
            </a:r>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20</a:t>
            </a:fld>
            <a:endParaRPr lang="fr-C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Le menu permet à</a:t>
            </a:r>
            <a:r>
              <a:rPr lang="fr-CA" baseline="0" noProof="0" dirty="0" smtClean="0"/>
              <a:t> l’enseignant de s’assurer que certaines activités/questions sont accomplies par tous les élèves (le repas principal) alors que les autres activités/questions (les plats d’accompagnement et le dessert) sont offertes sous forme de choix à l’élève.</a:t>
            </a:r>
          </a:p>
          <a:p>
            <a:endParaRPr lang="en-CA" baseline="0" noProof="0" dirty="0" smtClean="0"/>
          </a:p>
          <a:p>
            <a:r>
              <a:rPr lang="fr-CA" dirty="0" smtClean="0"/>
              <a:t>Il va sans dire </a:t>
            </a:r>
            <a:r>
              <a:rPr lang="fr-CA" b="1" dirty="0" smtClean="0"/>
              <a:t>que l’évaluation doit être ajustée </a:t>
            </a:r>
            <a:r>
              <a:rPr lang="fr-CA" dirty="0" smtClean="0"/>
              <a:t>en conséquence.</a:t>
            </a:r>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21</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CA" dirty="0" smtClean="0"/>
          </a:p>
          <a:p>
            <a:endParaRPr lang="en-CA" dirty="0" smtClean="0"/>
          </a:p>
          <a:p>
            <a:r>
              <a:rPr lang="en-CA" dirty="0" err="1" smtClean="0"/>
              <a:t>Tous</a:t>
            </a:r>
            <a:r>
              <a:rPr lang="en-CA" dirty="0" smtClean="0"/>
              <a:t> les </a:t>
            </a:r>
            <a:r>
              <a:rPr lang="en-CA" dirty="0" err="1" smtClean="0"/>
              <a:t>élèves</a:t>
            </a:r>
            <a:r>
              <a:rPr lang="en-CA" baseline="0" dirty="0" smtClean="0"/>
              <a:t> </a:t>
            </a:r>
            <a:r>
              <a:rPr lang="en-CA" b="1" baseline="0" dirty="0" err="1" smtClean="0"/>
              <a:t>doivent</a:t>
            </a:r>
            <a:r>
              <a:rPr lang="en-CA" baseline="0" dirty="0" smtClean="0"/>
              <a:t> faire </a:t>
            </a:r>
            <a:r>
              <a:rPr lang="en-CA" baseline="0" dirty="0" err="1" smtClean="0"/>
              <a:t>cette</a:t>
            </a:r>
            <a:r>
              <a:rPr lang="en-CA" baseline="0" dirty="0" smtClean="0"/>
              <a:t> </a:t>
            </a:r>
            <a:r>
              <a:rPr lang="en-CA" baseline="0" dirty="0" err="1" smtClean="0"/>
              <a:t>tâche</a:t>
            </a:r>
            <a:r>
              <a:rPr lang="en-CA" baseline="0" dirty="0" smtClean="0"/>
              <a:t>.</a:t>
            </a:r>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22</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Les élèves</a:t>
            </a:r>
            <a:r>
              <a:rPr lang="fr-CA" baseline="0" noProof="0" dirty="0" smtClean="0"/>
              <a:t> choisissent 2 des 4 activités.</a:t>
            </a: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23</a:t>
            </a:fld>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r>
              <a:rPr lang="fr-CA" dirty="0" smtClean="0"/>
              <a:t>De</a:t>
            </a:r>
            <a:r>
              <a:rPr lang="fr-CA" baseline="0" dirty="0" smtClean="0"/>
              <a:t> façon générale, il n’y a qu’un seul dessert.  L’élève choisit de le faire ou non.</a:t>
            </a:r>
          </a:p>
          <a:p>
            <a:endParaRPr lang="fr-CA" dirty="0" smtClean="0"/>
          </a:p>
          <a:p>
            <a:r>
              <a:rPr lang="fr-CA" noProof="0" dirty="0" smtClean="0"/>
              <a:t>Dans l’exemple de la diapo, les élèves peuvent</a:t>
            </a:r>
            <a:r>
              <a:rPr lang="fr-CA" baseline="0" noProof="0" dirty="0" smtClean="0"/>
              <a:t> choisir de n’en faire aucun, d’en faire une ou de faire les deux activités proposées.</a:t>
            </a: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24</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en-CA" noProof="0" dirty="0" smtClean="0"/>
          </a:p>
          <a:p>
            <a:r>
              <a:rPr lang="en-CA" b="1" dirty="0" err="1" smtClean="0"/>
              <a:t>Matériel</a:t>
            </a:r>
            <a:r>
              <a:rPr lang="en-CA" b="1" dirty="0" smtClean="0"/>
              <a:t> </a:t>
            </a:r>
            <a:r>
              <a:rPr lang="en-CA" b="1" dirty="0" err="1" smtClean="0"/>
              <a:t>recommandé</a:t>
            </a:r>
            <a:r>
              <a:rPr lang="en-CA" b="1" dirty="0" smtClean="0"/>
              <a:t>:</a:t>
            </a:r>
          </a:p>
          <a:p>
            <a:r>
              <a:rPr lang="en-CA" dirty="0" smtClean="0"/>
              <a:t>Le programme </a:t>
            </a:r>
            <a:r>
              <a:rPr lang="en-CA" dirty="0" err="1" smtClean="0"/>
              <a:t>d’études</a:t>
            </a:r>
            <a:r>
              <a:rPr lang="en-CA" dirty="0" smtClean="0"/>
              <a:t> de </a:t>
            </a:r>
            <a:r>
              <a:rPr lang="en-CA" dirty="0" err="1" smtClean="0"/>
              <a:t>mathématiques</a:t>
            </a:r>
            <a:endParaRPr lang="en-CA" dirty="0" smtClean="0"/>
          </a:p>
          <a:p>
            <a:r>
              <a:rPr lang="en-CA" dirty="0" smtClean="0"/>
              <a:t>Le </a:t>
            </a:r>
            <a:r>
              <a:rPr lang="en-CA" dirty="0" err="1" smtClean="0"/>
              <a:t>manuel</a:t>
            </a:r>
            <a:r>
              <a:rPr lang="en-CA" dirty="0" smtClean="0"/>
              <a:t> de </a:t>
            </a:r>
            <a:r>
              <a:rPr lang="en-CA" dirty="0" err="1" smtClean="0"/>
              <a:t>l’élève</a:t>
            </a:r>
            <a:endParaRPr lang="en-CA" dirty="0" smtClean="0"/>
          </a:p>
          <a:p>
            <a:r>
              <a:rPr lang="en-CA" dirty="0" smtClean="0"/>
              <a:t>Le guide de </a:t>
            </a:r>
            <a:r>
              <a:rPr lang="en-CA" dirty="0" err="1" smtClean="0"/>
              <a:t>l’enseignement</a:t>
            </a:r>
            <a:endParaRPr lang="en-CA" dirty="0" smtClean="0"/>
          </a:p>
          <a:p>
            <a:r>
              <a:rPr lang="en-CA" dirty="0" smtClean="0"/>
              <a:t>Un </a:t>
            </a:r>
            <a:r>
              <a:rPr lang="en-CA" dirty="0" err="1" smtClean="0"/>
              <a:t>ordinateur</a:t>
            </a:r>
            <a:endParaRPr lang="en-CA" dirty="0" smtClean="0"/>
          </a:p>
          <a:p>
            <a:endParaRPr lang="fr-CA" noProof="0" dirty="0" smtClean="0"/>
          </a:p>
          <a:p>
            <a:r>
              <a:rPr lang="fr-CA" dirty="0" smtClean="0"/>
              <a:t>Les participants de cette formation passent maintenant à l’action et créent une panoplie de questions selon les 4 modèles offerts.  Il est bon que les participants travaillent </a:t>
            </a:r>
            <a:r>
              <a:rPr lang="fr-CA" b="1" dirty="0" smtClean="0"/>
              <a:t>en équipe</a:t>
            </a:r>
            <a:r>
              <a:rPr lang="fr-CA" dirty="0" smtClean="0"/>
              <a:t>.  Le résultat final sera un meilleur produit.  De plus, il est important que les participants travaillent sur des RAS tirés directement du niveau qu’ils enseignent.  Ceci rend la formation/création valable et durable.  À leur retour en classe, l’enseignant pourra essayer ses créations avec ses propres élèves et les raffiner au besoin.  Il y aura un sens que la formation sera utile à courts délais.</a:t>
            </a:r>
          </a:p>
          <a:p>
            <a:endParaRPr lang="fr-CA" dirty="0" smtClean="0"/>
          </a:p>
          <a:p>
            <a:r>
              <a:rPr lang="fr-CA" dirty="0" smtClean="0"/>
              <a:t>Certaines de ces activités (sinon toutes) permettront  à l’enseignant de faire de </a:t>
            </a:r>
            <a:r>
              <a:rPr lang="fr-CA" b="1" dirty="0" smtClean="0"/>
              <a:t>l’évaluation formative </a:t>
            </a:r>
            <a:r>
              <a:rPr lang="fr-CA" dirty="0" smtClean="0"/>
              <a:t>et ajuster ainsi les activités subséquentes pour mieux différencier.</a:t>
            </a:r>
          </a:p>
          <a:p>
            <a:endParaRPr lang="en-CA" dirty="0" smtClean="0"/>
          </a:p>
          <a:p>
            <a:r>
              <a:rPr lang="fr-CA" i="1" dirty="0" smtClean="0"/>
              <a:t>Accorder autant de temps que possible dans la session à la création de questions.</a:t>
            </a:r>
          </a:p>
          <a:p>
            <a:endParaRPr lang="en-CA" dirty="0" smtClean="0"/>
          </a:p>
          <a:p>
            <a:r>
              <a:rPr lang="fr-CA" dirty="0" smtClean="0"/>
              <a:t>Afin de donner un coup de pouce aux participants, il est bon de leur recommander l’utilisation du manuel de l’élève et de leur guide d’enseignement afin de les inspirer.</a:t>
            </a:r>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25</a:t>
            </a:fld>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b="1" noProof="0" dirty="0" smtClean="0"/>
              <a:t>L’étape de validation </a:t>
            </a:r>
            <a:r>
              <a:rPr lang="fr-CA" noProof="0" dirty="0" smtClean="0"/>
              <a:t>permet d’atteindre plusieurs</a:t>
            </a:r>
            <a:r>
              <a:rPr lang="fr-CA" baseline="0" noProof="0" dirty="0" smtClean="0"/>
              <a:t> </a:t>
            </a:r>
            <a:r>
              <a:rPr lang="fr-CA" noProof="0" dirty="0" smtClean="0"/>
              <a:t>buts:</a:t>
            </a:r>
          </a:p>
          <a:p>
            <a:endParaRPr lang="fr-CA" noProof="0" dirty="0" smtClean="0"/>
          </a:p>
          <a:p>
            <a:r>
              <a:rPr lang="fr-CA" noProof="0" dirty="0" smtClean="0"/>
              <a:t>-Les enseignants se voient dans</a:t>
            </a:r>
            <a:r>
              <a:rPr lang="fr-CA" baseline="0" noProof="0" dirty="0" smtClean="0"/>
              <a:t> l’obligation de mettre en application ce qu’ils viennent d’apprendre.</a:t>
            </a:r>
            <a:endParaRPr lang="fr-CA" noProof="0" dirty="0" smtClean="0"/>
          </a:p>
          <a:p>
            <a:pPr>
              <a:buFontTx/>
              <a:buChar char="-"/>
            </a:pPr>
            <a:r>
              <a:rPr lang="fr-CA" noProof="0" dirty="0" smtClean="0"/>
              <a:t>Les enseignants</a:t>
            </a:r>
            <a:r>
              <a:rPr lang="fr-CA" baseline="0" noProof="0" dirty="0" smtClean="0"/>
              <a:t> partagent leur création verbalement.</a:t>
            </a:r>
          </a:p>
          <a:p>
            <a:pPr>
              <a:buFontTx/>
              <a:buChar char="-"/>
            </a:pPr>
            <a:r>
              <a:rPr lang="fr-CA" baseline="0" noProof="0" dirty="0" smtClean="0"/>
              <a:t>Leurs collègues suggèrent des améliorations possibles.</a:t>
            </a:r>
          </a:p>
          <a:p>
            <a:pPr>
              <a:buFontTx/>
              <a:buChar char="-"/>
            </a:pPr>
            <a:r>
              <a:rPr lang="fr-CA" baseline="0" noProof="0" dirty="0" smtClean="0"/>
              <a:t>Les enseignants voient d’autres approches et formulations possibles.</a:t>
            </a:r>
          </a:p>
          <a:p>
            <a:pPr>
              <a:buFontTx/>
              <a:buChar char="-"/>
            </a:pPr>
            <a:endParaRPr lang="en-CA" baseline="0" noProof="0" dirty="0" smtClean="0"/>
          </a:p>
          <a:p>
            <a:pPr>
              <a:buFontTx/>
              <a:buNone/>
            </a:pPr>
            <a:r>
              <a:rPr lang="fr-CA" b="1" baseline="0" noProof="0" dirty="0" smtClean="0"/>
              <a:t>Procédure possible</a:t>
            </a:r>
          </a:p>
          <a:p>
            <a:pPr>
              <a:buFontTx/>
              <a:buNone/>
            </a:pPr>
            <a:r>
              <a:rPr lang="fr-CA" baseline="0" noProof="0" dirty="0" smtClean="0"/>
              <a:t>	Les équipes vont au tableau à tour de rôle pour présenter 2 créations.</a:t>
            </a:r>
          </a:p>
          <a:p>
            <a:pPr>
              <a:buFontTx/>
              <a:buNone/>
            </a:pPr>
            <a:r>
              <a:rPr lang="fr-CA" baseline="0" noProof="0" dirty="0" smtClean="0"/>
              <a:t>	Les participants essaient de répondre aux questions.</a:t>
            </a:r>
          </a:p>
          <a:p>
            <a:pPr>
              <a:buFontTx/>
              <a:buNone/>
            </a:pPr>
            <a:r>
              <a:rPr lang="fr-CA" baseline="0" noProof="0" dirty="0" smtClean="0"/>
              <a:t>	Les participants suggèrent ensuite des améliorations</a:t>
            </a:r>
            <a:r>
              <a:rPr lang="fr-CA" noProof="0" dirty="0" smtClean="0"/>
              <a:t> au besoin.</a:t>
            </a:r>
            <a:endParaRPr lang="fr-CA" baseline="0" noProof="0" dirty="0" smtClean="0"/>
          </a:p>
          <a:p>
            <a:pPr>
              <a:buFontTx/>
              <a:buNone/>
            </a:pPr>
            <a:endParaRPr lang="en-CA" baseline="0" noProof="0" dirty="0" smtClean="0"/>
          </a:p>
          <a:p>
            <a:pPr>
              <a:buFontTx/>
              <a:buNone/>
            </a:pPr>
            <a:endParaRPr lang="en-CA" baseline="0" noProof="0" dirty="0" smtClean="0"/>
          </a:p>
          <a:p>
            <a:pPr>
              <a:buFontTx/>
              <a:buNone/>
            </a:pPr>
            <a:r>
              <a:rPr lang="fr-CA" baseline="0" noProof="0" dirty="0" smtClean="0"/>
              <a:t>*S’il y a un grand nombre d’équipes, il est possible que vous n’ayez le temps que pour la présentation d’une création par équipe.</a:t>
            </a:r>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26</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r>
              <a:rPr lang="en-CA" b="1" dirty="0" smtClean="0"/>
              <a:t>À </a:t>
            </a:r>
            <a:r>
              <a:rPr lang="en-CA" b="1" dirty="0" err="1" smtClean="0"/>
              <a:t>prévoir</a:t>
            </a:r>
            <a:r>
              <a:rPr lang="en-CA" b="1" dirty="0" smtClean="0"/>
              <a:t>:  </a:t>
            </a:r>
            <a:r>
              <a:rPr lang="en-CA" dirty="0" err="1" smtClean="0"/>
              <a:t>accès</a:t>
            </a:r>
            <a:r>
              <a:rPr lang="en-CA" dirty="0" smtClean="0"/>
              <a:t> à internet</a:t>
            </a:r>
          </a:p>
          <a:p>
            <a:endParaRPr lang="fr-CA" dirty="0" smtClean="0"/>
          </a:p>
          <a:p>
            <a:r>
              <a:rPr lang="fr-CA" noProof="0" dirty="0" smtClean="0"/>
              <a:t>À cette étape, prenez 10</a:t>
            </a:r>
            <a:r>
              <a:rPr lang="fr-CA" baseline="0" noProof="0" dirty="0" smtClean="0"/>
              <a:t> minutes pour montrer comment déposer des documents sur le site eFormation.cpfpp.ab.ca.</a:t>
            </a:r>
          </a:p>
          <a:p>
            <a:endParaRPr lang="fr-CA" baseline="0" noProof="0" dirty="0" smtClean="0"/>
          </a:p>
          <a:p>
            <a:r>
              <a:rPr lang="fr-CA" baseline="0" noProof="0" dirty="0" smtClean="0"/>
              <a:t>Ensuite les participants déposent leurs créations.</a:t>
            </a:r>
          </a:p>
          <a:p>
            <a:endParaRPr lang="fr-CA" baseline="0" noProof="0" dirty="0" smtClean="0"/>
          </a:p>
          <a:p>
            <a:r>
              <a:rPr lang="fr-CA" baseline="0" noProof="0" dirty="0" smtClean="0"/>
              <a:t>À noter qu’il est important que le titre des documents soit clair.  Ceci permettra aux enseignants de trouver les ressources rapidement.</a:t>
            </a:r>
          </a:p>
          <a:p>
            <a:endParaRPr lang="fr-CA" baseline="0" noProof="0" dirty="0" smtClean="0"/>
          </a:p>
          <a:p>
            <a:r>
              <a:rPr lang="fr-CA" baseline="0" noProof="0" dirty="0" smtClean="0"/>
              <a:t>Par exemple: </a:t>
            </a:r>
          </a:p>
          <a:p>
            <a:endParaRPr lang="en-CA" baseline="0" noProof="0" dirty="0" smtClean="0"/>
          </a:p>
          <a:p>
            <a:r>
              <a:rPr lang="en-CA" b="1" baseline="0" noProof="0" dirty="0" smtClean="0"/>
              <a:t>Coin de </a:t>
            </a:r>
            <a:r>
              <a:rPr lang="en-CA" b="1" baseline="0" noProof="0" dirty="0" err="1" smtClean="0"/>
              <a:t>partage</a:t>
            </a:r>
            <a:r>
              <a:rPr lang="en-CA" b="1" baseline="0" noProof="0" dirty="0" smtClean="0"/>
              <a:t> de Patricia</a:t>
            </a:r>
            <a:endParaRPr lang="fr-CA" b="1" baseline="0" noProof="0" dirty="0" smtClean="0"/>
          </a:p>
          <a:p>
            <a:r>
              <a:rPr lang="fr-CA" baseline="0" noProof="0" dirty="0" smtClean="0"/>
              <a:t>Math 7e – Le sens du nombre RAS 2 : Questions en parallèle - le 15 octobre </a:t>
            </a:r>
            <a:r>
              <a:rPr lang="en-CA" baseline="0" dirty="0" smtClean="0"/>
              <a:t>2010 </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27</a:t>
            </a:fld>
            <a:endParaRPr lang="fr-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dirty="0" smtClean="0"/>
              <a:t>Jeopardy</a:t>
            </a:r>
            <a:r>
              <a:rPr lang="en-CA" baseline="0" dirty="0" smtClean="0"/>
              <a:t> </a:t>
            </a:r>
            <a:r>
              <a:rPr lang="en-CA" baseline="0" dirty="0" err="1" smtClean="0"/>
              <a:t>est</a:t>
            </a:r>
            <a:r>
              <a:rPr lang="en-CA" baseline="0" dirty="0" smtClean="0"/>
              <a:t> un </a:t>
            </a:r>
            <a:r>
              <a:rPr lang="en-CA" baseline="0" dirty="0" err="1" smtClean="0"/>
              <a:t>jeu</a:t>
            </a:r>
            <a:r>
              <a:rPr lang="en-CA" baseline="0" dirty="0" smtClean="0"/>
              <a:t> qui </a:t>
            </a:r>
            <a:r>
              <a:rPr lang="en-CA" baseline="0" dirty="0" err="1" smtClean="0"/>
              <a:t>permet</a:t>
            </a:r>
            <a:r>
              <a:rPr lang="en-CA" baseline="0" dirty="0" smtClean="0"/>
              <a:t> aux </a:t>
            </a:r>
            <a:r>
              <a:rPr lang="en-CA" baseline="0" dirty="0" err="1" smtClean="0"/>
              <a:t>élèves</a:t>
            </a:r>
            <a:r>
              <a:rPr lang="en-CA" baseline="0" dirty="0" smtClean="0"/>
              <a:t> de se </a:t>
            </a:r>
            <a:r>
              <a:rPr lang="en-CA" baseline="0" dirty="0" err="1" smtClean="0"/>
              <a:t>mettre</a:t>
            </a:r>
            <a:r>
              <a:rPr lang="en-CA" baseline="0" dirty="0" smtClean="0"/>
              <a:t> au </a:t>
            </a:r>
            <a:r>
              <a:rPr lang="en-CA" baseline="0" dirty="0" err="1" smtClean="0"/>
              <a:t>défi</a:t>
            </a:r>
            <a:r>
              <a:rPr lang="en-CA" baseline="0" dirty="0" smtClean="0"/>
              <a:t>.</a:t>
            </a:r>
          </a:p>
          <a:p>
            <a:r>
              <a:rPr lang="en-CA" baseline="0" dirty="0" err="1" smtClean="0"/>
              <a:t>C’est</a:t>
            </a:r>
            <a:r>
              <a:rPr lang="en-CA" baseline="0" dirty="0" smtClean="0"/>
              <a:t> un </a:t>
            </a:r>
            <a:r>
              <a:rPr lang="en-CA" baseline="0" dirty="0" err="1" smtClean="0"/>
              <a:t>peu</a:t>
            </a:r>
            <a:r>
              <a:rPr lang="en-CA" baseline="0" dirty="0" smtClean="0"/>
              <a:t> le mélange d’un menu, d’un Think </a:t>
            </a:r>
            <a:r>
              <a:rPr lang="en-CA" baseline="0" dirty="0" err="1" smtClean="0"/>
              <a:t>Tac</a:t>
            </a:r>
            <a:r>
              <a:rPr lang="en-CA" baseline="0" dirty="0" smtClean="0"/>
              <a:t> toe, de </a:t>
            </a:r>
            <a:r>
              <a:rPr lang="en-CA" baseline="0" dirty="0" err="1" smtClean="0"/>
              <a:t>tâches</a:t>
            </a:r>
            <a:r>
              <a:rPr lang="en-CA" baseline="0" dirty="0" smtClean="0"/>
              <a:t> en </a:t>
            </a:r>
            <a:r>
              <a:rPr lang="en-CA" baseline="0" dirty="0" err="1" smtClean="0"/>
              <a:t>parallèle</a:t>
            </a:r>
            <a:r>
              <a:rPr lang="en-CA" baseline="0" dirty="0" smtClean="0"/>
              <a:t>.</a:t>
            </a:r>
            <a:endParaRPr lang="fr-CA"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28</a:t>
            </a:fld>
            <a:endParaRPr lang="fr-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smtClean="0"/>
          </a:p>
          <a:p>
            <a:endParaRPr lang="fr-CA" dirty="0" smtClean="0"/>
          </a:p>
          <a:p>
            <a:r>
              <a:rPr lang="fr-CA" dirty="0" smtClean="0"/>
              <a:t>Encouragez les enseignants à essayer leurs créations ainsi</a:t>
            </a:r>
            <a:r>
              <a:rPr lang="fr-CA" baseline="0" dirty="0" smtClean="0"/>
              <a:t> que les créations des autres participants à la formation.</a:t>
            </a:r>
          </a:p>
          <a:p>
            <a:endParaRPr lang="fr-CA" baseline="0" dirty="0" smtClean="0"/>
          </a:p>
          <a:p>
            <a:r>
              <a:rPr lang="fr-CA" baseline="0" dirty="0" smtClean="0"/>
              <a:t>Si certains changements sont nécessaires, il est primordial de partager les changements avec les autres participants en apportant les changements sur eFormation également.</a:t>
            </a:r>
          </a:p>
          <a:p>
            <a:endParaRPr lang="fr-CA" baseline="0" dirty="0" smtClean="0"/>
          </a:p>
          <a:p>
            <a:r>
              <a:rPr lang="fr-CA" baseline="0" dirty="0" smtClean="0"/>
              <a:t>Ex.:</a:t>
            </a:r>
          </a:p>
          <a:p>
            <a:r>
              <a:rPr lang="fr-CA" b="1" baseline="0" noProof="0" dirty="0" smtClean="0"/>
              <a:t>Coin de partage de Patricia</a:t>
            </a:r>
          </a:p>
          <a:p>
            <a:r>
              <a:rPr lang="fr-CA" baseline="0" noProof="0" dirty="0" smtClean="0"/>
              <a:t>Math 7e – Le sens du nombre RAS 2 : Questions en parallèle - le 15 octobre </a:t>
            </a:r>
            <a:r>
              <a:rPr lang="fr-CA" baseline="0" dirty="0" smtClean="0"/>
              <a:t>2010 </a:t>
            </a:r>
          </a:p>
          <a:p>
            <a:pPr defTabSz="931774">
              <a:defRPr/>
            </a:pPr>
            <a:r>
              <a:rPr lang="fr-CA" baseline="0" noProof="0" dirty="0" smtClean="0"/>
              <a:t>Math 7e – Le sens du nombre RAS 2 : Questions en parallèle – corrections apportées le 18 octobre 2010</a:t>
            </a:r>
          </a:p>
          <a:p>
            <a:pPr defTabSz="931774">
              <a:defRPr/>
            </a:pPr>
            <a:endParaRPr lang="fr-CA" baseline="0" noProof="0" dirty="0" smtClean="0"/>
          </a:p>
          <a:p>
            <a:pPr defTabSz="931774">
              <a:defRPr/>
            </a:pPr>
            <a:r>
              <a:rPr lang="fr-CA" baseline="0" noProof="0" dirty="0" smtClean="0"/>
              <a:t>Plus tard, Patricia pourra enlever la version du 15 octobre 2010.</a:t>
            </a:r>
            <a:endParaRPr lang="fr-CA" baseline="0" dirty="0" smtClean="0"/>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29</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 </a:t>
            </a:r>
          </a:p>
          <a:p>
            <a:r>
              <a:rPr lang="fr-CA" dirty="0" smtClean="0"/>
              <a:t>•  Il n’y a pas deux apprenants qui progressent à la même vitesse; </a:t>
            </a:r>
          </a:p>
          <a:p>
            <a:r>
              <a:rPr lang="fr-CA" dirty="0" smtClean="0"/>
              <a:t>•  Il n’y a pas deux apprenants qui apprennent en même temps; </a:t>
            </a:r>
          </a:p>
          <a:p>
            <a:r>
              <a:rPr lang="fr-CA" dirty="0" smtClean="0"/>
              <a:t>•  Il n’y a pas deux apprenants qui utilisent les mêmes techniques d’étude; </a:t>
            </a:r>
          </a:p>
          <a:p>
            <a:r>
              <a:rPr lang="fr-CA" dirty="0" smtClean="0"/>
              <a:t>•  Il n’y a pas deux apprenants qui résolvent les problèmes exactement de la même </a:t>
            </a:r>
          </a:p>
          <a:p>
            <a:r>
              <a:rPr lang="fr-CA" dirty="0" smtClean="0"/>
              <a:t>manière; </a:t>
            </a:r>
          </a:p>
          <a:p>
            <a:r>
              <a:rPr lang="fr-CA" dirty="0" smtClean="0"/>
              <a:t>•  Il n’y a pas deux apprenants qui possèdent le même répertoire de </a:t>
            </a:r>
          </a:p>
          <a:p>
            <a:r>
              <a:rPr lang="fr-CA" dirty="0" smtClean="0"/>
              <a:t>comportements; </a:t>
            </a:r>
          </a:p>
          <a:p>
            <a:r>
              <a:rPr lang="fr-CA" dirty="0" smtClean="0"/>
              <a:t>•  Il n’y a pas deux apprenants qui possèdent le même profil d’intérêts; </a:t>
            </a:r>
          </a:p>
          <a:p>
            <a:r>
              <a:rPr lang="fr-CA" dirty="0" smtClean="0"/>
              <a:t>•  Il n’y a pas deux apprenants qui ont les mêmes motivations pour atteindre les </a:t>
            </a:r>
          </a:p>
          <a:p>
            <a:r>
              <a:rPr lang="fr-CA" dirty="0" smtClean="0"/>
              <a:t>mêmes buts. </a:t>
            </a:r>
          </a:p>
          <a:p>
            <a:r>
              <a:rPr lang="en-CA" sz="900" dirty="0" err="1" smtClean="0"/>
              <a:t>Tiré</a:t>
            </a:r>
            <a:r>
              <a:rPr lang="en-CA" sz="900" dirty="0" smtClean="0"/>
              <a:t> de </a:t>
            </a:r>
            <a:r>
              <a:rPr lang="en-CA" sz="900" i="1" dirty="0" err="1" smtClean="0"/>
              <a:t>L’inclusion</a:t>
            </a:r>
            <a:r>
              <a:rPr lang="en-CA" sz="900" i="1" dirty="0" smtClean="0"/>
              <a:t> en immersion</a:t>
            </a:r>
            <a:r>
              <a:rPr lang="en-CA" sz="900" dirty="0" smtClean="0"/>
              <a:t>, p.5 (2007)</a:t>
            </a:r>
            <a:endParaRPr lang="fr-CA" sz="900" dirty="0" smtClean="0"/>
          </a:p>
          <a:p>
            <a:r>
              <a:rPr lang="fr-CA" dirty="0" smtClean="0"/>
              <a:t> </a:t>
            </a:r>
          </a:p>
          <a:p>
            <a:r>
              <a:rPr lang="fr-CA" i="1" dirty="0" smtClean="0"/>
              <a:t>L’inclusion en immersion</a:t>
            </a:r>
            <a:r>
              <a:rPr lang="fr-CA" dirty="0" smtClean="0"/>
              <a:t>, Alberta </a:t>
            </a:r>
            <a:r>
              <a:rPr lang="fr-CA" dirty="0" err="1" smtClean="0"/>
              <a:t>Education</a:t>
            </a:r>
            <a:r>
              <a:rPr lang="fr-CA" dirty="0" smtClean="0"/>
              <a:t> (2007) et un document </a:t>
            </a:r>
            <a:r>
              <a:rPr lang="fr-CA" dirty="0" err="1" smtClean="0"/>
              <a:t>pdf</a:t>
            </a:r>
            <a:r>
              <a:rPr lang="fr-CA" dirty="0" smtClean="0"/>
              <a:t> disponible sur le site de Alberta </a:t>
            </a:r>
            <a:r>
              <a:rPr lang="fr-CA" dirty="0" err="1" smtClean="0"/>
              <a:t>Education</a:t>
            </a:r>
            <a:r>
              <a:rPr lang="fr-CA" dirty="0" smtClean="0"/>
              <a:t> et dans votre cartable.</a:t>
            </a:r>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3</a:t>
            </a:fld>
            <a:endParaRPr lang="fr-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CA" dirty="0" smtClean="0"/>
          </a:p>
          <a:p>
            <a:endParaRPr lang="en-CA" dirty="0" smtClean="0"/>
          </a:p>
          <a:p>
            <a:r>
              <a:rPr lang="en-CA" dirty="0" smtClean="0"/>
              <a:t>Vive la </a:t>
            </a:r>
            <a:r>
              <a:rPr lang="en-CA" dirty="0" err="1" smtClean="0"/>
              <a:t>différence</a:t>
            </a:r>
            <a:r>
              <a:rPr lang="en-CA" dirty="0" smtClean="0"/>
              <a:t>!</a:t>
            </a:r>
          </a:p>
          <a:p>
            <a:endParaRPr lang="en-CA" dirty="0" smtClean="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30</a:t>
            </a:fld>
            <a:endParaRPr lang="fr-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31</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en-CA" dirty="0" smtClean="0"/>
          </a:p>
          <a:p>
            <a:endParaRPr lang="fr-CA" dirty="0" smtClean="0"/>
          </a:p>
          <a:p>
            <a:r>
              <a:rPr lang="fr-CA" noProof="0" dirty="0" smtClean="0"/>
              <a:t>Il est de plus en plus évident que le ministère de l’éducation de l’Alberta exigera des formes et des degrés différents de différenciation dans toutes les salles de classe</a:t>
            </a:r>
            <a:r>
              <a:rPr lang="fr-CA" baseline="0" noProof="0" dirty="0" smtClean="0"/>
              <a:t> dans le futur très proche.</a:t>
            </a:r>
            <a:endParaRPr lang="fr-CA" noProof="0" dirty="0" smtClean="0"/>
          </a:p>
          <a:p>
            <a:r>
              <a:rPr lang="fr-CA" noProof="0" dirty="0" smtClean="0"/>
              <a:t>C’est la raison pourquoi le document </a:t>
            </a:r>
            <a:r>
              <a:rPr lang="fr-CA" i="1" noProof="0" dirty="0" err="1" smtClean="0"/>
              <a:t>Making</a:t>
            </a:r>
            <a:r>
              <a:rPr lang="fr-CA" i="1" noProof="0" dirty="0" smtClean="0"/>
              <a:t> a </a:t>
            </a:r>
            <a:r>
              <a:rPr lang="fr-CA" i="1" noProof="0" dirty="0" err="1" smtClean="0"/>
              <a:t>difference</a:t>
            </a:r>
            <a:r>
              <a:rPr lang="fr-CA" i="1" noProof="0" dirty="0" smtClean="0"/>
              <a:t>,</a:t>
            </a:r>
            <a:r>
              <a:rPr lang="fr-CA" i="1" baseline="0" noProof="0" dirty="0" smtClean="0"/>
              <a:t> Meeting diverse </a:t>
            </a:r>
            <a:r>
              <a:rPr lang="fr-CA" i="1" baseline="0" noProof="0" dirty="0" err="1" smtClean="0"/>
              <a:t>learning</a:t>
            </a:r>
            <a:r>
              <a:rPr lang="fr-CA" i="1" baseline="0" noProof="0" dirty="0" smtClean="0"/>
              <a:t> </a:t>
            </a:r>
            <a:r>
              <a:rPr lang="fr-CA" i="1" baseline="0" noProof="0" dirty="0" err="1" smtClean="0"/>
              <a:t>needs</a:t>
            </a:r>
            <a:r>
              <a:rPr lang="fr-CA" i="1" noProof="0" dirty="0" smtClean="0"/>
              <a:t> </a:t>
            </a:r>
            <a:r>
              <a:rPr lang="fr-CA" i="1" noProof="0" dirty="0" err="1" smtClean="0"/>
              <a:t>with</a:t>
            </a:r>
            <a:r>
              <a:rPr lang="fr-CA" i="1" noProof="0" dirty="0" smtClean="0"/>
              <a:t> </a:t>
            </a:r>
            <a:r>
              <a:rPr lang="fr-CA" i="1" noProof="0" dirty="0" err="1" smtClean="0"/>
              <a:t>differentiated</a:t>
            </a:r>
            <a:r>
              <a:rPr lang="fr-CA" i="1" baseline="0" noProof="0" dirty="0" smtClean="0"/>
              <a:t> instruction </a:t>
            </a:r>
            <a:r>
              <a:rPr lang="fr-CA" baseline="0" noProof="0" dirty="0" smtClean="0"/>
              <a:t>a été créé. L’ébauche est sortie tôt en 2009. La version finale est sortie en 2010.  Elle est disponible à</a:t>
            </a:r>
          </a:p>
          <a:p>
            <a:r>
              <a:rPr lang="fr-CA" baseline="0" noProof="0" dirty="0" smtClean="0"/>
              <a:t>http://education.alberta.ca/media/1234045/makingadifference_2010.pdf </a:t>
            </a:r>
          </a:p>
          <a:p>
            <a:endParaRPr lang="fr-CA" baseline="0" noProof="0" dirty="0" smtClean="0"/>
          </a:p>
          <a:p>
            <a:r>
              <a:rPr lang="fr-CA" baseline="0" noProof="0" dirty="0" smtClean="0"/>
              <a:t>La version française suivra sous peu.  Elle n’est pas encore disponible en date du 10 octobre 2010.</a:t>
            </a:r>
            <a:endParaRPr lang="fr-CA" noProof="0" dirty="0" smtClean="0"/>
          </a:p>
          <a:p>
            <a:endParaRPr lang="en-CA"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Comment utiliser cette diapo:</a:t>
            </a:r>
          </a:p>
          <a:p>
            <a:pPr marL="232943" indent="-232943">
              <a:buAutoNum type="arabicPeriod"/>
            </a:pPr>
            <a:r>
              <a:rPr lang="fr-CA" noProof="0" dirty="0" smtClean="0"/>
              <a:t>Préparer</a:t>
            </a:r>
            <a:r>
              <a:rPr lang="fr-CA" baseline="0" noProof="0" dirty="0" smtClean="0"/>
              <a:t> les participants à ce qu’ils vont voir.</a:t>
            </a:r>
          </a:p>
          <a:p>
            <a:pPr marL="232943" indent="-232943">
              <a:buAutoNum type="arabicPeriod"/>
            </a:pPr>
            <a:r>
              <a:rPr lang="fr-CA" baseline="0" noProof="0" dirty="0" smtClean="0"/>
              <a:t>Aviser les participants qu’ils devront compter les points.</a:t>
            </a:r>
          </a:p>
          <a:p>
            <a:pPr marL="232943" indent="-232943">
              <a:buAutoNum type="arabicPeriod"/>
            </a:pPr>
            <a:r>
              <a:rPr lang="fr-CA" baseline="0" noProof="0" dirty="0" smtClean="0"/>
              <a:t>Montrer les points 3 secondes.</a:t>
            </a:r>
          </a:p>
          <a:p>
            <a:pPr marL="232943" indent="-232943">
              <a:buAutoNum type="arabicPeriod"/>
            </a:pPr>
            <a:r>
              <a:rPr lang="fr-CA" baseline="0" noProof="0" dirty="0" smtClean="0"/>
              <a:t>Remontrer les points 3 secondes.</a:t>
            </a:r>
          </a:p>
          <a:p>
            <a:pPr marL="232943" indent="-232943">
              <a:buAutoNum type="arabicPeriod" startAt="5"/>
            </a:pPr>
            <a:r>
              <a:rPr lang="fr-CA" baseline="0" noProof="0" dirty="0" smtClean="0"/>
              <a:t>Discuter des stratégies personnelles utilisées afin de trouver le nombre de points.</a:t>
            </a:r>
          </a:p>
          <a:p>
            <a:pPr marL="232943" indent="-232943"/>
            <a:endParaRPr lang="fr-CA" baseline="0" noProof="0" dirty="0" smtClean="0"/>
          </a:p>
          <a:p>
            <a:pPr marL="232943" indent="-232943"/>
            <a:r>
              <a:rPr lang="fr-CA" baseline="0" noProof="0" dirty="0" smtClean="0"/>
              <a:t>On notera diverses façons de compter....</a:t>
            </a:r>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Comment utiliser cette diapo:</a:t>
            </a:r>
          </a:p>
          <a:p>
            <a:pPr marL="232943" indent="-232943">
              <a:buAutoNum type="arabicPeriod"/>
            </a:pPr>
            <a:r>
              <a:rPr lang="fr-CA" noProof="0" dirty="0" smtClean="0"/>
              <a:t>Préparer</a:t>
            </a:r>
            <a:r>
              <a:rPr lang="fr-CA" baseline="0" noProof="0" dirty="0" smtClean="0"/>
              <a:t> les participants à ce qu’ils vont voir.</a:t>
            </a:r>
          </a:p>
          <a:p>
            <a:pPr marL="232943" indent="-232943">
              <a:buAutoNum type="arabicPeriod"/>
            </a:pPr>
            <a:r>
              <a:rPr lang="fr-CA" baseline="0" noProof="0" dirty="0" smtClean="0"/>
              <a:t>Aviser les participants qu’ils devront compter les points.</a:t>
            </a:r>
          </a:p>
          <a:p>
            <a:pPr marL="232943" indent="-232943">
              <a:buAutoNum type="arabicPeriod"/>
            </a:pPr>
            <a:r>
              <a:rPr lang="fr-CA" baseline="0" noProof="0" dirty="0" smtClean="0"/>
              <a:t>Montrer les points 3 secondes.</a:t>
            </a:r>
          </a:p>
          <a:p>
            <a:pPr marL="232943" indent="-232943">
              <a:buAutoNum type="arabicPeriod"/>
            </a:pPr>
            <a:r>
              <a:rPr lang="fr-CA" baseline="0" noProof="0" dirty="0" smtClean="0"/>
              <a:t>Remontrer les points 3 secondes.</a:t>
            </a:r>
          </a:p>
          <a:p>
            <a:pPr marL="232943" indent="-232943">
              <a:buAutoNum type="arabicPeriod"/>
            </a:pPr>
            <a:endParaRPr lang="fr-CA" baseline="0" noProof="0" dirty="0" smtClean="0"/>
          </a:p>
          <a:p>
            <a:pPr marL="232943" indent="-232943"/>
            <a:r>
              <a:rPr lang="fr-CA" baseline="0" noProof="0" dirty="0" smtClean="0"/>
              <a:t>Discuter des stratégies personnelles utilisées afin de trouver le nombre de points.</a:t>
            </a:r>
            <a:endParaRPr lang="fr-CA" noProof="0"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Comment utiliser cette diapo:</a:t>
            </a:r>
          </a:p>
          <a:p>
            <a:pPr marL="232943" indent="-232943">
              <a:buAutoNum type="arabicPeriod"/>
            </a:pPr>
            <a:r>
              <a:rPr lang="fr-CA" noProof="0" dirty="0" smtClean="0"/>
              <a:t>Préparer</a:t>
            </a:r>
            <a:r>
              <a:rPr lang="fr-CA" baseline="0" noProof="0" dirty="0" smtClean="0"/>
              <a:t> les participants à ce qu’ils vont voir.</a:t>
            </a:r>
          </a:p>
          <a:p>
            <a:pPr marL="232943" indent="-232943">
              <a:buAutoNum type="arabicPeriod"/>
            </a:pPr>
            <a:r>
              <a:rPr lang="fr-CA" baseline="0" noProof="0" dirty="0" smtClean="0"/>
              <a:t>Aviser les participants qu’ils devront compter les points.</a:t>
            </a:r>
          </a:p>
          <a:p>
            <a:pPr marL="232943" indent="-232943">
              <a:buAutoNum type="arabicPeriod"/>
            </a:pPr>
            <a:r>
              <a:rPr lang="fr-CA" baseline="0" noProof="0" dirty="0" smtClean="0"/>
              <a:t>Montrer les points 3 secondes.</a:t>
            </a:r>
          </a:p>
          <a:p>
            <a:pPr marL="232943" indent="-232943">
              <a:buAutoNum type="arabicPeriod"/>
            </a:pPr>
            <a:r>
              <a:rPr lang="fr-CA" baseline="0" noProof="0" dirty="0" smtClean="0"/>
              <a:t>Remontrer les points 3 secondes.</a:t>
            </a:r>
          </a:p>
          <a:p>
            <a:pPr marL="232943" indent="-232943">
              <a:buAutoNum type="arabicPeriod"/>
            </a:pPr>
            <a:endParaRPr lang="fr-CA" baseline="0" noProof="0" dirty="0" smtClean="0"/>
          </a:p>
          <a:p>
            <a:pPr marL="232943" indent="-232943"/>
            <a:r>
              <a:rPr lang="fr-CA" baseline="0" noProof="0" dirty="0" smtClean="0"/>
              <a:t>Discuter des stratégies personnelles utilisées afin de trouver le nombre de points.</a:t>
            </a:r>
            <a:endParaRPr lang="fr-CA" noProof="0"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Comment utiliser cette diapo:</a:t>
            </a:r>
          </a:p>
          <a:p>
            <a:pPr marL="232943" indent="-232943">
              <a:buAutoNum type="arabicPeriod"/>
            </a:pPr>
            <a:r>
              <a:rPr lang="fr-CA" noProof="0" dirty="0" smtClean="0"/>
              <a:t>Préparer</a:t>
            </a:r>
            <a:r>
              <a:rPr lang="fr-CA" baseline="0" noProof="0" dirty="0" smtClean="0"/>
              <a:t> les participants à ce qu’ils vont voir.</a:t>
            </a:r>
          </a:p>
          <a:p>
            <a:pPr marL="232943" indent="-232943">
              <a:buAutoNum type="arabicPeriod"/>
            </a:pPr>
            <a:r>
              <a:rPr lang="fr-CA" baseline="0" noProof="0" dirty="0" smtClean="0"/>
              <a:t>Aviser les participants qu’ils devront compter les points.</a:t>
            </a:r>
          </a:p>
          <a:p>
            <a:pPr marL="232943" indent="-232943">
              <a:buAutoNum type="arabicPeriod"/>
            </a:pPr>
            <a:r>
              <a:rPr lang="fr-CA" baseline="0" noProof="0" dirty="0" smtClean="0"/>
              <a:t>Montrer les points 3 secondes.</a:t>
            </a:r>
          </a:p>
          <a:p>
            <a:pPr marL="232943" indent="-232943">
              <a:buAutoNum type="arabicPeriod"/>
            </a:pPr>
            <a:r>
              <a:rPr lang="fr-CA" baseline="0" noProof="0" dirty="0" smtClean="0"/>
              <a:t>Remontrer les points 3 secondes.</a:t>
            </a:r>
          </a:p>
          <a:p>
            <a:pPr marL="232943" indent="-232943">
              <a:buAutoNum type="arabicPeriod"/>
            </a:pPr>
            <a:endParaRPr lang="fr-CA" baseline="0" noProof="0" dirty="0" smtClean="0"/>
          </a:p>
          <a:p>
            <a:pPr marL="232943" indent="-232943"/>
            <a:r>
              <a:rPr lang="fr-CA" baseline="0" noProof="0" dirty="0" smtClean="0"/>
              <a:t>Discuter des stratégies personnelles utilisées afin de trouver le nombre de points.</a:t>
            </a:r>
            <a:endParaRPr lang="fr-CA" noProof="0"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62189" y="695325"/>
            <a:ext cx="2869676" cy="2152675"/>
          </a:xfrm>
        </p:spPr>
      </p:sp>
      <p:sp>
        <p:nvSpPr>
          <p:cNvPr id="3" name="Espace réservé des commentaires 2"/>
          <p:cNvSpPr>
            <a:spLocks noGrp="1"/>
          </p:cNvSpPr>
          <p:nvPr>
            <p:ph type="body" idx="1"/>
          </p:nvPr>
        </p:nvSpPr>
        <p:spPr>
          <a:xfrm>
            <a:off x="696888" y="2992016"/>
            <a:ext cx="5608320" cy="5634757"/>
          </a:xfrm>
        </p:spPr>
        <p:txBody>
          <a:bodyPr>
            <a:normAutofit fontScale="92500" lnSpcReduction="20000"/>
          </a:bodyPr>
          <a:lstStyle/>
          <a:p>
            <a:r>
              <a:rPr lang="fr-FR" b="0" dirty="0" smtClean="0"/>
              <a:t>La différenciation des programmes d’études est le processus de modification ou d’adaptation des programmes en fonction des différents niveaux d’aptitudes des élèves d’une classe.</a:t>
            </a:r>
          </a:p>
          <a:p>
            <a:endParaRPr lang="fr-CA" noProof="0" dirty="0" smtClean="0"/>
          </a:p>
          <a:p>
            <a:pPr defTabSz="931774">
              <a:defRPr/>
            </a:pPr>
            <a:r>
              <a:rPr lang="fr-CA" dirty="0" smtClean="0"/>
              <a:t>Il est important de d</a:t>
            </a:r>
            <a:r>
              <a:rPr lang="fr-CA" altLang="ja-JP" dirty="0" smtClean="0">
                <a:ea typeface="ＭＳ Ｐゴシック" pitchFamily="34" charset="-128"/>
              </a:rPr>
              <a:t>iversifier les activités proposées de sorte à accroître les chances que chacun trouve une tâche porteuse de sens pour lui (selon ses intérêts) et à sa mesure (selon ses habiletés). </a:t>
            </a:r>
            <a:endParaRPr lang="fr-CA" dirty="0" smtClean="0"/>
          </a:p>
          <a:p>
            <a:endParaRPr lang="fr-CA" noProof="0" dirty="0" smtClean="0"/>
          </a:p>
          <a:p>
            <a:r>
              <a:rPr lang="fr-CA" b="1" noProof="0" dirty="0" smtClean="0"/>
              <a:t>L’approche</a:t>
            </a:r>
            <a:r>
              <a:rPr lang="fr-CA" noProof="0" dirty="0" smtClean="0"/>
              <a:t> (nommé</a:t>
            </a:r>
            <a:r>
              <a:rPr lang="fr-CA" baseline="0" noProof="0" dirty="0" smtClean="0"/>
              <a:t> aussi le processus):</a:t>
            </a:r>
          </a:p>
          <a:p>
            <a:r>
              <a:rPr lang="fr-CA" noProof="0" dirty="0" smtClean="0"/>
              <a:t>Différencier le processus, c’est varier les façons dont va se faire l’apprentissage des élèves. Le processus correspond à la possibilité qu’ont les élèves de comprendre le contenu au moyen de cheminements différents (Caron, 2003).</a:t>
            </a:r>
          </a:p>
          <a:p>
            <a:endParaRPr lang="fr-CA" noProof="0" dirty="0" smtClean="0"/>
          </a:p>
          <a:p>
            <a:r>
              <a:rPr lang="fr-CA" b="1" noProof="0" dirty="0" smtClean="0"/>
              <a:t>Le contenu:</a:t>
            </a:r>
          </a:p>
          <a:p>
            <a:r>
              <a:rPr lang="fr-CA" noProof="0" dirty="0" smtClean="0"/>
              <a:t>Lorsqu’un enseignant différencie les contenus, il peut différencier le matériel didactique, le sujet ou le niveau de difficulté. Il est important, en différenciant le contenu, de bien comprendre le programme d’études que l’on différencie afin de connaître les concepts ou les </a:t>
            </a:r>
          </a:p>
          <a:p>
            <a:r>
              <a:rPr lang="fr-CA" noProof="0" dirty="0" smtClean="0"/>
              <a:t>objectifs essentiels de celui-ci.</a:t>
            </a:r>
          </a:p>
          <a:p>
            <a:r>
              <a:rPr lang="fr-CA" sz="900" dirty="0" smtClean="0"/>
              <a:t>Tiré de </a:t>
            </a:r>
            <a:r>
              <a:rPr lang="fr-CA" sz="900" i="1" dirty="0" smtClean="0"/>
              <a:t>L’inclusion en immersion</a:t>
            </a:r>
            <a:r>
              <a:rPr lang="fr-CA" sz="900" dirty="0" smtClean="0"/>
              <a:t>, p. 8 (2007)</a:t>
            </a:r>
          </a:p>
          <a:p>
            <a:endParaRPr lang="fr-CA" sz="900" dirty="0" smtClean="0"/>
          </a:p>
          <a:p>
            <a:r>
              <a:rPr lang="fr-CA" b="1" dirty="0" smtClean="0"/>
              <a:t>Le produit </a:t>
            </a:r>
            <a:r>
              <a:rPr lang="fr-CA" dirty="0" smtClean="0"/>
              <a:t>(nommé aussi les productions):</a:t>
            </a:r>
          </a:p>
          <a:p>
            <a:r>
              <a:rPr lang="fr-CA" dirty="0" smtClean="0"/>
              <a:t>L’enseignant peut aussi différencier les productions en modifiant la longueur de la tâche ou en fournissant une liste de possibilités de productions et permettre à chaque élève de choisir le mode de représentation qu’il ou elle préfère. </a:t>
            </a:r>
          </a:p>
          <a:p>
            <a:pPr defTabSz="931774">
              <a:defRPr/>
            </a:pPr>
            <a:r>
              <a:rPr lang="fr-CA" sz="900" dirty="0" smtClean="0"/>
              <a:t>Tiré de </a:t>
            </a:r>
            <a:r>
              <a:rPr lang="fr-CA" sz="900" i="1" dirty="0" smtClean="0"/>
              <a:t>L’inclusion en immersion</a:t>
            </a:r>
            <a:r>
              <a:rPr lang="fr-CA" sz="900" dirty="0" smtClean="0"/>
              <a:t>, p. 9 (2007)</a:t>
            </a:r>
          </a:p>
          <a:p>
            <a:pPr defTabSz="931774">
              <a:defRPr/>
            </a:pPr>
            <a:endParaRPr lang="fr-CA" dirty="0" smtClean="0"/>
          </a:p>
          <a:p>
            <a:pPr defTabSz="931774">
              <a:defRPr/>
            </a:pPr>
            <a:r>
              <a:rPr lang="fr-CA" b="1" dirty="0" smtClean="0"/>
              <a:t>La structure :</a:t>
            </a:r>
          </a:p>
          <a:p>
            <a:pPr defTabSz="931774">
              <a:defRPr/>
            </a:pPr>
            <a:r>
              <a:rPr lang="fr-CA" dirty="0" smtClean="0"/>
              <a:t>Pour différencier les structures, l’enseignant peut réfléchir non seulement à l’aménagement de la classe, mais aussi à la formation </a:t>
            </a:r>
          </a:p>
          <a:p>
            <a:pPr defTabSz="931774">
              <a:defRPr/>
            </a:pPr>
            <a:r>
              <a:rPr lang="fr-CA" dirty="0" smtClean="0"/>
              <a:t>des groupes à l’intérieur de cette classe. </a:t>
            </a:r>
          </a:p>
          <a:p>
            <a:pPr defTabSz="931774">
              <a:defRPr/>
            </a:pPr>
            <a:r>
              <a:rPr lang="fr-CA" sz="900" dirty="0" smtClean="0"/>
              <a:t>Tiré de </a:t>
            </a:r>
            <a:r>
              <a:rPr lang="fr-CA" sz="900" i="1" dirty="0" smtClean="0"/>
              <a:t>L’inclusion en immersion</a:t>
            </a:r>
            <a:r>
              <a:rPr lang="fr-CA" sz="900" dirty="0" smtClean="0"/>
              <a:t>, p. 9 (2007)</a:t>
            </a:r>
          </a:p>
          <a:p>
            <a:endParaRPr lang="fr-CA" noProof="0" dirty="0" smtClean="0"/>
          </a:p>
          <a:p>
            <a:r>
              <a:rPr lang="fr-CA" b="1" noProof="0" dirty="0" smtClean="0"/>
              <a:t>L’évaluation:</a:t>
            </a:r>
          </a:p>
          <a:p>
            <a:r>
              <a:rPr lang="fr-CA" noProof="0" dirty="0" smtClean="0"/>
              <a:t>Selon Caron, l’enseignant peut différencier l’évaluation en variant les modalités. Il peut également jouer sur les critères et les seuils de réussite. Pour bien différencier les évaluations, il faut s’assurer de bien connaître les élèves de la classe et leur niveau de rendement actuel.</a:t>
            </a:r>
          </a:p>
          <a:p>
            <a:pPr defTabSz="931774">
              <a:defRPr/>
            </a:pPr>
            <a:r>
              <a:rPr lang="fr-CA" sz="900" dirty="0" smtClean="0"/>
              <a:t>Tiré de </a:t>
            </a:r>
            <a:r>
              <a:rPr lang="fr-CA" sz="900" i="1" dirty="0" smtClean="0"/>
              <a:t>L’inclusion en immersion</a:t>
            </a:r>
            <a:r>
              <a:rPr lang="fr-CA" sz="900" dirty="0" smtClean="0"/>
              <a:t>, p. 10 (2007)</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noProof="0" dirty="0" err="1" smtClean="0"/>
              <a:t>Vidéo</a:t>
            </a:r>
            <a:r>
              <a:rPr lang="en-CA" b="1" baseline="0" noProof="0" dirty="0" smtClean="0"/>
              <a:t>:  </a:t>
            </a:r>
            <a:r>
              <a:rPr lang="en-CA" baseline="0" noProof="0" dirty="0" smtClean="0"/>
              <a:t>les </a:t>
            </a:r>
            <a:r>
              <a:rPr lang="en-CA" baseline="0" noProof="0" dirty="0" err="1" smtClean="0"/>
              <a:t>modèles</a:t>
            </a:r>
            <a:r>
              <a:rPr lang="en-CA" baseline="0" noProof="0" dirty="0" smtClean="0"/>
              <a:t>  :  </a:t>
            </a:r>
            <a:r>
              <a:rPr lang="en-CA" baseline="0" noProof="0" dirty="0" err="1" smtClean="0"/>
              <a:t>durée</a:t>
            </a:r>
            <a:r>
              <a:rPr lang="en-CA" baseline="0" noProof="0" dirty="0" smtClean="0"/>
              <a:t> de 5 minutes</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noProof="0" dirty="0" err="1" smtClean="0"/>
              <a:t>Ce</a:t>
            </a:r>
            <a:r>
              <a:rPr lang="en-CA" baseline="0" noProof="0" dirty="0" smtClean="0"/>
              <a:t> </a:t>
            </a:r>
            <a:r>
              <a:rPr lang="en-CA" baseline="0" noProof="0" dirty="0" err="1" smtClean="0"/>
              <a:t>vidéo</a:t>
            </a:r>
            <a:r>
              <a:rPr lang="en-CA" baseline="0" noProof="0" dirty="0" smtClean="0"/>
              <a:t> </a:t>
            </a:r>
            <a:r>
              <a:rPr lang="en-CA" baseline="0" noProof="0" dirty="0" err="1" smtClean="0"/>
              <a:t>résume</a:t>
            </a:r>
            <a:r>
              <a:rPr lang="en-CA" baseline="0" noProof="0" dirty="0" smtClean="0"/>
              <a:t> la </a:t>
            </a:r>
            <a:r>
              <a:rPr lang="en-CA" baseline="0" noProof="0" dirty="0" err="1" smtClean="0"/>
              <a:t>diapo</a:t>
            </a:r>
            <a:r>
              <a:rPr lang="en-CA" baseline="0" noProof="0" dirty="0" smtClean="0"/>
              <a:t> avec </a:t>
            </a:r>
            <a:r>
              <a:rPr lang="en-CA" baseline="0" noProof="0" dirty="0" err="1" smtClean="0"/>
              <a:t>quelques</a:t>
            </a:r>
            <a:r>
              <a:rPr lang="en-CA" baseline="0" noProof="0" dirty="0" smtClean="0"/>
              <a:t> nuances</a:t>
            </a:r>
            <a:endParaRPr lang="fr-CA" baseline="0" noProof="0"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A1C733A9-65BD-4BE4-9FE1-7621A1C70E99}" type="datetimeFigureOut">
              <a:rPr lang="fr-CA" smtClean="0"/>
              <a:pPr/>
              <a:t>2010-10-19</a:t>
            </a:fld>
            <a:endParaRPr lang="fr-CA"/>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CA"/>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A5C337E3-B2E5-4536-88DA-14FF622FD107}"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1C733A9-65BD-4BE4-9FE1-7621A1C70E99}" type="datetimeFigureOut">
              <a:rPr lang="fr-CA" smtClean="0"/>
              <a:pPr/>
              <a:t>2010-10-19</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A5C337E3-B2E5-4536-88DA-14FF622FD107}"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1C733A9-65BD-4BE4-9FE1-7621A1C70E99}" type="datetimeFigureOut">
              <a:rPr lang="fr-CA" smtClean="0"/>
              <a:pPr/>
              <a:t>2010-10-19</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A5C337E3-B2E5-4536-88DA-14FF622FD107}"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1C733A9-65BD-4BE4-9FE1-7621A1C70E99}" type="datetimeFigureOut">
              <a:rPr lang="fr-CA" smtClean="0"/>
              <a:pPr/>
              <a:t>2010-10-19</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A5C337E3-B2E5-4536-88DA-14FF622FD107}" type="slidenum">
              <a:rPr lang="fr-CA" smtClean="0"/>
              <a:pPr/>
              <a:t>‹N°›</a:t>
            </a:fld>
            <a:endParaRPr lang="fr-CA"/>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1C733A9-65BD-4BE4-9FE1-7621A1C70E99}" type="datetimeFigureOut">
              <a:rPr lang="fr-CA" smtClean="0"/>
              <a:pPr/>
              <a:t>2010-10-19</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A5C337E3-B2E5-4536-88DA-14FF622FD107}" type="slidenum">
              <a:rPr lang="fr-CA" smtClean="0"/>
              <a:pPr/>
              <a:t>‹N°›</a:t>
            </a:fld>
            <a:endParaRPr lang="fr-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1C733A9-65BD-4BE4-9FE1-7621A1C70E99}" type="datetimeFigureOut">
              <a:rPr lang="fr-CA" smtClean="0"/>
              <a:pPr/>
              <a:t>2010-10-19</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A5C337E3-B2E5-4536-88DA-14FF622FD107}" type="slidenum">
              <a:rPr lang="fr-CA" smtClean="0"/>
              <a:pPr/>
              <a:t>‹N°›</a:t>
            </a:fld>
            <a:endParaRPr lang="fr-CA"/>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1C733A9-65BD-4BE4-9FE1-7621A1C70E99}" type="datetimeFigureOut">
              <a:rPr lang="fr-CA" smtClean="0"/>
              <a:pPr/>
              <a:t>2010-10-19</a:t>
            </a:fld>
            <a:endParaRPr lang="fr-CA"/>
          </a:p>
        </p:txBody>
      </p:sp>
      <p:sp>
        <p:nvSpPr>
          <p:cNvPr id="8" name="Espace réservé du pied de page 7"/>
          <p:cNvSpPr>
            <a:spLocks noGrp="1"/>
          </p:cNvSpPr>
          <p:nvPr>
            <p:ph type="ftr" sz="quarter" idx="11"/>
          </p:nvPr>
        </p:nvSpPr>
        <p:spPr/>
        <p:txBody>
          <a:bodyPr/>
          <a:lstStyle>
            <a:extLst/>
          </a:lstStyle>
          <a:p>
            <a:endParaRPr lang="fr-CA"/>
          </a:p>
        </p:txBody>
      </p:sp>
      <p:sp>
        <p:nvSpPr>
          <p:cNvPr id="9" name="Espace réservé du numéro de diapositive 8"/>
          <p:cNvSpPr>
            <a:spLocks noGrp="1"/>
          </p:cNvSpPr>
          <p:nvPr>
            <p:ph type="sldNum" sz="quarter" idx="12"/>
          </p:nvPr>
        </p:nvSpPr>
        <p:spPr/>
        <p:txBody>
          <a:bodyPr/>
          <a:lstStyle>
            <a:extLst/>
          </a:lstStyle>
          <a:p>
            <a:fld id="{A5C337E3-B2E5-4536-88DA-14FF622FD107}" type="slidenum">
              <a:rPr lang="fr-CA" smtClean="0"/>
              <a:pPr/>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A1C733A9-65BD-4BE4-9FE1-7621A1C70E99}" type="datetimeFigureOut">
              <a:rPr lang="fr-CA" smtClean="0"/>
              <a:pPr/>
              <a:t>2010-10-19</a:t>
            </a:fld>
            <a:endParaRPr lang="fr-CA"/>
          </a:p>
        </p:txBody>
      </p:sp>
      <p:sp>
        <p:nvSpPr>
          <p:cNvPr id="4" name="Espace réservé du pied de page 3"/>
          <p:cNvSpPr>
            <a:spLocks noGrp="1"/>
          </p:cNvSpPr>
          <p:nvPr>
            <p:ph type="ftr" sz="quarter" idx="11"/>
          </p:nvPr>
        </p:nvSpPr>
        <p:spPr/>
        <p:txBody>
          <a:bodyPr/>
          <a:lstStyle>
            <a:extLst/>
          </a:lstStyle>
          <a:p>
            <a:endParaRPr lang="fr-CA"/>
          </a:p>
        </p:txBody>
      </p:sp>
      <p:sp>
        <p:nvSpPr>
          <p:cNvPr id="5" name="Espace réservé du numéro de diapositive 4"/>
          <p:cNvSpPr>
            <a:spLocks noGrp="1"/>
          </p:cNvSpPr>
          <p:nvPr>
            <p:ph type="sldNum" sz="quarter" idx="12"/>
          </p:nvPr>
        </p:nvSpPr>
        <p:spPr/>
        <p:txBody>
          <a:bodyPr/>
          <a:lstStyle>
            <a:extLst/>
          </a:lstStyle>
          <a:p>
            <a:fld id="{A5C337E3-B2E5-4536-88DA-14FF622FD107}" type="slidenum">
              <a:rPr lang="fr-CA" smtClean="0"/>
              <a:pPr/>
              <a:t>‹N°›</a:t>
            </a:fld>
            <a:endParaRPr lang="fr-CA"/>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1C733A9-65BD-4BE4-9FE1-7621A1C70E99}" type="datetimeFigureOut">
              <a:rPr lang="fr-CA" smtClean="0"/>
              <a:pPr/>
              <a:t>2010-10-19</a:t>
            </a:fld>
            <a:endParaRPr lang="fr-CA"/>
          </a:p>
        </p:txBody>
      </p:sp>
      <p:sp>
        <p:nvSpPr>
          <p:cNvPr id="3" name="Espace réservé du pied de page 2"/>
          <p:cNvSpPr>
            <a:spLocks noGrp="1"/>
          </p:cNvSpPr>
          <p:nvPr>
            <p:ph type="ftr" sz="quarter" idx="11"/>
          </p:nvPr>
        </p:nvSpPr>
        <p:spPr/>
        <p:txBody>
          <a:bodyPr/>
          <a:lstStyle>
            <a:extLst/>
          </a:lstStyle>
          <a:p>
            <a:endParaRPr lang="fr-CA"/>
          </a:p>
        </p:txBody>
      </p:sp>
      <p:sp>
        <p:nvSpPr>
          <p:cNvPr id="4" name="Espace réservé du numéro de diapositive 3"/>
          <p:cNvSpPr>
            <a:spLocks noGrp="1"/>
          </p:cNvSpPr>
          <p:nvPr>
            <p:ph type="sldNum" sz="quarter" idx="12"/>
          </p:nvPr>
        </p:nvSpPr>
        <p:spPr/>
        <p:txBody>
          <a:bodyPr/>
          <a:lstStyle>
            <a:extLst/>
          </a:lstStyle>
          <a:p>
            <a:fld id="{A5C337E3-B2E5-4536-88DA-14FF622FD107}"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A1C733A9-65BD-4BE4-9FE1-7621A1C70E99}" type="datetimeFigureOut">
              <a:rPr lang="fr-CA" smtClean="0"/>
              <a:pPr/>
              <a:t>2010-10-19</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A5C337E3-B2E5-4536-88DA-14FF622FD107}" type="slidenum">
              <a:rPr lang="fr-CA" smtClean="0"/>
              <a:pPr/>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A1C733A9-65BD-4BE4-9FE1-7621A1C70E99}" type="datetimeFigureOut">
              <a:rPr lang="fr-CA" smtClean="0"/>
              <a:pPr/>
              <a:t>2010-10-19</a:t>
            </a:fld>
            <a:endParaRPr lang="fr-CA"/>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CA"/>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A5C337E3-B2E5-4536-88DA-14FF622FD107}" type="slidenum">
              <a:rPr lang="fr-CA" smtClean="0"/>
              <a:pPr/>
              <a:t>‹N°›</a:t>
            </a:fld>
            <a:endParaRPr lang="fr-CA"/>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1C733A9-65BD-4BE4-9FE1-7621A1C70E99}" type="datetimeFigureOut">
              <a:rPr lang="fr-CA" smtClean="0"/>
              <a:pPr/>
              <a:t>2010-10-19</a:t>
            </a:fld>
            <a:endParaRPr lang="fr-CA"/>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CA"/>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C337E3-B2E5-4536-88DA-14FF622FD107}"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C:\Old%20Data\Renee\CPFPP-DATA\Diff&#233;renciation%20-%20Atelier\Vid&#233;os\Stairsvsesculator.wmv" TargetMode="External"/><Relationship Id="rId5" Type="http://schemas.openxmlformats.org/officeDocument/2006/relationships/image" Target="../media/image7.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Jeopardy/JEOPARDY%20F%20et%20E%205e%20ann&#233;e.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www.learnquebec.ca/streaming/player.php?name=regardclips/differenciation/3_modeles_pedagogiques.flv&amp;w=600&amp;h=6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764704"/>
            <a:ext cx="7772400" cy="1440160"/>
          </a:xfrm>
        </p:spPr>
        <p:txBody>
          <a:bodyPr>
            <a:normAutofit fontScale="90000"/>
          </a:bodyPr>
          <a:lstStyle/>
          <a:p>
            <a:r>
              <a:rPr lang="fr-CA" dirty="0" smtClean="0">
                <a:latin typeface="Trebuchet MS" pitchFamily="34" charset="0"/>
              </a:rPr>
              <a:t>la différenciation au service des mathématiques</a:t>
            </a:r>
            <a:endParaRPr lang="fr-CA" dirty="0">
              <a:latin typeface="Trebuchet MS" pitchFamily="34" charset="0"/>
            </a:endParaRPr>
          </a:p>
        </p:txBody>
      </p:sp>
      <p:sp>
        <p:nvSpPr>
          <p:cNvPr id="3" name="Sous-titre 2"/>
          <p:cNvSpPr>
            <a:spLocks noGrp="1"/>
          </p:cNvSpPr>
          <p:nvPr>
            <p:ph type="subTitle" idx="1"/>
          </p:nvPr>
        </p:nvSpPr>
        <p:spPr>
          <a:xfrm>
            <a:off x="6012160" y="2708920"/>
            <a:ext cx="2302024" cy="576064"/>
          </a:xfrm>
        </p:spPr>
        <p:txBody>
          <a:bodyPr>
            <a:noAutofit/>
          </a:bodyPr>
          <a:lstStyle/>
          <a:p>
            <a:r>
              <a:rPr lang="fr-CA" sz="3200" b="1" dirty="0" smtClean="0">
                <a:solidFill>
                  <a:schemeClr val="tx2">
                    <a:lumMod val="60000"/>
                    <a:lumOff val="40000"/>
                  </a:schemeClr>
                </a:solidFill>
              </a:rPr>
              <a:t>l’approche</a:t>
            </a:r>
            <a:endParaRPr lang="fr-CA" sz="3200" b="1" dirty="0">
              <a:solidFill>
                <a:schemeClr val="tx2">
                  <a:lumMod val="60000"/>
                  <a:lumOff val="40000"/>
                </a:schemeClr>
              </a:solidFill>
            </a:endParaRPr>
          </a:p>
        </p:txBody>
      </p:sp>
      <p:pic>
        <p:nvPicPr>
          <p:cNvPr id="1026" name="Picture 2" descr="C:\Old Data\Renee\CPFPP-DATA\ARPDC MATH\Consortium09_LOGO.jpg"/>
          <p:cNvPicPr>
            <a:picLocks noChangeAspect="1" noChangeArrowheads="1"/>
          </p:cNvPicPr>
          <p:nvPr/>
        </p:nvPicPr>
        <p:blipFill>
          <a:blip r:embed="rId3" cstate="print"/>
          <a:srcRect/>
          <a:stretch>
            <a:fillRect/>
          </a:stretch>
        </p:blipFill>
        <p:spPr bwMode="auto">
          <a:xfrm>
            <a:off x="5652120" y="3935837"/>
            <a:ext cx="2662448" cy="809020"/>
          </a:xfrm>
          <a:prstGeom prst="rect">
            <a:avLst/>
          </a:prstGeom>
          <a:noFill/>
        </p:spPr>
      </p:pic>
      <p:sp>
        <p:nvSpPr>
          <p:cNvPr id="5" name="ZoneTexte 4"/>
          <p:cNvSpPr txBox="1"/>
          <p:nvPr/>
        </p:nvSpPr>
        <p:spPr>
          <a:xfrm>
            <a:off x="1043608" y="5877272"/>
            <a:ext cx="3312368" cy="584775"/>
          </a:xfrm>
          <a:prstGeom prst="rect">
            <a:avLst/>
          </a:prstGeom>
          <a:noFill/>
        </p:spPr>
        <p:txBody>
          <a:bodyPr wrap="square" rtlCol="0">
            <a:spAutoFit/>
          </a:bodyPr>
          <a:lstStyle/>
          <a:p>
            <a:r>
              <a:rPr lang="fr-CA" sz="3200" b="1" dirty="0" smtClean="0">
                <a:solidFill>
                  <a:schemeClr val="bg1"/>
                </a:solidFill>
                <a:latin typeface="Trebuchet MS" pitchFamily="34" charset="0"/>
              </a:rPr>
              <a:t>3</a:t>
            </a:r>
            <a:r>
              <a:rPr lang="fr-CA" sz="3200" b="1" baseline="30000" dirty="0" smtClean="0">
                <a:solidFill>
                  <a:schemeClr val="bg1"/>
                </a:solidFill>
                <a:latin typeface="Trebuchet MS" pitchFamily="34" charset="0"/>
              </a:rPr>
              <a:t>e</a:t>
            </a:r>
            <a:r>
              <a:rPr lang="fr-CA" sz="3200" b="1" dirty="0" smtClean="0">
                <a:solidFill>
                  <a:schemeClr val="bg1"/>
                </a:solidFill>
                <a:latin typeface="Trebuchet MS" pitchFamily="34" charset="0"/>
              </a:rPr>
              <a:t> à 8</a:t>
            </a:r>
            <a:r>
              <a:rPr lang="fr-CA" sz="3200" b="1" baseline="30000" dirty="0" smtClean="0">
                <a:solidFill>
                  <a:schemeClr val="bg1"/>
                </a:solidFill>
                <a:latin typeface="Trebuchet MS" pitchFamily="34" charset="0"/>
              </a:rPr>
              <a:t>e</a:t>
            </a:r>
            <a:r>
              <a:rPr lang="fr-CA" sz="3200" b="1" dirty="0" smtClean="0">
                <a:solidFill>
                  <a:schemeClr val="bg1"/>
                </a:solidFill>
                <a:latin typeface="Trebuchet MS" pitchFamily="34" charset="0"/>
              </a:rPr>
              <a:t> année</a:t>
            </a:r>
            <a:endParaRPr lang="fr-CA" sz="3200" b="1" dirty="0">
              <a:solidFill>
                <a:schemeClr val="bg1"/>
              </a:solidFill>
              <a:latin typeface="Trebuchet MS" pitchFamily="34" charset="0"/>
            </a:endParaRPr>
          </a:p>
        </p:txBody>
      </p:sp>
      <p:sp>
        <p:nvSpPr>
          <p:cNvPr id="6" name="ZoneTexte 5"/>
          <p:cNvSpPr txBox="1"/>
          <p:nvPr/>
        </p:nvSpPr>
        <p:spPr>
          <a:xfrm>
            <a:off x="7271792" y="5301208"/>
            <a:ext cx="1404664" cy="276999"/>
          </a:xfrm>
          <a:prstGeom prst="rect">
            <a:avLst/>
          </a:prstGeom>
          <a:noFill/>
        </p:spPr>
        <p:txBody>
          <a:bodyPr wrap="square" rtlCol="0">
            <a:spAutoFit/>
          </a:bodyPr>
          <a:lstStyle/>
          <a:p>
            <a:r>
              <a:rPr lang="fr-CA" sz="1200" dirty="0" smtClean="0">
                <a:solidFill>
                  <a:schemeClr val="bg1"/>
                </a:solidFill>
                <a:latin typeface="Trebuchet MS" pitchFamily="34" charset="0"/>
              </a:rPr>
              <a:t>octobre 2010</a:t>
            </a:r>
            <a:endParaRPr lang="fr-CA" sz="1200" dirty="0">
              <a:solidFill>
                <a:schemeClr val="bg1"/>
              </a:solidFill>
              <a:latin typeface="Trebuchet M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CA" altLang="ja-JP" dirty="0" smtClean="0">
                <a:ea typeface="ＭＳ Ｐゴシック" pitchFamily="34" charset="-128"/>
              </a:rPr>
              <a:t>par des </a:t>
            </a:r>
            <a:r>
              <a:rPr lang="fr-CA" altLang="ja-JP" dirty="0" smtClean="0">
                <a:solidFill>
                  <a:schemeClr val="accent1">
                    <a:lumMod val="75000"/>
                  </a:schemeClr>
                </a:solidFill>
                <a:ea typeface="ＭＳ Ｐゴシック" pitchFamily="34" charset="-128"/>
              </a:rPr>
              <a:t>activités pertinentes</a:t>
            </a:r>
          </a:p>
          <a:p>
            <a:pPr>
              <a:spcBef>
                <a:spcPct val="0"/>
              </a:spcBef>
              <a:buFont typeface="Wingdings" pitchFamily="2" charset="2"/>
              <a:buNone/>
            </a:pPr>
            <a:endParaRPr lang="fr-CA" altLang="ja-JP" dirty="0" smtClean="0">
              <a:ea typeface="ＭＳ Ｐゴシック" pitchFamily="34" charset="-128"/>
            </a:endParaRPr>
          </a:p>
          <a:p>
            <a:pPr>
              <a:spcBef>
                <a:spcPct val="0"/>
              </a:spcBef>
            </a:pPr>
            <a:r>
              <a:rPr lang="fr-CA" altLang="ja-JP" dirty="0" smtClean="0">
                <a:ea typeface="ＭＳ Ｐゴシック" pitchFamily="34" charset="-128"/>
              </a:rPr>
              <a:t>par des </a:t>
            </a:r>
            <a:r>
              <a:rPr lang="fr-CA" altLang="ja-JP" dirty="0" smtClean="0">
                <a:solidFill>
                  <a:schemeClr val="accent1">
                    <a:lumMod val="75000"/>
                  </a:schemeClr>
                </a:solidFill>
                <a:ea typeface="ＭＳ Ｐゴシック" pitchFamily="34" charset="-128"/>
              </a:rPr>
              <a:t>regroupements</a:t>
            </a:r>
            <a:r>
              <a:rPr lang="fr-CA" altLang="ja-JP" dirty="0" smtClean="0">
                <a:ea typeface="ＭＳ Ｐゴシック" pitchFamily="34" charset="-128"/>
              </a:rPr>
              <a:t> </a:t>
            </a:r>
            <a:r>
              <a:rPr lang="fr-CA" altLang="ja-JP" dirty="0" smtClean="0">
                <a:solidFill>
                  <a:schemeClr val="accent1">
                    <a:lumMod val="75000"/>
                  </a:schemeClr>
                </a:solidFill>
                <a:ea typeface="ＭＳ Ｐゴシック" pitchFamily="34" charset="-128"/>
              </a:rPr>
              <a:t>divers</a:t>
            </a:r>
            <a:r>
              <a:rPr lang="fr-CA" altLang="ja-JP" dirty="0" smtClean="0">
                <a:ea typeface="ＭＳ Ｐゴシック" pitchFamily="34" charset="-128"/>
              </a:rPr>
              <a:t> d'élèves</a:t>
            </a:r>
          </a:p>
          <a:p>
            <a:pPr>
              <a:spcBef>
                <a:spcPct val="0"/>
              </a:spcBef>
              <a:buFont typeface="Wingdings" pitchFamily="2" charset="2"/>
              <a:buNone/>
            </a:pPr>
            <a:r>
              <a:rPr lang="fr-CA" altLang="ja-JP" dirty="0" smtClean="0">
                <a:ea typeface="ＭＳ Ｐゴシック" pitchFamily="34" charset="-128"/>
              </a:rPr>
              <a:t>	</a:t>
            </a:r>
          </a:p>
          <a:p>
            <a:pPr>
              <a:spcBef>
                <a:spcPct val="0"/>
              </a:spcBef>
            </a:pPr>
            <a:r>
              <a:rPr lang="fr-CA" altLang="ja-JP" dirty="0" smtClean="0">
                <a:ea typeface="ＭＳ Ｐゴシック" pitchFamily="34" charset="-128"/>
              </a:rPr>
              <a:t>par des </a:t>
            </a:r>
            <a:r>
              <a:rPr lang="fr-CA" altLang="ja-JP" dirty="0" smtClean="0">
                <a:solidFill>
                  <a:schemeClr val="accent1">
                    <a:lumMod val="75000"/>
                  </a:schemeClr>
                </a:solidFill>
                <a:ea typeface="ＭＳ Ｐゴシック" pitchFamily="34" charset="-128"/>
              </a:rPr>
              <a:t>itinéraires</a:t>
            </a:r>
            <a:r>
              <a:rPr lang="fr-CA" altLang="ja-JP" dirty="0" smtClean="0">
                <a:ea typeface="ＭＳ Ｐゴシック" pitchFamily="34" charset="-128"/>
              </a:rPr>
              <a:t> d'apprentissage ou                                 processus </a:t>
            </a:r>
            <a:r>
              <a:rPr lang="fr-CA" altLang="ja-JP" dirty="0" smtClean="0">
                <a:solidFill>
                  <a:schemeClr val="accent1">
                    <a:lumMod val="75000"/>
                  </a:schemeClr>
                </a:solidFill>
                <a:ea typeface="ＭＳ Ｐゴシック" pitchFamily="34" charset="-128"/>
              </a:rPr>
              <a:t>variés</a:t>
            </a:r>
            <a:r>
              <a:rPr lang="fr-FR" altLang="ja-JP" dirty="0" smtClean="0">
                <a:solidFill>
                  <a:schemeClr val="accent1">
                    <a:lumMod val="75000"/>
                  </a:schemeClr>
                </a:solidFill>
                <a:ea typeface="ＭＳ Ｐゴシック" pitchFamily="34" charset="-128"/>
              </a:rPr>
              <a:t> et étayés</a:t>
            </a:r>
          </a:p>
          <a:p>
            <a:pPr>
              <a:spcBef>
                <a:spcPct val="0"/>
              </a:spcBef>
              <a:buFont typeface="Wingdings" pitchFamily="2" charset="2"/>
              <a:buNone/>
            </a:pPr>
            <a:endParaRPr lang="fr-CA" altLang="ja-JP" dirty="0" smtClean="0">
              <a:ea typeface="ＭＳ Ｐゴシック" pitchFamily="34" charset="-128"/>
            </a:endParaRPr>
          </a:p>
          <a:p>
            <a:pPr>
              <a:spcBef>
                <a:spcPct val="0"/>
              </a:spcBef>
            </a:pPr>
            <a:r>
              <a:rPr lang="fr-CA" altLang="ja-JP" dirty="0" smtClean="0">
                <a:ea typeface="ＭＳ Ｐゴシック" pitchFamily="34" charset="-128"/>
              </a:rPr>
              <a:t>par des </a:t>
            </a:r>
            <a:r>
              <a:rPr lang="fr-CA" altLang="ja-JP" dirty="0" smtClean="0">
                <a:solidFill>
                  <a:schemeClr val="accent1">
                    <a:lumMod val="75000"/>
                  </a:schemeClr>
                </a:solidFill>
                <a:ea typeface="ＭＳ Ｐゴシック" pitchFamily="34" charset="-128"/>
              </a:rPr>
              <a:t>choix d’activités </a:t>
            </a:r>
            <a:r>
              <a:rPr lang="fr-CA" altLang="ja-JP" dirty="0" smtClean="0">
                <a:ea typeface="ＭＳ Ｐゴシック" pitchFamily="34" charset="-128"/>
              </a:rPr>
              <a:t>judicieusement planifiées</a:t>
            </a:r>
          </a:p>
          <a:p>
            <a:pPr>
              <a:spcBef>
                <a:spcPct val="0"/>
              </a:spcBef>
              <a:buFont typeface="Wingdings" pitchFamily="2" charset="2"/>
              <a:buNone/>
            </a:pPr>
            <a:endParaRPr lang="en-CA" altLang="ja-JP" sz="1400" dirty="0" smtClean="0">
              <a:ea typeface="ＭＳ Ｐゴシック" pitchFamily="34" charset="-128"/>
            </a:endParaRPr>
          </a:p>
          <a:p>
            <a:pPr>
              <a:spcBef>
                <a:spcPct val="0"/>
              </a:spcBef>
              <a:buFont typeface="Wingdings" pitchFamily="2" charset="2"/>
              <a:buNone/>
            </a:pPr>
            <a:endParaRPr lang="fr-CA" altLang="ja-JP" sz="1400" dirty="0" smtClean="0">
              <a:ea typeface="ＭＳ Ｐゴシック" pitchFamily="34" charset="-128"/>
            </a:endParaRPr>
          </a:p>
          <a:p>
            <a:pPr>
              <a:spcBef>
                <a:spcPct val="0"/>
              </a:spcBef>
              <a:buFont typeface="Wingdings" pitchFamily="2" charset="2"/>
              <a:buNone/>
            </a:pPr>
            <a:r>
              <a:rPr lang="fr-CA" altLang="ja-JP" sz="1200" dirty="0" smtClean="0">
                <a:ea typeface="ＭＳ Ｐゴシック" pitchFamily="34" charset="-128"/>
              </a:rPr>
              <a:t>Tiré de </a:t>
            </a:r>
            <a:r>
              <a:rPr lang="fr-FR" sz="1200" dirty="0" err="1" smtClean="0"/>
              <a:t>Making</a:t>
            </a:r>
            <a:r>
              <a:rPr lang="fr-FR" sz="1200" dirty="0" smtClean="0"/>
              <a:t> a </a:t>
            </a:r>
            <a:r>
              <a:rPr lang="fr-FR" sz="1200" dirty="0" err="1" smtClean="0"/>
              <a:t>Difference</a:t>
            </a:r>
            <a:r>
              <a:rPr lang="fr-FR" sz="1200" dirty="0" smtClean="0"/>
              <a:t> | Meeting diverse </a:t>
            </a:r>
            <a:r>
              <a:rPr lang="fr-FR" sz="1200" dirty="0" err="1" smtClean="0"/>
              <a:t>learning</a:t>
            </a:r>
            <a:r>
              <a:rPr lang="fr-FR" sz="1200" dirty="0" smtClean="0"/>
              <a:t> </a:t>
            </a:r>
            <a:r>
              <a:rPr lang="fr-FR" sz="1200" dirty="0" err="1" smtClean="0"/>
              <a:t>needs</a:t>
            </a:r>
            <a:r>
              <a:rPr lang="fr-FR" sz="1200" dirty="0" smtClean="0"/>
              <a:t> </a:t>
            </a:r>
            <a:r>
              <a:rPr lang="fr-FR" sz="1200" dirty="0" err="1" smtClean="0"/>
              <a:t>with</a:t>
            </a:r>
            <a:r>
              <a:rPr lang="fr-FR" sz="1200" dirty="0" smtClean="0"/>
              <a:t> </a:t>
            </a:r>
            <a:r>
              <a:rPr lang="fr-FR" sz="1200" dirty="0" err="1" smtClean="0"/>
              <a:t>differentiated</a:t>
            </a:r>
            <a:r>
              <a:rPr lang="fr-FR" sz="1200" dirty="0" smtClean="0"/>
              <a:t> instruction (2009) </a:t>
            </a:r>
            <a:r>
              <a:rPr lang="fr-FR" sz="1200" dirty="0" err="1" smtClean="0"/>
              <a:t>Draft</a:t>
            </a:r>
            <a:endParaRPr lang="fr-FR" sz="1200" dirty="0" smtClean="0"/>
          </a:p>
          <a:p>
            <a:endParaRPr lang="fr-CA" dirty="0"/>
          </a:p>
        </p:txBody>
      </p:sp>
      <p:sp>
        <p:nvSpPr>
          <p:cNvPr id="3" name="Titre 2"/>
          <p:cNvSpPr>
            <a:spLocks noGrp="1"/>
          </p:cNvSpPr>
          <p:nvPr>
            <p:ph type="title"/>
          </p:nvPr>
        </p:nvSpPr>
        <p:spPr/>
        <p:txBody>
          <a:bodyPr/>
          <a:lstStyle/>
          <a:p>
            <a:pPr algn="r"/>
            <a:r>
              <a:rPr lang="en-CA" dirty="0" err="1" smtClean="0"/>
              <a:t>façons</a:t>
            </a:r>
            <a:r>
              <a:rPr lang="en-CA" dirty="0" smtClean="0"/>
              <a:t> de </a:t>
            </a:r>
            <a:r>
              <a:rPr lang="en-CA" dirty="0" err="1" smtClean="0"/>
              <a:t>différencier</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363272" cy="4525963"/>
          </a:xfrm>
        </p:spPr>
        <p:txBody>
          <a:bodyPr/>
          <a:lstStyle/>
          <a:p>
            <a:endParaRPr lang="fr-CA" dirty="0" smtClean="0"/>
          </a:p>
          <a:p>
            <a:r>
              <a:rPr lang="fr-CA" dirty="0" smtClean="0"/>
              <a:t>Bien connaître l’élève veut dire savoir :</a:t>
            </a:r>
          </a:p>
          <a:p>
            <a:endParaRPr lang="fr-CA" sz="1600" dirty="0" smtClean="0"/>
          </a:p>
          <a:p>
            <a:pPr>
              <a:buFontTx/>
              <a:buNone/>
            </a:pPr>
            <a:r>
              <a:rPr lang="fr-CA" dirty="0" smtClean="0"/>
              <a:t>- ce qui l’intéresse 	     (</a:t>
            </a:r>
            <a:r>
              <a:rPr lang="fr-CA" dirty="0" smtClean="0">
                <a:solidFill>
                  <a:schemeClr val="tx2"/>
                </a:solidFill>
              </a:rPr>
              <a:t>ses intérêts</a:t>
            </a:r>
            <a:r>
              <a:rPr lang="fr-CA" dirty="0" smtClean="0"/>
              <a:t>)</a:t>
            </a:r>
          </a:p>
          <a:p>
            <a:pPr>
              <a:buFontTx/>
              <a:buNone/>
            </a:pPr>
            <a:r>
              <a:rPr lang="fr-CA" dirty="0" smtClean="0"/>
              <a:t>- ce qu’il a vécu	     (</a:t>
            </a:r>
            <a:r>
              <a:rPr lang="fr-CA" dirty="0" smtClean="0">
                <a:solidFill>
                  <a:schemeClr val="tx2"/>
                </a:solidFill>
              </a:rPr>
              <a:t>ses expériences</a:t>
            </a:r>
            <a:r>
              <a:rPr lang="fr-CA" dirty="0" smtClean="0"/>
              <a:t>)</a:t>
            </a:r>
          </a:p>
          <a:p>
            <a:pPr>
              <a:buFont typeface="Wingdings" pitchFamily="2" charset="2"/>
              <a:buNone/>
            </a:pPr>
            <a:r>
              <a:rPr lang="fr-CA" dirty="0" smtClean="0"/>
              <a:t>- ce qu’il sait déjà	     (</a:t>
            </a:r>
            <a:r>
              <a:rPr lang="fr-CA" dirty="0" smtClean="0">
                <a:solidFill>
                  <a:schemeClr val="tx2"/>
                </a:solidFill>
              </a:rPr>
              <a:t>ses expertises</a:t>
            </a:r>
            <a:r>
              <a:rPr lang="fr-CA" dirty="0" smtClean="0"/>
              <a:t>)</a:t>
            </a:r>
          </a:p>
          <a:p>
            <a:pPr>
              <a:buFont typeface="Wingdings" pitchFamily="2" charset="2"/>
              <a:buNone/>
            </a:pPr>
            <a:r>
              <a:rPr lang="fr-CA" dirty="0" smtClean="0"/>
              <a:t>- ce qu’il ne sait pas	     (</a:t>
            </a:r>
            <a:r>
              <a:rPr lang="fr-CA" dirty="0" smtClean="0">
                <a:solidFill>
                  <a:schemeClr val="tx2"/>
                </a:solidFill>
              </a:rPr>
              <a:t>ses manques</a:t>
            </a:r>
            <a:r>
              <a:rPr lang="fr-CA" dirty="0" smtClean="0"/>
              <a:t>)</a:t>
            </a:r>
          </a:p>
          <a:p>
            <a:pPr>
              <a:buFontTx/>
              <a:buChar char="-"/>
            </a:pPr>
            <a:r>
              <a:rPr lang="fr-CA" dirty="0" smtClean="0"/>
              <a:t>ce qu’il ne peut pas faire  </a:t>
            </a:r>
          </a:p>
          <a:p>
            <a:pPr>
              <a:buNone/>
            </a:pPr>
            <a:r>
              <a:rPr lang="fr-CA" dirty="0" smtClean="0"/>
              <a:t>				(</a:t>
            </a:r>
            <a:r>
              <a:rPr lang="fr-CA" dirty="0" smtClean="0">
                <a:solidFill>
                  <a:schemeClr val="tx2"/>
                </a:solidFill>
              </a:rPr>
              <a:t>son mode d’apprentissage</a:t>
            </a:r>
            <a:r>
              <a:rPr lang="fr-CA" dirty="0" smtClean="0"/>
              <a:t>)</a:t>
            </a:r>
          </a:p>
          <a:p>
            <a:endParaRPr lang="fr-CA" dirty="0"/>
          </a:p>
        </p:txBody>
      </p:sp>
      <p:sp>
        <p:nvSpPr>
          <p:cNvPr id="3" name="Titre 2"/>
          <p:cNvSpPr>
            <a:spLocks noGrp="1"/>
          </p:cNvSpPr>
          <p:nvPr>
            <p:ph type="title"/>
          </p:nvPr>
        </p:nvSpPr>
        <p:spPr/>
        <p:txBody>
          <a:bodyPr/>
          <a:lstStyle/>
          <a:p>
            <a:pPr algn="r"/>
            <a:r>
              <a:rPr lang="en-CA" dirty="0" err="1" smtClean="0"/>
              <a:t>bien</a:t>
            </a:r>
            <a:r>
              <a:rPr lang="en-CA" dirty="0" smtClean="0"/>
              <a:t> </a:t>
            </a:r>
            <a:r>
              <a:rPr lang="en-CA" dirty="0" err="1" smtClean="0"/>
              <a:t>connaître</a:t>
            </a:r>
            <a:r>
              <a:rPr lang="en-CA" dirty="0" smtClean="0"/>
              <a:t> </a:t>
            </a:r>
            <a:r>
              <a:rPr lang="en-CA" dirty="0" err="1" smtClean="0"/>
              <a:t>ses</a:t>
            </a:r>
            <a:r>
              <a:rPr lang="en-CA" dirty="0" smtClean="0"/>
              <a:t> </a:t>
            </a:r>
            <a:r>
              <a:rPr lang="en-CA" dirty="0" err="1" smtClean="0"/>
              <a:t>élèves</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CA"/>
          </a:p>
        </p:txBody>
      </p:sp>
      <p:pic>
        <p:nvPicPr>
          <p:cNvPr id="4" name="Picture 2" descr="C:\Old Data\Renee\CPFPP-DATA\ARPDC MATH\Consortium09_LOGO.jpg"/>
          <p:cNvPicPr>
            <a:picLocks noChangeAspect="1" noChangeArrowheads="1"/>
          </p:cNvPicPr>
          <p:nvPr/>
        </p:nvPicPr>
        <p:blipFill>
          <a:blip r:embed="rId4"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pic>
        <p:nvPicPr>
          <p:cNvPr id="8" name="Stairsvsesculator.wmv">
            <a:hlinkClick r:id="" action="ppaction://media"/>
          </p:cNvPr>
          <p:cNvPicPr>
            <a:picLocks noGrp="1" noRot="1" noChangeAspect="1"/>
          </p:cNvPicPr>
          <p:nvPr>
            <p:ph idx="1"/>
            <a:videoFile r:link="rId1"/>
          </p:nvPr>
        </p:nvPicPr>
        <p:blipFill>
          <a:blip r:embed="rId5" cstate="print"/>
          <a:stretch>
            <a:fillRect/>
          </a:stretch>
        </p:blipFill>
        <p:spPr>
          <a:xfrm>
            <a:off x="899592" y="1679182"/>
            <a:ext cx="7776864" cy="437448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lgn="ctr">
              <a:buFont typeface="Wingdings" pitchFamily="2" charset="2"/>
              <a:buNone/>
            </a:pPr>
            <a:r>
              <a:rPr lang="en-CA" sz="4000" dirty="0" smtClean="0"/>
              <a:t>de la </a:t>
            </a:r>
            <a:r>
              <a:rPr lang="en-CA" sz="4000" dirty="0" err="1" smtClean="0"/>
              <a:t>flexibilité</a:t>
            </a:r>
            <a:endParaRPr lang="en-CA" sz="4000" dirty="0" smtClean="0"/>
          </a:p>
          <a:p>
            <a:pPr algn="ctr">
              <a:buFont typeface="Wingdings" pitchFamily="2" charset="2"/>
              <a:buNone/>
            </a:pPr>
            <a:r>
              <a:rPr lang="en-CA" sz="4000" dirty="0" smtClean="0"/>
              <a:t>à la variation</a:t>
            </a:r>
            <a:endParaRPr lang="fr-CA" sz="4000" dirty="0" smtClean="0"/>
          </a:p>
          <a:p>
            <a:pPr algn="ctr">
              <a:buFont typeface="Wingdings" pitchFamily="2" charset="2"/>
              <a:buNone/>
            </a:pPr>
            <a:r>
              <a:rPr lang="fr-CA" sz="4000" dirty="0" smtClean="0"/>
              <a:t>à la diversification </a:t>
            </a:r>
          </a:p>
          <a:p>
            <a:pPr algn="ctr">
              <a:buFont typeface="Wingdings" pitchFamily="2" charset="2"/>
              <a:buNone/>
            </a:pPr>
            <a:r>
              <a:rPr lang="fr-CA" sz="4000" dirty="0" smtClean="0"/>
              <a:t>à l’adaptation</a:t>
            </a:r>
          </a:p>
          <a:p>
            <a:pPr algn="ctr">
              <a:buFont typeface="Wingdings" pitchFamily="2" charset="2"/>
              <a:buNone/>
            </a:pPr>
            <a:r>
              <a:rPr lang="fr-CA" sz="4000" dirty="0" smtClean="0"/>
              <a:t>à la modification</a:t>
            </a:r>
          </a:p>
          <a:p>
            <a:endParaRPr lang="fr-CA" dirty="0"/>
          </a:p>
        </p:txBody>
      </p:sp>
      <p:sp>
        <p:nvSpPr>
          <p:cNvPr id="3" name="Titre 2"/>
          <p:cNvSpPr>
            <a:spLocks noGrp="1"/>
          </p:cNvSpPr>
          <p:nvPr>
            <p:ph type="title"/>
          </p:nvPr>
        </p:nvSpPr>
        <p:spPr/>
        <p:txBody>
          <a:bodyPr/>
          <a:lstStyle/>
          <a:p>
            <a:pPr algn="r"/>
            <a:r>
              <a:rPr lang="fr-CA" dirty="0" smtClean="0"/>
              <a:t>le </a:t>
            </a:r>
            <a:r>
              <a:rPr lang="fr-CA" dirty="0" err="1" smtClean="0"/>
              <a:t>spectrum</a:t>
            </a:r>
            <a:r>
              <a:rPr lang="fr-CA" dirty="0" smtClean="0"/>
              <a:t> de différenciation</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Flèche courbée vers la gauche 4"/>
          <p:cNvSpPr/>
          <p:nvPr/>
        </p:nvSpPr>
        <p:spPr>
          <a:xfrm>
            <a:off x="6876256" y="1628800"/>
            <a:ext cx="792088" cy="100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7" name="Flèche courbée vers la droite 6"/>
          <p:cNvSpPr/>
          <p:nvPr/>
        </p:nvSpPr>
        <p:spPr>
          <a:xfrm>
            <a:off x="1475656" y="2420888"/>
            <a:ext cx="792088"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Flèche courbée vers la gauche 8"/>
          <p:cNvSpPr/>
          <p:nvPr/>
        </p:nvSpPr>
        <p:spPr>
          <a:xfrm>
            <a:off x="6948264" y="2996952"/>
            <a:ext cx="792088" cy="100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0" name="Flèche courbée vers la droite 9"/>
          <p:cNvSpPr/>
          <p:nvPr/>
        </p:nvSpPr>
        <p:spPr>
          <a:xfrm>
            <a:off x="1547664" y="3717032"/>
            <a:ext cx="792088"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 name="ZoneTexte 10"/>
          <p:cNvSpPr txBox="1"/>
          <p:nvPr/>
        </p:nvSpPr>
        <p:spPr>
          <a:xfrm>
            <a:off x="683568" y="5229200"/>
            <a:ext cx="7920880" cy="646331"/>
          </a:xfrm>
          <a:prstGeom prst="rect">
            <a:avLst/>
          </a:prstGeom>
          <a:noFill/>
        </p:spPr>
        <p:txBody>
          <a:bodyPr wrap="square" rtlCol="0">
            <a:spAutoFit/>
          </a:bodyPr>
          <a:lstStyle/>
          <a:p>
            <a:pPr algn="ctr"/>
            <a:r>
              <a:rPr lang="fr-CA" dirty="0" smtClean="0"/>
              <a:t>Prolongement                Enrichissement               Renforcement</a:t>
            </a:r>
            <a:endParaRPr lang="fr-FR" dirty="0" smtClean="0"/>
          </a:p>
          <a:p>
            <a:endParaRPr lang="fr-CA" dirty="0"/>
          </a:p>
        </p:txBody>
      </p:sp>
      <p:sp>
        <p:nvSpPr>
          <p:cNvPr id="12" name="Double flèche horizontale 11"/>
          <p:cNvSpPr/>
          <p:nvPr/>
        </p:nvSpPr>
        <p:spPr>
          <a:xfrm>
            <a:off x="2987824" y="5301208"/>
            <a:ext cx="50405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Double flèche horizontale 12"/>
          <p:cNvSpPr/>
          <p:nvPr/>
        </p:nvSpPr>
        <p:spPr>
          <a:xfrm>
            <a:off x="5796136" y="5301208"/>
            <a:ext cx="50405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pPr>
              <a:lnSpc>
                <a:spcPct val="150000"/>
              </a:lnSpc>
            </a:pPr>
            <a:r>
              <a:rPr lang="fr-CA" sz="4000" dirty="0" smtClean="0"/>
              <a:t>Les questions ouvertes</a:t>
            </a:r>
          </a:p>
          <a:p>
            <a:pPr>
              <a:lnSpc>
                <a:spcPct val="150000"/>
              </a:lnSpc>
            </a:pPr>
            <a:r>
              <a:rPr lang="fr-CA" sz="4000" dirty="0" smtClean="0"/>
              <a:t>Les tâches en parallèle</a:t>
            </a:r>
          </a:p>
          <a:p>
            <a:pPr>
              <a:lnSpc>
                <a:spcPct val="150000"/>
              </a:lnSpc>
            </a:pPr>
            <a:r>
              <a:rPr lang="fr-CA" sz="4000" dirty="0" smtClean="0"/>
              <a:t>Le menu</a:t>
            </a:r>
          </a:p>
          <a:p>
            <a:pPr>
              <a:lnSpc>
                <a:spcPct val="150000"/>
              </a:lnSpc>
            </a:pPr>
            <a:r>
              <a:rPr lang="fr-CA" sz="4000" dirty="0" smtClean="0"/>
              <a:t>Le </a:t>
            </a:r>
            <a:r>
              <a:rPr lang="fr-CA" sz="4000" dirty="0" err="1" smtClean="0"/>
              <a:t>think</a:t>
            </a:r>
            <a:r>
              <a:rPr lang="fr-CA" sz="4000" dirty="0" smtClean="0"/>
              <a:t> tac </a:t>
            </a:r>
            <a:r>
              <a:rPr lang="fr-CA" sz="4000" dirty="0" err="1" smtClean="0"/>
              <a:t>toe</a:t>
            </a:r>
            <a:endParaRPr lang="fr-CA" sz="4000" dirty="0"/>
          </a:p>
        </p:txBody>
      </p:sp>
      <p:sp>
        <p:nvSpPr>
          <p:cNvPr id="3" name="Titre 2"/>
          <p:cNvSpPr>
            <a:spLocks noGrp="1"/>
          </p:cNvSpPr>
          <p:nvPr>
            <p:ph type="title"/>
          </p:nvPr>
        </p:nvSpPr>
        <p:spPr/>
        <p:txBody>
          <a:bodyPr/>
          <a:lstStyle/>
          <a:p>
            <a:pPr algn="r"/>
            <a:r>
              <a:rPr lang="en-CA" dirty="0" err="1" smtClean="0"/>
              <a:t>quatre</a:t>
            </a:r>
            <a:r>
              <a:rPr lang="en-CA" dirty="0" smtClean="0"/>
              <a:t> </a:t>
            </a:r>
            <a:r>
              <a:rPr lang="en-CA" dirty="0" err="1" smtClean="0"/>
              <a:t>modèles</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CA" dirty="0" smtClean="0"/>
              <a:t>U</a:t>
            </a:r>
            <a:r>
              <a:rPr lang="fr-CA" dirty="0" err="1" smtClean="0"/>
              <a:t>tilise</a:t>
            </a:r>
            <a:r>
              <a:rPr lang="fr-CA" dirty="0" smtClean="0"/>
              <a:t> 6 combinaisons de 3 cubes attachés linéairement </a:t>
            </a:r>
            <a:r>
              <a:rPr lang="fr-CA" dirty="0" smtClean="0"/>
              <a:t>(donc 18 cubes) comme suit.</a:t>
            </a:r>
          </a:p>
          <a:p>
            <a:pPr>
              <a:buNone/>
            </a:pPr>
            <a:endParaRPr lang="en-CA" dirty="0" smtClean="0"/>
          </a:p>
          <a:p>
            <a:pPr>
              <a:buNone/>
            </a:pPr>
            <a:r>
              <a:rPr lang="en-CA" dirty="0" smtClean="0"/>
              <a:t>		6 X</a:t>
            </a:r>
            <a:endParaRPr lang="en-CA" dirty="0" smtClean="0"/>
          </a:p>
          <a:p>
            <a:pPr lvl="8"/>
            <a:endParaRPr lang="fr-CA" dirty="0" smtClean="0"/>
          </a:p>
          <a:p>
            <a:endParaRPr lang="fr-CA" dirty="0" smtClean="0"/>
          </a:p>
          <a:p>
            <a:pPr>
              <a:buNone/>
            </a:pPr>
            <a:r>
              <a:rPr lang="fr-CA" dirty="0" smtClean="0"/>
              <a:t>	</a:t>
            </a:r>
          </a:p>
          <a:p>
            <a:pPr>
              <a:buNone/>
            </a:pPr>
            <a:r>
              <a:rPr lang="fr-CA" dirty="0" smtClean="0"/>
              <a:t>	Quels objets obtiendrez-vous?</a:t>
            </a:r>
            <a:r>
              <a:rPr lang="en-CA" dirty="0" smtClean="0"/>
              <a:t/>
            </a:r>
            <a:br>
              <a:rPr lang="en-CA" dirty="0" smtClean="0"/>
            </a:br>
            <a:endParaRPr lang="fr-CA" dirty="0" smtClean="0"/>
          </a:p>
          <a:p>
            <a:endParaRPr lang="fr-CA" dirty="0"/>
          </a:p>
        </p:txBody>
      </p:sp>
      <p:sp>
        <p:nvSpPr>
          <p:cNvPr id="3" name="Titre 2"/>
          <p:cNvSpPr>
            <a:spLocks noGrp="1"/>
          </p:cNvSpPr>
          <p:nvPr>
            <p:ph type="title"/>
          </p:nvPr>
        </p:nvSpPr>
        <p:spPr/>
        <p:txBody>
          <a:bodyPr/>
          <a:lstStyle/>
          <a:p>
            <a:pPr algn="r"/>
            <a:r>
              <a:rPr lang="en-CA" dirty="0" smtClean="0"/>
              <a:t>les questions </a:t>
            </a:r>
            <a:r>
              <a:rPr lang="en-CA" dirty="0" err="1" smtClean="0"/>
              <a:t>ouvertes</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pic>
        <p:nvPicPr>
          <p:cNvPr id="5" name="Picture 1" descr="http://onetwoinfinity.ca/pictures/3blocks.png"/>
          <p:cNvPicPr/>
          <p:nvPr/>
        </p:nvPicPr>
        <p:blipFill>
          <a:blip r:embed="rId4" cstate="print"/>
          <a:srcRect/>
          <a:stretch>
            <a:fillRect/>
          </a:stretch>
        </p:blipFill>
        <p:spPr bwMode="auto">
          <a:xfrm>
            <a:off x="2339752" y="2420888"/>
            <a:ext cx="3047206" cy="1374824"/>
          </a:xfrm>
          <a:prstGeom prst="rect">
            <a:avLst/>
          </a:prstGeom>
          <a:noFill/>
          <a:ln w="9525">
            <a:noFill/>
            <a:miter lim="800000"/>
            <a:headEnd/>
            <a:tailEnd/>
          </a:ln>
        </p:spPr>
      </p:pic>
      <p:sp>
        <p:nvSpPr>
          <p:cNvPr id="6" name="Rectangle 5"/>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A" dirty="0" smtClean="0">
                <a:solidFill>
                  <a:schemeClr val="accent1">
                    <a:lumMod val="75000"/>
                  </a:schemeClr>
                </a:solidFill>
              </a:rPr>
              <a:t>3</a:t>
            </a:r>
            <a:r>
              <a:rPr lang="fr-CA" baseline="30000" dirty="0" smtClean="0">
                <a:solidFill>
                  <a:schemeClr val="accent1">
                    <a:lumMod val="75000"/>
                  </a:schemeClr>
                </a:solidFill>
              </a:rPr>
              <a:t>e</a:t>
            </a:r>
            <a:r>
              <a:rPr lang="fr-CA" dirty="0" smtClean="0">
                <a:solidFill>
                  <a:schemeClr val="accent1">
                    <a:lumMod val="75000"/>
                  </a:schemeClr>
                </a:solidFill>
              </a:rPr>
              <a:t> et 4</a:t>
            </a:r>
            <a:r>
              <a:rPr lang="fr-CA" baseline="30000" dirty="0" smtClean="0">
                <a:solidFill>
                  <a:schemeClr val="accent1">
                    <a:lumMod val="75000"/>
                  </a:schemeClr>
                </a:solidFill>
              </a:rPr>
              <a:t>e</a:t>
            </a:r>
            <a:r>
              <a:rPr lang="fr-CA" dirty="0" smtClean="0">
                <a:solidFill>
                  <a:schemeClr val="accent1">
                    <a:lumMod val="75000"/>
                  </a:schemeClr>
                </a:solidFill>
              </a:rPr>
              <a:t> année</a:t>
            </a:r>
            <a:r>
              <a:rPr lang="fr-CA" dirty="0" smtClean="0"/>
              <a:t> : trouver deux nombres dont la somme est 66.</a:t>
            </a:r>
          </a:p>
          <a:p>
            <a:endParaRPr lang="fr-CA" dirty="0" smtClean="0"/>
          </a:p>
          <a:p>
            <a:r>
              <a:rPr lang="fr-CA" dirty="0" smtClean="0">
                <a:solidFill>
                  <a:schemeClr val="accent1">
                    <a:lumMod val="75000"/>
                  </a:schemeClr>
                </a:solidFill>
              </a:rPr>
              <a:t>5</a:t>
            </a:r>
            <a:r>
              <a:rPr lang="fr-CA" baseline="30000" dirty="0" smtClean="0">
                <a:solidFill>
                  <a:schemeClr val="accent1">
                    <a:lumMod val="75000"/>
                  </a:schemeClr>
                </a:solidFill>
              </a:rPr>
              <a:t>e</a:t>
            </a:r>
            <a:r>
              <a:rPr lang="fr-CA" dirty="0" smtClean="0">
                <a:solidFill>
                  <a:schemeClr val="accent1">
                    <a:lumMod val="75000"/>
                  </a:schemeClr>
                </a:solidFill>
              </a:rPr>
              <a:t> et 6</a:t>
            </a:r>
            <a:r>
              <a:rPr lang="fr-CA" baseline="30000" dirty="0" smtClean="0">
                <a:solidFill>
                  <a:schemeClr val="accent1">
                    <a:lumMod val="75000"/>
                  </a:schemeClr>
                </a:solidFill>
              </a:rPr>
              <a:t>e</a:t>
            </a:r>
            <a:r>
              <a:rPr lang="fr-CA" dirty="0" smtClean="0">
                <a:solidFill>
                  <a:schemeClr val="accent1">
                    <a:lumMod val="75000"/>
                  </a:schemeClr>
                </a:solidFill>
              </a:rPr>
              <a:t> année</a:t>
            </a:r>
            <a:r>
              <a:rPr lang="fr-CA" dirty="0" smtClean="0"/>
              <a:t> : choisir 3 nombres et 2 opérations dont le résultat final est 25.</a:t>
            </a:r>
          </a:p>
          <a:p>
            <a:endParaRPr lang="fr-CA" dirty="0" smtClean="0"/>
          </a:p>
          <a:p>
            <a:r>
              <a:rPr lang="fr-CA" dirty="0" smtClean="0">
                <a:solidFill>
                  <a:schemeClr val="accent1">
                    <a:lumMod val="75000"/>
                  </a:schemeClr>
                </a:solidFill>
              </a:rPr>
              <a:t>7</a:t>
            </a:r>
            <a:r>
              <a:rPr lang="fr-CA" baseline="30000" dirty="0" smtClean="0">
                <a:solidFill>
                  <a:schemeClr val="accent1">
                    <a:lumMod val="75000"/>
                  </a:schemeClr>
                </a:solidFill>
              </a:rPr>
              <a:t>e</a:t>
            </a:r>
            <a:r>
              <a:rPr lang="fr-CA" dirty="0" smtClean="0">
                <a:solidFill>
                  <a:schemeClr val="accent1">
                    <a:lumMod val="75000"/>
                  </a:schemeClr>
                </a:solidFill>
              </a:rPr>
              <a:t> et 8</a:t>
            </a:r>
            <a:r>
              <a:rPr lang="fr-CA" baseline="30000" dirty="0" smtClean="0">
                <a:solidFill>
                  <a:schemeClr val="accent1">
                    <a:lumMod val="75000"/>
                  </a:schemeClr>
                </a:solidFill>
              </a:rPr>
              <a:t>e</a:t>
            </a:r>
            <a:r>
              <a:rPr lang="fr-CA" dirty="0" smtClean="0">
                <a:solidFill>
                  <a:schemeClr val="accent1">
                    <a:lumMod val="75000"/>
                  </a:schemeClr>
                </a:solidFill>
              </a:rPr>
              <a:t> année</a:t>
            </a:r>
            <a:r>
              <a:rPr lang="fr-CA" dirty="0" smtClean="0"/>
              <a:t> : Montre qu’il est possible d’obtenir ½ comme somme, différence, produit et quotient.</a:t>
            </a:r>
          </a:p>
          <a:p>
            <a:endParaRPr lang="fr-CA" dirty="0"/>
          </a:p>
        </p:txBody>
      </p:sp>
      <p:sp>
        <p:nvSpPr>
          <p:cNvPr id="3" name="Titre 2"/>
          <p:cNvSpPr>
            <a:spLocks noGrp="1"/>
          </p:cNvSpPr>
          <p:nvPr>
            <p:ph type="title"/>
          </p:nvPr>
        </p:nvSpPr>
        <p:spPr/>
        <p:txBody>
          <a:bodyPr/>
          <a:lstStyle/>
          <a:p>
            <a:pPr algn="r"/>
            <a:r>
              <a:rPr lang="en-CA" dirty="0" smtClean="0"/>
              <a:t>les questions </a:t>
            </a:r>
            <a:r>
              <a:rPr lang="en-CA" dirty="0" err="1" smtClean="0"/>
              <a:t>ouvertes</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CA" dirty="0" smtClean="0"/>
              <a:t>3</a:t>
            </a:r>
            <a:r>
              <a:rPr lang="en-CA" baseline="30000" dirty="0" smtClean="0"/>
              <a:t>e</a:t>
            </a:r>
            <a:r>
              <a:rPr lang="en-CA" dirty="0" smtClean="0"/>
              <a:t> et 4</a:t>
            </a:r>
            <a:r>
              <a:rPr lang="en-CA" baseline="30000" dirty="0" smtClean="0"/>
              <a:t>e</a:t>
            </a:r>
            <a:r>
              <a:rPr lang="en-CA" dirty="0" smtClean="0"/>
              <a:t> </a:t>
            </a:r>
            <a:r>
              <a:rPr lang="en-CA" dirty="0" err="1" smtClean="0"/>
              <a:t>année</a:t>
            </a:r>
            <a:endParaRPr lang="en-CA" dirty="0" smtClean="0"/>
          </a:p>
          <a:p>
            <a:endParaRPr lang="en-CA" dirty="0" smtClean="0"/>
          </a:p>
          <a:p>
            <a:r>
              <a:rPr lang="fr-CA" dirty="0" smtClean="0"/>
              <a:t>Ton numéro de porte est composé des 3 chiffres suivants : 1, 2 et 3.  Quel pourrait être ce numéro de porte?  Donne autant de réponses que possibles.</a:t>
            </a:r>
          </a:p>
          <a:p>
            <a:endParaRPr lang="fr-CA" dirty="0" smtClean="0"/>
          </a:p>
          <a:p>
            <a:r>
              <a:rPr lang="fr-CA" dirty="0" smtClean="0"/>
              <a:t>Ton numéro de porte est composé des 4 chiffres suivants : 1, 2, 3 et 4. Quel pourrait être ce numéro de porte?  Donne au moins 6 réponses.</a:t>
            </a:r>
          </a:p>
          <a:p>
            <a:endParaRPr lang="fr-CA" dirty="0"/>
          </a:p>
        </p:txBody>
      </p:sp>
      <p:sp>
        <p:nvSpPr>
          <p:cNvPr id="3" name="Titre 2"/>
          <p:cNvSpPr>
            <a:spLocks noGrp="1"/>
          </p:cNvSpPr>
          <p:nvPr>
            <p:ph type="title"/>
          </p:nvPr>
        </p:nvSpPr>
        <p:spPr/>
        <p:txBody>
          <a:bodyPr/>
          <a:lstStyle/>
          <a:p>
            <a:pPr algn="r"/>
            <a:r>
              <a:rPr lang="en-CA" dirty="0" smtClean="0"/>
              <a:t>les </a:t>
            </a:r>
            <a:r>
              <a:rPr lang="en-CA" dirty="0" err="1" smtClean="0"/>
              <a:t>tâches</a:t>
            </a:r>
            <a:r>
              <a:rPr lang="en-CA" dirty="0" smtClean="0"/>
              <a:t> en </a:t>
            </a:r>
            <a:r>
              <a:rPr lang="en-CA" dirty="0" err="1" smtClean="0"/>
              <a:t>parallèle</a:t>
            </a:r>
            <a:endParaRPr lang="fr-CA" dirty="0"/>
          </a:p>
        </p:txBody>
      </p:sp>
      <p:sp>
        <p:nvSpPr>
          <p:cNvPr id="4" name="Rectangle 3"/>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pic>
        <p:nvPicPr>
          <p:cNvPr id="5"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r"/>
            <a:r>
              <a:rPr lang="en-CA" dirty="0" smtClean="0"/>
              <a:t>les </a:t>
            </a:r>
            <a:r>
              <a:rPr lang="en-CA" dirty="0" err="1" smtClean="0"/>
              <a:t>tâches</a:t>
            </a:r>
            <a:r>
              <a:rPr lang="en-CA" dirty="0" smtClean="0"/>
              <a:t> en </a:t>
            </a:r>
            <a:r>
              <a:rPr lang="en-CA" dirty="0" err="1" smtClean="0"/>
              <a:t>parallèle</a:t>
            </a:r>
            <a:endParaRPr lang="fr-CA" dirty="0"/>
          </a:p>
        </p:txBody>
      </p:sp>
      <p:pic>
        <p:nvPicPr>
          <p:cNvPr id="4" name="Picture 4"/>
          <p:cNvPicPr>
            <a:picLocks noGrp="1" noChangeAspect="1" noChangeArrowheads="1"/>
          </p:cNvPicPr>
          <p:nvPr>
            <p:ph idx="1"/>
          </p:nvPr>
        </p:nvPicPr>
        <p:blipFill>
          <a:blip r:embed="rId3" cstate="print"/>
          <a:srcRect/>
          <a:stretch>
            <a:fillRect/>
          </a:stretch>
        </p:blipFill>
        <p:spPr>
          <a:xfrm>
            <a:off x="0" y="2132856"/>
            <a:ext cx="4499992" cy="4074431"/>
          </a:xfrm>
          <a:noFill/>
        </p:spPr>
      </p:pic>
      <p:pic>
        <p:nvPicPr>
          <p:cNvPr id="5" name="Picture 7"/>
          <p:cNvPicPr>
            <a:picLocks noChangeAspect="1" noChangeArrowheads="1"/>
          </p:cNvPicPr>
          <p:nvPr/>
        </p:nvPicPr>
        <p:blipFill>
          <a:blip r:embed="rId4" cstate="print"/>
          <a:srcRect/>
          <a:stretch>
            <a:fillRect/>
          </a:stretch>
        </p:blipFill>
        <p:spPr>
          <a:xfrm>
            <a:off x="4788024" y="2132856"/>
            <a:ext cx="4355976" cy="3980897"/>
          </a:xfrm>
          <a:prstGeom prst="rect">
            <a:avLst/>
          </a:prstGeom>
          <a:noFill/>
        </p:spPr>
      </p:pic>
      <p:sp>
        <p:nvSpPr>
          <p:cNvPr id="6" name="ZoneTexte 5"/>
          <p:cNvSpPr txBox="1"/>
          <p:nvPr/>
        </p:nvSpPr>
        <p:spPr>
          <a:xfrm>
            <a:off x="179512" y="1196752"/>
            <a:ext cx="8712968" cy="923330"/>
          </a:xfrm>
          <a:prstGeom prst="rect">
            <a:avLst/>
          </a:prstGeom>
          <a:noFill/>
        </p:spPr>
        <p:txBody>
          <a:bodyPr wrap="square" rtlCol="0">
            <a:spAutoFit/>
          </a:bodyPr>
          <a:lstStyle/>
          <a:p>
            <a:r>
              <a:rPr lang="en-CA" dirty="0" smtClean="0"/>
              <a:t>5</a:t>
            </a:r>
            <a:r>
              <a:rPr lang="en-CA" baseline="30000" dirty="0" smtClean="0"/>
              <a:t>e</a:t>
            </a:r>
            <a:r>
              <a:rPr lang="en-CA" dirty="0" smtClean="0"/>
              <a:t> et 6</a:t>
            </a:r>
            <a:r>
              <a:rPr lang="en-CA" baseline="30000" dirty="0" smtClean="0"/>
              <a:t>e</a:t>
            </a:r>
            <a:r>
              <a:rPr lang="en-CA" dirty="0" smtClean="0"/>
              <a:t> </a:t>
            </a:r>
            <a:r>
              <a:rPr lang="en-CA" dirty="0" err="1" smtClean="0"/>
              <a:t>année</a:t>
            </a:r>
            <a:endParaRPr lang="en-CA" dirty="0" smtClean="0"/>
          </a:p>
          <a:p>
            <a:endParaRPr lang="en-CA" dirty="0" smtClean="0"/>
          </a:p>
          <a:p>
            <a:r>
              <a:rPr lang="en-CA" dirty="0" smtClean="0"/>
              <a:t>Question 1			              Question 2</a:t>
            </a:r>
            <a:endParaRPr lang="fr-CA" dirty="0"/>
          </a:p>
        </p:txBody>
      </p:sp>
      <p:sp>
        <p:nvSpPr>
          <p:cNvPr id="7" name="Rectangle 6"/>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pic>
        <p:nvPicPr>
          <p:cNvPr id="8" name="Picture 2" descr="C:\Old Data\Renee\CPFPP-DATA\ARPDC MATH\Consortium09_LOGO.jpg"/>
          <p:cNvPicPr>
            <a:picLocks noChangeAspect="1" noChangeArrowheads="1"/>
          </p:cNvPicPr>
          <p:nvPr/>
        </p:nvPicPr>
        <p:blipFill>
          <a:blip r:embed="rId5" cstate="print"/>
          <a:srcRect/>
          <a:stretch>
            <a:fillRect/>
          </a:stretch>
        </p:blipFill>
        <p:spPr bwMode="auto">
          <a:xfrm>
            <a:off x="7236296" y="6093296"/>
            <a:ext cx="1412695" cy="42926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CA" dirty="0" smtClean="0"/>
          </a:p>
          <a:p>
            <a:r>
              <a:rPr lang="fr-CA" dirty="0" smtClean="0"/>
              <a:t>7</a:t>
            </a:r>
            <a:r>
              <a:rPr lang="fr-CA" baseline="30000" dirty="0" smtClean="0"/>
              <a:t>e</a:t>
            </a:r>
            <a:r>
              <a:rPr lang="fr-CA" dirty="0" smtClean="0"/>
              <a:t> et 8</a:t>
            </a:r>
            <a:r>
              <a:rPr lang="fr-CA" baseline="30000" dirty="0" smtClean="0"/>
              <a:t>e</a:t>
            </a:r>
            <a:r>
              <a:rPr lang="fr-CA" dirty="0" smtClean="0"/>
              <a:t> année</a:t>
            </a:r>
          </a:p>
          <a:p>
            <a:endParaRPr lang="fr-CA" dirty="0" smtClean="0"/>
          </a:p>
          <a:p>
            <a:r>
              <a:rPr lang="fr-CA" dirty="0" smtClean="0"/>
              <a:t>Trouve la somme de deux fractions dont le dénominateur est le même.</a:t>
            </a:r>
          </a:p>
          <a:p>
            <a:endParaRPr lang="fr-CA" dirty="0" smtClean="0"/>
          </a:p>
          <a:p>
            <a:r>
              <a:rPr lang="fr-CA" dirty="0" smtClean="0"/>
              <a:t>Trouve la somme de deux fractions dont le dénominateur est différent.</a:t>
            </a:r>
          </a:p>
          <a:p>
            <a:endParaRPr lang="fr-CA" dirty="0"/>
          </a:p>
        </p:txBody>
      </p:sp>
      <p:sp>
        <p:nvSpPr>
          <p:cNvPr id="3" name="Titre 2"/>
          <p:cNvSpPr>
            <a:spLocks noGrp="1"/>
          </p:cNvSpPr>
          <p:nvPr>
            <p:ph type="title"/>
          </p:nvPr>
        </p:nvSpPr>
        <p:spPr/>
        <p:txBody>
          <a:bodyPr/>
          <a:lstStyle/>
          <a:p>
            <a:pPr algn="r"/>
            <a:r>
              <a:rPr lang="en-CA" dirty="0" smtClean="0"/>
              <a:t>les </a:t>
            </a:r>
            <a:r>
              <a:rPr lang="en-CA" dirty="0" err="1" smtClean="0"/>
              <a:t>tâches</a:t>
            </a:r>
            <a:r>
              <a:rPr lang="en-CA" dirty="0" smtClean="0"/>
              <a:t> en </a:t>
            </a:r>
            <a:r>
              <a:rPr lang="en-CA" dirty="0" err="1" smtClean="0"/>
              <a:t>parallèle</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endParaRPr lang="fr-CA" dirty="0" smtClean="0"/>
          </a:p>
          <a:p>
            <a:pPr>
              <a:lnSpc>
                <a:spcPct val="80000"/>
              </a:lnSpc>
            </a:pPr>
            <a:r>
              <a:rPr lang="fr-FR" sz="3200" dirty="0" smtClean="0"/>
              <a:t>Les participants à cette formation doivent avoir une croyance </a:t>
            </a:r>
            <a:r>
              <a:rPr lang="fr-FR" sz="3200" i="1" dirty="0" smtClean="0">
                <a:solidFill>
                  <a:schemeClr val="accent1">
                    <a:lumMod val="75000"/>
                  </a:schemeClr>
                </a:solidFill>
              </a:rPr>
              <a:t>profonde</a:t>
            </a:r>
            <a:r>
              <a:rPr lang="fr-FR" sz="3200" dirty="0" smtClean="0"/>
              <a:t> dans la capacité de </a:t>
            </a:r>
            <a:r>
              <a:rPr lang="fr-FR" sz="3200" i="1" dirty="0" smtClean="0">
                <a:solidFill>
                  <a:schemeClr val="accent1">
                    <a:lumMod val="75000"/>
                  </a:schemeClr>
                </a:solidFill>
              </a:rPr>
              <a:t>tous</a:t>
            </a:r>
            <a:r>
              <a:rPr lang="fr-FR" sz="3200" dirty="0" smtClean="0"/>
              <a:t> les élèves à apprendre.</a:t>
            </a:r>
          </a:p>
          <a:p>
            <a:endParaRPr lang="fr-CA" dirty="0"/>
          </a:p>
        </p:txBody>
      </p:sp>
      <p:sp>
        <p:nvSpPr>
          <p:cNvPr id="3" name="Titre 2"/>
          <p:cNvSpPr>
            <a:spLocks noGrp="1"/>
          </p:cNvSpPr>
          <p:nvPr>
            <p:ph type="title"/>
          </p:nvPr>
        </p:nvSpPr>
        <p:spPr/>
        <p:txBody>
          <a:bodyPr>
            <a:normAutofit/>
          </a:bodyPr>
          <a:lstStyle/>
          <a:p>
            <a:pPr algn="r"/>
            <a:r>
              <a:rPr lang="en-CA" dirty="0" smtClean="0"/>
              <a:t>point de </a:t>
            </a:r>
            <a:r>
              <a:rPr lang="en-CA" dirty="0" err="1" smtClean="0"/>
              <a:t>départ</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7" name="Rectangle 6"/>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CA"/>
          </a:p>
        </p:txBody>
      </p:sp>
      <p:sp>
        <p:nvSpPr>
          <p:cNvPr id="3" name="Titre 2"/>
          <p:cNvSpPr>
            <a:spLocks noGrp="1"/>
          </p:cNvSpPr>
          <p:nvPr>
            <p:ph type="title"/>
          </p:nvPr>
        </p:nvSpPr>
        <p:spPr/>
        <p:txBody>
          <a:bodyPr/>
          <a:lstStyle/>
          <a:p>
            <a:pPr algn="r"/>
            <a:r>
              <a:rPr lang="fr-CA" dirty="0" smtClean="0"/>
              <a:t>le </a:t>
            </a:r>
            <a:r>
              <a:rPr lang="fr-CA" dirty="0" err="1" smtClean="0"/>
              <a:t>think</a:t>
            </a:r>
            <a:r>
              <a:rPr lang="fr-CA" dirty="0" smtClean="0"/>
              <a:t> tac </a:t>
            </a:r>
            <a:r>
              <a:rPr lang="fr-CA" dirty="0" err="1" smtClean="0"/>
              <a:t>toe</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graphicFrame>
        <p:nvGraphicFramePr>
          <p:cNvPr id="5" name="Group 28"/>
          <p:cNvGraphicFramePr>
            <a:graphicFrameLocks/>
          </p:cNvGraphicFramePr>
          <p:nvPr/>
        </p:nvGraphicFramePr>
        <p:xfrm>
          <a:off x="2195736" y="1340768"/>
          <a:ext cx="6265365" cy="3743747"/>
        </p:xfrm>
        <a:graphic>
          <a:graphicData uri="http://schemas.openxmlformats.org/drawingml/2006/table">
            <a:tbl>
              <a:tblPr/>
              <a:tblGrid>
                <a:gridCol w="2087176"/>
                <a:gridCol w="2091013"/>
                <a:gridCol w="2087176"/>
              </a:tblGrid>
              <a:tr h="1115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44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CA" sz="2000" b="1" i="0" u="none" strike="noStrike" cap="none" normalizeH="0" baseline="0" dirty="0" smtClean="0">
                          <a:ln>
                            <a:noFill/>
                          </a:ln>
                          <a:solidFill>
                            <a:schemeClr val="tx2"/>
                          </a:solidFill>
                          <a:effectLst/>
                          <a:latin typeface="Arial" charset="0"/>
                          <a:cs typeface="Arial" charset="0"/>
                        </a:rPr>
                        <a:t>Activité, projet, révision, résolution de problème</a:t>
                      </a:r>
                      <a:endParaRPr kumimoji="0" lang="fr-FR" sz="20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5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30"/>
          <p:cNvSpPr txBox="1">
            <a:spLocks noChangeArrowheads="1"/>
          </p:cNvSpPr>
          <p:nvPr/>
        </p:nvSpPr>
        <p:spPr bwMode="auto">
          <a:xfrm>
            <a:off x="4211960" y="5229200"/>
            <a:ext cx="2232248" cy="915987"/>
          </a:xfrm>
          <a:prstGeom prst="rect">
            <a:avLst/>
          </a:prstGeom>
          <a:noFill/>
          <a:ln w="9525">
            <a:noFill/>
            <a:miter lim="800000"/>
            <a:headEnd/>
            <a:tailEnd/>
          </a:ln>
          <a:effectLst/>
        </p:spPr>
        <p:txBody>
          <a:bodyPr wrap="square">
            <a:spAutoFit/>
          </a:bodyPr>
          <a:lstStyle/>
          <a:p>
            <a:pPr algn="ctr">
              <a:spcBef>
                <a:spcPct val="50000"/>
              </a:spcBef>
            </a:pPr>
            <a:r>
              <a:rPr lang="fr-CA" b="1">
                <a:solidFill>
                  <a:schemeClr val="accent1">
                    <a:lumMod val="75000"/>
                  </a:schemeClr>
                </a:solidFill>
              </a:rPr>
              <a:t>Contextes variés pour un même </a:t>
            </a:r>
            <a:r>
              <a:rPr lang="fr-CA" b="1" smtClean="0">
                <a:solidFill>
                  <a:schemeClr val="accent1">
                    <a:lumMod val="75000"/>
                  </a:schemeClr>
                </a:solidFill>
              </a:rPr>
              <a:t>concept</a:t>
            </a:r>
            <a:endParaRPr lang="fr-CA" b="1">
              <a:solidFill>
                <a:schemeClr val="accent1">
                  <a:lumMod val="75000"/>
                </a:schemeClr>
              </a:solidFill>
            </a:endParaRPr>
          </a:p>
        </p:txBody>
      </p:sp>
      <p:sp>
        <p:nvSpPr>
          <p:cNvPr id="7" name="Line 31"/>
          <p:cNvSpPr>
            <a:spLocks noChangeShapeType="1"/>
          </p:cNvSpPr>
          <p:nvPr/>
        </p:nvSpPr>
        <p:spPr bwMode="auto">
          <a:xfrm>
            <a:off x="6732240" y="5589240"/>
            <a:ext cx="1655763" cy="0"/>
          </a:xfrm>
          <a:prstGeom prst="line">
            <a:avLst/>
          </a:prstGeom>
          <a:noFill/>
          <a:ln w="28575">
            <a:solidFill>
              <a:schemeClr val="tx2"/>
            </a:solidFill>
            <a:round/>
            <a:headEnd/>
            <a:tailEnd type="triangle" w="med" len="med"/>
          </a:ln>
          <a:effectLst/>
        </p:spPr>
        <p:txBody>
          <a:bodyPr/>
          <a:lstStyle/>
          <a:p>
            <a:endParaRPr lang="fr-CA"/>
          </a:p>
        </p:txBody>
      </p:sp>
      <p:sp>
        <p:nvSpPr>
          <p:cNvPr id="8" name="Line 32"/>
          <p:cNvSpPr>
            <a:spLocks noChangeShapeType="1"/>
          </p:cNvSpPr>
          <p:nvPr/>
        </p:nvSpPr>
        <p:spPr bwMode="auto">
          <a:xfrm flipH="1">
            <a:off x="2267744" y="5661248"/>
            <a:ext cx="1800225" cy="0"/>
          </a:xfrm>
          <a:prstGeom prst="line">
            <a:avLst/>
          </a:prstGeom>
          <a:noFill/>
          <a:ln w="28575">
            <a:solidFill>
              <a:schemeClr val="tx2"/>
            </a:solidFill>
            <a:round/>
            <a:headEnd/>
            <a:tailEnd type="triangle" w="med" len="med"/>
          </a:ln>
          <a:effectLst/>
        </p:spPr>
        <p:txBody>
          <a:bodyPr/>
          <a:lstStyle/>
          <a:p>
            <a:endParaRPr lang="fr-CA"/>
          </a:p>
        </p:txBody>
      </p:sp>
      <p:sp>
        <p:nvSpPr>
          <p:cNvPr id="9" name="Text Box 33"/>
          <p:cNvSpPr txBox="1">
            <a:spLocks noChangeArrowheads="1"/>
          </p:cNvSpPr>
          <p:nvPr/>
        </p:nvSpPr>
        <p:spPr bwMode="auto">
          <a:xfrm>
            <a:off x="611560" y="1484784"/>
            <a:ext cx="1368152" cy="915987"/>
          </a:xfrm>
          <a:prstGeom prst="rect">
            <a:avLst/>
          </a:prstGeom>
          <a:noFill/>
          <a:ln w="9525">
            <a:noFill/>
            <a:miter lim="800000"/>
            <a:headEnd/>
            <a:tailEnd/>
          </a:ln>
          <a:effectLst/>
        </p:spPr>
        <p:txBody>
          <a:bodyPr wrap="square">
            <a:spAutoFit/>
          </a:bodyPr>
          <a:lstStyle/>
          <a:p>
            <a:pPr>
              <a:spcBef>
                <a:spcPct val="50000"/>
              </a:spcBef>
            </a:pPr>
            <a:r>
              <a:rPr lang="fr-CA" b="1">
                <a:solidFill>
                  <a:schemeClr val="accent1">
                    <a:lumMod val="75000"/>
                  </a:schemeClr>
                </a:solidFill>
              </a:rPr>
              <a:t>Niveau de difficulté </a:t>
            </a:r>
            <a:r>
              <a:rPr lang="fr-CA" b="1" smtClean="0">
                <a:solidFill>
                  <a:schemeClr val="accent1">
                    <a:lumMod val="75000"/>
                  </a:schemeClr>
                </a:solidFill>
              </a:rPr>
              <a:t>simple</a:t>
            </a:r>
            <a:endParaRPr lang="fr-CA" b="1">
              <a:solidFill>
                <a:schemeClr val="accent1">
                  <a:lumMod val="75000"/>
                </a:schemeClr>
              </a:solidFill>
            </a:endParaRPr>
          </a:p>
        </p:txBody>
      </p:sp>
      <p:sp>
        <p:nvSpPr>
          <p:cNvPr id="10" name="Text Box 34"/>
          <p:cNvSpPr txBox="1">
            <a:spLocks noChangeArrowheads="1"/>
          </p:cNvSpPr>
          <p:nvPr/>
        </p:nvSpPr>
        <p:spPr bwMode="auto">
          <a:xfrm>
            <a:off x="611560" y="4149080"/>
            <a:ext cx="1368524" cy="915987"/>
          </a:xfrm>
          <a:prstGeom prst="rect">
            <a:avLst/>
          </a:prstGeom>
          <a:noFill/>
          <a:ln w="9525">
            <a:noFill/>
            <a:miter lim="800000"/>
            <a:headEnd/>
            <a:tailEnd/>
          </a:ln>
          <a:effectLst/>
        </p:spPr>
        <p:txBody>
          <a:bodyPr wrap="square">
            <a:spAutoFit/>
          </a:bodyPr>
          <a:lstStyle/>
          <a:p>
            <a:pPr>
              <a:spcBef>
                <a:spcPct val="50000"/>
              </a:spcBef>
            </a:pPr>
            <a:r>
              <a:rPr lang="fr-CA" b="1">
                <a:solidFill>
                  <a:schemeClr val="accent1">
                    <a:lumMod val="75000"/>
                  </a:schemeClr>
                </a:solidFill>
              </a:rPr>
              <a:t>Niveau de difficulté </a:t>
            </a:r>
            <a:r>
              <a:rPr lang="fr-CA" b="1" smtClean="0">
                <a:solidFill>
                  <a:schemeClr val="accent1">
                    <a:lumMod val="75000"/>
                  </a:schemeClr>
                </a:solidFill>
              </a:rPr>
              <a:t>complexe</a:t>
            </a:r>
            <a:endParaRPr lang="fr-CA" b="1">
              <a:solidFill>
                <a:schemeClr val="accent1">
                  <a:lumMod val="75000"/>
                </a:schemeClr>
              </a:solidFill>
            </a:endParaRPr>
          </a:p>
        </p:txBody>
      </p:sp>
      <p:sp>
        <p:nvSpPr>
          <p:cNvPr id="11" name="Line 35"/>
          <p:cNvSpPr>
            <a:spLocks noChangeShapeType="1"/>
          </p:cNvSpPr>
          <p:nvPr/>
        </p:nvSpPr>
        <p:spPr bwMode="auto">
          <a:xfrm>
            <a:off x="1259632" y="2780928"/>
            <a:ext cx="0" cy="1150938"/>
          </a:xfrm>
          <a:prstGeom prst="line">
            <a:avLst/>
          </a:prstGeom>
          <a:noFill/>
          <a:ln w="28575">
            <a:solidFill>
              <a:schemeClr val="tx2"/>
            </a:solidFill>
            <a:round/>
            <a:headEnd type="triangle" w="med" len="med"/>
            <a:tailEnd type="triangle" w="med" len="med"/>
          </a:ln>
          <a:effectLst/>
        </p:spPr>
        <p:txBody>
          <a:bodyPr/>
          <a:lstStyle/>
          <a:p>
            <a:endParaRPr lang="fr-CA"/>
          </a:p>
        </p:txBody>
      </p:sp>
      <p:sp>
        <p:nvSpPr>
          <p:cNvPr id="12" name="Rectangle 11"/>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endParaRPr lang="fr-CA" b="1" dirty="0" smtClean="0"/>
          </a:p>
          <a:p>
            <a:r>
              <a:rPr lang="fr-CA" b="1" dirty="0" smtClean="0"/>
              <a:t>Repas principal</a:t>
            </a:r>
            <a:endParaRPr lang="fr-CA" dirty="0" smtClean="0"/>
          </a:p>
          <a:p>
            <a:pPr>
              <a:buNone/>
            </a:pPr>
            <a:r>
              <a:rPr lang="fr-CA" dirty="0" smtClean="0"/>
              <a:t>	Tous les élèves font cette activité.</a:t>
            </a:r>
          </a:p>
          <a:p>
            <a:endParaRPr lang="fr-CA" dirty="0" smtClean="0"/>
          </a:p>
          <a:p>
            <a:r>
              <a:rPr lang="fr-CA" b="1" dirty="0" smtClean="0"/>
              <a:t>Les plats d’accompagnement</a:t>
            </a:r>
            <a:r>
              <a:rPr lang="fr-CA" dirty="0" smtClean="0"/>
              <a:t> </a:t>
            </a:r>
          </a:p>
          <a:p>
            <a:pPr>
              <a:buNone/>
            </a:pPr>
            <a:r>
              <a:rPr lang="fr-CA" dirty="0" smtClean="0"/>
              <a:t>	Les élèves choisissent 2 plats de 3 (ou 4) plats.</a:t>
            </a:r>
          </a:p>
          <a:p>
            <a:endParaRPr lang="fr-CA" dirty="0" smtClean="0"/>
          </a:p>
          <a:p>
            <a:r>
              <a:rPr lang="fr-CA" b="1" dirty="0" smtClean="0"/>
              <a:t>Dessert</a:t>
            </a:r>
          </a:p>
          <a:p>
            <a:pPr>
              <a:buNone/>
            </a:pPr>
            <a:r>
              <a:rPr lang="fr-CA" dirty="0" smtClean="0"/>
              <a:t>	Le dessert est optionnel.</a:t>
            </a:r>
          </a:p>
          <a:p>
            <a:endParaRPr lang="fr-CA" dirty="0" smtClean="0"/>
          </a:p>
          <a:p>
            <a:endParaRPr lang="fr-CA" dirty="0"/>
          </a:p>
        </p:txBody>
      </p:sp>
      <p:sp>
        <p:nvSpPr>
          <p:cNvPr id="3" name="Titre 2"/>
          <p:cNvSpPr>
            <a:spLocks noGrp="1"/>
          </p:cNvSpPr>
          <p:nvPr>
            <p:ph type="title"/>
          </p:nvPr>
        </p:nvSpPr>
        <p:spPr/>
        <p:txBody>
          <a:bodyPr/>
          <a:lstStyle/>
          <a:p>
            <a:pPr algn="r"/>
            <a:r>
              <a:rPr lang="en-CA" dirty="0" smtClean="0"/>
              <a:t>le menu</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CA" dirty="0" err="1" smtClean="0"/>
              <a:t>Exemple</a:t>
            </a:r>
            <a:r>
              <a:rPr lang="en-CA" dirty="0" smtClean="0"/>
              <a:t>: 4e </a:t>
            </a:r>
            <a:r>
              <a:rPr lang="en-CA" dirty="0" err="1" smtClean="0"/>
              <a:t>année</a:t>
            </a:r>
            <a:r>
              <a:rPr lang="en-CA" dirty="0" smtClean="0"/>
              <a:t> – Le </a:t>
            </a:r>
            <a:r>
              <a:rPr lang="en-CA" dirty="0" err="1" smtClean="0"/>
              <a:t>sens</a:t>
            </a:r>
            <a:r>
              <a:rPr lang="en-CA" dirty="0" smtClean="0"/>
              <a:t> du </a:t>
            </a:r>
            <a:r>
              <a:rPr lang="en-CA" dirty="0" err="1" smtClean="0"/>
              <a:t>nombre</a:t>
            </a:r>
            <a:endParaRPr lang="en-CA" dirty="0" smtClean="0"/>
          </a:p>
          <a:p>
            <a:pPr>
              <a:buNone/>
            </a:pPr>
            <a:r>
              <a:rPr lang="fr-CA" dirty="0" smtClean="0"/>
              <a:t>	RAS 6. Démontrer une compréhension de la multiplication (de 2 ou 3 chiffres par 1 chiffre) </a:t>
            </a:r>
          </a:p>
          <a:p>
            <a:endParaRPr lang="en-CA" dirty="0" smtClean="0"/>
          </a:p>
          <a:p>
            <a:r>
              <a:rPr lang="fr-CA" b="1" dirty="0" smtClean="0"/>
              <a:t>Repas principal</a:t>
            </a:r>
            <a:r>
              <a:rPr lang="fr-CA" dirty="0" smtClean="0"/>
              <a:t> : </a:t>
            </a:r>
          </a:p>
          <a:p>
            <a:pPr>
              <a:buNone/>
            </a:pPr>
            <a:r>
              <a:rPr lang="fr-CA" dirty="0" smtClean="0"/>
              <a:t>	Donne deux façons de multiplier 4 X 99.  Explique pourquoi ces deux façons sont acceptables.</a:t>
            </a:r>
          </a:p>
          <a:p>
            <a:endParaRPr lang="fr-CA" dirty="0"/>
          </a:p>
        </p:txBody>
      </p:sp>
      <p:sp>
        <p:nvSpPr>
          <p:cNvPr id="3" name="Titre 2"/>
          <p:cNvSpPr>
            <a:spLocks noGrp="1"/>
          </p:cNvSpPr>
          <p:nvPr>
            <p:ph type="title"/>
          </p:nvPr>
        </p:nvSpPr>
        <p:spPr/>
        <p:txBody>
          <a:bodyPr/>
          <a:lstStyle/>
          <a:p>
            <a:pPr algn="r"/>
            <a:r>
              <a:rPr lang="en-CA" dirty="0" smtClean="0"/>
              <a:t>le menu</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CA" b="1" dirty="0" smtClean="0"/>
              <a:t>Plats d’accompagnement - </a:t>
            </a:r>
            <a:r>
              <a:rPr lang="fr-CA" i="1" dirty="0" smtClean="0"/>
              <a:t>Choisir 2 activités</a:t>
            </a:r>
            <a:endParaRPr lang="fr-CA" dirty="0" smtClean="0"/>
          </a:p>
          <a:p>
            <a:endParaRPr lang="fr-CA" dirty="0" smtClean="0"/>
          </a:p>
          <a:p>
            <a:r>
              <a:rPr lang="fr-CA" dirty="0" smtClean="0"/>
              <a:t>1. Dessine deux images montrant la multiplication d’un nombre à un chiffre par un nombre à deux chiffres.  Comment est-ce que la représentation le démontre?</a:t>
            </a:r>
          </a:p>
          <a:p>
            <a:r>
              <a:rPr lang="fr-CA" dirty="0" smtClean="0"/>
              <a:t>2. Crée et résous deux problèmes où il faut multiplier un nombre d’un chiffre par un nombre de deux chiffres.</a:t>
            </a:r>
          </a:p>
          <a:p>
            <a:r>
              <a:rPr lang="fr-CA" dirty="0" smtClean="0"/>
              <a:t>3. Donne une série de 5 multiplications à faire. </a:t>
            </a:r>
          </a:p>
          <a:p>
            <a:r>
              <a:rPr lang="fr-CA" dirty="0" smtClean="0"/>
              <a:t>4. Voici des paires de multiplications : </a:t>
            </a:r>
          </a:p>
          <a:p>
            <a:pPr>
              <a:buNone/>
            </a:pPr>
            <a:r>
              <a:rPr lang="fr-CA" dirty="0" smtClean="0"/>
              <a:t>	  9 X 48   et  9 X 42</a:t>
            </a:r>
          </a:p>
          <a:p>
            <a:pPr>
              <a:buNone/>
            </a:pPr>
            <a:r>
              <a:rPr lang="fr-CA" dirty="0" smtClean="0"/>
              <a:t>	  9 x 48   et  7 x 48</a:t>
            </a:r>
          </a:p>
          <a:p>
            <a:pPr>
              <a:buNone/>
            </a:pPr>
            <a:r>
              <a:rPr lang="fr-CA" dirty="0" smtClean="0"/>
              <a:t>	  9 x 48   et  7 x 42</a:t>
            </a:r>
          </a:p>
          <a:p>
            <a:pPr>
              <a:buNone/>
            </a:pPr>
            <a:r>
              <a:rPr lang="fr-CA" dirty="0" smtClean="0"/>
              <a:t>	Par combien est-ce que la première réponse est plus grande que la deuxième réponse sans calculer le produit de chacun.</a:t>
            </a:r>
          </a:p>
          <a:p>
            <a:endParaRPr lang="fr-CA" dirty="0"/>
          </a:p>
        </p:txBody>
      </p:sp>
      <p:sp>
        <p:nvSpPr>
          <p:cNvPr id="3" name="Titre 2"/>
          <p:cNvSpPr>
            <a:spLocks noGrp="1"/>
          </p:cNvSpPr>
          <p:nvPr>
            <p:ph type="title"/>
          </p:nvPr>
        </p:nvSpPr>
        <p:spPr/>
        <p:txBody>
          <a:bodyPr/>
          <a:lstStyle/>
          <a:p>
            <a:pPr algn="r"/>
            <a:r>
              <a:rPr lang="en-CA" dirty="0" smtClean="0"/>
              <a:t>le menu</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CA" dirty="0" smtClean="0"/>
          </a:p>
          <a:p>
            <a:r>
              <a:rPr lang="fr-CA" b="1" dirty="0" smtClean="0"/>
              <a:t>Desserts (optionnels):</a:t>
            </a:r>
            <a:endParaRPr lang="fr-CA" dirty="0" smtClean="0"/>
          </a:p>
          <a:p>
            <a:endParaRPr lang="fr-CA" dirty="0" smtClean="0"/>
          </a:p>
          <a:p>
            <a:r>
              <a:rPr lang="fr-CA" dirty="0" smtClean="0"/>
              <a:t>1. Crée un jeu dans lequel les joueurs doivent être capables de multiplier un nombre d’un chiffre par un nombre de deux chiffres.</a:t>
            </a:r>
          </a:p>
          <a:p>
            <a:pPr>
              <a:buNone/>
            </a:pPr>
            <a:endParaRPr lang="fr-CA" dirty="0" smtClean="0"/>
          </a:p>
          <a:p>
            <a:r>
              <a:rPr lang="fr-CA" dirty="0" smtClean="0"/>
              <a:t>2. Invente une chanson qui décrit un problème de multiplication</a:t>
            </a:r>
          </a:p>
          <a:p>
            <a:endParaRPr lang="fr-CA" dirty="0"/>
          </a:p>
        </p:txBody>
      </p:sp>
      <p:sp>
        <p:nvSpPr>
          <p:cNvPr id="3" name="Titre 2"/>
          <p:cNvSpPr>
            <a:spLocks noGrp="1"/>
          </p:cNvSpPr>
          <p:nvPr>
            <p:ph type="title"/>
          </p:nvPr>
        </p:nvSpPr>
        <p:spPr/>
        <p:txBody>
          <a:bodyPr/>
          <a:lstStyle/>
          <a:p>
            <a:pPr algn="r"/>
            <a:r>
              <a:rPr lang="en-CA" dirty="0" smtClean="0"/>
              <a:t>le menu</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CA" sz="4000" dirty="0" smtClean="0"/>
          </a:p>
          <a:p>
            <a:pPr algn="ctr"/>
            <a:r>
              <a:rPr lang="en-CA" sz="4000" dirty="0" smtClean="0"/>
              <a:t>À </a:t>
            </a:r>
            <a:r>
              <a:rPr lang="en-CA" sz="4000" dirty="0" err="1" smtClean="0"/>
              <a:t>votre</a:t>
            </a:r>
            <a:r>
              <a:rPr lang="en-CA" sz="4000" dirty="0" smtClean="0"/>
              <a:t> tour </a:t>
            </a:r>
            <a:r>
              <a:rPr lang="en-CA" sz="4000" dirty="0" err="1" smtClean="0"/>
              <a:t>maintenant</a:t>
            </a:r>
            <a:r>
              <a:rPr lang="en-CA" sz="4000" dirty="0" smtClean="0"/>
              <a:t> de </a:t>
            </a:r>
            <a:r>
              <a:rPr lang="en-CA" sz="4000" dirty="0" err="1" smtClean="0"/>
              <a:t>créer</a:t>
            </a:r>
            <a:r>
              <a:rPr lang="en-CA" sz="4000" dirty="0" smtClean="0"/>
              <a:t> des </a:t>
            </a:r>
            <a:r>
              <a:rPr lang="en-CA" sz="4000" dirty="0" err="1" smtClean="0"/>
              <a:t>opportunités</a:t>
            </a:r>
            <a:r>
              <a:rPr lang="en-CA" sz="4000" dirty="0" smtClean="0"/>
              <a:t> pour </a:t>
            </a:r>
            <a:r>
              <a:rPr lang="en-CA" sz="4000" dirty="0" err="1" smtClean="0"/>
              <a:t>vos</a:t>
            </a:r>
            <a:r>
              <a:rPr lang="en-CA" sz="4000" dirty="0" smtClean="0"/>
              <a:t> </a:t>
            </a:r>
            <a:r>
              <a:rPr lang="en-CA" sz="4000" dirty="0" err="1" smtClean="0"/>
              <a:t>élèves</a:t>
            </a:r>
            <a:r>
              <a:rPr lang="en-CA" sz="4000" dirty="0" smtClean="0"/>
              <a:t>!</a:t>
            </a:r>
            <a:endParaRPr lang="fr-CA" sz="4000" dirty="0"/>
          </a:p>
        </p:txBody>
      </p:sp>
      <p:sp>
        <p:nvSpPr>
          <p:cNvPr id="3" name="Titre 2"/>
          <p:cNvSpPr>
            <a:spLocks noGrp="1"/>
          </p:cNvSpPr>
          <p:nvPr>
            <p:ph type="title"/>
          </p:nvPr>
        </p:nvSpPr>
        <p:spPr/>
        <p:txBody>
          <a:bodyPr/>
          <a:lstStyle/>
          <a:p>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r>
              <a:rPr lang="fr-CA" dirty="0" smtClean="0"/>
              <a:t>Chaque équipe présente deux créations de leur choix afin de les faire valider par les autres participants à la formation.</a:t>
            </a:r>
          </a:p>
          <a:p>
            <a:endParaRPr lang="fr-CA" dirty="0" smtClean="0"/>
          </a:p>
          <a:p>
            <a:r>
              <a:rPr lang="fr-CA" dirty="0" smtClean="0"/>
              <a:t>Les suggestions serviront à améliorer le produit final.</a:t>
            </a:r>
            <a:endParaRPr lang="fr-CA" dirty="0"/>
          </a:p>
        </p:txBody>
      </p:sp>
      <p:sp>
        <p:nvSpPr>
          <p:cNvPr id="3" name="Titre 2"/>
          <p:cNvSpPr>
            <a:spLocks noGrp="1"/>
          </p:cNvSpPr>
          <p:nvPr>
            <p:ph type="title"/>
          </p:nvPr>
        </p:nvSpPr>
        <p:spPr/>
        <p:txBody>
          <a:bodyPr/>
          <a:lstStyle/>
          <a:p>
            <a:pPr algn="r"/>
            <a:r>
              <a:rPr lang="en-CA" dirty="0" smtClean="0"/>
              <a:t>validation</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r>
              <a:rPr lang="fr-CA" dirty="0" smtClean="0"/>
              <a:t>Suite à la création, validation et amélioration des activités, il est temps de partager par l’intermédiaire de eFormation à</a:t>
            </a:r>
          </a:p>
          <a:p>
            <a:pPr>
              <a:buNone/>
            </a:pPr>
            <a:r>
              <a:rPr lang="fr-CA" dirty="0" smtClean="0"/>
              <a:t>	eformation.cpfpp.ab.ca</a:t>
            </a:r>
          </a:p>
          <a:p>
            <a:pPr>
              <a:buNone/>
            </a:pPr>
            <a:endParaRPr lang="fr-CA" dirty="0"/>
          </a:p>
        </p:txBody>
      </p:sp>
      <p:sp>
        <p:nvSpPr>
          <p:cNvPr id="3" name="Titre 2"/>
          <p:cNvSpPr>
            <a:spLocks noGrp="1"/>
          </p:cNvSpPr>
          <p:nvPr>
            <p:ph type="title"/>
          </p:nvPr>
        </p:nvSpPr>
        <p:spPr/>
        <p:txBody>
          <a:bodyPr/>
          <a:lstStyle/>
          <a:p>
            <a:pPr algn="r"/>
            <a:r>
              <a:rPr lang="en-CA" dirty="0" err="1" smtClean="0"/>
              <a:t>partage</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r>
              <a:rPr lang="en-CA" dirty="0" smtClean="0">
                <a:hlinkClick r:id="rId3" action="ppaction://hlinkpres?slideindex=1&amp;slidetitle="/>
              </a:rPr>
              <a:t>pour </a:t>
            </a:r>
            <a:r>
              <a:rPr lang="en-CA" dirty="0" err="1" smtClean="0">
                <a:hlinkClick r:id="rId3" action="ppaction://hlinkpres?slideindex=1&amp;slidetitle="/>
              </a:rPr>
              <a:t>mieux</a:t>
            </a:r>
            <a:r>
              <a:rPr lang="en-CA" dirty="0" smtClean="0">
                <a:hlinkClick r:id="rId3" action="ppaction://hlinkpres?slideindex=1&amp;slidetitle="/>
              </a:rPr>
              <a:t> </a:t>
            </a:r>
            <a:r>
              <a:rPr lang="en-CA" dirty="0" err="1" smtClean="0">
                <a:hlinkClick r:id="rId3" action="ppaction://hlinkpres?slideindex=1&amp;slidetitle="/>
              </a:rPr>
              <a:t>s’amuser</a:t>
            </a:r>
            <a:endParaRPr lang="fr-CA" dirty="0"/>
          </a:p>
        </p:txBody>
      </p:sp>
      <p:sp>
        <p:nvSpPr>
          <p:cNvPr id="3" name="Titre 2"/>
          <p:cNvSpPr>
            <a:spLocks noGrp="1"/>
          </p:cNvSpPr>
          <p:nvPr>
            <p:ph type="title"/>
          </p:nvPr>
        </p:nvSpPr>
        <p:spPr/>
        <p:txBody>
          <a:bodyPr/>
          <a:lstStyle/>
          <a:p>
            <a:pPr algn="r"/>
            <a:r>
              <a:rPr lang="en-CA" dirty="0" smtClean="0"/>
              <a:t>jeopardy</a:t>
            </a:r>
            <a:endParaRPr lang="fr-CA" dirty="0"/>
          </a:p>
        </p:txBody>
      </p:sp>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pic>
        <p:nvPicPr>
          <p:cNvPr id="6" name="Picture 2" descr="C:\Old Data\Renee\CPFPP-DATA\ARPDC MATH\Consortium09_LOGO.jpg"/>
          <p:cNvPicPr>
            <a:picLocks noChangeAspect="1" noChangeArrowheads="1"/>
          </p:cNvPicPr>
          <p:nvPr/>
        </p:nvPicPr>
        <p:blipFill>
          <a:blip r:embed="rId4" cstate="print"/>
          <a:srcRect/>
          <a:stretch>
            <a:fillRect/>
          </a:stretch>
        </p:blipFill>
        <p:spPr bwMode="auto">
          <a:xfrm>
            <a:off x="7236296" y="6093296"/>
            <a:ext cx="1412695" cy="42926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CA" dirty="0" smtClean="0"/>
          </a:p>
          <a:p>
            <a:r>
              <a:rPr lang="fr-CA" dirty="0" smtClean="0"/>
              <a:t>Il maintenant important d’essayer vos créations avec vos élèves.</a:t>
            </a:r>
          </a:p>
          <a:p>
            <a:pPr>
              <a:buNone/>
            </a:pPr>
            <a:endParaRPr lang="fr-CA" dirty="0" smtClean="0"/>
          </a:p>
          <a:p>
            <a:r>
              <a:rPr lang="fr-CA" dirty="0" smtClean="0"/>
              <a:t>Certaines créations fonctionneront bien.</a:t>
            </a:r>
          </a:p>
          <a:p>
            <a:pPr>
              <a:buNone/>
            </a:pPr>
            <a:endParaRPr lang="fr-CA" dirty="0" smtClean="0"/>
          </a:p>
          <a:p>
            <a:r>
              <a:rPr lang="fr-CA" dirty="0" smtClean="0"/>
              <a:t>D’autres fonctionneront moins bien.  Ne vous découragez pas.  L’effort en vaut la peine.</a:t>
            </a:r>
            <a:endParaRPr lang="fr-CA" dirty="0"/>
          </a:p>
        </p:txBody>
      </p:sp>
      <p:sp>
        <p:nvSpPr>
          <p:cNvPr id="3" name="Titre 2"/>
          <p:cNvSpPr>
            <a:spLocks noGrp="1"/>
          </p:cNvSpPr>
          <p:nvPr>
            <p:ph type="title"/>
          </p:nvPr>
        </p:nvSpPr>
        <p:spPr/>
        <p:txBody>
          <a:bodyPr/>
          <a:lstStyle/>
          <a:p>
            <a:pPr algn="r"/>
            <a:r>
              <a:rPr lang="en-CA" dirty="0" err="1" smtClean="0"/>
              <a:t>tâche</a:t>
            </a:r>
            <a:endParaRPr lang="fr-CA" dirty="0"/>
          </a:p>
        </p:txBody>
      </p:sp>
      <p:pic>
        <p:nvPicPr>
          <p:cNvPr id="6"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7" name="Rectangle 6"/>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endParaRPr lang="fr-CA" dirty="0" smtClean="0"/>
          </a:p>
          <a:p>
            <a:r>
              <a:rPr lang="fr-CA" sz="3200" dirty="0" smtClean="0"/>
              <a:t>la différenciation pédagogique est une philosophie qui permet de mieux gérer l’hétérogénéité des élèves.</a:t>
            </a:r>
          </a:p>
          <a:p>
            <a:endParaRPr lang="en-CA" dirty="0" smtClean="0"/>
          </a:p>
          <a:p>
            <a:pPr>
              <a:buNone/>
            </a:pPr>
            <a:r>
              <a:rPr lang="en-CA" sz="1600" dirty="0" smtClean="0"/>
              <a:t>	</a:t>
            </a:r>
            <a:r>
              <a:rPr lang="en-CA" sz="1600" dirty="0" err="1" smtClean="0"/>
              <a:t>Tiré</a:t>
            </a:r>
            <a:r>
              <a:rPr lang="en-CA" sz="1600" dirty="0" smtClean="0"/>
              <a:t> de </a:t>
            </a:r>
            <a:r>
              <a:rPr lang="en-CA" sz="1600" i="1" dirty="0" err="1" smtClean="0"/>
              <a:t>L’inclusion</a:t>
            </a:r>
            <a:r>
              <a:rPr lang="en-CA" sz="1600" i="1" dirty="0" smtClean="0"/>
              <a:t> en immersion</a:t>
            </a:r>
            <a:r>
              <a:rPr lang="en-CA" sz="1600" dirty="0" smtClean="0"/>
              <a:t>, Alberta Education (2007)</a:t>
            </a:r>
            <a:endParaRPr lang="fr-CA" sz="1600" dirty="0"/>
          </a:p>
        </p:txBody>
      </p:sp>
      <p:sp>
        <p:nvSpPr>
          <p:cNvPr id="3" name="Titre 2"/>
          <p:cNvSpPr>
            <a:spLocks noGrp="1"/>
          </p:cNvSpPr>
          <p:nvPr>
            <p:ph type="title"/>
          </p:nvPr>
        </p:nvSpPr>
        <p:spPr/>
        <p:txBody>
          <a:bodyPr/>
          <a:lstStyle/>
          <a:p>
            <a:pPr algn="r"/>
            <a:r>
              <a:rPr lang="en-CA" dirty="0" err="1" smtClean="0"/>
              <a:t>pourquoi</a:t>
            </a:r>
            <a:r>
              <a:rPr lang="en-CA" dirty="0" smtClean="0"/>
              <a:t> </a:t>
            </a:r>
            <a:r>
              <a:rPr lang="en-CA" dirty="0" err="1" smtClean="0"/>
              <a:t>différencier</a:t>
            </a:r>
            <a:endParaRPr lang="fr-CA" dirty="0"/>
          </a:p>
        </p:txBody>
      </p:sp>
      <p:sp>
        <p:nvSpPr>
          <p:cNvPr id="6" name="Rectangle 5"/>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pic>
        <p:nvPicPr>
          <p:cNvPr id="5"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CA" dirty="0" smtClean="0"/>
          </a:p>
          <a:p>
            <a:endParaRPr lang="fr-CA" dirty="0" smtClean="0"/>
          </a:p>
          <a:p>
            <a:r>
              <a:rPr lang="fr-CA" sz="3200" dirty="0" err="1" smtClean="0"/>
              <a:t>Differentiated</a:t>
            </a:r>
            <a:r>
              <a:rPr lang="fr-CA" sz="3200" dirty="0" smtClean="0"/>
              <a:t> instruction </a:t>
            </a:r>
            <a:r>
              <a:rPr lang="fr-CA" sz="3200" dirty="0" err="1" smtClean="0"/>
              <a:t>is</a:t>
            </a:r>
            <a:r>
              <a:rPr lang="fr-CA" sz="3200" dirty="0" smtClean="0"/>
              <a:t> not a </a:t>
            </a:r>
            <a:r>
              <a:rPr lang="fr-CA" sz="3200" dirty="0" err="1" smtClean="0"/>
              <a:t>strategy</a:t>
            </a:r>
            <a:r>
              <a:rPr lang="fr-CA" sz="3200" dirty="0" smtClean="0"/>
              <a:t>.  It </a:t>
            </a:r>
            <a:r>
              <a:rPr lang="fr-CA" sz="3200" dirty="0" err="1" smtClean="0"/>
              <a:t>is</a:t>
            </a:r>
            <a:r>
              <a:rPr lang="fr-CA" sz="3200" dirty="0" smtClean="0"/>
              <a:t> a total </a:t>
            </a:r>
            <a:r>
              <a:rPr lang="fr-CA" sz="3200" dirty="0" err="1" smtClean="0"/>
              <a:t>way</a:t>
            </a:r>
            <a:r>
              <a:rPr lang="fr-CA" sz="3200" dirty="0" smtClean="0"/>
              <a:t> of </a:t>
            </a:r>
            <a:r>
              <a:rPr lang="fr-CA" sz="3200" dirty="0" err="1" smtClean="0"/>
              <a:t>thinking</a:t>
            </a:r>
            <a:r>
              <a:rPr lang="fr-CA" sz="3200" dirty="0" smtClean="0"/>
              <a:t> about </a:t>
            </a:r>
            <a:r>
              <a:rPr lang="fr-CA" sz="3200" dirty="0" err="1" smtClean="0"/>
              <a:t>learners</a:t>
            </a:r>
            <a:r>
              <a:rPr lang="fr-CA" sz="3200" dirty="0" smtClean="0"/>
              <a:t>, </a:t>
            </a:r>
            <a:r>
              <a:rPr lang="fr-CA" sz="3200" dirty="0" err="1" smtClean="0"/>
              <a:t>teaching</a:t>
            </a:r>
            <a:r>
              <a:rPr lang="fr-CA" sz="3200" dirty="0" smtClean="0"/>
              <a:t>, and </a:t>
            </a:r>
            <a:r>
              <a:rPr lang="fr-CA" sz="3200" dirty="0" err="1" smtClean="0"/>
              <a:t>learning</a:t>
            </a:r>
            <a:r>
              <a:rPr lang="fr-CA" sz="3200" dirty="0" smtClean="0"/>
              <a:t>.  It </a:t>
            </a:r>
            <a:r>
              <a:rPr lang="fr-CA" sz="3200" dirty="0" err="1" smtClean="0"/>
              <a:t>is</a:t>
            </a:r>
            <a:r>
              <a:rPr lang="fr-CA" sz="3200" dirty="0" smtClean="0"/>
              <a:t>, in </a:t>
            </a:r>
            <a:r>
              <a:rPr lang="fr-CA" sz="3200" dirty="0" err="1" smtClean="0"/>
              <a:t>esssence</a:t>
            </a:r>
            <a:r>
              <a:rPr lang="fr-CA" sz="3200" dirty="0" smtClean="0"/>
              <a:t>, </a:t>
            </a:r>
            <a:r>
              <a:rPr lang="fr-CA" sz="3200" dirty="0" err="1" smtClean="0"/>
              <a:t>growth</a:t>
            </a:r>
            <a:r>
              <a:rPr lang="fr-CA" sz="3200" dirty="0" smtClean="0"/>
              <a:t> </a:t>
            </a:r>
            <a:r>
              <a:rPr lang="fr-CA" sz="3200" dirty="0" err="1" smtClean="0"/>
              <a:t>toward</a:t>
            </a:r>
            <a:r>
              <a:rPr lang="fr-CA" sz="3200" dirty="0" smtClean="0"/>
              <a:t> </a:t>
            </a:r>
            <a:r>
              <a:rPr lang="fr-CA" sz="3200" dirty="0" err="1" smtClean="0"/>
              <a:t>professional</a:t>
            </a:r>
            <a:r>
              <a:rPr lang="fr-CA" sz="3200" dirty="0" smtClean="0"/>
              <a:t> expertise.</a:t>
            </a:r>
          </a:p>
          <a:p>
            <a:pPr lvl="4"/>
            <a:r>
              <a:rPr lang="fr-CA" dirty="0" smtClean="0"/>
              <a:t>Carol Ann Tomlinson, 2000</a:t>
            </a:r>
            <a:endParaRPr lang="fr-FR" dirty="0" smtClean="0"/>
          </a:p>
          <a:p>
            <a:endParaRPr lang="fr-CA" dirty="0"/>
          </a:p>
        </p:txBody>
      </p:sp>
      <p:sp>
        <p:nvSpPr>
          <p:cNvPr id="3" name="Titre 2"/>
          <p:cNvSpPr>
            <a:spLocks noGrp="1"/>
          </p:cNvSpPr>
          <p:nvPr>
            <p:ph type="title"/>
          </p:nvPr>
        </p:nvSpPr>
        <p:spPr/>
        <p:txBody>
          <a:bodyPr/>
          <a:lstStyle/>
          <a:p>
            <a:pPr algn="r"/>
            <a:r>
              <a:rPr lang="en-CA" dirty="0" err="1" smtClean="0"/>
              <a:t>mots</a:t>
            </a:r>
            <a:r>
              <a:rPr lang="en-CA" dirty="0" smtClean="0"/>
              <a:t> de la fin</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buNone/>
            </a:pPr>
            <a:endParaRPr lang="fr-CA" dirty="0" smtClean="0">
              <a:latin typeface="Trebuchet MS" pitchFamily="34" charset="0"/>
            </a:endParaRPr>
          </a:p>
          <a:p>
            <a:pPr>
              <a:buNone/>
            </a:pPr>
            <a:endParaRPr lang="fr-CA" dirty="0" smtClean="0">
              <a:latin typeface="Trebuchet MS" pitchFamily="34" charset="0"/>
            </a:endParaRPr>
          </a:p>
          <a:p>
            <a:pPr>
              <a:buNone/>
            </a:pPr>
            <a:endParaRPr lang="fr-CA" dirty="0" smtClean="0">
              <a:latin typeface="Trebuchet MS" pitchFamily="34" charset="0"/>
            </a:endParaRPr>
          </a:p>
          <a:p>
            <a:pPr>
              <a:buNone/>
            </a:pPr>
            <a:endParaRPr lang="fr-CA" dirty="0" smtClean="0">
              <a:latin typeface="Trebuchet MS" pitchFamily="34" charset="0"/>
            </a:endParaRPr>
          </a:p>
          <a:p>
            <a:pPr>
              <a:buNone/>
            </a:pPr>
            <a:endParaRPr lang="fr-CA" dirty="0" smtClean="0">
              <a:latin typeface="Trebuchet MS" pitchFamily="34" charset="0"/>
            </a:endParaRPr>
          </a:p>
          <a:p>
            <a:pPr>
              <a:buNone/>
            </a:pPr>
            <a:endParaRPr lang="fr-CA" dirty="0" smtClean="0">
              <a:latin typeface="Trebuchet MS" pitchFamily="34" charset="0"/>
            </a:endParaRPr>
          </a:p>
          <a:p>
            <a:pPr algn="r">
              <a:buNone/>
            </a:pPr>
            <a:r>
              <a:rPr lang="fr-CA" dirty="0" smtClean="0">
                <a:latin typeface="Trebuchet MS" pitchFamily="34" charset="0"/>
              </a:rPr>
              <a:t>la différenciation au service </a:t>
            </a:r>
          </a:p>
          <a:p>
            <a:pPr algn="r">
              <a:buNone/>
            </a:pPr>
            <a:r>
              <a:rPr lang="fr-CA" dirty="0" smtClean="0">
                <a:latin typeface="Trebuchet MS" pitchFamily="34" charset="0"/>
              </a:rPr>
              <a:t>des mathématiques</a:t>
            </a:r>
          </a:p>
          <a:p>
            <a:pPr algn="r">
              <a:buNone/>
            </a:pPr>
            <a:r>
              <a:rPr lang="fr-CA" sz="2800" b="1" dirty="0" smtClean="0">
                <a:solidFill>
                  <a:schemeClr val="tx2">
                    <a:lumMod val="60000"/>
                    <a:lumOff val="40000"/>
                  </a:schemeClr>
                </a:solidFill>
              </a:rPr>
              <a:t>l’approche</a:t>
            </a:r>
          </a:p>
          <a:p>
            <a:pPr>
              <a:buNone/>
            </a:pPr>
            <a:endParaRPr lang="fr-CA" sz="2800" b="1" dirty="0" smtClean="0">
              <a:solidFill>
                <a:schemeClr val="tx2">
                  <a:lumMod val="60000"/>
                  <a:lumOff val="40000"/>
                </a:schemeClr>
              </a:solidFill>
            </a:endParaRPr>
          </a:p>
          <a:p>
            <a:pPr>
              <a:buNone/>
            </a:pPr>
            <a:endParaRPr lang="fr-CA" sz="2800" b="1" dirty="0" smtClean="0">
              <a:solidFill>
                <a:schemeClr val="tx2">
                  <a:lumMod val="60000"/>
                  <a:lumOff val="40000"/>
                </a:schemeClr>
              </a:solidFill>
            </a:endParaRPr>
          </a:p>
          <a:p>
            <a:pPr>
              <a:buNone/>
            </a:pPr>
            <a:endParaRPr lang="fr-CA" dirty="0"/>
          </a:p>
        </p:txBody>
      </p:sp>
      <p:sp>
        <p:nvSpPr>
          <p:cNvPr id="3" name="Titre 2"/>
          <p:cNvSpPr>
            <a:spLocks noGrp="1"/>
          </p:cNvSpPr>
          <p:nvPr>
            <p:ph type="title"/>
          </p:nvPr>
        </p:nvSpPr>
        <p:spPr/>
        <p:txBody>
          <a:bodyPr/>
          <a:lstStyle/>
          <a:p>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5724128" y="6048980"/>
            <a:ext cx="2662448" cy="809020"/>
          </a:xfrm>
          <a:prstGeom prst="rect">
            <a:avLst/>
          </a:prstGeom>
          <a:noFill/>
        </p:spPr>
      </p:pic>
      <p:sp>
        <p:nvSpPr>
          <p:cNvPr id="5" name="ZoneTexte 4"/>
          <p:cNvSpPr txBox="1"/>
          <p:nvPr/>
        </p:nvSpPr>
        <p:spPr>
          <a:xfrm>
            <a:off x="0" y="6237312"/>
            <a:ext cx="1691680" cy="646331"/>
          </a:xfrm>
          <a:prstGeom prst="rect">
            <a:avLst/>
          </a:prstGeom>
          <a:noFill/>
        </p:spPr>
        <p:txBody>
          <a:bodyPr wrap="square" rtlCol="0">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smtClean="0"/>
          </a:p>
          <a:p>
            <a:endParaRPr lang="fr-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endParaRPr lang="en-CA" dirty="0" smtClean="0"/>
          </a:p>
          <a:p>
            <a:r>
              <a:rPr lang="fr-CA" sz="4000" dirty="0" smtClean="0"/>
              <a:t>Nécessaire pour certains, bon pour tous</a:t>
            </a:r>
          </a:p>
          <a:p>
            <a:endParaRPr lang="fr-CA" dirty="0"/>
          </a:p>
        </p:txBody>
      </p:sp>
      <p:sp>
        <p:nvSpPr>
          <p:cNvPr id="3" name="Titre 2"/>
          <p:cNvSpPr>
            <a:spLocks noGrp="1"/>
          </p:cNvSpPr>
          <p:nvPr>
            <p:ph type="title"/>
          </p:nvPr>
        </p:nvSpPr>
        <p:spPr/>
        <p:txBody>
          <a:bodyPr/>
          <a:lstStyle/>
          <a:p>
            <a:pPr algn="r"/>
            <a:r>
              <a:rPr lang="en-CA" dirty="0" smtClean="0"/>
              <a:t>pour qui </a:t>
            </a:r>
            <a:r>
              <a:rPr lang="en-CA" dirty="0" err="1" smtClean="0"/>
              <a:t>différencier</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pic>
        <p:nvPicPr>
          <p:cNvPr id="5" name="Picture 3" descr="Arrowhead Dot Pattern.jpg"/>
          <p:cNvPicPr>
            <a:picLocks noGrp="1" noChangeAspect="1"/>
          </p:cNvPicPr>
          <p:nvPr>
            <p:ph idx="1"/>
          </p:nvPr>
        </p:nvPicPr>
        <p:blipFill>
          <a:blip r:embed="rId4" cstate="print"/>
          <a:srcRect l="19438" t="5556" r="16382" b="44444"/>
          <a:stretch>
            <a:fillRect/>
          </a:stretch>
        </p:blipFill>
        <p:spPr>
          <a:xfrm>
            <a:off x="2411760" y="404664"/>
            <a:ext cx="4488367" cy="4808994"/>
          </a:xfrm>
          <a:prstGeom prst="rect">
            <a:avLst/>
          </a:prstGeom>
        </p:spPr>
      </p:pic>
      <p:sp>
        <p:nvSpPr>
          <p:cNvPr id="6" name="Rectangle 5"/>
          <p:cNvSpPr/>
          <p:nvPr/>
        </p:nvSpPr>
        <p:spPr>
          <a:xfrm>
            <a:off x="2699792" y="476672"/>
            <a:ext cx="36004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CA"/>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pic>
        <p:nvPicPr>
          <p:cNvPr id="5" name="Picture 1" descr="Dot Pattern--Square.jpg"/>
          <p:cNvPicPr>
            <a:picLocks noGrp="1" noChangeAspect="1"/>
          </p:cNvPicPr>
          <p:nvPr>
            <p:ph idx="1"/>
          </p:nvPr>
        </p:nvPicPr>
        <p:blipFill>
          <a:blip r:embed="rId4" cstate="print"/>
          <a:srcRect l="12234" t="12222" r="14365" b="37778"/>
          <a:stretch>
            <a:fillRect/>
          </a:stretch>
        </p:blipFill>
        <p:spPr>
          <a:xfrm>
            <a:off x="2123728" y="764704"/>
            <a:ext cx="4827672" cy="4525962"/>
          </a:xfrm>
          <a:prstGeom prst="rect">
            <a:avLst/>
          </a:prstGeom>
        </p:spPr>
      </p:pic>
      <p:sp>
        <p:nvSpPr>
          <p:cNvPr id="6" name="Rectangle 5"/>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CA"/>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pic>
        <p:nvPicPr>
          <p:cNvPr id="5" name="Picture 1" descr="img204.jpg"/>
          <p:cNvPicPr>
            <a:picLocks noGrp="1" noChangeAspect="1"/>
          </p:cNvPicPr>
          <p:nvPr isPhoto="1">
            <p:ph idx="1"/>
          </p:nvPr>
        </p:nvPicPr>
        <p:blipFill>
          <a:blip r:embed="rId4" cstate="print">
            <a:lum/>
          </a:blip>
          <a:srcRect r="-131" b="14444"/>
          <a:stretch>
            <a:fillRect/>
          </a:stretch>
        </p:blipFill>
        <p:spPr>
          <a:xfrm>
            <a:off x="2339752" y="260648"/>
            <a:ext cx="4476576" cy="5393540"/>
          </a:xfrm>
          <a:prstGeom prst="rect">
            <a:avLst/>
          </a:prstGeom>
          <a:noFill/>
          <a:ln>
            <a:noFill/>
          </a:ln>
        </p:spPr>
      </p:pic>
      <p:sp>
        <p:nvSpPr>
          <p:cNvPr id="8" name="ZoneTexte 7"/>
          <p:cNvSpPr txBox="1"/>
          <p:nvPr/>
        </p:nvSpPr>
        <p:spPr>
          <a:xfrm>
            <a:off x="2915816" y="5733256"/>
            <a:ext cx="3384376" cy="553998"/>
          </a:xfrm>
          <a:prstGeom prst="rect">
            <a:avLst/>
          </a:prstGeom>
          <a:noFill/>
        </p:spPr>
        <p:txBody>
          <a:bodyPr wrap="square" rtlCol="0">
            <a:spAutoFit/>
          </a:bodyPr>
          <a:lstStyle/>
          <a:p>
            <a:r>
              <a:rPr lang="en-CA" sz="1200" dirty="0" err="1" smtClean="0"/>
              <a:t>Tiré</a:t>
            </a:r>
            <a:r>
              <a:rPr lang="en-CA" sz="1200" dirty="0" smtClean="0"/>
              <a:t> de </a:t>
            </a:r>
            <a:r>
              <a:rPr lang="en-CA" sz="1200" i="1" dirty="0" smtClean="0"/>
              <a:t>The Grapes of Math</a:t>
            </a:r>
            <a:r>
              <a:rPr lang="en-CA" sz="1200" dirty="0" smtClean="0"/>
              <a:t>, Greg Tang</a:t>
            </a:r>
            <a:endParaRPr lang="fr-CA" sz="1200" dirty="0" smtClean="0"/>
          </a:p>
          <a:p>
            <a:endParaRPr lang="fr-CA" dirty="0"/>
          </a:p>
        </p:txBody>
      </p:sp>
      <p:sp>
        <p:nvSpPr>
          <p:cNvPr id="6" name="Rectangle 5"/>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CA"/>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pic>
        <p:nvPicPr>
          <p:cNvPr id="6" name="Picture 1" descr="img206.jpg"/>
          <p:cNvPicPr>
            <a:picLocks noGrp="1" noChangeAspect="1"/>
          </p:cNvPicPr>
          <p:nvPr isPhoto="1">
            <p:ph idx="1"/>
          </p:nvPr>
        </p:nvPicPr>
        <p:blipFill>
          <a:blip r:embed="rId4" cstate="print">
            <a:lum/>
          </a:blip>
          <a:srcRect l="1468" b="14444"/>
          <a:stretch>
            <a:fillRect/>
          </a:stretch>
        </p:blipFill>
        <p:spPr>
          <a:xfrm>
            <a:off x="2339752" y="260648"/>
            <a:ext cx="4311015" cy="5278358"/>
          </a:xfrm>
          <a:prstGeom prst="rect">
            <a:avLst/>
          </a:prstGeom>
          <a:noFill/>
          <a:ln>
            <a:noFill/>
          </a:ln>
        </p:spPr>
      </p:pic>
      <p:sp>
        <p:nvSpPr>
          <p:cNvPr id="8" name="Rectangle 7"/>
          <p:cNvSpPr/>
          <p:nvPr/>
        </p:nvSpPr>
        <p:spPr>
          <a:xfrm>
            <a:off x="2771800" y="5805264"/>
            <a:ext cx="3528392" cy="276999"/>
          </a:xfrm>
          <a:prstGeom prst="rect">
            <a:avLst/>
          </a:prstGeom>
        </p:spPr>
        <p:txBody>
          <a:bodyPr wrap="square">
            <a:spAutoFit/>
          </a:bodyPr>
          <a:lstStyle/>
          <a:p>
            <a:r>
              <a:rPr lang="en-CA" sz="1200" dirty="0" err="1" smtClean="0"/>
              <a:t>Tiré</a:t>
            </a:r>
            <a:r>
              <a:rPr lang="en-CA" sz="1200" dirty="0" smtClean="0"/>
              <a:t> de </a:t>
            </a:r>
            <a:r>
              <a:rPr lang="en-CA" sz="1200" i="1" dirty="0" smtClean="0"/>
              <a:t>The Grapes of Math</a:t>
            </a:r>
            <a:r>
              <a:rPr lang="en-CA" sz="1200" dirty="0" smtClean="0"/>
              <a:t>, Greg Tang</a:t>
            </a:r>
            <a:endParaRPr lang="fr-CA" sz="1200" dirty="0"/>
          </a:p>
        </p:txBody>
      </p:sp>
      <p:sp>
        <p:nvSpPr>
          <p:cNvPr id="7" name="Rectangle 6"/>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a:buNone/>
            </a:pPr>
            <a:endParaRPr lang="en-CA" dirty="0" smtClean="0"/>
          </a:p>
          <a:p>
            <a:pPr algn="ctr"/>
            <a:r>
              <a:rPr lang="fr-CA" sz="4000" dirty="0" smtClean="0"/>
              <a:t>L’approche </a:t>
            </a:r>
          </a:p>
          <a:p>
            <a:pPr algn="ctr"/>
            <a:r>
              <a:rPr lang="fr-CA" sz="4000" dirty="0" smtClean="0"/>
              <a:t>Le contenu </a:t>
            </a:r>
          </a:p>
          <a:p>
            <a:pPr algn="ctr"/>
            <a:r>
              <a:rPr lang="fr-CA" sz="4000" dirty="0" smtClean="0"/>
              <a:t>Le produit</a:t>
            </a:r>
          </a:p>
          <a:p>
            <a:pPr algn="ctr"/>
            <a:r>
              <a:rPr lang="en-CA" sz="4000" dirty="0" smtClean="0"/>
              <a:t>La structure</a:t>
            </a:r>
            <a:endParaRPr lang="fr-CA" sz="4000" dirty="0" smtClean="0"/>
          </a:p>
          <a:p>
            <a:pPr algn="ctr"/>
            <a:r>
              <a:rPr lang="fr-CA" sz="4000" dirty="0" smtClean="0"/>
              <a:t>L’évaluation</a:t>
            </a:r>
          </a:p>
          <a:p>
            <a:endParaRPr lang="en-CA" dirty="0" smtClean="0"/>
          </a:p>
          <a:p>
            <a:r>
              <a:rPr lang="en-CA" dirty="0" err="1" smtClean="0"/>
              <a:t>Vidéo</a:t>
            </a:r>
            <a:r>
              <a:rPr lang="en-CA" dirty="0" smtClean="0"/>
              <a:t> : </a:t>
            </a:r>
            <a:r>
              <a:rPr lang="en-CA" dirty="0" smtClean="0">
                <a:hlinkClick r:id="rId3"/>
              </a:rPr>
              <a:t>les </a:t>
            </a:r>
            <a:r>
              <a:rPr lang="en-CA" dirty="0" err="1" smtClean="0">
                <a:hlinkClick r:id="rId3"/>
              </a:rPr>
              <a:t>modèles</a:t>
            </a:r>
            <a:endParaRPr lang="fr-CA" dirty="0"/>
          </a:p>
        </p:txBody>
      </p:sp>
      <p:sp>
        <p:nvSpPr>
          <p:cNvPr id="3" name="Titre 2"/>
          <p:cNvSpPr>
            <a:spLocks noGrp="1"/>
          </p:cNvSpPr>
          <p:nvPr>
            <p:ph type="title"/>
          </p:nvPr>
        </p:nvSpPr>
        <p:spPr/>
        <p:txBody>
          <a:bodyPr/>
          <a:lstStyle/>
          <a:p>
            <a:pPr algn="r"/>
            <a:r>
              <a:rPr lang="en-CA" dirty="0" err="1" smtClean="0"/>
              <a:t>ce</a:t>
            </a:r>
            <a:r>
              <a:rPr lang="en-CA" dirty="0" smtClean="0"/>
              <a:t> </a:t>
            </a:r>
            <a:r>
              <a:rPr lang="en-CA" dirty="0" err="1" smtClean="0"/>
              <a:t>qu’on</a:t>
            </a:r>
            <a:r>
              <a:rPr lang="en-CA" dirty="0" smtClean="0"/>
              <a:t> </a:t>
            </a:r>
            <a:r>
              <a:rPr lang="en-CA" dirty="0" err="1" smtClean="0"/>
              <a:t>peut</a:t>
            </a:r>
            <a:r>
              <a:rPr lang="en-CA" dirty="0" smtClean="0"/>
              <a:t> </a:t>
            </a:r>
            <a:r>
              <a:rPr lang="en-CA" dirty="0" err="1" smtClean="0"/>
              <a:t>différencier</a:t>
            </a:r>
            <a:endParaRPr lang="fr-CA" dirty="0"/>
          </a:p>
        </p:txBody>
      </p:sp>
      <p:pic>
        <p:nvPicPr>
          <p:cNvPr id="4" name="Picture 2" descr="C:\Old Data\Renee\CPFPP-DATA\ARPDC MATH\Consortium09_LOGO.jpg"/>
          <p:cNvPicPr>
            <a:picLocks noChangeAspect="1" noChangeArrowheads="1"/>
          </p:cNvPicPr>
          <p:nvPr/>
        </p:nvPicPr>
        <p:blipFill>
          <a:blip r:embed="rId4"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672253" cy="369332"/>
          </a:xfrm>
          <a:prstGeom prst="rect">
            <a:avLst/>
          </a:prstGeom>
        </p:spPr>
        <p:txBody>
          <a:bodyPr wrap="none">
            <a:spAutoFit/>
          </a:bodyPr>
          <a:lstStyle/>
          <a:p>
            <a:r>
              <a:rPr lang="en-CA" dirty="0" smtClean="0">
                <a:solidFill>
                  <a:schemeClr val="bg1"/>
                </a:solidFill>
              </a:rPr>
              <a:t>3</a:t>
            </a:r>
            <a:r>
              <a:rPr lang="fr-CA" b="1" baseline="30000" dirty="0" smtClean="0">
                <a:solidFill>
                  <a:schemeClr val="bg1"/>
                </a:solidFill>
                <a:latin typeface="Trebuchet MS" pitchFamily="34" charset="0"/>
              </a:rPr>
              <a:t>e</a:t>
            </a:r>
            <a:r>
              <a:rPr lang="en-CA" dirty="0" smtClean="0">
                <a:solidFill>
                  <a:schemeClr val="bg1"/>
                </a:solidFill>
              </a:rPr>
              <a:t> à 8</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1135</TotalTime>
  <Words>4082</Words>
  <Application>Microsoft Office PowerPoint</Application>
  <PresentationFormat>Affichage à l'écran (4:3)</PresentationFormat>
  <Paragraphs>622</Paragraphs>
  <Slides>31</Slides>
  <Notes>31</Notes>
  <HiddenSlides>0</HiddenSlides>
  <MMClips>1</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Rotonde</vt:lpstr>
      <vt:lpstr>la différenciation au service des mathématiques</vt:lpstr>
      <vt:lpstr>point de départ</vt:lpstr>
      <vt:lpstr>pourquoi différencier</vt:lpstr>
      <vt:lpstr>pour qui différencier</vt:lpstr>
      <vt:lpstr>Diapositive 5</vt:lpstr>
      <vt:lpstr>Diapositive 6</vt:lpstr>
      <vt:lpstr>Diapositive 7</vt:lpstr>
      <vt:lpstr>Diapositive 8</vt:lpstr>
      <vt:lpstr>ce qu’on peut différencier</vt:lpstr>
      <vt:lpstr>façons de différencier</vt:lpstr>
      <vt:lpstr>bien connaître ses élèves</vt:lpstr>
      <vt:lpstr>Diapositive 12</vt:lpstr>
      <vt:lpstr>le spectrum de différenciation</vt:lpstr>
      <vt:lpstr>quatre modèles</vt:lpstr>
      <vt:lpstr>les questions ouvertes</vt:lpstr>
      <vt:lpstr>les questions ouvertes</vt:lpstr>
      <vt:lpstr>les tâches en parallèle</vt:lpstr>
      <vt:lpstr>les tâches en parallèle</vt:lpstr>
      <vt:lpstr>les tâches en parallèle</vt:lpstr>
      <vt:lpstr>le think tac toe</vt:lpstr>
      <vt:lpstr>le menu</vt:lpstr>
      <vt:lpstr>le menu</vt:lpstr>
      <vt:lpstr>le menu</vt:lpstr>
      <vt:lpstr>le menu</vt:lpstr>
      <vt:lpstr>Diapositive 25</vt:lpstr>
      <vt:lpstr>validation</vt:lpstr>
      <vt:lpstr>partage</vt:lpstr>
      <vt:lpstr>jeopardy</vt:lpstr>
      <vt:lpstr>tâche</vt:lpstr>
      <vt:lpstr>mots de la fin</vt:lpstr>
      <vt:lpstr>Diapositive 31</vt:lpstr>
    </vt:vector>
  </TitlesOfParts>
  <Company>CSSA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différenciation au service des mathématiques</dc:title>
  <dc:creator>Rmichaud</dc:creator>
  <cp:lastModifiedBy>Rmichaud</cp:lastModifiedBy>
  <cp:revision>204</cp:revision>
  <dcterms:created xsi:type="dcterms:W3CDTF">2010-10-04T20:44:07Z</dcterms:created>
  <dcterms:modified xsi:type="dcterms:W3CDTF">2010-10-19T19:11:53Z</dcterms:modified>
</cp:coreProperties>
</file>