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Amatic SC"/>
      <p:regular r:id="rId32"/>
      <p:bold r:id="rId33"/>
    </p:embeddedFont>
    <p:embeddedFont>
      <p:font typeface="Source Code Pro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AmaticSC-bold.fntdata"/><Relationship Id="rId10" Type="http://schemas.openxmlformats.org/officeDocument/2006/relationships/slide" Target="slides/slide6.xml"/><Relationship Id="rId32" Type="http://schemas.openxmlformats.org/officeDocument/2006/relationships/font" Target="fonts/AmaticSC-regular.fntdata"/><Relationship Id="rId13" Type="http://schemas.openxmlformats.org/officeDocument/2006/relationships/slide" Target="slides/slide9.xml"/><Relationship Id="rId35" Type="http://schemas.openxmlformats.org/officeDocument/2006/relationships/font" Target="fonts/SourceCodePro-bold.fntdata"/><Relationship Id="rId12" Type="http://schemas.openxmlformats.org/officeDocument/2006/relationships/slide" Target="slides/slide8.xml"/><Relationship Id="rId34" Type="http://schemas.openxmlformats.org/officeDocument/2006/relationships/font" Target="fonts/SourceCodePro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fr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hyperlink" Target="https://studio.code.org/s/course1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ZanE9poQZOA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thefoos.com/webgl/" TargetMode="External"/><Relationship Id="rId4" Type="http://schemas.openxmlformats.org/officeDocument/2006/relationships/hyperlink" Target="https://www.kodable.com/hour-of-code" TargetMode="External"/><Relationship Id="rId5" Type="http://schemas.openxmlformats.org/officeDocument/2006/relationships/hyperlink" Target="https://santatracker.google.com/intl/fr-CA/village.html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2-V3Ar5FEN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png"/><Relationship Id="rId4" Type="http://schemas.openxmlformats.org/officeDocument/2006/relationships/image" Target="../media/image0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0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5" Type="http://schemas.openxmlformats.org/officeDocument/2006/relationships/image" Target="../media/image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fr" sz="72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Coder au premier cycle?</a:t>
            </a:r>
          </a:p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fr" sz="36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C'est possible et très simple!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Groupes Hétérogènes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466700" y="113805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fr" sz="1800"/>
              <a:t>Important afin que les élèves puissent s’aider (débrouillardise, autonomie, travaillant, attention, comportement, académique) 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fr" sz="1800"/>
              <a:t>Il ne peuvent pas venir me voir sans qu’ils aient demandé de l’aide à un autre ami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609600" lvl="0" marL="457200" rtl="0">
              <a:spcBef>
                <a:spcPts val="0"/>
              </a:spcBef>
              <a:buSzPct val="100000"/>
              <a:buChar char="-"/>
            </a:pPr>
            <a:r>
              <a:rPr lang="fr" sz="6000"/>
              <a:t>LES 3 ‘’P’’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200" y="2470700"/>
            <a:ext cx="1521200" cy="22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12" y="1067300"/>
            <a:ext cx="8718875" cy="27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50" y="221250"/>
            <a:ext cx="4059599" cy="470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491625" y="234250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fr" sz="2400">
                <a:latin typeface="Calibri"/>
                <a:ea typeface="Calibri"/>
                <a:cs typeface="Calibri"/>
                <a:sym typeface="Calibri"/>
              </a:rPr>
              <a:t>Clé du succès des centres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fr" sz="2400">
                <a:latin typeface="Calibri"/>
                <a:ea typeface="Calibri"/>
                <a:cs typeface="Calibri"/>
                <a:sym typeface="Calibri"/>
              </a:rPr>
              <a:t>avec la technologie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fr" sz="1800">
                <a:latin typeface="Calibri"/>
                <a:ea typeface="Calibri"/>
                <a:cs typeface="Calibri"/>
                <a:sym typeface="Calibri"/>
              </a:rPr>
              <a:t>Peu de changements : MÊMES GROUPES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SzPct val="100000"/>
              <a:buFont typeface="Calibri"/>
              <a:buChar char="●"/>
            </a:pPr>
            <a:r>
              <a:rPr lang="fr" sz="1800">
                <a:latin typeface="Calibri"/>
                <a:ea typeface="Calibri"/>
                <a:cs typeface="Calibri"/>
                <a:sym typeface="Calibri"/>
              </a:rPr>
              <a:t>Points de repère faciles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" sz="1800">
                <a:latin typeface="Calibri"/>
                <a:ea typeface="Calibri"/>
                <a:cs typeface="Calibri"/>
                <a:sym typeface="Calibri"/>
              </a:rPr>
              <a:t>         (pochette/couleurs/dessins/images)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00" y="941349"/>
            <a:ext cx="6018474" cy="38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1344450" y="-967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2527300"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427750" y="328350"/>
            <a:ext cx="69360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" sz="1800">
                <a:latin typeface="Calibri"/>
                <a:ea typeface="Calibri"/>
                <a:cs typeface="Calibri"/>
                <a:sym typeface="Calibri"/>
              </a:rPr>
              <a:t>Autant que possible : Mêmes emplacements (disposition de la classe)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6691650" y="1049075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Exemple: 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Ordinateurs : grande table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Calligraphie : tabourets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iPads: Divan en coussins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/>
        </p:nvSpPr>
        <p:spPr>
          <a:xfrm>
            <a:off x="6742575" y="2811100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* </a:t>
            </a:r>
            <a:r>
              <a:rPr lang="fr"/>
              <a:t>Il faut créer l’autonomie 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d’organisation pour que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les élèves s’organisent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eux-mêmes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Idées: Disposition de la classe</a:t>
            </a:r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 Petits groupes:         	</a:t>
            </a:r>
          </a:p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 - tables                       	</a:t>
            </a:r>
          </a:p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 - tapis de classe</a:t>
            </a:r>
          </a:p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 - </a:t>
            </a:r>
            <a:r>
              <a:rPr lang="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pupitres en groupes	</a:t>
            </a:r>
          </a:p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-    coussins de lecture   </a:t>
            </a:r>
          </a:p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-    chaises / fauteuils </a:t>
            </a:r>
          </a:p>
          <a:p>
            <a:pPr indent="-228600"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-    etc...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399" y="981875"/>
            <a:ext cx="4899599" cy="36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142500" y="100350"/>
            <a:ext cx="8859000" cy="49428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 txBox="1"/>
          <p:nvPr>
            <p:ph type="title"/>
          </p:nvPr>
        </p:nvSpPr>
        <p:spPr>
          <a:xfrm>
            <a:off x="311700" y="248225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Idées d’activités (pour les centres qui changent)  	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311700" y="946350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1. Bingo de lettres </a:t>
            </a:r>
          </a:p>
          <a:p>
            <a:pPr lvl="0" rt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2. Bataille avec jeu de cartes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3. Écriture sur tableaux verts 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avec craie (mots étiquettes)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4. Centre d’écoute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5. Jeux de société 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6. Additions avec des dés </a:t>
            </a:r>
          </a:p>
          <a:p>
            <a:pPr lvl="0" rt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</a:rPr>
              <a:t>7. Lecture autonome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5154650" y="93720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4719525" y="93720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 8.Écriture de phrases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(phrase en 3D)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9. Je termine… (travaux)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10. Jeux avec auto-correction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11. Exploration de manipulatifs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12. Dessins (mandalas,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avec figures planes, apprendre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latin typeface="Source Code Pro"/>
                <a:ea typeface="Source Code Pro"/>
                <a:cs typeface="Source Code Pro"/>
                <a:sym typeface="Source Code Pro"/>
              </a:rPr>
              <a:t>à dessiner, etc.)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50" y="833000"/>
            <a:ext cx="8949550" cy="27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45050" y="2212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437" y="299075"/>
            <a:ext cx="4244873" cy="317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424025" y="3469625"/>
            <a:ext cx="79215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Ajouter aux favoris de vos élèves:  </a:t>
            </a:r>
          </a:p>
          <a:p>
            <a:pPr lvl="0">
              <a:spcBef>
                <a:spcPts val="0"/>
              </a:spcBef>
              <a:buNone/>
            </a:pPr>
            <a:r>
              <a:rPr lang="fr" sz="1800" u="sng">
                <a:solidFill>
                  <a:schemeClr val="hlink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/>
              </a:rPr>
              <a:t>https://studio.code.org/s/course1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>
              <a:spcBef>
                <a:spcPts val="0"/>
              </a:spcBef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***Ne pas oublier d’afficher la barre de favoris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Ordre chronologique pour le centre à l’ordinateur: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Allumer l’ordinateur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Choisir le nom d’utilisateur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Taper le mot de passe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Utiliser le curseur et être capable de sélectionner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Sélectionner un fureteur (ex:Google Chrome)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Sélectionner un site dans la barre de favoris (ex: Code.org)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Fermer l’ordinateur en utilisant la bonne procédure (Choisir la pomme, éteindre et sélectionner éteindre)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*** L’enseignante doit aider les élèves au début ***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Dans ma classe:</a:t>
            </a:r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Lors de la première rentrée à l’ordinateur, ils jouent à Mini TFO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Ensuite, les élèves utilisent TapTouche (chacun son nom d’utilisateur et mot de passe) jusqu’à la fin de l’année (ce centre ne change pas)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Dès novembre, j’ajoute un autre centre d’ordinateur où mes élèves peuvent faire de la programmation (Voir la liste d’exemple à la fin de la présentation) 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*** Mes élève peuvent tous utiliser les ordinateurs seuls dès le mois d’octobre***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Stéphanie Perras</a:t>
            </a:r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Franco-Ontarienne de souche</a:t>
            </a:r>
          </a:p>
          <a:p>
            <a:pPr lvl="0" rt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Enseignante à l’école NDP depuis 2009</a:t>
            </a:r>
          </a:p>
          <a:p>
            <a:pPr lvl="0" rt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Niveaux enseignés: 1re année, 3e année, 4e année et 6e année 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Niveau d’enseignement présent: 1re année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950" y="437875"/>
            <a:ext cx="1184100" cy="156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Consignes importantes pour la programmation	</a:t>
            </a:r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Conducteur : Le conducteur est celui qui est en charge de l’ordinateur. Il est le seul à pouvoir utiliser le curseur et le clavier.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fr"/>
              <a:t>Navigateur : Le navigateur est celui qui essaie d’aider le conducteur à résoudre un problème plus difficile. Il peut l’aider en lui donnant des conseils et des idées. 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ON DOIT ÊTRE RESPECTUEUX (paroles, ton de voix, etc.)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ON DOIT PRENDRE DES TOURS (on change à chaque problème)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fr"/>
              <a:t>ON DOIT TRAVAILLER ENSEMBLE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224" y="656925"/>
            <a:ext cx="6999975" cy="393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312400" y="20082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Capture d’écran : Cours 1 section élève - Code.org 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12400" y="452122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1200">
                <a:latin typeface="Source Code Pro"/>
                <a:ea typeface="Source Code Pro"/>
                <a:cs typeface="Source Code Pro"/>
                <a:sym typeface="Source Code Pro"/>
              </a:rPr>
              <a:t>https://studio.code.org/s/course1/stage/3/puzzle/1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Vidéos - accès au site : Code.org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https://www.youtube.com/watch?v=ZanE9poQZOA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 txBox="1"/>
          <p:nvPr/>
        </p:nvSpPr>
        <p:spPr>
          <a:xfrm>
            <a:off x="747525" y="79217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074" y="234300"/>
            <a:ext cx="4222478" cy="315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75" y="1541874"/>
            <a:ext cx="4426189" cy="330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502075" y="35702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7200">
                <a:latin typeface="Amatic SC"/>
                <a:ea typeface="Amatic SC"/>
                <a:cs typeface="Amatic SC"/>
                <a:sym typeface="Amatic SC"/>
              </a:rPr>
              <a:t>AMusez-vous!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9749" y="295650"/>
            <a:ext cx="4636997" cy="346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350" y="234300"/>
            <a:ext cx="3450625" cy="25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8100" y="2631324"/>
            <a:ext cx="2863000" cy="21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5020775" y="380462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Les élèves seront motivés à </a:t>
            </a:r>
          </a:p>
          <a:p>
            <a:pPr lvl="0"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travailler en équipe!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50" y="1305375"/>
            <a:ext cx="4339422" cy="324117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345875" y="278925"/>
            <a:ext cx="85131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Le but de la fin: </a:t>
            </a:r>
            <a:r>
              <a:rPr lang="fr" sz="2400">
                <a:latin typeface="Impact"/>
                <a:ea typeface="Impact"/>
                <a:cs typeface="Impact"/>
                <a:sym typeface="Impact"/>
              </a:rPr>
              <a:t>Les élèves pourront TOUS travailler à l’ordinateur pour permettre à l’enseignant de travailler en petit groupe. 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5076550" y="307940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/>
        </p:nvSpPr>
        <p:spPr>
          <a:xfrm>
            <a:off x="4834750" y="157315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2400">
                <a:latin typeface="Amatic SC"/>
                <a:ea typeface="Amatic SC"/>
                <a:cs typeface="Amatic SC"/>
                <a:sym typeface="Amatic SC"/>
              </a:rPr>
              <a:t>Introduire les ordinateurs en petits groupes: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élimine les frustrations en grand groupe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permet à l’enseignant d’aider 3 à 4 élèves 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 à la fois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diminue le stress de l’enseignant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(beaucoup moins de problèmes à gérer et 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de questions en même temps)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garde les élèves motivés pendant les 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centres d’apprentissage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fr"/>
              <a:t>permet aux élèves d’apprendre les bonnes</a:t>
            </a:r>
          </a:p>
          <a:p>
            <a:pPr lvl="0" rtl="0">
              <a:spcBef>
                <a:spcPts val="0"/>
              </a:spcBef>
              <a:buNone/>
            </a:pPr>
            <a:r>
              <a:rPr lang="fr"/>
              <a:t>étapes pour l’utilisation des ordinateurs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D’autres Sites de programmation: 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The Foos: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http://thefoos.com/webgl/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Kodable: </a:t>
            </a:r>
            <a:r>
              <a:rPr lang="fr" u="sng">
                <a:solidFill>
                  <a:schemeClr val="hlink"/>
                </a:solidFill>
                <a:hlinkClick r:id="rId4"/>
              </a:rPr>
              <a:t>https://www.kodable.com/hour-of-code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Santa Tracker: </a:t>
            </a:r>
            <a:r>
              <a:rPr lang="fr" u="sng">
                <a:solidFill>
                  <a:schemeClr val="hlink"/>
                </a:solidFill>
                <a:hlinkClick r:id="rId5"/>
              </a:rPr>
              <a:t>https://santatracker.google.com/intl/fr-CA/village.html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Le dernier est un calendrier de l’Avent en programmation, super génial durant le mois de décembre. Il y avait un nouveau jeu à tous les jours!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613650" y="546725"/>
            <a:ext cx="79887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r" sz="9600">
                <a:latin typeface="Amatic SC"/>
                <a:ea typeface="Amatic SC"/>
                <a:cs typeface="Amatic SC"/>
                <a:sym typeface="Amatic SC"/>
              </a:rPr>
              <a:t>MERci! 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-569025" y="2097550"/>
            <a:ext cx="82788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1447800"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Ne pas oublier:</a:t>
            </a:r>
          </a:p>
          <a:p>
            <a:pPr indent="1447800"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• Ce n'est </a:t>
            </a:r>
            <a:r>
              <a:rPr lang="fr" sz="3000" u="sng">
                <a:latin typeface="Amatic SC"/>
                <a:ea typeface="Amatic SC"/>
                <a:cs typeface="Amatic SC"/>
                <a:sym typeface="Amatic SC"/>
              </a:rPr>
              <a:t>pas facile</a:t>
            </a: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 au début, </a:t>
            </a:r>
            <a:r>
              <a:rPr b="1" lang="fr" sz="3000">
                <a:latin typeface="Amatic SC"/>
                <a:ea typeface="Amatic SC"/>
                <a:cs typeface="Amatic SC"/>
                <a:sym typeface="Amatic SC"/>
              </a:rPr>
              <a:t>surtout l'autonomie </a:t>
            </a:r>
          </a:p>
          <a:p>
            <a:pPr indent="1447800"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• C'est avec la répétition que ça devient facile </a:t>
            </a:r>
          </a:p>
          <a:p>
            <a:pPr indent="1447800"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r" sz="3000">
                <a:latin typeface="Amatic SC"/>
                <a:ea typeface="Amatic SC"/>
                <a:cs typeface="Amatic SC"/>
                <a:sym typeface="Amatic SC"/>
              </a:rPr>
              <a:t>• Avec le temps, les élèves seront autonomes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4800"/>
              <a:t>La Programmation </a:t>
            </a:r>
          </a:p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3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Quelques bénéfices: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Pour développer et travailler la logique de vos élèves de la 1re à la 3e année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Pour développer l’autonomie chez vos élèves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Pour créer des occasions de travail en petits groupes</a:t>
            </a:r>
          </a:p>
          <a:p>
            <a:pPr lvl="0">
              <a:spcBef>
                <a:spcPts val="0"/>
              </a:spcBef>
              <a:buNone/>
            </a:pPr>
            <a:r>
              <a:rPr lang="fr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Pour encourager le travail de coopération en équipe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fr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Connaissances antérieures : </a:t>
            </a:r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sz="7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AUCUNE!</a:t>
            </a:r>
          </a:p>
          <a:p>
            <a:pPr lvl="0">
              <a:spcBef>
                <a:spcPts val="0"/>
              </a:spcBef>
              <a:buNone/>
            </a:pPr>
            <a:r>
              <a:rPr lang="fr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Vous n’avez pas besoin d’avoir de connaissance en programmation afin de l’intégrer dans votre salle de classe!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Vidéo - Mes élèves  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https://www.youtube.com/watch?v=2-V3Ar5FENE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Modèle de départ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4" y="1240000"/>
            <a:ext cx="8586025" cy="25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82175"/>
            <a:ext cx="7561425" cy="5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"/>
              <a:t>Routine	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1700" y="1005525"/>
            <a:ext cx="8520600" cy="334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fr">
                <a:solidFill>
                  <a:srgbClr val="000000"/>
                </a:solidFill>
              </a:rPr>
              <a:t>Centres toujours à la même heure à tous les jours 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fr">
                <a:solidFill>
                  <a:srgbClr val="000000"/>
                </a:solidFill>
              </a:rPr>
              <a:t>Seulement 2 centres qui changent les ipads, les ordis et calligraphie ne changent pas(</a:t>
            </a:r>
            <a:r>
              <a:rPr lang="fr">
                <a:solidFill>
                  <a:srgbClr val="000000"/>
                </a:solidFill>
              </a:rPr>
              <a:t>minimiser</a:t>
            </a:r>
            <a:r>
              <a:rPr lang="fr">
                <a:solidFill>
                  <a:srgbClr val="000000"/>
                </a:solidFill>
              </a:rPr>
              <a:t> les explications)</a:t>
            </a:r>
          </a:p>
          <a:p>
            <a:pPr indent="-228600" lvl="0" marL="45720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fr">
                <a:solidFill>
                  <a:srgbClr val="000000"/>
                </a:solidFill>
              </a:rPr>
              <a:t>Rendre les choses accessibles pour les élèves 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225" y="2342250"/>
            <a:ext cx="3387426" cy="25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949" y="2372346"/>
            <a:ext cx="3306873" cy="246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45050" y="145050"/>
            <a:ext cx="8859000" cy="4797600"/>
          </a:xfrm>
          <a:prstGeom prst="rect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7149" y="323550"/>
            <a:ext cx="4466424" cy="333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2276076"/>
            <a:ext cx="3450625" cy="25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0329" y="1461625"/>
            <a:ext cx="1433549" cy="28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311700" y="18967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fr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Routine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Organiser le chariot ou les ordinateurs pour 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que les élèves puissent prendre et ranger</a:t>
            </a:r>
          </a:p>
          <a:p>
            <a:pPr lvl="0">
              <a:spcBef>
                <a:spcPts val="0"/>
              </a:spcBef>
              <a:buNone/>
            </a:pPr>
            <a:r>
              <a:rPr lang="fr"/>
              <a:t>leur ordinateur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