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0"/>
  </p:notesMasterIdLst>
  <p:handoutMasterIdLst>
    <p:handoutMasterId r:id="rId21"/>
  </p:handoutMasterIdLst>
  <p:sldIdLst>
    <p:sldId id="256" r:id="rId2"/>
    <p:sldId id="340" r:id="rId3"/>
    <p:sldId id="294" r:id="rId4"/>
    <p:sldId id="343" r:id="rId5"/>
    <p:sldId id="338" r:id="rId6"/>
    <p:sldId id="282" r:id="rId7"/>
    <p:sldId id="332" r:id="rId8"/>
    <p:sldId id="339" r:id="rId9"/>
    <p:sldId id="345" r:id="rId10"/>
    <p:sldId id="308" r:id="rId11"/>
    <p:sldId id="311" r:id="rId12"/>
    <p:sldId id="341" r:id="rId13"/>
    <p:sldId id="335" r:id="rId14"/>
    <p:sldId id="319" r:id="rId15"/>
    <p:sldId id="334" r:id="rId16"/>
    <p:sldId id="342" r:id="rId17"/>
    <p:sldId id="331" r:id="rId18"/>
    <p:sldId id="272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456" y="-1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9A485-BE6A-8B4C-B6FF-E892D928A16C}" type="datetimeFigureOut">
              <a:rPr lang="en-US" smtClean="0"/>
              <a:t>17-05-18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01647-CE7D-624E-9ED3-64903309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10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4176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Activité</a:t>
            </a:r>
            <a:r>
              <a:rPr lang="en-US" baseline="0" dirty="0" smtClean="0"/>
              <a:t> de Dance Play après la pause!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Activité</a:t>
            </a:r>
            <a:r>
              <a:rPr lang="en-US" baseline="0" dirty="0" smtClean="0"/>
              <a:t> de Dance Play après la pause!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docs.google.com</a:t>
            </a:r>
            <a:r>
              <a:rPr lang="en-US" dirty="0" smtClean="0"/>
              <a:t>/document/d/1jNnj5BG6bZlCXyRq9dZmTckrHEvHwkqiii1wGhrL0cM/</a:t>
            </a:r>
            <a:r>
              <a:rPr lang="en-US" dirty="0" err="1" smtClean="0"/>
              <a:t>edit#heading</a:t>
            </a:r>
            <a:r>
              <a:rPr lang="en-US" dirty="0" smtClean="0"/>
              <a:t>=h.l4upsw1pn8lw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779462" y="1597025"/>
            <a:ext cx="7583488" cy="1679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779462" y="3276600"/>
            <a:ext cx="758348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82450" y="2049025"/>
            <a:ext cx="7667100" cy="420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72000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Slide with Pictu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81812" y="3254188"/>
            <a:ext cx="7580376" cy="168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2514600" y="457200"/>
            <a:ext cx="4114800" cy="2743199"/>
          </a:xfrm>
          <a:prstGeom prst="roundRect">
            <a:avLst>
              <a:gd name="adj" fmla="val 10888"/>
            </a:avLst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81812" y="4953000"/>
            <a:ext cx="7580376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30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06450" y="1627187"/>
            <a:ext cx="7580376" cy="16824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06450" y="3309410"/>
            <a:ext cx="7580376" cy="1755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966216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966216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algn="l" rtl="0">
              <a:spcBef>
                <a:spcPts val="0"/>
              </a:spcBef>
              <a:defRPr/>
            </a:lvl1pPr>
            <a:lvl2pPr marL="457200" indent="-241300" algn="l" rtl="0">
              <a:spcBef>
                <a:spcPts val="0"/>
              </a:spcBef>
              <a:defRPr/>
            </a:lvl2pPr>
            <a:lvl3pPr marL="688975" indent="-231775" algn="l" rtl="0">
              <a:spcBef>
                <a:spcPts val="0"/>
              </a:spcBef>
              <a:defRPr/>
            </a:lvl3pPr>
            <a:lvl4pPr marL="914400" indent="-241300" algn="l" rtl="0">
              <a:spcBef>
                <a:spcPts val="0"/>
              </a:spcBef>
              <a:defRPr/>
            </a:lvl4pPr>
            <a:lvl5pPr marL="1146175" indent="-231775" algn="l" rtl="0">
              <a:spcBef>
                <a:spcPts val="0"/>
              </a:spcBef>
              <a:defRPr/>
            </a:lvl5pPr>
            <a:lvl6pPr marL="1371600" indent="-241300" algn="l" rtl="0">
              <a:spcBef>
                <a:spcPts val="0"/>
              </a:spcBef>
              <a:defRPr/>
            </a:lvl6pPr>
            <a:lvl7pPr marL="1603375" indent="-231775" algn="l" rtl="0">
              <a:spcBef>
                <a:spcPts val="0"/>
              </a:spcBef>
              <a:defRPr/>
            </a:lvl7pPr>
            <a:lvl8pPr marL="1828800" indent="-241300" algn="l" rtl="0">
              <a:spcBef>
                <a:spcPts val="0"/>
              </a:spcBef>
              <a:defRPr/>
            </a:lvl8pPr>
            <a:lvl9pPr marL="2060575" indent="-231775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5550693" y="2526506"/>
            <a:ext cx="5053012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1262855" y="354806"/>
            <a:ext cx="5053012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00" scaled="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indent="-32004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1pPr>
            <a:lvl2pPr marL="914400" marR="0" indent="-33146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2pPr>
            <a:lvl3pPr marL="1371600" marR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3pPr>
            <a:lvl4pPr marL="1828800" marR="0" indent="-35433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4pPr>
            <a:lvl5pPr marL="2286000" marR="0" indent="-35432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5pPr>
            <a:lvl6pPr marL="27432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6pPr>
            <a:lvl7pPr marL="32004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7pPr>
            <a:lvl8pPr marL="36576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8pPr>
            <a:lvl9pPr marL="41148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60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Nnj5BG6bZlCXyRq9dZmTckrHEvHwkqiii1wGhrL0cM/edit%23heading=h.l4upsw1pn8lw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ps-canada.ca/ressources/quoi-de-neuf/eps-canada-organise-un-2e-forum-national-des-coles-en-sant" TargetMode="External"/><Relationship Id="rId3" Type="http://schemas.openxmlformats.org/officeDocument/2006/relationships/hyperlink" Target="http://www.everactive.org/face-to-fac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11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elaney.sexsmith@ahs.ca" TargetMode="External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awn.fortune@albertahealthservices.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275672" y="334715"/>
            <a:ext cx="8604959" cy="1510109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54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Rencontre des</a:t>
            </a:r>
            <a:r>
              <a:rPr lang="fr-CA" sz="54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champions de la santé</a:t>
            </a:r>
            <a:endParaRPr lang="fr-CA" sz="5400" b="1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 descr="En_Actionsec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6992"/>
            <a:ext cx="7524328" cy="23248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88712" y="4941168"/>
            <a:ext cx="196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Diner</a:t>
            </a: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072" y="188640"/>
            <a:ext cx="835292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Plan </a:t>
            </a:r>
            <a:r>
              <a:rPr lang="en-US" sz="5400" dirty="0" err="1" smtClean="0"/>
              <a:t>d’action</a:t>
            </a:r>
            <a:r>
              <a:rPr lang="en-US" sz="5400" dirty="0" smtClean="0"/>
              <a:t> 2016-2017 –  </a:t>
            </a:r>
            <a:r>
              <a:rPr lang="en-US" sz="5400" dirty="0" smtClean="0">
                <a:hlinkClick r:id="rId3"/>
              </a:rPr>
              <a:t>Google Doc </a:t>
            </a:r>
            <a:endParaRPr lang="en-US" sz="5400" dirty="0" smtClean="0"/>
          </a:p>
        </p:txBody>
      </p:sp>
      <p:pic>
        <p:nvPicPr>
          <p:cNvPr id="5" name="Picture 4" descr="iStock_75162253_XXX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5796136" cy="38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83488" cy="1143000"/>
          </a:xfrm>
        </p:spPr>
        <p:txBody>
          <a:bodyPr/>
          <a:lstStyle/>
          <a:p>
            <a:r>
              <a:rPr lang="en-US" sz="3600" b="1" dirty="0" err="1" smtClean="0"/>
              <a:t>Partage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vos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projets</a:t>
            </a:r>
            <a:r>
              <a:rPr lang="en-US" sz="3600" b="1" dirty="0" smtClean="0"/>
              <a:t> santé </a:t>
            </a:r>
            <a:r>
              <a:rPr lang="en-US" sz="3600" b="1" dirty="0" err="1" smtClean="0"/>
              <a:t>dans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écoles</a:t>
            </a:r>
            <a:endParaRPr lang="en-US" sz="3600" b="1" dirty="0"/>
          </a:p>
        </p:txBody>
      </p:sp>
      <p:pic>
        <p:nvPicPr>
          <p:cNvPr id="5" name="Picture 4" descr="jeune qui croque ds pom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5336620" cy="3551461"/>
          </a:xfrm>
          <a:prstGeom prst="rect">
            <a:avLst/>
          </a:prstGeom>
        </p:spPr>
      </p:pic>
      <p:pic>
        <p:nvPicPr>
          <p:cNvPr id="6" name="Picture 5" descr="famille en pa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248483" cy="29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388424" cy="980728"/>
          </a:xfrm>
        </p:spPr>
        <p:txBody>
          <a:bodyPr/>
          <a:lstStyle/>
          <a:p>
            <a:r>
              <a:rPr lang="fr-FR" sz="4000" b="1" dirty="0" smtClean="0"/>
              <a:t>Ressources des écoles en santé</a:t>
            </a:r>
            <a:endParaRPr lang="fr-FR" sz="4000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7-03-09 à 9.0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39825"/>
            <a:ext cx="9036496" cy="2921223"/>
          </a:xfrm>
          <a:prstGeom prst="rect">
            <a:avLst/>
          </a:prstGeom>
        </p:spPr>
      </p:pic>
      <p:pic>
        <p:nvPicPr>
          <p:cNvPr id="5" name="Image 4" descr="Capture d’écran 2017-04-18 à 1.2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38213"/>
            <a:ext cx="7992888" cy="38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4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696744" cy="1224136"/>
          </a:xfrm>
          <a:solidFill>
            <a:schemeClr val="bg1"/>
          </a:solidFill>
        </p:spPr>
        <p:txBody>
          <a:bodyPr/>
          <a:lstStyle/>
          <a:p>
            <a:r>
              <a:rPr lang="en-US" sz="4400" dirty="0" smtClean="0"/>
              <a:t>Formations de la FSFA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8064896" cy="5256584"/>
          </a:xfrm>
        </p:spPr>
        <p:txBody>
          <a:bodyPr/>
          <a:lstStyle/>
          <a:p>
            <a:r>
              <a:rPr lang="en-US" sz="4000" dirty="0" err="1" smtClean="0"/>
              <a:t>Récréation</a:t>
            </a:r>
            <a:r>
              <a:rPr lang="en-US" sz="4000" dirty="0" smtClean="0"/>
              <a:t> </a:t>
            </a:r>
            <a:r>
              <a:rPr lang="en-US" sz="4000" dirty="0" err="1" smtClean="0"/>
              <a:t>Réussie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err="1" smtClean="0"/>
              <a:t>Littératie</a:t>
            </a:r>
            <a:r>
              <a:rPr lang="en-US" sz="4000" dirty="0" smtClean="0"/>
              <a:t> physique</a:t>
            </a:r>
          </a:p>
          <a:p>
            <a:endParaRPr lang="en-US" sz="4000" dirty="0"/>
          </a:p>
          <a:p>
            <a:r>
              <a:rPr lang="en-US" sz="4000" dirty="0" err="1" smtClean="0"/>
              <a:t>Éducation</a:t>
            </a:r>
            <a:r>
              <a:rPr lang="en-US" sz="4000" dirty="0" smtClean="0"/>
              <a:t> et santé: le </a:t>
            </a:r>
            <a:r>
              <a:rPr lang="en-US" sz="4000" dirty="0" err="1" smtClean="0"/>
              <a:t>succès</a:t>
            </a:r>
            <a:r>
              <a:rPr lang="en-US" sz="4000" dirty="0" smtClean="0"/>
              <a:t> de la collaboration!  </a:t>
            </a:r>
          </a:p>
          <a:p>
            <a:endParaRPr lang="en-US" sz="4000" dirty="0"/>
          </a:p>
          <a:p>
            <a:r>
              <a:rPr lang="en-US" sz="4000" dirty="0" err="1" smtClean="0"/>
              <a:t>Activité</a:t>
            </a:r>
            <a:r>
              <a:rPr lang="en-US" sz="4000" dirty="0" smtClean="0"/>
              <a:t> physique au </a:t>
            </a:r>
            <a:r>
              <a:rPr lang="en-US" sz="4000" dirty="0" err="1" smtClean="0"/>
              <a:t>quotidien</a:t>
            </a:r>
            <a:endParaRPr lang="en-US" sz="4000" dirty="0" smtClean="0"/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193049" y="6377399"/>
            <a:ext cx="4968552" cy="461665"/>
          </a:xfrm>
          <a:prstGeom prst="rect">
            <a:avLst/>
          </a:prstGeom>
          <a:solidFill>
            <a:srgbClr val="DDF53D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lafsfa.ca</a:t>
            </a:r>
            <a:r>
              <a:rPr lang="en-US" sz="2400" dirty="0"/>
              <a:t>/services/formations/</a:t>
            </a:r>
          </a:p>
        </p:txBody>
      </p:sp>
      <p:pic>
        <p:nvPicPr>
          <p:cNvPr id="5" name="Shape 114"/>
          <p:cNvPicPr preferRelativeResize="0"/>
          <p:nvPr/>
        </p:nvPicPr>
        <p:blipFill rotWithShape="1">
          <a:blip r:embed="rId2">
            <a:alphaModFix/>
          </a:blip>
          <a:srcRect t="921" b="10354"/>
          <a:stretch/>
        </p:blipFill>
        <p:spPr>
          <a:xfrm>
            <a:off x="7525836" y="332656"/>
            <a:ext cx="1618164" cy="95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20150928_135102258_H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47925"/>
            <a:ext cx="2736304" cy="15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60840" cy="1368152"/>
          </a:xfrm>
          <a:solidFill>
            <a:schemeClr val="bg1"/>
          </a:solidFill>
        </p:spPr>
        <p:txBody>
          <a:bodyPr/>
          <a:lstStyle/>
          <a:p>
            <a:r>
              <a:rPr lang="en-US" sz="4400" dirty="0" err="1" smtClean="0"/>
              <a:t>Autres</a:t>
            </a:r>
            <a:r>
              <a:rPr lang="en-US" sz="4400" dirty="0" smtClean="0"/>
              <a:t> formations qui </a:t>
            </a:r>
            <a:r>
              <a:rPr lang="en-US" sz="4400" dirty="0" err="1" smtClean="0"/>
              <a:t>peuvent</a:t>
            </a:r>
            <a:r>
              <a:rPr lang="en-US" sz="4400" dirty="0" smtClean="0"/>
              <a:t> </a:t>
            </a:r>
            <a:r>
              <a:rPr lang="en-US" sz="4400" dirty="0" err="1" smtClean="0"/>
              <a:t>vous</a:t>
            </a:r>
            <a:r>
              <a:rPr lang="en-US" sz="4400" dirty="0" smtClean="0"/>
              <a:t> </a:t>
            </a:r>
            <a:r>
              <a:rPr lang="en-US" sz="4400" dirty="0" err="1" smtClean="0"/>
              <a:t>intéresser</a:t>
            </a:r>
            <a:r>
              <a:rPr lang="mr-IN" sz="4400" dirty="0" smtClean="0"/>
              <a:t>…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2049025"/>
            <a:ext cx="8568952" cy="462033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Education Physique et Santé Canada</a:t>
            </a:r>
            <a:r>
              <a:rPr lang="en-US" dirty="0" smtClean="0"/>
              <a:t>: Forum national des </a:t>
            </a:r>
            <a:r>
              <a:rPr lang="en-US" dirty="0" err="1" smtClean="0"/>
              <a:t>écoles</a:t>
            </a:r>
            <a:r>
              <a:rPr lang="en-US" dirty="0" smtClean="0"/>
              <a:t> en santé les 2 et 3 </a:t>
            </a:r>
            <a:r>
              <a:rPr lang="en-US" dirty="0" err="1" smtClean="0"/>
              <a:t>novembre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Ottawa</a:t>
            </a:r>
          </a:p>
          <a:p>
            <a:r>
              <a:rPr lang="en-US" dirty="0" smtClean="0">
                <a:hlinkClick r:id="rId3"/>
              </a:rPr>
              <a:t>Ever Active School </a:t>
            </a:r>
            <a:r>
              <a:rPr lang="mr-IN" dirty="0" smtClean="0"/>
              <a:t>–</a:t>
            </a:r>
            <a:r>
              <a:rPr lang="en-US" dirty="0" smtClean="0"/>
              <a:t> Panoplies de formations en santé et </a:t>
            </a:r>
            <a:r>
              <a:rPr lang="en-US" dirty="0" err="1" smtClean="0"/>
              <a:t>bienêtre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leur</a:t>
            </a:r>
            <a:r>
              <a:rPr lang="en-US" dirty="0" smtClean="0"/>
              <a:t> site internet.  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Formation en santé et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bienêtre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/>
              <a:t>É</a:t>
            </a:r>
            <a:r>
              <a:rPr lang="en-US" dirty="0" err="1" smtClean="0"/>
              <a:t>chelle</a:t>
            </a:r>
            <a:r>
              <a:rPr lang="en-US" dirty="0" smtClean="0"/>
              <a:t> </a:t>
            </a:r>
            <a:r>
              <a:rPr lang="en-US" dirty="0" err="1" smtClean="0"/>
              <a:t>provinciale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région</a:t>
            </a:r>
            <a:r>
              <a:rPr lang="en-US" dirty="0" smtClean="0"/>
              <a:t> </a:t>
            </a:r>
            <a:r>
              <a:rPr lang="en-US" dirty="0" err="1" smtClean="0"/>
              <a:t>d’Edmonton</a:t>
            </a:r>
            <a:r>
              <a:rPr lang="en-US" dirty="0" smtClean="0"/>
              <a:t> en </a:t>
            </a:r>
            <a:r>
              <a:rPr lang="mr-IN" dirty="0" smtClean="0"/>
              <a:t>–</a:t>
            </a:r>
            <a:r>
              <a:rPr lang="en-US" dirty="0" smtClean="0"/>
              <a:t> date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déterminer</a:t>
            </a:r>
            <a:r>
              <a:rPr lang="en-US" dirty="0" smtClean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15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69002" cy="1323130"/>
          </a:xfrm>
        </p:spPr>
        <p:txBody>
          <a:bodyPr/>
          <a:lstStyle/>
          <a:p>
            <a:r>
              <a:rPr lang="en-US" sz="3600" dirty="0" err="1" smtClean="0"/>
              <a:t>Demande</a:t>
            </a:r>
            <a:r>
              <a:rPr lang="en-US" sz="3600" dirty="0" smtClean="0"/>
              <a:t> de </a:t>
            </a:r>
            <a:r>
              <a:rPr lang="en-US" sz="3600" dirty="0" err="1" smtClean="0"/>
              <a:t>financement</a:t>
            </a:r>
            <a:r>
              <a:rPr lang="en-US" sz="3600" dirty="0" smtClean="0"/>
              <a:t> 2017-2018</a:t>
            </a:r>
            <a:endParaRPr lang="en-US" sz="3600" dirty="0"/>
          </a:p>
        </p:txBody>
      </p:sp>
      <p:pic>
        <p:nvPicPr>
          <p:cNvPr id="4" name="Shape 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9672" y="2204864"/>
            <a:ext cx="6120680" cy="3907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9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Merci </a:t>
            </a:r>
            <a:r>
              <a:rPr lang="en-US" sz="3600" b="1" dirty="0" err="1" smtClean="0"/>
              <a:t>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partenaires</a:t>
            </a:r>
            <a:r>
              <a:rPr lang="en-US" sz="3600" b="1" dirty="0" smtClean="0"/>
              <a:t>!</a:t>
            </a:r>
            <a:br>
              <a:rPr lang="en-US" sz="3600" b="1" dirty="0" smtClean="0"/>
            </a:br>
            <a:endParaRPr lang="en-US" sz="3600" b="1" dirty="0"/>
          </a:p>
        </p:txBody>
      </p:sp>
      <p:pic>
        <p:nvPicPr>
          <p:cNvPr id="4" name="Shape 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3808" y="5085184"/>
            <a:ext cx="3384376" cy="13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1" descr="Logo - Reseau sante albert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9000"/>
            <a:ext cx="3168352" cy="1245170"/>
          </a:xfrm>
          <a:prstGeom prst="rect">
            <a:avLst/>
          </a:prstGeom>
        </p:spPr>
      </p:pic>
      <p:pic>
        <p:nvPicPr>
          <p:cNvPr id="6" name="Shape 103"/>
          <p:cNvPicPr preferRelativeResize="0"/>
          <p:nvPr/>
        </p:nvPicPr>
        <p:blipFill rotWithShape="1">
          <a:blip r:embed="rId4">
            <a:alphaModFix/>
          </a:blip>
          <a:srcRect t="921" b="10354"/>
          <a:stretch/>
        </p:blipFill>
        <p:spPr>
          <a:xfrm>
            <a:off x="4788024" y="1340768"/>
            <a:ext cx="2664296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2014 AHS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846642" cy="1125998"/>
          </a:xfrm>
          <a:prstGeom prst="rect">
            <a:avLst/>
          </a:prstGeom>
        </p:spPr>
      </p:pic>
      <p:pic>
        <p:nvPicPr>
          <p:cNvPr id="7" name="Picture 6" descr="logo-cs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249627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99592" y="260648"/>
            <a:ext cx="7655496" cy="165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Partage </a:t>
            </a:r>
            <a:r>
              <a:rPr lang="fr-CA" sz="48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sur la journée</a:t>
            </a: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2060848"/>
            <a:ext cx="820891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Font typeface="Arial"/>
              <a:buChar char="•"/>
            </a:pPr>
            <a:r>
              <a:rPr lang="en-US" sz="3600" dirty="0" err="1"/>
              <a:t>Commentaire</a:t>
            </a:r>
            <a:r>
              <a:rPr lang="en-US" sz="3600" dirty="0"/>
              <a:t> </a:t>
            </a:r>
            <a:r>
              <a:rPr lang="en-US" sz="3600" dirty="0" err="1"/>
              <a:t>sur</a:t>
            </a:r>
            <a:r>
              <a:rPr lang="en-US" sz="3600" dirty="0"/>
              <a:t> la </a:t>
            </a:r>
            <a:r>
              <a:rPr lang="en-US" sz="3600" dirty="0" err="1"/>
              <a:t>journée</a:t>
            </a:r>
            <a:r>
              <a:rPr lang="en-US" sz="3600" dirty="0" smtClean="0"/>
              <a:t>?</a:t>
            </a:r>
          </a:p>
          <a:p>
            <a:pPr marL="571500" lvl="0" indent="-571500">
              <a:buFont typeface="Arial"/>
              <a:buChar char="•"/>
            </a:pPr>
            <a:endParaRPr lang="en-CA" sz="3600" dirty="0"/>
          </a:p>
          <a:p>
            <a:pPr marL="571500" lvl="0" indent="-571500">
              <a:buFont typeface="Arial"/>
              <a:buChar char="•"/>
            </a:pPr>
            <a:r>
              <a:rPr lang="en-US" sz="3600" dirty="0" err="1"/>
              <a:t>Quel</a:t>
            </a:r>
            <a:r>
              <a:rPr lang="en-US" sz="3600" dirty="0"/>
              <a:t> </a:t>
            </a:r>
            <a:r>
              <a:rPr lang="en-US" sz="3600" dirty="0" err="1"/>
              <a:t>sujet</a:t>
            </a:r>
            <a:r>
              <a:rPr lang="en-US" sz="3600" dirty="0"/>
              <a:t> </a:t>
            </a:r>
            <a:r>
              <a:rPr lang="en-US" sz="3600" dirty="0" err="1"/>
              <a:t>aimeriez-vous</a:t>
            </a:r>
            <a:r>
              <a:rPr lang="en-US" sz="3600" dirty="0"/>
              <a:t> </a:t>
            </a:r>
            <a:r>
              <a:rPr lang="en-US" sz="3600" dirty="0" err="1"/>
              <a:t>aborder</a:t>
            </a:r>
            <a:r>
              <a:rPr lang="en-US" sz="3600" dirty="0"/>
              <a:t> la </a:t>
            </a:r>
            <a:r>
              <a:rPr lang="en-US" sz="3600" dirty="0" err="1"/>
              <a:t>prochaine</a:t>
            </a:r>
            <a:r>
              <a:rPr lang="en-US" sz="3600" dirty="0"/>
              <a:t> </a:t>
            </a:r>
            <a:r>
              <a:rPr lang="en-US" sz="3600" dirty="0" err="1"/>
              <a:t>rencontre</a:t>
            </a:r>
            <a:r>
              <a:rPr lang="en-US" sz="3600" dirty="0" smtClean="0"/>
              <a:t>?</a:t>
            </a:r>
          </a:p>
          <a:p>
            <a:endParaRPr lang="en-CA" sz="3600" dirty="0"/>
          </a:p>
          <a:p>
            <a:pPr marL="571500" indent="-571500">
              <a:buFont typeface="Arial"/>
              <a:buChar char="•"/>
            </a:pPr>
            <a:r>
              <a:rPr lang="en-CA" sz="3600" dirty="0" err="1" smtClean="0"/>
              <a:t>Évaluation</a:t>
            </a:r>
            <a:endParaRPr lang="fr-FR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164288" y="609329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Merci!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5076056" y="5661248"/>
            <a:ext cx="1762180" cy="102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En_Actionseco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3240360" cy="10011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7-04-05 à 17.1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7384"/>
            <a:ext cx="687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55650" y="2060848"/>
            <a:ext cx="7288758" cy="2160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ctr">
              <a:buSzPct val="100000"/>
              <a:buNone/>
            </a:pPr>
            <a:endParaRPr lang="fr-CA" sz="4400" b="1" dirty="0" smtClean="0"/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Horaire de la journée </a:t>
            </a:r>
            <a:endParaRPr lang="fr-CA" sz="4400" b="1" dirty="0"/>
          </a:p>
          <a:p>
            <a:pPr marL="457200" marR="0" lvl="0" indent="-5486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ymbol"/>
              <a:buChar char="✿"/>
            </a:pP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60494978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24986" cy="1611162"/>
          </a:xfrm>
        </p:spPr>
        <p:txBody>
          <a:bodyPr/>
          <a:lstStyle/>
          <a:p>
            <a:r>
              <a:rPr lang="en-US" sz="4000" b="1" dirty="0" err="1" smtClean="0"/>
              <a:t>Éducation</a:t>
            </a:r>
            <a:r>
              <a:rPr lang="en-US" sz="4000" b="1" dirty="0" smtClean="0"/>
              <a:t> et santé: le </a:t>
            </a:r>
            <a:r>
              <a:rPr lang="en-US" sz="4000" b="1" dirty="0" err="1" smtClean="0"/>
              <a:t>succès</a:t>
            </a:r>
            <a:r>
              <a:rPr lang="en-US" sz="4000" b="1" dirty="0" smtClean="0"/>
              <a:t> de la collaboration!</a:t>
            </a:r>
            <a:endParaRPr lang="en-US" sz="4000" b="1" dirty="0"/>
          </a:p>
        </p:txBody>
      </p:sp>
      <p:pic>
        <p:nvPicPr>
          <p:cNvPr id="4" name="Picture 3" descr="Capture d’écran 2017-02-13 à 10.43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5742613" cy="45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89646"/>
            <a:ext cx="7536954" cy="74706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fr-CA" sz="3200" b="1" dirty="0" smtClean="0">
                <a:solidFill>
                  <a:schemeClr val="tx1"/>
                </a:solidFill>
              </a:rPr>
              <a:t>Rôles des champions de la santé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8424936" cy="6021288"/>
          </a:xfrm>
        </p:spPr>
        <p:txBody>
          <a:bodyPr/>
          <a:lstStyle/>
          <a:p>
            <a:pPr lvl="0"/>
            <a:r>
              <a:rPr lang="fr-CA" sz="2500" dirty="0"/>
              <a:t>Travailler en collaboration avec l’équipe de la santé pour veiller à ce qu’on remplisse une évaluation tous les ans, crée un plan et réalise les activités;</a:t>
            </a:r>
          </a:p>
          <a:p>
            <a:pPr lvl="0"/>
            <a:r>
              <a:rPr lang="fr-CA" sz="2500" dirty="0"/>
              <a:t>Coordonner les réunions de l’équipe de la santé en milieu scolaire et leur ordre du jour;</a:t>
            </a:r>
          </a:p>
          <a:p>
            <a:r>
              <a:rPr lang="fr-CA" sz="2500" dirty="0" smtClean="0"/>
              <a:t>Sensibiliser </a:t>
            </a:r>
            <a:r>
              <a:rPr lang="fr-CA" sz="2500" dirty="0"/>
              <a:t>et informer leur communauté scolaire au sujet de la santé et bienêtre;</a:t>
            </a:r>
          </a:p>
          <a:p>
            <a:pPr lvl="0"/>
            <a:r>
              <a:rPr lang="fr-CA" sz="2500" dirty="0" smtClean="0"/>
              <a:t>Agir </a:t>
            </a:r>
            <a:r>
              <a:rPr lang="fr-CA" sz="2500" dirty="0"/>
              <a:t>comme personne-ressource pour les partenaires tels qu’Alberta </a:t>
            </a:r>
            <a:r>
              <a:rPr lang="fr-CA" sz="2500" dirty="0" err="1"/>
              <a:t>Health</a:t>
            </a:r>
            <a:r>
              <a:rPr lang="fr-CA" sz="2500" dirty="0"/>
              <a:t> Services et la Fédération du sport francophone de l’Alberta;</a:t>
            </a:r>
          </a:p>
          <a:p>
            <a:pPr lvl="0"/>
            <a:r>
              <a:rPr lang="fr-CA" sz="2500" dirty="0"/>
              <a:t>Participer à des activités de perfectionnement professionnel et de formation;</a:t>
            </a:r>
          </a:p>
          <a:p>
            <a:pPr lvl="0"/>
            <a:r>
              <a:rPr lang="fr-CA" sz="2500" dirty="0"/>
              <a:t>Promouvoir la santé et le bienêtre auprès du personnel.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8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63888" y="5085184"/>
            <a:ext cx="2224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Pause</a:t>
            </a: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36712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i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33" y="0"/>
            <a:ext cx="3783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pture d’écran 2017-01-13 à 09.4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3"/>
            <a:ext cx="6480720" cy="6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Vos</a:t>
            </a:r>
            <a:r>
              <a:rPr lang="en-US" sz="5400" dirty="0" smtClean="0"/>
              <a:t> </a:t>
            </a:r>
            <a:r>
              <a:rPr lang="en-US" sz="5400" dirty="0" err="1" smtClean="0"/>
              <a:t>représentants</a:t>
            </a:r>
            <a:r>
              <a:rPr lang="en-US" sz="5400" dirty="0" smtClean="0"/>
              <a:t> AHS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780928"/>
            <a:ext cx="8064896" cy="375497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Dawn Fortune </a:t>
            </a:r>
            <a:r>
              <a:rPr lang="en-US" dirty="0" smtClean="0">
                <a:hlinkClick r:id="rId2"/>
              </a:rPr>
              <a:t>dawn.fortune@albertahealthservices.ca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587-792-0627</a:t>
            </a:r>
          </a:p>
          <a:p>
            <a:endParaRPr lang="en-US" dirty="0"/>
          </a:p>
          <a:p>
            <a:pPr marL="137160" indent="0">
              <a:buNone/>
            </a:pPr>
            <a:r>
              <a:rPr lang="en-US" dirty="0" err="1" smtClean="0"/>
              <a:t>Melaney</a:t>
            </a:r>
            <a:r>
              <a:rPr lang="en-US" dirty="0" smtClean="0"/>
              <a:t> </a:t>
            </a:r>
            <a:r>
              <a:rPr lang="en-US" dirty="0" err="1" smtClean="0"/>
              <a:t>Sexsmith</a:t>
            </a:r>
            <a:endParaRPr lang="en-US" dirty="0"/>
          </a:p>
          <a:p>
            <a:pPr marL="137160" indent="0">
              <a:buNone/>
            </a:pPr>
            <a:r>
              <a:rPr lang="en-US" dirty="0" smtClean="0">
                <a:hlinkClick r:id="rId3"/>
              </a:rPr>
              <a:t>Melaney.sexsmith@ahs.ca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780-849-5101 ext.570</a:t>
            </a:r>
            <a:endParaRPr lang="en-US" dirty="0"/>
          </a:p>
        </p:txBody>
      </p:sp>
      <p:pic>
        <p:nvPicPr>
          <p:cNvPr id="4" name="Picture 2" descr="2014 AHS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68760"/>
            <a:ext cx="3888432" cy="113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54483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6487</TotalTime>
  <Words>337</Words>
  <Application>Microsoft Macintosh PowerPoint</Application>
  <PresentationFormat>On-screen Show (4:3)</PresentationFormat>
  <Paragraphs>50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Summer</vt:lpstr>
      <vt:lpstr>Rencontre des champions de la santé</vt:lpstr>
      <vt:lpstr>PowerPoint Presentation</vt:lpstr>
      <vt:lpstr>PowerPoint Presentation</vt:lpstr>
      <vt:lpstr>Éducation et santé: le succès de la collaboration!</vt:lpstr>
      <vt:lpstr>Rôles des champions de la santé</vt:lpstr>
      <vt:lpstr>PowerPoint Presentation</vt:lpstr>
      <vt:lpstr>PowerPoint Presentation</vt:lpstr>
      <vt:lpstr>PowerPoint Presentation</vt:lpstr>
      <vt:lpstr>Vos représentants AHS</vt:lpstr>
      <vt:lpstr>PowerPoint Presentation</vt:lpstr>
      <vt:lpstr>PowerPoint Presentation</vt:lpstr>
      <vt:lpstr>Partage de vos projets santé dans vos écoles</vt:lpstr>
      <vt:lpstr>Ressources des écoles en santé</vt:lpstr>
      <vt:lpstr>Formations de la FSFA</vt:lpstr>
      <vt:lpstr>Autres formations qui peuvent vous intéresser…</vt:lpstr>
      <vt:lpstr>Demande de financement 2017-2018</vt:lpstr>
      <vt:lpstr>Merci à nos partenaires! </vt:lpstr>
      <vt:lpstr>Partage sur la journée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des communautés scolaires en santé </dc:title>
  <cp:lastModifiedBy>Renee L Gauvreau</cp:lastModifiedBy>
  <cp:revision>152</cp:revision>
  <cp:lastPrinted>2016-04-12T16:09:55Z</cp:lastPrinted>
  <dcterms:modified xsi:type="dcterms:W3CDTF">2017-05-18T16:49:44Z</dcterms:modified>
</cp:coreProperties>
</file>