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1" r:id="rId1"/>
  </p:sldMasterIdLst>
  <p:notesMasterIdLst>
    <p:notesMasterId r:id="rId33"/>
  </p:notesMasterIdLst>
  <p:sldIdLst>
    <p:sldId id="256" r:id="rId2"/>
    <p:sldId id="268" r:id="rId3"/>
    <p:sldId id="300" r:id="rId4"/>
    <p:sldId id="282" r:id="rId5"/>
    <p:sldId id="284" r:id="rId6"/>
    <p:sldId id="285" r:id="rId7"/>
    <p:sldId id="292" r:id="rId8"/>
    <p:sldId id="303" r:id="rId9"/>
    <p:sldId id="287" r:id="rId10"/>
    <p:sldId id="288" r:id="rId11"/>
    <p:sldId id="289" r:id="rId12"/>
    <p:sldId id="293" r:id="rId13"/>
    <p:sldId id="314" r:id="rId14"/>
    <p:sldId id="304" r:id="rId15"/>
    <p:sldId id="290" r:id="rId16"/>
    <p:sldId id="294" r:id="rId17"/>
    <p:sldId id="307" r:id="rId18"/>
    <p:sldId id="318" r:id="rId19"/>
    <p:sldId id="305" r:id="rId20"/>
    <p:sldId id="312" r:id="rId21"/>
    <p:sldId id="315" r:id="rId22"/>
    <p:sldId id="316" r:id="rId23"/>
    <p:sldId id="321" r:id="rId24"/>
    <p:sldId id="310" r:id="rId25"/>
    <p:sldId id="319" r:id="rId26"/>
    <p:sldId id="320" r:id="rId27"/>
    <p:sldId id="311" r:id="rId28"/>
    <p:sldId id="313" r:id="rId29"/>
    <p:sldId id="298" r:id="rId30"/>
    <p:sldId id="299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0EA"/>
    <a:srgbClr val="076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B0BD2-A6C1-7244-9F53-6E502905AD0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D1353-822F-C546-AB8D-88A82B76B1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2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D1353-822F-C546-AB8D-88A82B76B1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lafsfa.ca</a:t>
            </a:r>
            <a:r>
              <a:rPr lang="en-US" dirty="0" smtClean="0"/>
              <a:t>/</a:t>
            </a:r>
            <a:r>
              <a:rPr lang="en-US" dirty="0" err="1" smtClean="0"/>
              <a:t>programmation</a:t>
            </a:r>
            <a:r>
              <a:rPr lang="en-US" dirty="0" smtClean="0"/>
              <a:t>/</a:t>
            </a:r>
            <a:r>
              <a:rPr lang="en-US" dirty="0" err="1" smtClean="0"/>
              <a:t>ecoles</a:t>
            </a:r>
            <a:r>
              <a:rPr lang="en-US" dirty="0" smtClean="0"/>
              <a:t>-en-</a:t>
            </a:r>
            <a:r>
              <a:rPr lang="en-US" dirty="0" err="1" smtClean="0"/>
              <a:t>sante</a:t>
            </a:r>
            <a:r>
              <a:rPr lang="en-US" dirty="0" smtClean="0"/>
              <a:t>/</a:t>
            </a:r>
            <a:r>
              <a:rPr lang="en-US" dirty="0" err="1" smtClean="0"/>
              <a:t>histoires</a:t>
            </a:r>
            <a:r>
              <a:rPr lang="en-US" dirty="0" smtClean="0"/>
              <a:t>-de-</a:t>
            </a:r>
            <a:r>
              <a:rPr lang="en-US" dirty="0" err="1" smtClean="0"/>
              <a:t>succes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D1353-822F-C546-AB8D-88A82B76B1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6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lafsfa.ca</a:t>
            </a:r>
            <a:r>
              <a:rPr lang="en-US" dirty="0" smtClean="0"/>
              <a:t>/</a:t>
            </a:r>
            <a:r>
              <a:rPr lang="en-US" dirty="0" err="1" smtClean="0"/>
              <a:t>caspules</a:t>
            </a:r>
            <a:r>
              <a:rPr lang="en-US" dirty="0" smtClean="0"/>
              <a:t>-videos-</a:t>
            </a:r>
            <a:r>
              <a:rPr lang="en-US" dirty="0" err="1" smtClean="0"/>
              <a:t>jeux</a:t>
            </a:r>
            <a:r>
              <a:rPr lang="en-US" dirty="0" smtClean="0"/>
              <a:t>-de-recreations/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D1353-822F-C546-AB8D-88A82B76B1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0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D1353-822F-C546-AB8D-88A82B76B1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136-D84F-1247-84D0-43ACAFBCF7B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136-D84F-1247-84D0-43ACAFBCF7B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CF3E81AF-1BE6-A547-B1D4-C0EF3148F7E5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C3F9A8-810B-4042-97A5-86A6AB026CA7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759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136-D84F-1247-84D0-43ACAFBCF7B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136-D84F-1247-84D0-43ACAFBCF7B3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136-D84F-1247-84D0-43ACAFBCF7B3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136-D84F-1247-84D0-43ACAFBCF7B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C136-D84F-1247-84D0-43ACAFBCF7B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7ECC136-D84F-1247-84D0-43ACAFBCF7B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7ECC136-D84F-1247-84D0-43ACAFBCF7B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99355D-BFDD-BB48-B6E2-092B7D29DEB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ECC136-D84F-1247-84D0-43ACAFBCF7B3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afsfa.ca/caspules-videos-jeux-de-recreati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.gauvreau@lafsfa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http://www.lafsfa.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afsfa.ca/programmation/ecoles-en-sante/histoires-de-succ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163" y="1473200"/>
            <a:ext cx="6817360" cy="21498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Rencontre</a:t>
            </a:r>
            <a:r>
              <a:rPr lang="en-US" dirty="0" smtClean="0"/>
              <a:t> du </a:t>
            </a:r>
            <a:r>
              <a:rPr lang="en-US" dirty="0" err="1" smtClean="0"/>
              <a:t>comité</a:t>
            </a:r>
            <a:r>
              <a:rPr lang="en-US" dirty="0" smtClean="0"/>
              <a:t> provincial des </a:t>
            </a:r>
            <a:r>
              <a:rPr lang="en-US" dirty="0" err="1" smtClean="0"/>
              <a:t>Écoles</a:t>
            </a:r>
            <a:r>
              <a:rPr lang="en-US" dirty="0" smtClean="0"/>
              <a:t> en santé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25 </a:t>
            </a:r>
            <a:r>
              <a:rPr lang="en-US" dirty="0" err="1" smtClean="0"/>
              <a:t>novembre</a:t>
            </a:r>
            <a:r>
              <a:rPr lang="en-US" dirty="0" smtClean="0"/>
              <a:t> 2016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40" y="4518018"/>
            <a:ext cx="1815287" cy="96838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6" name="Picture 8" descr="WellnessFundtr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63" y="4518018"/>
            <a:ext cx="1990717" cy="972293"/>
          </a:xfrm>
          <a:prstGeom prst="rect">
            <a:avLst/>
          </a:prstGeom>
        </p:spPr>
      </p:pic>
      <p:pic>
        <p:nvPicPr>
          <p:cNvPr id="7" name="Picture 9" descr="Logo - Reseau sante alberta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30" y="4519793"/>
            <a:ext cx="2454870" cy="9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7250" y="816497"/>
            <a:ext cx="7239000" cy="523717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fr-FR" dirty="0" smtClean="0"/>
              <a:t>1 atelier de Récréation Réussie pendant la formation </a:t>
            </a:r>
            <a:r>
              <a:rPr lang="fr-FR" dirty="0"/>
              <a:t>Entre-Aides des </a:t>
            </a:r>
            <a:r>
              <a:rPr lang="fr-FR" dirty="0" smtClean="0"/>
              <a:t>aides-élèves et 3 formations dans les écoles francophones</a:t>
            </a:r>
            <a:r>
              <a:rPr lang="fr-FR" dirty="0"/>
              <a:t> </a:t>
            </a:r>
            <a:r>
              <a:rPr lang="fr-FR" dirty="0" smtClean="0"/>
              <a:t>pour les enseignants élémentaires.</a:t>
            </a:r>
          </a:p>
          <a:p>
            <a:pPr marL="342900" indent="-342900" algn="l">
              <a:buFont typeface="Arial"/>
              <a:buChar char="•"/>
            </a:pPr>
            <a:endParaRPr lang="fr-FR" dirty="0"/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endParaRPr lang="fr-FR" dirty="0"/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Formations en santé offertes par la FSFA sont inscrites dans la banque e-formation du Consortium provincial. </a:t>
            </a:r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2 rencontres avec des </a:t>
            </a:r>
            <a:r>
              <a:rPr lang="fr-FR" u="sng" dirty="0" smtClean="0"/>
              <a:t>Conseils d’école </a:t>
            </a:r>
            <a:r>
              <a:rPr lang="fr-FR" dirty="0" smtClean="0"/>
              <a:t>francophones pour parler de l’approche globale de santé en milieu scolaire. </a:t>
            </a:r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Partenariat avec l’ACFA pour créer des </a:t>
            </a:r>
            <a:r>
              <a:rPr lang="fr-FR" dirty="0" err="1" smtClean="0"/>
              <a:t>webinaires</a:t>
            </a:r>
            <a:r>
              <a:rPr lang="fr-FR" dirty="0" smtClean="0"/>
              <a:t> en santé.</a:t>
            </a:r>
          </a:p>
          <a:p>
            <a:pPr lvl="1"/>
            <a:endParaRPr lang="fr-FR" dirty="0"/>
          </a:p>
          <a:p>
            <a:pPr marL="1257300" lvl="2" indent="-342900">
              <a:buFont typeface="Arial"/>
              <a:buChar char="•"/>
            </a:pPr>
            <a:endParaRPr lang="fr-FR" dirty="0"/>
          </a:p>
        </p:txBody>
      </p:sp>
      <p:pic>
        <p:nvPicPr>
          <p:cNvPr id="4" name="Image 3" descr="IMG_2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88" y="1971784"/>
            <a:ext cx="2400529" cy="1800397"/>
          </a:xfrm>
          <a:prstGeom prst="rect">
            <a:avLst/>
          </a:prstGeom>
        </p:spPr>
      </p:pic>
      <p:pic>
        <p:nvPicPr>
          <p:cNvPr id="5" name="Image 4" descr="IMG_20150928_1313127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0" y="1994464"/>
            <a:ext cx="2984500" cy="16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7250" y="1121833"/>
            <a:ext cx="7239000" cy="4931833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fr-FR" dirty="0" smtClean="0"/>
              <a:t>Développer des nouvelles ressources en santé en français  - Livret Arc-en-ciel en partenariat avec </a:t>
            </a:r>
            <a:r>
              <a:rPr lang="fr-FR" dirty="0" err="1" smtClean="0"/>
              <a:t>Parkland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Division et les cartes de jeux 7 CHANCEUX de Be Fit For Life. </a:t>
            </a:r>
          </a:p>
          <a:p>
            <a:pPr algn="l"/>
            <a:r>
              <a:rPr lang="fr-FR" dirty="0" smtClean="0"/>
              <a:t> </a:t>
            </a:r>
          </a:p>
          <a:p>
            <a:pPr algn="l"/>
            <a:endParaRPr lang="fr-FR" dirty="0"/>
          </a:p>
          <a:p>
            <a:pPr algn="l"/>
            <a:endParaRPr lang="fr-FR" dirty="0" smtClean="0"/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endParaRPr lang="fr-FR" dirty="0"/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Tournée provinciale du conférencier Étienne </a:t>
            </a:r>
            <a:r>
              <a:rPr lang="fr-FR" dirty="0" err="1" smtClean="0"/>
              <a:t>Boulay</a:t>
            </a:r>
            <a:r>
              <a:rPr lang="fr-FR" dirty="0" smtClean="0"/>
              <a:t> dans les écoles francophones: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2 écoles du </a:t>
            </a:r>
            <a:r>
              <a:rPr lang="fr-FR" dirty="0" err="1" smtClean="0"/>
              <a:t>FrancoSud</a:t>
            </a:r>
            <a:r>
              <a:rPr lang="fr-FR" dirty="0" smtClean="0"/>
              <a:t> à Calgary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1 école du Centre-Nord à Edmonton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5 écoles du Centre-Est pendant le BBSV à Plamondon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1 école au Nord-Ouest à </a:t>
            </a:r>
            <a:r>
              <a:rPr lang="fr-FR" dirty="0" err="1" smtClean="0"/>
              <a:t>Falher</a:t>
            </a:r>
            <a:endParaRPr lang="fr-FR" dirty="0"/>
          </a:p>
          <a:p>
            <a:pPr marL="1257300" lvl="2" indent="-342900">
              <a:buFont typeface="Arial"/>
              <a:buChar char="•"/>
            </a:pPr>
            <a:endParaRPr lang="fr-FR" dirty="0"/>
          </a:p>
        </p:txBody>
      </p:sp>
      <p:pic>
        <p:nvPicPr>
          <p:cNvPr id="5" name="Picture 4" descr="Capture d’écran 2016-02-02 à 13.27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1" y="2087173"/>
            <a:ext cx="3321191" cy="1449845"/>
          </a:xfrm>
          <a:prstGeom prst="rect">
            <a:avLst/>
          </a:prstGeom>
        </p:spPr>
      </p:pic>
      <p:pic>
        <p:nvPicPr>
          <p:cNvPr id="6" name="Picture 5" descr="Capture d’écran 2016-06-07 à 10.2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69" y="2155213"/>
            <a:ext cx="2694480" cy="12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4250" y="960867"/>
            <a:ext cx="7297914" cy="5250151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/>
              <a:buChar char="•"/>
            </a:pPr>
            <a:r>
              <a:rPr lang="fr-FR" dirty="0" smtClean="0"/>
              <a:t>12 champions de santé ont participé à la Conférence </a:t>
            </a:r>
            <a:r>
              <a:rPr lang="fr-FR" dirty="0" err="1" smtClean="0"/>
              <a:t>Shaping</a:t>
            </a:r>
            <a:r>
              <a:rPr lang="fr-FR" dirty="0" smtClean="0"/>
              <a:t> the Future à </a:t>
            </a:r>
            <a:r>
              <a:rPr lang="fr-FR" dirty="0" err="1" smtClean="0"/>
              <a:t>Kananaskis</a:t>
            </a:r>
            <a:r>
              <a:rPr lang="fr-FR" dirty="0" smtClean="0"/>
              <a:t>.</a:t>
            </a:r>
          </a:p>
          <a:p>
            <a:pPr marL="342900" indent="-342900" algn="l">
              <a:buFont typeface="Arial"/>
              <a:buChar char="•"/>
            </a:pPr>
            <a:endParaRPr lang="fr-FR" dirty="0"/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endParaRPr lang="fr-FR" dirty="0"/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endParaRPr lang="fr-FR" dirty="0"/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endParaRPr lang="fr-FR" dirty="0"/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Mise à jour mensuelle des ressources sur le </a:t>
            </a:r>
            <a:r>
              <a:rPr lang="fr-FR" dirty="0" err="1" smtClean="0"/>
              <a:t>Moodle</a:t>
            </a:r>
            <a:r>
              <a:rPr lang="fr-FR" dirty="0" smtClean="0"/>
              <a:t> de la FSFA – plus d’une centaine de ressources disponibles.  </a:t>
            </a:r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Mise en </a:t>
            </a:r>
            <a:r>
              <a:rPr lang="fr-FR" dirty="0" err="1" smtClean="0"/>
              <a:t>oeuvre</a:t>
            </a:r>
            <a:r>
              <a:rPr lang="fr-FR" dirty="0" smtClean="0"/>
              <a:t> d’une nouvelle capsule vidéo du comité provincial.</a:t>
            </a:r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8 mini-capsules vidéos de jeux de récréation intérieur et extérieur. </a:t>
            </a:r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</p:txBody>
      </p:sp>
      <p:pic>
        <p:nvPicPr>
          <p:cNvPr id="4" name="Image 3" descr="IMG_29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97" y="1408350"/>
            <a:ext cx="3119620" cy="23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7170" y="1007022"/>
            <a:ext cx="3084998" cy="1991188"/>
          </a:xfrm>
        </p:spPr>
        <p:txBody>
          <a:bodyPr>
            <a:normAutofit/>
          </a:bodyPr>
          <a:lstStyle/>
          <a:p>
            <a:r>
              <a:rPr lang="en-US" sz="3100" b="1" dirty="0" err="1" smtClean="0"/>
              <a:t>Nouvelles</a:t>
            </a:r>
            <a:r>
              <a:rPr lang="en-US" sz="3100" b="1" dirty="0" smtClean="0"/>
              <a:t> mini-capsules </a:t>
            </a:r>
            <a:r>
              <a:rPr lang="en-US" sz="3100" b="1" dirty="0" err="1" smtClean="0"/>
              <a:t>vidéos</a:t>
            </a:r>
            <a:r>
              <a:rPr lang="en-US" sz="3100" b="1" dirty="0" smtClean="0"/>
              <a:t> de </a:t>
            </a:r>
            <a:r>
              <a:rPr lang="en-US" sz="3100" b="1" dirty="0" err="1" smtClean="0"/>
              <a:t>jeux</a:t>
            </a:r>
            <a:r>
              <a:rPr lang="en-US" sz="3100" b="1" dirty="0" smtClean="0"/>
              <a:t> de </a:t>
            </a:r>
            <a:r>
              <a:rPr lang="en-US" sz="3100" b="1" dirty="0" err="1" smtClean="0"/>
              <a:t>récréation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Content Placeholder 4" descr="Capture d’écran 2016-11-16 à 13.34.21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103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7305" y="3106503"/>
            <a:ext cx="3075704" cy="304068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2100" smtClean="0">
                <a:solidFill>
                  <a:schemeClr val="bg2">
                    <a:lumMod val="50000"/>
                  </a:schemeClr>
                </a:solidFill>
              </a:rPr>
              <a:t>Balle au mur</a:t>
            </a:r>
          </a:p>
          <a:p>
            <a:pPr marL="285750" indent="-285750">
              <a:buFont typeface="Arial"/>
              <a:buChar char="•"/>
            </a:pPr>
            <a:r>
              <a:rPr lang="en-US" sz="2100" smtClean="0">
                <a:solidFill>
                  <a:schemeClr val="bg2">
                    <a:lumMod val="50000"/>
                  </a:schemeClr>
                </a:solidFill>
              </a:rPr>
              <a:t>Dé de la condition physique</a:t>
            </a:r>
          </a:p>
          <a:p>
            <a:pPr marL="285750" indent="-285750">
              <a:buFont typeface="Arial"/>
              <a:buChar char="•"/>
            </a:pPr>
            <a:r>
              <a:rPr lang="en-US" sz="2100" smtClean="0">
                <a:solidFill>
                  <a:schemeClr val="bg2">
                    <a:lumMod val="50000"/>
                  </a:schemeClr>
                </a:solidFill>
              </a:rPr>
              <a:t>Carte Moi je bouge à l’école</a:t>
            </a:r>
          </a:p>
          <a:p>
            <a:pPr marL="285750" indent="-285750">
              <a:buFont typeface="Arial"/>
              <a:buChar char="•"/>
            </a:pPr>
            <a:r>
              <a:rPr lang="en-US" sz="2100" smtClean="0">
                <a:solidFill>
                  <a:schemeClr val="bg2">
                    <a:lumMod val="50000"/>
                  </a:schemeClr>
                </a:solidFill>
              </a:rPr>
              <a:t>Jeus élastiques</a:t>
            </a:r>
          </a:p>
          <a:p>
            <a:pPr marL="285750" indent="-285750">
              <a:buFont typeface="Arial"/>
              <a:buChar char="•"/>
            </a:pPr>
            <a:r>
              <a:rPr lang="en-US" sz="2100" smtClean="0">
                <a:solidFill>
                  <a:schemeClr val="bg2">
                    <a:lumMod val="50000"/>
                  </a:schemeClr>
                </a:solidFill>
              </a:rPr>
              <a:t>Jeu du domino</a:t>
            </a:r>
          </a:p>
          <a:p>
            <a:pPr marL="285750" indent="-285750">
              <a:buFont typeface="Arial"/>
              <a:buChar char="•"/>
            </a:pPr>
            <a:r>
              <a:rPr lang="en-US" sz="2100" smtClean="0">
                <a:solidFill>
                  <a:schemeClr val="bg2">
                    <a:lumMod val="50000"/>
                  </a:schemeClr>
                </a:solidFill>
              </a:rPr>
              <a:t>Corde à danser – crème glacée</a:t>
            </a:r>
          </a:p>
          <a:p>
            <a:pPr marL="285750" indent="-285750">
              <a:buFont typeface="Arial"/>
              <a:buChar char="•"/>
            </a:pPr>
            <a:r>
              <a:rPr lang="en-US" sz="2100" smtClean="0">
                <a:solidFill>
                  <a:schemeClr val="bg2">
                    <a:lumMod val="50000"/>
                  </a:schemeClr>
                </a:solidFill>
              </a:rPr>
              <a:t>Corde à danser – serpent et électricité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4251" y="597624"/>
            <a:ext cx="7063109" cy="1067132"/>
          </a:xfrm>
          <a:solidFill>
            <a:srgbClr val="F886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Appréciation des résultats de l’année 2 (2015-2016)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4250" y="1664756"/>
            <a:ext cx="7244550" cy="4471560"/>
          </a:xfrm>
        </p:spPr>
        <p:txBody>
          <a:bodyPr>
            <a:normAutofit fontScale="92500"/>
          </a:bodyPr>
          <a:lstStyle/>
          <a:p>
            <a:pPr algn="l"/>
            <a:r>
              <a:rPr lang="fr-FR" sz="2600" b="1" u="sng" dirty="0" smtClean="0">
                <a:solidFill>
                  <a:schemeClr val="accent5">
                    <a:lumMod val="75000"/>
                  </a:schemeClr>
                </a:solidFill>
              </a:rPr>
              <a:t>Axe 2 – Éducation et formation</a:t>
            </a:r>
          </a:p>
          <a:p>
            <a:pPr marL="457200" indent="-457200" algn="l">
              <a:buFont typeface="+mj-lt"/>
              <a:buAutoNum type="alphaUcPeriod"/>
            </a:pPr>
            <a:r>
              <a:rPr lang="fr-FR" sz="2400" dirty="0" smtClean="0"/>
              <a:t>La vision provinciale est connue des partenaires et des champions de la santé. </a:t>
            </a:r>
          </a:p>
          <a:p>
            <a:pPr marL="457200" indent="-457200" algn="l">
              <a:buFont typeface="+mj-lt"/>
              <a:buAutoNum type="alphaUcPeriod"/>
            </a:pPr>
            <a:r>
              <a:rPr lang="fr-FR" sz="2400" dirty="0" smtClean="0"/>
              <a:t>Une banque d’activités pédagogiques et de formations en lien avec l’école en santé est régulièrement mise à jour et disponible aux champions en santé et aux intervenants clés des différents milieux.  </a:t>
            </a:r>
          </a:p>
          <a:p>
            <a:pPr marL="457200" indent="-457200" algn="l">
              <a:buFont typeface="+mj-lt"/>
              <a:buAutoNum type="alphaUcPeriod"/>
            </a:pPr>
            <a:r>
              <a:rPr lang="fr-FR" sz="2400" dirty="0" smtClean="0"/>
              <a:t>Un lien existant entre la banque d’activités pédagogique et les programmes d’études.</a:t>
            </a:r>
          </a:p>
          <a:p>
            <a:pPr marL="457200" indent="-457200" algn="l">
              <a:buFont typeface="+mj-lt"/>
              <a:buAutoNum type="alphaUcPeriod"/>
            </a:pPr>
            <a:r>
              <a:rPr lang="fr-FR" sz="2400" dirty="0" smtClean="0"/>
              <a:t>Les communautés scolaires (élèves, enseignants et parents) sont sensibilités aux bienfaits de la santé dans leur milieu.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412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4250" y="768376"/>
            <a:ext cx="7169839" cy="728533"/>
          </a:xfrm>
        </p:spPr>
        <p:txBody>
          <a:bodyPr>
            <a:normAutofit/>
          </a:bodyPr>
          <a:lstStyle/>
          <a:p>
            <a:r>
              <a:rPr lang="fr-FR" dirty="0" smtClean="0"/>
              <a:t>Résultats atteints 2015-2016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4250" y="1664755"/>
            <a:ext cx="7344833" cy="449474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2800" b="1" u="sng" dirty="0" smtClean="0">
                <a:solidFill>
                  <a:schemeClr val="accent5">
                    <a:lumMod val="75000"/>
                  </a:schemeClr>
                </a:solidFill>
              </a:rPr>
              <a:t>Axe 3 – Mécanisme de collaboration</a:t>
            </a:r>
            <a:endParaRPr lang="fr-FR" sz="28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dirty="0"/>
              <a:t>1 rencontre </a:t>
            </a:r>
            <a:r>
              <a:rPr lang="fr-FR" dirty="0" smtClean="0"/>
              <a:t>provinciale à Edmonton des </a:t>
            </a:r>
            <a:r>
              <a:rPr lang="fr-FR" dirty="0"/>
              <a:t>champions de la santé avec les organismes </a:t>
            </a:r>
            <a:r>
              <a:rPr lang="fr-FR" dirty="0" smtClean="0"/>
              <a:t>partenaires</a:t>
            </a:r>
            <a:r>
              <a:rPr lang="fr-FR" dirty="0"/>
              <a:t> </a:t>
            </a:r>
            <a:r>
              <a:rPr lang="fr-FR" dirty="0" smtClean="0"/>
              <a:t>–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25 champions présents. </a:t>
            </a:r>
          </a:p>
          <a:p>
            <a:pPr algn="l"/>
            <a:endParaRPr lang="fr-FR" dirty="0"/>
          </a:p>
          <a:p>
            <a:pPr marL="342900" indent="-342900" algn="l">
              <a:buFont typeface="Arial"/>
              <a:buChar char="•"/>
            </a:pPr>
            <a:r>
              <a:rPr lang="fr-FR" dirty="0"/>
              <a:t>3 rencontres régionales des champions de la santé au printemps 2016: Conseil scolaire Nord-Ouest (Grande-Prairie), Conseil scolaire Centre-Nord (Edmonton) et Conseil scolaire </a:t>
            </a:r>
            <a:r>
              <a:rPr lang="fr-FR" dirty="0" err="1"/>
              <a:t>FrancoSud</a:t>
            </a:r>
            <a:r>
              <a:rPr lang="fr-FR" dirty="0"/>
              <a:t> (Calgary)</a:t>
            </a:r>
            <a:r>
              <a:rPr lang="fr-FR" dirty="0" smtClean="0"/>
              <a:t>.</a:t>
            </a:r>
            <a:endParaRPr lang="fr-FR" dirty="0"/>
          </a:p>
          <a:p>
            <a:pPr marL="1257300" lvl="2" indent="-342900">
              <a:buFont typeface="Arial"/>
              <a:buChar char="•"/>
            </a:pPr>
            <a:r>
              <a:rPr lang="fr-FR" sz="2000" dirty="0"/>
              <a:t>32 champions de santé à travers la </a:t>
            </a:r>
            <a:r>
              <a:rPr lang="fr-FR" sz="2000" dirty="0" smtClean="0"/>
              <a:t>province</a:t>
            </a:r>
            <a:r>
              <a:rPr lang="fr-FR" sz="2000" dirty="0"/>
              <a:t> </a:t>
            </a:r>
            <a:r>
              <a:rPr lang="fr-FR" sz="2000" dirty="0" smtClean="0"/>
              <a:t>étaient présents.</a:t>
            </a:r>
          </a:p>
          <a:p>
            <a:pPr marL="1257300" lvl="2" indent="-342900">
              <a:buFont typeface="Arial"/>
              <a:buChar char="•"/>
            </a:pPr>
            <a:r>
              <a:rPr lang="fr-FR" sz="2000" dirty="0" smtClean="0"/>
              <a:t>Le rôle des champions a été défini et partagé lors des rencontres.</a:t>
            </a:r>
            <a:endParaRPr lang="fr-FR" sz="2000" dirty="0"/>
          </a:p>
          <a:p>
            <a:pPr marL="1257300" lvl="2" indent="-342900">
              <a:buFont typeface="Arial"/>
              <a:buChar char="•"/>
            </a:pPr>
            <a:r>
              <a:rPr lang="fr-FR" sz="2000" dirty="0"/>
              <a:t>Appui de partenaires: C</a:t>
            </a:r>
            <a:r>
              <a:rPr lang="fr-FR" sz="2000" dirty="0" smtClean="0"/>
              <a:t>onseils scolaires francophones, projet </a:t>
            </a:r>
            <a:r>
              <a:rPr lang="fr-FR" sz="2000" dirty="0"/>
              <a:t>Espoir, Alberta </a:t>
            </a:r>
            <a:r>
              <a:rPr lang="fr-FR" sz="2000" dirty="0" err="1"/>
              <a:t>Health</a:t>
            </a:r>
            <a:r>
              <a:rPr lang="fr-FR" sz="2000" dirty="0"/>
              <a:t> Services, </a:t>
            </a:r>
            <a:r>
              <a:rPr lang="fr-FR" sz="2000" dirty="0" err="1"/>
              <a:t>Ever</a:t>
            </a:r>
            <a:r>
              <a:rPr lang="fr-FR" sz="2000" dirty="0"/>
              <a:t> Active </a:t>
            </a:r>
            <a:r>
              <a:rPr lang="fr-FR" sz="2000" dirty="0" err="1" smtClean="0"/>
              <a:t>School</a:t>
            </a:r>
            <a:r>
              <a:rPr lang="fr-FR" sz="2000" dirty="0" smtClean="0"/>
              <a:t>.</a:t>
            </a:r>
            <a:endParaRPr lang="fr-FR" dirty="0"/>
          </a:p>
          <a:p>
            <a:pPr algn="l"/>
            <a:endParaRPr lang="fr-FR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9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4250" y="783167"/>
            <a:ext cx="7344833" cy="5376333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/>
              <a:buChar char="•"/>
            </a:pPr>
            <a:r>
              <a:rPr lang="fr-FR" dirty="0" smtClean="0"/>
              <a:t>32 champions de la santé sont identifiés dans les écoles. </a:t>
            </a:r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Participation de 2 écoles francophones au HASS – </a:t>
            </a:r>
            <a:r>
              <a:rPr lang="fr-FR" dirty="0" err="1" smtClean="0"/>
              <a:t>Healthy</a:t>
            </a:r>
            <a:r>
              <a:rPr lang="fr-FR" dirty="0" smtClean="0"/>
              <a:t> Active </a:t>
            </a:r>
            <a:r>
              <a:rPr lang="fr-FR" dirty="0" err="1" smtClean="0"/>
              <a:t>School</a:t>
            </a:r>
            <a:r>
              <a:rPr lang="fr-FR" dirty="0" smtClean="0"/>
              <a:t> Symposium (Edmonton et </a:t>
            </a:r>
            <a:r>
              <a:rPr lang="fr-FR" dirty="0" err="1" smtClean="0"/>
              <a:t>Okotoks</a:t>
            </a:r>
            <a:r>
              <a:rPr lang="fr-FR" dirty="0" smtClean="0"/>
              <a:t>).</a:t>
            </a:r>
            <a:endParaRPr lang="fr-FR" dirty="0"/>
          </a:p>
          <a:p>
            <a:pPr algn="l"/>
            <a:r>
              <a:rPr lang="fr-FR" dirty="0" smtClean="0"/>
              <a:t> </a:t>
            </a:r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Collaboration avec Alberta </a:t>
            </a:r>
            <a:r>
              <a:rPr lang="fr-FR" dirty="0" err="1" smtClean="0"/>
              <a:t>Health</a:t>
            </a:r>
            <a:r>
              <a:rPr lang="fr-FR" dirty="0" smtClean="0"/>
              <a:t> Services – rencontre mensuelle et participation au comité provincial. </a:t>
            </a:r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Projet de vie communautaire avec le projet des escaliers qui découle du projet des corridors actifs –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Walk</a:t>
            </a:r>
            <a:r>
              <a:rPr lang="fr-FR" dirty="0" smtClean="0"/>
              <a:t> the </a:t>
            </a:r>
            <a:r>
              <a:rPr lang="fr-FR" dirty="0" err="1" smtClean="0"/>
              <a:t>Hallway</a:t>
            </a:r>
            <a:r>
              <a:rPr lang="fr-FR" dirty="0" smtClean="0"/>
              <a:t>.</a:t>
            </a:r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Des </a:t>
            </a:r>
            <a:r>
              <a:rPr lang="fr-FR" dirty="0"/>
              <a:t>ressources humaines sont en place pour évaluer les initiatives et développement des écoles en santé.  </a:t>
            </a:r>
            <a:endParaRPr lang="fr-FR" dirty="0" smtClean="0"/>
          </a:p>
          <a:p>
            <a:pPr marL="800100" lvl="1" indent="-342900">
              <a:buFont typeface="Arial"/>
              <a:buChar char="•"/>
            </a:pPr>
            <a:r>
              <a:rPr lang="fr-FR" sz="2000" dirty="0"/>
              <a:t>Une coordination en place jusqu’en 2017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dirty="0"/>
              <a:t>1 nouveau poste de coordonnateur scolaire à la FSFA pour appuyer le projet des classes vertes </a:t>
            </a:r>
            <a:r>
              <a:rPr lang="fr-FR" sz="2000" dirty="0" smtClean="0"/>
              <a:t>de maternelle </a:t>
            </a:r>
            <a:r>
              <a:rPr lang="fr-FR" sz="2000" dirty="0"/>
              <a:t>du CSCN ainsi que les tournois interscolaires à travers la province.  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dirty="0"/>
              <a:t>Chaque conseil scolaire a identifié un représentant pour le comité provincial.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dirty="0"/>
              <a:t>Appui du Réseau santé </a:t>
            </a:r>
            <a:r>
              <a:rPr lang="fr-FR" sz="2000" dirty="0" smtClean="0"/>
              <a:t>albertain et ses partenaires.</a:t>
            </a:r>
            <a:endParaRPr lang="fr-FR" sz="2000" dirty="0"/>
          </a:p>
          <a:p>
            <a:pPr marL="342900" indent="-342900" algn="l">
              <a:buFont typeface="Arial"/>
              <a:buChar char="•"/>
            </a:pPr>
            <a:endParaRPr lang="fr-FR" dirty="0"/>
          </a:p>
          <a:p>
            <a:pPr marL="342900" indent="-342900" algn="l">
              <a:buFont typeface="Arial"/>
              <a:buChar char="•"/>
            </a:pPr>
            <a:endParaRPr lang="fr-FR" dirty="0" smtClean="0"/>
          </a:p>
          <a:p>
            <a:pPr marL="342900" indent="-342900" algn="l">
              <a:buFont typeface="Arial"/>
              <a:buChar char="•"/>
            </a:pPr>
            <a:endParaRPr lang="fr-FR" dirty="0"/>
          </a:p>
          <a:p>
            <a:pPr algn="l"/>
            <a:endParaRPr lang="fr-FR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6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4734" y="597624"/>
            <a:ext cx="7028682" cy="1067187"/>
          </a:xfrm>
          <a:solidFill>
            <a:srgbClr val="F886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Appréciation des résultats de l’année 2 </a:t>
            </a:r>
            <a:r>
              <a:rPr lang="fr-FR" dirty="0"/>
              <a:t>(</a:t>
            </a:r>
            <a:r>
              <a:rPr lang="fr-FR" dirty="0" smtClean="0"/>
              <a:t>2015-2016)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4250" y="1664755"/>
            <a:ext cx="7159166" cy="4494745"/>
          </a:xfrm>
        </p:spPr>
        <p:txBody>
          <a:bodyPr>
            <a:normAutofit/>
          </a:bodyPr>
          <a:lstStyle/>
          <a:p>
            <a:pPr algn="l"/>
            <a:r>
              <a:rPr lang="fr-FR" sz="2600" b="1" u="sng" dirty="0" smtClean="0">
                <a:solidFill>
                  <a:schemeClr val="accent5">
                    <a:lumMod val="75000"/>
                  </a:schemeClr>
                </a:solidFill>
              </a:rPr>
              <a:t>Axe 3 – </a:t>
            </a:r>
            <a:r>
              <a:rPr lang="fr-FR" sz="2600" b="1" u="sng" dirty="0" err="1" smtClean="0">
                <a:solidFill>
                  <a:schemeClr val="accent5">
                    <a:lumMod val="75000"/>
                  </a:schemeClr>
                </a:solidFill>
              </a:rPr>
              <a:t>Mécansimes</a:t>
            </a:r>
            <a:r>
              <a:rPr lang="fr-FR" sz="2600" b="1" u="sng" dirty="0" smtClean="0">
                <a:solidFill>
                  <a:schemeClr val="accent5">
                    <a:lumMod val="75000"/>
                  </a:schemeClr>
                </a:solidFill>
              </a:rPr>
              <a:t> de collaboration (équipe de santé)</a:t>
            </a:r>
          </a:p>
          <a:p>
            <a:pPr marL="457200" indent="-457200" algn="l">
              <a:buFont typeface="+mj-lt"/>
              <a:buAutoNum type="alphaUcPeriod"/>
            </a:pPr>
            <a:r>
              <a:rPr lang="fr-FR" dirty="0" smtClean="0"/>
              <a:t>Les partenaires provinciaux révisent le fonctionnement de leur mécanisme pour assurer l’encadrement de l’initiative école en santé. </a:t>
            </a:r>
          </a:p>
          <a:p>
            <a:pPr marL="457200" indent="-457200" algn="l">
              <a:buFont typeface="+mj-lt"/>
              <a:buAutoNum type="alphaUcPeriod"/>
            </a:pPr>
            <a:r>
              <a:rPr lang="fr-FR" dirty="0" smtClean="0"/>
              <a:t>Des champions de la santé sont identifiés dans les milieux et ont accès à des mécanismes de soutien.  </a:t>
            </a:r>
          </a:p>
          <a:p>
            <a:pPr marL="457200" indent="-457200" algn="l">
              <a:buFont typeface="+mj-lt"/>
              <a:buAutoNum type="alphaUcPeriod"/>
            </a:pPr>
            <a:r>
              <a:rPr lang="fr-FR" dirty="0" smtClean="0"/>
              <a:t>L’inventaire régulièrement mis à jour de ce qui se fait dans le domaine de la santé dans les écoles, grâce à l’expertise des champions en santé, est utilisé par les écoles pour bonifier leur programmation. </a:t>
            </a:r>
          </a:p>
          <a:p>
            <a:pPr marL="457200" indent="-457200" algn="l">
              <a:buFont typeface="+mj-lt"/>
              <a:buAutoNum type="alphaUcPeriod"/>
            </a:pPr>
            <a:r>
              <a:rPr lang="fr-FR" dirty="0" smtClean="0"/>
              <a:t>Des ressources humaines et des outils sont en place pour évaluer les initiatives et les développements.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1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PROJETS VERTS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8946" y="2084388"/>
            <a:ext cx="3250360" cy="3857889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76511"/>
                </a:solidFill>
              </a:rPr>
              <a:t>La FSFA a </a:t>
            </a:r>
            <a:r>
              <a:rPr lang="en-US" sz="2400" b="1" dirty="0" err="1" smtClean="0">
                <a:solidFill>
                  <a:srgbClr val="076511"/>
                </a:solidFill>
              </a:rPr>
              <a:t>reçu</a:t>
            </a:r>
            <a:r>
              <a:rPr lang="en-US" sz="2400" b="1" dirty="0" smtClean="0">
                <a:solidFill>
                  <a:srgbClr val="076511"/>
                </a:solidFill>
              </a:rPr>
              <a:t> du </a:t>
            </a:r>
            <a:r>
              <a:rPr lang="en-US" sz="2400" b="1" dirty="0" err="1" smtClean="0">
                <a:solidFill>
                  <a:srgbClr val="076511"/>
                </a:solidFill>
              </a:rPr>
              <a:t>financement</a:t>
            </a:r>
            <a:r>
              <a:rPr lang="en-US" sz="2400" b="1" dirty="0" smtClean="0">
                <a:solidFill>
                  <a:srgbClr val="076511"/>
                </a:solidFill>
              </a:rPr>
              <a:t> par </a:t>
            </a:r>
            <a:r>
              <a:rPr lang="en-US" sz="2400" b="1" dirty="0" err="1" smtClean="0">
                <a:solidFill>
                  <a:srgbClr val="076511"/>
                </a:solidFill>
              </a:rPr>
              <a:t>l’entremise</a:t>
            </a:r>
            <a:r>
              <a:rPr lang="en-US" sz="2400" b="1" dirty="0" smtClean="0">
                <a:solidFill>
                  <a:srgbClr val="076511"/>
                </a:solidFill>
              </a:rPr>
              <a:t> des </a:t>
            </a:r>
            <a:r>
              <a:rPr lang="en-US" sz="2400" b="1" dirty="0" err="1" smtClean="0">
                <a:solidFill>
                  <a:srgbClr val="076511"/>
                </a:solidFill>
              </a:rPr>
              <a:t>Conseils</a:t>
            </a:r>
            <a:r>
              <a:rPr lang="en-US" sz="2400" b="1" dirty="0" smtClean="0">
                <a:solidFill>
                  <a:srgbClr val="076511"/>
                </a:solidFill>
              </a:rPr>
              <a:t> </a:t>
            </a:r>
            <a:r>
              <a:rPr lang="en-US" sz="2400" b="1" dirty="0" err="1" smtClean="0">
                <a:solidFill>
                  <a:srgbClr val="076511"/>
                </a:solidFill>
              </a:rPr>
              <a:t>scolaires</a:t>
            </a:r>
            <a:r>
              <a:rPr lang="en-US" sz="2400" b="1" dirty="0" smtClean="0">
                <a:solidFill>
                  <a:srgbClr val="076511"/>
                </a:solidFill>
              </a:rPr>
              <a:t> </a:t>
            </a:r>
            <a:r>
              <a:rPr lang="en-US" sz="2400" b="1" dirty="0" err="1" smtClean="0">
                <a:solidFill>
                  <a:srgbClr val="076511"/>
                </a:solidFill>
              </a:rPr>
              <a:t>francophones</a:t>
            </a:r>
            <a:r>
              <a:rPr lang="en-US" sz="2400" b="1" dirty="0" smtClean="0">
                <a:solidFill>
                  <a:srgbClr val="076511"/>
                </a:solidFill>
              </a:rPr>
              <a:t> de la </a:t>
            </a:r>
            <a:r>
              <a:rPr lang="en-US" sz="2400" b="1" dirty="0" err="1" smtClean="0">
                <a:solidFill>
                  <a:srgbClr val="076511"/>
                </a:solidFill>
              </a:rPr>
              <a:t>Fondation</a:t>
            </a:r>
            <a:r>
              <a:rPr lang="en-US" sz="2400" b="1" dirty="0" smtClean="0">
                <a:solidFill>
                  <a:srgbClr val="076511"/>
                </a:solidFill>
              </a:rPr>
              <a:t> TD </a:t>
            </a:r>
            <a:r>
              <a:rPr lang="en-US" sz="2400" b="1" dirty="0" err="1" smtClean="0">
                <a:solidFill>
                  <a:srgbClr val="076511"/>
                </a:solidFill>
              </a:rPr>
              <a:t>amis</a:t>
            </a:r>
            <a:r>
              <a:rPr lang="en-US" sz="2400" b="1" dirty="0" smtClean="0">
                <a:solidFill>
                  <a:srgbClr val="076511"/>
                </a:solidFill>
              </a:rPr>
              <a:t> de </a:t>
            </a:r>
            <a:r>
              <a:rPr lang="en-US" sz="2400" b="1" dirty="0" err="1" smtClean="0">
                <a:solidFill>
                  <a:srgbClr val="076511"/>
                </a:solidFill>
              </a:rPr>
              <a:t>l’environnement</a:t>
            </a:r>
            <a:r>
              <a:rPr lang="en-US" sz="2400" b="1" dirty="0" smtClean="0">
                <a:solidFill>
                  <a:srgbClr val="076511"/>
                </a:solidFill>
              </a:rPr>
              <a:t> pour </a:t>
            </a:r>
            <a:r>
              <a:rPr lang="en-US" sz="2400" b="1" dirty="0" err="1" smtClean="0">
                <a:solidFill>
                  <a:srgbClr val="076511"/>
                </a:solidFill>
              </a:rPr>
              <a:t>développer</a:t>
            </a:r>
            <a:r>
              <a:rPr lang="en-US" sz="2400" b="1" dirty="0" smtClean="0">
                <a:solidFill>
                  <a:srgbClr val="076511"/>
                </a:solidFill>
              </a:rPr>
              <a:t> des </a:t>
            </a:r>
            <a:r>
              <a:rPr lang="en-US" sz="2400" b="1" dirty="0" err="1" smtClean="0">
                <a:solidFill>
                  <a:srgbClr val="076511"/>
                </a:solidFill>
              </a:rPr>
              <a:t>projets</a:t>
            </a:r>
            <a:r>
              <a:rPr lang="en-US" sz="2400" b="1" dirty="0" smtClean="0">
                <a:solidFill>
                  <a:srgbClr val="076511"/>
                </a:solidFill>
              </a:rPr>
              <a:t> </a:t>
            </a:r>
            <a:r>
              <a:rPr lang="en-US" sz="2400" b="1" dirty="0" err="1" smtClean="0">
                <a:solidFill>
                  <a:srgbClr val="076511"/>
                </a:solidFill>
              </a:rPr>
              <a:t>verts</a:t>
            </a:r>
            <a:r>
              <a:rPr lang="en-US" sz="2400" b="1" dirty="0" smtClean="0">
                <a:solidFill>
                  <a:srgbClr val="076511"/>
                </a:solidFill>
              </a:rPr>
              <a:t>. </a:t>
            </a:r>
            <a:endParaRPr lang="en-US" sz="2400" b="1" dirty="0">
              <a:solidFill>
                <a:srgbClr val="076511"/>
              </a:solidFill>
            </a:endParaRPr>
          </a:p>
        </p:txBody>
      </p:sp>
      <p:pic>
        <p:nvPicPr>
          <p:cNvPr id="8" name="Picture Placeholder 7" descr="TD_FEF_LOGO_WEB_COL FR.eps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975" r="8315" b="15389"/>
          <a:stretch/>
        </p:blipFill>
        <p:spPr>
          <a:xfrm rot="21414752">
            <a:off x="4026880" y="1962279"/>
            <a:ext cx="4781325" cy="2105851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38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0393" y="817582"/>
            <a:ext cx="7561191" cy="1062839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Capsule vidéo du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COMITÉ PROVINCIAL</a:t>
            </a:r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 des écoles en santé</a:t>
            </a:r>
            <a:endParaRPr lang="fr-F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Capture d’écran 2016-11-21 à 11.02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3" y="1880421"/>
            <a:ext cx="7483567" cy="40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3079" y="1284149"/>
            <a:ext cx="7299170" cy="3166013"/>
          </a:xfrm>
        </p:spPr>
        <p:txBody>
          <a:bodyPr>
            <a:normAutofit/>
          </a:bodyPr>
          <a:lstStyle/>
          <a:p>
            <a:r>
              <a:rPr lang="en-US" dirty="0" err="1" smtClean="0"/>
              <a:t>Bienvenue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et </a:t>
            </a:r>
            <a:br>
              <a:rPr lang="en-US" dirty="0" smtClean="0"/>
            </a:br>
            <a:r>
              <a:rPr lang="en-US" dirty="0" err="1" smtClean="0"/>
              <a:t>présentation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97833" y="2642272"/>
            <a:ext cx="5239440" cy="149691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Dévoilement du logo des écoles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45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_Actionsec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96" y="2168895"/>
            <a:ext cx="6523713" cy="20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_Actionsecole_symb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96" y="1389777"/>
            <a:ext cx="6372731" cy="44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719" y="1712374"/>
            <a:ext cx="4717290" cy="1048794"/>
          </a:xfrm>
          <a:solidFill>
            <a:srgbClr val="2E80EA"/>
          </a:solidFill>
          <a:ln>
            <a:solidFill>
              <a:srgbClr val="3366FF"/>
            </a:solidFill>
          </a:ln>
        </p:spPr>
        <p:txBody>
          <a:bodyPr/>
          <a:lstStyle/>
          <a:p>
            <a:r>
              <a:rPr lang="en-US" b="1" dirty="0" smtClean="0"/>
              <a:t>PAUSE</a:t>
            </a:r>
            <a:endParaRPr lang="en-US" b="1" dirty="0"/>
          </a:p>
        </p:txBody>
      </p:sp>
      <p:pic>
        <p:nvPicPr>
          <p:cNvPr id="4" name="Picture 3" descr="fitnes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6" y="2933850"/>
            <a:ext cx="2755533" cy="26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803096"/>
            <a:ext cx="6254044" cy="179841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 des tables de </a:t>
            </a:r>
            <a:r>
              <a:rPr lang="en-US" dirty="0" err="1" smtClean="0"/>
              <a:t>concertation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services en </a:t>
            </a:r>
            <a:r>
              <a:rPr lang="en-US" dirty="0" err="1" smtClean="0"/>
              <a:t>français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356743" cy="901477"/>
          </a:xfrm>
        </p:spPr>
        <p:txBody>
          <a:bodyPr/>
          <a:lstStyle/>
          <a:p>
            <a:r>
              <a:rPr lang="en-US" dirty="0" smtClean="0"/>
              <a:t>Isabelle </a:t>
            </a:r>
            <a:r>
              <a:rPr lang="en-US" dirty="0" err="1" smtClean="0"/>
              <a:t>Laurin</a:t>
            </a:r>
            <a:r>
              <a:rPr lang="en-US" dirty="0" smtClean="0"/>
              <a:t>, ACFA provincial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952580"/>
            <a:ext cx="6242755" cy="264892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2800" dirty="0"/>
              <a:t>The Government of Alberta has launched a school nutrition pilot program in 14 school boards across the province to help prepare students for a healthy future.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2250964"/>
          </a:xfrm>
        </p:spPr>
        <p:txBody>
          <a:bodyPr>
            <a:normAutofit/>
          </a:bodyPr>
          <a:lstStyle/>
          <a:p>
            <a:r>
              <a:rPr lang="en-US" dirty="0"/>
              <a:t>The cost of the program is being funded from Alberta Education’s existing budget. Each of the 14 publicly funded school boards will receive $250,000 in grant funding to assist with the pilot. Results will help inform decisions regarding nutrition programs for schools across the province in 2017-18.</a:t>
            </a:r>
          </a:p>
        </p:txBody>
      </p:sp>
    </p:spTree>
    <p:extLst>
      <p:ext uri="{BB962C8B-B14F-4D97-AF65-F5344CB8AC3E}">
        <p14:creationId xmlns:p14="http://schemas.microsoft.com/office/powerpoint/2010/main" val="32758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1258765"/>
            <a:ext cx="6583536" cy="488763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Calgary Board of Education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Calgary Catholic School District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Canadian Rockies Regional Division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Edmonton Catholic Schools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Edmonton Public Schools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High Prairie School Division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Holy Family Catholic Regional Division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Livingstone Range School Division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Medicine Hat School District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Northern Lights School District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Red Deer Public District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St. Paul Regional School Division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err="1"/>
              <a:t>Westwind</a:t>
            </a:r>
            <a:r>
              <a:rPr lang="en-US" dirty="0"/>
              <a:t> School Division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err="1"/>
              <a:t>Wetaskiwin</a:t>
            </a:r>
            <a:r>
              <a:rPr lang="en-US" dirty="0"/>
              <a:t> Regional Division</a:t>
            </a:r>
          </a:p>
        </p:txBody>
      </p:sp>
    </p:spTree>
    <p:extLst>
      <p:ext uri="{BB962C8B-B14F-4D97-AF65-F5344CB8AC3E}">
        <p14:creationId xmlns:p14="http://schemas.microsoft.com/office/powerpoint/2010/main" val="4216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curriculum provincial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Marie-</a:t>
            </a:r>
            <a:r>
              <a:rPr lang="en-US" dirty="0" err="1" smtClean="0"/>
              <a:t>Josée</a:t>
            </a:r>
            <a:r>
              <a:rPr lang="en-US" dirty="0" smtClean="0"/>
              <a:t> </a:t>
            </a:r>
            <a:r>
              <a:rPr lang="en-US" dirty="0" err="1" smtClean="0"/>
              <a:t>Verrat</a:t>
            </a:r>
            <a:r>
              <a:rPr lang="en-US" dirty="0" smtClean="0"/>
              <a:t>, Consortium provincial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64" y="850517"/>
            <a:ext cx="7143971" cy="10496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Tables rondes des </a:t>
            </a:r>
            <a:r>
              <a:rPr lang="en-US" dirty="0" smtClean="0"/>
              <a:t>3 </a:t>
            </a:r>
            <a:r>
              <a:rPr lang="en-US" dirty="0" smtClean="0"/>
              <a:t>axes </a:t>
            </a:r>
            <a:br>
              <a:rPr lang="en-US" dirty="0" smtClean="0"/>
            </a:br>
            <a:r>
              <a:rPr lang="en-US" dirty="0" smtClean="0"/>
              <a:t>(10 minutes </a:t>
            </a:r>
            <a:r>
              <a:rPr lang="en-US" dirty="0" err="1" smtClean="0"/>
              <a:t>chacun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812" y="2215625"/>
            <a:ext cx="7314062" cy="351118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Axe 1 – </a:t>
            </a:r>
            <a:r>
              <a:rPr lang="en-US" sz="3600" dirty="0" err="1"/>
              <a:t>Politique</a:t>
            </a:r>
            <a:r>
              <a:rPr lang="en-US" sz="3600" dirty="0"/>
              <a:t> et </a:t>
            </a:r>
            <a:r>
              <a:rPr lang="en-US" sz="3600" dirty="0" err="1"/>
              <a:t>procédures</a:t>
            </a:r>
            <a:r>
              <a:rPr lang="en-US" sz="3600" dirty="0"/>
              <a:t> en </a:t>
            </a:r>
            <a:r>
              <a:rPr lang="en-US" sz="3600" dirty="0" smtClean="0"/>
              <a:t>santé (Amber)</a:t>
            </a:r>
            <a:endParaRPr lang="en-US" sz="3600" dirty="0"/>
          </a:p>
          <a:p>
            <a:pPr algn="l"/>
            <a:r>
              <a:rPr lang="en-US" sz="3600" dirty="0" smtClean="0"/>
              <a:t>Axe 2 – Formation et </a:t>
            </a:r>
            <a:r>
              <a:rPr lang="en-US" sz="3600" dirty="0" err="1" smtClean="0"/>
              <a:t>éducation</a:t>
            </a:r>
            <a:r>
              <a:rPr lang="en-US" sz="3600" dirty="0" smtClean="0"/>
              <a:t> (Monique)</a:t>
            </a:r>
          </a:p>
          <a:p>
            <a:pPr algn="l"/>
            <a:r>
              <a:rPr lang="en-US" sz="3600" dirty="0" smtClean="0"/>
              <a:t>Axe 3 – </a:t>
            </a:r>
            <a:r>
              <a:rPr lang="en-US" sz="3600" dirty="0" err="1" smtClean="0"/>
              <a:t>Mécanisme</a:t>
            </a:r>
            <a:r>
              <a:rPr lang="en-US" sz="3600" dirty="0" smtClean="0"/>
              <a:t> de collaboration (Renée)</a:t>
            </a:r>
            <a:endParaRPr lang="en-US" sz="36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376783" y="4581418"/>
            <a:ext cx="6799091" cy="1009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613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690" y="849215"/>
            <a:ext cx="6254044" cy="1362075"/>
          </a:xfrm>
        </p:spPr>
        <p:txBody>
          <a:bodyPr/>
          <a:lstStyle/>
          <a:p>
            <a:r>
              <a:rPr lang="fr-FR" dirty="0" smtClean="0"/>
              <a:t>Tour de table des partenaires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33690" y="2239047"/>
            <a:ext cx="6231467" cy="1684617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fr-FR" sz="2400" dirty="0" smtClean="0"/>
              <a:t>Un projet de santé que vous aimeriez partager. </a:t>
            </a:r>
          </a:p>
          <a:p>
            <a:endParaRPr lang="fr-FR" sz="2400" dirty="0" smtClean="0"/>
          </a:p>
          <a:p>
            <a:r>
              <a:rPr lang="fr-FR" sz="2400" dirty="0" smtClean="0"/>
              <a:t>Avez-vous entrepris une nouvelle initiative de santé depuis notre dernière rencontre?</a:t>
            </a:r>
          </a:p>
        </p:txBody>
      </p:sp>
      <p:pic>
        <p:nvPicPr>
          <p:cNvPr id="4" name="Picture 3" descr="En_Actionsec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99" y="4184543"/>
            <a:ext cx="6523713" cy="20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de l’année 2015-2016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7"/>
            <a:ext cx="6772863" cy="3603812"/>
          </a:xfrm>
        </p:spPr>
        <p:txBody>
          <a:bodyPr/>
          <a:lstStyle/>
          <a:p>
            <a:r>
              <a:rPr lang="fr-FR" dirty="0" smtClean="0"/>
              <a:t>3 axes de la </a:t>
            </a:r>
            <a:r>
              <a:rPr lang="fr-FR" u="sng" dirty="0" smtClean="0"/>
              <a:t>planification stratégique 2014-2017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 lvl="1"/>
            <a:r>
              <a:rPr lang="fr-FR" sz="2800" dirty="0" smtClean="0"/>
              <a:t>Axe 1 – Politique et procédure en santé</a:t>
            </a:r>
          </a:p>
          <a:p>
            <a:pPr lvl="1"/>
            <a:r>
              <a:rPr lang="fr-FR" sz="2800" dirty="0" smtClean="0"/>
              <a:t>Axe 2 – Éducation et formation</a:t>
            </a:r>
          </a:p>
          <a:p>
            <a:pPr lvl="1"/>
            <a:r>
              <a:rPr lang="fr-FR" sz="2800" dirty="0" smtClean="0"/>
              <a:t>Axe 3 – Mécanisme de collaboration (équipe de santé)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892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82" y="800098"/>
            <a:ext cx="7164917" cy="130598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Date de la prochaine rencontre du comité provincial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19389" y="2289172"/>
            <a:ext cx="6607526" cy="1309511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fr-FR" sz="2800" b="1" dirty="0" smtClean="0"/>
              <a:t>8 février 2017 </a:t>
            </a:r>
            <a:r>
              <a:rPr lang="fr-FR" sz="2800" dirty="0" smtClean="0"/>
              <a:t>– 13h à 16h </a:t>
            </a:r>
          </a:p>
          <a:p>
            <a:pPr marL="342900" indent="-342900" algn="l">
              <a:buFont typeface="Arial"/>
              <a:buChar char="•"/>
            </a:pPr>
            <a:r>
              <a:rPr lang="fr-FR" sz="2800" dirty="0" smtClean="0"/>
              <a:t>Printemps 2017 ?  </a:t>
            </a:r>
            <a:endParaRPr lang="fr-FR" sz="28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32420" y="3698702"/>
            <a:ext cx="7027332" cy="550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Date à retenir</a:t>
            </a:r>
            <a:endParaRPr lang="fr-FR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899583" y="4441823"/>
            <a:ext cx="7376584" cy="1693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fr-FR" sz="2400" dirty="0" smtClean="0"/>
              <a:t>Conférence </a:t>
            </a:r>
            <a:r>
              <a:rPr lang="fr-FR" sz="2400" dirty="0" err="1" smtClean="0"/>
              <a:t>Shaping</a:t>
            </a:r>
            <a:r>
              <a:rPr lang="fr-FR" sz="2400" dirty="0" smtClean="0"/>
              <a:t> the Future – 26 au 28 janvier 2017</a:t>
            </a:r>
          </a:p>
          <a:p>
            <a:pPr marL="342900" indent="-342900" algn="l">
              <a:buFont typeface="Arial"/>
              <a:buChar char="•"/>
            </a:pPr>
            <a:r>
              <a:rPr lang="fr-FR" sz="2400" dirty="0" smtClean="0"/>
              <a:t>9 février 2017 – Déjeuner des champions</a:t>
            </a:r>
          </a:p>
          <a:p>
            <a:pPr marL="342900" indent="-342900" algn="l">
              <a:buFont typeface="Arial"/>
              <a:buChar char="•"/>
            </a:pPr>
            <a:r>
              <a:rPr lang="fr-FR" sz="2400" dirty="0" smtClean="0"/>
              <a:t>Printemps  – rencontre régionale des champions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491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584960" y="1371600"/>
            <a:ext cx="6370320" cy="772160"/>
          </a:xfrm>
          <a:prstGeom prst="rect">
            <a:avLst/>
          </a:prstGeom>
          <a:solidFill>
            <a:srgbClr val="F886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MERCI</a:t>
            </a:r>
            <a:endParaRPr lang="fr-CA" sz="4800" b="1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240" y="2486536"/>
            <a:ext cx="586814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B3861"/>
                </a:solidFill>
              </a:rPr>
              <a:t>Pour plus </a:t>
            </a:r>
            <a:r>
              <a:rPr lang="en-US" sz="3600" b="1" dirty="0" err="1" smtClean="0">
                <a:solidFill>
                  <a:srgbClr val="1B3861"/>
                </a:solidFill>
              </a:rPr>
              <a:t>d’informations</a:t>
            </a:r>
            <a:r>
              <a:rPr lang="en-US" sz="3600" b="1" dirty="0" smtClean="0">
                <a:solidFill>
                  <a:srgbClr val="1B3861"/>
                </a:solidFill>
              </a:rPr>
              <a:t>:</a:t>
            </a:r>
          </a:p>
          <a:p>
            <a:endParaRPr lang="en-US" dirty="0">
              <a:solidFill>
                <a:srgbClr val="1B3861"/>
              </a:solidFill>
            </a:endParaRPr>
          </a:p>
          <a:p>
            <a:r>
              <a:rPr lang="en-US" sz="1800" b="1" dirty="0" smtClean="0">
                <a:solidFill>
                  <a:srgbClr val="1B3861"/>
                </a:solidFill>
              </a:rPr>
              <a:t>Renée Levesque-Gauvreau</a:t>
            </a:r>
          </a:p>
          <a:p>
            <a:r>
              <a:rPr lang="en-US" sz="1800" dirty="0" err="1" smtClean="0">
                <a:solidFill>
                  <a:srgbClr val="1B3861"/>
                </a:solidFill>
              </a:rPr>
              <a:t>Agente</a:t>
            </a:r>
            <a:r>
              <a:rPr lang="en-US" sz="1800" dirty="0" smtClean="0">
                <a:solidFill>
                  <a:srgbClr val="1B3861"/>
                </a:solidFill>
              </a:rPr>
              <a:t> de </a:t>
            </a:r>
            <a:r>
              <a:rPr lang="en-US" sz="1800" dirty="0" err="1" smtClean="0">
                <a:solidFill>
                  <a:srgbClr val="1B3861"/>
                </a:solidFill>
              </a:rPr>
              <a:t>projet</a:t>
            </a:r>
            <a:r>
              <a:rPr lang="en-US" sz="1800" dirty="0" smtClean="0">
                <a:solidFill>
                  <a:srgbClr val="1B3861"/>
                </a:solidFill>
              </a:rPr>
              <a:t> – Promotion de la santé</a:t>
            </a:r>
          </a:p>
          <a:p>
            <a:r>
              <a:rPr lang="en-US" sz="1800" dirty="0" err="1" smtClean="0">
                <a:solidFill>
                  <a:srgbClr val="1B3861"/>
                </a:solidFill>
              </a:rPr>
              <a:t>Fédération</a:t>
            </a:r>
            <a:r>
              <a:rPr lang="en-US" sz="1800" dirty="0" smtClean="0">
                <a:solidFill>
                  <a:srgbClr val="1B3861"/>
                </a:solidFill>
              </a:rPr>
              <a:t> du sport francophone de l’Alberta (FSFA)</a:t>
            </a:r>
          </a:p>
          <a:p>
            <a:r>
              <a:rPr lang="en-US" sz="1800" dirty="0" smtClean="0">
                <a:solidFill>
                  <a:srgbClr val="1B3861"/>
                </a:solidFill>
              </a:rPr>
              <a:t>780-469-1367</a:t>
            </a:r>
          </a:p>
          <a:p>
            <a:r>
              <a:rPr lang="en-US" sz="1800" dirty="0" smtClean="0">
                <a:solidFill>
                  <a:srgbClr val="1B3861"/>
                </a:solidFill>
                <a:hlinkClick r:id="rId3"/>
              </a:rPr>
              <a:t>r.gauvreau@lafsfa.ca</a:t>
            </a:r>
            <a:endParaRPr lang="en-US" sz="1800" dirty="0" smtClean="0">
              <a:solidFill>
                <a:srgbClr val="1B3861"/>
              </a:solidFill>
            </a:endParaRPr>
          </a:p>
          <a:p>
            <a:r>
              <a:rPr lang="en-US" sz="1800" dirty="0" smtClean="0">
                <a:solidFill>
                  <a:srgbClr val="1B3861"/>
                </a:solidFill>
                <a:hlinkClick r:id="rId4"/>
              </a:rPr>
              <a:t>www.lafsfa.ca</a:t>
            </a:r>
            <a:endParaRPr lang="en-US" sz="1800" dirty="0" smtClean="0">
              <a:solidFill>
                <a:srgbClr val="1B3861"/>
              </a:solidFill>
            </a:endParaRPr>
          </a:p>
          <a:p>
            <a:endParaRPr lang="en-US" dirty="0"/>
          </a:p>
        </p:txBody>
      </p:sp>
      <p:pic>
        <p:nvPicPr>
          <p:cNvPr id="6" name="Shape 114"/>
          <p:cNvPicPr preferRelativeResize="0"/>
          <p:nvPr/>
        </p:nvPicPr>
        <p:blipFill rotWithShape="1">
          <a:blip r:embed="rId5">
            <a:alphaModFix/>
          </a:blip>
          <a:srcRect t="921" b="10354"/>
          <a:stretch/>
        </p:blipFill>
        <p:spPr>
          <a:xfrm>
            <a:off x="5188312" y="4688230"/>
            <a:ext cx="2223768" cy="1321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839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5850" y="640311"/>
            <a:ext cx="7342949" cy="779046"/>
          </a:xfrm>
        </p:spPr>
        <p:txBody>
          <a:bodyPr>
            <a:normAutofit/>
          </a:bodyPr>
          <a:lstStyle/>
          <a:p>
            <a:r>
              <a:rPr lang="fr-FR" dirty="0"/>
              <a:t>R</a:t>
            </a:r>
            <a:r>
              <a:rPr lang="fr-FR" dirty="0" smtClean="0"/>
              <a:t>ésultats atteints 2015-2016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4249" y="1530930"/>
            <a:ext cx="7244550" cy="478557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FR" sz="3000" b="1" u="sng" dirty="0" smtClean="0">
                <a:solidFill>
                  <a:schemeClr val="accent5">
                    <a:lumMod val="75000"/>
                  </a:schemeClr>
                </a:solidFill>
              </a:rPr>
              <a:t>Axe 1 – Politique et procédure en santé</a:t>
            </a:r>
            <a:endParaRPr lang="fr-FR" sz="27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fr-FR" sz="2700" dirty="0" smtClean="0"/>
              <a:t>L’ébauche des directives administratives de la santé et bienêtre des élèves et du personnel des écoles francophones a été remis à la FCSFA.</a:t>
            </a:r>
          </a:p>
          <a:p>
            <a:pPr marL="342900" indent="-342900" algn="l">
              <a:buFont typeface="Arial"/>
              <a:buChar char="•"/>
            </a:pPr>
            <a:endParaRPr lang="fr-FR" sz="2700" dirty="0" smtClean="0"/>
          </a:p>
          <a:p>
            <a:pPr marL="342900" indent="-342900" algn="l">
              <a:buFont typeface="Arial"/>
              <a:buChar char="•"/>
            </a:pPr>
            <a:r>
              <a:rPr lang="fr-FR" sz="2700" dirty="0" smtClean="0"/>
              <a:t>Soumis la demande de financement au </a:t>
            </a:r>
            <a:r>
              <a:rPr lang="fr-FR" sz="2700" dirty="0" err="1" smtClean="0"/>
              <a:t>Wellness</a:t>
            </a:r>
            <a:r>
              <a:rPr lang="fr-FR" sz="2700" dirty="0" smtClean="0"/>
              <a:t> </a:t>
            </a:r>
            <a:r>
              <a:rPr lang="fr-FR" sz="2700" dirty="0" err="1" smtClean="0"/>
              <a:t>Fund</a:t>
            </a:r>
            <a:r>
              <a:rPr lang="fr-FR" sz="2700" dirty="0" smtClean="0"/>
              <a:t> pour l’année 2016-2017 et les rapports pour l’année 2014-2015.  Nous avons reçu 58 000$ pour soutenir l’initiative des 3 axes. </a:t>
            </a:r>
          </a:p>
          <a:p>
            <a:pPr marL="342900" indent="-342900" algn="l">
              <a:buFont typeface="Arial"/>
              <a:buChar char="•"/>
            </a:pPr>
            <a:endParaRPr lang="fr-FR" sz="2700" dirty="0" smtClean="0"/>
          </a:p>
          <a:p>
            <a:pPr marL="342900" indent="-342900" algn="l">
              <a:buFont typeface="Arial"/>
              <a:buChar char="•"/>
            </a:pPr>
            <a:r>
              <a:rPr lang="fr-FR" sz="2700" dirty="0" smtClean="0"/>
              <a:t>Remis une demande de financement à TD Amis de l’environnement pour des projets environnementales.  Tous les projets ont été acceptés et débutés.  Nous avons reçu 42 500$ pour soutenir des projets de Jardin intérieur (Tower Garden), Classe de plein air pour la maternelle ainsi qu’un projet de jardin scolaire.  </a:t>
            </a:r>
          </a:p>
          <a:p>
            <a:pPr marL="342900" indent="-342900" algn="l">
              <a:buFont typeface="Arial"/>
              <a:buChar char="•"/>
            </a:pPr>
            <a:endParaRPr lang="fr-FR" sz="2700" dirty="0" smtClean="0"/>
          </a:p>
          <a:p>
            <a:pPr marL="342900" indent="-342900" algn="l">
              <a:buFont typeface="Arial"/>
              <a:buChar char="•"/>
            </a:pPr>
            <a:r>
              <a:rPr lang="fr-FR" sz="2700" dirty="0" smtClean="0"/>
              <a:t>Soumis une demande auprès de la Banque RBC pour projet Bouge et Joue après l’école! – projet de </a:t>
            </a:r>
            <a:r>
              <a:rPr lang="fr-FR" sz="2700" dirty="0" err="1" smtClean="0"/>
              <a:t>littératie</a:t>
            </a:r>
            <a:r>
              <a:rPr lang="fr-FR" sz="2700" dirty="0" smtClean="0"/>
              <a:t> physique.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4397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8418" y="814917"/>
            <a:ext cx="7334250" cy="5259915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/>
              <a:buChar char="•"/>
            </a:pPr>
            <a:r>
              <a:rPr lang="fr-FR" sz="2400" dirty="0" smtClean="0"/>
              <a:t>Réception du financement auprès du Secrétariat francophone pour 3 projets: </a:t>
            </a:r>
            <a:r>
              <a:rPr lang="fr-FR" sz="2400" dirty="0" err="1" smtClean="0"/>
              <a:t>Webinaire</a:t>
            </a:r>
            <a:r>
              <a:rPr lang="fr-FR" sz="2400" dirty="0" smtClean="0"/>
              <a:t> en santé, mini-capsule de jeux de récréations et de traduction d’une ressource – jeu de carte 7 Chanceux « Lucky 7 ». </a:t>
            </a:r>
          </a:p>
          <a:p>
            <a:pPr algn="l"/>
            <a:endParaRPr lang="fr-FR" sz="2400" dirty="0" smtClean="0"/>
          </a:p>
          <a:p>
            <a:pPr marL="342900" indent="-342900" algn="l">
              <a:buFont typeface="Arial"/>
              <a:buChar char="•"/>
            </a:pPr>
            <a:r>
              <a:rPr lang="fr-FR" sz="2400" dirty="0" smtClean="0"/>
              <a:t>Coordonner les 3 rencontres du comité provincial.  </a:t>
            </a:r>
          </a:p>
          <a:p>
            <a:pPr marL="342900" indent="-342900" algn="l">
              <a:buFont typeface="Arial"/>
              <a:buChar char="•"/>
            </a:pPr>
            <a:endParaRPr lang="fr-FR" sz="2400" dirty="0" smtClean="0"/>
          </a:p>
          <a:p>
            <a:pPr marL="342900" indent="-342900" algn="l">
              <a:buFont typeface="Arial"/>
              <a:buChar char="•"/>
            </a:pPr>
            <a:r>
              <a:rPr lang="fr-FR" sz="2400" dirty="0" smtClean="0"/>
              <a:t>Nouveau site Web de la FSFA avec onglet École en santé.</a:t>
            </a:r>
          </a:p>
          <a:p>
            <a:pPr algn="l"/>
            <a:endParaRPr lang="fr-FR" sz="2400" dirty="0"/>
          </a:p>
          <a:p>
            <a:pPr marL="342900" indent="-342900" algn="l">
              <a:buFont typeface="Arial"/>
              <a:buChar char="•"/>
            </a:pPr>
            <a:r>
              <a:rPr lang="fr-FR" sz="2400" dirty="0" smtClean="0"/>
              <a:t>Rassembler des histoires de succès des initiatives en santé à travers la province.  1 nouvelle capsule vidéo disponible: </a:t>
            </a:r>
            <a:endParaRPr lang="fr-FR" sz="2400" dirty="0"/>
          </a:p>
          <a:p>
            <a:pPr marL="800100" lvl="1" indent="-342900">
              <a:buFont typeface="Arial"/>
              <a:buChar char="•"/>
            </a:pPr>
            <a:r>
              <a:rPr lang="fr-FR" sz="2400" dirty="0" smtClean="0"/>
              <a:t>Classe verte de l’école Notre-Dame des Monts de </a:t>
            </a:r>
            <a:r>
              <a:rPr lang="fr-FR" sz="2400" dirty="0" err="1" smtClean="0"/>
              <a:t>Canmore</a:t>
            </a:r>
            <a:endParaRPr lang="fr-FR" sz="2400" dirty="0"/>
          </a:p>
          <a:p>
            <a:pPr marL="342900" indent="-342900" algn="l">
              <a:buFont typeface="Arial"/>
              <a:buChar char="•"/>
            </a:pPr>
            <a:endParaRPr lang="fr-FR" dirty="0"/>
          </a:p>
          <a:p>
            <a:pPr marL="342900" indent="-342900" algn="l"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9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0393" y="817582"/>
            <a:ext cx="7561191" cy="1062839"/>
          </a:xfrm>
        </p:spPr>
        <p:txBody>
          <a:bodyPr>
            <a:noAutofit/>
          </a:bodyPr>
          <a:lstStyle/>
          <a:p>
            <a:r>
              <a:rPr lang="fr-FR" sz="3200" dirty="0" smtClean="0"/>
              <a:t>Capsule vidéo « Classe novatrice» de l’école Notre-Dame des</a:t>
            </a:r>
            <a:r>
              <a:rPr lang="fr-FR" sz="3200" dirty="0"/>
              <a:t> </a:t>
            </a:r>
            <a:r>
              <a:rPr lang="fr-FR" sz="3200" dirty="0" smtClean="0"/>
              <a:t>Monts (</a:t>
            </a:r>
            <a:r>
              <a:rPr lang="fr-FR" sz="3200" dirty="0" err="1" smtClean="0"/>
              <a:t>Canmore</a:t>
            </a:r>
            <a:r>
              <a:rPr lang="fr-FR" sz="3200" dirty="0" smtClean="0"/>
              <a:t>) </a:t>
            </a:r>
            <a:endParaRPr lang="fr-FR" sz="3200" dirty="0"/>
          </a:p>
        </p:txBody>
      </p:sp>
      <p:pic>
        <p:nvPicPr>
          <p:cNvPr id="11" name="Content Placeholder 8" descr="NDMonts.png">
            <a:hlinkClick r:id="rId3"/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r="24342"/>
          <a:stretch>
            <a:fillRect/>
          </a:stretch>
        </p:blipFill>
        <p:spPr>
          <a:xfrm>
            <a:off x="2700975" y="1880421"/>
            <a:ext cx="3724106" cy="41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8417" y="910167"/>
            <a:ext cx="7482415" cy="528129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fr-FR" sz="2400" dirty="0" smtClean="0"/>
              <a:t>Intégration de la santé dans la programmation des organismes partenaires:</a:t>
            </a:r>
          </a:p>
          <a:p>
            <a:pPr marL="800100" lvl="1" indent="-342900">
              <a:buFont typeface="Arial"/>
              <a:buChar char="•"/>
            </a:pPr>
            <a:r>
              <a:rPr lang="fr-FR" sz="2200" dirty="0" smtClean="0"/>
              <a:t>Marche de la santé lors du Congrès Expo-jeunesse du CSCN organisée par FJA.</a:t>
            </a:r>
          </a:p>
          <a:p>
            <a:pPr marL="800100" lvl="1" indent="-342900">
              <a:buFont typeface="Arial"/>
              <a:buChar char="•"/>
            </a:pPr>
            <a:r>
              <a:rPr lang="fr-FR" sz="2200" dirty="0" smtClean="0"/>
              <a:t>Projet vie active pendant la journée des mentors de l’AJEFA. </a:t>
            </a:r>
          </a:p>
          <a:p>
            <a:pPr marL="800100" lvl="1" indent="-342900">
              <a:buFont typeface="Arial"/>
              <a:buChar char="•"/>
            </a:pPr>
            <a:r>
              <a:rPr lang="fr-FR" sz="2200" dirty="0" smtClean="0"/>
              <a:t>Ateliers sportifs pendant les Rendez-Vous Fou, le </a:t>
            </a:r>
            <a:r>
              <a:rPr lang="fr-FR" sz="2200" dirty="0" err="1" smtClean="0"/>
              <a:t>RaJe</a:t>
            </a:r>
            <a:r>
              <a:rPr lang="fr-FR" sz="2200" dirty="0" smtClean="0"/>
              <a:t> et BBSV. </a:t>
            </a:r>
          </a:p>
          <a:p>
            <a:pPr marL="800100" lvl="1" indent="-342900">
              <a:buFont typeface="Arial"/>
              <a:buChar char="•"/>
            </a:pPr>
            <a:r>
              <a:rPr lang="fr-FR" sz="2200" dirty="0" smtClean="0"/>
              <a:t>Atelier pendant le Colloque de la FPFA sur la santé et l’éducation: le succès de la collaboration!</a:t>
            </a:r>
          </a:p>
          <a:p>
            <a:pPr marL="800100" lvl="1" indent="-342900">
              <a:buFont typeface="Arial"/>
              <a:buChar char="•"/>
            </a:pPr>
            <a:r>
              <a:rPr lang="fr-FR" sz="2200" dirty="0" smtClean="0"/>
              <a:t>Préparatif de </a:t>
            </a:r>
            <a:r>
              <a:rPr lang="fr-FR" sz="2200" dirty="0" err="1" smtClean="0"/>
              <a:t>webinaire</a:t>
            </a:r>
            <a:r>
              <a:rPr lang="fr-FR" sz="2200" dirty="0" smtClean="0"/>
              <a:t> en collaboration avec l’ACFA. </a:t>
            </a:r>
          </a:p>
          <a:p>
            <a:pPr marL="800100" lvl="1" indent="-342900">
              <a:buFont typeface="Arial"/>
              <a:buChar char="•"/>
            </a:pPr>
            <a:r>
              <a:rPr lang="fr-FR" sz="2200" dirty="0" smtClean="0"/>
              <a:t>Participe aux rencontres du Consortium provincial. </a:t>
            </a:r>
            <a:endParaRPr lang="fr-FR" dirty="0"/>
          </a:p>
          <a:p>
            <a:pPr algn="l"/>
            <a:endParaRPr lang="fr-FR" dirty="0"/>
          </a:p>
          <a:p>
            <a:pPr marL="342900" indent="-342900" algn="l">
              <a:buFont typeface="Arial"/>
              <a:buChar char="•"/>
            </a:pPr>
            <a:r>
              <a:rPr lang="fr-FR" sz="2400" dirty="0" smtClean="0"/>
              <a:t>Nouvelle </a:t>
            </a:r>
            <a:r>
              <a:rPr lang="fr-FR" sz="2400" dirty="0" err="1" smtClean="0"/>
              <a:t>info</a:t>
            </a:r>
            <a:r>
              <a:rPr lang="fr-FR" sz="2400" dirty="0" err="1"/>
              <a:t>-lettre</a:t>
            </a:r>
            <a:r>
              <a:rPr lang="fr-FR" sz="2400" dirty="0"/>
              <a:t> de la FSFA </a:t>
            </a:r>
            <a:r>
              <a:rPr lang="fr-FR" sz="2400" dirty="0" smtClean="0"/>
              <a:t>envoyé mensuellement.  </a:t>
            </a:r>
            <a:endParaRPr lang="fr-FR" sz="2400" dirty="0"/>
          </a:p>
          <a:p>
            <a:pPr marL="342900" indent="-342900" algn="l"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3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4734" y="618968"/>
            <a:ext cx="7028682" cy="1067131"/>
          </a:xfrm>
          <a:solidFill>
            <a:srgbClr val="F886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Appréciation des résultats de l’année 2 (2015-2016)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4250" y="1664755"/>
            <a:ext cx="7159166" cy="449474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3000" b="1" u="sng" dirty="0" smtClean="0">
                <a:solidFill>
                  <a:schemeClr val="accent5">
                    <a:lumMod val="75000"/>
                  </a:schemeClr>
                </a:solidFill>
              </a:rPr>
              <a:t>Axe 1 – Politique et procédure en santé</a:t>
            </a:r>
          </a:p>
          <a:p>
            <a:pPr marL="457200" indent="-457200" algn="l">
              <a:buFont typeface="+mj-lt"/>
              <a:buAutoNum type="alphaUcPeriod"/>
            </a:pPr>
            <a:r>
              <a:rPr lang="fr-FR" sz="2800" dirty="0" smtClean="0"/>
              <a:t>Le comité provincial développe des encadrements communs d’une politique et des procédures pour l’initiative école en santé.</a:t>
            </a:r>
          </a:p>
          <a:p>
            <a:pPr marL="457200" indent="-457200" algn="l">
              <a:buFont typeface="+mj-lt"/>
              <a:buAutoNum type="alphaUcPeriod"/>
            </a:pPr>
            <a:r>
              <a:rPr lang="fr-FR" sz="2800" dirty="0" smtClean="0"/>
              <a:t>La FSFA exerce son rôle de leadeur dans le développement et l’encadrement de l’initiative école en santé en collaboration avec ses partenaires.</a:t>
            </a:r>
          </a:p>
          <a:p>
            <a:pPr marL="457200" indent="-457200" algn="l">
              <a:buFont typeface="+mj-lt"/>
              <a:buAutoNum type="alphaUcPeriod"/>
            </a:pPr>
            <a:r>
              <a:rPr lang="fr-FR" sz="2800" dirty="0" smtClean="0"/>
              <a:t>Le processus de mise en œuvre de l’initiative école en santé est documenté de façon continue.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144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6267" y="687917"/>
            <a:ext cx="6428316" cy="818088"/>
          </a:xfrm>
        </p:spPr>
        <p:txBody>
          <a:bodyPr/>
          <a:lstStyle/>
          <a:p>
            <a:r>
              <a:rPr lang="fr-FR" dirty="0" smtClean="0"/>
              <a:t>Résultats atteints 2015-2016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7684" y="1506005"/>
            <a:ext cx="7666300" cy="4797518"/>
          </a:xfrm>
        </p:spPr>
        <p:txBody>
          <a:bodyPr>
            <a:noAutofit/>
          </a:bodyPr>
          <a:lstStyle/>
          <a:p>
            <a:pPr algn="l"/>
            <a:r>
              <a:rPr lang="fr-FR" sz="2800" b="1" u="sng" dirty="0" smtClean="0">
                <a:solidFill>
                  <a:schemeClr val="accent5">
                    <a:lumMod val="75000"/>
                  </a:schemeClr>
                </a:solidFill>
              </a:rPr>
              <a:t>Axe 2 – Éducation et formation</a:t>
            </a:r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1 </a:t>
            </a:r>
            <a:r>
              <a:rPr lang="fr-FR" dirty="0"/>
              <a:t>atelier pour les parents lors du Colloque de la </a:t>
            </a:r>
            <a:r>
              <a:rPr lang="fr-FR" dirty="0" smtClean="0"/>
              <a:t>FPFA comme titre Éducation et santé: le succès de la collaboration!</a:t>
            </a:r>
          </a:p>
          <a:p>
            <a:pPr algn="l"/>
            <a:endParaRPr lang="fr-FR" dirty="0" smtClean="0"/>
          </a:p>
          <a:p>
            <a:pPr marL="342900" indent="-342900" algn="l">
              <a:buFont typeface="Arial"/>
              <a:buChar char="•"/>
            </a:pPr>
            <a:r>
              <a:rPr lang="fr-FR" dirty="0" smtClean="0"/>
              <a:t>Livraison d’ateliers de santé et bienêtre au NCTCA avec Alberta </a:t>
            </a:r>
            <a:r>
              <a:rPr lang="fr-FR" dirty="0" err="1" smtClean="0"/>
              <a:t>Health</a:t>
            </a:r>
            <a:r>
              <a:rPr lang="fr-FR" dirty="0" smtClean="0"/>
              <a:t> Services et le Réseau d’adaptation scolaire: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dirty="0" smtClean="0"/>
              <a:t>Déjeuner des champions – 40 participants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dirty="0" smtClean="0"/>
              <a:t>1 rencontre de réseautage entre les champions avec atelier de champion de santé en 1 sou – 22 participants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dirty="0" smtClean="0"/>
              <a:t>Autres ateliers: Récréation </a:t>
            </a:r>
            <a:r>
              <a:rPr lang="fr-FR" sz="2000" dirty="0"/>
              <a:t>R</a:t>
            </a:r>
            <a:r>
              <a:rPr lang="fr-FR" sz="2000" dirty="0" smtClean="0"/>
              <a:t>éussie, Les zones de régulation, Le comportement: un site web pour appuyer votre développement professionnel.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994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6303</TotalTime>
  <Words>1515</Words>
  <Application>Microsoft Office PowerPoint</Application>
  <PresentationFormat>Affichage à l'écran (4:3)</PresentationFormat>
  <Paragraphs>183</Paragraphs>
  <Slides>31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Pushpin</vt:lpstr>
      <vt:lpstr>Rencontre du comité provincial des Écoles en santé </vt:lpstr>
      <vt:lpstr>Bienvenue  et  présentation</vt:lpstr>
      <vt:lpstr>Bilan de l’année 2015-2016</vt:lpstr>
      <vt:lpstr>Résultats atteints 2015-2016</vt:lpstr>
      <vt:lpstr>Présentation PowerPoint</vt:lpstr>
      <vt:lpstr>Capsule vidéo « Classe novatrice» de l’école Notre-Dame des Monts (Canmore) </vt:lpstr>
      <vt:lpstr>Présentation PowerPoint</vt:lpstr>
      <vt:lpstr>Appréciation des résultats de l’année 2 (2015-2016)</vt:lpstr>
      <vt:lpstr>Résultats atteints 2015-2016</vt:lpstr>
      <vt:lpstr>Présentation PowerPoint</vt:lpstr>
      <vt:lpstr>Présentation PowerPoint</vt:lpstr>
      <vt:lpstr>Présentation PowerPoint</vt:lpstr>
      <vt:lpstr>Nouvelles mini-capsules vidéos de jeux de récréation:</vt:lpstr>
      <vt:lpstr>Appréciation des résultats de l’année 2 (2015-2016)</vt:lpstr>
      <vt:lpstr>Résultats atteints 2015-2016</vt:lpstr>
      <vt:lpstr>Présentation PowerPoint</vt:lpstr>
      <vt:lpstr>Appréciation des résultats de l’année 2 (2015-2016)</vt:lpstr>
      <vt:lpstr>PROJETS VERTS</vt:lpstr>
      <vt:lpstr>Capsule vidéo du COMITÉ PROVINCIAL des écoles en santé</vt:lpstr>
      <vt:lpstr>Dévoilement du logo des écoles en santé</vt:lpstr>
      <vt:lpstr>Présentation PowerPoint</vt:lpstr>
      <vt:lpstr>Présentation PowerPoint</vt:lpstr>
      <vt:lpstr>PAUSE</vt:lpstr>
      <vt:lpstr>Présentation des résultats des tables de concertation sur les services en français</vt:lpstr>
      <vt:lpstr>The Government of Alberta has launched a school nutrition pilot program in 14 school boards across the province to help prepare students for a healthy future. </vt:lpstr>
      <vt:lpstr>Présentation PowerPoint</vt:lpstr>
      <vt:lpstr>Projet sur le curriculum provincial</vt:lpstr>
      <vt:lpstr>Tables rondes des 3 axes  (10 minutes chacun)</vt:lpstr>
      <vt:lpstr>Tour de table des partenaires</vt:lpstr>
      <vt:lpstr>Date de la prochaine rencontre du comité provincial</vt:lpstr>
      <vt:lpstr>MERCI</vt:lpstr>
    </vt:vector>
  </TitlesOfParts>
  <Company>Federation du sport francophone de l'Alberta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Déjeuner des champions </dc:title>
  <dc:creator>Renee L Gauvreau</dc:creator>
  <cp:lastModifiedBy>FSFA</cp:lastModifiedBy>
  <cp:revision>122</cp:revision>
  <dcterms:created xsi:type="dcterms:W3CDTF">2016-01-26T15:43:17Z</dcterms:created>
  <dcterms:modified xsi:type="dcterms:W3CDTF">2016-11-25T20:00:18Z</dcterms:modified>
</cp:coreProperties>
</file>